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3"/>
  </p:notesMasterIdLst>
  <p:handoutMasterIdLst>
    <p:handoutMasterId r:id="rId14"/>
  </p:handoutMasterIdLst>
  <p:sldIdLst>
    <p:sldId id="261" r:id="rId2"/>
    <p:sldId id="262" r:id="rId3"/>
    <p:sldId id="263" r:id="rId4"/>
    <p:sldId id="264" r:id="rId5"/>
    <p:sldId id="265" r:id="rId6"/>
    <p:sldId id="266" r:id="rId7"/>
    <p:sldId id="267" r:id="rId8"/>
    <p:sldId id="268" r:id="rId9"/>
    <p:sldId id="269" r:id="rId10"/>
    <p:sldId id="270" r:id="rId11"/>
    <p:sldId id="271" r:id="rId12"/>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6836"/>
    <a:srgbClr val="EE3EC0"/>
    <a:srgbClr val="57903F"/>
    <a:srgbClr val="F03F2B"/>
    <a:srgbClr val="344529"/>
    <a:srgbClr val="2B3922"/>
    <a:srgbClr val="2E3722"/>
    <a:srgbClr val="FCF7F1"/>
    <a:srgbClr val="B8D233"/>
    <a:srgbClr val="5CC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CE6947-095F-4873-ADEF-A16DAB664C3D}" v="1108" dt="2025-04-04T09:36:30.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63065" autoAdjust="0"/>
  </p:normalViewPr>
  <p:slideViewPr>
    <p:cSldViewPr snapToGrid="0">
      <p:cViewPr varScale="1">
        <p:scale>
          <a:sx n="67" d="100"/>
          <a:sy n="67" d="100"/>
        </p:scale>
        <p:origin x="2436" y="66"/>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_rels/data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 Id="rId4" Type="http://schemas.openxmlformats.org/officeDocument/2006/relationships/image" Target="../media/image9.jpg"/></Relationships>
</file>

<file path=ppt/diagrams/_rels/data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 Id="rId4" Type="http://schemas.openxmlformats.org/officeDocument/2006/relationships/image" Target="../media/image9.jpg"/></Relationships>
</file>

<file path=ppt/diagrams/_rels/drawing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403B7F-42F4-4657-9CC5-4C0185D74CDE}" type="doc">
      <dgm:prSet loTypeId="urn:microsoft.com/office/officeart/2005/8/layout/list1" loCatId="list" qsTypeId="urn:microsoft.com/office/officeart/2005/8/quickstyle/simple2" qsCatId="simple" csTypeId="urn:microsoft.com/office/officeart/2005/8/colors/colorful2" csCatId="colorful" phldr="1"/>
      <dgm:spPr/>
      <dgm:t>
        <a:bodyPr/>
        <a:lstStyle/>
        <a:p>
          <a:endParaRPr lang="el-GR"/>
        </a:p>
      </dgm:t>
    </dgm:pt>
    <dgm:pt modelId="{29E03354-E094-4EC1-B4B1-E024E0418946}">
      <dgm:prSet phldrT="[Κείμενο]" custT="1"/>
      <dgm:spPr/>
      <dgm:t>
        <a:bodyPr/>
        <a:lstStyle/>
        <a:p>
          <a:r>
            <a:rPr lang="en-US" sz="1800" dirty="0">
              <a:latin typeface="Garamond" panose="02020404030301010803" pitchFamily="18" charset="0"/>
            </a:rPr>
            <a:t>Briefly Introduction</a:t>
          </a:r>
          <a:endParaRPr lang="el-GR" sz="1800" dirty="0">
            <a:latin typeface="Garamond" panose="02020404030301010803" pitchFamily="18" charset="0"/>
          </a:endParaRPr>
        </a:p>
      </dgm:t>
    </dgm:pt>
    <dgm:pt modelId="{D032E205-28DF-45DF-B929-2EFEABD30B9F}" type="parTrans" cxnId="{193F80F3-14F6-4515-9E90-2F7560CFF05A}">
      <dgm:prSet/>
      <dgm:spPr/>
      <dgm:t>
        <a:bodyPr/>
        <a:lstStyle/>
        <a:p>
          <a:endParaRPr lang="el-GR" sz="1800">
            <a:latin typeface="Garamond" panose="02020404030301010803" pitchFamily="18" charset="0"/>
          </a:endParaRPr>
        </a:p>
      </dgm:t>
    </dgm:pt>
    <dgm:pt modelId="{25903A9C-0E44-4609-BB04-94462B640A97}" type="sibTrans" cxnId="{193F80F3-14F6-4515-9E90-2F7560CFF05A}">
      <dgm:prSet/>
      <dgm:spPr/>
      <dgm:t>
        <a:bodyPr/>
        <a:lstStyle/>
        <a:p>
          <a:endParaRPr lang="el-GR" sz="1800">
            <a:latin typeface="Garamond" panose="02020404030301010803" pitchFamily="18" charset="0"/>
          </a:endParaRPr>
        </a:p>
      </dgm:t>
    </dgm:pt>
    <dgm:pt modelId="{9C487406-1AAA-4761-8613-AE4D355BD739}">
      <dgm:prSet phldrT="[Κείμενο]" custT="1"/>
      <dgm:spPr/>
      <dgm:t>
        <a:bodyPr/>
        <a:lstStyle/>
        <a:p>
          <a:r>
            <a:rPr lang="en-US" sz="1800" dirty="0">
              <a:effectLst/>
              <a:latin typeface="Garamond" panose="02020404030301010803" pitchFamily="18" charset="0"/>
              <a:ea typeface="Aptos" panose="020B0004020202020204" pitchFamily="34" charset="0"/>
              <a:cs typeface="Times New Roman" panose="02020603050405020304" pitchFamily="18" charset="0"/>
            </a:rPr>
            <a:t>Why this subject is important in today's world?</a:t>
          </a:r>
          <a:endParaRPr lang="el-GR" sz="1800" dirty="0">
            <a:latin typeface="Garamond" panose="02020404030301010803" pitchFamily="18" charset="0"/>
          </a:endParaRPr>
        </a:p>
      </dgm:t>
    </dgm:pt>
    <dgm:pt modelId="{160F5223-811C-4EF4-901D-F2E120C48BA8}" type="parTrans" cxnId="{D5F0896A-9A40-4ACC-89B6-F7432743F159}">
      <dgm:prSet/>
      <dgm:spPr/>
      <dgm:t>
        <a:bodyPr/>
        <a:lstStyle/>
        <a:p>
          <a:endParaRPr lang="el-GR" sz="1800">
            <a:latin typeface="Garamond" panose="02020404030301010803" pitchFamily="18" charset="0"/>
          </a:endParaRPr>
        </a:p>
      </dgm:t>
    </dgm:pt>
    <dgm:pt modelId="{C004606E-58FB-44C6-8A57-A39A7E18AC40}" type="sibTrans" cxnId="{D5F0896A-9A40-4ACC-89B6-F7432743F159}">
      <dgm:prSet/>
      <dgm:spPr/>
      <dgm:t>
        <a:bodyPr/>
        <a:lstStyle/>
        <a:p>
          <a:endParaRPr lang="el-GR" sz="1800">
            <a:latin typeface="Garamond" panose="02020404030301010803" pitchFamily="18" charset="0"/>
          </a:endParaRPr>
        </a:p>
      </dgm:t>
    </dgm:pt>
    <dgm:pt modelId="{0A22FD54-5B15-449E-919D-67AEC808718F}">
      <dgm:prSet phldrT="[Κείμενο]" custT="1"/>
      <dgm:spPr/>
      <dgm:t>
        <a:bodyPr/>
        <a:lstStyle/>
        <a:p>
          <a:pPr>
            <a:buSzPts val="1000"/>
          </a:pPr>
          <a:r>
            <a:rPr lang="en-US" sz="1800" dirty="0">
              <a:effectLst/>
              <a:latin typeface="Garamond" panose="02020404030301010803" pitchFamily="18" charset="0"/>
              <a:ea typeface="Aptos" panose="020B0004020202020204" pitchFamily="34" charset="0"/>
              <a:cs typeface="Times New Roman" panose="02020603050405020304" pitchFamily="18" charset="0"/>
            </a:rPr>
            <a:t>Mention the focus: understanding generational trends and their impact</a:t>
          </a:r>
          <a:endParaRPr lang="el-GR" sz="1800" dirty="0">
            <a:latin typeface="Garamond" panose="02020404030301010803" pitchFamily="18" charset="0"/>
          </a:endParaRPr>
        </a:p>
      </dgm:t>
    </dgm:pt>
    <dgm:pt modelId="{6CFB1F80-B873-4E73-9149-4832D5D6B47C}" type="parTrans" cxnId="{E342AC8F-585B-4D7D-9021-7E8094F26C61}">
      <dgm:prSet/>
      <dgm:spPr/>
      <dgm:t>
        <a:bodyPr/>
        <a:lstStyle/>
        <a:p>
          <a:endParaRPr lang="el-GR" sz="1800">
            <a:latin typeface="Garamond" panose="02020404030301010803" pitchFamily="18" charset="0"/>
          </a:endParaRPr>
        </a:p>
      </dgm:t>
    </dgm:pt>
    <dgm:pt modelId="{7329380B-2F84-4186-9D78-CFFF82FF9AE6}" type="sibTrans" cxnId="{E342AC8F-585B-4D7D-9021-7E8094F26C61}">
      <dgm:prSet/>
      <dgm:spPr/>
      <dgm:t>
        <a:bodyPr/>
        <a:lstStyle/>
        <a:p>
          <a:endParaRPr lang="el-GR" sz="1800">
            <a:latin typeface="Garamond" panose="02020404030301010803" pitchFamily="18" charset="0"/>
          </a:endParaRPr>
        </a:p>
      </dgm:t>
    </dgm:pt>
    <dgm:pt modelId="{D6EB0425-BB05-43E7-B896-9A5DA981FBD7}">
      <dgm:prSet custT="1"/>
      <dgm:spPr/>
      <dgm:t>
        <a:bodyPr/>
        <a:lstStyle/>
        <a:p>
          <a:endParaRPr lang="el-GR" sz="1800" dirty="0">
            <a:latin typeface="Garamond" panose="02020404030301010803" pitchFamily="18" charset="0"/>
          </a:endParaRPr>
        </a:p>
      </dgm:t>
    </dgm:pt>
    <dgm:pt modelId="{49372263-C2E6-4106-8ADE-D8F7F56BCE90}" type="parTrans" cxnId="{51BDCEB9-990F-461E-BD99-53C8A85799FB}">
      <dgm:prSet/>
      <dgm:spPr/>
      <dgm:t>
        <a:bodyPr/>
        <a:lstStyle/>
        <a:p>
          <a:endParaRPr lang="el-GR" sz="1800">
            <a:latin typeface="Garamond" panose="02020404030301010803" pitchFamily="18" charset="0"/>
          </a:endParaRPr>
        </a:p>
      </dgm:t>
    </dgm:pt>
    <dgm:pt modelId="{425E8DB6-9EF8-4CF3-B7E6-E6E76B7E29B3}" type="sibTrans" cxnId="{51BDCEB9-990F-461E-BD99-53C8A85799FB}">
      <dgm:prSet/>
      <dgm:spPr/>
      <dgm:t>
        <a:bodyPr/>
        <a:lstStyle/>
        <a:p>
          <a:endParaRPr lang="el-GR" sz="1800">
            <a:latin typeface="Garamond" panose="02020404030301010803" pitchFamily="18" charset="0"/>
          </a:endParaRPr>
        </a:p>
      </dgm:t>
    </dgm:pt>
    <dgm:pt modelId="{28BD7FEC-8874-4A09-A19F-C7E6703ED575}" type="pres">
      <dgm:prSet presAssocID="{58403B7F-42F4-4657-9CC5-4C0185D74CDE}" presName="linear" presStyleCnt="0">
        <dgm:presLayoutVars>
          <dgm:dir/>
          <dgm:animLvl val="lvl"/>
          <dgm:resizeHandles val="exact"/>
        </dgm:presLayoutVars>
      </dgm:prSet>
      <dgm:spPr/>
    </dgm:pt>
    <dgm:pt modelId="{DC547666-6917-415C-8244-B5256630B0EB}" type="pres">
      <dgm:prSet presAssocID="{29E03354-E094-4EC1-B4B1-E024E0418946}" presName="parentLin" presStyleCnt="0"/>
      <dgm:spPr/>
    </dgm:pt>
    <dgm:pt modelId="{3EA07742-DA0C-4175-9CC3-7AC15CF61759}" type="pres">
      <dgm:prSet presAssocID="{29E03354-E094-4EC1-B4B1-E024E0418946}" presName="parentLeftMargin" presStyleLbl="node1" presStyleIdx="0" presStyleCnt="3"/>
      <dgm:spPr/>
    </dgm:pt>
    <dgm:pt modelId="{49536CC3-EE47-4B24-BBE9-369EAF67F378}" type="pres">
      <dgm:prSet presAssocID="{29E03354-E094-4EC1-B4B1-E024E0418946}" presName="parentText" presStyleLbl="node1" presStyleIdx="0" presStyleCnt="3" custScaleY="91463">
        <dgm:presLayoutVars>
          <dgm:chMax val="0"/>
          <dgm:bulletEnabled val="1"/>
        </dgm:presLayoutVars>
      </dgm:prSet>
      <dgm:spPr/>
    </dgm:pt>
    <dgm:pt modelId="{A3933384-F135-4D4B-BC48-486EE77071A7}" type="pres">
      <dgm:prSet presAssocID="{29E03354-E094-4EC1-B4B1-E024E0418946}" presName="negativeSpace" presStyleCnt="0"/>
      <dgm:spPr/>
    </dgm:pt>
    <dgm:pt modelId="{2EC8F9C2-67FB-47B2-87A0-71C4700B5074}" type="pres">
      <dgm:prSet presAssocID="{29E03354-E094-4EC1-B4B1-E024E0418946}" presName="childText" presStyleLbl="conFgAcc1" presStyleIdx="0" presStyleCnt="3">
        <dgm:presLayoutVars>
          <dgm:bulletEnabled val="1"/>
        </dgm:presLayoutVars>
      </dgm:prSet>
      <dgm:spPr/>
    </dgm:pt>
    <dgm:pt modelId="{C18FE6E3-670D-4F5C-AA30-94C951FC9E60}" type="pres">
      <dgm:prSet presAssocID="{25903A9C-0E44-4609-BB04-94462B640A97}" presName="spaceBetweenRectangles" presStyleCnt="0"/>
      <dgm:spPr/>
    </dgm:pt>
    <dgm:pt modelId="{14006445-ECD5-4058-A380-20595D4C1E23}" type="pres">
      <dgm:prSet presAssocID="{9C487406-1AAA-4761-8613-AE4D355BD739}" presName="parentLin" presStyleCnt="0"/>
      <dgm:spPr/>
    </dgm:pt>
    <dgm:pt modelId="{98BB2C82-15C7-45A7-B4AC-77FD00E37093}" type="pres">
      <dgm:prSet presAssocID="{9C487406-1AAA-4761-8613-AE4D355BD739}" presName="parentLeftMargin" presStyleLbl="node1" presStyleIdx="0" presStyleCnt="3"/>
      <dgm:spPr/>
    </dgm:pt>
    <dgm:pt modelId="{228D34DB-B1B6-41C4-ABED-859B2363E458}" type="pres">
      <dgm:prSet presAssocID="{9C487406-1AAA-4761-8613-AE4D355BD739}" presName="parentText" presStyleLbl="node1" presStyleIdx="1" presStyleCnt="3">
        <dgm:presLayoutVars>
          <dgm:chMax val="0"/>
          <dgm:bulletEnabled val="1"/>
        </dgm:presLayoutVars>
      </dgm:prSet>
      <dgm:spPr/>
    </dgm:pt>
    <dgm:pt modelId="{9D7A17CB-D1D6-4B2E-8BD1-CC49E3C77E66}" type="pres">
      <dgm:prSet presAssocID="{9C487406-1AAA-4761-8613-AE4D355BD739}" presName="negativeSpace" presStyleCnt="0"/>
      <dgm:spPr/>
    </dgm:pt>
    <dgm:pt modelId="{37495552-15AE-466A-B643-78BC09F2AB24}" type="pres">
      <dgm:prSet presAssocID="{9C487406-1AAA-4761-8613-AE4D355BD739}" presName="childText" presStyleLbl="conFgAcc1" presStyleIdx="1" presStyleCnt="3">
        <dgm:presLayoutVars>
          <dgm:bulletEnabled val="1"/>
        </dgm:presLayoutVars>
      </dgm:prSet>
      <dgm:spPr/>
    </dgm:pt>
    <dgm:pt modelId="{FA55F87B-F94E-42CD-B6E6-40CAC947639A}" type="pres">
      <dgm:prSet presAssocID="{C004606E-58FB-44C6-8A57-A39A7E18AC40}" presName="spaceBetweenRectangles" presStyleCnt="0"/>
      <dgm:spPr/>
    </dgm:pt>
    <dgm:pt modelId="{4942707E-6CE3-43BE-9524-39009ED0BA56}" type="pres">
      <dgm:prSet presAssocID="{0A22FD54-5B15-449E-919D-67AEC808718F}" presName="parentLin" presStyleCnt="0"/>
      <dgm:spPr/>
    </dgm:pt>
    <dgm:pt modelId="{72C75A96-C42C-456C-BE38-2889F3353E19}" type="pres">
      <dgm:prSet presAssocID="{0A22FD54-5B15-449E-919D-67AEC808718F}" presName="parentLeftMargin" presStyleLbl="node1" presStyleIdx="1" presStyleCnt="3"/>
      <dgm:spPr/>
    </dgm:pt>
    <dgm:pt modelId="{A87306C9-D802-4BB3-9D07-18E79D55B6AB}" type="pres">
      <dgm:prSet presAssocID="{0A22FD54-5B15-449E-919D-67AEC808718F}" presName="parentText" presStyleLbl="node1" presStyleIdx="2" presStyleCnt="3">
        <dgm:presLayoutVars>
          <dgm:chMax val="0"/>
          <dgm:bulletEnabled val="1"/>
        </dgm:presLayoutVars>
      </dgm:prSet>
      <dgm:spPr/>
    </dgm:pt>
    <dgm:pt modelId="{A78B525D-5A26-497A-94B6-A05000CBF50D}" type="pres">
      <dgm:prSet presAssocID="{0A22FD54-5B15-449E-919D-67AEC808718F}" presName="negativeSpace" presStyleCnt="0"/>
      <dgm:spPr/>
    </dgm:pt>
    <dgm:pt modelId="{4F274918-DB42-43A4-ACB5-B76207094587}" type="pres">
      <dgm:prSet presAssocID="{0A22FD54-5B15-449E-919D-67AEC808718F}" presName="childText" presStyleLbl="conFgAcc1" presStyleIdx="2" presStyleCnt="3">
        <dgm:presLayoutVars>
          <dgm:bulletEnabled val="1"/>
        </dgm:presLayoutVars>
      </dgm:prSet>
      <dgm:spPr/>
    </dgm:pt>
  </dgm:ptLst>
  <dgm:cxnLst>
    <dgm:cxn modelId="{8427B304-A40F-4711-9C38-20B26C448CD6}" type="presOf" srcId="{9C487406-1AAA-4761-8613-AE4D355BD739}" destId="{228D34DB-B1B6-41C4-ABED-859B2363E458}" srcOrd="1" destOrd="0" presId="urn:microsoft.com/office/officeart/2005/8/layout/list1"/>
    <dgm:cxn modelId="{5208D005-5AB8-4012-8B79-77CDDAF0C6F3}" type="presOf" srcId="{D6EB0425-BB05-43E7-B896-9A5DA981FBD7}" destId="{2EC8F9C2-67FB-47B2-87A0-71C4700B5074}" srcOrd="0" destOrd="0" presId="urn:microsoft.com/office/officeart/2005/8/layout/list1"/>
    <dgm:cxn modelId="{501DBF07-E6F8-47DA-8CD7-E3EDE5D4DE94}" type="presOf" srcId="{29E03354-E094-4EC1-B4B1-E024E0418946}" destId="{3EA07742-DA0C-4175-9CC3-7AC15CF61759}" srcOrd="0" destOrd="0" presId="urn:microsoft.com/office/officeart/2005/8/layout/list1"/>
    <dgm:cxn modelId="{25F50D0A-2042-4D2D-8694-0CEC984D6DB8}" type="presOf" srcId="{0A22FD54-5B15-449E-919D-67AEC808718F}" destId="{A87306C9-D802-4BB3-9D07-18E79D55B6AB}" srcOrd="1" destOrd="0" presId="urn:microsoft.com/office/officeart/2005/8/layout/list1"/>
    <dgm:cxn modelId="{F2BA1D12-CB17-4C9F-92B0-0DDCFE878760}" type="presOf" srcId="{9C487406-1AAA-4761-8613-AE4D355BD739}" destId="{98BB2C82-15C7-45A7-B4AC-77FD00E37093}" srcOrd="0" destOrd="0" presId="urn:microsoft.com/office/officeart/2005/8/layout/list1"/>
    <dgm:cxn modelId="{EDC3BF67-E092-46E2-AB45-A5512C289B5B}" type="presOf" srcId="{29E03354-E094-4EC1-B4B1-E024E0418946}" destId="{49536CC3-EE47-4B24-BBE9-369EAF67F378}" srcOrd="1" destOrd="0" presId="urn:microsoft.com/office/officeart/2005/8/layout/list1"/>
    <dgm:cxn modelId="{D5F0896A-9A40-4ACC-89B6-F7432743F159}" srcId="{58403B7F-42F4-4657-9CC5-4C0185D74CDE}" destId="{9C487406-1AAA-4761-8613-AE4D355BD739}" srcOrd="1" destOrd="0" parTransId="{160F5223-811C-4EF4-901D-F2E120C48BA8}" sibTransId="{C004606E-58FB-44C6-8A57-A39A7E18AC40}"/>
    <dgm:cxn modelId="{E342AC8F-585B-4D7D-9021-7E8094F26C61}" srcId="{58403B7F-42F4-4657-9CC5-4C0185D74CDE}" destId="{0A22FD54-5B15-449E-919D-67AEC808718F}" srcOrd="2" destOrd="0" parTransId="{6CFB1F80-B873-4E73-9149-4832D5D6B47C}" sibTransId="{7329380B-2F84-4186-9D78-CFFF82FF9AE6}"/>
    <dgm:cxn modelId="{51BDCEB9-990F-461E-BD99-53C8A85799FB}" srcId="{29E03354-E094-4EC1-B4B1-E024E0418946}" destId="{D6EB0425-BB05-43E7-B896-9A5DA981FBD7}" srcOrd="0" destOrd="0" parTransId="{49372263-C2E6-4106-8ADE-D8F7F56BCE90}" sibTransId="{425E8DB6-9EF8-4CF3-B7E6-E6E76B7E29B3}"/>
    <dgm:cxn modelId="{EF6BBBC0-1EE8-443B-986D-6D8D1B7EB295}" type="presOf" srcId="{58403B7F-42F4-4657-9CC5-4C0185D74CDE}" destId="{28BD7FEC-8874-4A09-A19F-C7E6703ED575}" srcOrd="0" destOrd="0" presId="urn:microsoft.com/office/officeart/2005/8/layout/list1"/>
    <dgm:cxn modelId="{8567B4EC-1ADB-468B-AFB7-03A2D3435384}" type="presOf" srcId="{0A22FD54-5B15-449E-919D-67AEC808718F}" destId="{72C75A96-C42C-456C-BE38-2889F3353E19}" srcOrd="0" destOrd="0" presId="urn:microsoft.com/office/officeart/2005/8/layout/list1"/>
    <dgm:cxn modelId="{193F80F3-14F6-4515-9E90-2F7560CFF05A}" srcId="{58403B7F-42F4-4657-9CC5-4C0185D74CDE}" destId="{29E03354-E094-4EC1-B4B1-E024E0418946}" srcOrd="0" destOrd="0" parTransId="{D032E205-28DF-45DF-B929-2EFEABD30B9F}" sibTransId="{25903A9C-0E44-4609-BB04-94462B640A97}"/>
    <dgm:cxn modelId="{F2E5C7CB-5E1B-4DC7-ABF7-D9EE2B32114E}" type="presParOf" srcId="{28BD7FEC-8874-4A09-A19F-C7E6703ED575}" destId="{DC547666-6917-415C-8244-B5256630B0EB}" srcOrd="0" destOrd="0" presId="urn:microsoft.com/office/officeart/2005/8/layout/list1"/>
    <dgm:cxn modelId="{05941990-5F64-40C8-BEB3-C7A72D6754C2}" type="presParOf" srcId="{DC547666-6917-415C-8244-B5256630B0EB}" destId="{3EA07742-DA0C-4175-9CC3-7AC15CF61759}" srcOrd="0" destOrd="0" presId="urn:microsoft.com/office/officeart/2005/8/layout/list1"/>
    <dgm:cxn modelId="{E16BD376-D7F5-4A76-A331-3C4D2878E67D}" type="presParOf" srcId="{DC547666-6917-415C-8244-B5256630B0EB}" destId="{49536CC3-EE47-4B24-BBE9-369EAF67F378}" srcOrd="1" destOrd="0" presId="urn:microsoft.com/office/officeart/2005/8/layout/list1"/>
    <dgm:cxn modelId="{01D841E4-A823-4E82-B5DA-27A0A371F0A0}" type="presParOf" srcId="{28BD7FEC-8874-4A09-A19F-C7E6703ED575}" destId="{A3933384-F135-4D4B-BC48-486EE77071A7}" srcOrd="1" destOrd="0" presId="urn:microsoft.com/office/officeart/2005/8/layout/list1"/>
    <dgm:cxn modelId="{4B329731-737C-4E38-BBF8-CF4CA52CB15C}" type="presParOf" srcId="{28BD7FEC-8874-4A09-A19F-C7E6703ED575}" destId="{2EC8F9C2-67FB-47B2-87A0-71C4700B5074}" srcOrd="2" destOrd="0" presId="urn:microsoft.com/office/officeart/2005/8/layout/list1"/>
    <dgm:cxn modelId="{6C113566-0AB8-4EDA-B712-E663CA8698DD}" type="presParOf" srcId="{28BD7FEC-8874-4A09-A19F-C7E6703ED575}" destId="{C18FE6E3-670D-4F5C-AA30-94C951FC9E60}" srcOrd="3" destOrd="0" presId="urn:microsoft.com/office/officeart/2005/8/layout/list1"/>
    <dgm:cxn modelId="{D187C55B-7046-4957-A597-6D79F1D7CA1F}" type="presParOf" srcId="{28BD7FEC-8874-4A09-A19F-C7E6703ED575}" destId="{14006445-ECD5-4058-A380-20595D4C1E23}" srcOrd="4" destOrd="0" presId="urn:microsoft.com/office/officeart/2005/8/layout/list1"/>
    <dgm:cxn modelId="{97140A37-A450-48C9-9179-11D0095D9101}" type="presParOf" srcId="{14006445-ECD5-4058-A380-20595D4C1E23}" destId="{98BB2C82-15C7-45A7-B4AC-77FD00E37093}" srcOrd="0" destOrd="0" presId="urn:microsoft.com/office/officeart/2005/8/layout/list1"/>
    <dgm:cxn modelId="{72C7C227-1AF7-4D0B-98A9-20D71214B187}" type="presParOf" srcId="{14006445-ECD5-4058-A380-20595D4C1E23}" destId="{228D34DB-B1B6-41C4-ABED-859B2363E458}" srcOrd="1" destOrd="0" presId="urn:microsoft.com/office/officeart/2005/8/layout/list1"/>
    <dgm:cxn modelId="{751EFA15-47C8-471C-8FDA-718C0B5BEA49}" type="presParOf" srcId="{28BD7FEC-8874-4A09-A19F-C7E6703ED575}" destId="{9D7A17CB-D1D6-4B2E-8BD1-CC49E3C77E66}" srcOrd="5" destOrd="0" presId="urn:microsoft.com/office/officeart/2005/8/layout/list1"/>
    <dgm:cxn modelId="{2F50C26B-2DA6-4304-A033-E2AA22F32EFA}" type="presParOf" srcId="{28BD7FEC-8874-4A09-A19F-C7E6703ED575}" destId="{37495552-15AE-466A-B643-78BC09F2AB24}" srcOrd="6" destOrd="0" presId="urn:microsoft.com/office/officeart/2005/8/layout/list1"/>
    <dgm:cxn modelId="{C54A3E9D-3250-4FDE-8078-527DA147D9F7}" type="presParOf" srcId="{28BD7FEC-8874-4A09-A19F-C7E6703ED575}" destId="{FA55F87B-F94E-42CD-B6E6-40CAC947639A}" srcOrd="7" destOrd="0" presId="urn:microsoft.com/office/officeart/2005/8/layout/list1"/>
    <dgm:cxn modelId="{0F920C66-4712-4431-A323-5E297EDECDBF}" type="presParOf" srcId="{28BD7FEC-8874-4A09-A19F-C7E6703ED575}" destId="{4942707E-6CE3-43BE-9524-39009ED0BA56}" srcOrd="8" destOrd="0" presId="urn:microsoft.com/office/officeart/2005/8/layout/list1"/>
    <dgm:cxn modelId="{7DAA1A22-16C6-4DF8-9B41-22F0CB99532C}" type="presParOf" srcId="{4942707E-6CE3-43BE-9524-39009ED0BA56}" destId="{72C75A96-C42C-456C-BE38-2889F3353E19}" srcOrd="0" destOrd="0" presId="urn:microsoft.com/office/officeart/2005/8/layout/list1"/>
    <dgm:cxn modelId="{826AD220-3AD5-4AE5-8979-A7952D1BE16C}" type="presParOf" srcId="{4942707E-6CE3-43BE-9524-39009ED0BA56}" destId="{A87306C9-D802-4BB3-9D07-18E79D55B6AB}" srcOrd="1" destOrd="0" presId="urn:microsoft.com/office/officeart/2005/8/layout/list1"/>
    <dgm:cxn modelId="{A4B0995D-B8DB-4CC6-90B8-B2C25A879069}" type="presParOf" srcId="{28BD7FEC-8874-4A09-A19F-C7E6703ED575}" destId="{A78B525D-5A26-497A-94B6-A05000CBF50D}" srcOrd="9" destOrd="0" presId="urn:microsoft.com/office/officeart/2005/8/layout/list1"/>
    <dgm:cxn modelId="{426F4EA5-C8B9-4471-ADD9-E53CCCBA1403}" type="presParOf" srcId="{28BD7FEC-8874-4A09-A19F-C7E6703ED575}" destId="{4F274918-DB42-43A4-ACB5-B7620709458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3C19BF-8A6C-4BE6-808B-7694208A89D3}" type="doc">
      <dgm:prSet loTypeId="urn:microsoft.com/office/officeart/2005/8/layout/arrow3" loCatId="relationship" qsTypeId="urn:microsoft.com/office/officeart/2005/8/quickstyle/simple1" qsCatId="simple" csTypeId="urn:microsoft.com/office/officeart/2005/8/colors/colorful4" csCatId="colorful" phldr="1"/>
      <dgm:spPr/>
      <dgm:t>
        <a:bodyPr/>
        <a:lstStyle/>
        <a:p>
          <a:endParaRPr lang="el-GR"/>
        </a:p>
      </dgm:t>
    </dgm:pt>
    <dgm:pt modelId="{FA2ED43B-1F5D-4865-9DA7-16E5989E6475}">
      <dgm:prSet phldrT="[Κείμενο]"/>
      <dgm:spPr/>
      <dgm:t>
        <a:bodyPr/>
        <a:lstStyle/>
        <a:p>
          <a:r>
            <a:rPr lang="en-US" dirty="0">
              <a:latin typeface="Garamond" panose="02020404030301010803" pitchFamily="18" charset="0"/>
            </a:rPr>
            <a:t>Challenges</a:t>
          </a:r>
          <a:endParaRPr lang="el-GR" dirty="0">
            <a:latin typeface="Garamond" panose="02020404030301010803" pitchFamily="18" charset="0"/>
          </a:endParaRPr>
        </a:p>
      </dgm:t>
    </dgm:pt>
    <dgm:pt modelId="{6CA0BFA1-251D-4073-BE15-5902C4F94DBE}" type="parTrans" cxnId="{4D838FB7-FCED-42AE-A552-D0B5C3ADEE06}">
      <dgm:prSet/>
      <dgm:spPr/>
      <dgm:t>
        <a:bodyPr/>
        <a:lstStyle/>
        <a:p>
          <a:endParaRPr lang="el-GR">
            <a:latin typeface="Garamond" panose="02020404030301010803" pitchFamily="18" charset="0"/>
          </a:endParaRPr>
        </a:p>
      </dgm:t>
    </dgm:pt>
    <dgm:pt modelId="{D00C77B8-E82F-4434-A5AE-11D514419DDB}" type="sibTrans" cxnId="{4D838FB7-FCED-42AE-A552-D0B5C3ADEE06}">
      <dgm:prSet/>
      <dgm:spPr/>
      <dgm:t>
        <a:bodyPr/>
        <a:lstStyle/>
        <a:p>
          <a:endParaRPr lang="el-GR">
            <a:latin typeface="Garamond" panose="02020404030301010803" pitchFamily="18" charset="0"/>
          </a:endParaRPr>
        </a:p>
      </dgm:t>
    </dgm:pt>
    <dgm:pt modelId="{5E636B3B-4732-46B4-B72D-2931072530DE}">
      <dgm:prSet phldrT="[Κείμενο]"/>
      <dgm:spPr/>
      <dgm:t>
        <a:bodyPr/>
        <a:lstStyle/>
        <a:p>
          <a:r>
            <a:rPr lang="en-US" dirty="0">
              <a:latin typeface="Garamond" panose="02020404030301010803" pitchFamily="18" charset="0"/>
            </a:rPr>
            <a:t>Strengths</a:t>
          </a:r>
          <a:endParaRPr lang="el-GR" dirty="0">
            <a:latin typeface="Garamond" panose="02020404030301010803" pitchFamily="18" charset="0"/>
          </a:endParaRPr>
        </a:p>
      </dgm:t>
    </dgm:pt>
    <dgm:pt modelId="{B031A66E-4DBB-4E3E-85F1-0B6D880AA14F}" type="parTrans" cxnId="{53FD955E-17DE-412D-9719-0B09CE41D3A2}">
      <dgm:prSet/>
      <dgm:spPr/>
      <dgm:t>
        <a:bodyPr/>
        <a:lstStyle/>
        <a:p>
          <a:endParaRPr lang="el-GR">
            <a:latin typeface="Garamond" panose="02020404030301010803" pitchFamily="18" charset="0"/>
          </a:endParaRPr>
        </a:p>
      </dgm:t>
    </dgm:pt>
    <dgm:pt modelId="{946635A2-F2CA-4463-8372-195F356037D1}" type="sibTrans" cxnId="{53FD955E-17DE-412D-9719-0B09CE41D3A2}">
      <dgm:prSet/>
      <dgm:spPr/>
      <dgm:t>
        <a:bodyPr/>
        <a:lstStyle/>
        <a:p>
          <a:endParaRPr lang="el-GR">
            <a:latin typeface="Garamond" panose="02020404030301010803" pitchFamily="18" charset="0"/>
          </a:endParaRPr>
        </a:p>
      </dgm:t>
    </dgm:pt>
    <dgm:pt modelId="{B4153DAA-4281-4B64-AE8F-4BB6B7112742}" type="pres">
      <dgm:prSet presAssocID="{7E3C19BF-8A6C-4BE6-808B-7694208A89D3}" presName="compositeShape" presStyleCnt="0">
        <dgm:presLayoutVars>
          <dgm:chMax val="2"/>
          <dgm:dir/>
          <dgm:resizeHandles val="exact"/>
        </dgm:presLayoutVars>
      </dgm:prSet>
      <dgm:spPr/>
    </dgm:pt>
    <dgm:pt modelId="{3814A4B2-7BB1-4773-8ABD-07EBFF64F556}" type="pres">
      <dgm:prSet presAssocID="{7E3C19BF-8A6C-4BE6-808B-7694208A89D3}" presName="divider" presStyleLbl="fgShp" presStyleIdx="0" presStyleCnt="1"/>
      <dgm:spPr/>
    </dgm:pt>
    <dgm:pt modelId="{C0449D18-23A6-476C-AF55-8157E98C49F8}" type="pres">
      <dgm:prSet presAssocID="{FA2ED43B-1F5D-4865-9DA7-16E5989E6475}" presName="downArrow" presStyleLbl="node1" presStyleIdx="0" presStyleCnt="2"/>
      <dgm:spPr/>
    </dgm:pt>
    <dgm:pt modelId="{B1623A44-57B4-4E1B-B9D3-FFB98D9A1799}" type="pres">
      <dgm:prSet presAssocID="{FA2ED43B-1F5D-4865-9DA7-16E5989E6475}" presName="downArrowText" presStyleLbl="revTx" presStyleIdx="0" presStyleCnt="2">
        <dgm:presLayoutVars>
          <dgm:bulletEnabled val="1"/>
        </dgm:presLayoutVars>
      </dgm:prSet>
      <dgm:spPr/>
    </dgm:pt>
    <dgm:pt modelId="{5C2C6C6D-B439-4A4F-A9FC-67BED5168479}" type="pres">
      <dgm:prSet presAssocID="{5E636B3B-4732-46B4-B72D-2931072530DE}" presName="upArrow" presStyleLbl="node1" presStyleIdx="1" presStyleCnt="2"/>
      <dgm:spPr/>
    </dgm:pt>
    <dgm:pt modelId="{B1CD037D-3F85-463A-9F2A-B24A3F22D562}" type="pres">
      <dgm:prSet presAssocID="{5E636B3B-4732-46B4-B72D-2931072530DE}" presName="upArrowText" presStyleLbl="revTx" presStyleIdx="1" presStyleCnt="2">
        <dgm:presLayoutVars>
          <dgm:bulletEnabled val="1"/>
        </dgm:presLayoutVars>
      </dgm:prSet>
      <dgm:spPr/>
    </dgm:pt>
  </dgm:ptLst>
  <dgm:cxnLst>
    <dgm:cxn modelId="{253E9512-E650-43CB-9A15-396A09763F52}" type="presOf" srcId="{7E3C19BF-8A6C-4BE6-808B-7694208A89D3}" destId="{B4153DAA-4281-4B64-AE8F-4BB6B7112742}" srcOrd="0" destOrd="0" presId="urn:microsoft.com/office/officeart/2005/8/layout/arrow3"/>
    <dgm:cxn modelId="{62C6C037-6CBE-4918-AAB4-FE5A9ACEF2FD}" type="presOf" srcId="{FA2ED43B-1F5D-4865-9DA7-16E5989E6475}" destId="{B1623A44-57B4-4E1B-B9D3-FFB98D9A1799}" srcOrd="0" destOrd="0" presId="urn:microsoft.com/office/officeart/2005/8/layout/arrow3"/>
    <dgm:cxn modelId="{D3FA7F5D-B230-4A8A-A1E9-E5BC049AEE39}" type="presOf" srcId="{5E636B3B-4732-46B4-B72D-2931072530DE}" destId="{B1CD037D-3F85-463A-9F2A-B24A3F22D562}" srcOrd="0" destOrd="0" presId="urn:microsoft.com/office/officeart/2005/8/layout/arrow3"/>
    <dgm:cxn modelId="{53FD955E-17DE-412D-9719-0B09CE41D3A2}" srcId="{7E3C19BF-8A6C-4BE6-808B-7694208A89D3}" destId="{5E636B3B-4732-46B4-B72D-2931072530DE}" srcOrd="1" destOrd="0" parTransId="{B031A66E-4DBB-4E3E-85F1-0B6D880AA14F}" sibTransId="{946635A2-F2CA-4463-8372-195F356037D1}"/>
    <dgm:cxn modelId="{4D838FB7-FCED-42AE-A552-D0B5C3ADEE06}" srcId="{7E3C19BF-8A6C-4BE6-808B-7694208A89D3}" destId="{FA2ED43B-1F5D-4865-9DA7-16E5989E6475}" srcOrd="0" destOrd="0" parTransId="{6CA0BFA1-251D-4073-BE15-5902C4F94DBE}" sibTransId="{D00C77B8-E82F-4434-A5AE-11D514419DDB}"/>
    <dgm:cxn modelId="{DD516BD1-E7B7-440F-ACD8-7339A40B0124}" type="presParOf" srcId="{B4153DAA-4281-4B64-AE8F-4BB6B7112742}" destId="{3814A4B2-7BB1-4773-8ABD-07EBFF64F556}" srcOrd="0" destOrd="0" presId="urn:microsoft.com/office/officeart/2005/8/layout/arrow3"/>
    <dgm:cxn modelId="{AF6A8E6A-46C5-4EA8-BF44-E43A403F0234}" type="presParOf" srcId="{B4153DAA-4281-4B64-AE8F-4BB6B7112742}" destId="{C0449D18-23A6-476C-AF55-8157E98C49F8}" srcOrd="1" destOrd="0" presId="urn:microsoft.com/office/officeart/2005/8/layout/arrow3"/>
    <dgm:cxn modelId="{F45DB961-0E31-4C8D-97A6-027231B126ED}" type="presParOf" srcId="{B4153DAA-4281-4B64-AE8F-4BB6B7112742}" destId="{B1623A44-57B4-4E1B-B9D3-FFB98D9A1799}" srcOrd="2" destOrd="0" presId="urn:microsoft.com/office/officeart/2005/8/layout/arrow3"/>
    <dgm:cxn modelId="{4F2E554C-D319-441B-BF66-7013AFF25585}" type="presParOf" srcId="{B4153DAA-4281-4B64-AE8F-4BB6B7112742}" destId="{5C2C6C6D-B439-4A4F-A9FC-67BED5168479}" srcOrd="3" destOrd="0" presId="urn:microsoft.com/office/officeart/2005/8/layout/arrow3"/>
    <dgm:cxn modelId="{28AAA392-F93B-4767-A481-CEA7ADB7D1DF}" type="presParOf" srcId="{B4153DAA-4281-4B64-AE8F-4BB6B7112742}" destId="{B1CD037D-3F85-463A-9F2A-B24A3F22D562}" srcOrd="4" destOrd="0" presId="urn:microsoft.com/office/officeart/2005/8/layout/arrow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6E6A3F-ABAE-452A-A1DA-F8658C2F1416}" type="doc">
      <dgm:prSet loTypeId="urn:microsoft.com/office/officeart/2005/8/layout/hList1" loCatId="list" qsTypeId="urn:microsoft.com/office/officeart/2005/8/quickstyle/simple5" qsCatId="simple" csTypeId="urn:microsoft.com/office/officeart/2005/8/colors/colorful1" csCatId="colorful" phldr="1"/>
      <dgm:spPr/>
      <dgm:t>
        <a:bodyPr/>
        <a:lstStyle/>
        <a:p>
          <a:endParaRPr lang="el-GR"/>
        </a:p>
      </dgm:t>
    </dgm:pt>
    <dgm:pt modelId="{42318ADE-F430-47B5-950E-BD76FEA03AD1}">
      <dgm:prSet phldrT="[Κείμενο]" custT="1"/>
      <dgm:spPr/>
      <dgm:t>
        <a:bodyPr/>
        <a:lstStyle/>
        <a:p>
          <a:r>
            <a:rPr lang="en-US" sz="1500" b="1" dirty="0">
              <a:solidFill>
                <a:schemeClr val="tx1"/>
              </a:solidFill>
              <a:latin typeface="Garamond" panose="02020404030301010803" pitchFamily="18" charset="0"/>
            </a:rPr>
            <a:t>Baby Boomers</a:t>
          </a:r>
          <a:endParaRPr lang="el-GR" sz="1500" b="1" dirty="0">
            <a:solidFill>
              <a:schemeClr val="tx1"/>
            </a:solidFill>
            <a:latin typeface="Garamond" panose="02020404030301010803" pitchFamily="18" charset="0"/>
          </a:endParaRPr>
        </a:p>
      </dgm:t>
    </dgm:pt>
    <dgm:pt modelId="{D8784340-0B55-4195-A373-A4C0C93169DB}" type="parTrans" cxnId="{9D2F2F08-9391-4030-99FD-E3DC72014766}">
      <dgm:prSet/>
      <dgm:spPr/>
      <dgm:t>
        <a:bodyPr/>
        <a:lstStyle/>
        <a:p>
          <a:endParaRPr lang="el-GR" sz="1500" b="1">
            <a:solidFill>
              <a:schemeClr val="tx1"/>
            </a:solidFill>
            <a:latin typeface="Garamond" panose="02020404030301010803" pitchFamily="18" charset="0"/>
          </a:endParaRPr>
        </a:p>
      </dgm:t>
    </dgm:pt>
    <dgm:pt modelId="{81F1E25E-9556-4FC9-A4AE-1A7255A8D64A}" type="sibTrans" cxnId="{9D2F2F08-9391-4030-99FD-E3DC72014766}">
      <dgm:prSet/>
      <dgm:spPr/>
      <dgm:t>
        <a:bodyPr/>
        <a:lstStyle/>
        <a:p>
          <a:endParaRPr lang="el-GR" sz="1500" b="1">
            <a:solidFill>
              <a:schemeClr val="tx1"/>
            </a:solidFill>
            <a:latin typeface="Garamond" panose="02020404030301010803" pitchFamily="18" charset="0"/>
          </a:endParaRPr>
        </a:p>
      </dgm:t>
    </dgm:pt>
    <dgm:pt modelId="{3F1CED04-E4B8-484D-829F-FCA261060AC9}">
      <dgm:prSet phldrT="[Κείμενο]" custT="1"/>
      <dgm:spPr/>
      <dgm:t>
        <a:bodyPr/>
        <a:lstStyle/>
        <a:p>
          <a:r>
            <a:rPr lang="en-US" sz="1500" b="1" dirty="0">
              <a:solidFill>
                <a:schemeClr val="tx1"/>
              </a:solidFill>
              <a:latin typeface="Garamond" panose="02020404030301010803" pitchFamily="18" charset="0"/>
            </a:rPr>
            <a:t>Gen X</a:t>
          </a:r>
          <a:endParaRPr lang="el-GR" sz="1500" b="1" dirty="0">
            <a:solidFill>
              <a:schemeClr val="tx1"/>
            </a:solidFill>
            <a:latin typeface="Garamond" panose="02020404030301010803" pitchFamily="18" charset="0"/>
          </a:endParaRPr>
        </a:p>
      </dgm:t>
    </dgm:pt>
    <dgm:pt modelId="{80951175-B3E4-48F0-9C02-C58EF667DA4C}" type="parTrans" cxnId="{D47595FA-1EEE-4591-9B28-4566D55F0A23}">
      <dgm:prSet/>
      <dgm:spPr/>
      <dgm:t>
        <a:bodyPr/>
        <a:lstStyle/>
        <a:p>
          <a:endParaRPr lang="el-GR" sz="1500" b="1">
            <a:solidFill>
              <a:schemeClr val="tx1"/>
            </a:solidFill>
            <a:latin typeface="Garamond" panose="02020404030301010803" pitchFamily="18" charset="0"/>
          </a:endParaRPr>
        </a:p>
      </dgm:t>
    </dgm:pt>
    <dgm:pt modelId="{CCEC1773-C7E2-4ED0-AF11-2EE9D719A2CE}" type="sibTrans" cxnId="{D47595FA-1EEE-4591-9B28-4566D55F0A23}">
      <dgm:prSet/>
      <dgm:spPr/>
      <dgm:t>
        <a:bodyPr/>
        <a:lstStyle/>
        <a:p>
          <a:endParaRPr lang="el-GR" sz="1500" b="1">
            <a:solidFill>
              <a:schemeClr val="tx1"/>
            </a:solidFill>
            <a:latin typeface="Garamond" panose="02020404030301010803" pitchFamily="18" charset="0"/>
          </a:endParaRPr>
        </a:p>
      </dgm:t>
    </dgm:pt>
    <dgm:pt modelId="{8219DC16-A043-4D3F-AA1A-42DD938B3233}">
      <dgm:prSet phldrT="[Κείμενο]" custT="1"/>
      <dgm:spPr/>
      <dgm:t>
        <a:bodyPr/>
        <a:lstStyle/>
        <a:p>
          <a:r>
            <a:rPr lang="en-US" sz="1500" b="1" dirty="0">
              <a:solidFill>
                <a:schemeClr val="tx1"/>
              </a:solidFill>
              <a:latin typeface="Garamond" panose="02020404030301010803" pitchFamily="18" charset="0"/>
            </a:rPr>
            <a:t>Gen Z</a:t>
          </a:r>
          <a:endParaRPr lang="el-GR" sz="1500" b="1" dirty="0">
            <a:solidFill>
              <a:schemeClr val="tx1"/>
            </a:solidFill>
            <a:latin typeface="Garamond" panose="02020404030301010803" pitchFamily="18" charset="0"/>
          </a:endParaRPr>
        </a:p>
      </dgm:t>
    </dgm:pt>
    <dgm:pt modelId="{7FEEFFDC-7E15-4191-897B-5AE2BDBADC0E}" type="parTrans" cxnId="{22F7C539-BE24-42CE-AA19-0EBDEC94BB52}">
      <dgm:prSet/>
      <dgm:spPr/>
      <dgm:t>
        <a:bodyPr/>
        <a:lstStyle/>
        <a:p>
          <a:endParaRPr lang="el-GR" sz="1500" b="1">
            <a:solidFill>
              <a:schemeClr val="tx1"/>
            </a:solidFill>
            <a:latin typeface="Garamond" panose="02020404030301010803" pitchFamily="18" charset="0"/>
          </a:endParaRPr>
        </a:p>
      </dgm:t>
    </dgm:pt>
    <dgm:pt modelId="{D8D69BE1-F188-4ED1-AF97-91F486B0C00E}" type="sibTrans" cxnId="{22F7C539-BE24-42CE-AA19-0EBDEC94BB52}">
      <dgm:prSet/>
      <dgm:spPr/>
      <dgm:t>
        <a:bodyPr/>
        <a:lstStyle/>
        <a:p>
          <a:endParaRPr lang="el-GR" sz="1500" b="1">
            <a:solidFill>
              <a:schemeClr val="tx1"/>
            </a:solidFill>
            <a:latin typeface="Garamond" panose="02020404030301010803" pitchFamily="18" charset="0"/>
          </a:endParaRPr>
        </a:p>
      </dgm:t>
    </dgm:pt>
    <dgm:pt modelId="{05522524-DC3A-4964-BB64-2116B4668697}">
      <dgm:prSet phldrT="[Κείμενο]" custT="1"/>
      <dgm:spPr/>
      <dgm:t>
        <a:bodyPr/>
        <a:lstStyle/>
        <a:p>
          <a:r>
            <a:rPr lang="en-US" sz="1500" b="1" dirty="0">
              <a:solidFill>
                <a:schemeClr val="tx1"/>
              </a:solidFill>
              <a:latin typeface="Garamond" panose="02020404030301010803" pitchFamily="18" charset="0"/>
            </a:rPr>
            <a:t>Millennials</a:t>
          </a:r>
          <a:endParaRPr lang="el-GR" sz="1500" b="1" dirty="0">
            <a:solidFill>
              <a:schemeClr val="tx1"/>
            </a:solidFill>
            <a:latin typeface="Garamond" panose="02020404030301010803" pitchFamily="18" charset="0"/>
          </a:endParaRPr>
        </a:p>
      </dgm:t>
    </dgm:pt>
    <dgm:pt modelId="{5B49B690-5659-432A-B031-7BA26AF462CA}" type="parTrans" cxnId="{4BCC3788-1BEA-4FA2-9450-7BB18033E945}">
      <dgm:prSet/>
      <dgm:spPr/>
      <dgm:t>
        <a:bodyPr/>
        <a:lstStyle/>
        <a:p>
          <a:endParaRPr lang="el-GR" sz="1500" b="1">
            <a:solidFill>
              <a:schemeClr val="tx1"/>
            </a:solidFill>
            <a:latin typeface="Garamond" panose="02020404030301010803" pitchFamily="18" charset="0"/>
          </a:endParaRPr>
        </a:p>
      </dgm:t>
    </dgm:pt>
    <dgm:pt modelId="{22E9A2D1-641C-4D05-A1D9-9335842E9267}" type="sibTrans" cxnId="{4BCC3788-1BEA-4FA2-9450-7BB18033E945}">
      <dgm:prSet/>
      <dgm:spPr/>
      <dgm:t>
        <a:bodyPr/>
        <a:lstStyle/>
        <a:p>
          <a:endParaRPr lang="el-GR" sz="1500" b="1">
            <a:solidFill>
              <a:schemeClr val="tx1"/>
            </a:solidFill>
            <a:latin typeface="Garamond" panose="02020404030301010803" pitchFamily="18" charset="0"/>
          </a:endParaRPr>
        </a:p>
      </dgm:t>
    </dgm:pt>
    <dgm:pt modelId="{EAE7AD10-24AD-4158-B15D-0DF66C8F8E25}">
      <dgm:prSet/>
      <dgm:spPr/>
      <dgm:t>
        <a:bodyPr/>
        <a:lstStyle/>
        <a:p>
          <a:r>
            <a:rPr lang="el-GR" dirty="0"/>
            <a:t>1946-1964</a:t>
          </a:r>
        </a:p>
      </dgm:t>
    </dgm:pt>
    <dgm:pt modelId="{D0E039C9-EC21-42E3-89D7-A01AAAAAE356}" type="parTrans" cxnId="{9152BEBC-85AD-4434-AD4B-37D8045A6A9C}">
      <dgm:prSet/>
      <dgm:spPr/>
    </dgm:pt>
    <dgm:pt modelId="{C335A17D-0612-4B77-A3B8-3028308EF5C0}" type="sibTrans" cxnId="{9152BEBC-85AD-4434-AD4B-37D8045A6A9C}">
      <dgm:prSet/>
      <dgm:spPr/>
    </dgm:pt>
    <dgm:pt modelId="{A4B3E939-3CC8-45E3-93CF-0C50019A4B30}">
      <dgm:prSet/>
      <dgm:spPr/>
      <dgm:t>
        <a:bodyPr/>
        <a:lstStyle/>
        <a:p>
          <a:r>
            <a:rPr lang="el-GR" dirty="0"/>
            <a:t>1965-1980</a:t>
          </a:r>
        </a:p>
      </dgm:t>
    </dgm:pt>
    <dgm:pt modelId="{F950CCF4-20E5-4CFD-8B16-F95548A2AC68}" type="parTrans" cxnId="{EFF95E75-2CD7-44A8-9767-F849C67E57D7}">
      <dgm:prSet/>
      <dgm:spPr/>
    </dgm:pt>
    <dgm:pt modelId="{AF4B270B-84C0-44BA-B310-4C128246F07C}" type="sibTrans" cxnId="{EFF95E75-2CD7-44A8-9767-F849C67E57D7}">
      <dgm:prSet/>
      <dgm:spPr/>
    </dgm:pt>
    <dgm:pt modelId="{7A489BE5-3BA3-4FA5-859C-65DC92C23FE8}">
      <dgm:prSet/>
      <dgm:spPr/>
      <dgm:t>
        <a:bodyPr/>
        <a:lstStyle/>
        <a:p>
          <a:r>
            <a:rPr lang="el-GR" dirty="0"/>
            <a:t>1981-1996</a:t>
          </a:r>
        </a:p>
      </dgm:t>
    </dgm:pt>
    <dgm:pt modelId="{F62D21FB-C1CC-40ED-8BA1-5A0EFF6B5CF9}" type="parTrans" cxnId="{762F67F6-AD49-4885-A4E1-3F7572B42A1C}">
      <dgm:prSet/>
      <dgm:spPr/>
    </dgm:pt>
    <dgm:pt modelId="{1DCFC6B2-D447-4972-AAAB-39DEDF08F7E1}" type="sibTrans" cxnId="{762F67F6-AD49-4885-A4E1-3F7572B42A1C}">
      <dgm:prSet/>
      <dgm:spPr/>
    </dgm:pt>
    <dgm:pt modelId="{E55756FA-1D8D-4E86-8717-7E8935888CC2}">
      <dgm:prSet/>
      <dgm:spPr/>
      <dgm:t>
        <a:bodyPr/>
        <a:lstStyle/>
        <a:p>
          <a:r>
            <a:rPr lang="el-GR" dirty="0"/>
            <a:t>1997-2012</a:t>
          </a:r>
        </a:p>
      </dgm:t>
    </dgm:pt>
    <dgm:pt modelId="{0CF169DB-0BC7-45FB-86F3-C075D35B7BFE}" type="parTrans" cxnId="{F8F54E6F-4895-482A-A384-E3371A631409}">
      <dgm:prSet/>
      <dgm:spPr/>
    </dgm:pt>
    <dgm:pt modelId="{79C3A467-3A5B-4ACC-9843-CDF75002B328}" type="sibTrans" cxnId="{F8F54E6F-4895-482A-A384-E3371A631409}">
      <dgm:prSet/>
      <dgm:spPr/>
    </dgm:pt>
    <dgm:pt modelId="{3AE4FFC7-9908-4CA5-906D-03B5B096674A}" type="pres">
      <dgm:prSet presAssocID="{056E6A3F-ABAE-452A-A1DA-F8658C2F1416}" presName="Name0" presStyleCnt="0">
        <dgm:presLayoutVars>
          <dgm:dir/>
          <dgm:animLvl val="lvl"/>
          <dgm:resizeHandles val="exact"/>
        </dgm:presLayoutVars>
      </dgm:prSet>
      <dgm:spPr/>
    </dgm:pt>
    <dgm:pt modelId="{890D84B3-848D-4A50-9924-8BD894D53F36}" type="pres">
      <dgm:prSet presAssocID="{42318ADE-F430-47B5-950E-BD76FEA03AD1}" presName="composite" presStyleCnt="0"/>
      <dgm:spPr/>
    </dgm:pt>
    <dgm:pt modelId="{6687A441-A561-4464-8EF9-BDFF9FB7447B}" type="pres">
      <dgm:prSet presAssocID="{42318ADE-F430-47B5-950E-BD76FEA03AD1}" presName="parTx" presStyleLbl="alignNode1" presStyleIdx="0" presStyleCnt="4">
        <dgm:presLayoutVars>
          <dgm:chMax val="0"/>
          <dgm:chPref val="0"/>
          <dgm:bulletEnabled val="1"/>
        </dgm:presLayoutVars>
      </dgm:prSet>
      <dgm:spPr/>
    </dgm:pt>
    <dgm:pt modelId="{5237D0B4-4EB0-4298-8C46-06F1729B9879}" type="pres">
      <dgm:prSet presAssocID="{42318ADE-F430-47B5-950E-BD76FEA03AD1}" presName="desTx" presStyleLbl="alignAccFollowNode1" presStyleIdx="0" presStyleCnt="4">
        <dgm:presLayoutVars>
          <dgm:bulletEnabled val="1"/>
        </dgm:presLayoutVars>
      </dgm:prSet>
      <dgm:spPr/>
    </dgm:pt>
    <dgm:pt modelId="{BE6D8A39-CEA0-4630-BCDD-26B850A48CAE}" type="pres">
      <dgm:prSet presAssocID="{81F1E25E-9556-4FC9-A4AE-1A7255A8D64A}" presName="space" presStyleCnt="0"/>
      <dgm:spPr/>
    </dgm:pt>
    <dgm:pt modelId="{3A1CD4A5-8084-43EB-BFA2-1A60CBA9DC22}" type="pres">
      <dgm:prSet presAssocID="{3F1CED04-E4B8-484D-829F-FCA261060AC9}" presName="composite" presStyleCnt="0"/>
      <dgm:spPr/>
    </dgm:pt>
    <dgm:pt modelId="{D68BAEDF-3F55-4ACE-A769-334337F6B40A}" type="pres">
      <dgm:prSet presAssocID="{3F1CED04-E4B8-484D-829F-FCA261060AC9}" presName="parTx" presStyleLbl="alignNode1" presStyleIdx="1" presStyleCnt="4">
        <dgm:presLayoutVars>
          <dgm:chMax val="0"/>
          <dgm:chPref val="0"/>
          <dgm:bulletEnabled val="1"/>
        </dgm:presLayoutVars>
      </dgm:prSet>
      <dgm:spPr/>
    </dgm:pt>
    <dgm:pt modelId="{455581BB-67BE-489D-A57C-329A8543E1DF}" type="pres">
      <dgm:prSet presAssocID="{3F1CED04-E4B8-484D-829F-FCA261060AC9}" presName="desTx" presStyleLbl="alignAccFollowNode1" presStyleIdx="1" presStyleCnt="4">
        <dgm:presLayoutVars>
          <dgm:bulletEnabled val="1"/>
        </dgm:presLayoutVars>
      </dgm:prSet>
      <dgm:spPr/>
    </dgm:pt>
    <dgm:pt modelId="{247EE5F2-FDAE-446A-9F82-840B9A256489}" type="pres">
      <dgm:prSet presAssocID="{CCEC1773-C7E2-4ED0-AF11-2EE9D719A2CE}" presName="space" presStyleCnt="0"/>
      <dgm:spPr/>
    </dgm:pt>
    <dgm:pt modelId="{DC0B5080-8B3A-4CE4-B4F6-F37D9551E9F8}" type="pres">
      <dgm:prSet presAssocID="{05522524-DC3A-4964-BB64-2116B4668697}" presName="composite" presStyleCnt="0"/>
      <dgm:spPr/>
    </dgm:pt>
    <dgm:pt modelId="{C7AC8B28-91B8-4E87-90AA-F6AFCBAA2E36}" type="pres">
      <dgm:prSet presAssocID="{05522524-DC3A-4964-BB64-2116B4668697}" presName="parTx" presStyleLbl="alignNode1" presStyleIdx="2" presStyleCnt="4">
        <dgm:presLayoutVars>
          <dgm:chMax val="0"/>
          <dgm:chPref val="0"/>
          <dgm:bulletEnabled val="1"/>
        </dgm:presLayoutVars>
      </dgm:prSet>
      <dgm:spPr/>
    </dgm:pt>
    <dgm:pt modelId="{5577C8B6-3B74-416D-A23E-C53ED9360B3F}" type="pres">
      <dgm:prSet presAssocID="{05522524-DC3A-4964-BB64-2116B4668697}" presName="desTx" presStyleLbl="alignAccFollowNode1" presStyleIdx="2" presStyleCnt="4">
        <dgm:presLayoutVars>
          <dgm:bulletEnabled val="1"/>
        </dgm:presLayoutVars>
      </dgm:prSet>
      <dgm:spPr/>
    </dgm:pt>
    <dgm:pt modelId="{05F37C62-C18A-4C29-8ACF-0826D4076254}" type="pres">
      <dgm:prSet presAssocID="{22E9A2D1-641C-4D05-A1D9-9335842E9267}" presName="space" presStyleCnt="0"/>
      <dgm:spPr/>
    </dgm:pt>
    <dgm:pt modelId="{FBDB6A21-90B2-4509-B6AC-CE058AADB8A3}" type="pres">
      <dgm:prSet presAssocID="{8219DC16-A043-4D3F-AA1A-42DD938B3233}" presName="composite" presStyleCnt="0"/>
      <dgm:spPr/>
    </dgm:pt>
    <dgm:pt modelId="{27D905AF-2817-427F-A37B-BD7633D91019}" type="pres">
      <dgm:prSet presAssocID="{8219DC16-A043-4D3F-AA1A-42DD938B3233}" presName="parTx" presStyleLbl="alignNode1" presStyleIdx="3" presStyleCnt="4">
        <dgm:presLayoutVars>
          <dgm:chMax val="0"/>
          <dgm:chPref val="0"/>
          <dgm:bulletEnabled val="1"/>
        </dgm:presLayoutVars>
      </dgm:prSet>
      <dgm:spPr/>
    </dgm:pt>
    <dgm:pt modelId="{E0A2AD29-5506-4050-94EF-443C369B5988}" type="pres">
      <dgm:prSet presAssocID="{8219DC16-A043-4D3F-AA1A-42DD938B3233}" presName="desTx" presStyleLbl="alignAccFollowNode1" presStyleIdx="3" presStyleCnt="4">
        <dgm:presLayoutVars>
          <dgm:bulletEnabled val="1"/>
        </dgm:presLayoutVars>
      </dgm:prSet>
      <dgm:spPr/>
    </dgm:pt>
  </dgm:ptLst>
  <dgm:cxnLst>
    <dgm:cxn modelId="{0B5D6602-16E2-4205-961B-61ADE665C73E}" type="presOf" srcId="{E55756FA-1D8D-4E86-8717-7E8935888CC2}" destId="{E0A2AD29-5506-4050-94EF-443C369B5988}" srcOrd="0" destOrd="0" presId="urn:microsoft.com/office/officeart/2005/8/layout/hList1"/>
    <dgm:cxn modelId="{9D2F2F08-9391-4030-99FD-E3DC72014766}" srcId="{056E6A3F-ABAE-452A-A1DA-F8658C2F1416}" destId="{42318ADE-F430-47B5-950E-BD76FEA03AD1}" srcOrd="0" destOrd="0" parTransId="{D8784340-0B55-4195-A373-A4C0C93169DB}" sibTransId="{81F1E25E-9556-4FC9-A4AE-1A7255A8D64A}"/>
    <dgm:cxn modelId="{064B7B12-6D05-459F-AA36-EB2F76BDA92D}" type="presOf" srcId="{7A489BE5-3BA3-4FA5-859C-65DC92C23FE8}" destId="{5577C8B6-3B74-416D-A23E-C53ED9360B3F}" srcOrd="0" destOrd="0" presId="urn:microsoft.com/office/officeart/2005/8/layout/hList1"/>
    <dgm:cxn modelId="{AAD9722E-E8DD-4857-9A03-6266209E64A3}" type="presOf" srcId="{3F1CED04-E4B8-484D-829F-FCA261060AC9}" destId="{D68BAEDF-3F55-4ACE-A769-334337F6B40A}" srcOrd="0" destOrd="0" presId="urn:microsoft.com/office/officeart/2005/8/layout/hList1"/>
    <dgm:cxn modelId="{22F7C539-BE24-42CE-AA19-0EBDEC94BB52}" srcId="{056E6A3F-ABAE-452A-A1DA-F8658C2F1416}" destId="{8219DC16-A043-4D3F-AA1A-42DD938B3233}" srcOrd="3" destOrd="0" parTransId="{7FEEFFDC-7E15-4191-897B-5AE2BDBADC0E}" sibTransId="{D8D69BE1-F188-4ED1-AF97-91F486B0C00E}"/>
    <dgm:cxn modelId="{797CB543-FFF5-4292-A8E1-4DD412681C01}" type="presOf" srcId="{EAE7AD10-24AD-4158-B15D-0DF66C8F8E25}" destId="{5237D0B4-4EB0-4298-8C46-06F1729B9879}" srcOrd="0" destOrd="0" presId="urn:microsoft.com/office/officeart/2005/8/layout/hList1"/>
    <dgm:cxn modelId="{26891865-8F7E-4F6F-9115-79C7F868948E}" type="presOf" srcId="{42318ADE-F430-47B5-950E-BD76FEA03AD1}" destId="{6687A441-A561-4464-8EF9-BDFF9FB7447B}" srcOrd="0" destOrd="0" presId="urn:microsoft.com/office/officeart/2005/8/layout/hList1"/>
    <dgm:cxn modelId="{5680B46A-67D4-4A77-B951-5BA36F5D2620}" type="presOf" srcId="{8219DC16-A043-4D3F-AA1A-42DD938B3233}" destId="{27D905AF-2817-427F-A37B-BD7633D91019}" srcOrd="0" destOrd="0" presId="urn:microsoft.com/office/officeart/2005/8/layout/hList1"/>
    <dgm:cxn modelId="{F8F54E6F-4895-482A-A384-E3371A631409}" srcId="{8219DC16-A043-4D3F-AA1A-42DD938B3233}" destId="{E55756FA-1D8D-4E86-8717-7E8935888CC2}" srcOrd="0" destOrd="0" parTransId="{0CF169DB-0BC7-45FB-86F3-C075D35B7BFE}" sibTransId="{79C3A467-3A5B-4ACC-9843-CDF75002B328}"/>
    <dgm:cxn modelId="{EFF95E75-2CD7-44A8-9767-F849C67E57D7}" srcId="{3F1CED04-E4B8-484D-829F-FCA261060AC9}" destId="{A4B3E939-3CC8-45E3-93CF-0C50019A4B30}" srcOrd="0" destOrd="0" parTransId="{F950CCF4-20E5-4CFD-8B16-F95548A2AC68}" sibTransId="{AF4B270B-84C0-44BA-B310-4C128246F07C}"/>
    <dgm:cxn modelId="{4BCC3788-1BEA-4FA2-9450-7BB18033E945}" srcId="{056E6A3F-ABAE-452A-A1DA-F8658C2F1416}" destId="{05522524-DC3A-4964-BB64-2116B4668697}" srcOrd="2" destOrd="0" parTransId="{5B49B690-5659-432A-B031-7BA26AF462CA}" sibTransId="{22E9A2D1-641C-4D05-A1D9-9335842E9267}"/>
    <dgm:cxn modelId="{459B278E-0AF4-4249-992D-DB5B1375DE6A}" type="presOf" srcId="{05522524-DC3A-4964-BB64-2116B4668697}" destId="{C7AC8B28-91B8-4E87-90AA-F6AFCBAA2E36}" srcOrd="0" destOrd="0" presId="urn:microsoft.com/office/officeart/2005/8/layout/hList1"/>
    <dgm:cxn modelId="{8F373CBB-AFA8-4EBA-9C50-9457F9E47FF8}" type="presOf" srcId="{A4B3E939-3CC8-45E3-93CF-0C50019A4B30}" destId="{455581BB-67BE-489D-A57C-329A8543E1DF}" srcOrd="0" destOrd="0" presId="urn:microsoft.com/office/officeart/2005/8/layout/hList1"/>
    <dgm:cxn modelId="{9152BEBC-85AD-4434-AD4B-37D8045A6A9C}" srcId="{42318ADE-F430-47B5-950E-BD76FEA03AD1}" destId="{EAE7AD10-24AD-4158-B15D-0DF66C8F8E25}" srcOrd="0" destOrd="0" parTransId="{D0E039C9-EC21-42E3-89D7-A01AAAAAE356}" sibTransId="{C335A17D-0612-4B77-A3B8-3028308EF5C0}"/>
    <dgm:cxn modelId="{4042F5EB-ABBA-4B56-88AB-51F14D4DBE47}" type="presOf" srcId="{056E6A3F-ABAE-452A-A1DA-F8658C2F1416}" destId="{3AE4FFC7-9908-4CA5-906D-03B5B096674A}" srcOrd="0" destOrd="0" presId="urn:microsoft.com/office/officeart/2005/8/layout/hList1"/>
    <dgm:cxn modelId="{762F67F6-AD49-4885-A4E1-3F7572B42A1C}" srcId="{05522524-DC3A-4964-BB64-2116B4668697}" destId="{7A489BE5-3BA3-4FA5-859C-65DC92C23FE8}" srcOrd="0" destOrd="0" parTransId="{F62D21FB-C1CC-40ED-8BA1-5A0EFF6B5CF9}" sibTransId="{1DCFC6B2-D447-4972-AAAB-39DEDF08F7E1}"/>
    <dgm:cxn modelId="{D47595FA-1EEE-4591-9B28-4566D55F0A23}" srcId="{056E6A3F-ABAE-452A-A1DA-F8658C2F1416}" destId="{3F1CED04-E4B8-484D-829F-FCA261060AC9}" srcOrd="1" destOrd="0" parTransId="{80951175-B3E4-48F0-9C02-C58EF667DA4C}" sibTransId="{CCEC1773-C7E2-4ED0-AF11-2EE9D719A2CE}"/>
    <dgm:cxn modelId="{28DB802B-B52C-4301-8119-D4754969C0A3}" type="presParOf" srcId="{3AE4FFC7-9908-4CA5-906D-03B5B096674A}" destId="{890D84B3-848D-4A50-9924-8BD894D53F36}" srcOrd="0" destOrd="0" presId="urn:microsoft.com/office/officeart/2005/8/layout/hList1"/>
    <dgm:cxn modelId="{71D061E8-46A9-4DA6-8BDA-A3CEC9F85C56}" type="presParOf" srcId="{890D84B3-848D-4A50-9924-8BD894D53F36}" destId="{6687A441-A561-4464-8EF9-BDFF9FB7447B}" srcOrd="0" destOrd="0" presId="urn:microsoft.com/office/officeart/2005/8/layout/hList1"/>
    <dgm:cxn modelId="{4EF34947-804B-4367-81C5-1D8F240421AA}" type="presParOf" srcId="{890D84B3-848D-4A50-9924-8BD894D53F36}" destId="{5237D0B4-4EB0-4298-8C46-06F1729B9879}" srcOrd="1" destOrd="0" presId="urn:microsoft.com/office/officeart/2005/8/layout/hList1"/>
    <dgm:cxn modelId="{20AB01CA-2BE9-4D3E-AE4D-F945D570B230}" type="presParOf" srcId="{3AE4FFC7-9908-4CA5-906D-03B5B096674A}" destId="{BE6D8A39-CEA0-4630-BCDD-26B850A48CAE}" srcOrd="1" destOrd="0" presId="urn:microsoft.com/office/officeart/2005/8/layout/hList1"/>
    <dgm:cxn modelId="{563B67F5-1825-4B18-8CC0-5A17CC9DE899}" type="presParOf" srcId="{3AE4FFC7-9908-4CA5-906D-03B5B096674A}" destId="{3A1CD4A5-8084-43EB-BFA2-1A60CBA9DC22}" srcOrd="2" destOrd="0" presId="urn:microsoft.com/office/officeart/2005/8/layout/hList1"/>
    <dgm:cxn modelId="{B26D76A2-429B-4FCD-927A-C309FDFC7340}" type="presParOf" srcId="{3A1CD4A5-8084-43EB-BFA2-1A60CBA9DC22}" destId="{D68BAEDF-3F55-4ACE-A769-334337F6B40A}" srcOrd="0" destOrd="0" presId="urn:microsoft.com/office/officeart/2005/8/layout/hList1"/>
    <dgm:cxn modelId="{57A7C7B3-CA15-4655-B8E0-5DBD08C16768}" type="presParOf" srcId="{3A1CD4A5-8084-43EB-BFA2-1A60CBA9DC22}" destId="{455581BB-67BE-489D-A57C-329A8543E1DF}" srcOrd="1" destOrd="0" presId="urn:microsoft.com/office/officeart/2005/8/layout/hList1"/>
    <dgm:cxn modelId="{F7FD7F02-318D-4800-A3B7-7EC3F8B529AE}" type="presParOf" srcId="{3AE4FFC7-9908-4CA5-906D-03B5B096674A}" destId="{247EE5F2-FDAE-446A-9F82-840B9A256489}" srcOrd="3" destOrd="0" presId="urn:microsoft.com/office/officeart/2005/8/layout/hList1"/>
    <dgm:cxn modelId="{61211DAE-770E-404A-8BC9-8EEC70A2BF6C}" type="presParOf" srcId="{3AE4FFC7-9908-4CA5-906D-03B5B096674A}" destId="{DC0B5080-8B3A-4CE4-B4F6-F37D9551E9F8}" srcOrd="4" destOrd="0" presId="urn:microsoft.com/office/officeart/2005/8/layout/hList1"/>
    <dgm:cxn modelId="{8F4A459B-30AF-43DE-BE5B-9974EADABB67}" type="presParOf" srcId="{DC0B5080-8B3A-4CE4-B4F6-F37D9551E9F8}" destId="{C7AC8B28-91B8-4E87-90AA-F6AFCBAA2E36}" srcOrd="0" destOrd="0" presId="urn:microsoft.com/office/officeart/2005/8/layout/hList1"/>
    <dgm:cxn modelId="{15F70A31-83D1-4C90-AE43-E4FCB08D2D26}" type="presParOf" srcId="{DC0B5080-8B3A-4CE4-B4F6-F37D9551E9F8}" destId="{5577C8B6-3B74-416D-A23E-C53ED9360B3F}" srcOrd="1" destOrd="0" presId="urn:microsoft.com/office/officeart/2005/8/layout/hList1"/>
    <dgm:cxn modelId="{582596AD-BD9C-441C-BEBE-25010236850F}" type="presParOf" srcId="{3AE4FFC7-9908-4CA5-906D-03B5B096674A}" destId="{05F37C62-C18A-4C29-8ACF-0826D4076254}" srcOrd="5" destOrd="0" presId="urn:microsoft.com/office/officeart/2005/8/layout/hList1"/>
    <dgm:cxn modelId="{C37EF080-2F54-4C47-945A-B99E7E7CFCCB}" type="presParOf" srcId="{3AE4FFC7-9908-4CA5-906D-03B5B096674A}" destId="{FBDB6A21-90B2-4509-B6AC-CE058AADB8A3}" srcOrd="6" destOrd="0" presId="urn:microsoft.com/office/officeart/2005/8/layout/hList1"/>
    <dgm:cxn modelId="{330BBE2B-DB9F-4A53-92EB-2EEE729721A9}" type="presParOf" srcId="{FBDB6A21-90B2-4509-B6AC-CE058AADB8A3}" destId="{27D905AF-2817-427F-A37B-BD7633D91019}" srcOrd="0" destOrd="0" presId="urn:microsoft.com/office/officeart/2005/8/layout/hList1"/>
    <dgm:cxn modelId="{6A78594F-47FE-4EB8-B71F-6F1A195FCF64}" type="presParOf" srcId="{FBDB6A21-90B2-4509-B6AC-CE058AADB8A3}" destId="{E0A2AD29-5506-4050-94EF-443C369B598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C62856-2019-4C17-87DF-807175F48427}" type="doc">
      <dgm:prSet loTypeId="urn:microsoft.com/office/officeart/2005/8/layout/cycle6" loCatId="cycle" qsTypeId="urn:microsoft.com/office/officeart/2005/8/quickstyle/simple3" qsCatId="simple" csTypeId="urn:microsoft.com/office/officeart/2005/8/colors/colorful2" csCatId="colorful" phldr="1"/>
      <dgm:spPr/>
      <dgm:t>
        <a:bodyPr/>
        <a:lstStyle/>
        <a:p>
          <a:endParaRPr lang="el-GR"/>
        </a:p>
      </dgm:t>
    </dgm:pt>
    <dgm:pt modelId="{89B84CD6-2F30-4921-A727-421CD75F36A3}">
      <dgm:prSet phldrT="[Κείμενο]" custT="1"/>
      <dgm:spPr/>
      <dgm:t>
        <a:bodyPr/>
        <a:lstStyle/>
        <a:p>
          <a:pPr>
            <a:buSzPts val="1000"/>
            <a:buFont typeface="Symbol" panose="05050102010706020507" pitchFamily="18" charset="2"/>
            <a:buChar char=""/>
          </a:pPr>
          <a:r>
            <a:rPr lang="el-GR" sz="1400" dirty="0">
              <a:latin typeface="Garamond" panose="02020404030301010803" pitchFamily="18" charset="0"/>
            </a:rPr>
            <a:t>Work-centric mindset</a:t>
          </a:r>
        </a:p>
      </dgm:t>
    </dgm:pt>
    <dgm:pt modelId="{553DD527-68D9-4695-883A-485068F7F5D5}" type="parTrans" cxnId="{4CB75337-2023-44F8-8D3C-5F6ECAA73AA0}">
      <dgm:prSet/>
      <dgm:spPr/>
      <dgm:t>
        <a:bodyPr/>
        <a:lstStyle/>
        <a:p>
          <a:endParaRPr lang="el-GR" sz="1400">
            <a:latin typeface="Garamond" panose="02020404030301010803" pitchFamily="18" charset="0"/>
          </a:endParaRPr>
        </a:p>
      </dgm:t>
    </dgm:pt>
    <dgm:pt modelId="{31655092-FA0B-49CB-81FF-EDFDB11766ED}" type="sibTrans" cxnId="{4CB75337-2023-44F8-8D3C-5F6ECAA73AA0}">
      <dgm:prSet custT="1"/>
      <dgm:spPr/>
      <dgm:t>
        <a:bodyPr/>
        <a:lstStyle/>
        <a:p>
          <a:endParaRPr lang="el-GR" sz="1400">
            <a:latin typeface="Garamond" panose="02020404030301010803" pitchFamily="18" charset="0"/>
          </a:endParaRPr>
        </a:p>
      </dgm:t>
    </dgm:pt>
    <dgm:pt modelId="{F7901220-8E55-49C4-81E7-580D52C8AED3}">
      <dgm:prSet phldrT="[Κείμενο]" custT="1"/>
      <dgm:spPr/>
      <dgm:t>
        <a:bodyPr/>
        <a:lstStyle/>
        <a:p>
          <a:pPr>
            <a:buSzPts val="1000"/>
            <a:buFont typeface="Symbol" panose="05050102010706020507" pitchFamily="18" charset="2"/>
            <a:buChar char=""/>
          </a:pPr>
          <a:r>
            <a:rPr lang="el-GR" sz="1400" dirty="0">
              <a:latin typeface="Garamond" panose="02020404030301010803" pitchFamily="18" charset="0"/>
            </a:rPr>
            <a:t>Delayed retirement</a:t>
          </a:r>
        </a:p>
      </dgm:t>
    </dgm:pt>
    <dgm:pt modelId="{E497AEBD-6C93-4337-9D5A-CB98BC852F7A}" type="parTrans" cxnId="{F447E75E-08C0-4066-A261-1B5B63C0447D}">
      <dgm:prSet/>
      <dgm:spPr/>
      <dgm:t>
        <a:bodyPr/>
        <a:lstStyle/>
        <a:p>
          <a:endParaRPr lang="el-GR" sz="1400">
            <a:latin typeface="Garamond" panose="02020404030301010803" pitchFamily="18" charset="0"/>
          </a:endParaRPr>
        </a:p>
      </dgm:t>
    </dgm:pt>
    <dgm:pt modelId="{3860A097-9B99-4D58-9B68-6F8AD201D94B}" type="sibTrans" cxnId="{F447E75E-08C0-4066-A261-1B5B63C0447D}">
      <dgm:prSet custT="1"/>
      <dgm:spPr/>
      <dgm:t>
        <a:bodyPr/>
        <a:lstStyle/>
        <a:p>
          <a:endParaRPr lang="el-GR" sz="1400">
            <a:latin typeface="Garamond" panose="02020404030301010803" pitchFamily="18" charset="0"/>
          </a:endParaRPr>
        </a:p>
      </dgm:t>
    </dgm:pt>
    <dgm:pt modelId="{53B1C721-7C3A-4906-9686-3757BCA0CEF2}">
      <dgm:prSet phldrT="[Κείμενο]" custT="1"/>
      <dgm:spPr/>
      <dgm:t>
        <a:bodyPr/>
        <a:lstStyle/>
        <a:p>
          <a:pPr>
            <a:buSzPts val="1000"/>
            <a:buFont typeface="Symbol" panose="05050102010706020507" pitchFamily="18" charset="2"/>
            <a:buChar char=""/>
          </a:pPr>
          <a:r>
            <a:rPr lang="en-US" sz="1400" dirty="0">
              <a:latin typeface="Garamond" panose="02020404030301010803" pitchFamily="18" charset="0"/>
            </a:rPr>
            <a:t>L</a:t>
          </a:r>
          <a:r>
            <a:rPr lang="el-GR" sz="1400" dirty="0">
              <a:latin typeface="Garamond" panose="02020404030301010803" pitchFamily="18" charset="0"/>
            </a:rPr>
            <a:t>oyalty</a:t>
          </a:r>
        </a:p>
      </dgm:t>
    </dgm:pt>
    <dgm:pt modelId="{6AF54C82-FF9C-484A-B054-4D5DEA533E7C}" type="parTrans" cxnId="{AAB4B5DD-3D71-4FA0-B20C-C950C365D0D5}">
      <dgm:prSet/>
      <dgm:spPr/>
      <dgm:t>
        <a:bodyPr/>
        <a:lstStyle/>
        <a:p>
          <a:endParaRPr lang="el-GR" sz="1400">
            <a:latin typeface="Garamond" panose="02020404030301010803" pitchFamily="18" charset="0"/>
          </a:endParaRPr>
        </a:p>
      </dgm:t>
    </dgm:pt>
    <dgm:pt modelId="{CB149420-A0AA-4687-A534-582734DB15C7}" type="sibTrans" cxnId="{AAB4B5DD-3D71-4FA0-B20C-C950C365D0D5}">
      <dgm:prSet custT="1"/>
      <dgm:spPr/>
      <dgm:t>
        <a:bodyPr/>
        <a:lstStyle/>
        <a:p>
          <a:endParaRPr lang="el-GR" sz="1400">
            <a:latin typeface="Garamond" panose="02020404030301010803" pitchFamily="18" charset="0"/>
          </a:endParaRPr>
        </a:p>
      </dgm:t>
    </dgm:pt>
    <dgm:pt modelId="{5A7BD8F0-4624-43FC-8027-40B0EAC3DEEF}">
      <dgm:prSet phldrT="[Κείμενο]" custT="1"/>
      <dgm:spPr/>
      <dgm:t>
        <a:bodyPr/>
        <a:lstStyle/>
        <a:p>
          <a:pPr>
            <a:buSzPts val="1000"/>
            <a:buFont typeface="Symbol" panose="05050102010706020507" pitchFamily="18" charset="2"/>
            <a:buChar char=""/>
          </a:pPr>
          <a:r>
            <a:rPr lang="en-US" sz="1400" dirty="0">
              <a:latin typeface="Garamond" panose="02020404030301010803" pitchFamily="18" charset="0"/>
            </a:rPr>
            <a:t>Knowledge</a:t>
          </a:r>
          <a:endParaRPr lang="el-GR" sz="1400" dirty="0">
            <a:latin typeface="Garamond" panose="02020404030301010803" pitchFamily="18" charset="0"/>
          </a:endParaRPr>
        </a:p>
      </dgm:t>
    </dgm:pt>
    <dgm:pt modelId="{3F7E0C44-C82D-46F7-8A81-194591646390}" type="parTrans" cxnId="{E95A6608-B621-4BEE-8718-396FCB181317}">
      <dgm:prSet/>
      <dgm:spPr/>
      <dgm:t>
        <a:bodyPr/>
        <a:lstStyle/>
        <a:p>
          <a:endParaRPr lang="el-GR" sz="1400">
            <a:latin typeface="Garamond" panose="02020404030301010803" pitchFamily="18" charset="0"/>
          </a:endParaRPr>
        </a:p>
      </dgm:t>
    </dgm:pt>
    <dgm:pt modelId="{39E1323F-DD8A-4FB6-8199-7CB8DFC5F193}" type="sibTrans" cxnId="{E95A6608-B621-4BEE-8718-396FCB181317}">
      <dgm:prSet custT="1"/>
      <dgm:spPr/>
      <dgm:t>
        <a:bodyPr/>
        <a:lstStyle/>
        <a:p>
          <a:endParaRPr lang="el-GR" sz="1400">
            <a:latin typeface="Garamond" panose="02020404030301010803" pitchFamily="18" charset="0"/>
          </a:endParaRPr>
        </a:p>
      </dgm:t>
    </dgm:pt>
    <dgm:pt modelId="{6EC925A3-D908-4CBC-BF70-23C22D5D32CF}">
      <dgm:prSet phldrT="[Κείμενο]" custT="1"/>
      <dgm:spPr/>
      <dgm:t>
        <a:bodyPr/>
        <a:lstStyle/>
        <a:p>
          <a:pPr>
            <a:buSzPts val="1000"/>
            <a:buFont typeface="Symbol" panose="05050102010706020507" pitchFamily="18" charset="2"/>
            <a:buChar char=""/>
          </a:pPr>
          <a:r>
            <a:rPr lang="en-US" sz="1400" dirty="0">
              <a:latin typeface="Garamond" panose="02020404030301010803" pitchFamily="18" charset="0"/>
            </a:rPr>
            <a:t>Experience</a:t>
          </a:r>
          <a:endParaRPr lang="el-GR" sz="1400" dirty="0">
            <a:latin typeface="Garamond" panose="02020404030301010803" pitchFamily="18" charset="0"/>
          </a:endParaRPr>
        </a:p>
      </dgm:t>
    </dgm:pt>
    <dgm:pt modelId="{0CC458C7-2BA8-4642-807C-A7296CD71984}" type="parTrans" cxnId="{916E2780-93FB-43B6-8AB0-068030BA5D8D}">
      <dgm:prSet/>
      <dgm:spPr/>
      <dgm:t>
        <a:bodyPr/>
        <a:lstStyle/>
        <a:p>
          <a:endParaRPr lang="el-GR" sz="1400">
            <a:latin typeface="Garamond" panose="02020404030301010803" pitchFamily="18" charset="0"/>
          </a:endParaRPr>
        </a:p>
      </dgm:t>
    </dgm:pt>
    <dgm:pt modelId="{00A5626E-2D2B-497B-BDFA-87BAFA0C57AF}" type="sibTrans" cxnId="{916E2780-93FB-43B6-8AB0-068030BA5D8D}">
      <dgm:prSet custT="1"/>
      <dgm:spPr/>
      <dgm:t>
        <a:bodyPr/>
        <a:lstStyle/>
        <a:p>
          <a:endParaRPr lang="el-GR" sz="1400">
            <a:latin typeface="Garamond" panose="02020404030301010803" pitchFamily="18" charset="0"/>
          </a:endParaRPr>
        </a:p>
      </dgm:t>
    </dgm:pt>
    <dgm:pt modelId="{80A0C6DB-19E6-4FDC-8A7F-48190A92C50B}" type="pres">
      <dgm:prSet presAssocID="{09C62856-2019-4C17-87DF-807175F48427}" presName="cycle" presStyleCnt="0">
        <dgm:presLayoutVars>
          <dgm:dir/>
          <dgm:resizeHandles val="exact"/>
        </dgm:presLayoutVars>
      </dgm:prSet>
      <dgm:spPr/>
    </dgm:pt>
    <dgm:pt modelId="{B8AB894A-A792-4AAD-BEF5-22CEB071020F}" type="pres">
      <dgm:prSet presAssocID="{89B84CD6-2F30-4921-A727-421CD75F36A3}" presName="node" presStyleLbl="node1" presStyleIdx="0" presStyleCnt="5">
        <dgm:presLayoutVars>
          <dgm:bulletEnabled val="1"/>
        </dgm:presLayoutVars>
      </dgm:prSet>
      <dgm:spPr/>
    </dgm:pt>
    <dgm:pt modelId="{A210049A-FE47-4F1F-9FB9-58642944327D}" type="pres">
      <dgm:prSet presAssocID="{89B84CD6-2F30-4921-A727-421CD75F36A3}" presName="spNode" presStyleCnt="0"/>
      <dgm:spPr/>
    </dgm:pt>
    <dgm:pt modelId="{A255B7F9-8CAD-4382-852F-5133DF19F389}" type="pres">
      <dgm:prSet presAssocID="{31655092-FA0B-49CB-81FF-EDFDB11766ED}" presName="sibTrans" presStyleLbl="sibTrans1D1" presStyleIdx="0" presStyleCnt="5"/>
      <dgm:spPr/>
    </dgm:pt>
    <dgm:pt modelId="{05F723A5-321B-4DDF-AF1C-4F0DBC97DA3B}" type="pres">
      <dgm:prSet presAssocID="{53B1C721-7C3A-4906-9686-3757BCA0CEF2}" presName="node" presStyleLbl="node1" presStyleIdx="1" presStyleCnt="5">
        <dgm:presLayoutVars>
          <dgm:bulletEnabled val="1"/>
        </dgm:presLayoutVars>
      </dgm:prSet>
      <dgm:spPr/>
    </dgm:pt>
    <dgm:pt modelId="{9633A601-680E-4E50-8267-015DA1EB4146}" type="pres">
      <dgm:prSet presAssocID="{53B1C721-7C3A-4906-9686-3757BCA0CEF2}" presName="spNode" presStyleCnt="0"/>
      <dgm:spPr/>
    </dgm:pt>
    <dgm:pt modelId="{F79A69CF-FCDE-4E40-B1E7-AD63D5F63DCE}" type="pres">
      <dgm:prSet presAssocID="{CB149420-A0AA-4687-A534-582734DB15C7}" presName="sibTrans" presStyleLbl="sibTrans1D1" presStyleIdx="1" presStyleCnt="5"/>
      <dgm:spPr/>
    </dgm:pt>
    <dgm:pt modelId="{1479F388-19D3-44AD-82E6-5AED1444363D}" type="pres">
      <dgm:prSet presAssocID="{5A7BD8F0-4624-43FC-8027-40B0EAC3DEEF}" presName="node" presStyleLbl="node1" presStyleIdx="2" presStyleCnt="5">
        <dgm:presLayoutVars>
          <dgm:bulletEnabled val="1"/>
        </dgm:presLayoutVars>
      </dgm:prSet>
      <dgm:spPr/>
    </dgm:pt>
    <dgm:pt modelId="{7BE9238E-2516-4283-B46D-175E1244D351}" type="pres">
      <dgm:prSet presAssocID="{5A7BD8F0-4624-43FC-8027-40B0EAC3DEEF}" presName="spNode" presStyleCnt="0"/>
      <dgm:spPr/>
    </dgm:pt>
    <dgm:pt modelId="{D037B70E-90E1-4EAD-89BB-85B63C47D808}" type="pres">
      <dgm:prSet presAssocID="{39E1323F-DD8A-4FB6-8199-7CB8DFC5F193}" presName="sibTrans" presStyleLbl="sibTrans1D1" presStyleIdx="2" presStyleCnt="5"/>
      <dgm:spPr/>
    </dgm:pt>
    <dgm:pt modelId="{0B2A5314-D4E5-4D34-BC52-6F120148EAF4}" type="pres">
      <dgm:prSet presAssocID="{6EC925A3-D908-4CBC-BF70-23C22D5D32CF}" presName="node" presStyleLbl="node1" presStyleIdx="3" presStyleCnt="5">
        <dgm:presLayoutVars>
          <dgm:bulletEnabled val="1"/>
        </dgm:presLayoutVars>
      </dgm:prSet>
      <dgm:spPr/>
    </dgm:pt>
    <dgm:pt modelId="{385FA20C-FAB6-465D-8F95-841E771918FB}" type="pres">
      <dgm:prSet presAssocID="{6EC925A3-D908-4CBC-BF70-23C22D5D32CF}" presName="spNode" presStyleCnt="0"/>
      <dgm:spPr/>
    </dgm:pt>
    <dgm:pt modelId="{4E0F7A51-9A2C-4502-9948-B64F320ECB4C}" type="pres">
      <dgm:prSet presAssocID="{00A5626E-2D2B-497B-BDFA-87BAFA0C57AF}" presName="sibTrans" presStyleLbl="sibTrans1D1" presStyleIdx="3" presStyleCnt="5"/>
      <dgm:spPr/>
    </dgm:pt>
    <dgm:pt modelId="{F43B296F-CF1B-46FB-896F-8F590399BB44}" type="pres">
      <dgm:prSet presAssocID="{F7901220-8E55-49C4-81E7-580D52C8AED3}" presName="node" presStyleLbl="node1" presStyleIdx="4" presStyleCnt="5">
        <dgm:presLayoutVars>
          <dgm:bulletEnabled val="1"/>
        </dgm:presLayoutVars>
      </dgm:prSet>
      <dgm:spPr/>
    </dgm:pt>
    <dgm:pt modelId="{CE8ECB91-7056-4374-81D4-4C20F28C2A24}" type="pres">
      <dgm:prSet presAssocID="{F7901220-8E55-49C4-81E7-580D52C8AED3}" presName="spNode" presStyleCnt="0"/>
      <dgm:spPr/>
    </dgm:pt>
    <dgm:pt modelId="{0FF47325-6858-4B51-80D4-12987D43C296}" type="pres">
      <dgm:prSet presAssocID="{3860A097-9B99-4D58-9B68-6F8AD201D94B}" presName="sibTrans" presStyleLbl="sibTrans1D1" presStyleIdx="4" presStyleCnt="5"/>
      <dgm:spPr/>
    </dgm:pt>
  </dgm:ptLst>
  <dgm:cxnLst>
    <dgm:cxn modelId="{1B19FB03-B8B1-47BC-A8AB-8FF64BF1A9BB}" type="presOf" srcId="{31655092-FA0B-49CB-81FF-EDFDB11766ED}" destId="{A255B7F9-8CAD-4382-852F-5133DF19F389}" srcOrd="0" destOrd="0" presId="urn:microsoft.com/office/officeart/2005/8/layout/cycle6"/>
    <dgm:cxn modelId="{E95A6608-B621-4BEE-8718-396FCB181317}" srcId="{09C62856-2019-4C17-87DF-807175F48427}" destId="{5A7BD8F0-4624-43FC-8027-40B0EAC3DEEF}" srcOrd="2" destOrd="0" parTransId="{3F7E0C44-C82D-46F7-8A81-194591646390}" sibTransId="{39E1323F-DD8A-4FB6-8199-7CB8DFC5F193}"/>
    <dgm:cxn modelId="{8EE50316-2320-4095-B465-19621C607D23}" type="presOf" srcId="{00A5626E-2D2B-497B-BDFA-87BAFA0C57AF}" destId="{4E0F7A51-9A2C-4502-9948-B64F320ECB4C}" srcOrd="0" destOrd="0" presId="urn:microsoft.com/office/officeart/2005/8/layout/cycle6"/>
    <dgm:cxn modelId="{4CB75337-2023-44F8-8D3C-5F6ECAA73AA0}" srcId="{09C62856-2019-4C17-87DF-807175F48427}" destId="{89B84CD6-2F30-4921-A727-421CD75F36A3}" srcOrd="0" destOrd="0" parTransId="{553DD527-68D9-4695-883A-485068F7F5D5}" sibTransId="{31655092-FA0B-49CB-81FF-EDFDB11766ED}"/>
    <dgm:cxn modelId="{F447E75E-08C0-4066-A261-1B5B63C0447D}" srcId="{09C62856-2019-4C17-87DF-807175F48427}" destId="{F7901220-8E55-49C4-81E7-580D52C8AED3}" srcOrd="4" destOrd="0" parTransId="{E497AEBD-6C93-4337-9D5A-CB98BC852F7A}" sibTransId="{3860A097-9B99-4D58-9B68-6F8AD201D94B}"/>
    <dgm:cxn modelId="{426A2568-C87C-4B7D-85CE-E7B33864ED66}" type="presOf" srcId="{53B1C721-7C3A-4906-9686-3757BCA0CEF2}" destId="{05F723A5-321B-4DDF-AF1C-4F0DBC97DA3B}" srcOrd="0" destOrd="0" presId="urn:microsoft.com/office/officeart/2005/8/layout/cycle6"/>
    <dgm:cxn modelId="{FB7D984B-BA8C-4FC2-8981-FDE6F5D9FCC1}" type="presOf" srcId="{3860A097-9B99-4D58-9B68-6F8AD201D94B}" destId="{0FF47325-6858-4B51-80D4-12987D43C296}" srcOrd="0" destOrd="0" presId="urn:microsoft.com/office/officeart/2005/8/layout/cycle6"/>
    <dgm:cxn modelId="{71F0F374-B710-4643-8056-631CDDE40CF0}" type="presOf" srcId="{09C62856-2019-4C17-87DF-807175F48427}" destId="{80A0C6DB-19E6-4FDC-8A7F-48190A92C50B}" srcOrd="0" destOrd="0" presId="urn:microsoft.com/office/officeart/2005/8/layout/cycle6"/>
    <dgm:cxn modelId="{916E2780-93FB-43B6-8AB0-068030BA5D8D}" srcId="{09C62856-2019-4C17-87DF-807175F48427}" destId="{6EC925A3-D908-4CBC-BF70-23C22D5D32CF}" srcOrd="3" destOrd="0" parTransId="{0CC458C7-2BA8-4642-807C-A7296CD71984}" sibTransId="{00A5626E-2D2B-497B-BDFA-87BAFA0C57AF}"/>
    <dgm:cxn modelId="{15A02BA4-F653-4C40-A188-D1981428872F}" type="presOf" srcId="{F7901220-8E55-49C4-81E7-580D52C8AED3}" destId="{F43B296F-CF1B-46FB-896F-8F590399BB44}" srcOrd="0" destOrd="0" presId="urn:microsoft.com/office/officeart/2005/8/layout/cycle6"/>
    <dgm:cxn modelId="{9D5812B6-04EA-4553-B7D3-D2162274FF07}" type="presOf" srcId="{39E1323F-DD8A-4FB6-8199-7CB8DFC5F193}" destId="{D037B70E-90E1-4EAD-89BB-85B63C47D808}" srcOrd="0" destOrd="0" presId="urn:microsoft.com/office/officeart/2005/8/layout/cycle6"/>
    <dgm:cxn modelId="{FEBB22B6-A965-4149-9DBD-DBC7A5E7A781}" type="presOf" srcId="{CB149420-A0AA-4687-A534-582734DB15C7}" destId="{F79A69CF-FCDE-4E40-B1E7-AD63D5F63DCE}" srcOrd="0" destOrd="0" presId="urn:microsoft.com/office/officeart/2005/8/layout/cycle6"/>
    <dgm:cxn modelId="{FF618DC4-A6FF-4451-B47C-6D27B53F4CCF}" type="presOf" srcId="{6EC925A3-D908-4CBC-BF70-23C22D5D32CF}" destId="{0B2A5314-D4E5-4D34-BC52-6F120148EAF4}" srcOrd="0" destOrd="0" presId="urn:microsoft.com/office/officeart/2005/8/layout/cycle6"/>
    <dgm:cxn modelId="{3C2FF7CA-4F25-412F-ABAF-2E359E40BEDF}" type="presOf" srcId="{5A7BD8F0-4624-43FC-8027-40B0EAC3DEEF}" destId="{1479F388-19D3-44AD-82E6-5AED1444363D}" srcOrd="0" destOrd="0" presId="urn:microsoft.com/office/officeart/2005/8/layout/cycle6"/>
    <dgm:cxn modelId="{F8BB09DA-958D-436C-9083-8C5080A5D123}" type="presOf" srcId="{89B84CD6-2F30-4921-A727-421CD75F36A3}" destId="{B8AB894A-A792-4AAD-BEF5-22CEB071020F}" srcOrd="0" destOrd="0" presId="urn:microsoft.com/office/officeart/2005/8/layout/cycle6"/>
    <dgm:cxn modelId="{AAB4B5DD-3D71-4FA0-B20C-C950C365D0D5}" srcId="{09C62856-2019-4C17-87DF-807175F48427}" destId="{53B1C721-7C3A-4906-9686-3757BCA0CEF2}" srcOrd="1" destOrd="0" parTransId="{6AF54C82-FF9C-484A-B054-4D5DEA533E7C}" sibTransId="{CB149420-A0AA-4687-A534-582734DB15C7}"/>
    <dgm:cxn modelId="{95E3F58E-6A1A-4162-8F2F-B79FD7D37C21}" type="presParOf" srcId="{80A0C6DB-19E6-4FDC-8A7F-48190A92C50B}" destId="{B8AB894A-A792-4AAD-BEF5-22CEB071020F}" srcOrd="0" destOrd="0" presId="urn:microsoft.com/office/officeart/2005/8/layout/cycle6"/>
    <dgm:cxn modelId="{5ADE735E-7046-4EE9-946D-77A58B0F55CD}" type="presParOf" srcId="{80A0C6DB-19E6-4FDC-8A7F-48190A92C50B}" destId="{A210049A-FE47-4F1F-9FB9-58642944327D}" srcOrd="1" destOrd="0" presId="urn:microsoft.com/office/officeart/2005/8/layout/cycle6"/>
    <dgm:cxn modelId="{2CD2554C-341A-42CD-8942-6E4A4785B90C}" type="presParOf" srcId="{80A0C6DB-19E6-4FDC-8A7F-48190A92C50B}" destId="{A255B7F9-8CAD-4382-852F-5133DF19F389}" srcOrd="2" destOrd="0" presId="urn:microsoft.com/office/officeart/2005/8/layout/cycle6"/>
    <dgm:cxn modelId="{2D64E86D-DC2C-44D5-99B9-C22B01980190}" type="presParOf" srcId="{80A0C6DB-19E6-4FDC-8A7F-48190A92C50B}" destId="{05F723A5-321B-4DDF-AF1C-4F0DBC97DA3B}" srcOrd="3" destOrd="0" presId="urn:microsoft.com/office/officeart/2005/8/layout/cycle6"/>
    <dgm:cxn modelId="{5FE21F4F-6FD7-4128-BACF-DD6BBBCC85DE}" type="presParOf" srcId="{80A0C6DB-19E6-4FDC-8A7F-48190A92C50B}" destId="{9633A601-680E-4E50-8267-015DA1EB4146}" srcOrd="4" destOrd="0" presId="urn:microsoft.com/office/officeart/2005/8/layout/cycle6"/>
    <dgm:cxn modelId="{F3EED5FD-2509-4CB4-AEA9-0E52E6D0392C}" type="presParOf" srcId="{80A0C6DB-19E6-4FDC-8A7F-48190A92C50B}" destId="{F79A69CF-FCDE-4E40-B1E7-AD63D5F63DCE}" srcOrd="5" destOrd="0" presId="urn:microsoft.com/office/officeart/2005/8/layout/cycle6"/>
    <dgm:cxn modelId="{906D37C2-FDA2-4F4D-8274-473E75938176}" type="presParOf" srcId="{80A0C6DB-19E6-4FDC-8A7F-48190A92C50B}" destId="{1479F388-19D3-44AD-82E6-5AED1444363D}" srcOrd="6" destOrd="0" presId="urn:microsoft.com/office/officeart/2005/8/layout/cycle6"/>
    <dgm:cxn modelId="{BD6D1BFD-A3B4-4437-8A16-0E2E5B84B1B4}" type="presParOf" srcId="{80A0C6DB-19E6-4FDC-8A7F-48190A92C50B}" destId="{7BE9238E-2516-4283-B46D-175E1244D351}" srcOrd="7" destOrd="0" presId="urn:microsoft.com/office/officeart/2005/8/layout/cycle6"/>
    <dgm:cxn modelId="{AAA15FC8-AB68-4213-9BEE-EB6445E2E6CA}" type="presParOf" srcId="{80A0C6DB-19E6-4FDC-8A7F-48190A92C50B}" destId="{D037B70E-90E1-4EAD-89BB-85B63C47D808}" srcOrd="8" destOrd="0" presId="urn:microsoft.com/office/officeart/2005/8/layout/cycle6"/>
    <dgm:cxn modelId="{AEAD6B72-3D7D-4A77-BE71-0FD197D14694}" type="presParOf" srcId="{80A0C6DB-19E6-4FDC-8A7F-48190A92C50B}" destId="{0B2A5314-D4E5-4D34-BC52-6F120148EAF4}" srcOrd="9" destOrd="0" presId="urn:microsoft.com/office/officeart/2005/8/layout/cycle6"/>
    <dgm:cxn modelId="{E67EA735-D5E8-4D40-9FCC-170683DD1206}" type="presParOf" srcId="{80A0C6DB-19E6-4FDC-8A7F-48190A92C50B}" destId="{385FA20C-FAB6-465D-8F95-841E771918FB}" srcOrd="10" destOrd="0" presId="urn:microsoft.com/office/officeart/2005/8/layout/cycle6"/>
    <dgm:cxn modelId="{716E411B-4321-443A-89F0-F298688E0786}" type="presParOf" srcId="{80A0C6DB-19E6-4FDC-8A7F-48190A92C50B}" destId="{4E0F7A51-9A2C-4502-9948-B64F320ECB4C}" srcOrd="11" destOrd="0" presId="urn:microsoft.com/office/officeart/2005/8/layout/cycle6"/>
    <dgm:cxn modelId="{5A067B5E-56FE-41C5-B193-3A7935BBE907}" type="presParOf" srcId="{80A0C6DB-19E6-4FDC-8A7F-48190A92C50B}" destId="{F43B296F-CF1B-46FB-896F-8F590399BB44}" srcOrd="12" destOrd="0" presId="urn:microsoft.com/office/officeart/2005/8/layout/cycle6"/>
    <dgm:cxn modelId="{DD4A5DC9-F76B-4FB1-95EE-C7D5CA54615D}" type="presParOf" srcId="{80A0C6DB-19E6-4FDC-8A7F-48190A92C50B}" destId="{CE8ECB91-7056-4374-81D4-4C20F28C2A24}" srcOrd="13" destOrd="0" presId="urn:microsoft.com/office/officeart/2005/8/layout/cycle6"/>
    <dgm:cxn modelId="{72D7F548-A26E-46A6-BDFA-1A2191488425}" type="presParOf" srcId="{80A0C6DB-19E6-4FDC-8A7F-48190A92C50B}" destId="{0FF47325-6858-4B51-80D4-12987D43C296}"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8D2A4B-EC5B-417C-A463-BC55615097F3}" type="doc">
      <dgm:prSet loTypeId="urn:microsoft.com/office/officeart/2008/layout/AlternatingPictureBlocks" loCatId="list" qsTypeId="urn:microsoft.com/office/officeart/2005/8/quickstyle/simple1" qsCatId="simple" csTypeId="urn:microsoft.com/office/officeart/2005/8/colors/colorful1" csCatId="colorful" phldr="1"/>
      <dgm:spPr/>
    </dgm:pt>
    <dgm:pt modelId="{419D66B3-380E-4E9F-8349-CF120283CAEF}">
      <dgm:prSet phldrT="[Κείμενο]" custT="1"/>
      <dgm:spPr/>
      <dgm:t>
        <a:bodyPr/>
        <a:lstStyle/>
        <a:p>
          <a:r>
            <a:rPr lang="en-US" sz="1800" dirty="0">
              <a:solidFill>
                <a:schemeClr val="tx1"/>
              </a:solidFill>
              <a:latin typeface="Garamond" panose="02020404030301010803" pitchFamily="18" charset="0"/>
            </a:rPr>
            <a:t>Independence</a:t>
          </a:r>
          <a:endParaRPr lang="el-GR" sz="1800" dirty="0">
            <a:solidFill>
              <a:schemeClr val="tx1"/>
            </a:solidFill>
            <a:latin typeface="Garamond" panose="02020404030301010803" pitchFamily="18" charset="0"/>
          </a:endParaRPr>
        </a:p>
      </dgm:t>
    </dgm:pt>
    <dgm:pt modelId="{7350A3C4-A434-47F3-A20F-681B2FA43A6E}" type="parTrans" cxnId="{DAE4F2C0-51D2-4E94-994D-DD5255B8CB42}">
      <dgm:prSet/>
      <dgm:spPr/>
      <dgm:t>
        <a:bodyPr/>
        <a:lstStyle/>
        <a:p>
          <a:endParaRPr lang="el-GR" sz="1800">
            <a:solidFill>
              <a:schemeClr val="tx1"/>
            </a:solidFill>
            <a:latin typeface="Garamond" panose="02020404030301010803" pitchFamily="18" charset="0"/>
          </a:endParaRPr>
        </a:p>
      </dgm:t>
    </dgm:pt>
    <dgm:pt modelId="{A9BB023F-5506-43EB-B8B7-DBB7639FB8B1}" type="sibTrans" cxnId="{DAE4F2C0-51D2-4E94-994D-DD5255B8CB42}">
      <dgm:prSet/>
      <dgm:spPr/>
      <dgm:t>
        <a:bodyPr/>
        <a:lstStyle/>
        <a:p>
          <a:endParaRPr lang="el-GR" sz="1800">
            <a:solidFill>
              <a:schemeClr val="tx1"/>
            </a:solidFill>
            <a:latin typeface="Garamond" panose="02020404030301010803" pitchFamily="18" charset="0"/>
          </a:endParaRPr>
        </a:p>
      </dgm:t>
    </dgm:pt>
    <dgm:pt modelId="{AAF36F7F-C9FE-4BD5-984D-77B0BF94A105}">
      <dgm:prSet phldrT="[Κείμενο]" custT="1"/>
      <dgm:spPr/>
      <dgm:t>
        <a:bodyPr/>
        <a:lstStyle/>
        <a:p>
          <a:r>
            <a:rPr lang="en-US" sz="1800" dirty="0">
              <a:solidFill>
                <a:schemeClr val="tx1"/>
              </a:solidFill>
              <a:latin typeface="Garamond" panose="02020404030301010803" pitchFamily="18" charset="0"/>
            </a:rPr>
            <a:t>Adaptability</a:t>
          </a:r>
          <a:endParaRPr lang="el-GR" sz="1800" dirty="0">
            <a:solidFill>
              <a:schemeClr val="tx1"/>
            </a:solidFill>
            <a:latin typeface="Garamond" panose="02020404030301010803" pitchFamily="18" charset="0"/>
          </a:endParaRPr>
        </a:p>
      </dgm:t>
    </dgm:pt>
    <dgm:pt modelId="{2D7B73B9-8FF5-4312-A701-EDF791C80492}" type="parTrans" cxnId="{77CEC1E8-0186-4D57-A532-EAFC89CA3125}">
      <dgm:prSet/>
      <dgm:spPr/>
      <dgm:t>
        <a:bodyPr/>
        <a:lstStyle/>
        <a:p>
          <a:endParaRPr lang="el-GR" sz="1800">
            <a:solidFill>
              <a:schemeClr val="tx1"/>
            </a:solidFill>
            <a:latin typeface="Garamond" panose="02020404030301010803" pitchFamily="18" charset="0"/>
          </a:endParaRPr>
        </a:p>
      </dgm:t>
    </dgm:pt>
    <dgm:pt modelId="{7507CF42-B7CB-42FF-A1CF-3C33CCF2C809}" type="sibTrans" cxnId="{77CEC1E8-0186-4D57-A532-EAFC89CA3125}">
      <dgm:prSet/>
      <dgm:spPr/>
      <dgm:t>
        <a:bodyPr/>
        <a:lstStyle/>
        <a:p>
          <a:endParaRPr lang="el-GR" sz="1800">
            <a:solidFill>
              <a:schemeClr val="tx1"/>
            </a:solidFill>
            <a:latin typeface="Garamond" panose="02020404030301010803" pitchFamily="18" charset="0"/>
          </a:endParaRPr>
        </a:p>
      </dgm:t>
    </dgm:pt>
    <dgm:pt modelId="{63E11E1E-2F20-428E-9A7C-F45785498BA8}">
      <dgm:prSet phldrT="[Κείμενο]" custT="1"/>
      <dgm:spPr/>
      <dgm:t>
        <a:bodyPr/>
        <a:lstStyle/>
        <a:p>
          <a:r>
            <a:rPr lang="en-US" sz="1800" dirty="0">
              <a:solidFill>
                <a:schemeClr val="tx1"/>
              </a:solidFill>
              <a:latin typeface="Garamond" panose="02020404030301010803" pitchFamily="18" charset="0"/>
            </a:rPr>
            <a:t>Between traditional and digital workplaces</a:t>
          </a:r>
          <a:endParaRPr lang="el-GR" sz="1800" dirty="0">
            <a:solidFill>
              <a:schemeClr val="tx1"/>
            </a:solidFill>
            <a:latin typeface="Garamond" panose="02020404030301010803" pitchFamily="18" charset="0"/>
          </a:endParaRPr>
        </a:p>
      </dgm:t>
    </dgm:pt>
    <dgm:pt modelId="{89C37C82-602C-4C1E-964B-249647042998}" type="parTrans" cxnId="{C886B826-814D-49B4-A43A-625AD40AD8E4}">
      <dgm:prSet/>
      <dgm:spPr/>
      <dgm:t>
        <a:bodyPr/>
        <a:lstStyle/>
        <a:p>
          <a:endParaRPr lang="el-GR" sz="1800">
            <a:solidFill>
              <a:schemeClr val="tx1"/>
            </a:solidFill>
            <a:latin typeface="Garamond" panose="02020404030301010803" pitchFamily="18" charset="0"/>
          </a:endParaRPr>
        </a:p>
      </dgm:t>
    </dgm:pt>
    <dgm:pt modelId="{7B30C415-02CA-46E2-B9F2-1825B6AE70BF}" type="sibTrans" cxnId="{C886B826-814D-49B4-A43A-625AD40AD8E4}">
      <dgm:prSet/>
      <dgm:spPr/>
      <dgm:t>
        <a:bodyPr/>
        <a:lstStyle/>
        <a:p>
          <a:endParaRPr lang="el-GR" sz="1800">
            <a:solidFill>
              <a:schemeClr val="tx1"/>
            </a:solidFill>
            <a:latin typeface="Garamond" panose="02020404030301010803" pitchFamily="18" charset="0"/>
          </a:endParaRPr>
        </a:p>
      </dgm:t>
    </dgm:pt>
    <dgm:pt modelId="{A1211F96-EA92-4967-8A91-1C6E16D2897E}">
      <dgm:prSet phldrT="[Κείμενο]" custT="1"/>
      <dgm:spPr/>
      <dgm:t>
        <a:bodyPr/>
        <a:lstStyle/>
        <a:p>
          <a:r>
            <a:rPr lang="en-US" sz="1800" dirty="0">
              <a:solidFill>
                <a:schemeClr val="tx1"/>
              </a:solidFill>
              <a:latin typeface="Garamond" panose="02020404030301010803" pitchFamily="18" charset="0"/>
            </a:rPr>
            <a:t>Work-life Balance</a:t>
          </a:r>
          <a:endParaRPr lang="el-GR" sz="1800" dirty="0">
            <a:solidFill>
              <a:schemeClr val="tx1"/>
            </a:solidFill>
            <a:latin typeface="Garamond" panose="02020404030301010803" pitchFamily="18" charset="0"/>
          </a:endParaRPr>
        </a:p>
      </dgm:t>
    </dgm:pt>
    <dgm:pt modelId="{015A1EFD-57BE-42FD-A9C3-70C2DF1D4027}" type="parTrans" cxnId="{E02BFC67-51F1-4E0A-9512-3B00B34A7C52}">
      <dgm:prSet/>
      <dgm:spPr/>
      <dgm:t>
        <a:bodyPr/>
        <a:lstStyle/>
        <a:p>
          <a:endParaRPr lang="el-GR" sz="1800"/>
        </a:p>
      </dgm:t>
    </dgm:pt>
    <dgm:pt modelId="{EF32CBD2-6598-4B29-B0FE-0B86ACBF5C3B}" type="sibTrans" cxnId="{E02BFC67-51F1-4E0A-9512-3B00B34A7C52}">
      <dgm:prSet/>
      <dgm:spPr/>
      <dgm:t>
        <a:bodyPr/>
        <a:lstStyle/>
        <a:p>
          <a:endParaRPr lang="el-GR" sz="1800"/>
        </a:p>
      </dgm:t>
    </dgm:pt>
    <dgm:pt modelId="{B835FF16-6DBC-4D02-94E2-2C56E689D287}" type="pres">
      <dgm:prSet presAssocID="{D98D2A4B-EC5B-417C-A463-BC55615097F3}" presName="linearFlow" presStyleCnt="0">
        <dgm:presLayoutVars>
          <dgm:dir/>
          <dgm:resizeHandles val="exact"/>
        </dgm:presLayoutVars>
      </dgm:prSet>
      <dgm:spPr/>
    </dgm:pt>
    <dgm:pt modelId="{98088C26-D8D7-428C-8A48-D8B95C373D76}" type="pres">
      <dgm:prSet presAssocID="{419D66B3-380E-4E9F-8349-CF120283CAEF}" presName="comp" presStyleCnt="0"/>
      <dgm:spPr/>
    </dgm:pt>
    <dgm:pt modelId="{E649AF6F-4939-4AF0-9670-797BF68C6344}" type="pres">
      <dgm:prSet presAssocID="{419D66B3-380E-4E9F-8349-CF120283CAEF}" presName="rect2" presStyleLbl="node1" presStyleIdx="0" presStyleCnt="4">
        <dgm:presLayoutVars>
          <dgm:bulletEnabled val="1"/>
        </dgm:presLayoutVars>
      </dgm:prSet>
      <dgm:spPr/>
    </dgm:pt>
    <dgm:pt modelId="{08B9843A-3A58-40B5-BB0F-EE12E0C19AF6}" type="pres">
      <dgm:prSet presAssocID="{419D66B3-380E-4E9F-8349-CF120283CAEF}" presName="rect1" presStyleLbl="ln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8C6116B2-7970-48A4-8021-064339E814E2}" type="pres">
      <dgm:prSet presAssocID="{A9BB023F-5506-43EB-B8B7-DBB7639FB8B1}" presName="sibTrans" presStyleCnt="0"/>
      <dgm:spPr/>
    </dgm:pt>
    <dgm:pt modelId="{D0A7757A-BE44-42EB-A270-E0F44AB4EE08}" type="pres">
      <dgm:prSet presAssocID="{AAF36F7F-C9FE-4BD5-984D-77B0BF94A105}" presName="comp" presStyleCnt="0"/>
      <dgm:spPr/>
    </dgm:pt>
    <dgm:pt modelId="{9C7C5373-E179-4EC3-B1F5-B9C41F607A09}" type="pres">
      <dgm:prSet presAssocID="{AAF36F7F-C9FE-4BD5-984D-77B0BF94A105}" presName="rect2" presStyleLbl="node1" presStyleIdx="1" presStyleCnt="4">
        <dgm:presLayoutVars>
          <dgm:bulletEnabled val="1"/>
        </dgm:presLayoutVars>
      </dgm:prSet>
      <dgm:spPr/>
    </dgm:pt>
    <dgm:pt modelId="{74DE2FDC-70D1-423A-9AF5-B9A182586BDC}" type="pres">
      <dgm:prSet presAssocID="{AAF36F7F-C9FE-4BD5-984D-77B0BF94A105}" presName="rect1" presStyleLbl="ln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pt>
    <dgm:pt modelId="{1283933F-9E9C-422D-A7D3-6D84A657E187}" type="pres">
      <dgm:prSet presAssocID="{7507CF42-B7CB-42FF-A1CF-3C33CCF2C809}" presName="sibTrans" presStyleCnt="0"/>
      <dgm:spPr/>
    </dgm:pt>
    <dgm:pt modelId="{592036DF-4138-4693-8C2C-85BA82BE3F4F}" type="pres">
      <dgm:prSet presAssocID="{63E11E1E-2F20-428E-9A7C-F45785498BA8}" presName="comp" presStyleCnt="0"/>
      <dgm:spPr/>
    </dgm:pt>
    <dgm:pt modelId="{65C0DF24-64FA-47D6-ADB1-67017979C3FB}" type="pres">
      <dgm:prSet presAssocID="{63E11E1E-2F20-428E-9A7C-F45785498BA8}" presName="rect2" presStyleLbl="node1" presStyleIdx="2" presStyleCnt="4">
        <dgm:presLayoutVars>
          <dgm:bulletEnabled val="1"/>
        </dgm:presLayoutVars>
      </dgm:prSet>
      <dgm:spPr/>
    </dgm:pt>
    <dgm:pt modelId="{67878DDC-6910-4BBB-95CF-95D8B3EE85B6}" type="pres">
      <dgm:prSet presAssocID="{63E11E1E-2F20-428E-9A7C-F45785498BA8}" presName="rect1" presStyleLbl="ln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 modelId="{ADCF94CC-9105-40FA-8965-9B127F89F82A}" type="pres">
      <dgm:prSet presAssocID="{7B30C415-02CA-46E2-B9F2-1825B6AE70BF}" presName="sibTrans" presStyleCnt="0"/>
      <dgm:spPr/>
    </dgm:pt>
    <dgm:pt modelId="{F23F1E6C-E660-4259-92FE-A9A4ECB6135F}" type="pres">
      <dgm:prSet presAssocID="{A1211F96-EA92-4967-8A91-1C6E16D2897E}" presName="comp" presStyleCnt="0"/>
      <dgm:spPr/>
    </dgm:pt>
    <dgm:pt modelId="{760E4111-D5CD-4457-97FE-5D0E6F5EC71A}" type="pres">
      <dgm:prSet presAssocID="{A1211F96-EA92-4967-8A91-1C6E16D2897E}" presName="rect2" presStyleLbl="node1" presStyleIdx="3" presStyleCnt="4">
        <dgm:presLayoutVars>
          <dgm:bulletEnabled val="1"/>
        </dgm:presLayoutVars>
      </dgm:prSet>
      <dgm:spPr/>
    </dgm:pt>
    <dgm:pt modelId="{43E204DF-7FC3-469D-A03B-E0CDBED6785A}" type="pres">
      <dgm:prSet presAssocID="{A1211F96-EA92-4967-8A91-1C6E16D2897E}" presName="rect1" presStyleLbl="ln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pt>
  </dgm:ptLst>
  <dgm:cxnLst>
    <dgm:cxn modelId="{C886B826-814D-49B4-A43A-625AD40AD8E4}" srcId="{D98D2A4B-EC5B-417C-A463-BC55615097F3}" destId="{63E11E1E-2F20-428E-9A7C-F45785498BA8}" srcOrd="2" destOrd="0" parTransId="{89C37C82-602C-4C1E-964B-249647042998}" sibTransId="{7B30C415-02CA-46E2-B9F2-1825B6AE70BF}"/>
    <dgm:cxn modelId="{45D41934-D0B6-4E70-8204-2422E63873D4}" type="presOf" srcId="{D98D2A4B-EC5B-417C-A463-BC55615097F3}" destId="{B835FF16-6DBC-4D02-94E2-2C56E689D287}" srcOrd="0" destOrd="0" presId="urn:microsoft.com/office/officeart/2008/layout/AlternatingPictureBlocks"/>
    <dgm:cxn modelId="{BF83C164-66D9-4ECA-967D-7B9582DDA515}" type="presOf" srcId="{63E11E1E-2F20-428E-9A7C-F45785498BA8}" destId="{65C0DF24-64FA-47D6-ADB1-67017979C3FB}" srcOrd="0" destOrd="0" presId="urn:microsoft.com/office/officeart/2008/layout/AlternatingPictureBlocks"/>
    <dgm:cxn modelId="{E02BFC67-51F1-4E0A-9512-3B00B34A7C52}" srcId="{D98D2A4B-EC5B-417C-A463-BC55615097F3}" destId="{A1211F96-EA92-4967-8A91-1C6E16D2897E}" srcOrd="3" destOrd="0" parTransId="{015A1EFD-57BE-42FD-A9C3-70C2DF1D4027}" sibTransId="{EF32CBD2-6598-4B29-B0FE-0B86ACBF5C3B}"/>
    <dgm:cxn modelId="{8F6CCF96-25E4-47A1-8A3E-2EE2515B03B1}" type="presOf" srcId="{419D66B3-380E-4E9F-8349-CF120283CAEF}" destId="{E649AF6F-4939-4AF0-9670-797BF68C6344}" srcOrd="0" destOrd="0" presId="urn:microsoft.com/office/officeart/2008/layout/AlternatingPictureBlocks"/>
    <dgm:cxn modelId="{86DAF6A4-06DD-4D65-A1E8-7621D10BF0A8}" type="presOf" srcId="{A1211F96-EA92-4967-8A91-1C6E16D2897E}" destId="{760E4111-D5CD-4457-97FE-5D0E6F5EC71A}" srcOrd="0" destOrd="0" presId="urn:microsoft.com/office/officeart/2008/layout/AlternatingPictureBlocks"/>
    <dgm:cxn modelId="{DAE4F2C0-51D2-4E94-994D-DD5255B8CB42}" srcId="{D98D2A4B-EC5B-417C-A463-BC55615097F3}" destId="{419D66B3-380E-4E9F-8349-CF120283CAEF}" srcOrd="0" destOrd="0" parTransId="{7350A3C4-A434-47F3-A20F-681B2FA43A6E}" sibTransId="{A9BB023F-5506-43EB-B8B7-DBB7639FB8B1}"/>
    <dgm:cxn modelId="{77CEC1E8-0186-4D57-A532-EAFC89CA3125}" srcId="{D98D2A4B-EC5B-417C-A463-BC55615097F3}" destId="{AAF36F7F-C9FE-4BD5-984D-77B0BF94A105}" srcOrd="1" destOrd="0" parTransId="{2D7B73B9-8FF5-4312-A701-EDF791C80492}" sibTransId="{7507CF42-B7CB-42FF-A1CF-3C33CCF2C809}"/>
    <dgm:cxn modelId="{685E35F9-F6A8-4D9E-88F4-CA6CE98032F9}" type="presOf" srcId="{AAF36F7F-C9FE-4BD5-984D-77B0BF94A105}" destId="{9C7C5373-E179-4EC3-B1F5-B9C41F607A09}" srcOrd="0" destOrd="0" presId="urn:microsoft.com/office/officeart/2008/layout/AlternatingPictureBlocks"/>
    <dgm:cxn modelId="{633B1766-94F4-4FF2-9502-5ED2E267A0A9}" type="presParOf" srcId="{B835FF16-6DBC-4D02-94E2-2C56E689D287}" destId="{98088C26-D8D7-428C-8A48-D8B95C373D76}" srcOrd="0" destOrd="0" presId="urn:microsoft.com/office/officeart/2008/layout/AlternatingPictureBlocks"/>
    <dgm:cxn modelId="{071AEDB3-EBC1-4E25-A3F2-0F184A74CC02}" type="presParOf" srcId="{98088C26-D8D7-428C-8A48-D8B95C373D76}" destId="{E649AF6F-4939-4AF0-9670-797BF68C6344}" srcOrd="0" destOrd="0" presId="urn:microsoft.com/office/officeart/2008/layout/AlternatingPictureBlocks"/>
    <dgm:cxn modelId="{B3ED1FDD-4380-4097-8DFD-DF97787BC688}" type="presParOf" srcId="{98088C26-D8D7-428C-8A48-D8B95C373D76}" destId="{08B9843A-3A58-40B5-BB0F-EE12E0C19AF6}" srcOrd="1" destOrd="0" presId="urn:microsoft.com/office/officeart/2008/layout/AlternatingPictureBlocks"/>
    <dgm:cxn modelId="{BC1E98D2-7EF5-4155-8FF9-534A6D98C26F}" type="presParOf" srcId="{B835FF16-6DBC-4D02-94E2-2C56E689D287}" destId="{8C6116B2-7970-48A4-8021-064339E814E2}" srcOrd="1" destOrd="0" presId="urn:microsoft.com/office/officeart/2008/layout/AlternatingPictureBlocks"/>
    <dgm:cxn modelId="{7D4B57CC-48A7-472C-89C5-FF68BE4D42E9}" type="presParOf" srcId="{B835FF16-6DBC-4D02-94E2-2C56E689D287}" destId="{D0A7757A-BE44-42EB-A270-E0F44AB4EE08}" srcOrd="2" destOrd="0" presId="urn:microsoft.com/office/officeart/2008/layout/AlternatingPictureBlocks"/>
    <dgm:cxn modelId="{DCBF96B6-5F57-4B75-976F-6CEAE126FBA4}" type="presParOf" srcId="{D0A7757A-BE44-42EB-A270-E0F44AB4EE08}" destId="{9C7C5373-E179-4EC3-B1F5-B9C41F607A09}" srcOrd="0" destOrd="0" presId="urn:microsoft.com/office/officeart/2008/layout/AlternatingPictureBlocks"/>
    <dgm:cxn modelId="{4C9BB99E-BAA6-49AC-A945-A0C9954728A9}" type="presParOf" srcId="{D0A7757A-BE44-42EB-A270-E0F44AB4EE08}" destId="{74DE2FDC-70D1-423A-9AF5-B9A182586BDC}" srcOrd="1" destOrd="0" presId="urn:microsoft.com/office/officeart/2008/layout/AlternatingPictureBlocks"/>
    <dgm:cxn modelId="{4BDFB018-4E27-43B6-B9D0-659501CAB181}" type="presParOf" srcId="{B835FF16-6DBC-4D02-94E2-2C56E689D287}" destId="{1283933F-9E9C-422D-A7D3-6D84A657E187}" srcOrd="3" destOrd="0" presId="urn:microsoft.com/office/officeart/2008/layout/AlternatingPictureBlocks"/>
    <dgm:cxn modelId="{E1064109-A5D2-4D5B-91C7-31E5B15DD8D8}" type="presParOf" srcId="{B835FF16-6DBC-4D02-94E2-2C56E689D287}" destId="{592036DF-4138-4693-8C2C-85BA82BE3F4F}" srcOrd="4" destOrd="0" presId="urn:microsoft.com/office/officeart/2008/layout/AlternatingPictureBlocks"/>
    <dgm:cxn modelId="{AC5188DD-741A-446C-851E-2CB6F9787C99}" type="presParOf" srcId="{592036DF-4138-4693-8C2C-85BA82BE3F4F}" destId="{65C0DF24-64FA-47D6-ADB1-67017979C3FB}" srcOrd="0" destOrd="0" presId="urn:microsoft.com/office/officeart/2008/layout/AlternatingPictureBlocks"/>
    <dgm:cxn modelId="{BE116C58-EBF5-4564-AE46-757A5C7ADACC}" type="presParOf" srcId="{592036DF-4138-4693-8C2C-85BA82BE3F4F}" destId="{67878DDC-6910-4BBB-95CF-95D8B3EE85B6}" srcOrd="1" destOrd="0" presId="urn:microsoft.com/office/officeart/2008/layout/AlternatingPictureBlocks"/>
    <dgm:cxn modelId="{B2F16FA5-B29D-4C4F-9BA4-F72B323AA195}" type="presParOf" srcId="{B835FF16-6DBC-4D02-94E2-2C56E689D287}" destId="{ADCF94CC-9105-40FA-8965-9B127F89F82A}" srcOrd="5" destOrd="0" presId="urn:microsoft.com/office/officeart/2008/layout/AlternatingPictureBlocks"/>
    <dgm:cxn modelId="{AC8AAE40-677D-4D71-A2E3-D8AE620BF0F7}" type="presParOf" srcId="{B835FF16-6DBC-4D02-94E2-2C56E689D287}" destId="{F23F1E6C-E660-4259-92FE-A9A4ECB6135F}" srcOrd="6" destOrd="0" presId="urn:microsoft.com/office/officeart/2008/layout/AlternatingPictureBlocks"/>
    <dgm:cxn modelId="{5071AB4B-B6CB-4469-87EA-3E42DB9DE393}" type="presParOf" srcId="{F23F1E6C-E660-4259-92FE-A9A4ECB6135F}" destId="{760E4111-D5CD-4457-97FE-5D0E6F5EC71A}" srcOrd="0" destOrd="0" presId="urn:microsoft.com/office/officeart/2008/layout/AlternatingPictureBlocks"/>
    <dgm:cxn modelId="{E686636C-94A3-4C44-9399-F9385188EDB1}" type="presParOf" srcId="{F23F1E6C-E660-4259-92FE-A9A4ECB6135F}" destId="{43E204DF-7FC3-469D-A03B-E0CDBED6785A}"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F8645A-19AF-4E3B-BB0A-D0691A95E21C}"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l-GR"/>
        </a:p>
      </dgm:t>
    </dgm:pt>
    <dgm:pt modelId="{CC643A44-8D53-41F4-8126-B222587669B9}">
      <dgm:prSet phldrT="[Κείμενο]" custT="1"/>
      <dgm:spPr/>
      <dgm:t>
        <a:bodyPr/>
        <a:lstStyle/>
        <a:p>
          <a:r>
            <a:rPr lang="en-US" sz="1800" dirty="0">
              <a:solidFill>
                <a:schemeClr val="tx1"/>
              </a:solidFill>
              <a:latin typeface="Garamond" panose="02020404030301010803" pitchFamily="18" charset="0"/>
            </a:rPr>
            <a:t>Purpose</a:t>
          </a:r>
          <a:endParaRPr lang="el-GR" sz="1800" dirty="0">
            <a:solidFill>
              <a:schemeClr val="tx1"/>
            </a:solidFill>
            <a:latin typeface="Garamond" panose="02020404030301010803" pitchFamily="18" charset="0"/>
          </a:endParaRPr>
        </a:p>
      </dgm:t>
    </dgm:pt>
    <dgm:pt modelId="{5059F004-D945-4860-A90D-EB4DE79D6668}" type="parTrans" cxnId="{86BB8468-3A48-40B4-A2EE-1FCF613FCB3E}">
      <dgm:prSet/>
      <dgm:spPr/>
      <dgm:t>
        <a:bodyPr/>
        <a:lstStyle/>
        <a:p>
          <a:endParaRPr lang="el-GR" sz="1800">
            <a:solidFill>
              <a:schemeClr val="tx1"/>
            </a:solidFill>
            <a:latin typeface="Garamond" panose="02020404030301010803" pitchFamily="18" charset="0"/>
          </a:endParaRPr>
        </a:p>
      </dgm:t>
    </dgm:pt>
    <dgm:pt modelId="{F43A99F9-ABEA-4ED0-9817-8F45E1B80EC1}" type="sibTrans" cxnId="{86BB8468-3A48-40B4-A2EE-1FCF613FCB3E}">
      <dgm:prSet/>
      <dgm:spPr/>
      <dgm:t>
        <a:bodyPr/>
        <a:lstStyle/>
        <a:p>
          <a:endParaRPr lang="el-GR" sz="1800">
            <a:solidFill>
              <a:schemeClr val="tx1"/>
            </a:solidFill>
            <a:latin typeface="Garamond" panose="02020404030301010803" pitchFamily="18" charset="0"/>
          </a:endParaRPr>
        </a:p>
      </dgm:t>
    </dgm:pt>
    <dgm:pt modelId="{E81AE8B0-B3D3-4014-B861-713787A93763}">
      <dgm:prSet phldrT="[Κείμενο]" custT="1"/>
      <dgm:spPr/>
      <dgm:t>
        <a:bodyPr/>
        <a:lstStyle/>
        <a:p>
          <a:r>
            <a:rPr lang="en-US" sz="1800" dirty="0">
              <a:solidFill>
                <a:schemeClr val="tx1"/>
              </a:solidFill>
              <a:latin typeface="Garamond" panose="02020404030301010803" pitchFamily="18" charset="0"/>
            </a:rPr>
            <a:t>Well-being</a:t>
          </a:r>
          <a:endParaRPr lang="el-GR" sz="1800" dirty="0">
            <a:solidFill>
              <a:schemeClr val="tx1"/>
            </a:solidFill>
            <a:latin typeface="Garamond" panose="02020404030301010803" pitchFamily="18" charset="0"/>
          </a:endParaRPr>
        </a:p>
      </dgm:t>
    </dgm:pt>
    <dgm:pt modelId="{5F5EA2DE-A67A-49E8-9853-26533870E516}" type="parTrans" cxnId="{68FEA905-CBFB-4799-A5CF-90977CFD6538}">
      <dgm:prSet/>
      <dgm:spPr/>
      <dgm:t>
        <a:bodyPr/>
        <a:lstStyle/>
        <a:p>
          <a:endParaRPr lang="el-GR" sz="1800">
            <a:solidFill>
              <a:schemeClr val="tx1"/>
            </a:solidFill>
            <a:latin typeface="Garamond" panose="02020404030301010803" pitchFamily="18" charset="0"/>
          </a:endParaRPr>
        </a:p>
      </dgm:t>
    </dgm:pt>
    <dgm:pt modelId="{049931D8-82D3-4E26-96EB-9C05482E6339}" type="sibTrans" cxnId="{68FEA905-CBFB-4799-A5CF-90977CFD6538}">
      <dgm:prSet/>
      <dgm:spPr/>
      <dgm:t>
        <a:bodyPr/>
        <a:lstStyle/>
        <a:p>
          <a:endParaRPr lang="el-GR" sz="1800">
            <a:solidFill>
              <a:schemeClr val="tx1"/>
            </a:solidFill>
            <a:latin typeface="Garamond" panose="02020404030301010803" pitchFamily="18" charset="0"/>
          </a:endParaRPr>
        </a:p>
      </dgm:t>
    </dgm:pt>
    <dgm:pt modelId="{4100378A-591E-4770-88A3-B8794FB911AF}">
      <dgm:prSet phldrT="[Κείμενο]" custT="1"/>
      <dgm:spPr/>
      <dgm:t>
        <a:bodyPr/>
        <a:lstStyle/>
        <a:p>
          <a:r>
            <a:rPr lang="en-US" sz="1800" dirty="0">
              <a:solidFill>
                <a:schemeClr val="tx1"/>
              </a:solidFill>
              <a:latin typeface="Garamond" panose="02020404030301010803" pitchFamily="18" charset="0"/>
            </a:rPr>
            <a:t>Leadership</a:t>
          </a:r>
          <a:endParaRPr lang="el-GR" sz="1800" dirty="0">
            <a:solidFill>
              <a:schemeClr val="tx1"/>
            </a:solidFill>
            <a:latin typeface="Garamond" panose="02020404030301010803" pitchFamily="18" charset="0"/>
          </a:endParaRPr>
        </a:p>
      </dgm:t>
    </dgm:pt>
    <dgm:pt modelId="{5900384C-85A5-40D4-8E0E-D18DAFF69502}" type="parTrans" cxnId="{E5D4CBC1-C478-4F6E-A555-4CD9A17E21BA}">
      <dgm:prSet/>
      <dgm:spPr/>
      <dgm:t>
        <a:bodyPr/>
        <a:lstStyle/>
        <a:p>
          <a:endParaRPr lang="el-GR"/>
        </a:p>
      </dgm:t>
    </dgm:pt>
    <dgm:pt modelId="{CA3CE573-1FE4-4F65-BED4-A3F5E90AABE1}" type="sibTrans" cxnId="{E5D4CBC1-C478-4F6E-A555-4CD9A17E21BA}">
      <dgm:prSet/>
      <dgm:spPr/>
      <dgm:t>
        <a:bodyPr/>
        <a:lstStyle/>
        <a:p>
          <a:endParaRPr lang="el-GR"/>
        </a:p>
      </dgm:t>
    </dgm:pt>
    <dgm:pt modelId="{0565F8D4-6AD2-4DBB-AE8D-6DD2B0EBC360}">
      <dgm:prSet phldrT="[Κείμενο]" custT="1"/>
      <dgm:spPr/>
      <dgm:t>
        <a:bodyPr/>
        <a:lstStyle/>
        <a:p>
          <a:r>
            <a:rPr lang="en-US" sz="1800" dirty="0">
              <a:solidFill>
                <a:schemeClr val="tx1"/>
              </a:solidFill>
              <a:latin typeface="Garamond" panose="02020404030301010803" pitchFamily="18" charset="0"/>
            </a:rPr>
            <a:t>Innovation</a:t>
          </a:r>
          <a:endParaRPr lang="el-GR" sz="1800" dirty="0">
            <a:solidFill>
              <a:schemeClr val="tx1"/>
            </a:solidFill>
            <a:latin typeface="Garamond" panose="02020404030301010803" pitchFamily="18" charset="0"/>
          </a:endParaRPr>
        </a:p>
      </dgm:t>
    </dgm:pt>
    <dgm:pt modelId="{C103B2A2-AE4C-42FD-8C9D-25C8DB2629C3}" type="parTrans" cxnId="{26FF7E3C-6570-4B39-BCF4-38FD532D3BD0}">
      <dgm:prSet/>
      <dgm:spPr/>
      <dgm:t>
        <a:bodyPr/>
        <a:lstStyle/>
        <a:p>
          <a:endParaRPr lang="el-GR"/>
        </a:p>
      </dgm:t>
    </dgm:pt>
    <dgm:pt modelId="{E3B6A067-2FEA-4EAA-9F9D-DF65431D453C}" type="sibTrans" cxnId="{26FF7E3C-6570-4B39-BCF4-38FD532D3BD0}">
      <dgm:prSet/>
      <dgm:spPr/>
      <dgm:t>
        <a:bodyPr/>
        <a:lstStyle/>
        <a:p>
          <a:endParaRPr lang="el-GR"/>
        </a:p>
      </dgm:t>
    </dgm:pt>
    <dgm:pt modelId="{271DFFC8-36AE-4815-AA70-CF852A103A84}">
      <dgm:prSet phldrT="[Κείμενο]" custT="1"/>
      <dgm:spPr/>
      <dgm:t>
        <a:bodyPr/>
        <a:lstStyle/>
        <a:p>
          <a:r>
            <a:rPr lang="en-US" sz="1800" dirty="0">
              <a:solidFill>
                <a:schemeClr val="tx1"/>
              </a:solidFill>
              <a:latin typeface="Garamond" panose="02020404030301010803" pitchFamily="18" charset="0"/>
            </a:rPr>
            <a:t>Workplace Culture</a:t>
          </a:r>
          <a:endParaRPr lang="el-GR" sz="1800" dirty="0">
            <a:solidFill>
              <a:schemeClr val="tx1"/>
            </a:solidFill>
            <a:latin typeface="Garamond" panose="02020404030301010803" pitchFamily="18" charset="0"/>
          </a:endParaRPr>
        </a:p>
      </dgm:t>
    </dgm:pt>
    <dgm:pt modelId="{1813CC81-ACCE-4BE3-A76A-517A2EE4E6B2}" type="parTrans" cxnId="{195AC724-1430-4427-805F-3D48DF4B0FD0}">
      <dgm:prSet/>
      <dgm:spPr/>
      <dgm:t>
        <a:bodyPr/>
        <a:lstStyle/>
        <a:p>
          <a:endParaRPr lang="el-GR"/>
        </a:p>
      </dgm:t>
    </dgm:pt>
    <dgm:pt modelId="{5AD29B5E-5242-42ED-9596-D3D6B5121C6B}" type="sibTrans" cxnId="{195AC724-1430-4427-805F-3D48DF4B0FD0}">
      <dgm:prSet/>
      <dgm:spPr/>
      <dgm:t>
        <a:bodyPr/>
        <a:lstStyle/>
        <a:p>
          <a:endParaRPr lang="el-GR"/>
        </a:p>
      </dgm:t>
    </dgm:pt>
    <dgm:pt modelId="{5E7EEC46-407E-44B7-9579-6D86EBE0BFF1}">
      <dgm:prSet phldrT="[Κείμενο]" custT="1"/>
      <dgm:spPr/>
      <dgm:t>
        <a:bodyPr/>
        <a:lstStyle/>
        <a:p>
          <a:r>
            <a:rPr lang="en-US" sz="1800" dirty="0">
              <a:solidFill>
                <a:schemeClr val="tx1"/>
              </a:solidFill>
              <a:latin typeface="Garamond" panose="02020404030301010803" pitchFamily="18" charset="0"/>
            </a:rPr>
            <a:t>Flexibility</a:t>
          </a:r>
          <a:endParaRPr lang="el-GR" sz="1800" dirty="0">
            <a:solidFill>
              <a:schemeClr val="tx1"/>
            </a:solidFill>
            <a:latin typeface="Garamond" panose="02020404030301010803" pitchFamily="18" charset="0"/>
          </a:endParaRPr>
        </a:p>
      </dgm:t>
    </dgm:pt>
    <dgm:pt modelId="{ADD31FAA-5AAE-41FE-B1CC-2AD379B4C5EB}" type="sibTrans" cxnId="{BB777919-06A1-4613-BECC-DB7726CB73EE}">
      <dgm:prSet/>
      <dgm:spPr/>
      <dgm:t>
        <a:bodyPr/>
        <a:lstStyle/>
        <a:p>
          <a:endParaRPr lang="el-GR" sz="1800">
            <a:solidFill>
              <a:schemeClr val="tx1"/>
            </a:solidFill>
            <a:latin typeface="Garamond" panose="02020404030301010803" pitchFamily="18" charset="0"/>
          </a:endParaRPr>
        </a:p>
      </dgm:t>
    </dgm:pt>
    <dgm:pt modelId="{CFB3EF6F-9BF9-4153-9A93-CDA92E71AB91}" type="parTrans" cxnId="{BB777919-06A1-4613-BECC-DB7726CB73EE}">
      <dgm:prSet/>
      <dgm:spPr/>
      <dgm:t>
        <a:bodyPr/>
        <a:lstStyle/>
        <a:p>
          <a:endParaRPr lang="el-GR" sz="1800">
            <a:solidFill>
              <a:schemeClr val="tx1"/>
            </a:solidFill>
            <a:latin typeface="Garamond" panose="02020404030301010803" pitchFamily="18" charset="0"/>
          </a:endParaRPr>
        </a:p>
      </dgm:t>
    </dgm:pt>
    <dgm:pt modelId="{F025F426-DCEA-413C-B4DD-A2749845A71D}" type="pres">
      <dgm:prSet presAssocID="{59F8645A-19AF-4E3B-BB0A-D0691A95E21C}" presName="Name0" presStyleCnt="0">
        <dgm:presLayoutVars>
          <dgm:chMax val="7"/>
          <dgm:chPref val="7"/>
          <dgm:dir/>
        </dgm:presLayoutVars>
      </dgm:prSet>
      <dgm:spPr/>
    </dgm:pt>
    <dgm:pt modelId="{37103D37-2332-43D3-82AB-12B01E1EC819}" type="pres">
      <dgm:prSet presAssocID="{59F8645A-19AF-4E3B-BB0A-D0691A95E21C}" presName="Name1" presStyleCnt="0"/>
      <dgm:spPr/>
    </dgm:pt>
    <dgm:pt modelId="{4E5D9BDE-7844-41B7-857E-A037EB584902}" type="pres">
      <dgm:prSet presAssocID="{59F8645A-19AF-4E3B-BB0A-D0691A95E21C}" presName="cycle" presStyleCnt="0"/>
      <dgm:spPr/>
    </dgm:pt>
    <dgm:pt modelId="{0DF5EDDC-A891-490B-92CE-4137E7D75C35}" type="pres">
      <dgm:prSet presAssocID="{59F8645A-19AF-4E3B-BB0A-D0691A95E21C}" presName="srcNode" presStyleLbl="node1" presStyleIdx="0" presStyleCnt="6"/>
      <dgm:spPr/>
    </dgm:pt>
    <dgm:pt modelId="{60BC017C-4A7D-4D38-B8A5-43D791D59106}" type="pres">
      <dgm:prSet presAssocID="{59F8645A-19AF-4E3B-BB0A-D0691A95E21C}" presName="conn" presStyleLbl="parChTrans1D2" presStyleIdx="0" presStyleCnt="1"/>
      <dgm:spPr/>
    </dgm:pt>
    <dgm:pt modelId="{2051E3A1-7CFC-402F-83C1-98110992F569}" type="pres">
      <dgm:prSet presAssocID="{59F8645A-19AF-4E3B-BB0A-D0691A95E21C}" presName="extraNode" presStyleLbl="node1" presStyleIdx="0" presStyleCnt="6"/>
      <dgm:spPr/>
    </dgm:pt>
    <dgm:pt modelId="{5648468A-B873-4C65-A7EC-1A66984A5CA2}" type="pres">
      <dgm:prSet presAssocID="{59F8645A-19AF-4E3B-BB0A-D0691A95E21C}" presName="dstNode" presStyleLbl="node1" presStyleIdx="0" presStyleCnt="6"/>
      <dgm:spPr/>
    </dgm:pt>
    <dgm:pt modelId="{98A437BE-A213-4E40-9303-DC03496B56F4}" type="pres">
      <dgm:prSet presAssocID="{5E7EEC46-407E-44B7-9579-6D86EBE0BFF1}" presName="text_1" presStyleLbl="node1" presStyleIdx="0" presStyleCnt="6">
        <dgm:presLayoutVars>
          <dgm:bulletEnabled val="1"/>
        </dgm:presLayoutVars>
      </dgm:prSet>
      <dgm:spPr/>
    </dgm:pt>
    <dgm:pt modelId="{B4CE516A-767A-4C69-8D0B-D7E796078999}" type="pres">
      <dgm:prSet presAssocID="{5E7EEC46-407E-44B7-9579-6D86EBE0BFF1}" presName="accent_1" presStyleCnt="0"/>
      <dgm:spPr/>
    </dgm:pt>
    <dgm:pt modelId="{DD55A9B3-D396-46B4-B924-C57EB2A3D219}" type="pres">
      <dgm:prSet presAssocID="{5E7EEC46-407E-44B7-9579-6D86EBE0BFF1}" presName="accentRepeatNode" presStyleLbl="solidFgAcc1" presStyleIdx="0" presStyleCnt="6"/>
      <dgm:spPr>
        <a:blipFill rotWithShape="0">
          <a:blip xmlns:r="http://schemas.openxmlformats.org/officeDocument/2006/relationships" r:embed="rId1">
            <a:extLst>
              <a:ext uri="{96DAC541-7B7A-43D3-8B79-37D633B846F1}">
                <asvg:svgBlip xmlns:asvg="http://schemas.microsoft.com/office/drawing/2016/SVG/main" r:embed="rId2"/>
              </a:ext>
            </a:extLst>
          </a:blip>
          <a:stretch>
            <a:fillRect l="-26000" r="-26000"/>
          </a:stretch>
        </a:blipFill>
      </dgm:spPr>
    </dgm:pt>
    <dgm:pt modelId="{D4E08417-D4E6-4A1A-AC6D-25DE56D93706}" type="pres">
      <dgm:prSet presAssocID="{CC643A44-8D53-41F4-8126-B222587669B9}" presName="text_2" presStyleLbl="node1" presStyleIdx="1" presStyleCnt="6">
        <dgm:presLayoutVars>
          <dgm:bulletEnabled val="1"/>
        </dgm:presLayoutVars>
      </dgm:prSet>
      <dgm:spPr/>
    </dgm:pt>
    <dgm:pt modelId="{7EF34341-5A1E-4042-BE3D-39243AF3753D}" type="pres">
      <dgm:prSet presAssocID="{CC643A44-8D53-41F4-8126-B222587669B9}" presName="accent_2" presStyleCnt="0"/>
      <dgm:spPr/>
    </dgm:pt>
    <dgm:pt modelId="{516615FC-F24F-4157-94FF-E9F311952733}" type="pres">
      <dgm:prSet presAssocID="{CC643A44-8D53-41F4-8126-B222587669B9}" presName="accentRepeatNode" presStyleLbl="solidFgAcc1" presStyleIdx="1" presStyleCnt="6"/>
      <dgm:spPr>
        <a:blipFill rotWithShape="0">
          <a:blip xmlns:r="http://schemas.openxmlformats.org/officeDocument/2006/relationships" r:embed="rId3">
            <a:extLst>
              <a:ext uri="{96DAC541-7B7A-43D3-8B79-37D633B846F1}">
                <asvg:svgBlip xmlns:asvg="http://schemas.microsoft.com/office/drawing/2016/SVG/main" r:embed="rId4"/>
              </a:ext>
            </a:extLst>
          </a:blip>
          <a:stretch>
            <a:fillRect l="-26000" r="-26000"/>
          </a:stretch>
        </a:blipFill>
      </dgm:spPr>
    </dgm:pt>
    <dgm:pt modelId="{DE7F10C1-1B98-46BF-9269-7BB844979592}" type="pres">
      <dgm:prSet presAssocID="{E81AE8B0-B3D3-4014-B861-713787A93763}" presName="text_3" presStyleLbl="node1" presStyleIdx="2" presStyleCnt="6">
        <dgm:presLayoutVars>
          <dgm:bulletEnabled val="1"/>
        </dgm:presLayoutVars>
      </dgm:prSet>
      <dgm:spPr/>
    </dgm:pt>
    <dgm:pt modelId="{5A0F1E36-AAC8-4F25-B475-48CEE8824C6D}" type="pres">
      <dgm:prSet presAssocID="{E81AE8B0-B3D3-4014-B861-713787A93763}" presName="accent_3" presStyleCnt="0"/>
      <dgm:spPr/>
    </dgm:pt>
    <dgm:pt modelId="{8E69E5F3-3AA4-42E1-A9B9-26E8B3B87E3A}" type="pres">
      <dgm:prSet presAssocID="{E81AE8B0-B3D3-4014-B861-713787A93763}" presName="accentRepeatNode" presStyleLbl="solidFgAcc1" presStyleIdx="2" presStyleCnt="6"/>
      <dgm:spPr>
        <a:blipFill rotWithShape="0">
          <a:blip xmlns:r="http://schemas.openxmlformats.org/officeDocument/2006/relationships" r:embed="rId5">
            <a:extLst>
              <a:ext uri="{96DAC541-7B7A-43D3-8B79-37D633B846F1}">
                <asvg:svgBlip xmlns:asvg="http://schemas.microsoft.com/office/drawing/2016/SVG/main" r:embed="rId6"/>
              </a:ext>
            </a:extLst>
          </a:blip>
          <a:stretch>
            <a:fillRect l="-26000" r="-26000"/>
          </a:stretch>
        </a:blipFill>
      </dgm:spPr>
    </dgm:pt>
    <dgm:pt modelId="{5FC0D405-229D-4659-9E2C-C9C42BCC6B8E}" type="pres">
      <dgm:prSet presAssocID="{4100378A-591E-4770-88A3-B8794FB911AF}" presName="text_4" presStyleLbl="node1" presStyleIdx="3" presStyleCnt="6">
        <dgm:presLayoutVars>
          <dgm:bulletEnabled val="1"/>
        </dgm:presLayoutVars>
      </dgm:prSet>
      <dgm:spPr/>
    </dgm:pt>
    <dgm:pt modelId="{3E1A5929-91EF-4DE7-AADC-3887999C1014}" type="pres">
      <dgm:prSet presAssocID="{4100378A-591E-4770-88A3-B8794FB911AF}" presName="accent_4" presStyleCnt="0"/>
      <dgm:spPr/>
    </dgm:pt>
    <dgm:pt modelId="{D2561708-B07D-4512-92B7-A6CF34CA2ACB}" type="pres">
      <dgm:prSet presAssocID="{4100378A-591E-4770-88A3-B8794FB911AF}" presName="accentRepeatNode" presStyleLbl="solidFgAcc1" presStyleIdx="3" presStyleCnt="6"/>
      <dgm:spPr>
        <a:blipFill rotWithShape="0">
          <a:blip xmlns:r="http://schemas.openxmlformats.org/officeDocument/2006/relationships" r:embed="rId7">
            <a:extLst>
              <a:ext uri="{96DAC541-7B7A-43D3-8B79-37D633B846F1}">
                <asvg:svgBlip xmlns:asvg="http://schemas.microsoft.com/office/drawing/2016/SVG/main" r:embed="rId8"/>
              </a:ext>
            </a:extLst>
          </a:blip>
          <a:stretch>
            <a:fillRect l="-26000" r="-26000"/>
          </a:stretch>
        </a:blipFill>
      </dgm:spPr>
    </dgm:pt>
    <dgm:pt modelId="{5A7200E4-8AF5-4EAE-9056-F8F2747D74E0}" type="pres">
      <dgm:prSet presAssocID="{0565F8D4-6AD2-4DBB-AE8D-6DD2B0EBC360}" presName="text_5" presStyleLbl="node1" presStyleIdx="4" presStyleCnt="6">
        <dgm:presLayoutVars>
          <dgm:bulletEnabled val="1"/>
        </dgm:presLayoutVars>
      </dgm:prSet>
      <dgm:spPr/>
    </dgm:pt>
    <dgm:pt modelId="{55624373-DAFB-45CF-B2B5-EE62169302B9}" type="pres">
      <dgm:prSet presAssocID="{0565F8D4-6AD2-4DBB-AE8D-6DD2B0EBC360}" presName="accent_5" presStyleCnt="0"/>
      <dgm:spPr/>
    </dgm:pt>
    <dgm:pt modelId="{E77FC35E-626A-4317-A582-0B85CB187E9C}" type="pres">
      <dgm:prSet presAssocID="{0565F8D4-6AD2-4DBB-AE8D-6DD2B0EBC360}" presName="accentRepeatNode" presStyleLbl="solidFgAcc1" presStyleIdx="4" presStyleCnt="6"/>
      <dgm:spPr>
        <a:blipFill rotWithShape="0">
          <a:blip xmlns:r="http://schemas.openxmlformats.org/officeDocument/2006/relationships" r:embed="rId9">
            <a:extLst>
              <a:ext uri="{96DAC541-7B7A-43D3-8B79-37D633B846F1}">
                <asvg:svgBlip xmlns:asvg="http://schemas.microsoft.com/office/drawing/2016/SVG/main" r:embed="rId10"/>
              </a:ext>
            </a:extLst>
          </a:blip>
          <a:stretch>
            <a:fillRect l="-26000" r="-26000"/>
          </a:stretch>
        </a:blipFill>
      </dgm:spPr>
    </dgm:pt>
    <dgm:pt modelId="{66615EA4-BC94-43FA-A34B-3E2C0C7D8E66}" type="pres">
      <dgm:prSet presAssocID="{271DFFC8-36AE-4815-AA70-CF852A103A84}" presName="text_6" presStyleLbl="node1" presStyleIdx="5" presStyleCnt="6">
        <dgm:presLayoutVars>
          <dgm:bulletEnabled val="1"/>
        </dgm:presLayoutVars>
      </dgm:prSet>
      <dgm:spPr/>
    </dgm:pt>
    <dgm:pt modelId="{9A80CA7D-E7DD-486A-8740-4FD5CB5D6A7A}" type="pres">
      <dgm:prSet presAssocID="{271DFFC8-36AE-4815-AA70-CF852A103A84}" presName="accent_6" presStyleCnt="0"/>
      <dgm:spPr/>
    </dgm:pt>
    <dgm:pt modelId="{657E07B9-F897-497E-A47C-D0B5634AD4CE}" type="pres">
      <dgm:prSet presAssocID="{271DFFC8-36AE-4815-AA70-CF852A103A84}" presName="accentRepeatNode" presStyleLbl="solidFgAcc1" presStyleIdx="5" presStyleCnt="6"/>
      <dgm:spPr>
        <a:blipFill rotWithShape="0">
          <a:blip xmlns:r="http://schemas.openxmlformats.org/officeDocument/2006/relationships" r:embed="rId11">
            <a:extLst>
              <a:ext uri="{96DAC541-7B7A-43D3-8B79-37D633B846F1}">
                <asvg:svgBlip xmlns:asvg="http://schemas.microsoft.com/office/drawing/2016/SVG/main" r:embed="rId12"/>
              </a:ext>
            </a:extLst>
          </a:blip>
          <a:stretch>
            <a:fillRect l="-26000" r="-26000"/>
          </a:stretch>
        </a:blipFill>
      </dgm:spPr>
    </dgm:pt>
  </dgm:ptLst>
  <dgm:cxnLst>
    <dgm:cxn modelId="{68FEA905-CBFB-4799-A5CF-90977CFD6538}" srcId="{59F8645A-19AF-4E3B-BB0A-D0691A95E21C}" destId="{E81AE8B0-B3D3-4014-B861-713787A93763}" srcOrd="2" destOrd="0" parTransId="{5F5EA2DE-A67A-49E8-9853-26533870E516}" sibTransId="{049931D8-82D3-4E26-96EB-9C05482E6339}"/>
    <dgm:cxn modelId="{BB777919-06A1-4613-BECC-DB7726CB73EE}" srcId="{59F8645A-19AF-4E3B-BB0A-D0691A95E21C}" destId="{5E7EEC46-407E-44B7-9579-6D86EBE0BFF1}" srcOrd="0" destOrd="0" parTransId="{CFB3EF6F-9BF9-4153-9A93-CDA92E71AB91}" sibTransId="{ADD31FAA-5AAE-41FE-B1CC-2AD379B4C5EB}"/>
    <dgm:cxn modelId="{195AC724-1430-4427-805F-3D48DF4B0FD0}" srcId="{59F8645A-19AF-4E3B-BB0A-D0691A95E21C}" destId="{271DFFC8-36AE-4815-AA70-CF852A103A84}" srcOrd="5" destOrd="0" parTransId="{1813CC81-ACCE-4BE3-A76A-517A2EE4E6B2}" sibTransId="{5AD29B5E-5242-42ED-9596-D3D6B5121C6B}"/>
    <dgm:cxn modelId="{A88D032A-32BC-4161-8D3D-48ABC4AFC595}" type="presOf" srcId="{271DFFC8-36AE-4815-AA70-CF852A103A84}" destId="{66615EA4-BC94-43FA-A34B-3E2C0C7D8E66}" srcOrd="0" destOrd="0" presId="urn:microsoft.com/office/officeart/2008/layout/VerticalCurvedList"/>
    <dgm:cxn modelId="{A00DE538-02BC-4A4F-83B9-1E6F15F148A3}" type="presOf" srcId="{CC643A44-8D53-41F4-8126-B222587669B9}" destId="{D4E08417-D4E6-4A1A-AC6D-25DE56D93706}" srcOrd="0" destOrd="0" presId="urn:microsoft.com/office/officeart/2008/layout/VerticalCurvedList"/>
    <dgm:cxn modelId="{26FF7E3C-6570-4B39-BCF4-38FD532D3BD0}" srcId="{59F8645A-19AF-4E3B-BB0A-D0691A95E21C}" destId="{0565F8D4-6AD2-4DBB-AE8D-6DD2B0EBC360}" srcOrd="4" destOrd="0" parTransId="{C103B2A2-AE4C-42FD-8C9D-25C8DB2629C3}" sibTransId="{E3B6A067-2FEA-4EAA-9F9D-DF65431D453C}"/>
    <dgm:cxn modelId="{86BB8468-3A48-40B4-A2EE-1FCF613FCB3E}" srcId="{59F8645A-19AF-4E3B-BB0A-D0691A95E21C}" destId="{CC643A44-8D53-41F4-8126-B222587669B9}" srcOrd="1" destOrd="0" parTransId="{5059F004-D945-4860-A90D-EB4DE79D6668}" sibTransId="{F43A99F9-ABEA-4ED0-9817-8F45E1B80EC1}"/>
    <dgm:cxn modelId="{B5B1F94C-6E3C-4857-81FD-A3C8E2E2890A}" type="presOf" srcId="{59F8645A-19AF-4E3B-BB0A-D0691A95E21C}" destId="{F025F426-DCEA-413C-B4DD-A2749845A71D}" srcOrd="0" destOrd="0" presId="urn:microsoft.com/office/officeart/2008/layout/VerticalCurvedList"/>
    <dgm:cxn modelId="{541FA850-9D73-4576-841E-C1A6A4BC73EF}" type="presOf" srcId="{ADD31FAA-5AAE-41FE-B1CC-2AD379B4C5EB}" destId="{60BC017C-4A7D-4D38-B8A5-43D791D59106}" srcOrd="0" destOrd="0" presId="urn:microsoft.com/office/officeart/2008/layout/VerticalCurvedList"/>
    <dgm:cxn modelId="{0E16F38E-83D9-4496-B3FA-B6AE0599CF5D}" type="presOf" srcId="{5E7EEC46-407E-44B7-9579-6D86EBE0BFF1}" destId="{98A437BE-A213-4E40-9303-DC03496B56F4}" srcOrd="0" destOrd="0" presId="urn:microsoft.com/office/officeart/2008/layout/VerticalCurvedList"/>
    <dgm:cxn modelId="{1421A897-8CB7-4B76-97E0-7739A2103B7C}" type="presOf" srcId="{4100378A-591E-4770-88A3-B8794FB911AF}" destId="{5FC0D405-229D-4659-9E2C-C9C42BCC6B8E}" srcOrd="0" destOrd="0" presId="urn:microsoft.com/office/officeart/2008/layout/VerticalCurvedList"/>
    <dgm:cxn modelId="{E1CB709A-B83B-45C1-A4DB-E2219327EC94}" type="presOf" srcId="{E81AE8B0-B3D3-4014-B861-713787A93763}" destId="{DE7F10C1-1B98-46BF-9269-7BB844979592}" srcOrd="0" destOrd="0" presId="urn:microsoft.com/office/officeart/2008/layout/VerticalCurvedList"/>
    <dgm:cxn modelId="{E5D4CBC1-C478-4F6E-A555-4CD9A17E21BA}" srcId="{59F8645A-19AF-4E3B-BB0A-D0691A95E21C}" destId="{4100378A-591E-4770-88A3-B8794FB911AF}" srcOrd="3" destOrd="0" parTransId="{5900384C-85A5-40D4-8E0E-D18DAFF69502}" sibTransId="{CA3CE573-1FE4-4F65-BED4-A3F5E90AABE1}"/>
    <dgm:cxn modelId="{9AEFE1C1-BF4F-489C-B2A7-7DED4EAF5983}" type="presOf" srcId="{0565F8D4-6AD2-4DBB-AE8D-6DD2B0EBC360}" destId="{5A7200E4-8AF5-4EAE-9056-F8F2747D74E0}" srcOrd="0" destOrd="0" presId="urn:microsoft.com/office/officeart/2008/layout/VerticalCurvedList"/>
    <dgm:cxn modelId="{01E7D40A-9BD2-480E-B566-E3BFA8F19756}" type="presParOf" srcId="{F025F426-DCEA-413C-B4DD-A2749845A71D}" destId="{37103D37-2332-43D3-82AB-12B01E1EC819}" srcOrd="0" destOrd="0" presId="urn:microsoft.com/office/officeart/2008/layout/VerticalCurvedList"/>
    <dgm:cxn modelId="{B1ABF89C-68B8-4D16-B797-21D8A9E94693}" type="presParOf" srcId="{37103D37-2332-43D3-82AB-12B01E1EC819}" destId="{4E5D9BDE-7844-41B7-857E-A037EB584902}" srcOrd="0" destOrd="0" presId="urn:microsoft.com/office/officeart/2008/layout/VerticalCurvedList"/>
    <dgm:cxn modelId="{12232F36-677B-4EC4-817C-71432BB55C03}" type="presParOf" srcId="{4E5D9BDE-7844-41B7-857E-A037EB584902}" destId="{0DF5EDDC-A891-490B-92CE-4137E7D75C35}" srcOrd="0" destOrd="0" presId="urn:microsoft.com/office/officeart/2008/layout/VerticalCurvedList"/>
    <dgm:cxn modelId="{0926D3EC-8F01-4451-8132-396E1AA4FC64}" type="presParOf" srcId="{4E5D9BDE-7844-41B7-857E-A037EB584902}" destId="{60BC017C-4A7D-4D38-B8A5-43D791D59106}" srcOrd="1" destOrd="0" presId="urn:microsoft.com/office/officeart/2008/layout/VerticalCurvedList"/>
    <dgm:cxn modelId="{E67F4DEB-ECB6-4C03-B508-63C40B4E1833}" type="presParOf" srcId="{4E5D9BDE-7844-41B7-857E-A037EB584902}" destId="{2051E3A1-7CFC-402F-83C1-98110992F569}" srcOrd="2" destOrd="0" presId="urn:microsoft.com/office/officeart/2008/layout/VerticalCurvedList"/>
    <dgm:cxn modelId="{B963262E-9D69-45A6-B40F-569502FF3133}" type="presParOf" srcId="{4E5D9BDE-7844-41B7-857E-A037EB584902}" destId="{5648468A-B873-4C65-A7EC-1A66984A5CA2}" srcOrd="3" destOrd="0" presId="urn:microsoft.com/office/officeart/2008/layout/VerticalCurvedList"/>
    <dgm:cxn modelId="{D3457219-C7A3-4FB1-A7A7-41CC69A52309}" type="presParOf" srcId="{37103D37-2332-43D3-82AB-12B01E1EC819}" destId="{98A437BE-A213-4E40-9303-DC03496B56F4}" srcOrd="1" destOrd="0" presId="urn:microsoft.com/office/officeart/2008/layout/VerticalCurvedList"/>
    <dgm:cxn modelId="{FC56ED3F-F456-44CB-A48A-12E8875734A9}" type="presParOf" srcId="{37103D37-2332-43D3-82AB-12B01E1EC819}" destId="{B4CE516A-767A-4C69-8D0B-D7E796078999}" srcOrd="2" destOrd="0" presId="urn:microsoft.com/office/officeart/2008/layout/VerticalCurvedList"/>
    <dgm:cxn modelId="{30D1F98B-5C57-46C4-B857-09D78DC45592}" type="presParOf" srcId="{B4CE516A-767A-4C69-8D0B-D7E796078999}" destId="{DD55A9B3-D396-46B4-B924-C57EB2A3D219}" srcOrd="0" destOrd="0" presId="urn:microsoft.com/office/officeart/2008/layout/VerticalCurvedList"/>
    <dgm:cxn modelId="{E8A4421F-F7EE-4A63-9D48-7888F73F53FC}" type="presParOf" srcId="{37103D37-2332-43D3-82AB-12B01E1EC819}" destId="{D4E08417-D4E6-4A1A-AC6D-25DE56D93706}" srcOrd="3" destOrd="0" presId="urn:microsoft.com/office/officeart/2008/layout/VerticalCurvedList"/>
    <dgm:cxn modelId="{EC4F2237-48E6-4536-8EB6-AE9470C5EBF4}" type="presParOf" srcId="{37103D37-2332-43D3-82AB-12B01E1EC819}" destId="{7EF34341-5A1E-4042-BE3D-39243AF3753D}" srcOrd="4" destOrd="0" presId="urn:microsoft.com/office/officeart/2008/layout/VerticalCurvedList"/>
    <dgm:cxn modelId="{63908952-B776-47D8-A85D-D8089C2D53EF}" type="presParOf" srcId="{7EF34341-5A1E-4042-BE3D-39243AF3753D}" destId="{516615FC-F24F-4157-94FF-E9F311952733}" srcOrd="0" destOrd="0" presId="urn:microsoft.com/office/officeart/2008/layout/VerticalCurvedList"/>
    <dgm:cxn modelId="{3F9B40C3-DF05-42DF-A8C0-C45B01111530}" type="presParOf" srcId="{37103D37-2332-43D3-82AB-12B01E1EC819}" destId="{DE7F10C1-1B98-46BF-9269-7BB844979592}" srcOrd="5" destOrd="0" presId="urn:microsoft.com/office/officeart/2008/layout/VerticalCurvedList"/>
    <dgm:cxn modelId="{4B43780A-3877-4DF2-BD72-2F711A1050A6}" type="presParOf" srcId="{37103D37-2332-43D3-82AB-12B01E1EC819}" destId="{5A0F1E36-AAC8-4F25-B475-48CEE8824C6D}" srcOrd="6" destOrd="0" presId="urn:microsoft.com/office/officeart/2008/layout/VerticalCurvedList"/>
    <dgm:cxn modelId="{F5EA1B38-4E68-4E12-8D49-ABE8ECB83FB6}" type="presParOf" srcId="{5A0F1E36-AAC8-4F25-B475-48CEE8824C6D}" destId="{8E69E5F3-3AA4-42E1-A9B9-26E8B3B87E3A}" srcOrd="0" destOrd="0" presId="urn:microsoft.com/office/officeart/2008/layout/VerticalCurvedList"/>
    <dgm:cxn modelId="{9165B588-5B3D-4C01-BF22-24BCB6FEE20D}" type="presParOf" srcId="{37103D37-2332-43D3-82AB-12B01E1EC819}" destId="{5FC0D405-229D-4659-9E2C-C9C42BCC6B8E}" srcOrd="7" destOrd="0" presId="urn:microsoft.com/office/officeart/2008/layout/VerticalCurvedList"/>
    <dgm:cxn modelId="{3C7A2E68-BFEE-487A-9060-C57E1E02FB20}" type="presParOf" srcId="{37103D37-2332-43D3-82AB-12B01E1EC819}" destId="{3E1A5929-91EF-4DE7-AADC-3887999C1014}" srcOrd="8" destOrd="0" presId="urn:microsoft.com/office/officeart/2008/layout/VerticalCurvedList"/>
    <dgm:cxn modelId="{5C63F87F-4703-497C-84D3-9A682C1BD62B}" type="presParOf" srcId="{3E1A5929-91EF-4DE7-AADC-3887999C1014}" destId="{D2561708-B07D-4512-92B7-A6CF34CA2ACB}" srcOrd="0" destOrd="0" presId="urn:microsoft.com/office/officeart/2008/layout/VerticalCurvedList"/>
    <dgm:cxn modelId="{9B83E70D-0534-4063-AE14-DA77503BF7C5}" type="presParOf" srcId="{37103D37-2332-43D3-82AB-12B01E1EC819}" destId="{5A7200E4-8AF5-4EAE-9056-F8F2747D74E0}" srcOrd="9" destOrd="0" presId="urn:microsoft.com/office/officeart/2008/layout/VerticalCurvedList"/>
    <dgm:cxn modelId="{BAF917F6-FD7A-4697-A857-0238A905B1A5}" type="presParOf" srcId="{37103D37-2332-43D3-82AB-12B01E1EC819}" destId="{55624373-DAFB-45CF-B2B5-EE62169302B9}" srcOrd="10" destOrd="0" presId="urn:microsoft.com/office/officeart/2008/layout/VerticalCurvedList"/>
    <dgm:cxn modelId="{0EEC59B2-BF13-4E5F-AF21-DBCBFAC0BAD1}" type="presParOf" srcId="{55624373-DAFB-45CF-B2B5-EE62169302B9}" destId="{E77FC35E-626A-4317-A582-0B85CB187E9C}" srcOrd="0" destOrd="0" presId="urn:microsoft.com/office/officeart/2008/layout/VerticalCurvedList"/>
    <dgm:cxn modelId="{92BEE906-C2A0-4557-9301-8CC53244AFAF}" type="presParOf" srcId="{37103D37-2332-43D3-82AB-12B01E1EC819}" destId="{66615EA4-BC94-43FA-A34B-3E2C0C7D8E66}" srcOrd="11" destOrd="0" presId="urn:microsoft.com/office/officeart/2008/layout/VerticalCurvedList"/>
    <dgm:cxn modelId="{87E6A478-3A0D-4110-A3EF-48BD1C3B81A4}" type="presParOf" srcId="{37103D37-2332-43D3-82AB-12B01E1EC819}" destId="{9A80CA7D-E7DD-486A-8740-4FD5CB5D6A7A}" srcOrd="12" destOrd="0" presId="urn:microsoft.com/office/officeart/2008/layout/VerticalCurvedList"/>
    <dgm:cxn modelId="{1948058D-4B23-4464-97F9-5189637A3197}" type="presParOf" srcId="{9A80CA7D-E7DD-486A-8740-4FD5CB5D6A7A}" destId="{657E07B9-F897-497E-A47C-D0B5634AD4C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0D1DB1-E6B2-4560-940D-3C336022BB63}" type="doc">
      <dgm:prSet loTypeId="urn:microsoft.com/office/officeart/2008/layout/PictureStrips" loCatId="list" qsTypeId="urn:microsoft.com/office/officeart/2005/8/quickstyle/simple1" qsCatId="simple" csTypeId="urn:microsoft.com/office/officeart/2005/8/colors/colorful3" csCatId="colorful" phldr="1"/>
      <dgm:spPr/>
      <dgm:t>
        <a:bodyPr/>
        <a:lstStyle/>
        <a:p>
          <a:endParaRPr lang="el-GR"/>
        </a:p>
      </dgm:t>
    </dgm:pt>
    <dgm:pt modelId="{EF3AEA69-0853-482F-8F84-2067100F76E3}">
      <dgm:prSet phldrT="[Κείμενο]" custT="1"/>
      <dgm:spPr/>
      <dgm:t>
        <a:bodyPr/>
        <a:lstStyle/>
        <a:p>
          <a:r>
            <a:rPr lang="en-US" sz="1800" dirty="0">
              <a:latin typeface="Garamond" panose="02020404030301010803" pitchFamily="18" charset="0"/>
            </a:rPr>
            <a:t>Tech-savviness</a:t>
          </a:r>
          <a:endParaRPr lang="el-GR" sz="1800" dirty="0">
            <a:latin typeface="Garamond" panose="02020404030301010803" pitchFamily="18" charset="0"/>
          </a:endParaRPr>
        </a:p>
      </dgm:t>
    </dgm:pt>
    <dgm:pt modelId="{686FF741-05E6-47F5-9E97-7B451AA8B6B9}" type="parTrans" cxnId="{1E32593D-999D-4539-98F1-A7198D774E7F}">
      <dgm:prSet/>
      <dgm:spPr/>
      <dgm:t>
        <a:bodyPr/>
        <a:lstStyle/>
        <a:p>
          <a:endParaRPr lang="el-GR" sz="1800">
            <a:latin typeface="Garamond" panose="02020404030301010803" pitchFamily="18" charset="0"/>
          </a:endParaRPr>
        </a:p>
      </dgm:t>
    </dgm:pt>
    <dgm:pt modelId="{1D208623-6E4B-490F-BAAF-2D9EEE433A7F}" type="sibTrans" cxnId="{1E32593D-999D-4539-98F1-A7198D774E7F}">
      <dgm:prSet/>
      <dgm:spPr/>
      <dgm:t>
        <a:bodyPr/>
        <a:lstStyle/>
        <a:p>
          <a:endParaRPr lang="el-GR" sz="1800">
            <a:latin typeface="Garamond" panose="02020404030301010803" pitchFamily="18" charset="0"/>
          </a:endParaRPr>
        </a:p>
      </dgm:t>
    </dgm:pt>
    <dgm:pt modelId="{612AF33D-263A-47A3-AFB2-41E1CB343D5A}">
      <dgm:prSet phldrT="[Κείμενο]" custT="1"/>
      <dgm:spPr/>
      <dgm:t>
        <a:bodyPr/>
        <a:lstStyle/>
        <a:p>
          <a:r>
            <a:rPr lang="en-US" sz="1800" dirty="0">
              <a:latin typeface="Garamond" panose="02020404030301010803" pitchFamily="18" charset="0"/>
            </a:rPr>
            <a:t>Openness to diversity</a:t>
          </a:r>
          <a:endParaRPr lang="el-GR" sz="1800" dirty="0">
            <a:latin typeface="Garamond" panose="02020404030301010803" pitchFamily="18" charset="0"/>
          </a:endParaRPr>
        </a:p>
      </dgm:t>
    </dgm:pt>
    <dgm:pt modelId="{161F6E0C-A0E4-4E1D-B4A1-23E886F41503}" type="parTrans" cxnId="{A3E5A843-DD20-407A-9A6A-674FE7274174}">
      <dgm:prSet/>
      <dgm:spPr/>
      <dgm:t>
        <a:bodyPr/>
        <a:lstStyle/>
        <a:p>
          <a:endParaRPr lang="el-GR" sz="1800">
            <a:latin typeface="Garamond" panose="02020404030301010803" pitchFamily="18" charset="0"/>
          </a:endParaRPr>
        </a:p>
      </dgm:t>
    </dgm:pt>
    <dgm:pt modelId="{980DCA67-9885-42A8-BA37-76DA4C5291CD}" type="sibTrans" cxnId="{A3E5A843-DD20-407A-9A6A-674FE7274174}">
      <dgm:prSet/>
      <dgm:spPr/>
      <dgm:t>
        <a:bodyPr/>
        <a:lstStyle/>
        <a:p>
          <a:endParaRPr lang="el-GR" sz="1800">
            <a:latin typeface="Garamond" panose="02020404030301010803" pitchFamily="18" charset="0"/>
          </a:endParaRPr>
        </a:p>
      </dgm:t>
    </dgm:pt>
    <dgm:pt modelId="{9EEDEB33-07A4-4EBA-BD3D-D5879B9BCDAA}">
      <dgm:prSet phldrT="[Κείμενο]" custT="1"/>
      <dgm:spPr/>
      <dgm:t>
        <a:bodyPr/>
        <a:lstStyle/>
        <a:p>
          <a:r>
            <a:rPr lang="en-US" sz="1800" dirty="0">
              <a:latin typeface="Garamond" panose="02020404030301010803" pitchFamily="18" charset="0"/>
            </a:rPr>
            <a:t>Mental health and meaningful work</a:t>
          </a:r>
          <a:endParaRPr lang="el-GR" sz="1800" dirty="0">
            <a:latin typeface="Garamond" panose="02020404030301010803" pitchFamily="18" charset="0"/>
          </a:endParaRPr>
        </a:p>
      </dgm:t>
    </dgm:pt>
    <dgm:pt modelId="{861E65E4-4DF5-4862-99CD-F2024FC67583}" type="parTrans" cxnId="{88AC68EE-7C2E-4380-921A-43B2E12DE644}">
      <dgm:prSet/>
      <dgm:spPr/>
      <dgm:t>
        <a:bodyPr/>
        <a:lstStyle/>
        <a:p>
          <a:endParaRPr lang="el-GR" sz="1800">
            <a:latin typeface="Garamond" panose="02020404030301010803" pitchFamily="18" charset="0"/>
          </a:endParaRPr>
        </a:p>
      </dgm:t>
    </dgm:pt>
    <dgm:pt modelId="{BBC4A8BA-867C-40D9-BA2E-3C6A3A177178}" type="sibTrans" cxnId="{88AC68EE-7C2E-4380-921A-43B2E12DE644}">
      <dgm:prSet/>
      <dgm:spPr/>
      <dgm:t>
        <a:bodyPr/>
        <a:lstStyle/>
        <a:p>
          <a:endParaRPr lang="el-GR" sz="1800">
            <a:latin typeface="Garamond" panose="02020404030301010803" pitchFamily="18" charset="0"/>
          </a:endParaRPr>
        </a:p>
      </dgm:t>
    </dgm:pt>
    <dgm:pt modelId="{47E60BC2-549C-4135-B85B-7F99766E204A}">
      <dgm:prSet phldrT="[Κείμενο]" custT="1"/>
      <dgm:spPr/>
      <dgm:t>
        <a:bodyPr/>
        <a:lstStyle/>
        <a:p>
          <a:r>
            <a:rPr lang="en-US" sz="1800" dirty="0">
              <a:latin typeface="Garamond" panose="02020404030301010803" pitchFamily="18" charset="0"/>
            </a:rPr>
            <a:t>The Future of workplaces</a:t>
          </a:r>
          <a:endParaRPr lang="el-GR" sz="1800" dirty="0">
            <a:latin typeface="Garamond" panose="02020404030301010803" pitchFamily="18" charset="0"/>
          </a:endParaRPr>
        </a:p>
      </dgm:t>
    </dgm:pt>
    <dgm:pt modelId="{8BC08203-F324-4F55-B0BF-828C80B12073}" type="parTrans" cxnId="{5F7208D1-E26B-4D41-866E-30D79E0919EB}">
      <dgm:prSet/>
      <dgm:spPr/>
      <dgm:t>
        <a:bodyPr/>
        <a:lstStyle/>
        <a:p>
          <a:endParaRPr lang="el-GR" sz="1800">
            <a:latin typeface="Garamond" panose="02020404030301010803" pitchFamily="18" charset="0"/>
          </a:endParaRPr>
        </a:p>
      </dgm:t>
    </dgm:pt>
    <dgm:pt modelId="{4C2E0C3A-0314-4E50-9769-4C7601846E3F}" type="sibTrans" cxnId="{5F7208D1-E26B-4D41-866E-30D79E0919EB}">
      <dgm:prSet/>
      <dgm:spPr/>
      <dgm:t>
        <a:bodyPr/>
        <a:lstStyle/>
        <a:p>
          <a:endParaRPr lang="el-GR" sz="1800">
            <a:latin typeface="Garamond" panose="02020404030301010803" pitchFamily="18" charset="0"/>
          </a:endParaRPr>
        </a:p>
      </dgm:t>
    </dgm:pt>
    <dgm:pt modelId="{E8C8B927-91E9-4C71-90EC-4A65354E5204}" type="pres">
      <dgm:prSet presAssocID="{D60D1DB1-E6B2-4560-940D-3C336022BB63}" presName="Name0" presStyleCnt="0">
        <dgm:presLayoutVars>
          <dgm:dir/>
          <dgm:resizeHandles val="exact"/>
        </dgm:presLayoutVars>
      </dgm:prSet>
      <dgm:spPr/>
    </dgm:pt>
    <dgm:pt modelId="{A2C91937-1800-4E30-806E-960BC135A2CB}" type="pres">
      <dgm:prSet presAssocID="{EF3AEA69-0853-482F-8F84-2067100F76E3}" presName="composite" presStyleCnt="0"/>
      <dgm:spPr/>
    </dgm:pt>
    <dgm:pt modelId="{9921678E-F1DE-4C31-A29B-141B042D8A2C}" type="pres">
      <dgm:prSet presAssocID="{EF3AEA69-0853-482F-8F84-2067100F76E3}" presName="rect1" presStyleLbl="trAlignAcc1" presStyleIdx="0" presStyleCnt="4">
        <dgm:presLayoutVars>
          <dgm:bulletEnabled val="1"/>
        </dgm:presLayoutVars>
      </dgm:prSet>
      <dgm:spPr/>
    </dgm:pt>
    <dgm:pt modelId="{3433C5B3-9EBB-41F4-88D0-DA4A95E89D9F}" type="pres">
      <dgm:prSet presAssocID="{EF3AEA69-0853-482F-8F84-2067100F76E3}" presName="rect2"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l="-26000" r="-26000"/>
          </a:stretch>
        </a:blipFill>
      </dgm:spPr>
    </dgm:pt>
    <dgm:pt modelId="{2CA4EE4A-819D-49E1-8709-65C8E645CC31}" type="pres">
      <dgm:prSet presAssocID="{1D208623-6E4B-490F-BAAF-2D9EEE433A7F}" presName="sibTrans" presStyleCnt="0"/>
      <dgm:spPr/>
    </dgm:pt>
    <dgm:pt modelId="{A8D76958-97F2-4E21-AB47-F8CE164EC98F}" type="pres">
      <dgm:prSet presAssocID="{612AF33D-263A-47A3-AFB2-41E1CB343D5A}" presName="composite" presStyleCnt="0"/>
      <dgm:spPr/>
    </dgm:pt>
    <dgm:pt modelId="{D12236EE-E0D7-4199-9A2D-4D3C7DC8498B}" type="pres">
      <dgm:prSet presAssocID="{612AF33D-263A-47A3-AFB2-41E1CB343D5A}" presName="rect1" presStyleLbl="trAlignAcc1" presStyleIdx="1" presStyleCnt="4">
        <dgm:presLayoutVars>
          <dgm:bulletEnabled val="1"/>
        </dgm:presLayoutVars>
      </dgm:prSet>
      <dgm:spPr/>
    </dgm:pt>
    <dgm:pt modelId="{C60C7E07-9A9D-4A90-9D05-92C7F1B4235A}" type="pres">
      <dgm:prSet presAssocID="{612AF33D-263A-47A3-AFB2-41E1CB343D5A}" presName="rect2"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Ανεμώνη και clownfish με συμπαγές γέμισμα"/>
        </a:ext>
      </dgm:extLst>
    </dgm:pt>
    <dgm:pt modelId="{120637B2-56BB-4DE4-92C7-1007CF607B15}" type="pres">
      <dgm:prSet presAssocID="{980DCA67-9885-42A8-BA37-76DA4C5291CD}" presName="sibTrans" presStyleCnt="0"/>
      <dgm:spPr/>
    </dgm:pt>
    <dgm:pt modelId="{9CA58629-3F88-4D2C-94A0-C44B6D767AF3}" type="pres">
      <dgm:prSet presAssocID="{9EEDEB33-07A4-4EBA-BD3D-D5879B9BCDAA}" presName="composite" presStyleCnt="0"/>
      <dgm:spPr/>
    </dgm:pt>
    <dgm:pt modelId="{F1457701-7AF3-432E-A961-93972687F2BC}" type="pres">
      <dgm:prSet presAssocID="{9EEDEB33-07A4-4EBA-BD3D-D5879B9BCDAA}" presName="rect1" presStyleLbl="trAlignAcc1" presStyleIdx="2" presStyleCnt="4">
        <dgm:presLayoutVars>
          <dgm:bulletEnabled val="1"/>
        </dgm:presLayoutVars>
      </dgm:prSet>
      <dgm:spPr/>
    </dgm:pt>
    <dgm:pt modelId="{E9BD2248-2278-4A11-88DF-BF6DE25B7D61}" type="pres">
      <dgm:prSet presAssocID="{9EEDEB33-07A4-4EBA-BD3D-D5879B9BCDAA}" presName="rect2"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l="-25000" r="-25000"/>
          </a:stretch>
        </a:blipFill>
      </dgm:spPr>
    </dgm:pt>
    <dgm:pt modelId="{BB9CCC9E-5E29-40CD-9CE4-D850BA6BB9B3}" type="pres">
      <dgm:prSet presAssocID="{BBC4A8BA-867C-40D9-BA2E-3C6A3A177178}" presName="sibTrans" presStyleCnt="0"/>
      <dgm:spPr/>
    </dgm:pt>
    <dgm:pt modelId="{028829F1-32B7-4755-B400-842A8C82AC62}" type="pres">
      <dgm:prSet presAssocID="{47E60BC2-549C-4135-B85B-7F99766E204A}" presName="composite" presStyleCnt="0"/>
      <dgm:spPr/>
    </dgm:pt>
    <dgm:pt modelId="{7914D611-1490-4D3C-A7B4-D335B0BC563F}" type="pres">
      <dgm:prSet presAssocID="{47E60BC2-549C-4135-B85B-7F99766E204A}" presName="rect1" presStyleLbl="trAlignAcc1" presStyleIdx="3" presStyleCnt="4">
        <dgm:presLayoutVars>
          <dgm:bulletEnabled val="1"/>
        </dgm:presLayoutVars>
      </dgm:prSet>
      <dgm:spPr/>
    </dgm:pt>
    <dgm:pt modelId="{AECFCA0B-D94C-4BAA-B6BF-1BF977C995E0}" type="pres">
      <dgm:prSet presAssocID="{47E60BC2-549C-4135-B85B-7F99766E204A}" presName="rect2"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l="-25000" r="-25000"/>
          </a:stretch>
        </a:blipFill>
      </dgm:spPr>
    </dgm:pt>
  </dgm:ptLst>
  <dgm:cxnLst>
    <dgm:cxn modelId="{6FB7201E-90DE-4856-BADB-AD8F16262F70}" type="presOf" srcId="{EF3AEA69-0853-482F-8F84-2067100F76E3}" destId="{9921678E-F1DE-4C31-A29B-141B042D8A2C}" srcOrd="0" destOrd="0" presId="urn:microsoft.com/office/officeart/2008/layout/PictureStrips"/>
    <dgm:cxn modelId="{33037722-6B8A-43F1-B409-4A37B03CC6E0}" type="presOf" srcId="{612AF33D-263A-47A3-AFB2-41E1CB343D5A}" destId="{D12236EE-E0D7-4199-9A2D-4D3C7DC8498B}" srcOrd="0" destOrd="0" presId="urn:microsoft.com/office/officeart/2008/layout/PictureStrips"/>
    <dgm:cxn modelId="{F69CE836-2A66-4EAD-B3AE-D1C6FBD13029}" type="presOf" srcId="{D60D1DB1-E6B2-4560-940D-3C336022BB63}" destId="{E8C8B927-91E9-4C71-90EC-4A65354E5204}" srcOrd="0" destOrd="0" presId="urn:microsoft.com/office/officeart/2008/layout/PictureStrips"/>
    <dgm:cxn modelId="{1E32593D-999D-4539-98F1-A7198D774E7F}" srcId="{D60D1DB1-E6B2-4560-940D-3C336022BB63}" destId="{EF3AEA69-0853-482F-8F84-2067100F76E3}" srcOrd="0" destOrd="0" parTransId="{686FF741-05E6-47F5-9E97-7B451AA8B6B9}" sibTransId="{1D208623-6E4B-490F-BAAF-2D9EEE433A7F}"/>
    <dgm:cxn modelId="{A3E5A843-DD20-407A-9A6A-674FE7274174}" srcId="{D60D1DB1-E6B2-4560-940D-3C336022BB63}" destId="{612AF33D-263A-47A3-AFB2-41E1CB343D5A}" srcOrd="1" destOrd="0" parTransId="{161F6E0C-A0E4-4E1D-B4A1-23E886F41503}" sibTransId="{980DCA67-9885-42A8-BA37-76DA4C5291CD}"/>
    <dgm:cxn modelId="{F0CFA378-574D-4D0D-A227-4306B79D524A}" type="presOf" srcId="{47E60BC2-549C-4135-B85B-7F99766E204A}" destId="{7914D611-1490-4D3C-A7B4-D335B0BC563F}" srcOrd="0" destOrd="0" presId="urn:microsoft.com/office/officeart/2008/layout/PictureStrips"/>
    <dgm:cxn modelId="{2DE3208C-DDC3-4388-9B86-861FC726BE5A}" type="presOf" srcId="{9EEDEB33-07A4-4EBA-BD3D-D5879B9BCDAA}" destId="{F1457701-7AF3-432E-A961-93972687F2BC}" srcOrd="0" destOrd="0" presId="urn:microsoft.com/office/officeart/2008/layout/PictureStrips"/>
    <dgm:cxn modelId="{5F7208D1-E26B-4D41-866E-30D79E0919EB}" srcId="{D60D1DB1-E6B2-4560-940D-3C336022BB63}" destId="{47E60BC2-549C-4135-B85B-7F99766E204A}" srcOrd="3" destOrd="0" parTransId="{8BC08203-F324-4F55-B0BF-828C80B12073}" sibTransId="{4C2E0C3A-0314-4E50-9769-4C7601846E3F}"/>
    <dgm:cxn modelId="{88AC68EE-7C2E-4380-921A-43B2E12DE644}" srcId="{D60D1DB1-E6B2-4560-940D-3C336022BB63}" destId="{9EEDEB33-07A4-4EBA-BD3D-D5879B9BCDAA}" srcOrd="2" destOrd="0" parTransId="{861E65E4-4DF5-4862-99CD-F2024FC67583}" sibTransId="{BBC4A8BA-867C-40D9-BA2E-3C6A3A177178}"/>
    <dgm:cxn modelId="{D6A4E43E-7E7D-486A-BDE3-6B2A1666E3B3}" type="presParOf" srcId="{E8C8B927-91E9-4C71-90EC-4A65354E5204}" destId="{A2C91937-1800-4E30-806E-960BC135A2CB}" srcOrd="0" destOrd="0" presId="urn:microsoft.com/office/officeart/2008/layout/PictureStrips"/>
    <dgm:cxn modelId="{FE9F8E5C-CEE3-46C4-920F-D9610277D813}" type="presParOf" srcId="{A2C91937-1800-4E30-806E-960BC135A2CB}" destId="{9921678E-F1DE-4C31-A29B-141B042D8A2C}" srcOrd="0" destOrd="0" presId="urn:microsoft.com/office/officeart/2008/layout/PictureStrips"/>
    <dgm:cxn modelId="{448EA6E4-E9EF-4E01-A2E7-1F33005F98FF}" type="presParOf" srcId="{A2C91937-1800-4E30-806E-960BC135A2CB}" destId="{3433C5B3-9EBB-41F4-88D0-DA4A95E89D9F}" srcOrd="1" destOrd="0" presId="urn:microsoft.com/office/officeart/2008/layout/PictureStrips"/>
    <dgm:cxn modelId="{6892A6B1-90B1-4B03-9E12-C20928642578}" type="presParOf" srcId="{E8C8B927-91E9-4C71-90EC-4A65354E5204}" destId="{2CA4EE4A-819D-49E1-8709-65C8E645CC31}" srcOrd="1" destOrd="0" presId="urn:microsoft.com/office/officeart/2008/layout/PictureStrips"/>
    <dgm:cxn modelId="{D8D2760C-7FAF-4628-AAFE-B577FFCBA339}" type="presParOf" srcId="{E8C8B927-91E9-4C71-90EC-4A65354E5204}" destId="{A8D76958-97F2-4E21-AB47-F8CE164EC98F}" srcOrd="2" destOrd="0" presId="urn:microsoft.com/office/officeart/2008/layout/PictureStrips"/>
    <dgm:cxn modelId="{17907706-1DEC-4016-8EC5-EB0791BE8FDF}" type="presParOf" srcId="{A8D76958-97F2-4E21-AB47-F8CE164EC98F}" destId="{D12236EE-E0D7-4199-9A2D-4D3C7DC8498B}" srcOrd="0" destOrd="0" presId="urn:microsoft.com/office/officeart/2008/layout/PictureStrips"/>
    <dgm:cxn modelId="{71D6B031-A4F3-4236-B2A4-58E56518C249}" type="presParOf" srcId="{A8D76958-97F2-4E21-AB47-F8CE164EC98F}" destId="{C60C7E07-9A9D-4A90-9D05-92C7F1B4235A}" srcOrd="1" destOrd="0" presId="urn:microsoft.com/office/officeart/2008/layout/PictureStrips"/>
    <dgm:cxn modelId="{5677B287-23EA-4B41-BD58-2C59CB058A87}" type="presParOf" srcId="{E8C8B927-91E9-4C71-90EC-4A65354E5204}" destId="{120637B2-56BB-4DE4-92C7-1007CF607B15}" srcOrd="3" destOrd="0" presId="urn:microsoft.com/office/officeart/2008/layout/PictureStrips"/>
    <dgm:cxn modelId="{0E324D8E-54E1-4205-A4A1-27DE505CBAA9}" type="presParOf" srcId="{E8C8B927-91E9-4C71-90EC-4A65354E5204}" destId="{9CA58629-3F88-4D2C-94A0-C44B6D767AF3}" srcOrd="4" destOrd="0" presId="urn:microsoft.com/office/officeart/2008/layout/PictureStrips"/>
    <dgm:cxn modelId="{73A70366-088A-410B-BB67-4EB97BCB8690}" type="presParOf" srcId="{9CA58629-3F88-4D2C-94A0-C44B6D767AF3}" destId="{F1457701-7AF3-432E-A961-93972687F2BC}" srcOrd="0" destOrd="0" presId="urn:microsoft.com/office/officeart/2008/layout/PictureStrips"/>
    <dgm:cxn modelId="{D382D829-F1CF-444A-983A-4B863CA4AA95}" type="presParOf" srcId="{9CA58629-3F88-4D2C-94A0-C44B6D767AF3}" destId="{E9BD2248-2278-4A11-88DF-BF6DE25B7D61}" srcOrd="1" destOrd="0" presId="urn:microsoft.com/office/officeart/2008/layout/PictureStrips"/>
    <dgm:cxn modelId="{2A606803-4926-4B73-81AD-556B5900ECA5}" type="presParOf" srcId="{E8C8B927-91E9-4C71-90EC-4A65354E5204}" destId="{BB9CCC9E-5E29-40CD-9CE4-D850BA6BB9B3}" srcOrd="5" destOrd="0" presId="urn:microsoft.com/office/officeart/2008/layout/PictureStrips"/>
    <dgm:cxn modelId="{DCA7B36A-BC48-4F60-A956-BD1E2BF71144}" type="presParOf" srcId="{E8C8B927-91E9-4C71-90EC-4A65354E5204}" destId="{028829F1-32B7-4755-B400-842A8C82AC62}" srcOrd="6" destOrd="0" presId="urn:microsoft.com/office/officeart/2008/layout/PictureStrips"/>
    <dgm:cxn modelId="{FE9AE3DF-1406-49A2-AB56-4EFA930AD19B}" type="presParOf" srcId="{028829F1-32B7-4755-B400-842A8C82AC62}" destId="{7914D611-1490-4D3C-A7B4-D335B0BC563F}" srcOrd="0" destOrd="0" presId="urn:microsoft.com/office/officeart/2008/layout/PictureStrips"/>
    <dgm:cxn modelId="{2B21724A-0DFC-42D3-91A7-4EB102CD77C4}" type="presParOf" srcId="{028829F1-32B7-4755-B400-842A8C82AC62}" destId="{AECFCA0B-D94C-4BAA-B6BF-1BF977C995E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016986-5CB7-49EA-9980-EB2A7AED0E23}" type="doc">
      <dgm:prSet loTypeId="urn:microsoft.com/office/officeart/2005/8/layout/hList7" loCatId="list" qsTypeId="urn:microsoft.com/office/officeart/2005/8/quickstyle/simple1" qsCatId="simple" csTypeId="urn:microsoft.com/office/officeart/2005/8/colors/colorful2" csCatId="colorful" phldr="1"/>
      <dgm:spPr/>
    </dgm:pt>
    <dgm:pt modelId="{E2BE3D29-DFE2-4381-8A18-25CDD61B4846}">
      <dgm:prSet phldrT="[Κείμενο]" custT="1"/>
      <dgm:spPr/>
      <dgm:t>
        <a:bodyPr/>
        <a:lstStyle/>
        <a:p>
          <a:r>
            <a:rPr lang="en-US" sz="1600" b="1" dirty="0">
              <a:solidFill>
                <a:schemeClr val="tx1"/>
              </a:solidFill>
              <a:latin typeface="Garamond" panose="02020404030301010803" pitchFamily="18" charset="0"/>
            </a:rPr>
            <a:t>Communication Gaps </a:t>
          </a:r>
          <a:endParaRPr lang="el-GR" sz="1600" b="1" dirty="0">
            <a:solidFill>
              <a:schemeClr val="tx1"/>
            </a:solidFill>
            <a:latin typeface="Garamond" panose="02020404030301010803" pitchFamily="18" charset="0"/>
          </a:endParaRPr>
        </a:p>
      </dgm:t>
    </dgm:pt>
    <dgm:pt modelId="{5F16CDDE-16B4-4909-BDD5-E5881B7E0E7A}" type="parTrans" cxnId="{25BB48CA-D22B-4B7C-AAC3-53DFBA389B86}">
      <dgm:prSet/>
      <dgm:spPr/>
      <dgm:t>
        <a:bodyPr/>
        <a:lstStyle/>
        <a:p>
          <a:endParaRPr lang="el-GR" sz="1600" b="1">
            <a:solidFill>
              <a:schemeClr val="tx1"/>
            </a:solidFill>
            <a:latin typeface="Garamond" panose="02020404030301010803" pitchFamily="18" charset="0"/>
          </a:endParaRPr>
        </a:p>
      </dgm:t>
    </dgm:pt>
    <dgm:pt modelId="{48BC65BB-DBCC-427F-BB18-DF44968D452F}" type="sibTrans" cxnId="{25BB48CA-D22B-4B7C-AAC3-53DFBA389B86}">
      <dgm:prSet/>
      <dgm:spPr/>
      <dgm:t>
        <a:bodyPr/>
        <a:lstStyle/>
        <a:p>
          <a:endParaRPr lang="el-GR" sz="1600" b="1">
            <a:solidFill>
              <a:schemeClr val="tx1"/>
            </a:solidFill>
            <a:latin typeface="Garamond" panose="02020404030301010803" pitchFamily="18" charset="0"/>
          </a:endParaRPr>
        </a:p>
      </dgm:t>
    </dgm:pt>
    <dgm:pt modelId="{EA5EC70F-7ACD-4E95-9CD4-8F3D39BBB090}">
      <dgm:prSet phldrT="[Κείμενο]" custT="1"/>
      <dgm:spPr/>
      <dgm:t>
        <a:bodyPr/>
        <a:lstStyle/>
        <a:p>
          <a:r>
            <a:rPr lang="en-US" sz="1600" b="1" dirty="0">
              <a:solidFill>
                <a:schemeClr val="tx1"/>
              </a:solidFill>
              <a:latin typeface="Garamond" panose="02020404030301010803" pitchFamily="18" charset="0"/>
            </a:rPr>
            <a:t>Stereotypes</a:t>
          </a:r>
          <a:endParaRPr lang="el-GR" sz="1600" b="1" dirty="0">
            <a:solidFill>
              <a:schemeClr val="tx1"/>
            </a:solidFill>
            <a:latin typeface="Garamond" panose="02020404030301010803" pitchFamily="18" charset="0"/>
          </a:endParaRPr>
        </a:p>
      </dgm:t>
    </dgm:pt>
    <dgm:pt modelId="{057E3323-2F7B-4498-A45D-5DA123E43B64}" type="parTrans" cxnId="{AE415540-CB82-42D6-B4BD-E55E50BDCF20}">
      <dgm:prSet/>
      <dgm:spPr/>
      <dgm:t>
        <a:bodyPr/>
        <a:lstStyle/>
        <a:p>
          <a:endParaRPr lang="el-GR" sz="1600" b="1">
            <a:solidFill>
              <a:schemeClr val="tx1"/>
            </a:solidFill>
            <a:latin typeface="Garamond" panose="02020404030301010803" pitchFamily="18" charset="0"/>
          </a:endParaRPr>
        </a:p>
      </dgm:t>
    </dgm:pt>
    <dgm:pt modelId="{DE25F2C3-DF9A-4F24-8472-3B0A20363A22}" type="sibTrans" cxnId="{AE415540-CB82-42D6-B4BD-E55E50BDCF20}">
      <dgm:prSet/>
      <dgm:spPr/>
      <dgm:t>
        <a:bodyPr/>
        <a:lstStyle/>
        <a:p>
          <a:endParaRPr lang="el-GR" sz="1600" b="1">
            <a:solidFill>
              <a:schemeClr val="tx1"/>
            </a:solidFill>
            <a:latin typeface="Garamond" panose="02020404030301010803" pitchFamily="18" charset="0"/>
          </a:endParaRPr>
        </a:p>
      </dgm:t>
    </dgm:pt>
    <dgm:pt modelId="{52AADCBE-EE8E-4CE6-94F1-5D7FE972DD7F}">
      <dgm:prSet phldrT="[Κείμενο]" custT="1"/>
      <dgm:spPr/>
      <dgm:t>
        <a:bodyPr/>
        <a:lstStyle/>
        <a:p>
          <a:r>
            <a:rPr lang="en-US" sz="1600" b="1" dirty="0">
              <a:solidFill>
                <a:schemeClr val="tx1"/>
              </a:solidFill>
              <a:latin typeface="Garamond" panose="02020404030301010803" pitchFamily="18" charset="0"/>
            </a:rPr>
            <a:t>Conflicting values and work styles</a:t>
          </a:r>
          <a:endParaRPr lang="el-GR" sz="1600" b="1" dirty="0">
            <a:solidFill>
              <a:schemeClr val="tx1"/>
            </a:solidFill>
            <a:latin typeface="Garamond" panose="02020404030301010803" pitchFamily="18" charset="0"/>
          </a:endParaRPr>
        </a:p>
      </dgm:t>
    </dgm:pt>
    <dgm:pt modelId="{B1F4725C-9D37-4328-925E-D5B086B63962}" type="parTrans" cxnId="{1363FCB9-0DC1-432F-A133-633EF2615BFA}">
      <dgm:prSet/>
      <dgm:spPr/>
      <dgm:t>
        <a:bodyPr/>
        <a:lstStyle/>
        <a:p>
          <a:endParaRPr lang="el-GR" sz="1600" b="1">
            <a:solidFill>
              <a:schemeClr val="tx1"/>
            </a:solidFill>
            <a:latin typeface="Garamond" panose="02020404030301010803" pitchFamily="18" charset="0"/>
          </a:endParaRPr>
        </a:p>
      </dgm:t>
    </dgm:pt>
    <dgm:pt modelId="{E2BD6878-D44C-4894-9C03-D3B09617D556}" type="sibTrans" cxnId="{1363FCB9-0DC1-432F-A133-633EF2615BFA}">
      <dgm:prSet/>
      <dgm:spPr/>
      <dgm:t>
        <a:bodyPr/>
        <a:lstStyle/>
        <a:p>
          <a:endParaRPr lang="el-GR" sz="1600" b="1">
            <a:solidFill>
              <a:schemeClr val="tx1"/>
            </a:solidFill>
            <a:latin typeface="Garamond" panose="02020404030301010803" pitchFamily="18" charset="0"/>
          </a:endParaRPr>
        </a:p>
      </dgm:t>
    </dgm:pt>
    <dgm:pt modelId="{FF81DC37-8B8B-4847-BFD2-A8E33460A538}">
      <dgm:prSet phldrT="[Κείμενο]" custT="1"/>
      <dgm:spPr/>
      <dgm:t>
        <a:bodyPr/>
        <a:lstStyle/>
        <a:p>
          <a:r>
            <a:rPr lang="en-US" sz="1600" b="1" dirty="0">
              <a:solidFill>
                <a:schemeClr val="tx1"/>
              </a:solidFill>
              <a:latin typeface="Garamond" panose="02020404030301010803" pitchFamily="18" charset="0"/>
            </a:rPr>
            <a:t>Managing challenges</a:t>
          </a:r>
          <a:endParaRPr lang="el-GR" sz="1600" b="1" dirty="0">
            <a:solidFill>
              <a:schemeClr val="tx1"/>
            </a:solidFill>
            <a:latin typeface="Garamond" panose="02020404030301010803" pitchFamily="18" charset="0"/>
          </a:endParaRPr>
        </a:p>
      </dgm:t>
    </dgm:pt>
    <dgm:pt modelId="{D4EA6FC7-5B16-45F5-AD02-34D67309CC63}" type="parTrans" cxnId="{52EB7844-CC2E-43F2-A170-10305FBB687F}">
      <dgm:prSet/>
      <dgm:spPr/>
      <dgm:t>
        <a:bodyPr/>
        <a:lstStyle/>
        <a:p>
          <a:endParaRPr lang="el-GR" sz="1600" b="1">
            <a:solidFill>
              <a:schemeClr val="tx1"/>
            </a:solidFill>
            <a:latin typeface="Garamond" panose="02020404030301010803" pitchFamily="18" charset="0"/>
          </a:endParaRPr>
        </a:p>
      </dgm:t>
    </dgm:pt>
    <dgm:pt modelId="{11B7EC5F-E562-478E-A431-D9B8A1A87574}" type="sibTrans" cxnId="{52EB7844-CC2E-43F2-A170-10305FBB687F}">
      <dgm:prSet/>
      <dgm:spPr/>
      <dgm:t>
        <a:bodyPr/>
        <a:lstStyle/>
        <a:p>
          <a:endParaRPr lang="el-GR" sz="1600" b="1">
            <a:solidFill>
              <a:schemeClr val="tx1"/>
            </a:solidFill>
            <a:latin typeface="Garamond" panose="02020404030301010803" pitchFamily="18" charset="0"/>
          </a:endParaRPr>
        </a:p>
      </dgm:t>
    </dgm:pt>
    <dgm:pt modelId="{3DBB57FF-D4AE-470A-8935-1C88B4B9EBD5}" type="pres">
      <dgm:prSet presAssocID="{49016986-5CB7-49EA-9980-EB2A7AED0E23}" presName="Name0" presStyleCnt="0">
        <dgm:presLayoutVars>
          <dgm:dir/>
          <dgm:resizeHandles val="exact"/>
        </dgm:presLayoutVars>
      </dgm:prSet>
      <dgm:spPr/>
    </dgm:pt>
    <dgm:pt modelId="{CAF17C07-A9A2-4159-B956-D9EDC1D8737B}" type="pres">
      <dgm:prSet presAssocID="{49016986-5CB7-49EA-9980-EB2A7AED0E23}" presName="fgShape" presStyleLbl="fgShp" presStyleIdx="0" presStyleCnt="1"/>
      <dgm:spPr/>
    </dgm:pt>
    <dgm:pt modelId="{16437D15-7324-40A6-86D2-43BFBA2E950E}" type="pres">
      <dgm:prSet presAssocID="{49016986-5CB7-49EA-9980-EB2A7AED0E23}" presName="linComp" presStyleCnt="0"/>
      <dgm:spPr/>
    </dgm:pt>
    <dgm:pt modelId="{1AFADECD-F5EB-4D03-BC44-2A5E3536A195}" type="pres">
      <dgm:prSet presAssocID="{E2BE3D29-DFE2-4381-8A18-25CDD61B4846}" presName="compNode" presStyleCnt="0"/>
      <dgm:spPr/>
    </dgm:pt>
    <dgm:pt modelId="{210E5F39-F08B-4435-B5C8-5DDFDEF95658}" type="pres">
      <dgm:prSet presAssocID="{E2BE3D29-DFE2-4381-8A18-25CDD61B4846}" presName="bkgdShape" presStyleLbl="node1" presStyleIdx="0" presStyleCnt="4"/>
      <dgm:spPr/>
    </dgm:pt>
    <dgm:pt modelId="{682F1685-0171-4681-A10C-F8F6CC522343}" type="pres">
      <dgm:prSet presAssocID="{E2BE3D29-DFE2-4381-8A18-25CDD61B4846}" presName="nodeTx" presStyleLbl="node1" presStyleIdx="0" presStyleCnt="4">
        <dgm:presLayoutVars>
          <dgm:bulletEnabled val="1"/>
        </dgm:presLayoutVars>
      </dgm:prSet>
      <dgm:spPr/>
    </dgm:pt>
    <dgm:pt modelId="{4EECBC13-9078-4C5D-80B3-0A1B00140289}" type="pres">
      <dgm:prSet presAssocID="{E2BE3D29-DFE2-4381-8A18-25CDD61B4846}" presName="invisiNode" presStyleLbl="node1" presStyleIdx="0" presStyleCnt="4"/>
      <dgm:spPr/>
    </dgm:pt>
    <dgm:pt modelId="{0E49CD12-D62E-4517-A3C4-11B0BD4BFAE4}" type="pres">
      <dgm:prSet presAssocID="{E2BE3D29-DFE2-4381-8A18-25CDD61B4846}" presName="imagNode"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Μάρκετινγκ με συμπαγές γέμισμα"/>
        </a:ext>
      </dgm:extLst>
    </dgm:pt>
    <dgm:pt modelId="{5053A4F0-B917-4275-844C-8D6E1EFCC776}" type="pres">
      <dgm:prSet presAssocID="{48BC65BB-DBCC-427F-BB18-DF44968D452F}" presName="sibTrans" presStyleLbl="sibTrans2D1" presStyleIdx="0" presStyleCnt="0"/>
      <dgm:spPr/>
    </dgm:pt>
    <dgm:pt modelId="{A8F90F53-2C20-410C-9E39-5863F646F4EA}" type="pres">
      <dgm:prSet presAssocID="{EA5EC70F-7ACD-4E95-9CD4-8F3D39BBB090}" presName="compNode" presStyleCnt="0"/>
      <dgm:spPr/>
    </dgm:pt>
    <dgm:pt modelId="{B9AEBA49-B432-45F0-B7F8-DE8D5E1E0C1B}" type="pres">
      <dgm:prSet presAssocID="{EA5EC70F-7ACD-4E95-9CD4-8F3D39BBB090}" presName="bkgdShape" presStyleLbl="node1" presStyleIdx="1" presStyleCnt="4"/>
      <dgm:spPr/>
    </dgm:pt>
    <dgm:pt modelId="{B1372094-6ADE-4EA4-8A1C-9494A5711B64}" type="pres">
      <dgm:prSet presAssocID="{EA5EC70F-7ACD-4E95-9CD4-8F3D39BBB090}" presName="nodeTx" presStyleLbl="node1" presStyleIdx="1" presStyleCnt="4">
        <dgm:presLayoutVars>
          <dgm:bulletEnabled val="1"/>
        </dgm:presLayoutVars>
      </dgm:prSet>
      <dgm:spPr/>
    </dgm:pt>
    <dgm:pt modelId="{C1E52B87-8FA4-44FF-B64F-A5050781C344}" type="pres">
      <dgm:prSet presAssocID="{EA5EC70F-7ACD-4E95-9CD4-8F3D39BBB090}" presName="invisiNode" presStyleLbl="node1" presStyleIdx="1" presStyleCnt="4"/>
      <dgm:spPr/>
    </dgm:pt>
    <dgm:pt modelId="{4508C801-B0FD-4295-9590-51920F3984BA}" type="pres">
      <dgm:prSet presAssocID="{EA5EC70F-7ACD-4E95-9CD4-8F3D39BBB090}" presName="imagNod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Άγκυρα με συμπαγές γέμισμα"/>
        </a:ext>
      </dgm:extLst>
    </dgm:pt>
    <dgm:pt modelId="{4E930FBA-FB2D-4F45-8584-78D0A5191B48}" type="pres">
      <dgm:prSet presAssocID="{DE25F2C3-DF9A-4F24-8472-3B0A20363A22}" presName="sibTrans" presStyleLbl="sibTrans2D1" presStyleIdx="0" presStyleCnt="0"/>
      <dgm:spPr/>
    </dgm:pt>
    <dgm:pt modelId="{07621650-7620-43DE-956F-AA9E75DA1F78}" type="pres">
      <dgm:prSet presAssocID="{52AADCBE-EE8E-4CE6-94F1-5D7FE972DD7F}" presName="compNode" presStyleCnt="0"/>
      <dgm:spPr/>
    </dgm:pt>
    <dgm:pt modelId="{F0EEA147-A5A0-48BB-8CAA-66A317DA7FA6}" type="pres">
      <dgm:prSet presAssocID="{52AADCBE-EE8E-4CE6-94F1-5D7FE972DD7F}" presName="bkgdShape" presStyleLbl="node1" presStyleIdx="2" presStyleCnt="4"/>
      <dgm:spPr/>
    </dgm:pt>
    <dgm:pt modelId="{67E5977D-5A9F-4E7A-916C-402BDFBBA403}" type="pres">
      <dgm:prSet presAssocID="{52AADCBE-EE8E-4CE6-94F1-5D7FE972DD7F}" presName="nodeTx" presStyleLbl="node1" presStyleIdx="2" presStyleCnt="4">
        <dgm:presLayoutVars>
          <dgm:bulletEnabled val="1"/>
        </dgm:presLayoutVars>
      </dgm:prSet>
      <dgm:spPr/>
    </dgm:pt>
    <dgm:pt modelId="{C4A567D0-2FDC-421E-86BC-F4DF169DBDC6}" type="pres">
      <dgm:prSet presAssocID="{52AADCBE-EE8E-4CE6-94F1-5D7FE972DD7F}" presName="invisiNode" presStyleLbl="node1" presStyleIdx="2" presStyleCnt="4"/>
      <dgm:spPr/>
    </dgm:pt>
    <dgm:pt modelId="{6AA9FE24-A9C4-4A11-9D27-B4CEF7354AE1}" type="pres">
      <dgm:prSet presAssocID="{52AADCBE-EE8E-4CE6-94F1-5D7FE972DD7F}" presName="imagNod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Internet με συμπαγές γέμισμα"/>
        </a:ext>
      </dgm:extLst>
    </dgm:pt>
    <dgm:pt modelId="{1B121157-42F8-4429-8507-3C38B2284452}" type="pres">
      <dgm:prSet presAssocID="{E2BD6878-D44C-4894-9C03-D3B09617D556}" presName="sibTrans" presStyleLbl="sibTrans2D1" presStyleIdx="0" presStyleCnt="0"/>
      <dgm:spPr/>
    </dgm:pt>
    <dgm:pt modelId="{ACF3CCFE-3949-481D-BBAA-178E1306D280}" type="pres">
      <dgm:prSet presAssocID="{FF81DC37-8B8B-4847-BFD2-A8E33460A538}" presName="compNode" presStyleCnt="0"/>
      <dgm:spPr/>
    </dgm:pt>
    <dgm:pt modelId="{A7A7BD44-7109-4222-9B45-458D6962AF0A}" type="pres">
      <dgm:prSet presAssocID="{FF81DC37-8B8B-4847-BFD2-A8E33460A538}" presName="bkgdShape" presStyleLbl="node1" presStyleIdx="3" presStyleCnt="4"/>
      <dgm:spPr/>
    </dgm:pt>
    <dgm:pt modelId="{C8F6E927-D233-47C2-8958-2D601933685E}" type="pres">
      <dgm:prSet presAssocID="{FF81DC37-8B8B-4847-BFD2-A8E33460A538}" presName="nodeTx" presStyleLbl="node1" presStyleIdx="3" presStyleCnt="4">
        <dgm:presLayoutVars>
          <dgm:bulletEnabled val="1"/>
        </dgm:presLayoutVars>
      </dgm:prSet>
      <dgm:spPr/>
    </dgm:pt>
    <dgm:pt modelId="{F7BEC1F3-FD8E-4989-BFDD-F9250A3F0A94}" type="pres">
      <dgm:prSet presAssocID="{FF81DC37-8B8B-4847-BFD2-A8E33460A538}" presName="invisiNode" presStyleLbl="node1" presStyleIdx="3" presStyleCnt="4"/>
      <dgm:spPr/>
    </dgm:pt>
    <dgm:pt modelId="{6860BF67-6173-4A45-B892-667B3F99AC1E}" type="pres">
      <dgm:prSet presAssocID="{FF81DC37-8B8B-4847-BFD2-A8E33460A538}" presName="imagNod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Αίθουσα τάξης με συμπαγές γέμισμα"/>
        </a:ext>
      </dgm:extLst>
    </dgm:pt>
  </dgm:ptLst>
  <dgm:cxnLst>
    <dgm:cxn modelId="{58C9E704-8B98-42F7-92FF-ED5F850AC5DA}" type="presOf" srcId="{52AADCBE-EE8E-4CE6-94F1-5D7FE972DD7F}" destId="{F0EEA147-A5A0-48BB-8CAA-66A317DA7FA6}" srcOrd="0" destOrd="0" presId="urn:microsoft.com/office/officeart/2005/8/layout/hList7"/>
    <dgm:cxn modelId="{B431A11A-057F-41E3-BE51-43438D4A2ABC}" type="presOf" srcId="{EA5EC70F-7ACD-4E95-9CD4-8F3D39BBB090}" destId="{B1372094-6ADE-4EA4-8A1C-9494A5711B64}" srcOrd="1" destOrd="0" presId="urn:microsoft.com/office/officeart/2005/8/layout/hList7"/>
    <dgm:cxn modelId="{988FF221-2ABD-4851-89D7-84ADFFCE18C7}" type="presOf" srcId="{FF81DC37-8B8B-4847-BFD2-A8E33460A538}" destId="{C8F6E927-D233-47C2-8958-2D601933685E}" srcOrd="1" destOrd="0" presId="urn:microsoft.com/office/officeart/2005/8/layout/hList7"/>
    <dgm:cxn modelId="{80D37B2D-74A7-4CEF-8FFB-B7A91FFA6576}" type="presOf" srcId="{48BC65BB-DBCC-427F-BB18-DF44968D452F}" destId="{5053A4F0-B917-4275-844C-8D6E1EFCC776}" srcOrd="0" destOrd="0" presId="urn:microsoft.com/office/officeart/2005/8/layout/hList7"/>
    <dgm:cxn modelId="{1FF67534-E4AA-4EA6-86EB-4755D848C32F}" type="presOf" srcId="{49016986-5CB7-49EA-9980-EB2A7AED0E23}" destId="{3DBB57FF-D4AE-470A-8935-1C88B4B9EBD5}" srcOrd="0" destOrd="0" presId="urn:microsoft.com/office/officeart/2005/8/layout/hList7"/>
    <dgm:cxn modelId="{AE415540-CB82-42D6-B4BD-E55E50BDCF20}" srcId="{49016986-5CB7-49EA-9980-EB2A7AED0E23}" destId="{EA5EC70F-7ACD-4E95-9CD4-8F3D39BBB090}" srcOrd="1" destOrd="0" parTransId="{057E3323-2F7B-4498-A45D-5DA123E43B64}" sibTransId="{DE25F2C3-DF9A-4F24-8472-3B0A20363A22}"/>
    <dgm:cxn modelId="{52EB7844-CC2E-43F2-A170-10305FBB687F}" srcId="{49016986-5CB7-49EA-9980-EB2A7AED0E23}" destId="{FF81DC37-8B8B-4847-BFD2-A8E33460A538}" srcOrd="3" destOrd="0" parTransId="{D4EA6FC7-5B16-45F5-AD02-34D67309CC63}" sibTransId="{11B7EC5F-E562-478E-A431-D9B8A1A87574}"/>
    <dgm:cxn modelId="{FDD9649D-5489-445F-954A-2D6299F7A623}" type="presOf" srcId="{DE25F2C3-DF9A-4F24-8472-3B0A20363A22}" destId="{4E930FBA-FB2D-4F45-8584-78D0A5191B48}" srcOrd="0" destOrd="0" presId="urn:microsoft.com/office/officeart/2005/8/layout/hList7"/>
    <dgm:cxn modelId="{68D2A2B5-1D07-48A0-917C-B57C69A66216}" type="presOf" srcId="{52AADCBE-EE8E-4CE6-94F1-5D7FE972DD7F}" destId="{67E5977D-5A9F-4E7A-916C-402BDFBBA403}" srcOrd="1" destOrd="0" presId="urn:microsoft.com/office/officeart/2005/8/layout/hList7"/>
    <dgm:cxn modelId="{1363FCB9-0DC1-432F-A133-633EF2615BFA}" srcId="{49016986-5CB7-49EA-9980-EB2A7AED0E23}" destId="{52AADCBE-EE8E-4CE6-94F1-5D7FE972DD7F}" srcOrd="2" destOrd="0" parTransId="{B1F4725C-9D37-4328-925E-D5B086B63962}" sibTransId="{E2BD6878-D44C-4894-9C03-D3B09617D556}"/>
    <dgm:cxn modelId="{8C6415C7-D322-43E6-93F4-D337331E85EA}" type="presOf" srcId="{EA5EC70F-7ACD-4E95-9CD4-8F3D39BBB090}" destId="{B9AEBA49-B432-45F0-B7F8-DE8D5E1E0C1B}" srcOrd="0" destOrd="0" presId="urn:microsoft.com/office/officeart/2005/8/layout/hList7"/>
    <dgm:cxn modelId="{25BB48CA-D22B-4B7C-AAC3-53DFBA389B86}" srcId="{49016986-5CB7-49EA-9980-EB2A7AED0E23}" destId="{E2BE3D29-DFE2-4381-8A18-25CDD61B4846}" srcOrd="0" destOrd="0" parTransId="{5F16CDDE-16B4-4909-BDD5-E5881B7E0E7A}" sibTransId="{48BC65BB-DBCC-427F-BB18-DF44968D452F}"/>
    <dgm:cxn modelId="{F42AA8D1-D361-4B1F-978D-9036B98246F4}" type="presOf" srcId="{E2BD6878-D44C-4894-9C03-D3B09617D556}" destId="{1B121157-42F8-4429-8507-3C38B2284452}" srcOrd="0" destOrd="0" presId="urn:microsoft.com/office/officeart/2005/8/layout/hList7"/>
    <dgm:cxn modelId="{A63539DE-41E0-4FE1-8F8F-A2BA1774F078}" type="presOf" srcId="{FF81DC37-8B8B-4847-BFD2-A8E33460A538}" destId="{A7A7BD44-7109-4222-9B45-458D6962AF0A}" srcOrd="0" destOrd="0" presId="urn:microsoft.com/office/officeart/2005/8/layout/hList7"/>
    <dgm:cxn modelId="{F21E43EB-AAE8-426C-A0AD-16C6E0B29ECE}" type="presOf" srcId="{E2BE3D29-DFE2-4381-8A18-25CDD61B4846}" destId="{210E5F39-F08B-4435-B5C8-5DDFDEF95658}" srcOrd="0" destOrd="0" presId="urn:microsoft.com/office/officeart/2005/8/layout/hList7"/>
    <dgm:cxn modelId="{231CEFFA-1FB4-4CF7-819C-DB850DE3BD89}" type="presOf" srcId="{E2BE3D29-DFE2-4381-8A18-25CDD61B4846}" destId="{682F1685-0171-4681-A10C-F8F6CC522343}" srcOrd="1" destOrd="0" presId="urn:microsoft.com/office/officeart/2005/8/layout/hList7"/>
    <dgm:cxn modelId="{CBABD4EB-7BBC-410D-BEDF-280E84454801}" type="presParOf" srcId="{3DBB57FF-D4AE-470A-8935-1C88B4B9EBD5}" destId="{CAF17C07-A9A2-4159-B956-D9EDC1D8737B}" srcOrd="0" destOrd="0" presId="urn:microsoft.com/office/officeart/2005/8/layout/hList7"/>
    <dgm:cxn modelId="{91B9C739-80AC-42A1-976E-7F6FF48531E1}" type="presParOf" srcId="{3DBB57FF-D4AE-470A-8935-1C88B4B9EBD5}" destId="{16437D15-7324-40A6-86D2-43BFBA2E950E}" srcOrd="1" destOrd="0" presId="urn:microsoft.com/office/officeart/2005/8/layout/hList7"/>
    <dgm:cxn modelId="{96B3C914-6B6E-4989-B6EE-873B3A7047E1}" type="presParOf" srcId="{16437D15-7324-40A6-86D2-43BFBA2E950E}" destId="{1AFADECD-F5EB-4D03-BC44-2A5E3536A195}" srcOrd="0" destOrd="0" presId="urn:microsoft.com/office/officeart/2005/8/layout/hList7"/>
    <dgm:cxn modelId="{C28C0CC6-D897-47D3-A60C-8A7B8F429AED}" type="presParOf" srcId="{1AFADECD-F5EB-4D03-BC44-2A5E3536A195}" destId="{210E5F39-F08B-4435-B5C8-5DDFDEF95658}" srcOrd="0" destOrd="0" presId="urn:microsoft.com/office/officeart/2005/8/layout/hList7"/>
    <dgm:cxn modelId="{A26E8AEB-D50E-44B9-B2B6-9DE92B83F5ED}" type="presParOf" srcId="{1AFADECD-F5EB-4D03-BC44-2A5E3536A195}" destId="{682F1685-0171-4681-A10C-F8F6CC522343}" srcOrd="1" destOrd="0" presId="urn:microsoft.com/office/officeart/2005/8/layout/hList7"/>
    <dgm:cxn modelId="{28A46247-0581-41E6-8A89-FA4E09CEC060}" type="presParOf" srcId="{1AFADECD-F5EB-4D03-BC44-2A5E3536A195}" destId="{4EECBC13-9078-4C5D-80B3-0A1B00140289}" srcOrd="2" destOrd="0" presId="urn:microsoft.com/office/officeart/2005/8/layout/hList7"/>
    <dgm:cxn modelId="{7DBF0DEB-F78C-4DDA-839A-A3F92D252922}" type="presParOf" srcId="{1AFADECD-F5EB-4D03-BC44-2A5E3536A195}" destId="{0E49CD12-D62E-4517-A3C4-11B0BD4BFAE4}" srcOrd="3" destOrd="0" presId="urn:microsoft.com/office/officeart/2005/8/layout/hList7"/>
    <dgm:cxn modelId="{D8864620-7BF6-4750-935B-196ABEFE611A}" type="presParOf" srcId="{16437D15-7324-40A6-86D2-43BFBA2E950E}" destId="{5053A4F0-B917-4275-844C-8D6E1EFCC776}" srcOrd="1" destOrd="0" presId="urn:microsoft.com/office/officeart/2005/8/layout/hList7"/>
    <dgm:cxn modelId="{334B0BCA-7505-475B-B5D7-C24DC3BBB9A5}" type="presParOf" srcId="{16437D15-7324-40A6-86D2-43BFBA2E950E}" destId="{A8F90F53-2C20-410C-9E39-5863F646F4EA}" srcOrd="2" destOrd="0" presId="urn:microsoft.com/office/officeart/2005/8/layout/hList7"/>
    <dgm:cxn modelId="{5C7D8884-D761-4931-86BC-483183E32501}" type="presParOf" srcId="{A8F90F53-2C20-410C-9E39-5863F646F4EA}" destId="{B9AEBA49-B432-45F0-B7F8-DE8D5E1E0C1B}" srcOrd="0" destOrd="0" presId="urn:microsoft.com/office/officeart/2005/8/layout/hList7"/>
    <dgm:cxn modelId="{057A1577-EB49-4976-AFAC-B279D26B0C42}" type="presParOf" srcId="{A8F90F53-2C20-410C-9E39-5863F646F4EA}" destId="{B1372094-6ADE-4EA4-8A1C-9494A5711B64}" srcOrd="1" destOrd="0" presId="urn:microsoft.com/office/officeart/2005/8/layout/hList7"/>
    <dgm:cxn modelId="{698E2C2B-9E63-4E62-A0BD-D4BF64C389B6}" type="presParOf" srcId="{A8F90F53-2C20-410C-9E39-5863F646F4EA}" destId="{C1E52B87-8FA4-44FF-B64F-A5050781C344}" srcOrd="2" destOrd="0" presId="urn:microsoft.com/office/officeart/2005/8/layout/hList7"/>
    <dgm:cxn modelId="{025E5BC5-CD08-4C76-A09F-951BB1A348FF}" type="presParOf" srcId="{A8F90F53-2C20-410C-9E39-5863F646F4EA}" destId="{4508C801-B0FD-4295-9590-51920F3984BA}" srcOrd="3" destOrd="0" presId="urn:microsoft.com/office/officeart/2005/8/layout/hList7"/>
    <dgm:cxn modelId="{CECE8BB4-AE64-4E38-AD3F-31A9F7481525}" type="presParOf" srcId="{16437D15-7324-40A6-86D2-43BFBA2E950E}" destId="{4E930FBA-FB2D-4F45-8584-78D0A5191B48}" srcOrd="3" destOrd="0" presId="urn:microsoft.com/office/officeart/2005/8/layout/hList7"/>
    <dgm:cxn modelId="{B65FAC0A-2661-42C5-83B1-07A56A1743A6}" type="presParOf" srcId="{16437D15-7324-40A6-86D2-43BFBA2E950E}" destId="{07621650-7620-43DE-956F-AA9E75DA1F78}" srcOrd="4" destOrd="0" presId="urn:microsoft.com/office/officeart/2005/8/layout/hList7"/>
    <dgm:cxn modelId="{76B85F5B-BB73-4B11-9E61-C2A2C3B3FBC2}" type="presParOf" srcId="{07621650-7620-43DE-956F-AA9E75DA1F78}" destId="{F0EEA147-A5A0-48BB-8CAA-66A317DA7FA6}" srcOrd="0" destOrd="0" presId="urn:microsoft.com/office/officeart/2005/8/layout/hList7"/>
    <dgm:cxn modelId="{338E4C1E-70CD-48F8-B267-F7625EC3C622}" type="presParOf" srcId="{07621650-7620-43DE-956F-AA9E75DA1F78}" destId="{67E5977D-5A9F-4E7A-916C-402BDFBBA403}" srcOrd="1" destOrd="0" presId="urn:microsoft.com/office/officeart/2005/8/layout/hList7"/>
    <dgm:cxn modelId="{F8D458DF-140D-4A01-89E6-32B5A9788457}" type="presParOf" srcId="{07621650-7620-43DE-956F-AA9E75DA1F78}" destId="{C4A567D0-2FDC-421E-86BC-F4DF169DBDC6}" srcOrd="2" destOrd="0" presId="urn:microsoft.com/office/officeart/2005/8/layout/hList7"/>
    <dgm:cxn modelId="{BB7E9179-0AF5-4B32-82B7-49EC1BCD8E43}" type="presParOf" srcId="{07621650-7620-43DE-956F-AA9E75DA1F78}" destId="{6AA9FE24-A9C4-4A11-9D27-B4CEF7354AE1}" srcOrd="3" destOrd="0" presId="urn:microsoft.com/office/officeart/2005/8/layout/hList7"/>
    <dgm:cxn modelId="{4E0DD46A-8383-4225-9611-0244D9566F70}" type="presParOf" srcId="{16437D15-7324-40A6-86D2-43BFBA2E950E}" destId="{1B121157-42F8-4429-8507-3C38B2284452}" srcOrd="5" destOrd="0" presId="urn:microsoft.com/office/officeart/2005/8/layout/hList7"/>
    <dgm:cxn modelId="{FE705457-AB73-4758-812B-DA1902E2071A}" type="presParOf" srcId="{16437D15-7324-40A6-86D2-43BFBA2E950E}" destId="{ACF3CCFE-3949-481D-BBAA-178E1306D280}" srcOrd="6" destOrd="0" presId="urn:microsoft.com/office/officeart/2005/8/layout/hList7"/>
    <dgm:cxn modelId="{C8CE9969-E7EA-4D2B-B12C-7995DADC6A7F}" type="presParOf" srcId="{ACF3CCFE-3949-481D-BBAA-178E1306D280}" destId="{A7A7BD44-7109-4222-9B45-458D6962AF0A}" srcOrd="0" destOrd="0" presId="urn:microsoft.com/office/officeart/2005/8/layout/hList7"/>
    <dgm:cxn modelId="{5CA7944D-D3A6-45EA-A5AE-DF872F6B2DD7}" type="presParOf" srcId="{ACF3CCFE-3949-481D-BBAA-178E1306D280}" destId="{C8F6E927-D233-47C2-8958-2D601933685E}" srcOrd="1" destOrd="0" presId="urn:microsoft.com/office/officeart/2005/8/layout/hList7"/>
    <dgm:cxn modelId="{78741828-25E5-430A-839A-0A6C6BCE538C}" type="presParOf" srcId="{ACF3CCFE-3949-481D-BBAA-178E1306D280}" destId="{F7BEC1F3-FD8E-4989-BFDD-F9250A3F0A94}" srcOrd="2" destOrd="0" presId="urn:microsoft.com/office/officeart/2005/8/layout/hList7"/>
    <dgm:cxn modelId="{CFE226B1-8910-4621-B6F8-61E1A7533735}" type="presParOf" srcId="{ACF3CCFE-3949-481D-BBAA-178E1306D280}" destId="{6860BF67-6173-4A45-B892-667B3F99AC1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59F0F4-646D-4B26-B6C2-6DBE0722CC3C}"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l-GR"/>
        </a:p>
      </dgm:t>
    </dgm:pt>
    <dgm:pt modelId="{B795448F-ACB4-4158-98D2-8A7D16055122}">
      <dgm:prSet phldrT="[Κείμενο]" custT="1"/>
      <dgm:spPr/>
      <dgm:t>
        <a:bodyPr/>
        <a:lstStyle/>
        <a:p>
          <a:r>
            <a:rPr lang="en-US" sz="1800" b="1" dirty="0">
              <a:solidFill>
                <a:schemeClr val="tx1"/>
              </a:solidFill>
              <a:latin typeface="Garamond" panose="02020404030301010803" pitchFamily="18" charset="0"/>
            </a:rPr>
            <a:t>Enhanced creativity</a:t>
          </a:r>
          <a:endParaRPr lang="el-GR" sz="1800" b="1" dirty="0">
            <a:solidFill>
              <a:schemeClr val="tx1"/>
            </a:solidFill>
            <a:latin typeface="Garamond" panose="02020404030301010803" pitchFamily="18" charset="0"/>
          </a:endParaRPr>
        </a:p>
      </dgm:t>
    </dgm:pt>
    <dgm:pt modelId="{8B8693B0-6E69-4646-A0B5-053D9A935495}" type="parTrans" cxnId="{3F2B3E5F-109B-4BF2-BD31-F2FF1F6AAE5C}">
      <dgm:prSet/>
      <dgm:spPr/>
      <dgm:t>
        <a:bodyPr/>
        <a:lstStyle/>
        <a:p>
          <a:endParaRPr lang="el-GR" sz="1800" b="1">
            <a:solidFill>
              <a:schemeClr val="tx1"/>
            </a:solidFill>
            <a:latin typeface="Garamond" panose="02020404030301010803" pitchFamily="18" charset="0"/>
          </a:endParaRPr>
        </a:p>
      </dgm:t>
    </dgm:pt>
    <dgm:pt modelId="{2E0D359A-BB6B-4753-913B-7CCB0E39A5E3}" type="sibTrans" cxnId="{3F2B3E5F-109B-4BF2-BD31-F2FF1F6AAE5C}">
      <dgm:prSet/>
      <dgm:spPr/>
      <dgm:t>
        <a:bodyPr/>
        <a:lstStyle/>
        <a:p>
          <a:endParaRPr lang="el-GR" sz="1800" b="1">
            <a:solidFill>
              <a:schemeClr val="tx1"/>
            </a:solidFill>
            <a:latin typeface="Garamond" panose="02020404030301010803" pitchFamily="18" charset="0"/>
          </a:endParaRPr>
        </a:p>
      </dgm:t>
    </dgm:pt>
    <dgm:pt modelId="{16C2881D-A7DC-4FA3-9FF7-DDD7410073B7}">
      <dgm:prSet phldrT="[Κείμενο]" custT="1"/>
      <dgm:spPr/>
      <dgm:t>
        <a:bodyPr/>
        <a:lstStyle/>
        <a:p>
          <a:r>
            <a:rPr lang="en-US" sz="1800" b="1" dirty="0">
              <a:solidFill>
                <a:schemeClr val="tx1"/>
              </a:solidFill>
              <a:latin typeface="Garamond" panose="02020404030301010803" pitchFamily="18" charset="0"/>
            </a:rPr>
            <a:t>Diverse perspectives &amp; skills</a:t>
          </a:r>
          <a:endParaRPr lang="el-GR" sz="1800" b="1" dirty="0">
            <a:solidFill>
              <a:schemeClr val="tx1"/>
            </a:solidFill>
            <a:latin typeface="Garamond" panose="02020404030301010803" pitchFamily="18" charset="0"/>
          </a:endParaRPr>
        </a:p>
      </dgm:t>
    </dgm:pt>
    <dgm:pt modelId="{A335897B-98B0-4CC3-923A-871E7E550780}" type="parTrans" cxnId="{DFB26500-8959-4E2B-89C1-8A649E5CB272}">
      <dgm:prSet/>
      <dgm:spPr/>
      <dgm:t>
        <a:bodyPr/>
        <a:lstStyle/>
        <a:p>
          <a:endParaRPr lang="el-GR" sz="1800" b="1">
            <a:solidFill>
              <a:schemeClr val="tx1"/>
            </a:solidFill>
            <a:latin typeface="Garamond" panose="02020404030301010803" pitchFamily="18" charset="0"/>
          </a:endParaRPr>
        </a:p>
      </dgm:t>
    </dgm:pt>
    <dgm:pt modelId="{BC6F36FB-85C1-4029-B6EF-A998F98DD557}" type="sibTrans" cxnId="{DFB26500-8959-4E2B-89C1-8A649E5CB272}">
      <dgm:prSet/>
      <dgm:spPr/>
      <dgm:t>
        <a:bodyPr/>
        <a:lstStyle/>
        <a:p>
          <a:endParaRPr lang="el-GR" sz="1800" b="1">
            <a:solidFill>
              <a:schemeClr val="tx1"/>
            </a:solidFill>
            <a:latin typeface="Garamond" panose="02020404030301010803" pitchFamily="18" charset="0"/>
          </a:endParaRPr>
        </a:p>
      </dgm:t>
    </dgm:pt>
    <dgm:pt modelId="{781DF732-8D8B-436F-A7E2-24CE4F0153FD}">
      <dgm:prSet phldrT="[Κείμενο]" custT="1"/>
      <dgm:spPr/>
      <dgm:t>
        <a:bodyPr/>
        <a:lstStyle/>
        <a:p>
          <a:r>
            <a:rPr lang="en-US" sz="1800" b="1" dirty="0">
              <a:solidFill>
                <a:schemeClr val="tx1"/>
              </a:solidFill>
              <a:latin typeface="Garamond" panose="02020404030301010803" pitchFamily="18" charset="0"/>
            </a:rPr>
            <a:t>Fostering Collaboration</a:t>
          </a:r>
          <a:endParaRPr lang="el-GR" sz="1800" b="1" dirty="0">
            <a:solidFill>
              <a:schemeClr val="tx1"/>
            </a:solidFill>
            <a:latin typeface="Garamond" panose="02020404030301010803" pitchFamily="18" charset="0"/>
          </a:endParaRPr>
        </a:p>
      </dgm:t>
    </dgm:pt>
    <dgm:pt modelId="{27FB00A4-6D16-4508-9A23-15076F72FE20}" type="parTrans" cxnId="{1E6CDE8E-4B3F-49E9-A1E0-6DC5A84636C9}">
      <dgm:prSet/>
      <dgm:spPr/>
      <dgm:t>
        <a:bodyPr/>
        <a:lstStyle/>
        <a:p>
          <a:endParaRPr lang="el-GR" sz="1800" b="1">
            <a:solidFill>
              <a:schemeClr val="tx1"/>
            </a:solidFill>
            <a:latin typeface="Garamond" panose="02020404030301010803" pitchFamily="18" charset="0"/>
          </a:endParaRPr>
        </a:p>
      </dgm:t>
    </dgm:pt>
    <dgm:pt modelId="{8E04158E-403F-4403-B341-58EE9A40C429}" type="sibTrans" cxnId="{1E6CDE8E-4B3F-49E9-A1E0-6DC5A84636C9}">
      <dgm:prSet/>
      <dgm:spPr/>
      <dgm:t>
        <a:bodyPr/>
        <a:lstStyle/>
        <a:p>
          <a:endParaRPr lang="el-GR" sz="1800" b="1">
            <a:solidFill>
              <a:schemeClr val="tx1"/>
            </a:solidFill>
            <a:latin typeface="Garamond" panose="02020404030301010803" pitchFamily="18" charset="0"/>
          </a:endParaRPr>
        </a:p>
      </dgm:t>
    </dgm:pt>
    <dgm:pt modelId="{ECC2DD43-EA92-46D6-B3E9-546BD68A28B8}">
      <dgm:prSet phldrT="[Κείμενο]" custT="1"/>
      <dgm:spPr/>
      <dgm:t>
        <a:bodyPr/>
        <a:lstStyle/>
        <a:p>
          <a:r>
            <a:rPr lang="en-US" sz="1800" b="1" dirty="0">
              <a:solidFill>
                <a:schemeClr val="tx1"/>
              </a:solidFill>
              <a:latin typeface="Garamond" panose="02020404030301010803" pitchFamily="18" charset="0"/>
            </a:rPr>
            <a:t>Enhanced Problem - Solving</a:t>
          </a:r>
          <a:endParaRPr lang="el-GR" sz="1800" b="1" dirty="0">
            <a:solidFill>
              <a:schemeClr val="tx1"/>
            </a:solidFill>
            <a:latin typeface="Garamond" panose="02020404030301010803" pitchFamily="18" charset="0"/>
          </a:endParaRPr>
        </a:p>
      </dgm:t>
    </dgm:pt>
    <dgm:pt modelId="{93750E6A-AA76-4C95-B7EE-5A5BF57A3085}" type="parTrans" cxnId="{8D3BAD84-7EC1-4516-8602-393CE81943FD}">
      <dgm:prSet/>
      <dgm:spPr/>
      <dgm:t>
        <a:bodyPr/>
        <a:lstStyle/>
        <a:p>
          <a:endParaRPr lang="el-GR" sz="1800" b="1">
            <a:solidFill>
              <a:schemeClr val="tx1"/>
            </a:solidFill>
            <a:latin typeface="Garamond" panose="02020404030301010803" pitchFamily="18" charset="0"/>
          </a:endParaRPr>
        </a:p>
      </dgm:t>
    </dgm:pt>
    <dgm:pt modelId="{62BAD31D-A2C6-4E83-A194-EE2D13DF14AA}" type="sibTrans" cxnId="{8D3BAD84-7EC1-4516-8602-393CE81943FD}">
      <dgm:prSet/>
      <dgm:spPr/>
      <dgm:t>
        <a:bodyPr/>
        <a:lstStyle/>
        <a:p>
          <a:endParaRPr lang="el-GR" sz="1800" b="1">
            <a:solidFill>
              <a:schemeClr val="tx1"/>
            </a:solidFill>
            <a:latin typeface="Garamond" panose="02020404030301010803" pitchFamily="18" charset="0"/>
          </a:endParaRPr>
        </a:p>
      </dgm:t>
    </dgm:pt>
    <dgm:pt modelId="{92A648CA-EE2E-4D58-91BA-5F41303D330C}" type="pres">
      <dgm:prSet presAssocID="{CD59F0F4-646D-4B26-B6C2-6DBE0722CC3C}" presName="diagram" presStyleCnt="0">
        <dgm:presLayoutVars>
          <dgm:dir/>
          <dgm:resizeHandles val="exact"/>
        </dgm:presLayoutVars>
      </dgm:prSet>
      <dgm:spPr/>
    </dgm:pt>
    <dgm:pt modelId="{2C57EB38-337E-4918-B0AC-913A7F16D1FC}" type="pres">
      <dgm:prSet presAssocID="{B795448F-ACB4-4158-98D2-8A7D16055122}" presName="node" presStyleLbl="node1" presStyleIdx="0" presStyleCnt="4">
        <dgm:presLayoutVars>
          <dgm:bulletEnabled val="1"/>
        </dgm:presLayoutVars>
      </dgm:prSet>
      <dgm:spPr/>
    </dgm:pt>
    <dgm:pt modelId="{1B8B96CA-523A-4744-B0FD-A113DE320451}" type="pres">
      <dgm:prSet presAssocID="{2E0D359A-BB6B-4753-913B-7CCB0E39A5E3}" presName="sibTrans" presStyleLbl="sibTrans2D1" presStyleIdx="0" presStyleCnt="3"/>
      <dgm:spPr/>
    </dgm:pt>
    <dgm:pt modelId="{40632C46-0D49-429B-8C99-3D80C2506078}" type="pres">
      <dgm:prSet presAssocID="{2E0D359A-BB6B-4753-913B-7CCB0E39A5E3}" presName="connectorText" presStyleLbl="sibTrans2D1" presStyleIdx="0" presStyleCnt="3"/>
      <dgm:spPr/>
    </dgm:pt>
    <dgm:pt modelId="{74AC1B22-B901-4577-A193-C87FDB726B7B}" type="pres">
      <dgm:prSet presAssocID="{16C2881D-A7DC-4FA3-9FF7-DDD7410073B7}" presName="node" presStyleLbl="node1" presStyleIdx="1" presStyleCnt="4">
        <dgm:presLayoutVars>
          <dgm:bulletEnabled val="1"/>
        </dgm:presLayoutVars>
      </dgm:prSet>
      <dgm:spPr/>
    </dgm:pt>
    <dgm:pt modelId="{F99DA7EB-72C4-41CA-880C-3F0FD8647246}" type="pres">
      <dgm:prSet presAssocID="{BC6F36FB-85C1-4029-B6EF-A998F98DD557}" presName="sibTrans" presStyleLbl="sibTrans2D1" presStyleIdx="1" presStyleCnt="3"/>
      <dgm:spPr/>
    </dgm:pt>
    <dgm:pt modelId="{8C7305FF-7FA2-42C6-82A0-A3CD5214F511}" type="pres">
      <dgm:prSet presAssocID="{BC6F36FB-85C1-4029-B6EF-A998F98DD557}" presName="connectorText" presStyleLbl="sibTrans2D1" presStyleIdx="1" presStyleCnt="3"/>
      <dgm:spPr/>
    </dgm:pt>
    <dgm:pt modelId="{FFB3EC76-ABB2-4F06-8977-7D9687A506EA}" type="pres">
      <dgm:prSet presAssocID="{781DF732-8D8B-436F-A7E2-24CE4F0153FD}" presName="node" presStyleLbl="node1" presStyleIdx="2" presStyleCnt="4">
        <dgm:presLayoutVars>
          <dgm:bulletEnabled val="1"/>
        </dgm:presLayoutVars>
      </dgm:prSet>
      <dgm:spPr/>
    </dgm:pt>
    <dgm:pt modelId="{A0BF5315-345C-4C2F-A70A-D92239A9B054}" type="pres">
      <dgm:prSet presAssocID="{8E04158E-403F-4403-B341-58EE9A40C429}" presName="sibTrans" presStyleLbl="sibTrans2D1" presStyleIdx="2" presStyleCnt="3"/>
      <dgm:spPr/>
    </dgm:pt>
    <dgm:pt modelId="{FE4DADF8-5307-4D09-8538-0DE951CAC38D}" type="pres">
      <dgm:prSet presAssocID="{8E04158E-403F-4403-B341-58EE9A40C429}" presName="connectorText" presStyleLbl="sibTrans2D1" presStyleIdx="2" presStyleCnt="3"/>
      <dgm:spPr/>
    </dgm:pt>
    <dgm:pt modelId="{BB8F82F1-C253-45BD-B75F-65D44132D598}" type="pres">
      <dgm:prSet presAssocID="{ECC2DD43-EA92-46D6-B3E9-546BD68A28B8}" presName="node" presStyleLbl="node1" presStyleIdx="3" presStyleCnt="4">
        <dgm:presLayoutVars>
          <dgm:bulletEnabled val="1"/>
        </dgm:presLayoutVars>
      </dgm:prSet>
      <dgm:spPr/>
    </dgm:pt>
  </dgm:ptLst>
  <dgm:cxnLst>
    <dgm:cxn modelId="{DFB26500-8959-4E2B-89C1-8A649E5CB272}" srcId="{CD59F0F4-646D-4B26-B6C2-6DBE0722CC3C}" destId="{16C2881D-A7DC-4FA3-9FF7-DDD7410073B7}" srcOrd="1" destOrd="0" parTransId="{A335897B-98B0-4CC3-923A-871E7E550780}" sibTransId="{BC6F36FB-85C1-4029-B6EF-A998F98DD557}"/>
    <dgm:cxn modelId="{58F73221-2296-4323-AA8A-44A1312BE158}" type="presOf" srcId="{B795448F-ACB4-4158-98D2-8A7D16055122}" destId="{2C57EB38-337E-4918-B0AC-913A7F16D1FC}" srcOrd="0" destOrd="0" presId="urn:microsoft.com/office/officeart/2005/8/layout/process5"/>
    <dgm:cxn modelId="{5774F826-B1B5-4CEC-9773-7AE5703CF199}" type="presOf" srcId="{781DF732-8D8B-436F-A7E2-24CE4F0153FD}" destId="{FFB3EC76-ABB2-4F06-8977-7D9687A506EA}" srcOrd="0" destOrd="0" presId="urn:microsoft.com/office/officeart/2005/8/layout/process5"/>
    <dgm:cxn modelId="{277EA833-DDD8-40C4-93D2-1E8D56B85360}" type="presOf" srcId="{ECC2DD43-EA92-46D6-B3E9-546BD68A28B8}" destId="{BB8F82F1-C253-45BD-B75F-65D44132D598}" srcOrd="0" destOrd="0" presId="urn:microsoft.com/office/officeart/2005/8/layout/process5"/>
    <dgm:cxn modelId="{65D7755C-7A78-4F51-901A-47CDE159CC7D}" type="presOf" srcId="{BC6F36FB-85C1-4029-B6EF-A998F98DD557}" destId="{8C7305FF-7FA2-42C6-82A0-A3CD5214F511}" srcOrd="1" destOrd="0" presId="urn:microsoft.com/office/officeart/2005/8/layout/process5"/>
    <dgm:cxn modelId="{3F2B3E5F-109B-4BF2-BD31-F2FF1F6AAE5C}" srcId="{CD59F0F4-646D-4B26-B6C2-6DBE0722CC3C}" destId="{B795448F-ACB4-4158-98D2-8A7D16055122}" srcOrd="0" destOrd="0" parTransId="{8B8693B0-6E69-4646-A0B5-053D9A935495}" sibTransId="{2E0D359A-BB6B-4753-913B-7CCB0E39A5E3}"/>
    <dgm:cxn modelId="{BDCD1050-1D14-49FD-BCE0-8D01CBBAB57B}" type="presOf" srcId="{16C2881D-A7DC-4FA3-9FF7-DDD7410073B7}" destId="{74AC1B22-B901-4577-A193-C87FDB726B7B}" srcOrd="0" destOrd="0" presId="urn:microsoft.com/office/officeart/2005/8/layout/process5"/>
    <dgm:cxn modelId="{8D3BAD84-7EC1-4516-8602-393CE81943FD}" srcId="{CD59F0F4-646D-4B26-B6C2-6DBE0722CC3C}" destId="{ECC2DD43-EA92-46D6-B3E9-546BD68A28B8}" srcOrd="3" destOrd="0" parTransId="{93750E6A-AA76-4C95-B7EE-5A5BF57A3085}" sibTransId="{62BAD31D-A2C6-4E83-A194-EE2D13DF14AA}"/>
    <dgm:cxn modelId="{1E6CDE8E-4B3F-49E9-A1E0-6DC5A84636C9}" srcId="{CD59F0F4-646D-4B26-B6C2-6DBE0722CC3C}" destId="{781DF732-8D8B-436F-A7E2-24CE4F0153FD}" srcOrd="2" destOrd="0" parTransId="{27FB00A4-6D16-4508-9A23-15076F72FE20}" sibTransId="{8E04158E-403F-4403-B341-58EE9A40C429}"/>
    <dgm:cxn modelId="{B5510BAA-E2F1-4626-AFC7-4779B56BD202}" type="presOf" srcId="{8E04158E-403F-4403-B341-58EE9A40C429}" destId="{FE4DADF8-5307-4D09-8538-0DE951CAC38D}" srcOrd="1" destOrd="0" presId="urn:microsoft.com/office/officeart/2005/8/layout/process5"/>
    <dgm:cxn modelId="{5F336FB5-B50A-47BE-BC37-248357748E49}" type="presOf" srcId="{CD59F0F4-646D-4B26-B6C2-6DBE0722CC3C}" destId="{92A648CA-EE2E-4D58-91BA-5F41303D330C}" srcOrd="0" destOrd="0" presId="urn:microsoft.com/office/officeart/2005/8/layout/process5"/>
    <dgm:cxn modelId="{F6AB05BA-2812-4EEF-A0AF-8005981A33D8}" type="presOf" srcId="{2E0D359A-BB6B-4753-913B-7CCB0E39A5E3}" destId="{1B8B96CA-523A-4744-B0FD-A113DE320451}" srcOrd="0" destOrd="0" presId="urn:microsoft.com/office/officeart/2005/8/layout/process5"/>
    <dgm:cxn modelId="{817741C3-4BF4-42C2-80F2-1221FBE9F7BD}" type="presOf" srcId="{2E0D359A-BB6B-4753-913B-7CCB0E39A5E3}" destId="{40632C46-0D49-429B-8C99-3D80C2506078}" srcOrd="1" destOrd="0" presId="urn:microsoft.com/office/officeart/2005/8/layout/process5"/>
    <dgm:cxn modelId="{D3F166CF-F30B-4D63-8838-7B5ED667F6DA}" type="presOf" srcId="{8E04158E-403F-4403-B341-58EE9A40C429}" destId="{A0BF5315-345C-4C2F-A70A-D92239A9B054}" srcOrd="0" destOrd="0" presId="urn:microsoft.com/office/officeart/2005/8/layout/process5"/>
    <dgm:cxn modelId="{60361DFB-C304-4C5D-811D-50759F716A27}" type="presOf" srcId="{BC6F36FB-85C1-4029-B6EF-A998F98DD557}" destId="{F99DA7EB-72C4-41CA-880C-3F0FD8647246}" srcOrd="0" destOrd="0" presId="urn:microsoft.com/office/officeart/2005/8/layout/process5"/>
    <dgm:cxn modelId="{D154ACBB-0DC0-403F-BB85-7410C24726D1}" type="presParOf" srcId="{92A648CA-EE2E-4D58-91BA-5F41303D330C}" destId="{2C57EB38-337E-4918-B0AC-913A7F16D1FC}" srcOrd="0" destOrd="0" presId="urn:microsoft.com/office/officeart/2005/8/layout/process5"/>
    <dgm:cxn modelId="{CA559EBD-1B8F-4429-B79B-5AF3B514CCCF}" type="presParOf" srcId="{92A648CA-EE2E-4D58-91BA-5F41303D330C}" destId="{1B8B96CA-523A-4744-B0FD-A113DE320451}" srcOrd="1" destOrd="0" presId="urn:microsoft.com/office/officeart/2005/8/layout/process5"/>
    <dgm:cxn modelId="{1EF94074-DC8E-42F3-8538-02FDDD44DE51}" type="presParOf" srcId="{1B8B96CA-523A-4744-B0FD-A113DE320451}" destId="{40632C46-0D49-429B-8C99-3D80C2506078}" srcOrd="0" destOrd="0" presId="urn:microsoft.com/office/officeart/2005/8/layout/process5"/>
    <dgm:cxn modelId="{F0495CDC-BF63-4C84-A2D1-389410ED083B}" type="presParOf" srcId="{92A648CA-EE2E-4D58-91BA-5F41303D330C}" destId="{74AC1B22-B901-4577-A193-C87FDB726B7B}" srcOrd="2" destOrd="0" presId="urn:microsoft.com/office/officeart/2005/8/layout/process5"/>
    <dgm:cxn modelId="{1319243B-096C-4331-BECE-A6D4C189E206}" type="presParOf" srcId="{92A648CA-EE2E-4D58-91BA-5F41303D330C}" destId="{F99DA7EB-72C4-41CA-880C-3F0FD8647246}" srcOrd="3" destOrd="0" presId="urn:microsoft.com/office/officeart/2005/8/layout/process5"/>
    <dgm:cxn modelId="{8B209191-19DA-4DD3-AD48-FB8DF16D7398}" type="presParOf" srcId="{F99DA7EB-72C4-41CA-880C-3F0FD8647246}" destId="{8C7305FF-7FA2-42C6-82A0-A3CD5214F511}" srcOrd="0" destOrd="0" presId="urn:microsoft.com/office/officeart/2005/8/layout/process5"/>
    <dgm:cxn modelId="{3251066F-5087-4161-A428-D9E29C6E6161}" type="presParOf" srcId="{92A648CA-EE2E-4D58-91BA-5F41303D330C}" destId="{FFB3EC76-ABB2-4F06-8977-7D9687A506EA}" srcOrd="4" destOrd="0" presId="urn:microsoft.com/office/officeart/2005/8/layout/process5"/>
    <dgm:cxn modelId="{CED4E011-B259-4D57-A950-9E04A3B11B85}" type="presParOf" srcId="{92A648CA-EE2E-4D58-91BA-5F41303D330C}" destId="{A0BF5315-345C-4C2F-A70A-D92239A9B054}" srcOrd="5" destOrd="0" presId="urn:microsoft.com/office/officeart/2005/8/layout/process5"/>
    <dgm:cxn modelId="{10A7B1F8-530D-4AD1-8380-19A77B3491DD}" type="presParOf" srcId="{A0BF5315-345C-4C2F-A70A-D92239A9B054}" destId="{FE4DADF8-5307-4D09-8538-0DE951CAC38D}" srcOrd="0" destOrd="0" presId="urn:microsoft.com/office/officeart/2005/8/layout/process5"/>
    <dgm:cxn modelId="{EDC1B611-9144-4171-9AE9-E14B197DDFA4}" type="presParOf" srcId="{92A648CA-EE2E-4D58-91BA-5F41303D330C}" destId="{BB8F82F1-C253-45BD-B75F-65D44132D598}"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F9C2-67FB-47B2-87A0-71C4700B5074}">
      <dsp:nvSpPr>
        <dsp:cNvPr id="0" name=""/>
        <dsp:cNvSpPr/>
      </dsp:nvSpPr>
      <dsp:spPr>
        <a:xfrm>
          <a:off x="0" y="376468"/>
          <a:ext cx="4352925" cy="756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7835" tIns="624840" rIns="337835" bIns="128016" numCol="1" spcCol="1270" anchor="t" anchorCtr="0">
          <a:noAutofit/>
        </a:bodyPr>
        <a:lstStyle/>
        <a:p>
          <a:pPr marL="171450" lvl="1" indent="-171450" algn="l" defTabSz="800100">
            <a:lnSpc>
              <a:spcPct val="90000"/>
            </a:lnSpc>
            <a:spcBef>
              <a:spcPct val="0"/>
            </a:spcBef>
            <a:spcAft>
              <a:spcPct val="15000"/>
            </a:spcAft>
            <a:buChar char="•"/>
          </a:pPr>
          <a:endParaRPr lang="el-GR" sz="1800" kern="1200" dirty="0">
            <a:latin typeface="Garamond" panose="02020404030301010803" pitchFamily="18" charset="0"/>
          </a:endParaRPr>
        </a:p>
      </dsp:txBody>
      <dsp:txXfrm>
        <a:off x="0" y="376468"/>
        <a:ext cx="4352925" cy="756000"/>
      </dsp:txXfrm>
    </dsp:sp>
    <dsp:sp modelId="{49536CC3-EE47-4B24-BBE9-369EAF67F378}">
      <dsp:nvSpPr>
        <dsp:cNvPr id="0" name=""/>
        <dsp:cNvSpPr/>
      </dsp:nvSpPr>
      <dsp:spPr>
        <a:xfrm>
          <a:off x="217646" y="9271"/>
          <a:ext cx="3047047" cy="80999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5171" tIns="0" rIns="115171"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pitchFamily="18" charset="0"/>
            </a:rPr>
            <a:t>Briefly Introduction</a:t>
          </a:r>
          <a:endParaRPr lang="el-GR" sz="1800" kern="1200" dirty="0">
            <a:latin typeface="Garamond" panose="02020404030301010803" pitchFamily="18" charset="0"/>
          </a:endParaRPr>
        </a:p>
      </dsp:txBody>
      <dsp:txXfrm>
        <a:off x="257187" y="48812"/>
        <a:ext cx="2967965" cy="730914"/>
      </dsp:txXfrm>
    </dsp:sp>
    <dsp:sp modelId="{37495552-15AE-466A-B643-78BC09F2AB24}">
      <dsp:nvSpPr>
        <dsp:cNvPr id="0" name=""/>
        <dsp:cNvSpPr/>
      </dsp:nvSpPr>
      <dsp:spPr>
        <a:xfrm>
          <a:off x="0" y="1737268"/>
          <a:ext cx="4352925" cy="756000"/>
        </a:xfrm>
        <a:prstGeom prst="rect">
          <a:avLst/>
        </a:prstGeom>
        <a:solidFill>
          <a:schemeClr val="lt1">
            <a:alpha val="90000"/>
            <a:hueOff val="0"/>
            <a:satOff val="0"/>
            <a:lumOff val="0"/>
            <a:alphaOff val="0"/>
          </a:schemeClr>
        </a:solidFill>
        <a:ln w="12700" cap="flat" cmpd="sng" algn="ctr">
          <a:solidFill>
            <a:schemeClr val="accent2">
              <a:hueOff val="5617257"/>
              <a:satOff val="-17921"/>
              <a:lumOff val="-6961"/>
              <a:alphaOff val="0"/>
            </a:schemeClr>
          </a:solidFill>
          <a:prstDash val="solid"/>
        </a:ln>
        <a:effectLst/>
      </dsp:spPr>
      <dsp:style>
        <a:lnRef idx="2">
          <a:scrgbClr r="0" g="0" b="0"/>
        </a:lnRef>
        <a:fillRef idx="1">
          <a:scrgbClr r="0" g="0" b="0"/>
        </a:fillRef>
        <a:effectRef idx="0">
          <a:scrgbClr r="0" g="0" b="0"/>
        </a:effectRef>
        <a:fontRef idx="minor"/>
      </dsp:style>
    </dsp:sp>
    <dsp:sp modelId="{228D34DB-B1B6-41C4-ABED-859B2363E458}">
      <dsp:nvSpPr>
        <dsp:cNvPr id="0" name=""/>
        <dsp:cNvSpPr/>
      </dsp:nvSpPr>
      <dsp:spPr>
        <a:xfrm>
          <a:off x="217646" y="1294468"/>
          <a:ext cx="3047047" cy="885600"/>
        </a:xfrm>
        <a:prstGeom prst="roundRect">
          <a:avLst/>
        </a:prstGeom>
        <a:solidFill>
          <a:schemeClr val="accent2">
            <a:hueOff val="5617257"/>
            <a:satOff val="-17921"/>
            <a:lumOff val="-696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5171" tIns="0" rIns="115171" bIns="0" numCol="1" spcCol="1270" anchor="ctr" anchorCtr="0">
          <a:noAutofit/>
        </a:bodyPr>
        <a:lstStyle/>
        <a:p>
          <a:pPr marL="0" lvl="0" indent="0" algn="l" defTabSz="800100">
            <a:lnSpc>
              <a:spcPct val="90000"/>
            </a:lnSpc>
            <a:spcBef>
              <a:spcPct val="0"/>
            </a:spcBef>
            <a:spcAft>
              <a:spcPct val="35000"/>
            </a:spcAft>
            <a:buNone/>
          </a:pPr>
          <a:r>
            <a:rPr lang="en-US" sz="1800" kern="1200" dirty="0">
              <a:effectLst/>
              <a:latin typeface="Garamond" panose="02020404030301010803" pitchFamily="18" charset="0"/>
              <a:ea typeface="Aptos" panose="020B0004020202020204" pitchFamily="34" charset="0"/>
              <a:cs typeface="Times New Roman" panose="02020603050405020304" pitchFamily="18" charset="0"/>
            </a:rPr>
            <a:t>Why this subject is important in today's world?</a:t>
          </a:r>
          <a:endParaRPr lang="el-GR" sz="1800" kern="1200" dirty="0">
            <a:latin typeface="Garamond" panose="02020404030301010803" pitchFamily="18" charset="0"/>
          </a:endParaRPr>
        </a:p>
      </dsp:txBody>
      <dsp:txXfrm>
        <a:off x="260877" y="1337699"/>
        <a:ext cx="2960585" cy="799138"/>
      </dsp:txXfrm>
    </dsp:sp>
    <dsp:sp modelId="{4F274918-DB42-43A4-ACB5-B76207094587}">
      <dsp:nvSpPr>
        <dsp:cNvPr id="0" name=""/>
        <dsp:cNvSpPr/>
      </dsp:nvSpPr>
      <dsp:spPr>
        <a:xfrm>
          <a:off x="0" y="3098068"/>
          <a:ext cx="4352925" cy="756000"/>
        </a:xfrm>
        <a:prstGeom prst="rect">
          <a:avLst/>
        </a:prstGeom>
        <a:solidFill>
          <a:schemeClr val="lt1">
            <a:alpha val="90000"/>
            <a:hueOff val="0"/>
            <a:satOff val="0"/>
            <a:lumOff val="0"/>
            <a:alphaOff val="0"/>
          </a:schemeClr>
        </a:solidFill>
        <a:ln w="12700" cap="flat" cmpd="sng" algn="ctr">
          <a:solidFill>
            <a:schemeClr val="accent2">
              <a:hueOff val="11234514"/>
              <a:satOff val="-35841"/>
              <a:lumOff val="-13922"/>
              <a:alphaOff val="0"/>
            </a:schemeClr>
          </a:solidFill>
          <a:prstDash val="solid"/>
        </a:ln>
        <a:effectLst/>
      </dsp:spPr>
      <dsp:style>
        <a:lnRef idx="2">
          <a:scrgbClr r="0" g="0" b="0"/>
        </a:lnRef>
        <a:fillRef idx="1">
          <a:scrgbClr r="0" g="0" b="0"/>
        </a:fillRef>
        <a:effectRef idx="0">
          <a:scrgbClr r="0" g="0" b="0"/>
        </a:effectRef>
        <a:fontRef idx="minor"/>
      </dsp:style>
    </dsp:sp>
    <dsp:sp modelId="{A87306C9-D802-4BB3-9D07-18E79D55B6AB}">
      <dsp:nvSpPr>
        <dsp:cNvPr id="0" name=""/>
        <dsp:cNvSpPr/>
      </dsp:nvSpPr>
      <dsp:spPr>
        <a:xfrm>
          <a:off x="217646" y="2655268"/>
          <a:ext cx="3047047" cy="885600"/>
        </a:xfrm>
        <a:prstGeom prst="roundRect">
          <a:avLst/>
        </a:prstGeom>
        <a:solidFill>
          <a:schemeClr val="accent2">
            <a:hueOff val="11234514"/>
            <a:satOff val="-35841"/>
            <a:lumOff val="-13922"/>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5171" tIns="0" rIns="115171" bIns="0" numCol="1" spcCol="1270" anchor="ctr" anchorCtr="0">
          <a:noAutofit/>
        </a:bodyPr>
        <a:lstStyle/>
        <a:p>
          <a:pPr marL="0" lvl="0" indent="0" algn="l" defTabSz="800100">
            <a:lnSpc>
              <a:spcPct val="90000"/>
            </a:lnSpc>
            <a:spcBef>
              <a:spcPct val="0"/>
            </a:spcBef>
            <a:spcAft>
              <a:spcPct val="35000"/>
            </a:spcAft>
            <a:buSzPts val="1000"/>
            <a:buNone/>
          </a:pPr>
          <a:r>
            <a:rPr lang="en-US" sz="1800" kern="1200" dirty="0">
              <a:effectLst/>
              <a:latin typeface="Garamond" panose="02020404030301010803" pitchFamily="18" charset="0"/>
              <a:ea typeface="Aptos" panose="020B0004020202020204" pitchFamily="34" charset="0"/>
              <a:cs typeface="Times New Roman" panose="02020603050405020304" pitchFamily="18" charset="0"/>
            </a:rPr>
            <a:t>Mention the focus: understanding generational trends and their impact</a:t>
          </a:r>
          <a:endParaRPr lang="el-GR" sz="1800" kern="1200" dirty="0">
            <a:latin typeface="Garamond" panose="02020404030301010803" pitchFamily="18" charset="0"/>
          </a:endParaRPr>
        </a:p>
      </dsp:txBody>
      <dsp:txXfrm>
        <a:off x="260877" y="2698499"/>
        <a:ext cx="2960585"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4A4B2-7BB1-4773-8ABD-07EBFF64F556}">
      <dsp:nvSpPr>
        <dsp:cNvPr id="0" name=""/>
        <dsp:cNvSpPr/>
      </dsp:nvSpPr>
      <dsp:spPr>
        <a:xfrm rot="21300000">
          <a:off x="11043" y="1342658"/>
          <a:ext cx="3576607" cy="409575"/>
        </a:xfrm>
        <a:prstGeom prst="mathMinus">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449D18-23A6-476C-AF55-8157E98C49F8}">
      <dsp:nvSpPr>
        <dsp:cNvPr id="0" name=""/>
        <dsp:cNvSpPr/>
      </dsp:nvSpPr>
      <dsp:spPr>
        <a:xfrm>
          <a:off x="431843" y="154744"/>
          <a:ext cx="1079608" cy="1237957"/>
        </a:xfrm>
        <a:prstGeom prst="downArrow">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623A44-57B4-4E1B-B9D3-FFB98D9A1799}">
      <dsp:nvSpPr>
        <dsp:cNvPr id="0" name=""/>
        <dsp:cNvSpPr/>
      </dsp:nvSpPr>
      <dsp:spPr>
        <a:xfrm>
          <a:off x="1907307" y="0"/>
          <a:ext cx="1151582" cy="1299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Garamond" panose="02020404030301010803" pitchFamily="18" charset="0"/>
            </a:rPr>
            <a:t>Challenges</a:t>
          </a:r>
          <a:endParaRPr lang="el-GR" sz="1700" kern="1200" dirty="0">
            <a:latin typeface="Garamond" panose="02020404030301010803" pitchFamily="18" charset="0"/>
          </a:endParaRPr>
        </a:p>
      </dsp:txBody>
      <dsp:txXfrm>
        <a:off x="1907307" y="0"/>
        <a:ext cx="1151582" cy="1299855"/>
      </dsp:txXfrm>
    </dsp:sp>
    <dsp:sp modelId="{5C2C6C6D-B439-4A4F-A9FC-67BED5168479}">
      <dsp:nvSpPr>
        <dsp:cNvPr id="0" name=""/>
        <dsp:cNvSpPr/>
      </dsp:nvSpPr>
      <dsp:spPr>
        <a:xfrm>
          <a:off x="2087242" y="1702191"/>
          <a:ext cx="1079608" cy="1237957"/>
        </a:xfrm>
        <a:prstGeom prst="upArrow">
          <a:avLst/>
        </a:prstGeom>
        <a:solidFill>
          <a:schemeClr val="accent4">
            <a:hueOff val="8352737"/>
            <a:satOff val="-33685"/>
            <a:lumOff val="215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CD037D-3F85-463A-9F2A-B24A3F22D562}">
      <dsp:nvSpPr>
        <dsp:cNvPr id="0" name=""/>
        <dsp:cNvSpPr/>
      </dsp:nvSpPr>
      <dsp:spPr>
        <a:xfrm>
          <a:off x="539804" y="1795037"/>
          <a:ext cx="1151582" cy="1299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Garamond" panose="02020404030301010803" pitchFamily="18" charset="0"/>
            </a:rPr>
            <a:t>Strengths</a:t>
          </a:r>
          <a:endParaRPr lang="el-GR" sz="1700" kern="1200" dirty="0">
            <a:latin typeface="Garamond" panose="02020404030301010803" pitchFamily="18" charset="0"/>
          </a:endParaRPr>
        </a:p>
      </dsp:txBody>
      <dsp:txXfrm>
        <a:off x="539804" y="1795037"/>
        <a:ext cx="1151582" cy="12998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7A441-A561-4464-8EF9-BDFF9FB7447B}">
      <dsp:nvSpPr>
        <dsp:cNvPr id="0" name=""/>
        <dsp:cNvSpPr/>
      </dsp:nvSpPr>
      <dsp:spPr>
        <a:xfrm>
          <a:off x="2271" y="595618"/>
          <a:ext cx="1365620" cy="546248"/>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latin typeface="Garamond" panose="02020404030301010803" pitchFamily="18" charset="0"/>
            </a:rPr>
            <a:t>Baby Boomers</a:t>
          </a:r>
          <a:endParaRPr lang="el-GR" sz="1500" b="1" kern="1200" dirty="0">
            <a:solidFill>
              <a:schemeClr val="tx1"/>
            </a:solidFill>
            <a:latin typeface="Garamond" panose="02020404030301010803" pitchFamily="18" charset="0"/>
          </a:endParaRPr>
        </a:p>
      </dsp:txBody>
      <dsp:txXfrm>
        <a:off x="2271" y="595618"/>
        <a:ext cx="1365620" cy="546248"/>
      </dsp:txXfrm>
    </dsp:sp>
    <dsp:sp modelId="{5237D0B4-4EB0-4298-8C46-06F1729B9879}">
      <dsp:nvSpPr>
        <dsp:cNvPr id="0" name=""/>
        <dsp:cNvSpPr/>
      </dsp:nvSpPr>
      <dsp:spPr>
        <a:xfrm>
          <a:off x="2271" y="1141866"/>
          <a:ext cx="1365620" cy="109800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l-GR" sz="2500" kern="1200" dirty="0"/>
            <a:t>1946-1964</a:t>
          </a:r>
        </a:p>
      </dsp:txBody>
      <dsp:txXfrm>
        <a:off x="2271" y="1141866"/>
        <a:ext cx="1365620" cy="1098000"/>
      </dsp:txXfrm>
    </dsp:sp>
    <dsp:sp modelId="{D68BAEDF-3F55-4ACE-A769-334337F6B40A}">
      <dsp:nvSpPr>
        <dsp:cNvPr id="0" name=""/>
        <dsp:cNvSpPr/>
      </dsp:nvSpPr>
      <dsp:spPr>
        <a:xfrm>
          <a:off x="1559078" y="595618"/>
          <a:ext cx="1365620" cy="546248"/>
        </a:xfrm>
        <a:prstGeom prst="rect">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w="6350" cap="flat" cmpd="sng" algn="ctr">
          <a:solidFill>
            <a:schemeClr val="accent3">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latin typeface="Garamond" panose="02020404030301010803" pitchFamily="18" charset="0"/>
            </a:rPr>
            <a:t>Gen X</a:t>
          </a:r>
          <a:endParaRPr lang="el-GR" sz="1500" b="1" kern="1200" dirty="0">
            <a:solidFill>
              <a:schemeClr val="tx1"/>
            </a:solidFill>
            <a:latin typeface="Garamond" panose="02020404030301010803" pitchFamily="18" charset="0"/>
          </a:endParaRPr>
        </a:p>
      </dsp:txBody>
      <dsp:txXfrm>
        <a:off x="1559078" y="595618"/>
        <a:ext cx="1365620" cy="546248"/>
      </dsp:txXfrm>
    </dsp:sp>
    <dsp:sp modelId="{455581BB-67BE-489D-A57C-329A8543E1DF}">
      <dsp:nvSpPr>
        <dsp:cNvPr id="0" name=""/>
        <dsp:cNvSpPr/>
      </dsp:nvSpPr>
      <dsp:spPr>
        <a:xfrm>
          <a:off x="1559078" y="1141866"/>
          <a:ext cx="1365620" cy="1098000"/>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l-GR" sz="2500" kern="1200" dirty="0"/>
            <a:t>1965-1980</a:t>
          </a:r>
        </a:p>
      </dsp:txBody>
      <dsp:txXfrm>
        <a:off x="1559078" y="1141866"/>
        <a:ext cx="1365620" cy="1098000"/>
      </dsp:txXfrm>
    </dsp:sp>
    <dsp:sp modelId="{C7AC8B28-91B8-4E87-90AA-F6AFCBAA2E36}">
      <dsp:nvSpPr>
        <dsp:cNvPr id="0" name=""/>
        <dsp:cNvSpPr/>
      </dsp:nvSpPr>
      <dsp:spPr>
        <a:xfrm>
          <a:off x="3115884" y="595618"/>
          <a:ext cx="1365620" cy="546248"/>
        </a:xfrm>
        <a:prstGeom prst="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w="6350" cap="flat" cmpd="sng" algn="ctr">
          <a:solidFill>
            <a:schemeClr val="accent4">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latin typeface="Garamond" panose="02020404030301010803" pitchFamily="18" charset="0"/>
            </a:rPr>
            <a:t>Millennials</a:t>
          </a:r>
          <a:endParaRPr lang="el-GR" sz="1500" b="1" kern="1200" dirty="0">
            <a:solidFill>
              <a:schemeClr val="tx1"/>
            </a:solidFill>
            <a:latin typeface="Garamond" panose="02020404030301010803" pitchFamily="18" charset="0"/>
          </a:endParaRPr>
        </a:p>
      </dsp:txBody>
      <dsp:txXfrm>
        <a:off x="3115884" y="595618"/>
        <a:ext cx="1365620" cy="546248"/>
      </dsp:txXfrm>
    </dsp:sp>
    <dsp:sp modelId="{5577C8B6-3B74-416D-A23E-C53ED9360B3F}">
      <dsp:nvSpPr>
        <dsp:cNvPr id="0" name=""/>
        <dsp:cNvSpPr/>
      </dsp:nvSpPr>
      <dsp:spPr>
        <a:xfrm>
          <a:off x="3115884" y="1141866"/>
          <a:ext cx="1365620" cy="109800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l-GR" sz="2500" kern="1200" dirty="0"/>
            <a:t>1981-1996</a:t>
          </a:r>
        </a:p>
      </dsp:txBody>
      <dsp:txXfrm>
        <a:off x="3115884" y="1141866"/>
        <a:ext cx="1365620" cy="1098000"/>
      </dsp:txXfrm>
    </dsp:sp>
    <dsp:sp modelId="{27D905AF-2817-427F-A37B-BD7633D91019}">
      <dsp:nvSpPr>
        <dsp:cNvPr id="0" name=""/>
        <dsp:cNvSpPr/>
      </dsp:nvSpPr>
      <dsp:spPr>
        <a:xfrm>
          <a:off x="4672691" y="595618"/>
          <a:ext cx="1365620" cy="546248"/>
        </a:xfrm>
        <a:prstGeom prst="rect">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w="6350" cap="flat" cmpd="sng" algn="ctr">
          <a:solidFill>
            <a:schemeClr val="accent5">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latin typeface="Garamond" panose="02020404030301010803" pitchFamily="18" charset="0"/>
            </a:rPr>
            <a:t>Gen Z</a:t>
          </a:r>
          <a:endParaRPr lang="el-GR" sz="1500" b="1" kern="1200" dirty="0">
            <a:solidFill>
              <a:schemeClr val="tx1"/>
            </a:solidFill>
            <a:latin typeface="Garamond" panose="02020404030301010803" pitchFamily="18" charset="0"/>
          </a:endParaRPr>
        </a:p>
      </dsp:txBody>
      <dsp:txXfrm>
        <a:off x="4672691" y="595618"/>
        <a:ext cx="1365620" cy="546248"/>
      </dsp:txXfrm>
    </dsp:sp>
    <dsp:sp modelId="{E0A2AD29-5506-4050-94EF-443C369B5988}">
      <dsp:nvSpPr>
        <dsp:cNvPr id="0" name=""/>
        <dsp:cNvSpPr/>
      </dsp:nvSpPr>
      <dsp:spPr>
        <a:xfrm>
          <a:off x="4672691" y="1141866"/>
          <a:ext cx="1365620" cy="1098000"/>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l-GR" sz="2500" kern="1200" dirty="0"/>
            <a:t>1997-2012</a:t>
          </a:r>
        </a:p>
      </dsp:txBody>
      <dsp:txXfrm>
        <a:off x="4672691" y="1141866"/>
        <a:ext cx="1365620" cy="1098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B894A-A792-4AAD-BEF5-22CEB071020F}">
      <dsp:nvSpPr>
        <dsp:cNvPr id="0" name=""/>
        <dsp:cNvSpPr/>
      </dsp:nvSpPr>
      <dsp:spPr>
        <a:xfrm>
          <a:off x="1955943" y="2321"/>
          <a:ext cx="1260188" cy="819122"/>
        </a:xfrm>
        <a:prstGeom prst="roundRect">
          <a:avLst/>
        </a:prstGeom>
        <a:gradFill rotWithShape="0">
          <a:gsLst>
            <a:gs pos="0">
              <a:schemeClr val="accent2">
                <a:hueOff val="0"/>
                <a:satOff val="0"/>
                <a:lumOff val="0"/>
                <a:alphaOff val="0"/>
                <a:tint val="60000"/>
                <a:satMod val="105000"/>
                <a:lumMod val="105000"/>
              </a:schemeClr>
            </a:gs>
            <a:gs pos="100000">
              <a:schemeClr val="accent2">
                <a:hueOff val="0"/>
                <a:satOff val="0"/>
                <a:lumOff val="0"/>
                <a:alphaOff val="0"/>
                <a:tint val="65000"/>
                <a:satMod val="100000"/>
                <a:lumMod val="100000"/>
              </a:schemeClr>
            </a:gs>
            <a:gs pos="100000">
              <a:schemeClr val="accent2">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SzPts val="1000"/>
            <a:buFont typeface="Symbol" panose="05050102010706020507" pitchFamily="18" charset="2"/>
            <a:buNone/>
          </a:pPr>
          <a:r>
            <a:rPr lang="el-GR" sz="1400" kern="1200" dirty="0">
              <a:latin typeface="Garamond" panose="02020404030301010803" pitchFamily="18" charset="0"/>
            </a:rPr>
            <a:t>Work-centric mindset</a:t>
          </a:r>
        </a:p>
      </dsp:txBody>
      <dsp:txXfrm>
        <a:off x="1995929" y="42307"/>
        <a:ext cx="1180216" cy="739150"/>
      </dsp:txXfrm>
    </dsp:sp>
    <dsp:sp modelId="{A255B7F9-8CAD-4382-852F-5133DF19F389}">
      <dsp:nvSpPr>
        <dsp:cNvPr id="0" name=""/>
        <dsp:cNvSpPr/>
      </dsp:nvSpPr>
      <dsp:spPr>
        <a:xfrm>
          <a:off x="950085" y="411883"/>
          <a:ext cx="3271903" cy="3271903"/>
        </a:xfrm>
        <a:custGeom>
          <a:avLst/>
          <a:gdLst/>
          <a:ahLst/>
          <a:cxnLst/>
          <a:rect l="0" t="0" r="0" b="0"/>
          <a:pathLst>
            <a:path>
              <a:moveTo>
                <a:pt x="2274695" y="129849"/>
              </a:moveTo>
              <a:arcTo wR="1635951" hR="1635951" stAng="17578920" swAng="1960637"/>
            </a:path>
          </a:pathLst>
        </a:custGeom>
        <a:noFill/>
        <a:ln w="635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5F723A5-321B-4DDF-AF1C-4F0DBC97DA3B}">
      <dsp:nvSpPr>
        <dsp:cNvPr id="0" name=""/>
        <dsp:cNvSpPr/>
      </dsp:nvSpPr>
      <dsp:spPr>
        <a:xfrm>
          <a:off x="3511825" y="1132736"/>
          <a:ext cx="1260188" cy="819122"/>
        </a:xfrm>
        <a:prstGeom prst="roundRect">
          <a:avLst/>
        </a:prstGeom>
        <a:gradFill rotWithShape="0">
          <a:gsLst>
            <a:gs pos="0">
              <a:schemeClr val="accent2">
                <a:hueOff val="2808628"/>
                <a:satOff val="-8960"/>
                <a:lumOff val="-3480"/>
                <a:alphaOff val="0"/>
                <a:tint val="60000"/>
                <a:satMod val="105000"/>
                <a:lumMod val="105000"/>
              </a:schemeClr>
            </a:gs>
            <a:gs pos="100000">
              <a:schemeClr val="accent2">
                <a:hueOff val="2808628"/>
                <a:satOff val="-8960"/>
                <a:lumOff val="-3480"/>
                <a:alphaOff val="0"/>
                <a:tint val="65000"/>
                <a:satMod val="100000"/>
                <a:lumMod val="100000"/>
              </a:schemeClr>
            </a:gs>
            <a:gs pos="100000">
              <a:schemeClr val="accent2">
                <a:hueOff val="2808628"/>
                <a:satOff val="-8960"/>
                <a:lumOff val="-348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SzPts val="1000"/>
            <a:buFont typeface="Symbol" panose="05050102010706020507" pitchFamily="18" charset="2"/>
            <a:buNone/>
          </a:pPr>
          <a:r>
            <a:rPr lang="en-US" sz="1400" kern="1200" dirty="0">
              <a:latin typeface="Garamond" panose="02020404030301010803" pitchFamily="18" charset="0"/>
            </a:rPr>
            <a:t>L</a:t>
          </a:r>
          <a:r>
            <a:rPr lang="el-GR" sz="1400" kern="1200" dirty="0">
              <a:latin typeface="Garamond" panose="02020404030301010803" pitchFamily="18" charset="0"/>
            </a:rPr>
            <a:t>oyalty</a:t>
          </a:r>
        </a:p>
      </dsp:txBody>
      <dsp:txXfrm>
        <a:off x="3551811" y="1172722"/>
        <a:ext cx="1180216" cy="739150"/>
      </dsp:txXfrm>
    </dsp:sp>
    <dsp:sp modelId="{F79A69CF-FCDE-4E40-B1E7-AD63D5F63DCE}">
      <dsp:nvSpPr>
        <dsp:cNvPr id="0" name=""/>
        <dsp:cNvSpPr/>
      </dsp:nvSpPr>
      <dsp:spPr>
        <a:xfrm>
          <a:off x="950085" y="411883"/>
          <a:ext cx="3271903" cy="3271903"/>
        </a:xfrm>
        <a:custGeom>
          <a:avLst/>
          <a:gdLst/>
          <a:ahLst/>
          <a:cxnLst/>
          <a:rect l="0" t="0" r="0" b="0"/>
          <a:pathLst>
            <a:path>
              <a:moveTo>
                <a:pt x="3269666" y="1550430"/>
              </a:moveTo>
              <a:arcTo wR="1635951" hR="1635951" stAng="21420205" swAng="2195610"/>
            </a:path>
          </a:pathLst>
        </a:custGeom>
        <a:noFill/>
        <a:ln w="6350" cap="flat" cmpd="sng" algn="ctr">
          <a:solidFill>
            <a:schemeClr val="accent2">
              <a:hueOff val="2808628"/>
              <a:satOff val="-8960"/>
              <a:lumOff val="-3480"/>
              <a:alphaOff val="0"/>
            </a:schemeClr>
          </a:solidFill>
          <a:prstDash val="solid"/>
        </a:ln>
        <a:effectLst/>
      </dsp:spPr>
      <dsp:style>
        <a:lnRef idx="1">
          <a:scrgbClr r="0" g="0" b="0"/>
        </a:lnRef>
        <a:fillRef idx="0">
          <a:scrgbClr r="0" g="0" b="0"/>
        </a:fillRef>
        <a:effectRef idx="0">
          <a:scrgbClr r="0" g="0" b="0"/>
        </a:effectRef>
        <a:fontRef idx="minor"/>
      </dsp:style>
    </dsp:sp>
    <dsp:sp modelId="{1479F388-19D3-44AD-82E6-5AED1444363D}">
      <dsp:nvSpPr>
        <dsp:cNvPr id="0" name=""/>
        <dsp:cNvSpPr/>
      </dsp:nvSpPr>
      <dsp:spPr>
        <a:xfrm>
          <a:off x="2917531" y="2961786"/>
          <a:ext cx="1260188" cy="819122"/>
        </a:xfrm>
        <a:prstGeom prst="roundRect">
          <a:avLst/>
        </a:prstGeom>
        <a:gradFill rotWithShape="0">
          <a:gsLst>
            <a:gs pos="0">
              <a:schemeClr val="accent2">
                <a:hueOff val="5617257"/>
                <a:satOff val="-17921"/>
                <a:lumOff val="-6961"/>
                <a:alphaOff val="0"/>
                <a:tint val="60000"/>
                <a:satMod val="105000"/>
                <a:lumMod val="105000"/>
              </a:schemeClr>
            </a:gs>
            <a:gs pos="100000">
              <a:schemeClr val="accent2">
                <a:hueOff val="5617257"/>
                <a:satOff val="-17921"/>
                <a:lumOff val="-6961"/>
                <a:alphaOff val="0"/>
                <a:tint val="65000"/>
                <a:satMod val="100000"/>
                <a:lumMod val="100000"/>
              </a:schemeClr>
            </a:gs>
            <a:gs pos="100000">
              <a:schemeClr val="accent2">
                <a:hueOff val="5617257"/>
                <a:satOff val="-17921"/>
                <a:lumOff val="-6961"/>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SzPts val="1000"/>
            <a:buFont typeface="Symbol" panose="05050102010706020507" pitchFamily="18" charset="2"/>
            <a:buNone/>
          </a:pPr>
          <a:r>
            <a:rPr lang="en-US" sz="1400" kern="1200" dirty="0">
              <a:latin typeface="Garamond" panose="02020404030301010803" pitchFamily="18" charset="0"/>
            </a:rPr>
            <a:t>Knowledge</a:t>
          </a:r>
          <a:endParaRPr lang="el-GR" sz="1400" kern="1200" dirty="0">
            <a:latin typeface="Garamond" panose="02020404030301010803" pitchFamily="18" charset="0"/>
          </a:endParaRPr>
        </a:p>
      </dsp:txBody>
      <dsp:txXfrm>
        <a:off x="2957517" y="3001772"/>
        <a:ext cx="1180216" cy="739150"/>
      </dsp:txXfrm>
    </dsp:sp>
    <dsp:sp modelId="{D037B70E-90E1-4EAD-89BB-85B63C47D808}">
      <dsp:nvSpPr>
        <dsp:cNvPr id="0" name=""/>
        <dsp:cNvSpPr/>
      </dsp:nvSpPr>
      <dsp:spPr>
        <a:xfrm>
          <a:off x="950085" y="411883"/>
          <a:ext cx="3271903" cy="3271903"/>
        </a:xfrm>
        <a:custGeom>
          <a:avLst/>
          <a:gdLst/>
          <a:ahLst/>
          <a:cxnLst/>
          <a:rect l="0" t="0" r="0" b="0"/>
          <a:pathLst>
            <a:path>
              <a:moveTo>
                <a:pt x="1960950" y="3239296"/>
              </a:moveTo>
              <a:arcTo wR="1635951" hR="1635951" stAng="4712481" swAng="1375037"/>
            </a:path>
          </a:pathLst>
        </a:custGeom>
        <a:noFill/>
        <a:ln w="6350" cap="flat" cmpd="sng" algn="ctr">
          <a:solidFill>
            <a:schemeClr val="accent2">
              <a:hueOff val="5617257"/>
              <a:satOff val="-17921"/>
              <a:lumOff val="-6961"/>
              <a:alphaOff val="0"/>
            </a:schemeClr>
          </a:solidFill>
          <a:prstDash val="solid"/>
        </a:ln>
        <a:effectLst/>
      </dsp:spPr>
      <dsp:style>
        <a:lnRef idx="1">
          <a:scrgbClr r="0" g="0" b="0"/>
        </a:lnRef>
        <a:fillRef idx="0">
          <a:scrgbClr r="0" g="0" b="0"/>
        </a:fillRef>
        <a:effectRef idx="0">
          <a:scrgbClr r="0" g="0" b="0"/>
        </a:effectRef>
        <a:fontRef idx="minor"/>
      </dsp:style>
    </dsp:sp>
    <dsp:sp modelId="{0B2A5314-D4E5-4D34-BC52-6F120148EAF4}">
      <dsp:nvSpPr>
        <dsp:cNvPr id="0" name=""/>
        <dsp:cNvSpPr/>
      </dsp:nvSpPr>
      <dsp:spPr>
        <a:xfrm>
          <a:off x="994355" y="2961786"/>
          <a:ext cx="1260188" cy="819122"/>
        </a:xfrm>
        <a:prstGeom prst="roundRect">
          <a:avLst/>
        </a:prstGeom>
        <a:gradFill rotWithShape="0">
          <a:gsLst>
            <a:gs pos="0">
              <a:schemeClr val="accent2">
                <a:hueOff val="8425886"/>
                <a:satOff val="-26881"/>
                <a:lumOff val="-10441"/>
                <a:alphaOff val="0"/>
                <a:tint val="60000"/>
                <a:satMod val="105000"/>
                <a:lumMod val="105000"/>
              </a:schemeClr>
            </a:gs>
            <a:gs pos="100000">
              <a:schemeClr val="accent2">
                <a:hueOff val="8425886"/>
                <a:satOff val="-26881"/>
                <a:lumOff val="-10441"/>
                <a:alphaOff val="0"/>
                <a:tint val="65000"/>
                <a:satMod val="100000"/>
                <a:lumMod val="100000"/>
              </a:schemeClr>
            </a:gs>
            <a:gs pos="100000">
              <a:schemeClr val="accent2">
                <a:hueOff val="8425886"/>
                <a:satOff val="-26881"/>
                <a:lumOff val="-10441"/>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SzPts val="1000"/>
            <a:buFont typeface="Symbol" panose="05050102010706020507" pitchFamily="18" charset="2"/>
            <a:buNone/>
          </a:pPr>
          <a:r>
            <a:rPr lang="en-US" sz="1400" kern="1200" dirty="0">
              <a:latin typeface="Garamond" panose="02020404030301010803" pitchFamily="18" charset="0"/>
            </a:rPr>
            <a:t>Experience</a:t>
          </a:r>
          <a:endParaRPr lang="el-GR" sz="1400" kern="1200" dirty="0">
            <a:latin typeface="Garamond" panose="02020404030301010803" pitchFamily="18" charset="0"/>
          </a:endParaRPr>
        </a:p>
      </dsp:txBody>
      <dsp:txXfrm>
        <a:off x="1034341" y="3001772"/>
        <a:ext cx="1180216" cy="739150"/>
      </dsp:txXfrm>
    </dsp:sp>
    <dsp:sp modelId="{4E0F7A51-9A2C-4502-9948-B64F320ECB4C}">
      <dsp:nvSpPr>
        <dsp:cNvPr id="0" name=""/>
        <dsp:cNvSpPr/>
      </dsp:nvSpPr>
      <dsp:spPr>
        <a:xfrm>
          <a:off x="950085" y="411883"/>
          <a:ext cx="3271903" cy="3271903"/>
        </a:xfrm>
        <a:custGeom>
          <a:avLst/>
          <a:gdLst/>
          <a:ahLst/>
          <a:cxnLst/>
          <a:rect l="0" t="0" r="0" b="0"/>
          <a:pathLst>
            <a:path>
              <a:moveTo>
                <a:pt x="273284" y="2541200"/>
              </a:moveTo>
              <a:arcTo wR="1635951" hR="1635951" stAng="8784184" swAng="2195610"/>
            </a:path>
          </a:pathLst>
        </a:custGeom>
        <a:noFill/>
        <a:ln w="6350" cap="flat" cmpd="sng" algn="ctr">
          <a:solidFill>
            <a:schemeClr val="accent2">
              <a:hueOff val="8425886"/>
              <a:satOff val="-26881"/>
              <a:lumOff val="-10441"/>
              <a:alphaOff val="0"/>
            </a:schemeClr>
          </a:solidFill>
          <a:prstDash val="solid"/>
        </a:ln>
        <a:effectLst/>
      </dsp:spPr>
      <dsp:style>
        <a:lnRef idx="1">
          <a:scrgbClr r="0" g="0" b="0"/>
        </a:lnRef>
        <a:fillRef idx="0">
          <a:scrgbClr r="0" g="0" b="0"/>
        </a:fillRef>
        <a:effectRef idx="0">
          <a:scrgbClr r="0" g="0" b="0"/>
        </a:effectRef>
        <a:fontRef idx="minor"/>
      </dsp:style>
    </dsp:sp>
    <dsp:sp modelId="{F43B296F-CF1B-46FB-896F-8F590399BB44}">
      <dsp:nvSpPr>
        <dsp:cNvPr id="0" name=""/>
        <dsp:cNvSpPr/>
      </dsp:nvSpPr>
      <dsp:spPr>
        <a:xfrm>
          <a:off x="400060" y="1132736"/>
          <a:ext cx="1260188" cy="819122"/>
        </a:xfrm>
        <a:prstGeom prst="roundRect">
          <a:avLst/>
        </a:prstGeom>
        <a:gradFill rotWithShape="0">
          <a:gsLst>
            <a:gs pos="0">
              <a:schemeClr val="accent2">
                <a:hueOff val="11234514"/>
                <a:satOff val="-35841"/>
                <a:lumOff val="-13922"/>
                <a:alphaOff val="0"/>
                <a:tint val="60000"/>
                <a:satMod val="105000"/>
                <a:lumMod val="105000"/>
              </a:schemeClr>
            </a:gs>
            <a:gs pos="100000">
              <a:schemeClr val="accent2">
                <a:hueOff val="11234514"/>
                <a:satOff val="-35841"/>
                <a:lumOff val="-13922"/>
                <a:alphaOff val="0"/>
                <a:tint val="65000"/>
                <a:satMod val="100000"/>
                <a:lumMod val="100000"/>
              </a:schemeClr>
            </a:gs>
            <a:gs pos="100000">
              <a:schemeClr val="accent2">
                <a:hueOff val="11234514"/>
                <a:satOff val="-35841"/>
                <a:lumOff val="-13922"/>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SzPts val="1000"/>
            <a:buFont typeface="Symbol" panose="05050102010706020507" pitchFamily="18" charset="2"/>
            <a:buNone/>
          </a:pPr>
          <a:r>
            <a:rPr lang="el-GR" sz="1400" kern="1200" dirty="0">
              <a:latin typeface="Garamond" panose="02020404030301010803" pitchFamily="18" charset="0"/>
            </a:rPr>
            <a:t>Delayed retirement</a:t>
          </a:r>
        </a:p>
      </dsp:txBody>
      <dsp:txXfrm>
        <a:off x="440046" y="1172722"/>
        <a:ext cx="1180216" cy="739150"/>
      </dsp:txXfrm>
    </dsp:sp>
    <dsp:sp modelId="{0FF47325-6858-4B51-80D4-12987D43C296}">
      <dsp:nvSpPr>
        <dsp:cNvPr id="0" name=""/>
        <dsp:cNvSpPr/>
      </dsp:nvSpPr>
      <dsp:spPr>
        <a:xfrm>
          <a:off x="950085" y="411883"/>
          <a:ext cx="3271903" cy="3271903"/>
        </a:xfrm>
        <a:custGeom>
          <a:avLst/>
          <a:gdLst/>
          <a:ahLst/>
          <a:cxnLst/>
          <a:rect l="0" t="0" r="0" b="0"/>
          <a:pathLst>
            <a:path>
              <a:moveTo>
                <a:pt x="285150" y="713089"/>
              </a:moveTo>
              <a:arcTo wR="1635951" hR="1635951" stAng="12860444" swAng="1960637"/>
            </a:path>
          </a:pathLst>
        </a:custGeom>
        <a:noFill/>
        <a:ln w="6350" cap="flat" cmpd="sng" algn="ctr">
          <a:solidFill>
            <a:schemeClr val="accent2">
              <a:hueOff val="11234514"/>
              <a:satOff val="-35841"/>
              <a:lumOff val="-1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9AF6F-4939-4AF0-9670-797BF68C6344}">
      <dsp:nvSpPr>
        <dsp:cNvPr id="0" name=""/>
        <dsp:cNvSpPr/>
      </dsp:nvSpPr>
      <dsp:spPr>
        <a:xfrm>
          <a:off x="2183237" y="530"/>
          <a:ext cx="2203375" cy="9965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Garamond" panose="02020404030301010803" pitchFamily="18" charset="0"/>
            </a:rPr>
            <a:t>Independence</a:t>
          </a:r>
          <a:endParaRPr lang="el-GR" sz="1800" kern="1200" dirty="0">
            <a:solidFill>
              <a:schemeClr val="tx1"/>
            </a:solidFill>
            <a:latin typeface="Garamond" panose="02020404030301010803" pitchFamily="18" charset="0"/>
          </a:endParaRPr>
        </a:p>
      </dsp:txBody>
      <dsp:txXfrm>
        <a:off x="2183237" y="530"/>
        <a:ext cx="2203375" cy="996551"/>
      </dsp:txXfrm>
    </dsp:sp>
    <dsp:sp modelId="{08B9843A-3A58-40B5-BB0F-EE12E0C19AF6}">
      <dsp:nvSpPr>
        <dsp:cNvPr id="0" name=""/>
        <dsp:cNvSpPr/>
      </dsp:nvSpPr>
      <dsp:spPr>
        <a:xfrm>
          <a:off x="1097992" y="530"/>
          <a:ext cx="986586" cy="99655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7C5373-E179-4EC3-B1F5-B9C41F607A09}">
      <dsp:nvSpPr>
        <dsp:cNvPr id="0" name=""/>
        <dsp:cNvSpPr/>
      </dsp:nvSpPr>
      <dsp:spPr>
        <a:xfrm>
          <a:off x="1097992" y="1161512"/>
          <a:ext cx="2203375" cy="99655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Garamond" panose="02020404030301010803" pitchFamily="18" charset="0"/>
            </a:rPr>
            <a:t>Adaptability</a:t>
          </a:r>
          <a:endParaRPr lang="el-GR" sz="1800" kern="1200" dirty="0">
            <a:solidFill>
              <a:schemeClr val="tx1"/>
            </a:solidFill>
            <a:latin typeface="Garamond" panose="02020404030301010803" pitchFamily="18" charset="0"/>
          </a:endParaRPr>
        </a:p>
      </dsp:txBody>
      <dsp:txXfrm>
        <a:off x="1097992" y="1161512"/>
        <a:ext cx="2203375" cy="996551"/>
      </dsp:txXfrm>
    </dsp:sp>
    <dsp:sp modelId="{74DE2FDC-70D1-423A-9AF5-B9A182586BDC}">
      <dsp:nvSpPr>
        <dsp:cNvPr id="0" name=""/>
        <dsp:cNvSpPr/>
      </dsp:nvSpPr>
      <dsp:spPr>
        <a:xfrm>
          <a:off x="3400026" y="1161512"/>
          <a:ext cx="986586" cy="99655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C0DF24-64FA-47D6-ADB1-67017979C3FB}">
      <dsp:nvSpPr>
        <dsp:cNvPr id="0" name=""/>
        <dsp:cNvSpPr/>
      </dsp:nvSpPr>
      <dsp:spPr>
        <a:xfrm>
          <a:off x="2183237" y="2322495"/>
          <a:ext cx="2203375" cy="99655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Garamond" panose="02020404030301010803" pitchFamily="18" charset="0"/>
            </a:rPr>
            <a:t>Between traditional and digital workplaces</a:t>
          </a:r>
          <a:endParaRPr lang="el-GR" sz="1800" kern="1200" dirty="0">
            <a:solidFill>
              <a:schemeClr val="tx1"/>
            </a:solidFill>
            <a:latin typeface="Garamond" panose="02020404030301010803" pitchFamily="18" charset="0"/>
          </a:endParaRPr>
        </a:p>
      </dsp:txBody>
      <dsp:txXfrm>
        <a:off x="2183237" y="2322495"/>
        <a:ext cx="2203375" cy="996551"/>
      </dsp:txXfrm>
    </dsp:sp>
    <dsp:sp modelId="{67878DDC-6910-4BBB-95CF-95D8B3EE85B6}">
      <dsp:nvSpPr>
        <dsp:cNvPr id="0" name=""/>
        <dsp:cNvSpPr/>
      </dsp:nvSpPr>
      <dsp:spPr>
        <a:xfrm>
          <a:off x="1097992" y="2322495"/>
          <a:ext cx="986586" cy="99655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0E4111-D5CD-4457-97FE-5D0E6F5EC71A}">
      <dsp:nvSpPr>
        <dsp:cNvPr id="0" name=""/>
        <dsp:cNvSpPr/>
      </dsp:nvSpPr>
      <dsp:spPr>
        <a:xfrm>
          <a:off x="1097992" y="3483478"/>
          <a:ext cx="2203375" cy="99655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Garamond" panose="02020404030301010803" pitchFamily="18" charset="0"/>
            </a:rPr>
            <a:t>Work-life Balance</a:t>
          </a:r>
          <a:endParaRPr lang="el-GR" sz="1800" kern="1200" dirty="0">
            <a:solidFill>
              <a:schemeClr val="tx1"/>
            </a:solidFill>
            <a:latin typeface="Garamond" panose="02020404030301010803" pitchFamily="18" charset="0"/>
          </a:endParaRPr>
        </a:p>
      </dsp:txBody>
      <dsp:txXfrm>
        <a:off x="1097992" y="3483478"/>
        <a:ext cx="2203375" cy="996551"/>
      </dsp:txXfrm>
    </dsp:sp>
    <dsp:sp modelId="{43E204DF-7FC3-469D-A03B-E0CDBED6785A}">
      <dsp:nvSpPr>
        <dsp:cNvPr id="0" name=""/>
        <dsp:cNvSpPr/>
      </dsp:nvSpPr>
      <dsp:spPr>
        <a:xfrm>
          <a:off x="3400026" y="3483478"/>
          <a:ext cx="986586" cy="99655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C017C-4A7D-4D38-B8A5-43D791D59106}">
      <dsp:nvSpPr>
        <dsp:cNvPr id="0" name=""/>
        <dsp:cNvSpPr/>
      </dsp:nvSpPr>
      <dsp:spPr>
        <a:xfrm>
          <a:off x="-4666178" y="-715330"/>
          <a:ext cx="5558160" cy="5558160"/>
        </a:xfrm>
        <a:prstGeom prst="blockArc">
          <a:avLst>
            <a:gd name="adj1" fmla="val 18900000"/>
            <a:gd name="adj2" fmla="val 2700000"/>
            <a:gd name="adj3" fmla="val 389"/>
          </a:avLst>
        </a:pr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A437BE-A213-4E40-9303-DC03496B56F4}">
      <dsp:nvSpPr>
        <dsp:cNvPr id="0" name=""/>
        <dsp:cNvSpPr/>
      </dsp:nvSpPr>
      <dsp:spPr>
        <a:xfrm>
          <a:off x="333033" y="217354"/>
          <a:ext cx="4274851" cy="4345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91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Garamond" panose="02020404030301010803" pitchFamily="18" charset="0"/>
            </a:rPr>
            <a:t>Flexibility</a:t>
          </a:r>
          <a:endParaRPr lang="el-GR" sz="1800" kern="1200" dirty="0">
            <a:solidFill>
              <a:schemeClr val="tx1"/>
            </a:solidFill>
            <a:latin typeface="Garamond" panose="02020404030301010803" pitchFamily="18" charset="0"/>
          </a:endParaRPr>
        </a:p>
      </dsp:txBody>
      <dsp:txXfrm>
        <a:off x="333033" y="217354"/>
        <a:ext cx="4274851" cy="434543"/>
      </dsp:txXfrm>
    </dsp:sp>
    <dsp:sp modelId="{DD55A9B3-D396-46B4-B924-C57EB2A3D219}">
      <dsp:nvSpPr>
        <dsp:cNvPr id="0" name=""/>
        <dsp:cNvSpPr/>
      </dsp:nvSpPr>
      <dsp:spPr>
        <a:xfrm>
          <a:off x="61444" y="163036"/>
          <a:ext cx="543178" cy="543178"/>
        </a:xfrm>
        <a:prstGeom prst="ellipse">
          <a:avLst/>
        </a:prstGeom>
        <a:blipFill rotWithShape="0">
          <a:blip xmlns:r="http://schemas.openxmlformats.org/officeDocument/2006/relationships" r:embed="rId1">
            <a:extLst>
              <a:ext uri="{96DAC541-7B7A-43D3-8B79-37D633B846F1}">
                <asvg:svgBlip xmlns:asvg="http://schemas.microsoft.com/office/drawing/2016/SVG/main" r:embed="rId2"/>
              </a:ext>
            </a:extLst>
          </a:blip>
          <a:stretch>
            <a:fillRect l="-26000" r="-26000"/>
          </a:stretch>
        </a:blip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E08417-D4E6-4A1A-AC6D-25DE56D93706}">
      <dsp:nvSpPr>
        <dsp:cNvPr id="0" name=""/>
        <dsp:cNvSpPr/>
      </dsp:nvSpPr>
      <dsp:spPr>
        <a:xfrm>
          <a:off x="690475" y="869086"/>
          <a:ext cx="3917410" cy="434543"/>
        </a:xfrm>
        <a:prstGeom prst="rect">
          <a:avLst/>
        </a:prstGeom>
        <a:solidFill>
          <a:schemeClr val="accent2">
            <a:hueOff val="2246903"/>
            <a:satOff val="-7168"/>
            <a:lumOff val="-2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91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Garamond" panose="02020404030301010803" pitchFamily="18" charset="0"/>
            </a:rPr>
            <a:t>Purpose</a:t>
          </a:r>
          <a:endParaRPr lang="el-GR" sz="1800" kern="1200" dirty="0">
            <a:solidFill>
              <a:schemeClr val="tx1"/>
            </a:solidFill>
            <a:latin typeface="Garamond" panose="02020404030301010803" pitchFamily="18" charset="0"/>
          </a:endParaRPr>
        </a:p>
      </dsp:txBody>
      <dsp:txXfrm>
        <a:off x="690475" y="869086"/>
        <a:ext cx="3917410" cy="434543"/>
      </dsp:txXfrm>
    </dsp:sp>
    <dsp:sp modelId="{516615FC-F24F-4157-94FF-E9F311952733}">
      <dsp:nvSpPr>
        <dsp:cNvPr id="0" name=""/>
        <dsp:cNvSpPr/>
      </dsp:nvSpPr>
      <dsp:spPr>
        <a:xfrm>
          <a:off x="418885" y="814768"/>
          <a:ext cx="543178" cy="543178"/>
        </a:xfrm>
        <a:prstGeom prst="ellipse">
          <a:avLst/>
        </a:prstGeom>
        <a:blipFill rotWithShape="0">
          <a:blip xmlns:r="http://schemas.openxmlformats.org/officeDocument/2006/relationships" r:embed="rId3">
            <a:extLst>
              <a:ext uri="{96DAC541-7B7A-43D3-8B79-37D633B846F1}">
                <asvg:svgBlip xmlns:asvg="http://schemas.microsoft.com/office/drawing/2016/SVG/main" r:embed="rId4"/>
              </a:ext>
            </a:extLst>
          </a:blip>
          <a:stretch>
            <a:fillRect l="-26000" r="-26000"/>
          </a:stretch>
        </a:blipFill>
        <a:ln w="12700" cap="flat" cmpd="sng" algn="ctr">
          <a:solidFill>
            <a:schemeClr val="accent2">
              <a:hueOff val="2246903"/>
              <a:satOff val="-7168"/>
              <a:lumOff val="-2784"/>
              <a:alphaOff val="0"/>
            </a:schemeClr>
          </a:solidFill>
          <a:prstDash val="solid"/>
        </a:ln>
        <a:effectLst/>
      </dsp:spPr>
      <dsp:style>
        <a:lnRef idx="2">
          <a:scrgbClr r="0" g="0" b="0"/>
        </a:lnRef>
        <a:fillRef idx="1">
          <a:scrgbClr r="0" g="0" b="0"/>
        </a:fillRef>
        <a:effectRef idx="0">
          <a:scrgbClr r="0" g="0" b="0"/>
        </a:effectRef>
        <a:fontRef idx="minor"/>
      </dsp:style>
    </dsp:sp>
    <dsp:sp modelId="{DE7F10C1-1B98-46BF-9269-7BB844979592}">
      <dsp:nvSpPr>
        <dsp:cNvPr id="0" name=""/>
        <dsp:cNvSpPr/>
      </dsp:nvSpPr>
      <dsp:spPr>
        <a:xfrm>
          <a:off x="853924" y="1520818"/>
          <a:ext cx="3753961" cy="434543"/>
        </a:xfrm>
        <a:prstGeom prst="rect">
          <a:avLst/>
        </a:prstGeom>
        <a:solidFill>
          <a:schemeClr val="accent2">
            <a:hueOff val="4493806"/>
            <a:satOff val="-14336"/>
            <a:lumOff val="-5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91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Garamond" panose="02020404030301010803" pitchFamily="18" charset="0"/>
            </a:rPr>
            <a:t>Well-being</a:t>
          </a:r>
          <a:endParaRPr lang="el-GR" sz="1800" kern="1200" dirty="0">
            <a:solidFill>
              <a:schemeClr val="tx1"/>
            </a:solidFill>
            <a:latin typeface="Garamond" panose="02020404030301010803" pitchFamily="18" charset="0"/>
          </a:endParaRPr>
        </a:p>
      </dsp:txBody>
      <dsp:txXfrm>
        <a:off x="853924" y="1520818"/>
        <a:ext cx="3753961" cy="434543"/>
      </dsp:txXfrm>
    </dsp:sp>
    <dsp:sp modelId="{8E69E5F3-3AA4-42E1-A9B9-26E8B3B87E3A}">
      <dsp:nvSpPr>
        <dsp:cNvPr id="0" name=""/>
        <dsp:cNvSpPr/>
      </dsp:nvSpPr>
      <dsp:spPr>
        <a:xfrm>
          <a:off x="582334" y="1466500"/>
          <a:ext cx="543178" cy="543178"/>
        </a:xfrm>
        <a:prstGeom prst="ellipse">
          <a:avLst/>
        </a:prstGeom>
        <a:blipFill rotWithShape="0">
          <a:blip xmlns:r="http://schemas.openxmlformats.org/officeDocument/2006/relationships" r:embed="rId5">
            <a:extLst>
              <a:ext uri="{96DAC541-7B7A-43D3-8B79-37D633B846F1}">
                <asvg:svgBlip xmlns:asvg="http://schemas.microsoft.com/office/drawing/2016/SVG/main" r:embed="rId6"/>
              </a:ext>
            </a:extLst>
          </a:blip>
          <a:stretch>
            <a:fillRect l="-26000" r="-26000"/>
          </a:stretch>
        </a:blipFill>
        <a:ln w="12700" cap="flat" cmpd="sng" algn="ctr">
          <a:solidFill>
            <a:schemeClr val="accent2">
              <a:hueOff val="4493806"/>
              <a:satOff val="-14336"/>
              <a:lumOff val="-5569"/>
              <a:alphaOff val="0"/>
            </a:schemeClr>
          </a:solidFill>
          <a:prstDash val="solid"/>
        </a:ln>
        <a:effectLst/>
      </dsp:spPr>
      <dsp:style>
        <a:lnRef idx="2">
          <a:scrgbClr r="0" g="0" b="0"/>
        </a:lnRef>
        <a:fillRef idx="1">
          <a:scrgbClr r="0" g="0" b="0"/>
        </a:fillRef>
        <a:effectRef idx="0">
          <a:scrgbClr r="0" g="0" b="0"/>
        </a:effectRef>
        <a:fontRef idx="minor"/>
      </dsp:style>
    </dsp:sp>
    <dsp:sp modelId="{5FC0D405-229D-4659-9E2C-C9C42BCC6B8E}">
      <dsp:nvSpPr>
        <dsp:cNvPr id="0" name=""/>
        <dsp:cNvSpPr/>
      </dsp:nvSpPr>
      <dsp:spPr>
        <a:xfrm>
          <a:off x="853924" y="2172138"/>
          <a:ext cx="3753961" cy="434543"/>
        </a:xfrm>
        <a:prstGeom prst="rect">
          <a:avLst/>
        </a:prstGeom>
        <a:solidFill>
          <a:schemeClr val="accent2">
            <a:hueOff val="6740709"/>
            <a:satOff val="-21505"/>
            <a:lumOff val="-8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91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Garamond" panose="02020404030301010803" pitchFamily="18" charset="0"/>
            </a:rPr>
            <a:t>Leadership</a:t>
          </a:r>
          <a:endParaRPr lang="el-GR" sz="1800" kern="1200" dirty="0">
            <a:solidFill>
              <a:schemeClr val="tx1"/>
            </a:solidFill>
            <a:latin typeface="Garamond" panose="02020404030301010803" pitchFamily="18" charset="0"/>
          </a:endParaRPr>
        </a:p>
      </dsp:txBody>
      <dsp:txXfrm>
        <a:off x="853924" y="2172138"/>
        <a:ext cx="3753961" cy="434543"/>
      </dsp:txXfrm>
    </dsp:sp>
    <dsp:sp modelId="{D2561708-B07D-4512-92B7-A6CF34CA2ACB}">
      <dsp:nvSpPr>
        <dsp:cNvPr id="0" name=""/>
        <dsp:cNvSpPr/>
      </dsp:nvSpPr>
      <dsp:spPr>
        <a:xfrm>
          <a:off x="582334" y="2117820"/>
          <a:ext cx="543178" cy="543178"/>
        </a:xfrm>
        <a:prstGeom prst="ellipse">
          <a:avLst/>
        </a:prstGeom>
        <a:blipFill rotWithShape="0">
          <a:blip xmlns:r="http://schemas.openxmlformats.org/officeDocument/2006/relationships" r:embed="rId7">
            <a:extLst>
              <a:ext uri="{96DAC541-7B7A-43D3-8B79-37D633B846F1}">
                <asvg:svgBlip xmlns:asvg="http://schemas.microsoft.com/office/drawing/2016/SVG/main" r:embed="rId8"/>
              </a:ext>
            </a:extLst>
          </a:blip>
          <a:stretch>
            <a:fillRect l="-26000" r="-26000"/>
          </a:stretch>
        </a:blipFill>
        <a:ln w="12700" cap="flat" cmpd="sng" algn="ctr">
          <a:solidFill>
            <a:schemeClr val="accent2">
              <a:hueOff val="6740709"/>
              <a:satOff val="-21505"/>
              <a:lumOff val="-8353"/>
              <a:alphaOff val="0"/>
            </a:schemeClr>
          </a:solidFill>
          <a:prstDash val="solid"/>
        </a:ln>
        <a:effectLst/>
      </dsp:spPr>
      <dsp:style>
        <a:lnRef idx="2">
          <a:scrgbClr r="0" g="0" b="0"/>
        </a:lnRef>
        <a:fillRef idx="1">
          <a:scrgbClr r="0" g="0" b="0"/>
        </a:fillRef>
        <a:effectRef idx="0">
          <a:scrgbClr r="0" g="0" b="0"/>
        </a:effectRef>
        <a:fontRef idx="minor"/>
      </dsp:style>
    </dsp:sp>
    <dsp:sp modelId="{5A7200E4-8AF5-4EAE-9056-F8F2747D74E0}">
      <dsp:nvSpPr>
        <dsp:cNvPr id="0" name=""/>
        <dsp:cNvSpPr/>
      </dsp:nvSpPr>
      <dsp:spPr>
        <a:xfrm>
          <a:off x="690475" y="2823870"/>
          <a:ext cx="3917410" cy="434543"/>
        </a:xfrm>
        <a:prstGeom prst="rect">
          <a:avLst/>
        </a:prstGeom>
        <a:solidFill>
          <a:schemeClr val="accent2">
            <a:hueOff val="8987611"/>
            <a:satOff val="-28673"/>
            <a:lumOff val="-111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91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Garamond" panose="02020404030301010803" pitchFamily="18" charset="0"/>
            </a:rPr>
            <a:t>Innovation</a:t>
          </a:r>
          <a:endParaRPr lang="el-GR" sz="1800" kern="1200" dirty="0">
            <a:solidFill>
              <a:schemeClr val="tx1"/>
            </a:solidFill>
            <a:latin typeface="Garamond" panose="02020404030301010803" pitchFamily="18" charset="0"/>
          </a:endParaRPr>
        </a:p>
      </dsp:txBody>
      <dsp:txXfrm>
        <a:off x="690475" y="2823870"/>
        <a:ext cx="3917410" cy="434543"/>
      </dsp:txXfrm>
    </dsp:sp>
    <dsp:sp modelId="{E77FC35E-626A-4317-A582-0B85CB187E9C}">
      <dsp:nvSpPr>
        <dsp:cNvPr id="0" name=""/>
        <dsp:cNvSpPr/>
      </dsp:nvSpPr>
      <dsp:spPr>
        <a:xfrm>
          <a:off x="418885" y="2769552"/>
          <a:ext cx="543178" cy="543178"/>
        </a:xfrm>
        <a:prstGeom prst="ellipse">
          <a:avLst/>
        </a:prstGeom>
        <a:blipFill rotWithShape="0">
          <a:blip xmlns:r="http://schemas.openxmlformats.org/officeDocument/2006/relationships" r:embed="rId9">
            <a:extLst>
              <a:ext uri="{96DAC541-7B7A-43D3-8B79-37D633B846F1}">
                <asvg:svgBlip xmlns:asvg="http://schemas.microsoft.com/office/drawing/2016/SVG/main" r:embed="rId10"/>
              </a:ext>
            </a:extLst>
          </a:blip>
          <a:stretch>
            <a:fillRect l="-26000" r="-26000"/>
          </a:stretch>
        </a:blipFill>
        <a:ln w="12700" cap="flat" cmpd="sng" algn="ctr">
          <a:solidFill>
            <a:schemeClr val="accent2">
              <a:hueOff val="8987611"/>
              <a:satOff val="-28673"/>
              <a:lumOff val="-11138"/>
              <a:alphaOff val="0"/>
            </a:schemeClr>
          </a:solidFill>
          <a:prstDash val="solid"/>
        </a:ln>
        <a:effectLst/>
      </dsp:spPr>
      <dsp:style>
        <a:lnRef idx="2">
          <a:scrgbClr r="0" g="0" b="0"/>
        </a:lnRef>
        <a:fillRef idx="1">
          <a:scrgbClr r="0" g="0" b="0"/>
        </a:fillRef>
        <a:effectRef idx="0">
          <a:scrgbClr r="0" g="0" b="0"/>
        </a:effectRef>
        <a:fontRef idx="minor"/>
      </dsp:style>
    </dsp:sp>
    <dsp:sp modelId="{66615EA4-BC94-43FA-A34B-3E2C0C7D8E66}">
      <dsp:nvSpPr>
        <dsp:cNvPr id="0" name=""/>
        <dsp:cNvSpPr/>
      </dsp:nvSpPr>
      <dsp:spPr>
        <a:xfrm>
          <a:off x="333033" y="3475602"/>
          <a:ext cx="4274851" cy="434543"/>
        </a:xfrm>
        <a:prstGeom prst="rect">
          <a:avLst/>
        </a:prstGeom>
        <a:solidFill>
          <a:schemeClr val="accent2">
            <a:hueOff val="11234514"/>
            <a:satOff val="-35841"/>
            <a:lumOff val="-139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91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Garamond" panose="02020404030301010803" pitchFamily="18" charset="0"/>
            </a:rPr>
            <a:t>Workplace Culture</a:t>
          </a:r>
          <a:endParaRPr lang="el-GR" sz="1800" kern="1200" dirty="0">
            <a:solidFill>
              <a:schemeClr val="tx1"/>
            </a:solidFill>
            <a:latin typeface="Garamond" panose="02020404030301010803" pitchFamily="18" charset="0"/>
          </a:endParaRPr>
        </a:p>
      </dsp:txBody>
      <dsp:txXfrm>
        <a:off x="333033" y="3475602"/>
        <a:ext cx="4274851" cy="434543"/>
      </dsp:txXfrm>
    </dsp:sp>
    <dsp:sp modelId="{657E07B9-F897-497E-A47C-D0B5634AD4CE}">
      <dsp:nvSpPr>
        <dsp:cNvPr id="0" name=""/>
        <dsp:cNvSpPr/>
      </dsp:nvSpPr>
      <dsp:spPr>
        <a:xfrm>
          <a:off x="61444" y="3421284"/>
          <a:ext cx="543178" cy="543178"/>
        </a:xfrm>
        <a:prstGeom prst="ellipse">
          <a:avLst/>
        </a:prstGeom>
        <a:blipFill rotWithShape="0">
          <a:blip xmlns:r="http://schemas.openxmlformats.org/officeDocument/2006/relationships" r:embed="rId11">
            <a:extLst>
              <a:ext uri="{96DAC541-7B7A-43D3-8B79-37D633B846F1}">
                <asvg:svgBlip xmlns:asvg="http://schemas.microsoft.com/office/drawing/2016/SVG/main" r:embed="rId12"/>
              </a:ext>
            </a:extLst>
          </a:blip>
          <a:stretch>
            <a:fillRect l="-26000" r="-26000"/>
          </a:stretch>
        </a:blipFill>
        <a:ln w="12700" cap="flat" cmpd="sng" algn="ctr">
          <a:solidFill>
            <a:schemeClr val="accent2">
              <a:hueOff val="11234514"/>
              <a:satOff val="-35841"/>
              <a:lumOff val="-1392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1678E-F1DE-4C31-A29B-141B042D8A2C}">
      <dsp:nvSpPr>
        <dsp:cNvPr id="0" name=""/>
        <dsp:cNvSpPr/>
      </dsp:nvSpPr>
      <dsp:spPr>
        <a:xfrm>
          <a:off x="1356972" y="260892"/>
          <a:ext cx="2284701" cy="71396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3595"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pitchFamily="18" charset="0"/>
            </a:rPr>
            <a:t>Tech-savviness</a:t>
          </a:r>
          <a:endParaRPr lang="el-GR" sz="1800" kern="1200" dirty="0">
            <a:latin typeface="Garamond" panose="02020404030301010803" pitchFamily="18" charset="0"/>
          </a:endParaRPr>
        </a:p>
      </dsp:txBody>
      <dsp:txXfrm>
        <a:off x="1356972" y="260892"/>
        <a:ext cx="2284701" cy="713969"/>
      </dsp:txXfrm>
    </dsp:sp>
    <dsp:sp modelId="{3433C5B3-9EBB-41F4-88D0-DA4A95E89D9F}">
      <dsp:nvSpPr>
        <dsp:cNvPr id="0" name=""/>
        <dsp:cNvSpPr/>
      </dsp:nvSpPr>
      <dsp:spPr>
        <a:xfrm>
          <a:off x="1261776" y="157763"/>
          <a:ext cx="499778" cy="74966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l="-26000" r="-2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2236EE-E0D7-4199-9A2D-4D3C7DC8498B}">
      <dsp:nvSpPr>
        <dsp:cNvPr id="0" name=""/>
        <dsp:cNvSpPr/>
      </dsp:nvSpPr>
      <dsp:spPr>
        <a:xfrm>
          <a:off x="1356972" y="1159700"/>
          <a:ext cx="2284701" cy="71396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3595"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pitchFamily="18" charset="0"/>
            </a:rPr>
            <a:t>Openness to diversity</a:t>
          </a:r>
          <a:endParaRPr lang="el-GR" sz="1800" kern="1200" dirty="0">
            <a:latin typeface="Garamond" panose="02020404030301010803" pitchFamily="18" charset="0"/>
          </a:endParaRPr>
        </a:p>
      </dsp:txBody>
      <dsp:txXfrm>
        <a:off x="1356972" y="1159700"/>
        <a:ext cx="2284701" cy="713969"/>
      </dsp:txXfrm>
    </dsp:sp>
    <dsp:sp modelId="{C60C7E07-9A9D-4A90-9D05-92C7F1B4235A}">
      <dsp:nvSpPr>
        <dsp:cNvPr id="0" name=""/>
        <dsp:cNvSpPr/>
      </dsp:nvSpPr>
      <dsp:spPr>
        <a:xfrm>
          <a:off x="1261776" y="1056571"/>
          <a:ext cx="499778" cy="74966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457701-7AF3-432E-A961-93972687F2BC}">
      <dsp:nvSpPr>
        <dsp:cNvPr id="0" name=""/>
        <dsp:cNvSpPr/>
      </dsp:nvSpPr>
      <dsp:spPr>
        <a:xfrm>
          <a:off x="1356972" y="2058508"/>
          <a:ext cx="2284701" cy="71396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3595"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pitchFamily="18" charset="0"/>
            </a:rPr>
            <a:t>Mental health and meaningful work</a:t>
          </a:r>
          <a:endParaRPr lang="el-GR" sz="1800" kern="1200" dirty="0">
            <a:latin typeface="Garamond" panose="02020404030301010803" pitchFamily="18" charset="0"/>
          </a:endParaRPr>
        </a:p>
      </dsp:txBody>
      <dsp:txXfrm>
        <a:off x="1356972" y="2058508"/>
        <a:ext cx="2284701" cy="713969"/>
      </dsp:txXfrm>
    </dsp:sp>
    <dsp:sp modelId="{E9BD2248-2278-4A11-88DF-BF6DE25B7D61}">
      <dsp:nvSpPr>
        <dsp:cNvPr id="0" name=""/>
        <dsp:cNvSpPr/>
      </dsp:nvSpPr>
      <dsp:spPr>
        <a:xfrm>
          <a:off x="1261776" y="1955379"/>
          <a:ext cx="499778" cy="74966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14D611-1490-4D3C-A7B4-D335B0BC563F}">
      <dsp:nvSpPr>
        <dsp:cNvPr id="0" name=""/>
        <dsp:cNvSpPr/>
      </dsp:nvSpPr>
      <dsp:spPr>
        <a:xfrm>
          <a:off x="1356972" y="2957316"/>
          <a:ext cx="2284701" cy="71396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3595"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pitchFamily="18" charset="0"/>
            </a:rPr>
            <a:t>The Future of workplaces</a:t>
          </a:r>
          <a:endParaRPr lang="el-GR" sz="1800" kern="1200" dirty="0">
            <a:latin typeface="Garamond" panose="02020404030301010803" pitchFamily="18" charset="0"/>
          </a:endParaRPr>
        </a:p>
      </dsp:txBody>
      <dsp:txXfrm>
        <a:off x="1356972" y="2957316"/>
        <a:ext cx="2284701" cy="713969"/>
      </dsp:txXfrm>
    </dsp:sp>
    <dsp:sp modelId="{AECFCA0B-D94C-4BAA-B6BF-1BF977C995E0}">
      <dsp:nvSpPr>
        <dsp:cNvPr id="0" name=""/>
        <dsp:cNvSpPr/>
      </dsp:nvSpPr>
      <dsp:spPr>
        <a:xfrm>
          <a:off x="1261776" y="2854187"/>
          <a:ext cx="499778" cy="74966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E5F39-F08B-4435-B5C8-5DDFDEF95658}">
      <dsp:nvSpPr>
        <dsp:cNvPr id="0" name=""/>
        <dsp:cNvSpPr/>
      </dsp:nvSpPr>
      <dsp:spPr>
        <a:xfrm>
          <a:off x="1510" y="0"/>
          <a:ext cx="1583613" cy="316388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Garamond" panose="02020404030301010803" pitchFamily="18" charset="0"/>
            </a:rPr>
            <a:t>Communication Gaps </a:t>
          </a:r>
          <a:endParaRPr lang="el-GR" sz="1600" b="1" kern="1200" dirty="0">
            <a:solidFill>
              <a:schemeClr val="tx1"/>
            </a:solidFill>
            <a:latin typeface="Garamond" panose="02020404030301010803" pitchFamily="18" charset="0"/>
          </a:endParaRPr>
        </a:p>
      </dsp:txBody>
      <dsp:txXfrm>
        <a:off x="1510" y="1265554"/>
        <a:ext cx="1583613" cy="1265554"/>
      </dsp:txXfrm>
    </dsp:sp>
    <dsp:sp modelId="{0E49CD12-D62E-4517-A3C4-11B0BD4BFAE4}">
      <dsp:nvSpPr>
        <dsp:cNvPr id="0" name=""/>
        <dsp:cNvSpPr/>
      </dsp:nvSpPr>
      <dsp:spPr>
        <a:xfrm>
          <a:off x="266530" y="189833"/>
          <a:ext cx="1053574" cy="1053574"/>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EBA49-B432-45F0-B7F8-DE8D5E1E0C1B}">
      <dsp:nvSpPr>
        <dsp:cNvPr id="0" name=""/>
        <dsp:cNvSpPr/>
      </dsp:nvSpPr>
      <dsp:spPr>
        <a:xfrm>
          <a:off x="1632632" y="0"/>
          <a:ext cx="1583613" cy="3163887"/>
        </a:xfrm>
        <a:prstGeom prst="roundRect">
          <a:avLst>
            <a:gd name="adj" fmla="val 10000"/>
          </a:avLst>
        </a:prstGeom>
        <a:solidFill>
          <a:schemeClr val="accent2">
            <a:hueOff val="3744838"/>
            <a:satOff val="-11947"/>
            <a:lumOff val="-46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Garamond" panose="02020404030301010803" pitchFamily="18" charset="0"/>
            </a:rPr>
            <a:t>Stereotypes</a:t>
          </a:r>
          <a:endParaRPr lang="el-GR" sz="1600" b="1" kern="1200" dirty="0">
            <a:solidFill>
              <a:schemeClr val="tx1"/>
            </a:solidFill>
            <a:latin typeface="Garamond" panose="02020404030301010803" pitchFamily="18" charset="0"/>
          </a:endParaRPr>
        </a:p>
      </dsp:txBody>
      <dsp:txXfrm>
        <a:off x="1632632" y="1265554"/>
        <a:ext cx="1583613" cy="1265554"/>
      </dsp:txXfrm>
    </dsp:sp>
    <dsp:sp modelId="{4508C801-B0FD-4295-9590-51920F3984BA}">
      <dsp:nvSpPr>
        <dsp:cNvPr id="0" name=""/>
        <dsp:cNvSpPr/>
      </dsp:nvSpPr>
      <dsp:spPr>
        <a:xfrm>
          <a:off x="1897651" y="189833"/>
          <a:ext cx="1053574" cy="1053574"/>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EEA147-A5A0-48BB-8CAA-66A317DA7FA6}">
      <dsp:nvSpPr>
        <dsp:cNvPr id="0" name=""/>
        <dsp:cNvSpPr/>
      </dsp:nvSpPr>
      <dsp:spPr>
        <a:xfrm>
          <a:off x="3263754" y="0"/>
          <a:ext cx="1583613" cy="3163887"/>
        </a:xfrm>
        <a:prstGeom prst="roundRect">
          <a:avLst>
            <a:gd name="adj" fmla="val 10000"/>
          </a:avLst>
        </a:prstGeom>
        <a:solidFill>
          <a:schemeClr val="accent2">
            <a:hueOff val="7489676"/>
            <a:satOff val="-23894"/>
            <a:lumOff val="-928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Garamond" panose="02020404030301010803" pitchFamily="18" charset="0"/>
            </a:rPr>
            <a:t>Conflicting values and work styles</a:t>
          </a:r>
          <a:endParaRPr lang="el-GR" sz="1600" b="1" kern="1200" dirty="0">
            <a:solidFill>
              <a:schemeClr val="tx1"/>
            </a:solidFill>
            <a:latin typeface="Garamond" panose="02020404030301010803" pitchFamily="18" charset="0"/>
          </a:endParaRPr>
        </a:p>
      </dsp:txBody>
      <dsp:txXfrm>
        <a:off x="3263754" y="1265554"/>
        <a:ext cx="1583613" cy="1265554"/>
      </dsp:txXfrm>
    </dsp:sp>
    <dsp:sp modelId="{6AA9FE24-A9C4-4A11-9D27-B4CEF7354AE1}">
      <dsp:nvSpPr>
        <dsp:cNvPr id="0" name=""/>
        <dsp:cNvSpPr/>
      </dsp:nvSpPr>
      <dsp:spPr>
        <a:xfrm>
          <a:off x="3528773" y="189833"/>
          <a:ext cx="1053574" cy="1053574"/>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A7BD44-7109-4222-9B45-458D6962AF0A}">
      <dsp:nvSpPr>
        <dsp:cNvPr id="0" name=""/>
        <dsp:cNvSpPr/>
      </dsp:nvSpPr>
      <dsp:spPr>
        <a:xfrm>
          <a:off x="4894875" y="0"/>
          <a:ext cx="1583613" cy="3163887"/>
        </a:xfrm>
        <a:prstGeom prst="roundRect">
          <a:avLst>
            <a:gd name="adj" fmla="val 10000"/>
          </a:avLst>
        </a:prstGeom>
        <a:solidFill>
          <a:schemeClr val="accent2">
            <a:hueOff val="11234514"/>
            <a:satOff val="-35841"/>
            <a:lumOff val="-139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Garamond" panose="02020404030301010803" pitchFamily="18" charset="0"/>
            </a:rPr>
            <a:t>Managing challenges</a:t>
          </a:r>
          <a:endParaRPr lang="el-GR" sz="1600" b="1" kern="1200" dirty="0">
            <a:solidFill>
              <a:schemeClr val="tx1"/>
            </a:solidFill>
            <a:latin typeface="Garamond" panose="02020404030301010803" pitchFamily="18" charset="0"/>
          </a:endParaRPr>
        </a:p>
      </dsp:txBody>
      <dsp:txXfrm>
        <a:off x="4894875" y="1265554"/>
        <a:ext cx="1583613" cy="1265554"/>
      </dsp:txXfrm>
    </dsp:sp>
    <dsp:sp modelId="{6860BF67-6173-4A45-B892-667B3F99AC1E}">
      <dsp:nvSpPr>
        <dsp:cNvPr id="0" name=""/>
        <dsp:cNvSpPr/>
      </dsp:nvSpPr>
      <dsp:spPr>
        <a:xfrm>
          <a:off x="5159895" y="189833"/>
          <a:ext cx="1053574" cy="1053574"/>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F17C07-A9A2-4159-B956-D9EDC1D8737B}">
      <dsp:nvSpPr>
        <dsp:cNvPr id="0" name=""/>
        <dsp:cNvSpPr/>
      </dsp:nvSpPr>
      <dsp:spPr>
        <a:xfrm>
          <a:off x="259200" y="2531109"/>
          <a:ext cx="5961600" cy="474583"/>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7EB38-337E-4918-B0AC-913A7F16D1FC}">
      <dsp:nvSpPr>
        <dsp:cNvPr id="0" name=""/>
        <dsp:cNvSpPr/>
      </dsp:nvSpPr>
      <dsp:spPr>
        <a:xfrm>
          <a:off x="766709" y="1044"/>
          <a:ext cx="2138064" cy="128283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Garamond" panose="02020404030301010803" pitchFamily="18" charset="0"/>
            </a:rPr>
            <a:t>Enhanced creativity</a:t>
          </a:r>
          <a:endParaRPr lang="el-GR" sz="1800" b="1" kern="1200" dirty="0">
            <a:solidFill>
              <a:schemeClr val="tx1"/>
            </a:solidFill>
            <a:latin typeface="Garamond" panose="02020404030301010803" pitchFamily="18" charset="0"/>
          </a:endParaRPr>
        </a:p>
      </dsp:txBody>
      <dsp:txXfrm>
        <a:off x="804282" y="38617"/>
        <a:ext cx="2062918" cy="1207692"/>
      </dsp:txXfrm>
    </dsp:sp>
    <dsp:sp modelId="{1B8B96CA-523A-4744-B0FD-A113DE320451}">
      <dsp:nvSpPr>
        <dsp:cNvPr id="0" name=""/>
        <dsp:cNvSpPr/>
      </dsp:nvSpPr>
      <dsp:spPr>
        <a:xfrm>
          <a:off x="3092923" y="377344"/>
          <a:ext cx="453269" cy="53023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l-GR" sz="2400" b="1" kern="1200">
            <a:solidFill>
              <a:schemeClr val="tx1"/>
            </a:solidFill>
            <a:latin typeface="Garamond" panose="02020404030301010803" pitchFamily="18" charset="0"/>
          </a:endParaRPr>
        </a:p>
      </dsp:txBody>
      <dsp:txXfrm>
        <a:off x="3092923" y="483392"/>
        <a:ext cx="317288" cy="318143"/>
      </dsp:txXfrm>
    </dsp:sp>
    <dsp:sp modelId="{74AC1B22-B901-4577-A193-C87FDB726B7B}">
      <dsp:nvSpPr>
        <dsp:cNvPr id="0" name=""/>
        <dsp:cNvSpPr/>
      </dsp:nvSpPr>
      <dsp:spPr>
        <a:xfrm>
          <a:off x="3759999" y="1044"/>
          <a:ext cx="2138064" cy="128283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Garamond" panose="02020404030301010803" pitchFamily="18" charset="0"/>
            </a:rPr>
            <a:t>Diverse perspectives &amp; skills</a:t>
          </a:r>
          <a:endParaRPr lang="el-GR" sz="1800" b="1" kern="1200" dirty="0">
            <a:solidFill>
              <a:schemeClr val="tx1"/>
            </a:solidFill>
            <a:latin typeface="Garamond" panose="02020404030301010803" pitchFamily="18" charset="0"/>
          </a:endParaRPr>
        </a:p>
      </dsp:txBody>
      <dsp:txXfrm>
        <a:off x="3797572" y="38617"/>
        <a:ext cx="2062918" cy="1207692"/>
      </dsp:txXfrm>
    </dsp:sp>
    <dsp:sp modelId="{F99DA7EB-72C4-41CA-880C-3F0FD8647246}">
      <dsp:nvSpPr>
        <dsp:cNvPr id="0" name=""/>
        <dsp:cNvSpPr/>
      </dsp:nvSpPr>
      <dsp:spPr>
        <a:xfrm rot="5400000">
          <a:off x="4602396" y="1433548"/>
          <a:ext cx="453269" cy="53023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l-GR" sz="2400" b="1" kern="1200">
            <a:solidFill>
              <a:schemeClr val="tx1"/>
            </a:solidFill>
            <a:latin typeface="Garamond" panose="02020404030301010803" pitchFamily="18" charset="0"/>
          </a:endParaRPr>
        </a:p>
      </dsp:txBody>
      <dsp:txXfrm rot="-5400000">
        <a:off x="4669960" y="1472033"/>
        <a:ext cx="318143" cy="317288"/>
      </dsp:txXfrm>
    </dsp:sp>
    <dsp:sp modelId="{FFB3EC76-ABB2-4F06-8977-7D9687A506EA}">
      <dsp:nvSpPr>
        <dsp:cNvPr id="0" name=""/>
        <dsp:cNvSpPr/>
      </dsp:nvSpPr>
      <dsp:spPr>
        <a:xfrm>
          <a:off x="3759999" y="2139109"/>
          <a:ext cx="2138064" cy="128283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Garamond" panose="02020404030301010803" pitchFamily="18" charset="0"/>
            </a:rPr>
            <a:t>Fostering Collaboration</a:t>
          </a:r>
          <a:endParaRPr lang="el-GR" sz="1800" b="1" kern="1200" dirty="0">
            <a:solidFill>
              <a:schemeClr val="tx1"/>
            </a:solidFill>
            <a:latin typeface="Garamond" panose="02020404030301010803" pitchFamily="18" charset="0"/>
          </a:endParaRPr>
        </a:p>
      </dsp:txBody>
      <dsp:txXfrm>
        <a:off x="3797572" y="2176682"/>
        <a:ext cx="2062918" cy="1207692"/>
      </dsp:txXfrm>
    </dsp:sp>
    <dsp:sp modelId="{A0BF5315-345C-4C2F-A70A-D92239A9B054}">
      <dsp:nvSpPr>
        <dsp:cNvPr id="0" name=""/>
        <dsp:cNvSpPr/>
      </dsp:nvSpPr>
      <dsp:spPr>
        <a:xfrm rot="10800000">
          <a:off x="3118580" y="2515408"/>
          <a:ext cx="453269" cy="53023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l-GR" sz="2400" b="1" kern="1200">
            <a:solidFill>
              <a:schemeClr val="tx1"/>
            </a:solidFill>
            <a:latin typeface="Garamond" panose="02020404030301010803" pitchFamily="18" charset="0"/>
          </a:endParaRPr>
        </a:p>
      </dsp:txBody>
      <dsp:txXfrm rot="10800000">
        <a:off x="3254561" y="2621456"/>
        <a:ext cx="317288" cy="318143"/>
      </dsp:txXfrm>
    </dsp:sp>
    <dsp:sp modelId="{BB8F82F1-C253-45BD-B75F-65D44132D598}">
      <dsp:nvSpPr>
        <dsp:cNvPr id="0" name=""/>
        <dsp:cNvSpPr/>
      </dsp:nvSpPr>
      <dsp:spPr>
        <a:xfrm>
          <a:off x="766709" y="2139109"/>
          <a:ext cx="2138064" cy="128283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Garamond" panose="02020404030301010803" pitchFamily="18" charset="0"/>
            </a:rPr>
            <a:t>Enhanced Problem - Solving</a:t>
          </a:r>
          <a:endParaRPr lang="el-GR" sz="1800" b="1" kern="1200" dirty="0">
            <a:solidFill>
              <a:schemeClr val="tx1"/>
            </a:solidFill>
            <a:latin typeface="Garamond" panose="02020404030301010803" pitchFamily="18" charset="0"/>
          </a:endParaRPr>
        </a:p>
      </dsp:txBody>
      <dsp:txXfrm>
        <a:off x="804282" y="2176682"/>
        <a:ext cx="2062918" cy="12076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DD40BE5-F188-4B90-8D25-FBCE85B41EF8}" type="datetime1">
              <a:rPr lang="el-GR" smtClean="0"/>
              <a:t>4/4/2025</a:t>
            </a:fld>
            <a:endParaRPr lang="en-US" dirty="0"/>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7ACF5E7-ACB0-497B-A8C6-F2E617B4631D}" type="slidenum">
              <a:rPr lang="en-US" smtClean="0"/>
              <a:t>‹#›</a:t>
            </a:fld>
            <a:endParaRPr lang="en-US"/>
          </a:p>
        </p:txBody>
      </p:sp>
    </p:spTree>
    <p:extLst>
      <p:ext uri="{BB962C8B-B14F-4D97-AF65-F5344CB8AC3E}">
        <p14:creationId xmlns:p14="http://schemas.microsoft.com/office/powerpoint/2010/main" val="193853396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87A8100-2D96-4CBC-9A09-B5A1A3AE53A6}" type="datetime1">
              <a:rPr lang="el-GR" smtClean="0"/>
              <a:t>4/4/2025</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
              <a:t>Κάντε κλικ για επεξεργασία των στυλ κειμένου του υποδείγματος</a:t>
            </a:r>
            <a:endParaRPr lang="en-US"/>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7A705E3-E620-489D-9973-6221209A4B3B}" type="slidenum">
              <a:rPr lang="en-US" smtClean="0"/>
              <a:t>‹#›</a:t>
            </a:fld>
            <a:endParaRPr lang="en-US"/>
          </a:p>
        </p:txBody>
      </p:sp>
    </p:spTree>
    <p:extLst>
      <p:ext uri="{BB962C8B-B14F-4D97-AF65-F5344CB8AC3E}">
        <p14:creationId xmlns:p14="http://schemas.microsoft.com/office/powerpoint/2010/main" val="388958183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ημερομηνίας 3"/>
          <p:cNvSpPr>
            <a:spLocks noGrp="1"/>
          </p:cNvSpPr>
          <p:nvPr>
            <p:ph type="dt" idx="1"/>
          </p:nvPr>
        </p:nvSpPr>
        <p:spPr/>
        <p:txBody>
          <a:bodyPr/>
          <a:lstStyle/>
          <a:p>
            <a:pPr rtl="0"/>
            <a:fld id="{F87A8100-2D96-4CBC-9A09-B5A1A3AE53A6}" type="datetime1">
              <a:rPr lang="el-GR" smtClean="0"/>
              <a:t>4/4/2025</a:t>
            </a:fld>
            <a:endParaRPr lang="en-US"/>
          </a:p>
        </p:txBody>
      </p:sp>
      <p:sp>
        <p:nvSpPr>
          <p:cNvPr id="5" name="Θέση αριθμού διαφάνειας 4"/>
          <p:cNvSpPr>
            <a:spLocks noGrp="1"/>
          </p:cNvSpPr>
          <p:nvPr>
            <p:ph type="sldNum" sz="quarter" idx="5"/>
          </p:nvPr>
        </p:nvSpPr>
        <p:spPr/>
        <p:txBody>
          <a:bodyPr/>
          <a:lstStyle/>
          <a:p>
            <a:pPr rtl="0"/>
            <a:fld id="{37A705E3-E620-489D-9973-6221209A4B3B}" type="slidenum">
              <a:rPr lang="en-US" smtClean="0"/>
              <a:t>1</a:t>
            </a:fld>
            <a:endParaRPr lang="en-US"/>
          </a:p>
        </p:txBody>
      </p:sp>
    </p:spTree>
    <p:extLst>
      <p:ext uri="{BB962C8B-B14F-4D97-AF65-F5344CB8AC3E}">
        <p14:creationId xmlns:p14="http://schemas.microsoft.com/office/powerpoint/2010/main" val="772432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buNone/>
            </a:pPr>
            <a:r>
              <a:rPr lang="en-US" b="1" dirty="0"/>
              <a:t>Opening:</a:t>
            </a:r>
            <a:r>
              <a:rPr lang="en-US" dirty="0"/>
              <a:t> "In today’s changing world, understanding generational trends is more important than ever."</a:t>
            </a:r>
          </a:p>
          <a:p>
            <a:pPr>
              <a:buNone/>
            </a:pPr>
            <a:r>
              <a:rPr lang="en-US" b="1" dirty="0"/>
              <a:t>Key Points:</a:t>
            </a:r>
            <a:endParaRPr lang="en-US" dirty="0"/>
          </a:p>
          <a:p>
            <a:pPr>
              <a:buFont typeface="Arial" panose="020B0604020202020204" pitchFamily="34" charset="0"/>
              <a:buChar char="•"/>
            </a:pPr>
            <a:r>
              <a:rPr lang="en-US" dirty="0"/>
              <a:t>Generational diversity adds strength and complexity to workplaces.</a:t>
            </a:r>
          </a:p>
          <a:p>
            <a:pPr>
              <a:buFont typeface="Arial" panose="020B0604020202020204" pitchFamily="34" charset="0"/>
              <a:buChar char="•"/>
            </a:pPr>
            <a:r>
              <a:rPr lang="en-US" dirty="0"/>
              <a:t>Challenges can be overcome with communication and respect.</a:t>
            </a:r>
          </a:p>
          <a:p>
            <a:pPr>
              <a:buFont typeface="Arial" panose="020B0604020202020204" pitchFamily="34" charset="0"/>
              <a:buChar char="•"/>
            </a:pPr>
            <a:r>
              <a:rPr lang="en-US" dirty="0"/>
              <a:t>Collaboration leads to stronger, more successful teams.</a:t>
            </a:r>
          </a:p>
          <a:p>
            <a:r>
              <a:rPr lang="en-US" b="1" dirty="0"/>
              <a:t>Closing:</a:t>
            </a:r>
            <a:r>
              <a:rPr lang="en-US" dirty="0"/>
              <a:t> "Let’s use these insights to create workplaces where everyone thrives."</a:t>
            </a:r>
          </a:p>
          <a:p>
            <a:endParaRPr lang="en-US" dirty="0"/>
          </a:p>
          <a:p>
            <a:r>
              <a:rPr lang="en-US" dirty="0"/>
              <a:t>In today’s changing world, understanding generational trends is more important than ever. </a:t>
            </a:r>
          </a:p>
          <a:p>
            <a:r>
              <a:rPr lang="en-US" dirty="0"/>
              <a:t>Generational diversity not only adds strength but also brings complexity to workplaces.</a:t>
            </a:r>
          </a:p>
          <a:p>
            <a:r>
              <a:rPr lang="en-US" dirty="0"/>
              <a:t>By fostering communication and mutual respect, we can overcome challenges and unlock the power of collaboration. Together, we build stronger, more successful teams. </a:t>
            </a:r>
          </a:p>
          <a:p>
            <a:r>
              <a:rPr lang="en-US" b="1" i="1" dirty="0"/>
              <a:t>Let’s use these insights to create workplaces where everyone thrives.</a:t>
            </a:r>
            <a:endParaRPr lang="el-GR" b="1" i="1" dirty="0"/>
          </a:p>
        </p:txBody>
      </p:sp>
      <p:sp>
        <p:nvSpPr>
          <p:cNvPr id="4" name="Θέση ημερομηνίας 3"/>
          <p:cNvSpPr>
            <a:spLocks noGrp="1"/>
          </p:cNvSpPr>
          <p:nvPr>
            <p:ph type="dt" idx="1"/>
          </p:nvPr>
        </p:nvSpPr>
        <p:spPr/>
        <p:txBody>
          <a:bodyPr/>
          <a:lstStyle/>
          <a:p>
            <a:pPr rtl="0"/>
            <a:fld id="{F87A8100-2D96-4CBC-9A09-B5A1A3AE53A6}" type="datetime1">
              <a:rPr lang="el-GR" smtClean="0"/>
              <a:t>4/4/2025</a:t>
            </a:fld>
            <a:endParaRPr lang="en-US"/>
          </a:p>
        </p:txBody>
      </p:sp>
      <p:sp>
        <p:nvSpPr>
          <p:cNvPr id="5" name="Θέση αριθμού διαφάνειας 4"/>
          <p:cNvSpPr>
            <a:spLocks noGrp="1"/>
          </p:cNvSpPr>
          <p:nvPr>
            <p:ph type="sldNum" sz="quarter" idx="5"/>
          </p:nvPr>
        </p:nvSpPr>
        <p:spPr/>
        <p:txBody>
          <a:bodyPr/>
          <a:lstStyle/>
          <a:p>
            <a:pPr rtl="0"/>
            <a:fld id="{37A705E3-E620-489D-9973-6221209A4B3B}" type="slidenum">
              <a:rPr lang="en-US" smtClean="0"/>
              <a:t>10</a:t>
            </a:fld>
            <a:endParaRPr lang="en-US"/>
          </a:p>
        </p:txBody>
      </p:sp>
    </p:spTree>
    <p:extLst>
      <p:ext uri="{BB962C8B-B14F-4D97-AF65-F5344CB8AC3E}">
        <p14:creationId xmlns:p14="http://schemas.microsoft.com/office/powerpoint/2010/main" val="2127264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buNone/>
            </a:pPr>
            <a:r>
              <a:rPr lang="en-US" b="1" dirty="0"/>
              <a:t>Opening:</a:t>
            </a:r>
            <a:r>
              <a:rPr lang="en-US" dirty="0"/>
              <a:t> "The workplace is changing rapidly, shaped by the values and traits of different generations. Understanding these shifts is key to thriving in modern workplaces."</a:t>
            </a:r>
          </a:p>
          <a:p>
            <a:pPr>
              <a:buNone/>
            </a:pPr>
            <a:r>
              <a:rPr lang="en-US" b="1" dirty="0"/>
              <a:t>Key Points:</a:t>
            </a:r>
            <a:endParaRPr lang="en-US" dirty="0"/>
          </a:p>
          <a:p>
            <a:pPr>
              <a:buFont typeface="Arial" panose="020B0604020202020204" pitchFamily="34" charset="0"/>
              <a:buChar char="•"/>
            </a:pPr>
            <a:r>
              <a:rPr lang="en-US" dirty="0"/>
              <a:t>Generational diversity is now a key feature of workplaces.</a:t>
            </a:r>
          </a:p>
          <a:p>
            <a:pPr>
              <a:buFont typeface="Arial" panose="020B0604020202020204" pitchFamily="34" charset="0"/>
              <a:buChar char="•"/>
            </a:pPr>
            <a:r>
              <a:rPr lang="en-US" dirty="0"/>
              <a:t>Each generation brings unique strengths and challenges.</a:t>
            </a:r>
          </a:p>
          <a:p>
            <a:pPr>
              <a:buFont typeface="Arial" panose="020B0604020202020204" pitchFamily="34" charset="0"/>
              <a:buChar char="•"/>
            </a:pPr>
            <a:r>
              <a:rPr lang="en-US" dirty="0"/>
              <a:t>This presentation explores how these trends shape the future of work.</a:t>
            </a:r>
          </a:p>
          <a:p>
            <a:r>
              <a:rPr lang="en-US" b="1" dirty="0"/>
              <a:t>Closing:</a:t>
            </a:r>
            <a:r>
              <a:rPr lang="en-US" dirty="0"/>
              <a:t> "By understanding these dynamics, we can better work together and create stronger teams."</a:t>
            </a:r>
          </a:p>
          <a:p>
            <a:endParaRPr lang="en-US" dirty="0"/>
          </a:p>
          <a:p>
            <a:r>
              <a:rPr lang="en-US" dirty="0"/>
              <a:t>The workplace is changing rapidly, shaped by the values and traits of different generations. </a:t>
            </a:r>
          </a:p>
          <a:p>
            <a:r>
              <a:rPr lang="en-US" dirty="0"/>
              <a:t>Generational diversity has become a defining feature, with each generation bringing unique strengths and challenges. </a:t>
            </a:r>
          </a:p>
          <a:p>
            <a:r>
              <a:rPr lang="en-US" dirty="0"/>
              <a:t>This presentation highlights how these trends influence the future of work. </a:t>
            </a:r>
          </a:p>
          <a:p>
            <a:r>
              <a:rPr lang="en-US" dirty="0"/>
              <a:t>By understanding these dynamics, we can collaborate effectively and build stronger, more united teams.</a:t>
            </a:r>
            <a:endParaRPr lang="el-GR" dirty="0"/>
          </a:p>
        </p:txBody>
      </p:sp>
      <p:sp>
        <p:nvSpPr>
          <p:cNvPr id="4" name="Θέση ημερομηνίας 3"/>
          <p:cNvSpPr>
            <a:spLocks noGrp="1"/>
          </p:cNvSpPr>
          <p:nvPr>
            <p:ph type="dt" idx="1"/>
          </p:nvPr>
        </p:nvSpPr>
        <p:spPr/>
        <p:txBody>
          <a:bodyPr/>
          <a:lstStyle/>
          <a:p>
            <a:pPr rtl="0"/>
            <a:fld id="{F87A8100-2D96-4CBC-9A09-B5A1A3AE53A6}" type="datetime1">
              <a:rPr lang="el-GR" smtClean="0"/>
              <a:t>4/4/2025</a:t>
            </a:fld>
            <a:endParaRPr lang="en-US"/>
          </a:p>
        </p:txBody>
      </p:sp>
      <p:sp>
        <p:nvSpPr>
          <p:cNvPr id="5" name="Θέση αριθμού διαφάνειας 4"/>
          <p:cNvSpPr>
            <a:spLocks noGrp="1"/>
          </p:cNvSpPr>
          <p:nvPr>
            <p:ph type="sldNum" sz="quarter" idx="5"/>
          </p:nvPr>
        </p:nvSpPr>
        <p:spPr/>
        <p:txBody>
          <a:bodyPr/>
          <a:lstStyle/>
          <a:p>
            <a:pPr rtl="0"/>
            <a:fld id="{37A705E3-E620-489D-9973-6221209A4B3B}" type="slidenum">
              <a:rPr lang="en-US" smtClean="0"/>
              <a:t>2</a:t>
            </a:fld>
            <a:endParaRPr lang="en-US"/>
          </a:p>
        </p:txBody>
      </p:sp>
    </p:spTree>
    <p:extLst>
      <p:ext uri="{BB962C8B-B14F-4D97-AF65-F5344CB8AC3E}">
        <p14:creationId xmlns:p14="http://schemas.microsoft.com/office/powerpoint/2010/main" val="262895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Which is the generations types we can see in today’s workforce?</a:t>
            </a:r>
          </a:p>
          <a:p>
            <a:r>
              <a:rPr lang="en-US" dirty="0"/>
              <a:t>Which are their main characteristics?  </a:t>
            </a:r>
          </a:p>
          <a:p>
            <a:endParaRPr lang="en-US" dirty="0"/>
          </a:p>
          <a:p>
            <a:pPr>
              <a:buNone/>
            </a:pPr>
            <a:r>
              <a:rPr lang="en-US" b="1" dirty="0"/>
              <a:t>Opening:</a:t>
            </a:r>
            <a:r>
              <a:rPr lang="en-US" dirty="0"/>
              <a:t> "Let’s start by looking at the generations currently in the workforce and what makes them unique."</a:t>
            </a:r>
          </a:p>
          <a:p>
            <a:pPr>
              <a:buNone/>
            </a:pPr>
            <a:endParaRPr lang="en-US" b="1" dirty="0"/>
          </a:p>
          <a:p>
            <a:pPr>
              <a:buNone/>
            </a:pPr>
            <a:r>
              <a:rPr lang="en-US" b="1" dirty="0"/>
              <a:t>Key Points:</a:t>
            </a:r>
            <a:endParaRPr lang="en-US" dirty="0"/>
          </a:p>
          <a:p>
            <a:pPr>
              <a:buFont typeface="Arial" panose="020B0604020202020204" pitchFamily="34" charset="0"/>
              <a:buChar char="•"/>
            </a:pPr>
            <a:r>
              <a:rPr lang="en-US" b="1" dirty="0"/>
              <a:t>Baby Boomers (1946–1964):</a:t>
            </a:r>
            <a:r>
              <a:rPr lang="en-US" dirty="0"/>
              <a:t> Loyal, experienced, and work-focused.</a:t>
            </a:r>
          </a:p>
          <a:p>
            <a:pPr>
              <a:buFont typeface="Arial" panose="020B0604020202020204" pitchFamily="34" charset="0"/>
              <a:buChar char="•"/>
            </a:pPr>
            <a:r>
              <a:rPr lang="en-US" b="1" dirty="0"/>
              <a:t>Gen X (1965–1980):</a:t>
            </a:r>
            <a:r>
              <a:rPr lang="en-US" dirty="0"/>
              <a:t> Independent, adaptable, and value work-life balance.</a:t>
            </a:r>
          </a:p>
          <a:p>
            <a:pPr>
              <a:buFont typeface="Arial" panose="020B0604020202020204" pitchFamily="34" charset="0"/>
              <a:buChar char="•"/>
            </a:pPr>
            <a:r>
              <a:rPr lang="en-US" b="1" dirty="0"/>
              <a:t>Millennials (1981–1996):</a:t>
            </a:r>
            <a:r>
              <a:rPr lang="en-US" dirty="0"/>
              <a:t> Seek purpose, growth, and flexible work.</a:t>
            </a:r>
          </a:p>
          <a:p>
            <a:pPr>
              <a:buFont typeface="Arial" panose="020B0604020202020204" pitchFamily="34" charset="0"/>
              <a:buChar char="•"/>
            </a:pPr>
            <a:r>
              <a:rPr lang="en-US" b="1" dirty="0"/>
              <a:t>Gen Z (1997–2012):</a:t>
            </a:r>
            <a:r>
              <a:rPr lang="en-US" dirty="0"/>
              <a:t> Tech-savvy, diverse, and prioritize mental health.</a:t>
            </a:r>
          </a:p>
          <a:p>
            <a:r>
              <a:rPr lang="en-US" b="1" dirty="0"/>
              <a:t>Closing:</a:t>
            </a:r>
            <a:r>
              <a:rPr lang="en-US" dirty="0"/>
              <a:t> "Each generation adds unique value to the workplace.“</a:t>
            </a:r>
          </a:p>
          <a:p>
            <a:endParaRPr lang="en-US" dirty="0"/>
          </a:p>
          <a:p>
            <a:endParaRPr lang="en-US" dirty="0"/>
          </a:p>
          <a:p>
            <a:endParaRPr lang="en-US" dirty="0"/>
          </a:p>
          <a:p>
            <a:r>
              <a:rPr lang="en-US" dirty="0"/>
              <a:t>Let’s start by exploring the generations shaping today’s workforce and what makes each one unique.</a:t>
            </a:r>
          </a:p>
          <a:p>
            <a:endParaRPr lang="en-US" dirty="0"/>
          </a:p>
          <a:p>
            <a:pPr>
              <a:buNone/>
            </a:pPr>
            <a:r>
              <a:rPr lang="en-US" b="1" dirty="0"/>
              <a:t>Baby Boomers</a:t>
            </a:r>
            <a:r>
              <a:rPr lang="en-US" dirty="0"/>
              <a:t>: Born between 1946 and 1964.</a:t>
            </a:r>
          </a:p>
          <a:p>
            <a:pPr>
              <a:buNone/>
            </a:pPr>
            <a:r>
              <a:rPr lang="en-US" b="1" dirty="0"/>
              <a:t>Generation X</a:t>
            </a:r>
            <a:r>
              <a:rPr lang="en-US" dirty="0"/>
              <a:t>: Born between 1965 and 1980.</a:t>
            </a:r>
          </a:p>
          <a:p>
            <a:pPr>
              <a:buNone/>
            </a:pPr>
            <a:r>
              <a:rPr lang="en-US" b="1" dirty="0"/>
              <a:t>Millennials (Gen Y)</a:t>
            </a:r>
            <a:r>
              <a:rPr lang="en-US" dirty="0"/>
              <a:t>: Born between 1981 and 1996.</a:t>
            </a:r>
          </a:p>
          <a:p>
            <a:r>
              <a:rPr lang="en-US" b="1" dirty="0"/>
              <a:t>Generation Z</a:t>
            </a:r>
            <a:r>
              <a:rPr lang="en-US" dirty="0"/>
              <a:t>: Born between 1997 and 2012.</a:t>
            </a:r>
          </a:p>
          <a:p>
            <a:endParaRPr lang="en-US" dirty="0"/>
          </a:p>
          <a:p>
            <a:r>
              <a:rPr lang="en-US" dirty="0"/>
              <a:t>Baby Boomers bring loyalty, experience, and a strong work ethic. </a:t>
            </a:r>
          </a:p>
          <a:p>
            <a:r>
              <a:rPr lang="en-US" dirty="0"/>
              <a:t>Gen X is known for independence, adaptability, and a focus on work-life balance. </a:t>
            </a:r>
          </a:p>
          <a:p>
            <a:r>
              <a:rPr lang="en-US" dirty="0"/>
              <a:t>Millennials seek purpose, growth, and flexibility in their careers, while Gen Z stands out for being tech-savvy, diverse, and prioritizing mental health. Together, these generations contribute unique strengths that enrich and empower the workplace."</a:t>
            </a:r>
            <a:endParaRPr lang="el-GR" dirty="0"/>
          </a:p>
        </p:txBody>
      </p:sp>
      <p:sp>
        <p:nvSpPr>
          <p:cNvPr id="4" name="Θέση ημερομηνίας 3"/>
          <p:cNvSpPr>
            <a:spLocks noGrp="1"/>
          </p:cNvSpPr>
          <p:nvPr>
            <p:ph type="dt" idx="1"/>
          </p:nvPr>
        </p:nvSpPr>
        <p:spPr/>
        <p:txBody>
          <a:bodyPr/>
          <a:lstStyle/>
          <a:p>
            <a:pPr rtl="0"/>
            <a:fld id="{F87A8100-2D96-4CBC-9A09-B5A1A3AE53A6}" type="datetime1">
              <a:rPr lang="el-GR" smtClean="0"/>
              <a:t>4/4/2025</a:t>
            </a:fld>
            <a:endParaRPr lang="en-US"/>
          </a:p>
        </p:txBody>
      </p:sp>
      <p:sp>
        <p:nvSpPr>
          <p:cNvPr id="5" name="Θέση αριθμού διαφάνειας 4"/>
          <p:cNvSpPr>
            <a:spLocks noGrp="1"/>
          </p:cNvSpPr>
          <p:nvPr>
            <p:ph type="sldNum" sz="quarter" idx="5"/>
          </p:nvPr>
        </p:nvSpPr>
        <p:spPr/>
        <p:txBody>
          <a:bodyPr/>
          <a:lstStyle/>
          <a:p>
            <a:pPr rtl="0"/>
            <a:fld id="{37A705E3-E620-489D-9973-6221209A4B3B}" type="slidenum">
              <a:rPr lang="en-US" smtClean="0"/>
              <a:t>3</a:t>
            </a:fld>
            <a:endParaRPr lang="en-US"/>
          </a:p>
        </p:txBody>
      </p:sp>
    </p:spTree>
    <p:extLst>
      <p:ext uri="{BB962C8B-B14F-4D97-AF65-F5344CB8AC3E}">
        <p14:creationId xmlns:p14="http://schemas.microsoft.com/office/powerpoint/2010/main" val="3201703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Contributions to workplace knowledge and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dirty="0">
                <a:latin typeface="Garamond" panose="02020404030301010803" pitchFamily="18" charset="0"/>
              </a:rPr>
              <a:t>Work-centric mindset and loyalty</a:t>
            </a:r>
            <a:endParaRPr lang="en-US" sz="1200" dirty="0">
              <a:latin typeface="Garamond" panose="020204040303010108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dirty="0">
                <a:latin typeface="Garamond" panose="02020404030301010803" pitchFamily="18" charset="0"/>
              </a:rPr>
              <a:t>Delayed retirement and its impact</a:t>
            </a:r>
            <a:endParaRPr lang="en-US" sz="1200" dirty="0">
              <a:latin typeface="Garamond" panose="020204040303010108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Garamond" panose="02020404030301010803" pitchFamily="18" charset="0"/>
            </a:endParaRPr>
          </a:p>
          <a:p>
            <a:pPr>
              <a:buNone/>
            </a:pPr>
            <a:r>
              <a:rPr lang="en-US" b="1" dirty="0"/>
              <a:t>Opening:</a:t>
            </a:r>
            <a:r>
              <a:rPr lang="en-US" dirty="0"/>
              <a:t> "Baby Boomers are known for their dedication and deep knowledge. Let’s explore their impact."</a:t>
            </a:r>
          </a:p>
          <a:p>
            <a:pPr>
              <a:buNone/>
            </a:pPr>
            <a:r>
              <a:rPr lang="en-US" b="1" dirty="0"/>
              <a:t>Key Points:</a:t>
            </a:r>
            <a:endParaRPr lang="en-US" dirty="0"/>
          </a:p>
          <a:p>
            <a:pPr>
              <a:buFont typeface="Arial" panose="020B0604020202020204" pitchFamily="34" charset="0"/>
              <a:buChar char="•"/>
            </a:pPr>
            <a:r>
              <a:rPr lang="en-US" dirty="0"/>
              <a:t>Strong sense of loyalty and commitment.</a:t>
            </a:r>
          </a:p>
          <a:p>
            <a:pPr>
              <a:buFont typeface="Arial" panose="020B0604020202020204" pitchFamily="34" charset="0"/>
              <a:buChar char="•"/>
            </a:pPr>
            <a:r>
              <a:rPr lang="en-US" dirty="0"/>
              <a:t>Many delay retirement, sharing valuable experience.</a:t>
            </a:r>
          </a:p>
          <a:p>
            <a:pPr>
              <a:buFont typeface="Arial" panose="020B0604020202020204" pitchFamily="34" charset="0"/>
              <a:buChar char="•"/>
            </a:pPr>
            <a:r>
              <a:rPr lang="en-US" dirty="0"/>
              <a:t>Often prefer face-to-face communication.</a:t>
            </a:r>
          </a:p>
          <a:p>
            <a:r>
              <a:rPr lang="en-US" b="1" dirty="0"/>
              <a:t>Closing:</a:t>
            </a:r>
            <a:r>
              <a:rPr lang="en-US" dirty="0"/>
              <a:t> "Baby Boomers bring stability and wisdom to the modern workplace."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Garamond" panose="020204040303010108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Baby Boomers are recognized for their dedication and expertise.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They are loyal and committed, often delaying retirement to share their experience.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They value face-to-face communication, helping to build personal connections.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Baby Boomers contribute stability and wisdom, making them essential in today's workplace.</a:t>
            </a:r>
            <a:endParaRPr lang="el-GR" sz="1200" dirty="0">
              <a:latin typeface="Garamond" panose="020204040303010108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1200" dirty="0">
              <a:latin typeface="Garamond" panose="020204040303010108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Garamond" panose="020204040303010108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1200" dirty="0">
              <a:latin typeface="Garamond" panose="02020404030301010803" pitchFamily="18" charset="0"/>
            </a:endParaRPr>
          </a:p>
          <a:p>
            <a:endParaRPr lang="el-GR" dirty="0"/>
          </a:p>
        </p:txBody>
      </p:sp>
      <p:sp>
        <p:nvSpPr>
          <p:cNvPr id="4" name="Θέση ημερομηνίας 3"/>
          <p:cNvSpPr>
            <a:spLocks noGrp="1"/>
          </p:cNvSpPr>
          <p:nvPr>
            <p:ph type="dt" idx="1"/>
          </p:nvPr>
        </p:nvSpPr>
        <p:spPr/>
        <p:txBody>
          <a:bodyPr/>
          <a:lstStyle/>
          <a:p>
            <a:pPr rtl="0"/>
            <a:fld id="{F87A8100-2D96-4CBC-9A09-B5A1A3AE53A6}" type="datetime1">
              <a:rPr lang="el-GR" smtClean="0"/>
              <a:t>4/4/2025</a:t>
            </a:fld>
            <a:endParaRPr lang="en-US"/>
          </a:p>
        </p:txBody>
      </p:sp>
      <p:sp>
        <p:nvSpPr>
          <p:cNvPr id="5" name="Θέση αριθμού διαφάνειας 4"/>
          <p:cNvSpPr>
            <a:spLocks noGrp="1"/>
          </p:cNvSpPr>
          <p:nvPr>
            <p:ph type="sldNum" sz="quarter" idx="5"/>
          </p:nvPr>
        </p:nvSpPr>
        <p:spPr/>
        <p:txBody>
          <a:bodyPr/>
          <a:lstStyle/>
          <a:p>
            <a:pPr rtl="0"/>
            <a:fld id="{37A705E3-E620-489D-9973-6221209A4B3B}" type="slidenum">
              <a:rPr lang="en-US" smtClean="0"/>
              <a:t>4</a:t>
            </a:fld>
            <a:endParaRPr lang="en-US"/>
          </a:p>
        </p:txBody>
      </p:sp>
    </p:spTree>
    <p:extLst>
      <p:ext uri="{BB962C8B-B14F-4D97-AF65-F5344CB8AC3E}">
        <p14:creationId xmlns:p14="http://schemas.microsoft.com/office/powerpoint/2010/main" val="2793886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buNone/>
            </a:pPr>
            <a:r>
              <a:rPr lang="en-US" b="1" dirty="0"/>
              <a:t>Opening:</a:t>
            </a:r>
            <a:r>
              <a:rPr lang="en-US" dirty="0"/>
              <a:t> "Generation X is often called the 'bridge' generation. Here’s why."</a:t>
            </a:r>
          </a:p>
          <a:p>
            <a:pPr>
              <a:buNone/>
            </a:pPr>
            <a:r>
              <a:rPr lang="en-US" b="1" dirty="0"/>
              <a:t>Key Points:</a:t>
            </a:r>
            <a:endParaRPr lang="en-US" dirty="0"/>
          </a:p>
          <a:p>
            <a:pPr>
              <a:buFont typeface="Arial" panose="020B0604020202020204" pitchFamily="34" charset="0"/>
              <a:buChar char="•"/>
            </a:pPr>
            <a:r>
              <a:rPr lang="en-US" dirty="0"/>
              <a:t>Balance tradition with digital adaptability.</a:t>
            </a:r>
          </a:p>
          <a:p>
            <a:pPr>
              <a:buFont typeface="Arial" panose="020B0604020202020204" pitchFamily="34" charset="0"/>
              <a:buChar char="•"/>
            </a:pPr>
            <a:r>
              <a:rPr lang="en-US" dirty="0"/>
              <a:t>Value independence and work-life balance.</a:t>
            </a:r>
          </a:p>
          <a:p>
            <a:pPr>
              <a:buFont typeface="Arial" panose="020B0604020202020204" pitchFamily="34" charset="0"/>
              <a:buChar char="•"/>
            </a:pPr>
            <a:r>
              <a:rPr lang="en-US" dirty="0"/>
              <a:t>Often mentor both older and younger workers.</a:t>
            </a:r>
          </a:p>
          <a:p>
            <a:r>
              <a:rPr lang="en-US" b="1" dirty="0"/>
              <a:t>Closing:</a:t>
            </a:r>
            <a:r>
              <a:rPr lang="en-US" dirty="0"/>
              <a:t> "Gen X holds workplaces together with their versatility."</a:t>
            </a:r>
          </a:p>
          <a:p>
            <a:endParaRPr lang="en-US" dirty="0"/>
          </a:p>
          <a:p>
            <a:r>
              <a:rPr lang="en-US" dirty="0"/>
              <a:t>Generation X is often called the 'bridge' generation for a reason. </a:t>
            </a:r>
          </a:p>
          <a:p>
            <a:r>
              <a:rPr lang="en-US" dirty="0"/>
              <a:t>They balance tradition with digital adaptability, making them highly versatile in the modern workplace. </a:t>
            </a:r>
          </a:p>
          <a:p>
            <a:r>
              <a:rPr lang="en-US" dirty="0"/>
              <a:t>They value independence and prioritize work-life balance, setting an example for others. </a:t>
            </a:r>
          </a:p>
          <a:p>
            <a:r>
              <a:rPr lang="en-US" dirty="0"/>
              <a:t>As mentors, they connect both older and younger workers, fostering collaboration and unity. </a:t>
            </a:r>
          </a:p>
          <a:p>
            <a:endParaRPr lang="en-US" dirty="0"/>
          </a:p>
          <a:p>
            <a:r>
              <a:rPr lang="en-US" dirty="0"/>
              <a:t>Generation X truly holds workplaces together with their flexibility and resourcefulness."</a:t>
            </a:r>
            <a:endParaRPr lang="el-GR" dirty="0"/>
          </a:p>
        </p:txBody>
      </p:sp>
      <p:sp>
        <p:nvSpPr>
          <p:cNvPr id="4" name="Θέση ημερομηνίας 3"/>
          <p:cNvSpPr>
            <a:spLocks noGrp="1"/>
          </p:cNvSpPr>
          <p:nvPr>
            <p:ph type="dt" idx="1"/>
          </p:nvPr>
        </p:nvSpPr>
        <p:spPr/>
        <p:txBody>
          <a:bodyPr/>
          <a:lstStyle/>
          <a:p>
            <a:pPr rtl="0"/>
            <a:fld id="{F87A8100-2D96-4CBC-9A09-B5A1A3AE53A6}" type="datetime1">
              <a:rPr lang="el-GR" smtClean="0"/>
              <a:t>4/4/2025</a:t>
            </a:fld>
            <a:endParaRPr lang="en-US"/>
          </a:p>
        </p:txBody>
      </p:sp>
      <p:sp>
        <p:nvSpPr>
          <p:cNvPr id="5" name="Θέση αριθμού διαφάνειας 4"/>
          <p:cNvSpPr>
            <a:spLocks noGrp="1"/>
          </p:cNvSpPr>
          <p:nvPr>
            <p:ph type="sldNum" sz="quarter" idx="5"/>
          </p:nvPr>
        </p:nvSpPr>
        <p:spPr/>
        <p:txBody>
          <a:bodyPr/>
          <a:lstStyle/>
          <a:p>
            <a:pPr rtl="0"/>
            <a:fld id="{37A705E3-E620-489D-9973-6221209A4B3B}" type="slidenum">
              <a:rPr lang="en-US" smtClean="0"/>
              <a:t>5</a:t>
            </a:fld>
            <a:endParaRPr lang="en-US"/>
          </a:p>
        </p:txBody>
      </p:sp>
    </p:spTree>
    <p:extLst>
      <p:ext uri="{BB962C8B-B14F-4D97-AF65-F5344CB8AC3E}">
        <p14:creationId xmlns:p14="http://schemas.microsoft.com/office/powerpoint/2010/main" val="531423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Emphasis on flexibility, purpose, and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Leadership and innovation in modern workplaces</a:t>
            </a:r>
            <a:endParaRPr lang="el-GR"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Influence on workplace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Cultur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e.</a:t>
            </a:r>
            <a:endParaRPr lang="el-GR"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a:buNone/>
            </a:pPr>
            <a:r>
              <a:rPr lang="en-US" b="1" dirty="0"/>
              <a:t>Opening:</a:t>
            </a:r>
            <a:r>
              <a:rPr lang="en-US" dirty="0"/>
              <a:t> "Millennials have reshaped the workplace with their values and vision."</a:t>
            </a:r>
          </a:p>
          <a:p>
            <a:pPr>
              <a:buNone/>
            </a:pPr>
            <a:r>
              <a:rPr lang="en-US" b="1" dirty="0"/>
              <a:t>Key Points:</a:t>
            </a:r>
            <a:endParaRPr lang="en-US" dirty="0"/>
          </a:p>
          <a:p>
            <a:pPr>
              <a:buFont typeface="Arial" panose="020B0604020202020204" pitchFamily="34" charset="0"/>
              <a:buChar char="•"/>
            </a:pPr>
            <a:r>
              <a:rPr lang="en-US" dirty="0"/>
              <a:t>Seek flexibility, purpose, and well-being.</a:t>
            </a:r>
          </a:p>
          <a:p>
            <a:pPr>
              <a:buFont typeface="Arial" panose="020B0604020202020204" pitchFamily="34" charset="0"/>
              <a:buChar char="•"/>
            </a:pPr>
            <a:r>
              <a:rPr lang="en-US" dirty="0"/>
              <a:t>Thrive in collaborative and innovative environments.</a:t>
            </a:r>
          </a:p>
          <a:p>
            <a:pPr>
              <a:buFont typeface="Arial" panose="020B0604020202020204" pitchFamily="34" charset="0"/>
              <a:buChar char="•"/>
            </a:pPr>
            <a:r>
              <a:rPr lang="en-US" dirty="0"/>
              <a:t>Their leadership style emphasizes empathy and inclusivity.</a:t>
            </a:r>
          </a:p>
          <a:p>
            <a:r>
              <a:rPr lang="en-US" b="1" dirty="0"/>
              <a:t>Closing:</a:t>
            </a:r>
            <a:r>
              <a:rPr lang="en-US" dirty="0"/>
              <a:t> "Millennials are driving cultural shifts in workplaces."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Millennials have reshaped the workplace with their values and vision. </a:t>
            </a:r>
          </a:p>
          <a:p>
            <a:pPr marL="0" indent="0">
              <a:buFont typeface="Arial" panose="020B0604020202020204" pitchFamily="34" charset="0"/>
              <a:buNone/>
            </a:pPr>
            <a:r>
              <a:rPr lang="en-US" dirty="0"/>
              <a:t>They prioritize flexibility, purpose, and well-being, thriving in collaborative and innovative environments. </a:t>
            </a:r>
          </a:p>
          <a:p>
            <a:pPr marL="0" indent="0">
              <a:buFont typeface="Arial" panose="020B0604020202020204" pitchFamily="34" charset="0"/>
              <a:buNone/>
            </a:pPr>
            <a:r>
              <a:rPr lang="en-US" dirty="0"/>
              <a:t>Their leadership style emphasizes empathy and inclusivity, fostering positive workplace dynamics. Millennials are driving significant cultural shifts, shaping the future of work in meaningful ways.</a:t>
            </a:r>
            <a:endParaRPr lang="el-GR" dirty="0"/>
          </a:p>
        </p:txBody>
      </p:sp>
      <p:sp>
        <p:nvSpPr>
          <p:cNvPr id="4" name="Θέση ημερομηνίας 3"/>
          <p:cNvSpPr>
            <a:spLocks noGrp="1"/>
          </p:cNvSpPr>
          <p:nvPr>
            <p:ph type="dt" idx="1"/>
          </p:nvPr>
        </p:nvSpPr>
        <p:spPr/>
        <p:txBody>
          <a:bodyPr/>
          <a:lstStyle/>
          <a:p>
            <a:pPr rtl="0"/>
            <a:fld id="{F87A8100-2D96-4CBC-9A09-B5A1A3AE53A6}" type="datetime1">
              <a:rPr lang="el-GR" smtClean="0"/>
              <a:t>4/4/2025</a:t>
            </a:fld>
            <a:endParaRPr lang="en-US"/>
          </a:p>
        </p:txBody>
      </p:sp>
      <p:sp>
        <p:nvSpPr>
          <p:cNvPr id="5" name="Θέση αριθμού διαφάνειας 4"/>
          <p:cNvSpPr>
            <a:spLocks noGrp="1"/>
          </p:cNvSpPr>
          <p:nvPr>
            <p:ph type="sldNum" sz="quarter" idx="5"/>
          </p:nvPr>
        </p:nvSpPr>
        <p:spPr/>
        <p:txBody>
          <a:bodyPr/>
          <a:lstStyle/>
          <a:p>
            <a:pPr rtl="0"/>
            <a:fld id="{37A705E3-E620-489D-9973-6221209A4B3B}" type="slidenum">
              <a:rPr lang="en-US" smtClean="0"/>
              <a:t>6</a:t>
            </a:fld>
            <a:endParaRPr lang="en-US"/>
          </a:p>
        </p:txBody>
      </p:sp>
    </p:spTree>
    <p:extLst>
      <p:ext uri="{BB962C8B-B14F-4D97-AF65-F5344CB8AC3E}">
        <p14:creationId xmlns:p14="http://schemas.microsoft.com/office/powerpoint/2010/main" val="34184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anose="020B0604020202020204" pitchFamily="34" charset="0"/>
              <a:buChar char="•"/>
            </a:pPr>
            <a:r>
              <a:rPr lang="en-US" dirty="0"/>
              <a:t>Tech-savviness and openness to diversity</a:t>
            </a:r>
            <a:endParaRPr lang="el-GR" dirty="0"/>
          </a:p>
          <a:p>
            <a:pPr marL="171450" indent="-171450">
              <a:buFont typeface="Arial" panose="020B0604020202020204" pitchFamily="34" charset="0"/>
              <a:buChar char="•"/>
            </a:pPr>
            <a:r>
              <a:rPr lang="en-US" dirty="0"/>
              <a:t>Focus on mental health and meaningful work</a:t>
            </a:r>
            <a:endParaRPr lang="el-GR" dirty="0"/>
          </a:p>
          <a:p>
            <a:pPr marL="171450" indent="-171450">
              <a:buFont typeface="Arial" panose="020B0604020202020204" pitchFamily="34" charset="0"/>
              <a:buChar char="•"/>
            </a:pPr>
            <a:r>
              <a:rPr lang="en-US" dirty="0"/>
              <a:t>Shaping the future of workplaces</a:t>
            </a:r>
          </a:p>
          <a:p>
            <a:pPr marL="171450" indent="-171450">
              <a:buFont typeface="Arial" panose="020B0604020202020204" pitchFamily="34" charset="0"/>
              <a:buChar char="•"/>
            </a:pPr>
            <a:endParaRPr lang="en-US" dirty="0"/>
          </a:p>
          <a:p>
            <a:pPr>
              <a:buNone/>
            </a:pPr>
            <a:r>
              <a:rPr lang="en-US" b="1" dirty="0"/>
              <a:t>Opening:</a:t>
            </a:r>
            <a:r>
              <a:rPr lang="en-US" dirty="0"/>
              <a:t> "Generation Z is paving the way for the future. Let’s look at what they bring."</a:t>
            </a:r>
          </a:p>
          <a:p>
            <a:pPr>
              <a:buNone/>
            </a:pPr>
            <a:r>
              <a:rPr lang="en-US" b="1" dirty="0"/>
              <a:t>Key Points:</a:t>
            </a:r>
            <a:endParaRPr lang="en-US" dirty="0"/>
          </a:p>
          <a:p>
            <a:pPr>
              <a:buFont typeface="Arial" panose="020B0604020202020204" pitchFamily="34" charset="0"/>
              <a:buChar char="•"/>
            </a:pPr>
            <a:r>
              <a:rPr lang="en-US" dirty="0"/>
              <a:t>Extremely tech-savvy and comfortable with change.</a:t>
            </a:r>
          </a:p>
          <a:p>
            <a:pPr>
              <a:buFont typeface="Arial" panose="020B0604020202020204" pitchFamily="34" charset="0"/>
              <a:buChar char="•"/>
            </a:pPr>
            <a:r>
              <a:rPr lang="en-US" dirty="0"/>
              <a:t>Strong focus on diversity and inclusion.</a:t>
            </a:r>
          </a:p>
          <a:p>
            <a:pPr>
              <a:buFont typeface="Arial" panose="020B0604020202020204" pitchFamily="34" charset="0"/>
              <a:buChar char="•"/>
            </a:pPr>
            <a:r>
              <a:rPr lang="en-US" dirty="0"/>
              <a:t>Prioritize mental health and meaningful work.</a:t>
            </a:r>
          </a:p>
          <a:p>
            <a:r>
              <a:rPr lang="en-US" b="1" dirty="0"/>
              <a:t>Closing:</a:t>
            </a:r>
            <a:r>
              <a:rPr lang="en-US" dirty="0"/>
              <a:t> "Gen Z is setting new expectations for the workplace."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Generation Z is paving the way for the future, bringing fresh energy to the workplace.</a:t>
            </a:r>
          </a:p>
          <a:p>
            <a:pPr marL="0" indent="0">
              <a:buFont typeface="Arial" panose="020B0604020202020204" pitchFamily="34" charset="0"/>
              <a:buNone/>
            </a:pPr>
            <a:r>
              <a:rPr lang="en-US" dirty="0"/>
              <a:t>They are extremely tech-savvy and adaptable to change, making them invaluable in a fast-evolving world. </a:t>
            </a:r>
          </a:p>
          <a:p>
            <a:pPr marL="0" indent="0">
              <a:buFont typeface="Arial" panose="020B0604020202020204" pitchFamily="34" charset="0"/>
              <a:buNone/>
            </a:pPr>
            <a:r>
              <a:rPr lang="en-US" dirty="0"/>
              <a:t>With a strong focus on diversity, inclusion, and mental health, they advocate for meaningful and supportive work environments.</a:t>
            </a:r>
          </a:p>
          <a:p>
            <a:pPr marL="0" indent="0">
              <a:buFont typeface="Arial" panose="020B0604020202020204" pitchFamily="34" charset="0"/>
              <a:buNone/>
            </a:pPr>
            <a:r>
              <a:rPr lang="en-US" dirty="0"/>
              <a:t>Gen Z is redefining workplace expectations, shaping a more dynamic and inclusive future."</a:t>
            </a:r>
            <a:endParaRPr lang="el-GR" dirty="0"/>
          </a:p>
        </p:txBody>
      </p:sp>
      <p:sp>
        <p:nvSpPr>
          <p:cNvPr id="4" name="Θέση ημερομηνίας 3"/>
          <p:cNvSpPr>
            <a:spLocks noGrp="1"/>
          </p:cNvSpPr>
          <p:nvPr>
            <p:ph type="dt" idx="1"/>
          </p:nvPr>
        </p:nvSpPr>
        <p:spPr/>
        <p:txBody>
          <a:bodyPr/>
          <a:lstStyle/>
          <a:p>
            <a:pPr rtl="0"/>
            <a:fld id="{F87A8100-2D96-4CBC-9A09-B5A1A3AE53A6}" type="datetime1">
              <a:rPr lang="el-GR" smtClean="0"/>
              <a:t>4/4/2025</a:t>
            </a:fld>
            <a:endParaRPr lang="en-US"/>
          </a:p>
        </p:txBody>
      </p:sp>
      <p:sp>
        <p:nvSpPr>
          <p:cNvPr id="5" name="Θέση αριθμού διαφάνειας 4"/>
          <p:cNvSpPr>
            <a:spLocks noGrp="1"/>
          </p:cNvSpPr>
          <p:nvPr>
            <p:ph type="sldNum" sz="quarter" idx="5"/>
          </p:nvPr>
        </p:nvSpPr>
        <p:spPr/>
        <p:txBody>
          <a:bodyPr/>
          <a:lstStyle/>
          <a:p>
            <a:pPr rtl="0"/>
            <a:fld id="{37A705E3-E620-489D-9973-6221209A4B3B}" type="slidenum">
              <a:rPr lang="en-US" smtClean="0"/>
              <a:t>7</a:t>
            </a:fld>
            <a:endParaRPr lang="en-US"/>
          </a:p>
        </p:txBody>
      </p:sp>
    </p:spTree>
    <p:extLst>
      <p:ext uri="{BB962C8B-B14F-4D97-AF65-F5344CB8AC3E}">
        <p14:creationId xmlns:p14="http://schemas.microsoft.com/office/powerpoint/2010/main" val="2937810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anose="020B0604020202020204" pitchFamily="34" charset="0"/>
              <a:buChar char="•"/>
            </a:pPr>
            <a:r>
              <a:rPr lang="en-US" dirty="0"/>
              <a:t>Communication gaps and stereotypes</a:t>
            </a:r>
            <a:endParaRPr lang="el-GR" dirty="0"/>
          </a:p>
          <a:p>
            <a:pPr marL="171450" indent="-171450">
              <a:buFont typeface="Arial" panose="020B0604020202020204" pitchFamily="34" charset="0"/>
              <a:buChar char="•"/>
            </a:pPr>
            <a:r>
              <a:rPr lang="en-US" dirty="0"/>
              <a:t>Conflicting values and work styles</a:t>
            </a:r>
            <a:endParaRPr lang="el-GR" dirty="0"/>
          </a:p>
          <a:p>
            <a:pPr marL="171450" indent="-171450">
              <a:buFont typeface="Arial" panose="020B0604020202020204" pitchFamily="34" charset="0"/>
              <a:buChar char="•"/>
            </a:pPr>
            <a:r>
              <a:rPr lang="en-US" dirty="0"/>
              <a:t>Strategies for managing challenges</a:t>
            </a:r>
          </a:p>
          <a:p>
            <a:pPr marL="171450" indent="-171450">
              <a:buFont typeface="Arial" panose="020B0604020202020204" pitchFamily="34" charset="0"/>
              <a:buChar char="•"/>
            </a:pPr>
            <a:endParaRPr lang="en-US" dirty="0"/>
          </a:p>
          <a:p>
            <a:pPr>
              <a:buNone/>
            </a:pPr>
            <a:r>
              <a:rPr lang="en-US" b="1" dirty="0"/>
              <a:t>Challenges in Multigenerational Workplaces</a:t>
            </a:r>
          </a:p>
          <a:p>
            <a:pPr>
              <a:buNone/>
            </a:pPr>
            <a:r>
              <a:rPr lang="en-US" b="1" dirty="0"/>
              <a:t>Opening:</a:t>
            </a:r>
            <a:r>
              <a:rPr lang="en-US" dirty="0"/>
              <a:t> "Generational diversity in the workplace brings great value, but also challenges that can’t be ignored. Let’s focus on four key issues."</a:t>
            </a:r>
          </a:p>
          <a:p>
            <a:pPr>
              <a:buFont typeface="+mj-lt"/>
              <a:buAutoNum type="arabicPeriod"/>
            </a:pPr>
            <a:r>
              <a:rPr lang="en-US" b="1" dirty="0"/>
              <a:t>Communication Barriers:</a:t>
            </a:r>
            <a:r>
              <a:rPr lang="en-US" dirty="0"/>
              <a:t> Baby Boomers may prefer phone calls, while Gen Z relies on quick messaging. Misaligned styles can lead to confusion and delay.</a:t>
            </a:r>
          </a:p>
          <a:p>
            <a:pPr>
              <a:buFont typeface="+mj-lt"/>
              <a:buAutoNum type="arabicPeriod"/>
            </a:pPr>
            <a:r>
              <a:rPr lang="en-US" b="1" dirty="0"/>
              <a:t>Stereotypes:</a:t>
            </a:r>
            <a:r>
              <a:rPr lang="en-US" dirty="0"/>
              <a:t> Assumptions like "younger employees lack experience" or "older employees resist change" create division, harming teamwork.</a:t>
            </a:r>
          </a:p>
          <a:p>
            <a:pPr>
              <a:buFont typeface="+mj-lt"/>
              <a:buAutoNum type="arabicPeriod"/>
            </a:pPr>
            <a:r>
              <a:rPr lang="en-US" b="1" dirty="0"/>
              <a:t>Conflicting Work Priorities:</a:t>
            </a:r>
            <a:r>
              <a:rPr lang="en-US" dirty="0"/>
              <a:t> Baby Boomers value stability, while Millennials and Gen Z emphasize flexibility and personal growth. These differences can lead to friction over policies like remote work or career progression.</a:t>
            </a:r>
          </a:p>
          <a:p>
            <a:pPr>
              <a:buFont typeface="+mj-lt"/>
              <a:buAutoNum type="arabicPeriod"/>
            </a:pPr>
            <a:r>
              <a:rPr lang="en-US" b="1" dirty="0"/>
              <a:t>Technology Divide:</a:t>
            </a:r>
            <a:r>
              <a:rPr lang="en-US" dirty="0"/>
              <a:t> Gen Z adapts quickly to new tools, while Baby Boomers and Gen X may need more training, slowing down transitions to new systems.</a:t>
            </a:r>
          </a:p>
          <a:p>
            <a:r>
              <a:rPr lang="en-US" b="1" dirty="0"/>
              <a:t>Closing:</a:t>
            </a:r>
            <a:r>
              <a:rPr lang="en-US" dirty="0"/>
              <a:t> "Understanding these challenges isn’t about pointing out weaknesses—it’s about leveraging the strength of generational diversity and building stronger, more cohesive teams."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Generational diversity in the workplace brings great value, but it also presents challenges we must address. </a:t>
            </a:r>
          </a:p>
          <a:p>
            <a:pPr marL="0" indent="0">
              <a:buFont typeface="Arial" panose="020B0604020202020204" pitchFamily="34" charset="0"/>
              <a:buNone/>
            </a:pPr>
            <a:r>
              <a:rPr lang="en-US" dirty="0"/>
              <a:t>Communication styles can vary—Baby Boomers may prefer phone calls, while Gen Z often relies on quick messaging, leading to potential misunderstandings. </a:t>
            </a:r>
          </a:p>
          <a:p>
            <a:pPr marL="0" indent="0">
              <a:buFont typeface="Arial" panose="020B0604020202020204" pitchFamily="34" charset="0"/>
              <a:buNone/>
            </a:pPr>
            <a:r>
              <a:rPr lang="en-US" dirty="0"/>
              <a:t>Stereotypes, like assuming younger employees lack experience or older employees resist change, can harm collaboration. </a:t>
            </a:r>
          </a:p>
          <a:p>
            <a:pPr marL="0" indent="0">
              <a:buFont typeface="Arial" panose="020B0604020202020204" pitchFamily="34" charset="0"/>
              <a:buNone/>
            </a:pPr>
            <a:r>
              <a:rPr lang="en-US" dirty="0"/>
              <a:t>Work priorities also differ, with Baby Boomers valuing stability and Millennials and Gen Z emphasizing flexibility, sometimes creating friction. </a:t>
            </a:r>
          </a:p>
          <a:p>
            <a:pPr marL="0" indent="0">
              <a:buFont typeface="Arial" panose="020B0604020202020204" pitchFamily="34" charset="0"/>
              <a:buNone/>
            </a:pPr>
            <a:r>
              <a:rPr lang="en-US" dirty="0"/>
              <a:t>Lastly, the technology divide means Gen Z quickly adapts to new tools, while others may require more time, slowing transitions.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Recognizing these challenges is not about focusing on weaknesses but about using diversity to build stronger, more united teams.</a:t>
            </a:r>
            <a:endParaRPr lang="el-GR" b="1" dirty="0"/>
          </a:p>
        </p:txBody>
      </p:sp>
      <p:sp>
        <p:nvSpPr>
          <p:cNvPr id="4" name="Θέση ημερομηνίας 3"/>
          <p:cNvSpPr>
            <a:spLocks noGrp="1"/>
          </p:cNvSpPr>
          <p:nvPr>
            <p:ph type="dt" idx="1"/>
          </p:nvPr>
        </p:nvSpPr>
        <p:spPr/>
        <p:txBody>
          <a:bodyPr/>
          <a:lstStyle/>
          <a:p>
            <a:pPr rtl="0"/>
            <a:fld id="{F87A8100-2D96-4CBC-9A09-B5A1A3AE53A6}" type="datetime1">
              <a:rPr lang="el-GR" smtClean="0"/>
              <a:t>4/4/2025</a:t>
            </a:fld>
            <a:endParaRPr lang="en-US"/>
          </a:p>
        </p:txBody>
      </p:sp>
      <p:sp>
        <p:nvSpPr>
          <p:cNvPr id="5" name="Θέση αριθμού διαφάνειας 4"/>
          <p:cNvSpPr>
            <a:spLocks noGrp="1"/>
          </p:cNvSpPr>
          <p:nvPr>
            <p:ph type="sldNum" sz="quarter" idx="5"/>
          </p:nvPr>
        </p:nvSpPr>
        <p:spPr/>
        <p:txBody>
          <a:bodyPr/>
          <a:lstStyle/>
          <a:p>
            <a:pPr rtl="0"/>
            <a:fld id="{37A705E3-E620-489D-9973-6221209A4B3B}" type="slidenum">
              <a:rPr lang="en-US" smtClean="0"/>
              <a:t>8</a:t>
            </a:fld>
            <a:endParaRPr lang="en-US"/>
          </a:p>
        </p:txBody>
      </p:sp>
    </p:spTree>
    <p:extLst>
      <p:ext uri="{BB962C8B-B14F-4D97-AF65-F5344CB8AC3E}">
        <p14:creationId xmlns:p14="http://schemas.microsoft.com/office/powerpoint/2010/main" val="1729534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anose="020B0604020202020204" pitchFamily="34" charset="0"/>
              <a:buChar char="•"/>
            </a:pPr>
            <a:r>
              <a:rPr lang="en-US" dirty="0"/>
              <a:t>Enhanced creativity and problem-solving</a:t>
            </a:r>
            <a:endParaRPr lang="el-GR" dirty="0"/>
          </a:p>
          <a:p>
            <a:pPr marL="171450" indent="-171450">
              <a:buFont typeface="Arial" panose="020B0604020202020204" pitchFamily="34" charset="0"/>
              <a:buChar char="•"/>
            </a:pPr>
            <a:r>
              <a:rPr lang="en-US" dirty="0"/>
              <a:t>Diverse perspectives and skills</a:t>
            </a:r>
            <a:endParaRPr lang="el-GR" dirty="0"/>
          </a:p>
          <a:p>
            <a:pPr marL="171450" indent="-171450">
              <a:buFont typeface="Arial" panose="020B0604020202020204" pitchFamily="34" charset="0"/>
              <a:buChar char="•"/>
            </a:pPr>
            <a:r>
              <a:rPr lang="en-US" dirty="0"/>
              <a:t>Tips for fostering collaboration</a:t>
            </a:r>
            <a:endParaRPr lang="el-GR" dirty="0"/>
          </a:p>
          <a:p>
            <a:pPr marL="171450" indent="-171450">
              <a:buFont typeface="Arial" panose="020B0604020202020204" pitchFamily="34" charset="0"/>
              <a:buChar char="•"/>
            </a:pPr>
            <a:endParaRPr lang="el-GR" dirty="0"/>
          </a:p>
          <a:p>
            <a:pPr marL="0" indent="0">
              <a:buFont typeface="Arial" panose="020B0604020202020204" pitchFamily="34" charset="0"/>
              <a:buNone/>
            </a:pPr>
            <a:r>
              <a:rPr lang="en-US" dirty="0"/>
              <a:t>Today, multigenerational workplaces represent a true competitive advantage for organizations. </a:t>
            </a:r>
            <a:endParaRPr lang="el-GR" dirty="0"/>
          </a:p>
          <a:p>
            <a:pPr marL="0" indent="0">
              <a:buFont typeface="Arial" panose="020B0604020202020204" pitchFamily="34" charset="0"/>
              <a:buNone/>
            </a:pPr>
            <a:r>
              <a:rPr lang="en-US" dirty="0"/>
              <a:t>By blending the experience, creativity, and technological expertise of different generations, we create a dynamic environment that fosters innovation and problem-solving.</a:t>
            </a:r>
            <a:endParaRPr lang="el-GR" dirty="0"/>
          </a:p>
          <a:p>
            <a:pPr marL="0" indent="0">
              <a:buFont typeface="Arial" panose="020B0604020202020204" pitchFamily="34" charset="0"/>
              <a:buNone/>
            </a:pPr>
            <a:r>
              <a:rPr lang="en-US" dirty="0"/>
              <a:t>Through knowledge sharing, diverse perspectives, and mutual learning, we can unlock the full potential of every employee. Let us embrace the power of diversity and collaborate to achieve our common goals.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For Example</a:t>
            </a:r>
          </a:p>
          <a:p>
            <a:pPr marL="0" indent="0">
              <a:buFont typeface="Arial" panose="020B0604020202020204" pitchFamily="34" charset="0"/>
              <a:buNone/>
            </a:pPr>
            <a:r>
              <a:rPr lang="en-US" dirty="0"/>
              <a:t>In healthcare, experienced doctors mentor younger professionals, combining wisdom with fresh approaches to deliver exceptional care. Similarly, in family businesses, older generations provide expertise, while younger members innovate with modern strategies, ensuring growth and success. </a:t>
            </a:r>
          </a:p>
          <a:p>
            <a:pPr marL="0" indent="0">
              <a:buFont typeface="Arial" panose="020B0604020202020204" pitchFamily="34" charset="0"/>
              <a:buNone/>
            </a:pPr>
            <a:r>
              <a:rPr lang="en-US" b="1" i="1" dirty="0"/>
              <a:t>These examples highlight the power of collaboration across generations</a:t>
            </a:r>
            <a:endParaRPr lang="el-GR" b="1" i="1" dirty="0"/>
          </a:p>
        </p:txBody>
      </p:sp>
      <p:sp>
        <p:nvSpPr>
          <p:cNvPr id="4" name="Θέση ημερομηνίας 3"/>
          <p:cNvSpPr>
            <a:spLocks noGrp="1"/>
          </p:cNvSpPr>
          <p:nvPr>
            <p:ph type="dt" idx="1"/>
          </p:nvPr>
        </p:nvSpPr>
        <p:spPr/>
        <p:txBody>
          <a:bodyPr/>
          <a:lstStyle/>
          <a:p>
            <a:pPr rtl="0"/>
            <a:fld id="{F87A8100-2D96-4CBC-9A09-B5A1A3AE53A6}" type="datetime1">
              <a:rPr lang="el-GR" smtClean="0"/>
              <a:t>4/4/2025</a:t>
            </a:fld>
            <a:endParaRPr lang="en-US"/>
          </a:p>
        </p:txBody>
      </p:sp>
      <p:sp>
        <p:nvSpPr>
          <p:cNvPr id="5" name="Θέση αριθμού διαφάνειας 4"/>
          <p:cNvSpPr>
            <a:spLocks noGrp="1"/>
          </p:cNvSpPr>
          <p:nvPr>
            <p:ph type="sldNum" sz="quarter" idx="5"/>
          </p:nvPr>
        </p:nvSpPr>
        <p:spPr/>
        <p:txBody>
          <a:bodyPr/>
          <a:lstStyle/>
          <a:p>
            <a:pPr rtl="0"/>
            <a:fld id="{37A705E3-E620-489D-9973-6221209A4B3B}" type="slidenum">
              <a:rPr lang="en-US" smtClean="0"/>
              <a:t>9</a:t>
            </a:fld>
            <a:endParaRPr lang="en-US"/>
          </a:p>
        </p:txBody>
      </p:sp>
    </p:spTree>
    <p:extLst>
      <p:ext uri="{BB962C8B-B14F-4D97-AF65-F5344CB8AC3E}">
        <p14:creationId xmlns:p14="http://schemas.microsoft.com/office/powerpoint/2010/main" val="3044892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10" name="Ορθογώνιο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Ορθογώνιο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Ορθογώνιο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Ομάδα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Ευθεία γραμμή σύνδεσης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Τίτλος 1"/>
          <p:cNvSpPr>
            <a:spLocks noGrp="1"/>
          </p:cNvSpPr>
          <p:nvPr>
            <p:ph type="ctrTitle"/>
          </p:nvPr>
        </p:nvSpPr>
        <p:spPr>
          <a:xfrm>
            <a:off x="1629103" y="2244830"/>
            <a:ext cx="8933796" cy="2437232"/>
          </a:xfrm>
        </p:spPr>
        <p:txBody>
          <a:bodyPr tIns="45720" bIns="45720" rtlCol="0" anchor="ctr">
            <a:normAutofit/>
          </a:bodyPr>
          <a:lstStyle>
            <a:lvl1pPr algn="ctr">
              <a:lnSpc>
                <a:spcPct val="83000"/>
              </a:lnSpc>
              <a:defRPr lang="en-US" sz="6000" b="0" kern="1200" cap="all" spc="-100" baseline="0" dirty="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Υπότιτλος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a:t>Κάντε κλικ για να επεξεργαστείτε τον υπότιτλο του υποδείγματος</a:t>
            </a:r>
            <a:endParaRPr lang="en-US" dirty="0"/>
          </a:p>
        </p:txBody>
      </p:sp>
      <p:sp>
        <p:nvSpPr>
          <p:cNvPr id="20" name="Θέση ημερομηνίας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fld id="{C71C264D-C0A2-4845-B03C-DEB4FF68BDB8}" type="datetime1">
              <a:rPr lang="el-GR" smtClean="0"/>
              <a:t>4/4/2025</a:t>
            </a:fld>
            <a:endParaRPr lang="en-US" dirty="0"/>
          </a:p>
        </p:txBody>
      </p:sp>
      <p:sp>
        <p:nvSpPr>
          <p:cNvPr id="21" name="Σύμβολο κράτησης θέσης υποσέλιδου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22" name="Σύμβολο κράτησης θέσης αριθμού διαφάνειας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κατακόρυφου κειμένου 2"/>
          <p:cNvSpPr>
            <a:spLocks noGrp="1"/>
          </p:cNvSpPr>
          <p:nvPr>
            <p:ph type="body" orient="vert" idx="1"/>
          </p:nvPr>
        </p:nvSpPr>
        <p:spPr/>
        <p:txBody>
          <a:bodyPr vert="eaVert" rtlCol="0"/>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ημερομηνίας 3"/>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45598D92-8F34-4B63-81A0-6F258440B286}" type="datetime1">
              <a:rPr lang="el-GR" smtClean="0"/>
              <a:t>4/4/2025</a:t>
            </a:fld>
            <a:endParaRPr lang="en-US"/>
          </a:p>
        </p:txBody>
      </p:sp>
      <p:sp>
        <p:nvSpPr>
          <p:cNvPr id="5" name="Θέση υποσέλιδου 4"/>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Θέση αριθμού διαφάνειας 5"/>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991600" y="762000"/>
            <a:ext cx="2362200" cy="5257800"/>
          </a:xfrm>
        </p:spPr>
        <p:txBody>
          <a:bodyPr vert="eaVert"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κατακόρυφου κειμένου 2"/>
          <p:cNvSpPr>
            <a:spLocks noGrp="1"/>
          </p:cNvSpPr>
          <p:nvPr>
            <p:ph type="body" orient="vert" idx="1"/>
          </p:nvPr>
        </p:nvSpPr>
        <p:spPr>
          <a:xfrm>
            <a:off x="838200" y="762000"/>
            <a:ext cx="8077200" cy="5257800"/>
          </a:xfrm>
        </p:spPr>
        <p:txBody>
          <a:bodyPr vert="eaVert" rtlCol="0"/>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ημερομηνίας 3"/>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1C0DA57F-A696-4650-BF26-36BD05691E9F}" type="datetime1">
              <a:rPr lang="el-GR" smtClean="0"/>
              <a:t>4/4/2025</a:t>
            </a:fld>
            <a:endParaRPr lang="en-US"/>
          </a:p>
        </p:txBody>
      </p:sp>
      <p:sp>
        <p:nvSpPr>
          <p:cNvPr id="5" name="Θέση υποσέλιδου 4"/>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Θέση αριθμού διαφάνειας 5"/>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idx="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ημερομηνίας 3"/>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5D179434-7293-40E0-98A7-69F3C10321FD}" type="datetime1">
              <a:rPr lang="el-GR" smtClean="0"/>
              <a:t>4/4/2025</a:t>
            </a:fld>
            <a:endParaRPr lang="en-US"/>
          </a:p>
        </p:txBody>
      </p:sp>
      <p:sp>
        <p:nvSpPr>
          <p:cNvPr id="5" name="Θέση υποσέλιδου 4"/>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Θέση αριθμού διαφάνειας 5"/>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15" name="Ορθογώνιο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23" name="Ορθογώνιο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Ορθογώνιο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Ορθογώνιο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629156" y="2275165"/>
            <a:ext cx="8933688" cy="2406895"/>
          </a:xfrm>
        </p:spPr>
        <p:txBody>
          <a:bodyPr rtlCol="0" anchor="ctr">
            <a:noAutofit/>
          </a:bodyPr>
          <a:lstStyle>
            <a:lvl1pPr algn="ctr">
              <a:lnSpc>
                <a:spcPct val="83000"/>
              </a:lnSpc>
              <a:defRPr lang="en-US" sz="6000" kern="1200" cap="all" spc="-100" baseline="0" dirty="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grpSp>
        <p:nvGrpSpPr>
          <p:cNvPr id="16" name="Ομάδα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Ευθεία γραμμή σύνδεσης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Θέση κειμένου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a:t>Στυλ κειμένου υποδείγματος</a:t>
            </a:r>
          </a:p>
        </p:txBody>
      </p:sp>
      <p:sp>
        <p:nvSpPr>
          <p:cNvPr id="4" name="Θέση ημερομηνίας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fld id="{659D29F7-5CBA-4408-9DA4-0BE9487C52BA}" type="datetime1">
              <a:rPr lang="el-GR" smtClean="0"/>
              <a:t>4/4/2025</a:t>
            </a:fld>
            <a:endParaRPr dirty="0"/>
          </a:p>
        </p:txBody>
      </p:sp>
      <p:sp>
        <p:nvSpPr>
          <p:cNvPr id="5" name="Θέση υποσέλιδου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Θέση αριθμού διαφάνειας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Τίτλος 7"/>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sz="half" idx="1"/>
          </p:nvPr>
        </p:nvSpPr>
        <p:spPr>
          <a:xfrm>
            <a:off x="1066800" y="2103120"/>
            <a:ext cx="4663440" cy="3749040"/>
          </a:xfrm>
        </p:spPr>
        <p:txBody>
          <a:bodyPr rtlCol="0"/>
          <a:lstStyle>
            <a:lvl1pPr>
              <a:defRPr sz="18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περιεχομένου 3"/>
          <p:cNvSpPr>
            <a:spLocks noGrp="1"/>
          </p:cNvSpPr>
          <p:nvPr>
            <p:ph sz="half" idx="2"/>
          </p:nvPr>
        </p:nvSpPr>
        <p:spPr>
          <a:xfrm>
            <a:off x="6461760" y="2103120"/>
            <a:ext cx="4663440" cy="3749040"/>
          </a:xfrm>
        </p:spPr>
        <p:txBody>
          <a:bodyPr rtlCol="0"/>
          <a:lstStyle>
            <a:lvl1pPr>
              <a:defRPr sz="18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5" name="Θέση ημερομηνίας 4"/>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020C962E-969A-49B6-9474-121940DF033D}" type="datetime1">
              <a:rPr lang="el-GR" smtClean="0"/>
              <a:t>4/4/2025</a:t>
            </a:fld>
            <a:endParaRPr lang="en-US"/>
          </a:p>
        </p:txBody>
      </p:sp>
      <p:sp>
        <p:nvSpPr>
          <p:cNvPr id="6" name="Θέση υποσέλιδου 5"/>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7" name="Θέση αριθμού διαφάνειας 6"/>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κειμένου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4" name="Θέση περιεχομένου 3"/>
          <p:cNvSpPr>
            <a:spLocks noGrp="1"/>
          </p:cNvSpPr>
          <p:nvPr>
            <p:ph sz="half" idx="2"/>
          </p:nvPr>
        </p:nvSpPr>
        <p:spPr>
          <a:xfrm>
            <a:off x="1069848" y="2792472"/>
            <a:ext cx="4663440" cy="3163825"/>
          </a:xfrm>
        </p:spPr>
        <p:txBody>
          <a:bodyPr rtlCol="0"/>
          <a:lstStyle>
            <a:lvl1pPr>
              <a:defRPr sz="18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
          </a:p>
        </p:txBody>
      </p:sp>
      <p:sp>
        <p:nvSpPr>
          <p:cNvPr id="5" name="Θέση κειμένου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6" name="Θέση περιεχομένου 5"/>
          <p:cNvSpPr>
            <a:spLocks noGrp="1"/>
          </p:cNvSpPr>
          <p:nvPr>
            <p:ph sz="quarter" idx="4"/>
          </p:nvPr>
        </p:nvSpPr>
        <p:spPr>
          <a:xfrm>
            <a:off x="6458712" y="2792471"/>
            <a:ext cx="4663440" cy="3164509"/>
          </a:xfrm>
        </p:spPr>
        <p:txBody>
          <a:bodyPr rtlCol="0"/>
          <a:lstStyle>
            <a:lvl1pPr>
              <a:defRPr sz="18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
          </a:p>
        </p:txBody>
      </p:sp>
      <p:sp>
        <p:nvSpPr>
          <p:cNvPr id="7" name="Θέση ημερομηνίας 6"/>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EC5CC67F-1D3F-482B-B40D-B9513136EE0E}" type="datetime1">
              <a:rPr lang="el-GR" smtClean="0"/>
              <a:t>4/4/2025</a:t>
            </a:fld>
            <a:endParaRPr lang="en-US"/>
          </a:p>
        </p:txBody>
      </p:sp>
      <p:sp>
        <p:nvSpPr>
          <p:cNvPr id="8" name="Θέση υποσέλιδου 7"/>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9" name="Θέση αριθμού διαφάνειας 8"/>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ημερομηνίας 2"/>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02F16B12-7CBF-4CDF-89FA-F8A36048EF63}" type="datetime1">
              <a:rPr lang="el-GR" smtClean="0"/>
              <a:t>4/4/2025</a:t>
            </a:fld>
            <a:endParaRPr lang="en-US"/>
          </a:p>
        </p:txBody>
      </p:sp>
      <p:sp>
        <p:nvSpPr>
          <p:cNvPr id="4" name="Θέση υποσέλιδου 3"/>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5" name="Θέση αριθμού διαφάνειας 4"/>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9919D905-D926-4C7C-8880-7B55EA2B77E6}" type="datetime1">
              <a:rPr lang="el-GR" smtClean="0"/>
              <a:t>4/4/2025</a:t>
            </a:fld>
            <a:endParaRPr lang="en-US"/>
          </a:p>
        </p:txBody>
      </p:sp>
      <p:sp>
        <p:nvSpPr>
          <p:cNvPr id="3" name="Θέση υποσέλιδου 2"/>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4" name="Θέση αριθμού διαφάνειας 3"/>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Ορθογώνιο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8458200" y="607392"/>
            <a:ext cx="3161963" cy="1645920"/>
          </a:xfrm>
        </p:spPr>
        <p:txBody>
          <a:bodyPr rtlCol="0" anchor="b">
            <a:noAutofit/>
          </a:bodyPr>
          <a:lstStyle>
            <a:lvl1pPr algn="l" defTabSz="914400" rtl="0" eaLnBrk="1" latinLnBrk="0" hangingPunct="1">
              <a:lnSpc>
                <a:spcPct val="100000"/>
              </a:lnSpc>
              <a:spcBef>
                <a:spcPct val="0"/>
              </a:spcBef>
              <a:buNone/>
              <a:defRPr lang="en-US" sz="2600" b="0" kern="1200" cap="none" spc="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idx="1"/>
          </p:nvPr>
        </p:nvSpPr>
        <p:spPr>
          <a:xfrm>
            <a:off x="685800" y="609600"/>
            <a:ext cx="6858000" cy="5334000"/>
          </a:xfrm>
        </p:spPr>
        <p:txBody>
          <a:bodyPr rtlCol="0"/>
          <a:lstStyle>
            <a:lvl1pPr>
              <a:defRPr sz="19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κειμένου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8" name="Θέση ημερομηνίας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fld id="{90E49723-07F5-4196-B746-D4577DEF9F35}" type="datetime1">
              <a:rPr lang="el-GR" smtClean="0"/>
              <a:t>4/4/2025</a:t>
            </a:fld>
            <a:endParaRPr lang="en-US"/>
          </a:p>
        </p:txBody>
      </p:sp>
      <p:sp>
        <p:nvSpPr>
          <p:cNvPr id="9" name="Θέση υποσέλιδου 8"/>
          <p:cNvSpPr>
            <a:spLocks noGrp="1"/>
          </p:cNvSpPr>
          <p:nvPr>
            <p:ph type="ftr" sz="quarter" idx="11"/>
          </p:nvPr>
        </p:nvSpPr>
        <p:spPr>
          <a:xfrm>
            <a:off x="685801" y="6035040"/>
            <a:ext cx="4584700" cy="365760"/>
          </a:xfrm>
        </p:spPr>
        <p:txBody>
          <a:bodyPr rtlCol="0"/>
          <a:lstStyle>
            <a:lvl1pPr algn="l">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1" name="Θέση αριθμού διαφάνειας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1" name="Ορθογώνιο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εικόνας 2"/>
          <p:cNvSpPr>
            <a:spLocks noGrp="1" noChangeAspect="1"/>
          </p:cNvSpPr>
          <p:nvPr>
            <p:ph type="pic" idx="1" hasCustomPrompt="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atin typeface="Tahoma" panose="020B0604030504040204" pitchFamily="34" charset="0"/>
                <a:ea typeface="Tahoma" panose="020B0604030504040204" pitchFamily="34" charset="0"/>
                <a:cs typeface="Tahom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 dirty="0"/>
              <a:t>Κάντε κλικ στο εικονίδιο για</a:t>
            </a:r>
            <a:r>
              <a:rPr lang="en-US" dirty="0"/>
              <a:t> </a:t>
            </a:r>
            <a:r>
              <a:rPr lang="el" dirty="0"/>
              <a:t>να</a:t>
            </a:r>
            <a:r>
              <a:rPr lang="en-US" dirty="0"/>
              <a:t> </a:t>
            </a:r>
            <a:r>
              <a:rPr lang="el" dirty="0"/>
              <a:t>προσθέσετε μια εικόνα</a:t>
            </a:r>
            <a:endParaRPr lang="en-US" dirty="0"/>
          </a:p>
        </p:txBody>
      </p:sp>
      <p:sp>
        <p:nvSpPr>
          <p:cNvPr id="5" name="Θέση ημερομηνίας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lvl1pPr>
          </a:lstStyle>
          <a:p>
            <a:fld id="{7DBC2A1D-E707-49C4-802A-804FFACFEA1A}" type="datetime1">
              <a:rPr lang="el-GR" smtClean="0"/>
              <a:t>4/4/2025</a:t>
            </a:fld>
            <a:endParaRPr lang="en-US" dirty="0"/>
          </a:p>
        </p:txBody>
      </p:sp>
      <p:sp>
        <p:nvSpPr>
          <p:cNvPr id="6" name="Θέση υποσέλιδου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a:endParaRPr lang="el-GR"/>
          </a:p>
        </p:txBody>
      </p:sp>
      <p:sp>
        <p:nvSpPr>
          <p:cNvPr id="7" name="Θέση αριθμού διαφάνειας 6"/>
          <p:cNvSpPr>
            <a:spLocks noGrp="1"/>
          </p:cNvSpPr>
          <p:nvPr>
            <p:ph type="sldNum" sz="quarter" idx="12"/>
          </p:nvPr>
        </p:nvSpPr>
        <p:spPr>
          <a:xfrm>
            <a:off x="10396728" y="6035040"/>
            <a:ext cx="1225296" cy="365760"/>
          </a:xfrm>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
        <p:nvSpPr>
          <p:cNvPr id="12" name="Ορθογώνιο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8477250" y="603504"/>
            <a:ext cx="3144774" cy="1645920"/>
          </a:xfrm>
        </p:spPr>
        <p:txBody>
          <a:bodyPr rtlCol="0" anchor="b">
            <a:noAutofit/>
          </a:bodyPr>
          <a:lstStyle>
            <a:lvl1pPr algn="l">
              <a:lnSpc>
                <a:spcPct val="100000"/>
              </a:lnSpc>
              <a:defRPr sz="2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4" name="Θέση κειμένου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Ορθογώνιο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7" name="Ορθογώνιο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Ορθογώνιο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Θέση τίτλου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el"/>
              <a:t>Κάντε κλικ για να επεξεργαστείτε το Στυλ κύριου τίτλου</a:t>
            </a:r>
            <a:endParaRPr lang="en-US" dirty="0"/>
          </a:p>
        </p:txBody>
      </p:sp>
      <p:sp>
        <p:nvSpPr>
          <p:cNvPr id="3" name="Θέση κειμένου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el"/>
              <a:t>Κάντε κλικ για επεξεργασία των στυλ κειμένου του υποδείγματος</a:t>
            </a:r>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dirty="0"/>
          </a:p>
        </p:txBody>
      </p:sp>
      <p:sp>
        <p:nvSpPr>
          <p:cNvPr id="4" name="Θέση ημερομηνίας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fld id="{310BF56E-831B-45E4-8E39-FD5C7E7805B5}" type="datetime1">
              <a:rPr lang="el-GR" smtClean="0"/>
              <a:t>4/4/2025</a:t>
            </a:fld>
            <a:endParaRPr lang="en-US" dirty="0"/>
          </a:p>
        </p:txBody>
      </p:sp>
      <p:sp>
        <p:nvSpPr>
          <p:cNvPr id="5" name="Θέση υποσέλιδου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Θέση αριθμού διαφάνειας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e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1.jpeg"/><Relationship Id="rId7" Type="http://schemas.openxmlformats.org/officeDocument/2006/relationships/diagramColors" Target="../diagrams/colors6.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4919D0-F177-4BBA-9A0B-DBA69E2ED764}"/>
              </a:ext>
            </a:extLst>
          </p:cNvPr>
          <p:cNvSpPr>
            <a:spLocks noGrp="1"/>
          </p:cNvSpPr>
          <p:nvPr>
            <p:ph type="ctrTitle"/>
          </p:nvPr>
        </p:nvSpPr>
        <p:spPr/>
        <p:txBody>
          <a:bodyPr rtlCol="0">
            <a:normAutofit/>
          </a:bodyPr>
          <a:lstStyle/>
          <a:p>
            <a:pPr algn="ctr" rtl="0"/>
            <a:r>
              <a:rPr lang="en-US" sz="4000" cap="none" dirty="0">
                <a:solidFill>
                  <a:srgbClr val="57903F"/>
                </a:solidFill>
                <a:latin typeface="Garamond" panose="02020404030301010803" pitchFamily="18" charset="0"/>
              </a:rPr>
              <a:t>T</a:t>
            </a:r>
            <a:r>
              <a:rPr lang="en-US" sz="4000" cap="none" dirty="0">
                <a:solidFill>
                  <a:schemeClr val="tx1"/>
                </a:solidFill>
                <a:latin typeface="Garamond" panose="02020404030301010803" pitchFamily="18" charset="0"/>
              </a:rPr>
              <a:t>omorrow’s </a:t>
            </a:r>
            <a:r>
              <a:rPr lang="en-US" sz="4000" cap="none" dirty="0">
                <a:solidFill>
                  <a:srgbClr val="EE3EC0"/>
                </a:solidFill>
                <a:latin typeface="Garamond" panose="02020404030301010803" pitchFamily="18" charset="0"/>
              </a:rPr>
              <a:t>W</a:t>
            </a:r>
            <a:r>
              <a:rPr lang="en-US" sz="4000" cap="none" dirty="0">
                <a:solidFill>
                  <a:schemeClr val="tx1"/>
                </a:solidFill>
                <a:latin typeface="Garamond" panose="02020404030301010803" pitchFamily="18" charset="0"/>
              </a:rPr>
              <a:t>orkplace </a:t>
            </a:r>
            <a:r>
              <a:rPr lang="en-US" sz="4000" cap="none" dirty="0">
                <a:solidFill>
                  <a:srgbClr val="9A6836"/>
                </a:solidFill>
                <a:latin typeface="Garamond" panose="02020404030301010803" pitchFamily="18" charset="0"/>
              </a:rPr>
              <a:t>T</a:t>
            </a:r>
            <a:r>
              <a:rPr lang="en-US" sz="4000" cap="none" dirty="0">
                <a:solidFill>
                  <a:schemeClr val="tx1"/>
                </a:solidFill>
                <a:latin typeface="Garamond" panose="02020404030301010803" pitchFamily="18" charset="0"/>
              </a:rPr>
              <a:t>oday: </a:t>
            </a:r>
            <a:br>
              <a:rPr lang="en-US" sz="4000" cap="none" dirty="0">
                <a:solidFill>
                  <a:schemeClr val="tx1"/>
                </a:solidFill>
                <a:latin typeface="Garamond" panose="02020404030301010803" pitchFamily="18" charset="0"/>
              </a:rPr>
            </a:br>
            <a:r>
              <a:rPr lang="en-US" sz="4000" cap="none" dirty="0">
                <a:solidFill>
                  <a:srgbClr val="F03F2B"/>
                </a:solidFill>
                <a:latin typeface="Garamond" panose="02020404030301010803" pitchFamily="18" charset="0"/>
              </a:rPr>
              <a:t>G</a:t>
            </a:r>
            <a:r>
              <a:rPr lang="en-US" sz="4000" cap="none" dirty="0">
                <a:solidFill>
                  <a:schemeClr val="tx1"/>
                </a:solidFill>
                <a:latin typeface="Garamond" panose="02020404030301010803" pitchFamily="18" charset="0"/>
              </a:rPr>
              <a:t>enerational </a:t>
            </a:r>
            <a:r>
              <a:rPr lang="en-US" sz="4000" cap="none" dirty="0">
                <a:solidFill>
                  <a:srgbClr val="00B0F0"/>
                </a:solidFill>
                <a:latin typeface="Garamond" panose="02020404030301010803" pitchFamily="18" charset="0"/>
              </a:rPr>
              <a:t>T</a:t>
            </a:r>
            <a:r>
              <a:rPr lang="en-US" sz="4000" cap="none" dirty="0">
                <a:solidFill>
                  <a:schemeClr val="tx1"/>
                </a:solidFill>
                <a:latin typeface="Garamond" panose="02020404030301010803" pitchFamily="18" charset="0"/>
              </a:rPr>
              <a:t>rends in </a:t>
            </a:r>
            <a:r>
              <a:rPr lang="en-US" sz="4000" cap="none" dirty="0">
                <a:solidFill>
                  <a:schemeClr val="accent4">
                    <a:lumMod val="75000"/>
                  </a:schemeClr>
                </a:solidFill>
                <a:latin typeface="Garamond" panose="02020404030301010803" pitchFamily="18" charset="0"/>
              </a:rPr>
              <a:t>E</a:t>
            </a:r>
            <a:r>
              <a:rPr lang="en-US" sz="4000" cap="none" dirty="0">
                <a:solidFill>
                  <a:schemeClr val="tx1"/>
                </a:solidFill>
                <a:latin typeface="Garamond" panose="02020404030301010803" pitchFamily="18" charset="0"/>
              </a:rPr>
              <a:t>mployment</a:t>
            </a:r>
            <a:endParaRPr lang="el" cap="none" dirty="0">
              <a:solidFill>
                <a:schemeClr val="tx1"/>
              </a:solidFill>
              <a:latin typeface="Garamond" panose="02020404030301010803" pitchFamily="18" charset="0"/>
            </a:endParaRPr>
          </a:p>
        </p:txBody>
      </p:sp>
      <p:pic>
        <p:nvPicPr>
          <p:cNvPr id="7" name="Θέση περιεχομένου 6" descr="Χαμογελαστοί συνάδελφοι">
            <a:extLst>
              <a:ext uri="{FF2B5EF4-FFF2-40B4-BE49-F238E27FC236}">
                <a16:creationId xmlns:a16="http://schemas.microsoft.com/office/drawing/2014/main" id="{E2F5AC53-21BF-263B-5896-EFD215EDB3BC}"/>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9032875" y="4832324"/>
            <a:ext cx="2701925" cy="1801812"/>
          </a:xfrm>
          <a:prstGeom prst="rect">
            <a:avLst/>
          </a:prstGeom>
          <a:ln>
            <a:noFill/>
          </a:ln>
          <a:effectLst>
            <a:softEdge rad="112500"/>
          </a:effectLst>
        </p:spPr>
      </p:pic>
      <p:pic>
        <p:nvPicPr>
          <p:cNvPr id="9" name="Εικόνα 8" descr="Άτομα στην εργασία">
            <a:extLst>
              <a:ext uri="{FF2B5EF4-FFF2-40B4-BE49-F238E27FC236}">
                <a16:creationId xmlns:a16="http://schemas.microsoft.com/office/drawing/2014/main" id="{2B72B8E7-8BB9-1C49-E2A1-63BA20350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90" y="292756"/>
            <a:ext cx="3297392" cy="2198451"/>
          </a:xfrm>
          <a:prstGeom prst="rect">
            <a:avLst/>
          </a:prstGeom>
          <a:ln>
            <a:noFill/>
          </a:ln>
          <a:effectLst>
            <a:softEdge rad="112500"/>
          </a:effectLst>
        </p:spPr>
      </p:pic>
      <p:sp>
        <p:nvSpPr>
          <p:cNvPr id="5" name="TextBox 4">
            <a:extLst>
              <a:ext uri="{FF2B5EF4-FFF2-40B4-BE49-F238E27FC236}">
                <a16:creationId xmlns:a16="http://schemas.microsoft.com/office/drawing/2014/main" id="{F08BC955-C23F-56A6-4232-4230F8FB4E59}"/>
              </a:ext>
            </a:extLst>
          </p:cNvPr>
          <p:cNvSpPr txBox="1"/>
          <p:nvPr/>
        </p:nvSpPr>
        <p:spPr>
          <a:xfrm>
            <a:off x="2033195" y="4832324"/>
            <a:ext cx="3345629" cy="369332"/>
          </a:xfrm>
          <a:prstGeom prst="rect">
            <a:avLst/>
          </a:prstGeom>
          <a:noFill/>
        </p:spPr>
        <p:txBody>
          <a:bodyPr wrap="square" rtlCol="0">
            <a:spAutoFit/>
          </a:bodyPr>
          <a:lstStyle/>
          <a:p>
            <a:r>
              <a:rPr lang="en-US" dirty="0">
                <a:latin typeface="Garamond" panose="02020404030301010803" pitchFamily="18" charset="0"/>
              </a:rPr>
              <a:t>Kalachanis Nikos, March 2025</a:t>
            </a:r>
            <a:endParaRPr lang="el-GR" dirty="0">
              <a:latin typeface="Garamond" panose="02020404030301010803" pitchFamily="18" charset="0"/>
            </a:endParaRPr>
          </a:p>
        </p:txBody>
      </p:sp>
    </p:spTree>
    <p:extLst>
      <p:ext uri="{BB962C8B-B14F-4D97-AF65-F5344CB8AC3E}">
        <p14:creationId xmlns:p14="http://schemas.microsoft.com/office/powerpoint/2010/main" val="183243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4F56F7-C7E7-DCE5-2583-9D9B96F625E2}"/>
              </a:ext>
            </a:extLst>
          </p:cNvPr>
          <p:cNvSpPr>
            <a:spLocks noGrp="1"/>
          </p:cNvSpPr>
          <p:nvPr>
            <p:ph type="title"/>
          </p:nvPr>
        </p:nvSpPr>
        <p:spPr>
          <a:xfrm>
            <a:off x="1066800" y="642594"/>
            <a:ext cx="10058400" cy="978302"/>
          </a:xfrm>
        </p:spPr>
        <p:txBody>
          <a:bodyPr/>
          <a:lstStyle/>
          <a:p>
            <a:r>
              <a:rPr lang="en-US" b="1" dirty="0">
                <a:latin typeface="Garamond" panose="02020404030301010803" pitchFamily="18" charset="0"/>
              </a:rPr>
              <a:t>Conclusion</a:t>
            </a:r>
            <a:endParaRPr lang="el-GR" b="1" dirty="0">
              <a:latin typeface="Garamond" panose="02020404030301010803" pitchFamily="18" charset="0"/>
            </a:endParaRPr>
          </a:p>
        </p:txBody>
      </p:sp>
      <p:pic>
        <p:nvPicPr>
          <p:cNvPr id="12" name="Θέση περιεχομένου 11" descr="Χαρούμενα μέλη ομάδας">
            <a:extLst>
              <a:ext uri="{FF2B5EF4-FFF2-40B4-BE49-F238E27FC236}">
                <a16:creationId xmlns:a16="http://schemas.microsoft.com/office/drawing/2014/main" id="{1AD9BCB6-F195-9852-77AE-6EB8EA8D4E4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457951" y="2759338"/>
            <a:ext cx="4664074" cy="3113162"/>
          </a:xfrm>
          <a:prstGeom prst="rect">
            <a:avLst/>
          </a:prstGeom>
          <a:ln>
            <a:noFill/>
          </a:ln>
          <a:effectLst>
            <a:softEdge rad="112500"/>
          </a:effectLst>
        </p:spPr>
      </p:pic>
      <p:sp>
        <p:nvSpPr>
          <p:cNvPr id="7" name="Θέση ημερομηνίας 6">
            <a:extLst>
              <a:ext uri="{FF2B5EF4-FFF2-40B4-BE49-F238E27FC236}">
                <a16:creationId xmlns:a16="http://schemas.microsoft.com/office/drawing/2014/main" id="{920AF8FC-7B8A-AAA1-3EAA-2174452604B7}"/>
              </a:ext>
            </a:extLst>
          </p:cNvPr>
          <p:cNvSpPr>
            <a:spLocks noGrp="1"/>
          </p:cNvSpPr>
          <p:nvPr>
            <p:ph type="dt" sz="half" idx="10"/>
          </p:nvPr>
        </p:nvSpPr>
        <p:spPr/>
        <p:txBody>
          <a:bodyPr/>
          <a:lstStyle/>
          <a:p>
            <a:fld id="{EC5CC67F-1D3F-482B-B40D-B9513136EE0E}" type="datetime1">
              <a:rPr lang="el-GR" smtClean="0"/>
              <a:t>4/4/2025</a:t>
            </a:fld>
            <a:endParaRPr lang="en-US"/>
          </a:p>
        </p:txBody>
      </p:sp>
      <p:sp>
        <p:nvSpPr>
          <p:cNvPr id="10" name="Ορθογώνιο: Στρογγύλεμα γωνιών 9">
            <a:extLst>
              <a:ext uri="{FF2B5EF4-FFF2-40B4-BE49-F238E27FC236}">
                <a16:creationId xmlns:a16="http://schemas.microsoft.com/office/drawing/2014/main" id="{ACF5D832-695F-B07C-8C08-89EEADD5BE1D}"/>
              </a:ext>
            </a:extLst>
          </p:cNvPr>
          <p:cNvSpPr/>
          <p:nvPr/>
        </p:nvSpPr>
        <p:spPr>
          <a:xfrm>
            <a:off x="1215612" y="2327192"/>
            <a:ext cx="4664074" cy="355004"/>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latin typeface="Garamond" panose="02020404030301010803" pitchFamily="18" charset="0"/>
              </a:rPr>
              <a:t>Key points</a:t>
            </a:r>
            <a:endParaRPr lang="el-GR" b="1" dirty="0">
              <a:solidFill>
                <a:schemeClr val="tx1"/>
              </a:solidFill>
              <a:latin typeface="Garamond" panose="02020404030301010803" pitchFamily="18" charset="0"/>
            </a:endParaRPr>
          </a:p>
        </p:txBody>
      </p:sp>
      <p:sp>
        <p:nvSpPr>
          <p:cNvPr id="13" name="Ορθογώνιο: Στρογγύλεμα γωνιών 12">
            <a:extLst>
              <a:ext uri="{FF2B5EF4-FFF2-40B4-BE49-F238E27FC236}">
                <a16:creationId xmlns:a16="http://schemas.microsoft.com/office/drawing/2014/main" id="{7DA3E8BA-2D9E-09BA-2892-CE840F4864A5}"/>
              </a:ext>
            </a:extLst>
          </p:cNvPr>
          <p:cNvSpPr/>
          <p:nvPr/>
        </p:nvSpPr>
        <p:spPr>
          <a:xfrm>
            <a:off x="6457951" y="2302820"/>
            <a:ext cx="4664074" cy="35500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a:solidFill>
                  <a:schemeClr val="tx1"/>
                </a:solidFill>
                <a:latin typeface="Garamond" panose="02020404030301010803" pitchFamily="18" charset="0"/>
              </a:rPr>
              <a:t>Generational diversity</a:t>
            </a:r>
            <a:endParaRPr lang="el-GR" b="1" dirty="0">
              <a:solidFill>
                <a:schemeClr val="tx1"/>
              </a:solidFill>
              <a:latin typeface="Garamond" panose="02020404030301010803" pitchFamily="18" charset="0"/>
            </a:endParaRPr>
          </a:p>
        </p:txBody>
      </p:sp>
      <p:sp>
        <p:nvSpPr>
          <p:cNvPr id="14" name="TextBox 13">
            <a:extLst>
              <a:ext uri="{FF2B5EF4-FFF2-40B4-BE49-F238E27FC236}">
                <a16:creationId xmlns:a16="http://schemas.microsoft.com/office/drawing/2014/main" id="{7EDD80EC-788C-C9A0-F2C3-F0A862F63BCA}"/>
              </a:ext>
            </a:extLst>
          </p:cNvPr>
          <p:cNvSpPr txBox="1"/>
          <p:nvPr/>
        </p:nvSpPr>
        <p:spPr>
          <a:xfrm>
            <a:off x="1215612" y="3205779"/>
            <a:ext cx="4880387" cy="2031325"/>
          </a:xfrm>
          <a:prstGeom prst="rect">
            <a:avLst/>
          </a:prstGeom>
          <a:noFill/>
        </p:spPr>
        <p:txBody>
          <a:bodyPr wrap="square" rtlCol="0">
            <a:spAutoFit/>
          </a:bodyPr>
          <a:lstStyle/>
          <a:p>
            <a:pPr marL="342900" indent="-342900">
              <a:buFont typeface="+mj-lt"/>
              <a:buAutoNum type="arabicPeriod"/>
            </a:pPr>
            <a:r>
              <a:rPr lang="en-US" dirty="0">
                <a:latin typeface="Garamond" panose="02020404030301010803" pitchFamily="18" charset="0"/>
              </a:rPr>
              <a:t>Generational diversity adds strength and complexity to workplaces.</a:t>
            </a:r>
          </a:p>
          <a:p>
            <a:pPr marL="342900" indent="-342900">
              <a:buFont typeface="+mj-lt"/>
              <a:buAutoNum type="arabicPeriod"/>
            </a:pPr>
            <a:r>
              <a:rPr lang="en-US" dirty="0">
                <a:latin typeface="Garamond" panose="02020404030301010803" pitchFamily="18" charset="0"/>
              </a:rPr>
              <a:t>Challenges can be overcome with communication and respect.</a:t>
            </a:r>
          </a:p>
          <a:p>
            <a:pPr marL="342900" indent="-342900">
              <a:buFont typeface="+mj-lt"/>
              <a:buAutoNum type="arabicPeriod"/>
            </a:pPr>
            <a:r>
              <a:rPr lang="en-US" dirty="0">
                <a:latin typeface="Garamond" panose="02020404030301010803" pitchFamily="18" charset="0"/>
              </a:rPr>
              <a:t>Collaboration leads to stronger, more successful teams</a:t>
            </a:r>
            <a:r>
              <a:rPr lang="en-US" dirty="0"/>
              <a:t>.</a:t>
            </a:r>
          </a:p>
          <a:p>
            <a:pPr marL="285750" indent="-285750">
              <a:buFont typeface="Arial" panose="020B0604020202020204" pitchFamily="34" charset="0"/>
              <a:buChar char="•"/>
            </a:pPr>
            <a:endParaRPr lang="el-GR" dirty="0"/>
          </a:p>
        </p:txBody>
      </p:sp>
      <p:sp>
        <p:nvSpPr>
          <p:cNvPr id="3" name="Πάπυρος: Οριζόντιος 2">
            <a:extLst>
              <a:ext uri="{FF2B5EF4-FFF2-40B4-BE49-F238E27FC236}">
                <a16:creationId xmlns:a16="http://schemas.microsoft.com/office/drawing/2014/main" id="{AE45F059-F3BA-0160-35A4-325F1BAA37F6}"/>
              </a:ext>
            </a:extLst>
          </p:cNvPr>
          <p:cNvSpPr/>
          <p:nvPr/>
        </p:nvSpPr>
        <p:spPr>
          <a:xfrm>
            <a:off x="818866" y="5076967"/>
            <a:ext cx="5277133" cy="795533"/>
          </a:xfrm>
          <a:prstGeom prst="horizontalScroll">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b="1" i="1">
                <a:solidFill>
                  <a:schemeClr val="tx1"/>
                </a:solidFill>
              </a:rPr>
              <a:t>Let’s use these insights to create workplaces where everyone thrives.</a:t>
            </a:r>
            <a:endParaRPr lang="el-GR" b="1" i="1" dirty="0">
              <a:solidFill>
                <a:schemeClr val="tx1"/>
              </a:solidFill>
            </a:endParaRPr>
          </a:p>
        </p:txBody>
      </p:sp>
    </p:spTree>
    <p:extLst>
      <p:ext uri="{BB962C8B-B14F-4D97-AF65-F5344CB8AC3E}">
        <p14:creationId xmlns:p14="http://schemas.microsoft.com/office/powerpoint/2010/main" val="2703642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07FC65-3F74-B5C3-BA1C-75BC3239F8CA}"/>
              </a:ext>
            </a:extLst>
          </p:cNvPr>
          <p:cNvSpPr>
            <a:spLocks noGrp="1"/>
          </p:cNvSpPr>
          <p:nvPr>
            <p:ph type="title"/>
          </p:nvPr>
        </p:nvSpPr>
        <p:spPr>
          <a:xfrm>
            <a:off x="1066800" y="642594"/>
            <a:ext cx="10058400" cy="1371600"/>
          </a:xfrm>
        </p:spPr>
        <p:txBody>
          <a:bodyPr anchor="ctr">
            <a:normAutofit/>
          </a:bodyPr>
          <a:lstStyle/>
          <a:p>
            <a:r>
              <a:rPr lang="en-US" dirty="0"/>
              <a:t>Thank you!</a:t>
            </a:r>
            <a:endParaRPr lang="el-GR" dirty="0"/>
          </a:p>
        </p:txBody>
      </p:sp>
      <p:pic>
        <p:nvPicPr>
          <p:cNvPr id="5" name="Γραφικό 4" descr="Σκιαγράφημα προσώπου με γυαλιά ηλίου περίγραμμα">
            <a:extLst>
              <a:ext uri="{FF2B5EF4-FFF2-40B4-BE49-F238E27FC236}">
                <a16:creationId xmlns:a16="http://schemas.microsoft.com/office/drawing/2014/main" id="{A282C449-8418-3047-047B-06444446B2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1188" y="2103120"/>
            <a:ext cx="3849624" cy="3849624"/>
          </a:xfrm>
          <a:prstGeom prst="rect">
            <a:avLst/>
          </a:prstGeom>
        </p:spPr>
      </p:pic>
      <p:sp>
        <p:nvSpPr>
          <p:cNvPr id="3" name="Θέση ημερομηνίας 2">
            <a:extLst>
              <a:ext uri="{FF2B5EF4-FFF2-40B4-BE49-F238E27FC236}">
                <a16:creationId xmlns:a16="http://schemas.microsoft.com/office/drawing/2014/main" id="{168BD112-E444-3F83-9051-47C3DA580515}"/>
              </a:ext>
            </a:extLst>
          </p:cNvPr>
          <p:cNvSpPr>
            <a:spLocks noGrp="1"/>
          </p:cNvSpPr>
          <p:nvPr>
            <p:ph type="dt" sz="half" idx="10"/>
          </p:nvPr>
        </p:nvSpPr>
        <p:spPr>
          <a:xfrm>
            <a:off x="7256794" y="6035040"/>
            <a:ext cx="2893045" cy="365760"/>
          </a:xfrm>
        </p:spPr>
        <p:txBody>
          <a:bodyPr anchor="b">
            <a:normAutofit/>
          </a:bodyPr>
          <a:lstStyle/>
          <a:p>
            <a:pPr>
              <a:spcAft>
                <a:spcPts val="600"/>
              </a:spcAft>
            </a:pPr>
            <a:fld id="{02F16B12-7CBF-4CDF-89FA-F8A36048EF63}" type="datetime1">
              <a:rPr lang="el-GR" smtClean="0"/>
              <a:pPr>
                <a:spcAft>
                  <a:spcPts val="600"/>
                </a:spcAft>
              </a:pPr>
              <a:t>4/4/2025</a:t>
            </a:fld>
            <a:endParaRPr lang="en-US"/>
          </a:p>
        </p:txBody>
      </p:sp>
    </p:spTree>
    <p:extLst>
      <p:ext uri="{BB962C8B-B14F-4D97-AF65-F5344CB8AC3E}">
        <p14:creationId xmlns:p14="http://schemas.microsoft.com/office/powerpoint/2010/main" val="3637743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FF454D-97F2-F2D2-B61D-1A88102B06FA}"/>
              </a:ext>
            </a:extLst>
          </p:cNvPr>
          <p:cNvSpPr>
            <a:spLocks noGrp="1"/>
          </p:cNvSpPr>
          <p:nvPr>
            <p:ph type="title"/>
          </p:nvPr>
        </p:nvSpPr>
        <p:spPr>
          <a:xfrm>
            <a:off x="1066800" y="642594"/>
            <a:ext cx="10058400" cy="757581"/>
          </a:xfrm>
        </p:spPr>
        <p:txBody>
          <a:bodyPr/>
          <a:lstStyle/>
          <a:p>
            <a:r>
              <a:rPr lang="en-US" b="1" dirty="0">
                <a:latin typeface="Garamond" panose="02020404030301010803" pitchFamily="18" charset="0"/>
              </a:rPr>
              <a:t>Introduction</a:t>
            </a:r>
            <a:endParaRPr lang="el-GR" b="1" dirty="0">
              <a:latin typeface="Garamond" panose="02020404030301010803" pitchFamily="18" charset="0"/>
            </a:endParaRPr>
          </a:p>
        </p:txBody>
      </p:sp>
      <p:sp>
        <p:nvSpPr>
          <p:cNvPr id="3" name="Θέση ημερομηνίας 2">
            <a:extLst>
              <a:ext uri="{FF2B5EF4-FFF2-40B4-BE49-F238E27FC236}">
                <a16:creationId xmlns:a16="http://schemas.microsoft.com/office/drawing/2014/main" id="{A062A845-7C59-ABD6-F301-FD8A7ACC8848}"/>
              </a:ext>
            </a:extLst>
          </p:cNvPr>
          <p:cNvSpPr>
            <a:spLocks noGrp="1"/>
          </p:cNvSpPr>
          <p:nvPr>
            <p:ph type="dt" sz="half" idx="10"/>
          </p:nvPr>
        </p:nvSpPr>
        <p:spPr/>
        <p:txBody>
          <a:bodyPr/>
          <a:lstStyle/>
          <a:p>
            <a:fld id="{02F16B12-7CBF-4CDF-89FA-F8A36048EF63}" type="datetime1">
              <a:rPr lang="el-GR" smtClean="0"/>
              <a:t>4/4/2025</a:t>
            </a:fld>
            <a:endParaRPr lang="en-US"/>
          </a:p>
        </p:txBody>
      </p:sp>
      <p:graphicFrame>
        <p:nvGraphicFramePr>
          <p:cNvPr id="7" name="Διάγραμμα 6">
            <a:extLst>
              <a:ext uri="{FF2B5EF4-FFF2-40B4-BE49-F238E27FC236}">
                <a16:creationId xmlns:a16="http://schemas.microsoft.com/office/drawing/2014/main" id="{779ABA20-3036-602D-55D7-53A4E5CC479B}"/>
              </a:ext>
            </a:extLst>
          </p:cNvPr>
          <p:cNvGraphicFramePr/>
          <p:nvPr>
            <p:extLst>
              <p:ext uri="{D42A27DB-BD31-4B8C-83A1-F6EECF244321}">
                <p14:modId xmlns:p14="http://schemas.microsoft.com/office/powerpoint/2010/main" val="1135888161"/>
              </p:ext>
            </p:extLst>
          </p:nvPr>
        </p:nvGraphicFramePr>
        <p:xfrm>
          <a:off x="1343025" y="1647825"/>
          <a:ext cx="4352925" cy="3863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Διάγραμμα 7">
            <a:extLst>
              <a:ext uri="{FF2B5EF4-FFF2-40B4-BE49-F238E27FC236}">
                <a16:creationId xmlns:a16="http://schemas.microsoft.com/office/drawing/2014/main" id="{15304909-D283-F712-6A3C-9651C3ECD6B6}"/>
              </a:ext>
            </a:extLst>
          </p:cNvPr>
          <p:cNvGraphicFramePr/>
          <p:nvPr>
            <p:extLst>
              <p:ext uri="{D42A27DB-BD31-4B8C-83A1-F6EECF244321}">
                <p14:modId xmlns:p14="http://schemas.microsoft.com/office/powerpoint/2010/main" val="1314823089"/>
              </p:ext>
            </p:extLst>
          </p:nvPr>
        </p:nvGraphicFramePr>
        <p:xfrm>
          <a:off x="7810052" y="642594"/>
          <a:ext cx="3598694" cy="30948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Φυσαλίδα σκέψης: Σύννεφο 8">
            <a:extLst>
              <a:ext uri="{FF2B5EF4-FFF2-40B4-BE49-F238E27FC236}">
                <a16:creationId xmlns:a16="http://schemas.microsoft.com/office/drawing/2014/main" id="{A423B6AA-871D-378D-F9A2-A0DEA75C53DF}"/>
              </a:ext>
            </a:extLst>
          </p:cNvPr>
          <p:cNvSpPr/>
          <p:nvPr/>
        </p:nvSpPr>
        <p:spPr>
          <a:xfrm flipH="1">
            <a:off x="6496051" y="4000377"/>
            <a:ext cx="2690811" cy="1771773"/>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1400" dirty="0"/>
              <a:t>Each generation brings unique strengths and challenges.</a:t>
            </a:r>
          </a:p>
        </p:txBody>
      </p:sp>
    </p:spTree>
    <p:extLst>
      <p:ext uri="{BB962C8B-B14F-4D97-AF65-F5344CB8AC3E}">
        <p14:creationId xmlns:p14="http://schemas.microsoft.com/office/powerpoint/2010/main" val="39887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9E2A2A-9B4A-2B33-6DD2-F3180B245FD6}"/>
              </a:ext>
            </a:extLst>
          </p:cNvPr>
          <p:cNvSpPr>
            <a:spLocks noGrp="1"/>
          </p:cNvSpPr>
          <p:nvPr>
            <p:ph type="title"/>
          </p:nvPr>
        </p:nvSpPr>
        <p:spPr>
          <a:xfrm>
            <a:off x="1066800" y="642594"/>
            <a:ext cx="10058400" cy="843306"/>
          </a:xfrm>
        </p:spPr>
        <p:txBody>
          <a:bodyPr>
            <a:normAutofit/>
          </a:bodyPr>
          <a:lstStyle/>
          <a:p>
            <a:r>
              <a:rPr lang="el-GR" b="1" dirty="0">
                <a:effectLst/>
                <a:latin typeface="Garamond" panose="02020404030301010803" pitchFamily="18" charset="0"/>
                <a:ea typeface="Aptos" panose="020B0004020202020204" pitchFamily="34" charset="0"/>
                <a:cs typeface="Times New Roman" panose="02020603050405020304" pitchFamily="18" charset="0"/>
              </a:rPr>
              <a:t>Generational Breakdown</a:t>
            </a:r>
            <a:endParaRPr lang="el-GR" dirty="0">
              <a:latin typeface="Garamond" panose="02020404030301010803" pitchFamily="18" charset="0"/>
            </a:endParaRPr>
          </a:p>
        </p:txBody>
      </p:sp>
      <p:pic>
        <p:nvPicPr>
          <p:cNvPr id="9" name="Θέση περιεχομένου 8" descr="Γυναίκες και παιδί που κάθονται στο σκαμπό">
            <a:extLst>
              <a:ext uri="{FF2B5EF4-FFF2-40B4-BE49-F238E27FC236}">
                <a16:creationId xmlns:a16="http://schemas.microsoft.com/office/drawing/2014/main" id="{88451D7C-BBAC-B94E-40B2-D1E0C0ED9CB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6601" y="1586199"/>
            <a:ext cx="4042612" cy="2695632"/>
          </a:xfrm>
          <a:prstGeom prst="rect">
            <a:avLst/>
          </a:prstGeom>
          <a:ln>
            <a:noFill/>
          </a:ln>
          <a:effectLst>
            <a:softEdge rad="112500"/>
          </a:effectLst>
        </p:spPr>
      </p:pic>
      <p:sp>
        <p:nvSpPr>
          <p:cNvPr id="5" name="Θέση κειμένου 4">
            <a:extLst>
              <a:ext uri="{FF2B5EF4-FFF2-40B4-BE49-F238E27FC236}">
                <a16:creationId xmlns:a16="http://schemas.microsoft.com/office/drawing/2014/main" id="{6F10C18B-03CF-49E9-CAED-606B1446B61E}"/>
              </a:ext>
            </a:extLst>
          </p:cNvPr>
          <p:cNvSpPr>
            <a:spLocks noGrp="1"/>
          </p:cNvSpPr>
          <p:nvPr>
            <p:ph type="body" sz="quarter" idx="3"/>
          </p:nvPr>
        </p:nvSpPr>
        <p:spPr>
          <a:xfrm>
            <a:off x="5414816" y="1688360"/>
            <a:ext cx="5015059" cy="640080"/>
          </a:xfrm>
        </p:spPr>
        <p:txBody>
          <a:bodyPr>
            <a:noAutofit/>
          </a:bodyPr>
          <a:lstStyle/>
          <a:p>
            <a:pPr algn="ctr"/>
            <a:r>
              <a:rPr lang="en-US" sz="2000" dirty="0">
                <a:latin typeface="Garamond" panose="02020404030301010803" pitchFamily="18" charset="0"/>
              </a:rPr>
              <a:t>Generations Overview in the workforce &amp; their main characteristics</a:t>
            </a:r>
            <a:endParaRPr lang="el-GR" sz="2000" dirty="0">
              <a:latin typeface="Garamond" panose="02020404030301010803" pitchFamily="18" charset="0"/>
            </a:endParaRPr>
          </a:p>
        </p:txBody>
      </p:sp>
      <p:sp>
        <p:nvSpPr>
          <p:cNvPr id="7" name="Θέση ημερομηνίας 6">
            <a:extLst>
              <a:ext uri="{FF2B5EF4-FFF2-40B4-BE49-F238E27FC236}">
                <a16:creationId xmlns:a16="http://schemas.microsoft.com/office/drawing/2014/main" id="{8819F328-3389-BDCF-23FF-9262BEB30553}"/>
              </a:ext>
            </a:extLst>
          </p:cNvPr>
          <p:cNvSpPr>
            <a:spLocks noGrp="1"/>
          </p:cNvSpPr>
          <p:nvPr>
            <p:ph type="dt" sz="half" idx="10"/>
          </p:nvPr>
        </p:nvSpPr>
        <p:spPr/>
        <p:txBody>
          <a:bodyPr/>
          <a:lstStyle/>
          <a:p>
            <a:fld id="{EC5CC67F-1D3F-482B-B40D-B9513136EE0E}" type="datetime1">
              <a:rPr lang="el-GR" smtClean="0"/>
              <a:t>4/4/2025</a:t>
            </a:fld>
            <a:endParaRPr lang="en-US"/>
          </a:p>
        </p:txBody>
      </p:sp>
      <p:graphicFrame>
        <p:nvGraphicFramePr>
          <p:cNvPr id="12" name="Διάγραμμα 11">
            <a:extLst>
              <a:ext uri="{FF2B5EF4-FFF2-40B4-BE49-F238E27FC236}">
                <a16:creationId xmlns:a16="http://schemas.microsoft.com/office/drawing/2014/main" id="{8A93B75D-79DC-12B1-1F4E-F9724B7CD444}"/>
              </a:ext>
            </a:extLst>
          </p:cNvPr>
          <p:cNvGraphicFramePr/>
          <p:nvPr>
            <p:extLst>
              <p:ext uri="{D42A27DB-BD31-4B8C-83A1-F6EECF244321}">
                <p14:modId xmlns:p14="http://schemas.microsoft.com/office/powerpoint/2010/main" val="635966857"/>
              </p:ext>
            </p:extLst>
          </p:nvPr>
        </p:nvGraphicFramePr>
        <p:xfrm>
          <a:off x="5414816" y="2763997"/>
          <a:ext cx="6040583" cy="2835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1793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C6AFA3-1386-96FC-69D9-93B317B600EB}"/>
              </a:ext>
            </a:extLst>
          </p:cNvPr>
          <p:cNvSpPr>
            <a:spLocks noGrp="1"/>
          </p:cNvSpPr>
          <p:nvPr>
            <p:ph type="title"/>
          </p:nvPr>
        </p:nvSpPr>
        <p:spPr>
          <a:xfrm>
            <a:off x="1066800" y="642594"/>
            <a:ext cx="10058400" cy="1371600"/>
          </a:xfrm>
        </p:spPr>
        <p:txBody>
          <a:bodyPr anchor="ctr">
            <a:normAutofit/>
          </a:bodyPr>
          <a:lstStyle/>
          <a:p>
            <a:r>
              <a:rPr lang="en-US" b="1" dirty="0">
                <a:latin typeface="Garamond" panose="02020404030301010803" pitchFamily="18" charset="0"/>
              </a:rPr>
              <a:t>Baby Boomers</a:t>
            </a:r>
            <a:endParaRPr lang="el-GR" b="1" dirty="0">
              <a:latin typeface="Garamond" panose="02020404030301010803" pitchFamily="18" charset="0"/>
            </a:endParaRPr>
          </a:p>
        </p:txBody>
      </p:sp>
      <p:graphicFrame>
        <p:nvGraphicFramePr>
          <p:cNvPr id="10" name="Θέση περιεχομένου 9">
            <a:extLst>
              <a:ext uri="{FF2B5EF4-FFF2-40B4-BE49-F238E27FC236}">
                <a16:creationId xmlns:a16="http://schemas.microsoft.com/office/drawing/2014/main" id="{3B827F2D-BC05-2592-1A8A-1DA0C662E42A}"/>
              </a:ext>
            </a:extLst>
          </p:cNvPr>
          <p:cNvGraphicFramePr>
            <a:graphicFrameLocks noGrp="1"/>
          </p:cNvGraphicFramePr>
          <p:nvPr>
            <p:ph sz="half" idx="1"/>
            <p:extLst>
              <p:ext uri="{D42A27DB-BD31-4B8C-83A1-F6EECF244321}">
                <p14:modId xmlns:p14="http://schemas.microsoft.com/office/powerpoint/2010/main" val="657226214"/>
              </p:ext>
            </p:extLst>
          </p:nvPr>
        </p:nvGraphicFramePr>
        <p:xfrm>
          <a:off x="1066800" y="2014194"/>
          <a:ext cx="5172075" cy="3837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Θέση περιεχομένου 8" descr="Παλαιότερα ενήλικες σε σμόκιν">
            <a:extLst>
              <a:ext uri="{FF2B5EF4-FFF2-40B4-BE49-F238E27FC236}">
                <a16:creationId xmlns:a16="http://schemas.microsoft.com/office/drawing/2014/main" id="{2CC14D6A-3B8C-F225-74C4-CAC8F2E2899C}"/>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rcRect r="13235" b="-3"/>
          <a:stretch/>
        </p:blipFill>
        <p:spPr>
          <a:xfrm>
            <a:off x="6616233" y="1415887"/>
            <a:ext cx="4956270" cy="3984452"/>
          </a:xfrm>
          <a:prstGeom prst="rect">
            <a:avLst/>
          </a:prstGeom>
          <a:noFill/>
          <a:ln>
            <a:noFill/>
          </a:ln>
          <a:effectLst>
            <a:softEdge rad="112500"/>
          </a:effectLst>
        </p:spPr>
      </p:pic>
      <p:sp>
        <p:nvSpPr>
          <p:cNvPr id="7" name="Θέση ημερομηνίας 6">
            <a:extLst>
              <a:ext uri="{FF2B5EF4-FFF2-40B4-BE49-F238E27FC236}">
                <a16:creationId xmlns:a16="http://schemas.microsoft.com/office/drawing/2014/main" id="{C1D4B6C9-822F-3FCF-E209-9C719FF7B2DC}"/>
              </a:ext>
            </a:extLst>
          </p:cNvPr>
          <p:cNvSpPr>
            <a:spLocks noGrp="1"/>
          </p:cNvSpPr>
          <p:nvPr>
            <p:ph type="dt" sz="half" idx="10"/>
          </p:nvPr>
        </p:nvSpPr>
        <p:spPr>
          <a:xfrm>
            <a:off x="7256794" y="6035040"/>
            <a:ext cx="2893045" cy="365760"/>
          </a:xfrm>
        </p:spPr>
        <p:txBody>
          <a:bodyPr anchor="b">
            <a:normAutofit/>
          </a:bodyPr>
          <a:lstStyle/>
          <a:p>
            <a:pPr>
              <a:spcAft>
                <a:spcPts val="600"/>
              </a:spcAft>
            </a:pPr>
            <a:fld id="{EC5CC67F-1D3F-482B-B40D-B9513136EE0E}" type="datetime1">
              <a:rPr lang="el-GR" smtClean="0"/>
              <a:pPr>
                <a:spcAft>
                  <a:spcPts val="600"/>
                </a:spcAft>
              </a:pPr>
              <a:t>4/4/2025</a:t>
            </a:fld>
            <a:endParaRPr lang="en-US"/>
          </a:p>
        </p:txBody>
      </p:sp>
    </p:spTree>
    <p:extLst>
      <p:ext uri="{BB962C8B-B14F-4D97-AF65-F5344CB8AC3E}">
        <p14:creationId xmlns:p14="http://schemas.microsoft.com/office/powerpoint/2010/main" val="641646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04D01-136D-EB83-276B-31349140B15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61918A1-03B6-7FF2-6FAE-D892914B42A1}"/>
              </a:ext>
            </a:extLst>
          </p:cNvPr>
          <p:cNvSpPr>
            <a:spLocks noGrp="1"/>
          </p:cNvSpPr>
          <p:nvPr>
            <p:ph type="title"/>
          </p:nvPr>
        </p:nvSpPr>
        <p:spPr>
          <a:xfrm>
            <a:off x="1066800" y="642594"/>
            <a:ext cx="10058400" cy="1371600"/>
          </a:xfrm>
        </p:spPr>
        <p:txBody>
          <a:bodyPr anchor="ctr">
            <a:normAutofit/>
          </a:bodyPr>
          <a:lstStyle/>
          <a:p>
            <a:r>
              <a:rPr lang="en-US" b="1" dirty="0">
                <a:latin typeface="Garamond" panose="02020404030301010803" pitchFamily="18" charset="0"/>
              </a:rPr>
              <a:t>Generation X</a:t>
            </a:r>
            <a:endParaRPr lang="el-GR" b="1" dirty="0">
              <a:latin typeface="Garamond" panose="02020404030301010803" pitchFamily="18" charset="0"/>
            </a:endParaRPr>
          </a:p>
        </p:txBody>
      </p:sp>
      <p:graphicFrame>
        <p:nvGraphicFramePr>
          <p:cNvPr id="10" name="Θέση περιεχομένου 9">
            <a:extLst>
              <a:ext uri="{FF2B5EF4-FFF2-40B4-BE49-F238E27FC236}">
                <a16:creationId xmlns:a16="http://schemas.microsoft.com/office/drawing/2014/main" id="{2BC4B466-F072-D3AD-93F7-9D4DFF8964C2}"/>
              </a:ext>
            </a:extLst>
          </p:cNvPr>
          <p:cNvGraphicFramePr>
            <a:graphicFrameLocks noGrp="1"/>
          </p:cNvGraphicFramePr>
          <p:nvPr>
            <p:ph sz="half" idx="1"/>
            <p:extLst>
              <p:ext uri="{D42A27DB-BD31-4B8C-83A1-F6EECF244321}">
                <p14:modId xmlns:p14="http://schemas.microsoft.com/office/powerpoint/2010/main" val="2337389885"/>
              </p:ext>
            </p:extLst>
          </p:nvPr>
        </p:nvGraphicFramePr>
        <p:xfrm>
          <a:off x="787104" y="1920240"/>
          <a:ext cx="5484605" cy="448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Θέση περιεχομένου 8" descr="Άτομο που φοράει κουστούμι που κάθεται σε ένα κρεβάτι και ήπιε από φλιτζάνι, με μια κοντινή βαλίτσα">
            <a:extLst>
              <a:ext uri="{FF2B5EF4-FFF2-40B4-BE49-F238E27FC236}">
                <a16:creationId xmlns:a16="http://schemas.microsoft.com/office/drawing/2014/main" id="{A614EFB6-F138-5BDD-C4F4-5751B6CD9ABC}"/>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rcRect l="16970" r="-2" b="-2"/>
          <a:stretch/>
        </p:blipFill>
        <p:spPr>
          <a:xfrm>
            <a:off x="7139491" y="790687"/>
            <a:ext cx="4663440" cy="3749040"/>
          </a:xfrm>
          <a:prstGeom prst="rect">
            <a:avLst/>
          </a:prstGeom>
          <a:ln>
            <a:noFill/>
          </a:ln>
          <a:effectLst>
            <a:softEdge rad="112500"/>
          </a:effectLst>
        </p:spPr>
      </p:pic>
      <p:sp>
        <p:nvSpPr>
          <p:cNvPr id="7" name="Θέση ημερομηνίας 6">
            <a:extLst>
              <a:ext uri="{FF2B5EF4-FFF2-40B4-BE49-F238E27FC236}">
                <a16:creationId xmlns:a16="http://schemas.microsoft.com/office/drawing/2014/main" id="{FC657FE7-148E-1A52-F232-12A7AF213F3C}"/>
              </a:ext>
            </a:extLst>
          </p:cNvPr>
          <p:cNvSpPr>
            <a:spLocks noGrp="1"/>
          </p:cNvSpPr>
          <p:nvPr>
            <p:ph type="dt" sz="half" idx="10"/>
          </p:nvPr>
        </p:nvSpPr>
        <p:spPr>
          <a:xfrm>
            <a:off x="7256794" y="6035040"/>
            <a:ext cx="2893045" cy="365760"/>
          </a:xfrm>
        </p:spPr>
        <p:txBody>
          <a:bodyPr anchor="b">
            <a:normAutofit/>
          </a:bodyPr>
          <a:lstStyle/>
          <a:p>
            <a:pPr>
              <a:spcAft>
                <a:spcPts val="600"/>
              </a:spcAft>
            </a:pPr>
            <a:fld id="{EC5CC67F-1D3F-482B-B40D-B9513136EE0E}" type="datetime1">
              <a:rPr lang="el-GR" smtClean="0"/>
              <a:pPr>
                <a:spcAft>
                  <a:spcPts val="600"/>
                </a:spcAft>
              </a:pPr>
              <a:t>4/4/2025</a:t>
            </a:fld>
            <a:endParaRPr lang="en-US"/>
          </a:p>
        </p:txBody>
      </p:sp>
      <p:sp>
        <p:nvSpPr>
          <p:cNvPr id="4" name="Ορθογώνιο: Διπλωμένη γωνία 3">
            <a:extLst>
              <a:ext uri="{FF2B5EF4-FFF2-40B4-BE49-F238E27FC236}">
                <a16:creationId xmlns:a16="http://schemas.microsoft.com/office/drawing/2014/main" id="{85FFBCA1-1BFB-C430-38B9-55775EEC4C39}"/>
              </a:ext>
            </a:extLst>
          </p:cNvPr>
          <p:cNvSpPr/>
          <p:nvPr/>
        </p:nvSpPr>
        <p:spPr>
          <a:xfrm rot="976537">
            <a:off x="9643694" y="3951841"/>
            <a:ext cx="1685925" cy="1471956"/>
          </a:xfrm>
          <a:prstGeom prst="foldedCorne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sz="1400" dirty="0">
                <a:solidFill>
                  <a:schemeClr val="tx1"/>
                </a:solidFill>
                <a:latin typeface="Garamond" panose="02020404030301010803" pitchFamily="18" charset="0"/>
              </a:rPr>
              <a:t>Generation X truly holds workplaces together with their flexibility and resourcefulness."</a:t>
            </a:r>
            <a:endParaRPr lang="el-GR"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252524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78D44-FA59-E349-D8C7-3AA5C6575387}"/>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80060F0F-C837-B51B-5989-F224AB2BC395}"/>
              </a:ext>
            </a:extLst>
          </p:cNvPr>
          <p:cNvSpPr>
            <a:spLocks noGrp="1"/>
          </p:cNvSpPr>
          <p:nvPr>
            <p:ph type="title"/>
          </p:nvPr>
        </p:nvSpPr>
        <p:spPr/>
        <p:txBody>
          <a:bodyPr/>
          <a:lstStyle/>
          <a:p>
            <a:r>
              <a:rPr lang="en-US" b="1" dirty="0">
                <a:latin typeface="Garamond" panose="02020404030301010803" pitchFamily="18" charset="0"/>
              </a:rPr>
              <a:t>Millennials</a:t>
            </a:r>
            <a:endParaRPr lang="el-GR" b="1" dirty="0">
              <a:latin typeface="Garamond" panose="02020404030301010803" pitchFamily="18" charset="0"/>
            </a:endParaRPr>
          </a:p>
        </p:txBody>
      </p:sp>
      <p:pic>
        <p:nvPicPr>
          <p:cNvPr id="11" name="Θέση περιεχομένου 10" descr="Άτομα χαμογελαστός στο γραφείο">
            <a:extLst>
              <a:ext uri="{FF2B5EF4-FFF2-40B4-BE49-F238E27FC236}">
                <a16:creationId xmlns:a16="http://schemas.microsoft.com/office/drawing/2014/main" id="{49100921-4A9F-D15D-4EA4-A75BE08EB4D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96000" y="1185146"/>
            <a:ext cx="5398976" cy="3599317"/>
          </a:xfrm>
          <a:prstGeom prst="rect">
            <a:avLst/>
          </a:prstGeom>
          <a:ln>
            <a:noFill/>
          </a:ln>
          <a:effectLst>
            <a:softEdge rad="112500"/>
          </a:effectLst>
        </p:spPr>
      </p:pic>
      <p:sp>
        <p:nvSpPr>
          <p:cNvPr id="7" name="Θέση ημερομηνίας 6">
            <a:extLst>
              <a:ext uri="{FF2B5EF4-FFF2-40B4-BE49-F238E27FC236}">
                <a16:creationId xmlns:a16="http://schemas.microsoft.com/office/drawing/2014/main" id="{C2B033E7-F6C2-2E39-DC97-FDB582DFE756}"/>
              </a:ext>
            </a:extLst>
          </p:cNvPr>
          <p:cNvSpPr>
            <a:spLocks noGrp="1"/>
          </p:cNvSpPr>
          <p:nvPr>
            <p:ph type="dt" sz="half" idx="10"/>
          </p:nvPr>
        </p:nvSpPr>
        <p:spPr/>
        <p:txBody>
          <a:bodyPr/>
          <a:lstStyle/>
          <a:p>
            <a:fld id="{EC5CC67F-1D3F-482B-B40D-B9513136EE0E}" type="datetime1">
              <a:rPr lang="el-GR" smtClean="0"/>
              <a:t>4/4/2025</a:t>
            </a:fld>
            <a:endParaRPr lang="en-US"/>
          </a:p>
        </p:txBody>
      </p:sp>
      <p:graphicFrame>
        <p:nvGraphicFramePr>
          <p:cNvPr id="15" name="Θέση περιεχομένου 14">
            <a:extLst>
              <a:ext uri="{FF2B5EF4-FFF2-40B4-BE49-F238E27FC236}">
                <a16:creationId xmlns:a16="http://schemas.microsoft.com/office/drawing/2014/main" id="{9276D0ED-EB28-735B-31D7-EF21787A9255}"/>
              </a:ext>
            </a:extLst>
          </p:cNvPr>
          <p:cNvGraphicFramePr>
            <a:graphicFrameLocks noGrp="1"/>
          </p:cNvGraphicFramePr>
          <p:nvPr>
            <p:ph sz="half" idx="2"/>
            <p:extLst>
              <p:ext uri="{D42A27DB-BD31-4B8C-83A1-F6EECF244321}">
                <p14:modId xmlns:p14="http://schemas.microsoft.com/office/powerpoint/2010/main" val="3933720028"/>
              </p:ext>
            </p:extLst>
          </p:nvPr>
        </p:nvGraphicFramePr>
        <p:xfrm>
          <a:off x="1069975" y="1828801"/>
          <a:ext cx="4664075" cy="4127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25095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385DE-D824-0C24-73AB-7F3CA6B7911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8D67F4C7-5F21-C696-286F-5F0230E291C1}"/>
              </a:ext>
            </a:extLst>
          </p:cNvPr>
          <p:cNvSpPr>
            <a:spLocks noGrp="1"/>
          </p:cNvSpPr>
          <p:nvPr>
            <p:ph type="title"/>
          </p:nvPr>
        </p:nvSpPr>
        <p:spPr/>
        <p:txBody>
          <a:bodyPr/>
          <a:lstStyle/>
          <a:p>
            <a:r>
              <a:rPr lang="en-US" b="1" dirty="0">
                <a:latin typeface="Garamond" panose="02020404030301010803" pitchFamily="18" charset="0"/>
              </a:rPr>
              <a:t>Generation Z</a:t>
            </a:r>
            <a:endParaRPr lang="el-GR" b="1" dirty="0">
              <a:latin typeface="Garamond" panose="02020404030301010803" pitchFamily="18" charset="0"/>
            </a:endParaRPr>
          </a:p>
        </p:txBody>
      </p:sp>
      <p:graphicFrame>
        <p:nvGraphicFramePr>
          <p:cNvPr id="8" name="Θέση περιεχομένου 7">
            <a:extLst>
              <a:ext uri="{FF2B5EF4-FFF2-40B4-BE49-F238E27FC236}">
                <a16:creationId xmlns:a16="http://schemas.microsoft.com/office/drawing/2014/main" id="{8AF61AFB-34F5-A648-7F69-77CD3F27C3C0}"/>
              </a:ext>
            </a:extLst>
          </p:cNvPr>
          <p:cNvGraphicFramePr>
            <a:graphicFrameLocks noGrp="1"/>
          </p:cNvGraphicFramePr>
          <p:nvPr>
            <p:ph sz="half" idx="2"/>
            <p:extLst>
              <p:ext uri="{D42A27DB-BD31-4B8C-83A1-F6EECF244321}">
                <p14:modId xmlns:p14="http://schemas.microsoft.com/office/powerpoint/2010/main" val="3976894394"/>
              </p:ext>
            </p:extLst>
          </p:nvPr>
        </p:nvGraphicFramePr>
        <p:xfrm>
          <a:off x="540087" y="1871664"/>
          <a:ext cx="4903451" cy="3829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Θέση περιεχομένου 11" descr="Νεαρό αγόρι που κάνει ποδήλατο">
            <a:extLst>
              <a:ext uri="{FF2B5EF4-FFF2-40B4-BE49-F238E27FC236}">
                <a16:creationId xmlns:a16="http://schemas.microsoft.com/office/drawing/2014/main" id="{384D4C68-4ECD-9AA9-B8DF-B09E090ED439}"/>
              </a:ext>
            </a:extLst>
          </p:cNvPr>
          <p:cNvPicPr>
            <a:picLocks noGrp="1" noChangeAspect="1"/>
          </p:cNvPicPr>
          <p:nvPr>
            <p:ph sz="quarter" idx="4"/>
          </p:nvPr>
        </p:nvPicPr>
        <p:blipFill>
          <a:blip r:embed="rId8">
            <a:extLst>
              <a:ext uri="{28A0092B-C50C-407E-A947-70E740481C1C}">
                <a14:useLocalDpi xmlns:a14="http://schemas.microsoft.com/office/drawing/2010/main" val="0"/>
              </a:ext>
            </a:extLst>
          </a:blip>
          <a:stretch>
            <a:fillRect/>
          </a:stretch>
        </p:blipFill>
        <p:spPr>
          <a:xfrm>
            <a:off x="5244186" y="1871663"/>
            <a:ext cx="6125164" cy="3943350"/>
          </a:xfrm>
          <a:prstGeom prst="rect">
            <a:avLst/>
          </a:prstGeom>
          <a:ln>
            <a:noFill/>
          </a:ln>
          <a:effectLst>
            <a:softEdge rad="112500"/>
          </a:effectLst>
        </p:spPr>
      </p:pic>
      <p:sp>
        <p:nvSpPr>
          <p:cNvPr id="7" name="Θέση ημερομηνίας 6">
            <a:extLst>
              <a:ext uri="{FF2B5EF4-FFF2-40B4-BE49-F238E27FC236}">
                <a16:creationId xmlns:a16="http://schemas.microsoft.com/office/drawing/2014/main" id="{4C3FC0F9-65B2-FD2E-539F-B8722EA96589}"/>
              </a:ext>
            </a:extLst>
          </p:cNvPr>
          <p:cNvSpPr>
            <a:spLocks noGrp="1"/>
          </p:cNvSpPr>
          <p:nvPr>
            <p:ph type="dt" sz="half" idx="10"/>
          </p:nvPr>
        </p:nvSpPr>
        <p:spPr/>
        <p:txBody>
          <a:bodyPr/>
          <a:lstStyle/>
          <a:p>
            <a:fld id="{EC5CC67F-1D3F-482B-B40D-B9513136EE0E}" type="datetime1">
              <a:rPr lang="el-GR" smtClean="0"/>
              <a:t>4/4/2025</a:t>
            </a:fld>
            <a:endParaRPr lang="en-US"/>
          </a:p>
        </p:txBody>
      </p:sp>
    </p:spTree>
    <p:extLst>
      <p:ext uri="{BB962C8B-B14F-4D97-AF65-F5344CB8AC3E}">
        <p14:creationId xmlns:p14="http://schemas.microsoft.com/office/powerpoint/2010/main" val="3085314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6958-D356-938C-7B0A-18C734237E17}"/>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15F412C-7771-6262-24D6-AB4681DCC78B}"/>
              </a:ext>
            </a:extLst>
          </p:cNvPr>
          <p:cNvSpPr>
            <a:spLocks noGrp="1"/>
          </p:cNvSpPr>
          <p:nvPr>
            <p:ph type="title"/>
          </p:nvPr>
        </p:nvSpPr>
        <p:spPr/>
        <p:txBody>
          <a:bodyPr/>
          <a:lstStyle/>
          <a:p>
            <a:r>
              <a:rPr lang="en-US" b="1" dirty="0">
                <a:latin typeface="Garamond" panose="02020404030301010803" pitchFamily="18" charset="0"/>
              </a:rPr>
              <a:t>Challenges in Multigenerational Workplaces</a:t>
            </a:r>
            <a:endParaRPr lang="el-GR" b="1" dirty="0">
              <a:latin typeface="Garamond" panose="02020404030301010803" pitchFamily="18" charset="0"/>
            </a:endParaRPr>
          </a:p>
        </p:txBody>
      </p:sp>
      <p:graphicFrame>
        <p:nvGraphicFramePr>
          <p:cNvPr id="10" name="Θέση περιεχομένου 9">
            <a:extLst>
              <a:ext uri="{FF2B5EF4-FFF2-40B4-BE49-F238E27FC236}">
                <a16:creationId xmlns:a16="http://schemas.microsoft.com/office/drawing/2014/main" id="{3B859693-9261-E3F2-1820-0E0955AF6A8F}"/>
              </a:ext>
            </a:extLst>
          </p:cNvPr>
          <p:cNvGraphicFramePr>
            <a:graphicFrameLocks noGrp="1"/>
          </p:cNvGraphicFramePr>
          <p:nvPr>
            <p:ph sz="half" idx="2"/>
            <p:extLst>
              <p:ext uri="{D42A27DB-BD31-4B8C-83A1-F6EECF244321}">
                <p14:modId xmlns:p14="http://schemas.microsoft.com/office/powerpoint/2010/main" val="559908639"/>
              </p:ext>
            </p:extLst>
          </p:nvPr>
        </p:nvGraphicFramePr>
        <p:xfrm>
          <a:off x="1069974" y="2792413"/>
          <a:ext cx="6480000" cy="3163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Θέση περιεχομένου 8" descr="Επαγγελματική συνάντηση πίσω από γυάλινο τοίχο">
            <a:extLst>
              <a:ext uri="{FF2B5EF4-FFF2-40B4-BE49-F238E27FC236}">
                <a16:creationId xmlns:a16="http://schemas.microsoft.com/office/drawing/2014/main" id="{92ADF7CA-AFF8-6C06-0E49-B4095F22F019}"/>
              </a:ext>
            </a:extLst>
          </p:cNvPr>
          <p:cNvPicPr>
            <a:picLocks noGrp="1" noChangeAspect="1"/>
          </p:cNvPicPr>
          <p:nvPr>
            <p:ph sz="quarter" idx="4"/>
          </p:nvPr>
        </p:nvPicPr>
        <p:blipFill>
          <a:blip r:embed="rId8">
            <a:extLst>
              <a:ext uri="{28A0092B-C50C-407E-A947-70E740481C1C}">
                <a14:useLocalDpi xmlns:a14="http://schemas.microsoft.com/office/drawing/2010/main" val="0"/>
              </a:ext>
            </a:extLst>
          </a:blip>
          <a:stretch>
            <a:fillRect/>
          </a:stretch>
        </p:blipFill>
        <p:spPr>
          <a:xfrm>
            <a:off x="8134146" y="2119255"/>
            <a:ext cx="3375154" cy="2249553"/>
          </a:xfrm>
          <a:prstGeom prst="rect">
            <a:avLst/>
          </a:prstGeom>
          <a:ln>
            <a:noFill/>
          </a:ln>
          <a:effectLst>
            <a:softEdge rad="112500"/>
          </a:effectLst>
        </p:spPr>
      </p:pic>
      <p:sp>
        <p:nvSpPr>
          <p:cNvPr id="7" name="Θέση ημερομηνίας 6">
            <a:extLst>
              <a:ext uri="{FF2B5EF4-FFF2-40B4-BE49-F238E27FC236}">
                <a16:creationId xmlns:a16="http://schemas.microsoft.com/office/drawing/2014/main" id="{89538682-E517-C3CE-3DB4-13D95CE69C14}"/>
              </a:ext>
            </a:extLst>
          </p:cNvPr>
          <p:cNvSpPr>
            <a:spLocks noGrp="1"/>
          </p:cNvSpPr>
          <p:nvPr>
            <p:ph type="dt" sz="half" idx="10"/>
          </p:nvPr>
        </p:nvSpPr>
        <p:spPr/>
        <p:txBody>
          <a:bodyPr/>
          <a:lstStyle/>
          <a:p>
            <a:fld id="{EC5CC67F-1D3F-482B-B40D-B9513136EE0E}" type="datetime1">
              <a:rPr lang="el-GR" smtClean="0"/>
              <a:t>4/4/2025</a:t>
            </a:fld>
            <a:endParaRPr lang="en-US"/>
          </a:p>
        </p:txBody>
      </p:sp>
    </p:spTree>
    <p:extLst>
      <p:ext uri="{BB962C8B-B14F-4D97-AF65-F5344CB8AC3E}">
        <p14:creationId xmlns:p14="http://schemas.microsoft.com/office/powerpoint/2010/main" val="3955850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9E5A8-463A-22B0-AD8A-45432C30155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B4126E2-89AC-EF22-292C-5749AF2D6783}"/>
              </a:ext>
            </a:extLst>
          </p:cNvPr>
          <p:cNvSpPr>
            <a:spLocks noGrp="1"/>
          </p:cNvSpPr>
          <p:nvPr>
            <p:ph type="title"/>
          </p:nvPr>
        </p:nvSpPr>
        <p:spPr/>
        <p:txBody>
          <a:bodyPr/>
          <a:lstStyle/>
          <a:p>
            <a:r>
              <a:rPr lang="en-US" b="1" dirty="0">
                <a:latin typeface="Garamond" panose="02020404030301010803" pitchFamily="18" charset="0"/>
              </a:rPr>
              <a:t>Opportunities in Multigenerational Workplaces</a:t>
            </a:r>
            <a:endParaRPr lang="el-GR" b="1" dirty="0">
              <a:latin typeface="Garamond" panose="02020404030301010803" pitchFamily="18" charset="0"/>
            </a:endParaRPr>
          </a:p>
        </p:txBody>
      </p:sp>
      <p:graphicFrame>
        <p:nvGraphicFramePr>
          <p:cNvPr id="10" name="Θέση περιεχομένου 9">
            <a:extLst>
              <a:ext uri="{FF2B5EF4-FFF2-40B4-BE49-F238E27FC236}">
                <a16:creationId xmlns:a16="http://schemas.microsoft.com/office/drawing/2014/main" id="{7C62DCA6-B81A-55A5-DF83-A4D020961FDA}"/>
              </a:ext>
            </a:extLst>
          </p:cNvPr>
          <p:cNvGraphicFramePr>
            <a:graphicFrameLocks noGrp="1"/>
          </p:cNvGraphicFramePr>
          <p:nvPr>
            <p:ph sz="half" idx="2"/>
            <p:extLst>
              <p:ext uri="{D42A27DB-BD31-4B8C-83A1-F6EECF244321}">
                <p14:modId xmlns:p14="http://schemas.microsoft.com/office/powerpoint/2010/main" val="903681773"/>
              </p:ext>
            </p:extLst>
          </p:nvPr>
        </p:nvGraphicFramePr>
        <p:xfrm>
          <a:off x="1069975" y="2792413"/>
          <a:ext cx="6664773" cy="3422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Θέση περιεχομένου 8" descr="Άτομα στην εργασία">
            <a:extLst>
              <a:ext uri="{FF2B5EF4-FFF2-40B4-BE49-F238E27FC236}">
                <a16:creationId xmlns:a16="http://schemas.microsoft.com/office/drawing/2014/main" id="{CA55F015-58EB-1898-DF6A-02D5F7D2E599}"/>
              </a:ext>
            </a:extLst>
          </p:cNvPr>
          <p:cNvPicPr>
            <a:picLocks noGrp="1" noChangeAspect="1"/>
          </p:cNvPicPr>
          <p:nvPr>
            <p:ph sz="quarter" idx="4"/>
          </p:nvPr>
        </p:nvPicPr>
        <p:blipFill>
          <a:blip r:embed="rId8">
            <a:extLst>
              <a:ext uri="{28A0092B-C50C-407E-A947-70E740481C1C}">
                <a14:useLocalDpi xmlns:a14="http://schemas.microsoft.com/office/drawing/2010/main" val="0"/>
              </a:ext>
            </a:extLst>
          </a:blip>
          <a:stretch>
            <a:fillRect/>
          </a:stretch>
        </p:blipFill>
        <p:spPr>
          <a:xfrm>
            <a:off x="8161396" y="2255557"/>
            <a:ext cx="3520026" cy="2346885"/>
          </a:xfrm>
          <a:prstGeom prst="rect">
            <a:avLst/>
          </a:prstGeom>
          <a:ln>
            <a:noFill/>
          </a:ln>
          <a:effectLst>
            <a:softEdge rad="112500"/>
          </a:effectLst>
        </p:spPr>
      </p:pic>
      <p:sp>
        <p:nvSpPr>
          <p:cNvPr id="7" name="Θέση ημερομηνίας 6">
            <a:extLst>
              <a:ext uri="{FF2B5EF4-FFF2-40B4-BE49-F238E27FC236}">
                <a16:creationId xmlns:a16="http://schemas.microsoft.com/office/drawing/2014/main" id="{24E0F92E-1A95-602F-C4B9-56E9A4D119C9}"/>
              </a:ext>
            </a:extLst>
          </p:cNvPr>
          <p:cNvSpPr>
            <a:spLocks noGrp="1"/>
          </p:cNvSpPr>
          <p:nvPr>
            <p:ph type="dt" sz="half" idx="10"/>
          </p:nvPr>
        </p:nvSpPr>
        <p:spPr/>
        <p:txBody>
          <a:bodyPr/>
          <a:lstStyle/>
          <a:p>
            <a:fld id="{EC5CC67F-1D3F-482B-B40D-B9513136EE0E}" type="datetime1">
              <a:rPr lang="el-GR" smtClean="0"/>
              <a:t>4/4/2025</a:t>
            </a:fld>
            <a:endParaRPr lang="en-US"/>
          </a:p>
        </p:txBody>
      </p:sp>
    </p:spTree>
    <p:extLst>
      <p:ext uri="{BB962C8B-B14F-4D97-AF65-F5344CB8AC3E}">
        <p14:creationId xmlns:p14="http://schemas.microsoft.com/office/powerpoint/2010/main" val="38460423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794_TF78438558" id="{4C793B3E-94FC-460F-8DB6-81BAA90A6624}" vid="{0DBEB6CE-59DB-4D4E-8602-FA1B0F1F623C}"/>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{429D599E-9334-4B3D-AD89-86F9C4F692AC}tf78438558_win32</Template>
  <TotalTime>9755</TotalTime>
  <Words>1699</Words>
  <Application>Microsoft Office PowerPoint</Application>
  <PresentationFormat>Ευρεία οθόνη</PresentationFormat>
  <Paragraphs>230</Paragraphs>
  <Slides>11</Slides>
  <Notes>10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11</vt:i4>
      </vt:variant>
    </vt:vector>
  </HeadingPairs>
  <TitlesOfParts>
    <vt:vector size="18" baseType="lpstr">
      <vt:lpstr>Aptos</vt:lpstr>
      <vt:lpstr>Arial</vt:lpstr>
      <vt:lpstr>Calibri</vt:lpstr>
      <vt:lpstr>Garamond</vt:lpstr>
      <vt:lpstr>Symbol</vt:lpstr>
      <vt:lpstr>Tahoma</vt:lpstr>
      <vt:lpstr>SavonVTI</vt:lpstr>
      <vt:lpstr>Tomorrow’s Workplace Today:  Generational Trends in Employment</vt:lpstr>
      <vt:lpstr>Introduction</vt:lpstr>
      <vt:lpstr>Generational Breakdown</vt:lpstr>
      <vt:lpstr>Baby Boomers</vt:lpstr>
      <vt:lpstr>Generation X</vt:lpstr>
      <vt:lpstr>Millennials</vt:lpstr>
      <vt:lpstr>Generation Z</vt:lpstr>
      <vt:lpstr>Challenges in Multigenerational Workplaces</vt:lpstr>
      <vt:lpstr>Opportunities in Multigenerational Workplaces</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Nikolaos Kalachanis</dc:creator>
  <cp:lastModifiedBy>Nikolaos Kalachanis</cp:lastModifiedBy>
  <cp:revision>4</cp:revision>
  <dcterms:created xsi:type="dcterms:W3CDTF">2025-03-27T18:30:42Z</dcterms:created>
  <dcterms:modified xsi:type="dcterms:W3CDTF">2025-04-04T09:51:29Z</dcterms:modified>
</cp:coreProperties>
</file>