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4" r:id="rId1"/>
  </p:sldMasterIdLst>
  <p:notesMasterIdLst>
    <p:notesMasterId r:id="rId14"/>
  </p:notesMasterIdLst>
  <p:sldIdLst>
    <p:sldId id="256" r:id="rId2"/>
    <p:sldId id="260" r:id="rId3"/>
    <p:sldId id="263" r:id="rId4"/>
    <p:sldId id="262" r:id="rId5"/>
    <p:sldId id="261" r:id="rId6"/>
    <p:sldId id="259" r:id="rId7"/>
    <p:sldId id="257" r:id="rId8"/>
    <p:sldId id="258" r:id="rId9"/>
    <p:sldId id="264" r:id="rId10"/>
    <p:sldId id="265" r:id="rId11"/>
    <p:sldId id="266" r:id="rId12"/>
    <p:sldId id="267" r:id="rId1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0F2D2-E327-4C95-8DB4-71511AAAB62F}" type="datetimeFigureOut">
              <a:rPr lang="el-GR" smtClean="0"/>
              <a:t>18/2/2026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5CFDC-4FFD-4490-A39E-79CC8D7F4834}" type="slidenum">
              <a:rPr lang="el-GR" smtClean="0"/>
              <a:t>‹#›</a:t>
            </a:fld>
            <a:endParaRPr lang="el-GR"/>
          </a:p>
        </p:txBody>
      </p:sp>
    </p:spTree>
    <p:extLst>
      <p:ext uri="{BB962C8B-B14F-4D97-AF65-F5344CB8AC3E}">
        <p14:creationId xmlns:p14="http://schemas.microsoft.com/office/powerpoint/2010/main" val="152793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C65CFDC-4FFD-4490-A39E-79CC8D7F4834}" type="slidenum">
              <a:rPr lang="el-GR" smtClean="0"/>
              <a:t>7</a:t>
            </a:fld>
            <a:endParaRPr lang="el-GR"/>
          </a:p>
        </p:txBody>
      </p:sp>
    </p:spTree>
    <p:extLst>
      <p:ext uri="{BB962C8B-B14F-4D97-AF65-F5344CB8AC3E}">
        <p14:creationId xmlns:p14="http://schemas.microsoft.com/office/powerpoint/2010/main" val="3341858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4E4A32-6CFE-F3F0-ED0A-5EAD6E8A5836}"/>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DF01F86-ED22-DF28-CDE6-884828F66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3B03842-B28F-9430-43C8-FB372E941688}"/>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5" name="Θέση υποσέλιδου 4">
            <a:extLst>
              <a:ext uri="{FF2B5EF4-FFF2-40B4-BE49-F238E27FC236}">
                <a16:creationId xmlns:a16="http://schemas.microsoft.com/office/drawing/2014/main" id="{DA273B87-A42F-FBF7-AC8A-CA1FAA41E955}"/>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C3B95DD9-3BFC-6EF4-0CA3-E09E0456934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2313593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FACB07-BA85-F017-34E4-A064AC81698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7CDBA33-839C-BA14-0DF0-402E916B34E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39503C3-07D6-9BA0-A0E3-48F832609562}"/>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5" name="Θέση υποσέλιδου 4">
            <a:extLst>
              <a:ext uri="{FF2B5EF4-FFF2-40B4-BE49-F238E27FC236}">
                <a16:creationId xmlns:a16="http://schemas.microsoft.com/office/drawing/2014/main" id="{3E9CDCA1-B5BE-6AFE-0D2A-B2D1C5E508D8}"/>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C0954427-93F7-23BF-0A53-500B9B5F8B5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72724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41C41B4E-1350-3B5F-DE5A-83B2F81263AE}"/>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73B0C2F-E4C1-1FBB-2097-65DB6105C2D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46CC386-B6FA-E7CF-DF43-0610710ED3A2}"/>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5" name="Θέση υποσέλιδου 4">
            <a:extLst>
              <a:ext uri="{FF2B5EF4-FFF2-40B4-BE49-F238E27FC236}">
                <a16:creationId xmlns:a16="http://schemas.microsoft.com/office/drawing/2014/main" id="{21ECC3E5-0DAE-1EE3-DE4E-E995D9ABB80B}"/>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6427A13F-A1ED-C79D-5C91-C30CC218FBE0}"/>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4850493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BCF9E7-0E50-E1DA-3657-0343753E65D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D2C7262-4027-A57A-D888-42B55515545A}"/>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4A1B2F6-E3DB-9976-BCB9-2BFFACBBE0C6}"/>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5" name="Θέση υποσέλιδου 4">
            <a:extLst>
              <a:ext uri="{FF2B5EF4-FFF2-40B4-BE49-F238E27FC236}">
                <a16:creationId xmlns:a16="http://schemas.microsoft.com/office/drawing/2014/main" id="{0EB1030E-FF19-360F-EA4C-4E17BD676153}"/>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D581C4D5-373D-26A2-FC04-165F9C4D408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3968583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271E3A-491A-CEB3-82AF-6EAF65F619D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8F3A2BC-A892-0477-34EA-974FEC92D6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CB3EAD4-B853-E841-FE6A-5939CB29C574}"/>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5" name="Θέση υποσέλιδου 4">
            <a:extLst>
              <a:ext uri="{FF2B5EF4-FFF2-40B4-BE49-F238E27FC236}">
                <a16:creationId xmlns:a16="http://schemas.microsoft.com/office/drawing/2014/main" id="{6C3534E8-A794-B6D2-C9A4-4A60633DB8C4}"/>
              </a:ext>
            </a:extLst>
          </p:cNvPr>
          <p:cNvSpPr>
            <a:spLocks noGrp="1"/>
          </p:cNvSpPr>
          <p:nvPr>
            <p:ph type="ftr" sz="quarter" idx="11"/>
          </p:nvPr>
        </p:nvSpPr>
        <p:spPr/>
        <p:txBody>
          <a:bodyPr/>
          <a:lstStyle/>
          <a:p>
            <a:endParaRPr lang="en-US" dirty="0"/>
          </a:p>
        </p:txBody>
      </p:sp>
      <p:sp>
        <p:nvSpPr>
          <p:cNvPr id="6" name="Θέση αριθμού διαφάνειας 5">
            <a:extLst>
              <a:ext uri="{FF2B5EF4-FFF2-40B4-BE49-F238E27FC236}">
                <a16:creationId xmlns:a16="http://schemas.microsoft.com/office/drawing/2014/main" id="{3363672B-793F-0950-5E1B-2C01F821F073}"/>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1573462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214E86-28EC-9245-3948-3C09FB929CF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FB9DBF6-95B2-30C3-857B-04796FCA1D6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2502327-A1F7-DEEA-00F3-7E3FB10CA47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376277FE-F53A-DE2A-C4F1-A1FCB0567AC6}"/>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6" name="Θέση υποσέλιδου 5">
            <a:extLst>
              <a:ext uri="{FF2B5EF4-FFF2-40B4-BE49-F238E27FC236}">
                <a16:creationId xmlns:a16="http://schemas.microsoft.com/office/drawing/2014/main" id="{5C6C393D-9D7B-86FE-DDF7-2CA64BB5337C}"/>
              </a:ext>
            </a:extLst>
          </p:cNvPr>
          <p:cNvSpPr>
            <a:spLocks noGrp="1"/>
          </p:cNvSpPr>
          <p:nvPr>
            <p:ph type="ftr" sz="quarter" idx="11"/>
          </p:nvPr>
        </p:nvSpPr>
        <p:spPr/>
        <p:txBody>
          <a:bodyPr/>
          <a:lstStyle/>
          <a:p>
            <a:endParaRPr lang="en-US" dirty="0"/>
          </a:p>
        </p:txBody>
      </p:sp>
      <p:sp>
        <p:nvSpPr>
          <p:cNvPr id="7" name="Θέση αριθμού διαφάνειας 6">
            <a:extLst>
              <a:ext uri="{FF2B5EF4-FFF2-40B4-BE49-F238E27FC236}">
                <a16:creationId xmlns:a16="http://schemas.microsoft.com/office/drawing/2014/main" id="{001C7AEF-A796-62F6-3886-436C5D3655D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8999858"/>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040EFA-3406-6236-8016-86D36392C745}"/>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2F6892B-0CB0-FE59-2C55-39478FFD1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7FEBBCA-FC96-98A2-0604-AE59F41547FB}"/>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13854041-2CC0-6FD3-9989-9EAD74D3B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442AEBCC-2F40-E819-2E3A-D7914691723C}"/>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D8596F5E-AE0C-EA5C-515C-31CB8B3D8F98}"/>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8" name="Θέση υποσέλιδου 7">
            <a:extLst>
              <a:ext uri="{FF2B5EF4-FFF2-40B4-BE49-F238E27FC236}">
                <a16:creationId xmlns:a16="http://schemas.microsoft.com/office/drawing/2014/main" id="{FE101450-5251-4AC3-9683-1B91C0D17652}"/>
              </a:ext>
            </a:extLst>
          </p:cNvPr>
          <p:cNvSpPr>
            <a:spLocks noGrp="1"/>
          </p:cNvSpPr>
          <p:nvPr>
            <p:ph type="ftr" sz="quarter" idx="11"/>
          </p:nvPr>
        </p:nvSpPr>
        <p:spPr/>
        <p:txBody>
          <a:bodyPr/>
          <a:lstStyle/>
          <a:p>
            <a:endParaRPr lang="en-US" dirty="0"/>
          </a:p>
        </p:txBody>
      </p:sp>
      <p:sp>
        <p:nvSpPr>
          <p:cNvPr id="9" name="Θέση αριθμού διαφάνειας 8">
            <a:extLst>
              <a:ext uri="{FF2B5EF4-FFF2-40B4-BE49-F238E27FC236}">
                <a16:creationId xmlns:a16="http://schemas.microsoft.com/office/drawing/2014/main" id="{214461B9-C2D6-8BD4-A2A3-44A91FE5E4D3}"/>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19604516"/>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AD334D-AA89-A92C-4AF7-776949D9061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B2849C9-B335-9268-3178-1BF1CB7AE6CA}"/>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4" name="Θέση υποσέλιδου 3">
            <a:extLst>
              <a:ext uri="{FF2B5EF4-FFF2-40B4-BE49-F238E27FC236}">
                <a16:creationId xmlns:a16="http://schemas.microsoft.com/office/drawing/2014/main" id="{78DD011C-CA05-74D3-35C7-48DD196C83D2}"/>
              </a:ext>
            </a:extLst>
          </p:cNvPr>
          <p:cNvSpPr>
            <a:spLocks noGrp="1"/>
          </p:cNvSpPr>
          <p:nvPr>
            <p:ph type="ftr" sz="quarter" idx="11"/>
          </p:nvPr>
        </p:nvSpPr>
        <p:spPr/>
        <p:txBody>
          <a:bodyPr/>
          <a:lstStyle/>
          <a:p>
            <a:endParaRPr lang="en-US" dirty="0"/>
          </a:p>
        </p:txBody>
      </p:sp>
      <p:sp>
        <p:nvSpPr>
          <p:cNvPr id="5" name="Θέση αριθμού διαφάνειας 4">
            <a:extLst>
              <a:ext uri="{FF2B5EF4-FFF2-40B4-BE49-F238E27FC236}">
                <a16:creationId xmlns:a16="http://schemas.microsoft.com/office/drawing/2014/main" id="{2626DD99-1DA5-C639-899F-7128AA8B67E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6840685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E5ED43D-79F7-77DD-08BF-C6716B92F91A}"/>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3" name="Θέση υποσέλιδου 2">
            <a:extLst>
              <a:ext uri="{FF2B5EF4-FFF2-40B4-BE49-F238E27FC236}">
                <a16:creationId xmlns:a16="http://schemas.microsoft.com/office/drawing/2014/main" id="{112DA8A0-E1DE-A615-7E88-2E04C29C9088}"/>
              </a:ext>
            </a:extLst>
          </p:cNvPr>
          <p:cNvSpPr>
            <a:spLocks noGrp="1"/>
          </p:cNvSpPr>
          <p:nvPr>
            <p:ph type="ftr" sz="quarter" idx="1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6E70632D-0D41-09D9-D4C1-46BE3CEEE124}"/>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7145333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5C598A-3952-C448-F849-1270E82CA44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F63E927-935F-2E05-6DED-F49E88D411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E8FCF99-271C-323F-7513-700052170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5A6F88D-5E97-45F0-89EB-7E5CB19463A4}"/>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6" name="Θέση υποσέλιδου 5">
            <a:extLst>
              <a:ext uri="{FF2B5EF4-FFF2-40B4-BE49-F238E27FC236}">
                <a16:creationId xmlns:a16="http://schemas.microsoft.com/office/drawing/2014/main" id="{8E7CACB6-E747-5C98-0A58-0B92387D758C}"/>
              </a:ext>
            </a:extLst>
          </p:cNvPr>
          <p:cNvSpPr>
            <a:spLocks noGrp="1"/>
          </p:cNvSpPr>
          <p:nvPr>
            <p:ph type="ftr" sz="quarter" idx="11"/>
          </p:nvPr>
        </p:nvSpPr>
        <p:spPr/>
        <p:txBody>
          <a:bodyPr/>
          <a:lstStyle/>
          <a:p>
            <a:endParaRPr lang="en-US" dirty="0"/>
          </a:p>
        </p:txBody>
      </p:sp>
      <p:sp>
        <p:nvSpPr>
          <p:cNvPr id="7" name="Θέση αριθμού διαφάνειας 6">
            <a:extLst>
              <a:ext uri="{FF2B5EF4-FFF2-40B4-BE49-F238E27FC236}">
                <a16:creationId xmlns:a16="http://schemas.microsoft.com/office/drawing/2014/main" id="{39DB629A-601B-5A03-4673-B70CB22C32C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56117871"/>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6F0C65-A545-7DF3-2AD5-89217E9D3E2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CF27350-3F75-2ABD-176C-1AE0DAAE4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6DF8BDC7-D110-F398-A402-6300E83EA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C79E45A-C8F9-4A0A-4D1E-F3F7C21AB046}"/>
              </a:ext>
            </a:extLst>
          </p:cNvPr>
          <p:cNvSpPr>
            <a:spLocks noGrp="1"/>
          </p:cNvSpPr>
          <p:nvPr>
            <p:ph type="dt" sz="half" idx="10"/>
          </p:nvPr>
        </p:nvSpPr>
        <p:spPr/>
        <p:txBody>
          <a:bodyPr/>
          <a:lstStyle/>
          <a:p>
            <a:fld id="{67F45AC6-C491-4585-A584-9CE2AF7D5500}" type="datetime1">
              <a:rPr lang="en-US" smtClean="0"/>
              <a:t>2/18/2026</a:t>
            </a:fld>
            <a:endParaRPr lang="en-US"/>
          </a:p>
        </p:txBody>
      </p:sp>
      <p:sp>
        <p:nvSpPr>
          <p:cNvPr id="6" name="Θέση υποσέλιδου 5">
            <a:extLst>
              <a:ext uri="{FF2B5EF4-FFF2-40B4-BE49-F238E27FC236}">
                <a16:creationId xmlns:a16="http://schemas.microsoft.com/office/drawing/2014/main" id="{21FDA79C-8BB6-B2CE-3030-AEA3D6FB8EB6}"/>
              </a:ext>
            </a:extLst>
          </p:cNvPr>
          <p:cNvSpPr>
            <a:spLocks noGrp="1"/>
          </p:cNvSpPr>
          <p:nvPr>
            <p:ph type="ftr" sz="quarter" idx="11"/>
          </p:nvPr>
        </p:nvSpPr>
        <p:spPr/>
        <p:txBody>
          <a:bodyPr/>
          <a:lstStyle/>
          <a:p>
            <a:endParaRPr lang="en-US" dirty="0"/>
          </a:p>
        </p:txBody>
      </p:sp>
      <p:sp>
        <p:nvSpPr>
          <p:cNvPr id="7" name="Θέση αριθμού διαφάνειας 6">
            <a:extLst>
              <a:ext uri="{FF2B5EF4-FFF2-40B4-BE49-F238E27FC236}">
                <a16:creationId xmlns:a16="http://schemas.microsoft.com/office/drawing/2014/main" id="{7F826A9F-2FC9-5009-0F31-EFCFAFF5F6BF}"/>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4575699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FE062322-5F14-E4BA-909A-8D2158094A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A0F581A-E5C8-82AB-BA10-9C0F6858F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E11496A-FA8D-F6A3-D1F5-8DC3B4964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F45AC6-C491-4585-A584-9CE2AF7D5500}" type="datetime1">
              <a:rPr lang="en-US" smtClean="0"/>
              <a:t>2/18/2026</a:t>
            </a:fld>
            <a:endParaRPr lang="en-US"/>
          </a:p>
        </p:txBody>
      </p:sp>
      <p:sp>
        <p:nvSpPr>
          <p:cNvPr id="5" name="Θέση υποσέλιδου 4">
            <a:extLst>
              <a:ext uri="{FF2B5EF4-FFF2-40B4-BE49-F238E27FC236}">
                <a16:creationId xmlns:a16="http://schemas.microsoft.com/office/drawing/2014/main" id="{A0F78B1A-A3CC-5E4E-ECE8-32FCD8050B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Θέση αριθμού διαφάνειας 5">
            <a:extLst>
              <a:ext uri="{FF2B5EF4-FFF2-40B4-BE49-F238E27FC236}">
                <a16:creationId xmlns:a16="http://schemas.microsoft.com/office/drawing/2014/main" id="{7DC470DC-24A6-052A-AA7D-10735F305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51076719"/>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5" descr="Μέλισσα που συλλέγει νέκταρ">
            <a:extLst>
              <a:ext uri="{FF2B5EF4-FFF2-40B4-BE49-F238E27FC236}">
                <a16:creationId xmlns:a16="http://schemas.microsoft.com/office/drawing/2014/main" id="{43220A7F-DF24-263D-79C3-61604B6EF90A}"/>
              </a:ext>
            </a:extLst>
          </p:cNvPr>
          <p:cNvPicPr>
            <a:picLocks noChangeAspect="1"/>
          </p:cNvPicPr>
          <p:nvPr/>
        </p:nvPicPr>
        <p:blipFill>
          <a:blip r:embed="rId2">
            <a:extLst>
              <a:ext uri="{28A0092B-C50C-407E-A947-70E740481C1C}">
                <a14:useLocalDpi xmlns:a14="http://schemas.microsoft.com/office/drawing/2010/main" val="0"/>
              </a:ext>
            </a:extLst>
          </a:blip>
          <a:srcRect l="35179" r="-1" b="-1"/>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Τίτλος 1">
            <a:extLst>
              <a:ext uri="{FF2B5EF4-FFF2-40B4-BE49-F238E27FC236}">
                <a16:creationId xmlns:a16="http://schemas.microsoft.com/office/drawing/2014/main" id="{B6E7D549-3206-C14F-DCF0-F5B2F60394BE}"/>
              </a:ext>
            </a:extLst>
          </p:cNvPr>
          <p:cNvSpPr>
            <a:spLocks noGrp="1"/>
          </p:cNvSpPr>
          <p:nvPr>
            <p:ph type="ctrTitle"/>
          </p:nvPr>
        </p:nvSpPr>
        <p:spPr>
          <a:xfrm>
            <a:off x="5364480" y="3728719"/>
            <a:ext cx="6484984" cy="1290321"/>
          </a:xfrm>
        </p:spPr>
        <p:txBody>
          <a:bodyPr anchor="b">
            <a:normAutofit fontScale="90000"/>
          </a:bodyPr>
          <a:lstStyle/>
          <a:p>
            <a:pPr algn="l"/>
            <a:br>
              <a:rPr lang="en-US" sz="2100" b="1" dirty="0"/>
            </a:br>
            <a:br>
              <a:rPr lang="en-US" sz="2100" b="1" dirty="0"/>
            </a:br>
            <a:r>
              <a:rPr lang="en-US" sz="2400" b="1" dirty="0"/>
              <a:t>The Strategic Role of Outdoor Experiential Learning</a:t>
            </a:r>
            <a:br>
              <a:rPr lang="el-GR" sz="2100" b="1" dirty="0"/>
            </a:br>
            <a:endParaRPr lang="el-GR" sz="2100" b="1" dirty="0"/>
          </a:p>
        </p:txBody>
      </p:sp>
      <p:sp>
        <p:nvSpPr>
          <p:cNvPr id="3" name="Υπότιτλος 2">
            <a:extLst>
              <a:ext uri="{FF2B5EF4-FFF2-40B4-BE49-F238E27FC236}">
                <a16:creationId xmlns:a16="http://schemas.microsoft.com/office/drawing/2014/main" id="{F1C3BF72-0353-6D91-D200-87D1DFBAAC89}"/>
              </a:ext>
            </a:extLst>
          </p:cNvPr>
          <p:cNvSpPr>
            <a:spLocks noGrp="1"/>
          </p:cNvSpPr>
          <p:nvPr>
            <p:ph type="subTitle" idx="1"/>
          </p:nvPr>
        </p:nvSpPr>
        <p:spPr>
          <a:xfrm>
            <a:off x="6228080" y="5151120"/>
            <a:ext cx="5963920" cy="1290321"/>
          </a:xfrm>
        </p:spPr>
        <p:txBody>
          <a:bodyPr>
            <a:normAutofit/>
          </a:bodyPr>
          <a:lstStyle/>
          <a:p>
            <a:pPr algn="l"/>
            <a:r>
              <a:rPr lang="en-US" sz="2000" b="1" dirty="0"/>
              <a:t>Cultivating Organizational Cohesion and Performance in the Modern Era</a:t>
            </a:r>
            <a:endParaRPr lang="el-GR" sz="2000" b="1" dirty="0"/>
          </a:p>
        </p:txBody>
      </p:sp>
      <p:pic>
        <p:nvPicPr>
          <p:cNvPr id="4" name="Picture 3" descr="Επάνω προβολή της υπηρεσίας &quot;καφέ&quot; με το φυτό, λευκό πληκτρολόγιο, καφές σε λευκό κούπα, σημειωματάριο και πένα">
            <a:extLst>
              <a:ext uri="{FF2B5EF4-FFF2-40B4-BE49-F238E27FC236}">
                <a16:creationId xmlns:a16="http://schemas.microsoft.com/office/drawing/2014/main" id="{D580E879-E91D-BB2D-AA2A-D83388B5481D}"/>
              </a:ext>
            </a:extLst>
          </p:cNvPr>
          <p:cNvPicPr>
            <a:picLocks noChangeAspect="1"/>
          </p:cNvPicPr>
          <p:nvPr/>
        </p:nvPicPr>
        <p:blipFill>
          <a:blip r:embed="rId3"/>
          <a:srcRect l="10335" r="10361" b="-1"/>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55313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Θέση περιεχομένου 4" descr="Άτομο που χρησιμοποιεί tablet και ψηφιακή πένα">
            <a:extLst>
              <a:ext uri="{FF2B5EF4-FFF2-40B4-BE49-F238E27FC236}">
                <a16:creationId xmlns:a16="http://schemas.microsoft.com/office/drawing/2014/main" id="{B0824216-218C-8434-3C9D-D2768AECD49E}"/>
              </a:ext>
            </a:extLst>
          </p:cNvPr>
          <p:cNvPicPr>
            <a:picLocks noChangeAspect="1"/>
          </p:cNvPicPr>
          <p:nvPr/>
        </p:nvPicPr>
        <p:blipFill>
          <a:blip r:embed="rId2">
            <a:extLst>
              <a:ext uri="{28A0092B-C50C-407E-A947-70E740481C1C}">
                <a14:useLocalDpi xmlns:a14="http://schemas.microsoft.com/office/drawing/2010/main" val="0"/>
              </a:ext>
            </a:extLst>
          </a:blip>
          <a:srcRect b="13629"/>
          <a:stretch>
            <a:fillRect/>
          </a:stretch>
        </p:blipFill>
        <p:spPr>
          <a:xfrm>
            <a:off x="0" y="0"/>
            <a:ext cx="4031227" cy="3429000"/>
          </a:xfrm>
          <a:prstGeom prst="rect">
            <a:avLst/>
          </a:prstGeom>
        </p:spPr>
      </p:pic>
      <p:pic>
        <p:nvPicPr>
          <p:cNvPr id="7" name="Εικόνα 6" descr="Αιωρούμενη εικόνα ατόμου">
            <a:extLst>
              <a:ext uri="{FF2B5EF4-FFF2-40B4-BE49-F238E27FC236}">
                <a16:creationId xmlns:a16="http://schemas.microsoft.com/office/drawing/2014/main" id="{DF34DDD0-AAFF-0D84-A794-9FF64C3F0268}"/>
              </a:ext>
            </a:extLst>
          </p:cNvPr>
          <p:cNvPicPr>
            <a:picLocks noChangeAspect="1"/>
          </p:cNvPicPr>
          <p:nvPr/>
        </p:nvPicPr>
        <p:blipFill>
          <a:blip r:embed="rId3">
            <a:extLst>
              <a:ext uri="{28A0092B-C50C-407E-A947-70E740481C1C}">
                <a14:useLocalDpi xmlns:a14="http://schemas.microsoft.com/office/drawing/2010/main" val="0"/>
              </a:ext>
            </a:extLst>
          </a:blip>
          <a:srcRect t="9874" b="5962"/>
          <a:stretch>
            <a:fillRect/>
          </a:stretch>
        </p:blipFill>
        <p:spPr>
          <a:xfrm>
            <a:off x="-1" y="2910347"/>
            <a:ext cx="4031228" cy="3942273"/>
          </a:xfrm>
          <a:prstGeom prst="rect">
            <a:avLst/>
          </a:prstGeom>
        </p:spPr>
      </p:pic>
      <p:sp>
        <p:nvSpPr>
          <p:cNvPr id="2" name="Τίτλος 1">
            <a:extLst>
              <a:ext uri="{FF2B5EF4-FFF2-40B4-BE49-F238E27FC236}">
                <a16:creationId xmlns:a16="http://schemas.microsoft.com/office/drawing/2014/main" id="{87C5D748-66D9-EC1C-CE90-7D18CC51E015}"/>
              </a:ext>
            </a:extLst>
          </p:cNvPr>
          <p:cNvSpPr>
            <a:spLocks noGrp="1"/>
          </p:cNvSpPr>
          <p:nvPr>
            <p:ph type="title"/>
          </p:nvPr>
        </p:nvSpPr>
        <p:spPr>
          <a:xfrm>
            <a:off x="5633723" y="0"/>
            <a:ext cx="6430457" cy="1799303"/>
          </a:xfrm>
        </p:spPr>
        <p:txBody>
          <a:bodyPr anchor="b">
            <a:normAutofit fontScale="90000"/>
          </a:bodyPr>
          <a:lstStyle/>
          <a:p>
            <a:br>
              <a:rPr lang="el-GR" sz="3200" b="1" dirty="0"/>
            </a:br>
            <a:r>
              <a:rPr lang="en-US" sz="3600" b="1" dirty="0"/>
              <a:t>Pros and Cons Analysis</a:t>
            </a:r>
            <a:br>
              <a:rPr lang="el-GR" b="1" dirty="0"/>
            </a:br>
            <a:r>
              <a:rPr lang="en-US" sz="2700" b="1" dirty="0"/>
              <a:t>Balancing Benefits and Risks</a:t>
            </a:r>
            <a:br>
              <a:rPr lang="el-GR" b="1" dirty="0"/>
            </a:br>
            <a:endParaRPr lang="el-GR" sz="5600" dirty="0"/>
          </a:p>
        </p:txBody>
      </p:sp>
      <p:sp>
        <p:nvSpPr>
          <p:cNvPr id="11" name="Content Placeholder 10">
            <a:extLst>
              <a:ext uri="{FF2B5EF4-FFF2-40B4-BE49-F238E27FC236}">
                <a16:creationId xmlns:a16="http://schemas.microsoft.com/office/drawing/2014/main" id="{C21D527E-3112-D0B7-EC84-D6467A4E5F3B}"/>
              </a:ext>
            </a:extLst>
          </p:cNvPr>
          <p:cNvSpPr>
            <a:spLocks noGrp="1"/>
          </p:cNvSpPr>
          <p:nvPr>
            <p:ph idx="1"/>
          </p:nvPr>
        </p:nvSpPr>
        <p:spPr>
          <a:xfrm>
            <a:off x="3775588" y="1130710"/>
            <a:ext cx="8416412" cy="5721910"/>
          </a:xfrm>
        </p:spPr>
        <p:txBody>
          <a:bodyPr anchor="t">
            <a:normAutofit lnSpcReduction="10000"/>
          </a:bodyPr>
          <a:lstStyle/>
          <a:p>
            <a:pPr marL="0" lvl="0" indent="0" fontAlgn="base">
              <a:buNone/>
            </a:pPr>
            <a:r>
              <a:rPr lang="en-US" b="1" dirty="0"/>
              <a:t>      </a:t>
            </a:r>
            <a:r>
              <a:rPr lang="el-GR" sz="2400" b="1" dirty="0" err="1"/>
              <a:t>Key</a:t>
            </a:r>
            <a:r>
              <a:rPr lang="el-GR" sz="2400" b="1" dirty="0"/>
              <a:t> "</a:t>
            </a:r>
            <a:r>
              <a:rPr lang="el-GR" sz="2400" b="1" dirty="0" err="1"/>
              <a:t>Pros</a:t>
            </a:r>
            <a:r>
              <a:rPr lang="el-GR" sz="2400" b="1" dirty="0"/>
              <a:t>":</a:t>
            </a:r>
          </a:p>
          <a:p>
            <a:pPr marL="648000" lvl="1" fontAlgn="base">
              <a:lnSpc>
                <a:spcPct val="100000"/>
              </a:lnSpc>
              <a:spcBef>
                <a:spcPts val="0"/>
              </a:spcBef>
            </a:pPr>
            <a:r>
              <a:rPr lang="en-US" sz="2000" b="1" dirty="0"/>
              <a:t>Silo Breaking:</a:t>
            </a:r>
            <a:r>
              <a:rPr lang="en-US" sz="2000" dirty="0"/>
              <a:t> Mixing departments in outdoor tasks replaces stereotypes with real relationships.</a:t>
            </a:r>
          </a:p>
          <a:p>
            <a:pPr marL="648000" lvl="1" fontAlgn="base">
              <a:lnSpc>
                <a:spcPct val="100000"/>
              </a:lnSpc>
              <a:spcBef>
                <a:spcPts val="0"/>
              </a:spcBef>
            </a:pPr>
            <a:r>
              <a:rPr lang="en-US" sz="2000" b="1" dirty="0"/>
              <a:t>Leadership Discovery:</a:t>
            </a:r>
            <a:r>
              <a:rPr lang="en-US" sz="2000" dirty="0"/>
              <a:t> Outdoor scenarios often reveal "real leadership" traits in unexpected employees.</a:t>
            </a:r>
          </a:p>
          <a:p>
            <a:pPr marL="648000" lvl="1" fontAlgn="base">
              <a:lnSpc>
                <a:spcPct val="100000"/>
              </a:lnSpc>
              <a:spcBef>
                <a:spcPts val="0"/>
              </a:spcBef>
            </a:pPr>
            <a:r>
              <a:rPr lang="en-US" sz="2000" b="1" dirty="0"/>
              <a:t>Employee Retention:</a:t>
            </a:r>
            <a:r>
              <a:rPr lang="en-US" sz="2000" dirty="0"/>
              <a:t> Shared wins and "shared stories" create a sense of belonging. When employees feel the company invests in humans, their pride and loyalty increase.</a:t>
            </a:r>
            <a:endParaRPr lang="en-US" sz="2000" dirty="0">
              <a:highlight>
                <a:srgbClr val="FFFF00"/>
              </a:highlight>
            </a:endParaRPr>
          </a:p>
          <a:p>
            <a:pPr marL="419400" lvl="1" indent="0" fontAlgn="base">
              <a:lnSpc>
                <a:spcPct val="100000"/>
              </a:lnSpc>
              <a:spcBef>
                <a:spcPts val="0"/>
              </a:spcBef>
              <a:buNone/>
            </a:pPr>
            <a:endParaRPr lang="en-US" sz="2000" b="1" dirty="0"/>
          </a:p>
          <a:p>
            <a:pPr marL="419400" lvl="1" indent="0" fontAlgn="base">
              <a:lnSpc>
                <a:spcPct val="100000"/>
              </a:lnSpc>
              <a:spcBef>
                <a:spcPts val="0"/>
              </a:spcBef>
              <a:buNone/>
            </a:pPr>
            <a:r>
              <a:rPr lang="en-US" b="1" dirty="0"/>
              <a:t> </a:t>
            </a:r>
            <a:r>
              <a:rPr lang="el-GR" b="1" dirty="0" err="1"/>
              <a:t>Key</a:t>
            </a:r>
            <a:r>
              <a:rPr lang="el-GR" b="1" dirty="0"/>
              <a:t> "</a:t>
            </a:r>
            <a:r>
              <a:rPr lang="el-GR" b="1" dirty="0" err="1"/>
              <a:t>Cons</a:t>
            </a:r>
            <a:r>
              <a:rPr lang="el-GR" b="1" dirty="0"/>
              <a:t>":</a:t>
            </a:r>
          </a:p>
          <a:p>
            <a:pPr lvl="1" fontAlgn="base"/>
            <a:r>
              <a:rPr lang="en-US" sz="2000" b="1" dirty="0"/>
              <a:t>Risk of Exclusion:</a:t>
            </a:r>
            <a:r>
              <a:rPr lang="en-US" sz="2000" dirty="0"/>
              <a:t> This is the most significant drawback. Physical "heroics" may alienate introverts or those with physical limitations.</a:t>
            </a:r>
            <a:endParaRPr lang="el-GR" sz="2000" dirty="0"/>
          </a:p>
          <a:p>
            <a:pPr lvl="1" fontAlgn="base"/>
            <a:r>
              <a:rPr lang="en-US" sz="2000" b="1" dirty="0"/>
              <a:t>"Forced Fun":</a:t>
            </a:r>
            <a:r>
              <a:rPr lang="en-US" sz="2000" dirty="0"/>
              <a:t> Mandatory activities can cause resentment and disrupt work-life balance (e.g. holding events outside of work hours can disrupt family time).</a:t>
            </a:r>
          </a:p>
          <a:p>
            <a:pPr lvl="1" fontAlgn="base"/>
            <a:r>
              <a:rPr lang="en-US" sz="2000" b="1" dirty="0"/>
              <a:t>Financial and Time Investment:</a:t>
            </a:r>
            <a:r>
              <a:rPr lang="en-US" sz="2000" dirty="0"/>
              <a:t> High-quality team building requires a significant investment of both money and time away from core tasks</a:t>
            </a:r>
            <a:br>
              <a:rPr lang="en-US" sz="1700" dirty="0"/>
            </a:br>
            <a:endParaRPr lang="el-GR" sz="1700" dirty="0"/>
          </a:p>
          <a:p>
            <a:endParaRPr lang="en-US" sz="2000" dirty="0">
              <a:solidFill>
                <a:schemeClr val="tx1">
                  <a:alpha val="80000"/>
                </a:schemeClr>
              </a:solidFill>
            </a:endParaRPr>
          </a:p>
        </p:txBody>
      </p:sp>
    </p:spTree>
    <p:extLst>
      <p:ext uri="{BB962C8B-B14F-4D97-AF65-F5344CB8AC3E}">
        <p14:creationId xmlns:p14="http://schemas.microsoft.com/office/powerpoint/2010/main" val="810055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CC24AD-45E5-2451-3438-3FB6AC80E851}"/>
              </a:ext>
            </a:extLst>
          </p:cNvPr>
          <p:cNvSpPr>
            <a:spLocks noGrp="1"/>
          </p:cNvSpPr>
          <p:nvPr>
            <p:ph type="title"/>
          </p:nvPr>
        </p:nvSpPr>
        <p:spPr>
          <a:xfrm>
            <a:off x="6936391" y="365125"/>
            <a:ext cx="4999969" cy="1257198"/>
          </a:xfrm>
        </p:spPr>
        <p:txBody>
          <a:bodyPr>
            <a:normAutofit/>
          </a:bodyPr>
          <a:lstStyle/>
          <a:p>
            <a:r>
              <a:rPr lang="en-US" sz="4000" b="1" dirty="0"/>
              <a:t>Strategies for Success</a:t>
            </a:r>
            <a:br>
              <a:rPr lang="el-GR" b="1" dirty="0"/>
            </a:br>
            <a:endParaRPr lang="el-GR" sz="4000" dirty="0"/>
          </a:p>
        </p:txBody>
      </p:sp>
      <p:sp>
        <p:nvSpPr>
          <p:cNvPr id="17" name="Content Placeholder 8">
            <a:extLst>
              <a:ext uri="{FF2B5EF4-FFF2-40B4-BE49-F238E27FC236}">
                <a16:creationId xmlns:a16="http://schemas.microsoft.com/office/drawing/2014/main" id="{3D6F1D90-5219-1781-09A0-DAE10A8B7A7D}"/>
              </a:ext>
            </a:extLst>
          </p:cNvPr>
          <p:cNvSpPr>
            <a:spLocks noGrp="1"/>
          </p:cNvSpPr>
          <p:nvPr>
            <p:ph idx="1"/>
          </p:nvPr>
        </p:nvSpPr>
        <p:spPr>
          <a:xfrm>
            <a:off x="6936391" y="1622323"/>
            <a:ext cx="5137621" cy="5093109"/>
          </a:xfrm>
        </p:spPr>
        <p:txBody>
          <a:bodyPr>
            <a:normAutofit fontScale="92500" lnSpcReduction="20000"/>
          </a:bodyPr>
          <a:lstStyle/>
          <a:p>
            <a:pPr lvl="0" fontAlgn="base"/>
            <a:r>
              <a:rPr lang="en-US" sz="2400" b="1" dirty="0"/>
              <a:t>Align Activity with Team Maturity:</a:t>
            </a:r>
            <a:r>
              <a:rPr lang="en-US" sz="2400" dirty="0"/>
              <a:t> Planners should use models like Tuckman’s Stages of Group Development (Forming, Storming, Norming, Performing) to select appropriate interventions.</a:t>
            </a:r>
            <a:br>
              <a:rPr lang="en-US" sz="2400" dirty="0"/>
            </a:br>
            <a:endParaRPr lang="el-GR" sz="2400" dirty="0"/>
          </a:p>
          <a:p>
            <a:pPr lvl="0" fontAlgn="base"/>
            <a:r>
              <a:rPr lang="en-US" sz="2400" b="1" dirty="0"/>
              <a:t>The Crucial Debrief:</a:t>
            </a:r>
            <a:r>
              <a:rPr lang="en-US" sz="2400" dirty="0"/>
              <a:t> Use models like </a:t>
            </a:r>
            <a:r>
              <a:rPr lang="en-US" sz="2400" b="1" dirty="0"/>
              <a:t>SBI </a:t>
            </a:r>
            <a:r>
              <a:rPr lang="en-US" sz="2400" dirty="0"/>
              <a:t>(Situation-Behavior-Impact) to translate what happened on the trail into habits that improve office performance.</a:t>
            </a:r>
            <a:br>
              <a:rPr lang="en-US" sz="2400" dirty="0"/>
            </a:br>
            <a:endParaRPr lang="el-GR" sz="2400" dirty="0"/>
          </a:p>
          <a:p>
            <a:pPr lvl="0" fontAlgn="base"/>
            <a:r>
              <a:rPr lang="en-US" sz="2400" b="1" dirty="0"/>
              <a:t>Inclusivity and "Universal Design:</a:t>
            </a:r>
            <a:r>
              <a:rPr lang="en-US" sz="2400" dirty="0"/>
              <a:t> Ensure "Everyone Plays, No More Spectators" by offering tiered difficulty and multiple roles (strategist, builder, storyteller).</a:t>
            </a:r>
            <a:br>
              <a:rPr lang="en-US" sz="2400" dirty="0"/>
            </a:br>
            <a:endParaRPr lang="el-GR" sz="2400" dirty="0"/>
          </a:p>
          <a:p>
            <a:endParaRPr lang="en-US" sz="2000" dirty="0"/>
          </a:p>
        </p:txBody>
      </p:sp>
      <p:pic>
        <p:nvPicPr>
          <p:cNvPr id="5" name="Θέση περιεχομένου 4" descr="Άτομα στην εργασία">
            <a:extLst>
              <a:ext uri="{FF2B5EF4-FFF2-40B4-BE49-F238E27FC236}">
                <a16:creationId xmlns:a16="http://schemas.microsoft.com/office/drawing/2014/main" id="{D6C3BE11-6650-AB94-020E-5B5FD1E836A1}"/>
              </a:ext>
            </a:extLst>
          </p:cNvPr>
          <p:cNvPicPr>
            <a:picLocks noChangeAspect="1"/>
          </p:cNvPicPr>
          <p:nvPr/>
        </p:nvPicPr>
        <p:blipFill>
          <a:blip r:embed="rId2">
            <a:extLst>
              <a:ext uri="{28A0092B-C50C-407E-A947-70E740481C1C}">
                <a14:useLocalDpi xmlns:a14="http://schemas.microsoft.com/office/drawing/2010/main" val="0"/>
              </a:ext>
            </a:extLst>
          </a:blip>
          <a:srcRect l="19239" r="21339"/>
          <a:stretch>
            <a:fillRect/>
          </a:stretch>
        </p:blipFill>
        <p:spPr>
          <a:xfrm>
            <a:off x="1" y="10"/>
            <a:ext cx="6936390" cy="6857990"/>
          </a:xfrm>
          <a:prstGeom prst="rect">
            <a:avLst/>
          </a:prstGeom>
        </p:spPr>
      </p:pic>
    </p:spTree>
    <p:extLst>
      <p:ext uri="{BB962C8B-B14F-4D97-AF65-F5344CB8AC3E}">
        <p14:creationId xmlns:p14="http://schemas.microsoft.com/office/powerpoint/2010/main" val="261861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2E4356-3787-5F27-5453-D879D9B82D2D}"/>
              </a:ext>
            </a:extLst>
          </p:cNvPr>
          <p:cNvSpPr>
            <a:spLocks noGrp="1"/>
          </p:cNvSpPr>
          <p:nvPr>
            <p:ph type="ctrTitle"/>
          </p:nvPr>
        </p:nvSpPr>
        <p:spPr>
          <a:xfrm>
            <a:off x="5122606" y="3618271"/>
            <a:ext cx="7069394" cy="3106995"/>
          </a:xfrm>
        </p:spPr>
        <p:txBody>
          <a:bodyPr anchor="t">
            <a:noAutofit/>
          </a:bodyPr>
          <a:lstStyle/>
          <a:p>
            <a:pPr lvl="0" algn="l" fontAlgn="base"/>
            <a:br>
              <a:rPr lang="el-GR" sz="1800" b="1" dirty="0"/>
            </a:br>
            <a:r>
              <a:rPr lang="el-GR" sz="2000" b="1" dirty="0"/>
              <a:t> </a:t>
            </a:r>
            <a:r>
              <a:rPr lang="en-US" sz="2000" b="1" dirty="0"/>
              <a:t>Relationship Quality:</a:t>
            </a:r>
            <a:r>
              <a:rPr lang="en-US" sz="2000" dirty="0"/>
              <a:t> A company's greatest asset is the quality of relationships between its employees.</a:t>
            </a:r>
            <a:br>
              <a:rPr lang="en-US" sz="2000" dirty="0"/>
            </a:br>
            <a:br>
              <a:rPr lang="el-GR" sz="2000" dirty="0"/>
            </a:br>
            <a:r>
              <a:rPr lang="el-GR" sz="2000" dirty="0"/>
              <a:t> </a:t>
            </a:r>
            <a:r>
              <a:rPr lang="en-US" sz="2000" b="1" dirty="0"/>
              <a:t>2025 and Beyond:</a:t>
            </a:r>
            <a:r>
              <a:rPr lang="en-US" sz="2000" dirty="0"/>
              <a:t> Success hinges on personalized experiences, </a:t>
            </a:r>
            <a:r>
              <a:rPr lang="el-GR" sz="2000" dirty="0"/>
              <a:t>  </a:t>
            </a:r>
            <a:r>
              <a:rPr lang="en-US" sz="2000" dirty="0"/>
              <a:t>sustainability, and inclusivity.</a:t>
            </a:r>
            <a:br>
              <a:rPr lang="en-US" sz="2000" dirty="0"/>
            </a:br>
            <a:br>
              <a:rPr lang="el-GR" sz="2000" dirty="0"/>
            </a:br>
            <a:r>
              <a:rPr lang="en-US" sz="2000" b="1" dirty="0"/>
              <a:t>The Catalyst:</a:t>
            </a:r>
            <a:r>
              <a:rPr lang="en-US" sz="2000" dirty="0"/>
              <a:t> When executed with purpose, inclusivity, and professional facilitation, outdoor team building transforms individuals into a resilient, innovative and spirited team.</a:t>
            </a:r>
            <a:br>
              <a:rPr lang="en-US" sz="2000" dirty="0"/>
            </a:br>
            <a:br>
              <a:rPr lang="el-GR" sz="1800" dirty="0"/>
            </a:br>
            <a:endParaRPr lang="el-GR" sz="1800" dirty="0">
              <a:solidFill>
                <a:schemeClr val="tx2"/>
              </a:solidFill>
            </a:endParaRPr>
          </a:p>
        </p:txBody>
      </p:sp>
      <p:sp>
        <p:nvSpPr>
          <p:cNvPr id="3" name="Υπότιτλος 2">
            <a:extLst>
              <a:ext uri="{FF2B5EF4-FFF2-40B4-BE49-F238E27FC236}">
                <a16:creationId xmlns:a16="http://schemas.microsoft.com/office/drawing/2014/main" id="{63ED3C66-4312-C501-FC69-D784EC2A9D6E}"/>
              </a:ext>
            </a:extLst>
          </p:cNvPr>
          <p:cNvSpPr>
            <a:spLocks noGrp="1"/>
          </p:cNvSpPr>
          <p:nvPr>
            <p:ph type="subTitle" idx="1"/>
          </p:nvPr>
        </p:nvSpPr>
        <p:spPr>
          <a:xfrm>
            <a:off x="5269600" y="3283008"/>
            <a:ext cx="6350212" cy="581070"/>
          </a:xfrm>
        </p:spPr>
        <p:txBody>
          <a:bodyPr anchor="b">
            <a:normAutofit/>
          </a:bodyPr>
          <a:lstStyle/>
          <a:p>
            <a:pPr algn="l"/>
            <a:r>
              <a:rPr lang="el-GR" sz="2800" b="1" dirty="0" err="1"/>
              <a:t>Conclusion</a:t>
            </a:r>
            <a:r>
              <a:rPr lang="el-GR" sz="2800" b="1" dirty="0"/>
              <a:t> &amp; </a:t>
            </a:r>
            <a:r>
              <a:rPr lang="el-GR" sz="2800" b="1" dirty="0" err="1"/>
              <a:t>Future</a:t>
            </a:r>
            <a:r>
              <a:rPr lang="el-GR" sz="2800" b="1" dirty="0"/>
              <a:t> Outlook</a:t>
            </a:r>
            <a:endParaRPr lang="el-GR" sz="2800" b="1" dirty="0">
              <a:solidFill>
                <a:schemeClr val="tx2"/>
              </a:solidFill>
            </a:endParaRPr>
          </a:p>
        </p:txBody>
      </p:sp>
      <p:pic>
        <p:nvPicPr>
          <p:cNvPr id="5" name="Εικόνα 4" descr="Συναθροίσεις συναδέλφων">
            <a:extLst>
              <a:ext uri="{FF2B5EF4-FFF2-40B4-BE49-F238E27FC236}">
                <a16:creationId xmlns:a16="http://schemas.microsoft.com/office/drawing/2014/main" id="{E0D0F5F9-E3C7-05C0-A8F7-C83DD1EC89C5}"/>
              </a:ext>
            </a:extLst>
          </p:cNvPr>
          <p:cNvPicPr>
            <a:picLocks noChangeAspect="1"/>
          </p:cNvPicPr>
          <p:nvPr/>
        </p:nvPicPr>
        <p:blipFill>
          <a:blip r:embed="rId2">
            <a:extLst>
              <a:ext uri="{28A0092B-C50C-407E-A947-70E740481C1C}">
                <a14:useLocalDpi xmlns:a14="http://schemas.microsoft.com/office/drawing/2010/main" val="0"/>
              </a:ext>
            </a:extLst>
          </a:blip>
          <a:srcRect l="19700" r="21970" b="-1"/>
          <a:stretch>
            <a:fillRect/>
          </a:stretch>
        </p:blipFill>
        <p:spPr>
          <a:xfrm>
            <a:off x="1" y="0"/>
            <a:ext cx="5122606" cy="6858000"/>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pic>
        <p:nvPicPr>
          <p:cNvPr id="11" name="Εικόνα 10" descr="Ομαδική κωπηλασία την αυγή">
            <a:extLst>
              <a:ext uri="{FF2B5EF4-FFF2-40B4-BE49-F238E27FC236}">
                <a16:creationId xmlns:a16="http://schemas.microsoft.com/office/drawing/2014/main" id="{8AE8AD3F-FAC7-EA1C-BA6C-B37A100211C9}"/>
              </a:ext>
            </a:extLst>
          </p:cNvPr>
          <p:cNvPicPr>
            <a:picLocks noChangeAspect="1"/>
          </p:cNvPicPr>
          <p:nvPr/>
        </p:nvPicPr>
        <p:blipFill>
          <a:blip r:embed="rId3">
            <a:alphaModFix/>
            <a:extLst>
              <a:ext uri="{28A0092B-C50C-407E-A947-70E740481C1C}">
                <a14:useLocalDpi xmlns:a14="http://schemas.microsoft.com/office/drawing/2010/main" val="0"/>
              </a:ext>
            </a:extLst>
          </a:blip>
          <a:srcRect l="4336" r="3980" b="-1"/>
          <a:stretch>
            <a:fillRect/>
          </a:stretch>
        </p:blipFill>
        <p:spPr>
          <a:xfrm>
            <a:off x="6357069" y="86793"/>
            <a:ext cx="4985039" cy="3162243"/>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spTree>
    <p:extLst>
      <p:ext uri="{BB962C8B-B14F-4D97-AF65-F5344CB8AC3E}">
        <p14:creationId xmlns:p14="http://schemas.microsoft.com/office/powerpoint/2010/main" val="356336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descr="Μπάλα γκολφ σε κοντομάνικο, σε πράσινο λούναβο">
            <a:extLst>
              <a:ext uri="{FF2B5EF4-FFF2-40B4-BE49-F238E27FC236}">
                <a16:creationId xmlns:a16="http://schemas.microsoft.com/office/drawing/2014/main" id="{8A75DCCE-F1BB-6A25-A359-78D64EAB8281}"/>
              </a:ext>
            </a:extLst>
          </p:cNvPr>
          <p:cNvPicPr>
            <a:picLocks noChangeAspect="1"/>
          </p:cNvPicPr>
          <p:nvPr/>
        </p:nvPicPr>
        <p:blipFill>
          <a:blip r:embed="rId2">
            <a:extLst>
              <a:ext uri="{28A0092B-C50C-407E-A947-70E740481C1C}">
                <a14:useLocalDpi xmlns:a14="http://schemas.microsoft.com/office/drawing/2010/main" val="0"/>
              </a:ext>
            </a:extLst>
          </a:blip>
          <a:srcRect t="9091" r="23298"/>
          <a:stretch>
            <a:fillRect/>
          </a:stretch>
        </p:blipFill>
        <p:spPr>
          <a:xfrm>
            <a:off x="5953760" y="10"/>
            <a:ext cx="6238240" cy="6857990"/>
          </a:xfrm>
          <a:prstGeom prst="rect">
            <a:avLst/>
          </a:prstGeom>
        </p:spPr>
      </p:pic>
      <p:sp>
        <p:nvSpPr>
          <p:cNvPr id="2" name="Τίτλος 1">
            <a:extLst>
              <a:ext uri="{FF2B5EF4-FFF2-40B4-BE49-F238E27FC236}">
                <a16:creationId xmlns:a16="http://schemas.microsoft.com/office/drawing/2014/main" id="{4392029D-9441-6143-DDF8-29FD41634DF1}"/>
              </a:ext>
            </a:extLst>
          </p:cNvPr>
          <p:cNvSpPr>
            <a:spLocks noGrp="1"/>
          </p:cNvSpPr>
          <p:nvPr>
            <p:ph type="ctrTitle"/>
          </p:nvPr>
        </p:nvSpPr>
        <p:spPr>
          <a:xfrm>
            <a:off x="371094" y="216310"/>
            <a:ext cx="5359146" cy="627224"/>
          </a:xfrm>
        </p:spPr>
        <p:txBody>
          <a:bodyPr vert="horz" lIns="91440" tIns="45720" rIns="91440" bIns="45720" rtlCol="0" anchor="b">
            <a:normAutofit fontScale="90000"/>
          </a:bodyPr>
          <a:lstStyle/>
          <a:p>
            <a:pPr algn="l"/>
            <a:r>
              <a:rPr lang="en-US" sz="2800" b="1" dirty="0"/>
              <a:t>The Shift in Corporate Team Dynamics</a:t>
            </a:r>
          </a:p>
        </p:txBody>
      </p:sp>
      <p:sp>
        <p:nvSpPr>
          <p:cNvPr id="3" name="Υπότιτλος 2">
            <a:extLst>
              <a:ext uri="{FF2B5EF4-FFF2-40B4-BE49-F238E27FC236}">
                <a16:creationId xmlns:a16="http://schemas.microsoft.com/office/drawing/2014/main" id="{2696226F-09C1-88A5-FEC6-A444A6A7997E}"/>
              </a:ext>
            </a:extLst>
          </p:cNvPr>
          <p:cNvSpPr>
            <a:spLocks noGrp="1"/>
          </p:cNvSpPr>
          <p:nvPr>
            <p:ph type="subTitle" idx="1"/>
          </p:nvPr>
        </p:nvSpPr>
        <p:spPr>
          <a:xfrm>
            <a:off x="0" y="1470758"/>
            <a:ext cx="5953760" cy="5387242"/>
          </a:xfrm>
        </p:spPr>
        <p:txBody>
          <a:bodyPr vert="horz" lIns="91440" tIns="45720" rIns="91440" bIns="45720" rtlCol="0" anchor="t">
            <a:normAutofit/>
          </a:bodyPr>
          <a:lstStyle/>
          <a:p>
            <a:pPr algn="l"/>
            <a:r>
              <a:rPr lang="en-US" sz="2000" b="1" dirty="0"/>
              <a:t>            Moving Beyond the Silos</a:t>
            </a:r>
          </a:p>
          <a:p>
            <a:pPr marL="342900" lvl="0" indent="-228600" algn="l" fontAlgn="base">
              <a:buFont typeface="Arial" panose="020B0604020202020204" pitchFamily="34" charset="0"/>
              <a:buChar char="•"/>
            </a:pPr>
            <a:r>
              <a:rPr lang="en-US" sz="2000" b="1" dirty="0"/>
              <a:t>Transition:</a:t>
            </a:r>
            <a:r>
              <a:rPr lang="en-US" sz="2000" dirty="0"/>
              <a:t> Corporate structures are shifting from rigid, siloed hierarchies to fluid, collaborative networks.</a:t>
            </a:r>
            <a:br>
              <a:rPr lang="en-US" sz="2000" dirty="0"/>
            </a:br>
            <a:endParaRPr lang="en-US" sz="2000" dirty="0"/>
          </a:p>
          <a:p>
            <a:pPr marL="342900" lvl="0" indent="-228600" algn="l" fontAlgn="base">
              <a:buFont typeface="Arial" panose="020B0604020202020204" pitchFamily="34" charset="0"/>
              <a:buChar char="•"/>
            </a:pPr>
            <a:r>
              <a:rPr lang="en-US" sz="2000" b="1" dirty="0"/>
              <a:t>The Necessity of "Team Spirit":</a:t>
            </a:r>
            <a:r>
              <a:rPr lang="en-US" sz="2000" dirty="0"/>
              <a:t> In high-pressure and remote- work environments, a cohesive sense of unity and shared purpose is now a strategic necessity rather than a peripheral byproduct.</a:t>
            </a:r>
            <a:br>
              <a:rPr lang="en-US" sz="2000" dirty="0"/>
            </a:br>
            <a:endParaRPr lang="en-US" sz="2000" dirty="0"/>
          </a:p>
          <a:p>
            <a:pPr marL="342900" lvl="0" indent="-228600" algn="l" fontAlgn="base">
              <a:buFont typeface="Arial" panose="020B0604020202020204" pitchFamily="34" charset="0"/>
              <a:buChar char="•"/>
            </a:pPr>
            <a:r>
              <a:rPr lang="en-US" sz="2000" b="1" dirty="0"/>
              <a:t>Evolution of Outdoor Learning:</a:t>
            </a:r>
            <a:r>
              <a:rPr lang="en-US" sz="2000" dirty="0"/>
              <a:t> Outdoor team building</a:t>
            </a:r>
            <a:r>
              <a:rPr lang="en-US" sz="2000" b="1" dirty="0"/>
              <a:t> </a:t>
            </a:r>
            <a:r>
              <a:rPr lang="en-US" sz="2000" dirty="0"/>
              <a:t>activities have evolved from "corporate jollies" of the 1990s to evidence-based interventions rooted in environmental psychology and organizational theory.</a:t>
            </a:r>
            <a:br>
              <a:rPr lang="en-US" sz="2000" dirty="0"/>
            </a:br>
            <a:endParaRPr lang="en-US" sz="2000" dirty="0"/>
          </a:p>
          <a:p>
            <a:pPr indent="-228600" algn="l">
              <a:buFont typeface="Arial" panose="020B0604020202020204" pitchFamily="34" charset="0"/>
              <a:buChar char="•"/>
            </a:pPr>
            <a:endParaRPr lang="en-US" sz="1100" dirty="0"/>
          </a:p>
        </p:txBody>
      </p:sp>
    </p:spTree>
    <p:extLst>
      <p:ext uri="{BB962C8B-B14F-4D97-AF65-F5344CB8AC3E}">
        <p14:creationId xmlns:p14="http://schemas.microsoft.com/office/powerpoint/2010/main" val="2832133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CB4932-1B20-0B59-D1D5-1B4AA21ABCB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a:t>Psychological Foundations</a:t>
            </a:r>
            <a:br>
              <a:rPr lang="en-US" sz="4000"/>
            </a:br>
            <a:endParaRPr lang="en-US" sz="4000"/>
          </a:p>
        </p:txBody>
      </p:sp>
      <p:pic>
        <p:nvPicPr>
          <p:cNvPr id="5" name="Θέση περιεχομένου 4" descr="Sforza Castle Castle το φθινόπωρο">
            <a:extLst>
              <a:ext uri="{FF2B5EF4-FFF2-40B4-BE49-F238E27FC236}">
                <a16:creationId xmlns:a16="http://schemas.microsoft.com/office/drawing/2014/main" id="{593435C8-0A9E-A104-BE64-768BBACCD6E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23210" r="29834" b="-1"/>
          <a:stretch>
            <a:fillRect/>
          </a:stretch>
        </p:blipFill>
        <p:spPr>
          <a:xfrm>
            <a:off x="7199440" y="10"/>
            <a:ext cx="4992560" cy="6857990"/>
          </a:xfrm>
          <a:prstGeom prst="rect">
            <a:avLst/>
          </a:prstGeom>
          <a:effectLst/>
        </p:spPr>
      </p:pic>
      <p:sp>
        <p:nvSpPr>
          <p:cNvPr id="8" name="Θέση περιεχομένου 7">
            <a:extLst>
              <a:ext uri="{FF2B5EF4-FFF2-40B4-BE49-F238E27FC236}">
                <a16:creationId xmlns:a16="http://schemas.microsoft.com/office/drawing/2014/main" id="{47B0F10A-5EE7-8740-3B63-9429F1644470}"/>
              </a:ext>
            </a:extLst>
          </p:cNvPr>
          <p:cNvSpPr>
            <a:spLocks noGrp="1"/>
          </p:cNvSpPr>
          <p:nvPr>
            <p:ph sz="half" idx="2"/>
          </p:nvPr>
        </p:nvSpPr>
        <p:spPr>
          <a:xfrm>
            <a:off x="1" y="1533832"/>
            <a:ext cx="7196390" cy="5222568"/>
          </a:xfrm>
        </p:spPr>
        <p:txBody>
          <a:bodyPr vert="horz" lIns="91440" tIns="45720" rIns="91440" bIns="45720" rtlCol="0">
            <a:normAutofit fontScale="92500"/>
          </a:bodyPr>
          <a:lstStyle/>
          <a:p>
            <a:pPr marL="0" indent="0">
              <a:buNone/>
            </a:pPr>
            <a:r>
              <a:rPr lang="en-US" sz="2000" b="1" dirty="0"/>
              <a:t>         </a:t>
            </a:r>
            <a:r>
              <a:rPr lang="en-US" sz="2400" b="1" dirty="0"/>
              <a:t>Why the Outdoor Activities Work</a:t>
            </a:r>
          </a:p>
          <a:p>
            <a:pPr lvl="0" fontAlgn="base"/>
            <a:r>
              <a:rPr lang="en-US" sz="2200" b="1" dirty="0"/>
              <a:t>Authentication:</a:t>
            </a:r>
            <a:r>
              <a:rPr lang="en-US" sz="2200" dirty="0"/>
              <a:t> Removing employees from the controlled, hierarchical environment of the office and place them in dynamic settings demands authentic interaction and mutual dependency.</a:t>
            </a:r>
            <a:br>
              <a:rPr lang="en-US" sz="2200" dirty="0"/>
            </a:br>
            <a:endParaRPr lang="en-US" sz="2200" dirty="0"/>
          </a:p>
          <a:p>
            <a:pPr lvl="0" fontAlgn="base"/>
            <a:r>
              <a:rPr lang="en-US" sz="2200" b="1" dirty="0"/>
              <a:t>Psychological Safety:</a:t>
            </a:r>
            <a:r>
              <a:rPr lang="en-US" sz="2200" dirty="0"/>
              <a:t> Outdoor challenges create a "secure and respectful" environment where conflicts can be explored as differing perspectives rather than personal failures. In high-psychological-safety teams, members feel comfortable engaging in respectful disagreements without fear.</a:t>
            </a:r>
            <a:br>
              <a:rPr lang="en-US" sz="2200" dirty="0"/>
            </a:br>
            <a:endParaRPr lang="en-US" sz="2200" dirty="0"/>
          </a:p>
          <a:p>
            <a:r>
              <a:rPr lang="en-US" sz="2200" b="1" dirty="0"/>
              <a:t>Leveling the Playing Field:</a:t>
            </a:r>
            <a:r>
              <a:rPr lang="en-US" sz="2200" dirty="0"/>
              <a:t> Professional titles vanish when a manager and junior associate face the same physical challenge, such as a ropes course, fostering mutual respect.</a:t>
            </a:r>
            <a:br>
              <a:rPr lang="en-US" sz="2200" dirty="0"/>
            </a:br>
            <a:endParaRPr lang="en-US" sz="2200" dirty="0"/>
          </a:p>
          <a:p>
            <a:endParaRPr lang="en-US" sz="1400" dirty="0"/>
          </a:p>
        </p:txBody>
      </p:sp>
    </p:spTree>
    <p:extLst>
      <p:ext uri="{BB962C8B-B14F-4D97-AF65-F5344CB8AC3E}">
        <p14:creationId xmlns:p14="http://schemas.microsoft.com/office/powerpoint/2010/main" val="3460794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C1AF22-0C2C-DB60-6228-70A3E0852568}"/>
              </a:ext>
            </a:extLst>
          </p:cNvPr>
          <p:cNvSpPr>
            <a:spLocks noGrp="1"/>
          </p:cNvSpPr>
          <p:nvPr>
            <p:ph type="title"/>
          </p:nvPr>
        </p:nvSpPr>
        <p:spPr>
          <a:xfrm>
            <a:off x="677333" y="609600"/>
            <a:ext cx="3851123" cy="1320800"/>
          </a:xfrm>
        </p:spPr>
        <p:txBody>
          <a:bodyPr vert="horz" lIns="91440" tIns="45720" rIns="91440" bIns="45720" rtlCol="0" anchor="t">
            <a:normAutofit/>
          </a:bodyPr>
          <a:lstStyle/>
          <a:p>
            <a:pPr>
              <a:lnSpc>
                <a:spcPct val="90000"/>
              </a:lnSpc>
            </a:pPr>
            <a:r>
              <a:rPr lang="en-US" sz="2300" b="1" dirty="0"/>
              <a:t>Environmental Psychology &amp; Cognitive Recovery</a:t>
            </a:r>
            <a:br>
              <a:rPr lang="en-US" sz="2300" b="1" dirty="0"/>
            </a:br>
            <a:endParaRPr lang="en-US" sz="2300" dirty="0"/>
          </a:p>
        </p:txBody>
      </p:sp>
      <p:pic>
        <p:nvPicPr>
          <p:cNvPr id="6" name="Θέση περιεχομένου 5" descr="Βουνά και Lake">
            <a:extLst>
              <a:ext uri="{FF2B5EF4-FFF2-40B4-BE49-F238E27FC236}">
                <a16:creationId xmlns:a16="http://schemas.microsoft.com/office/drawing/2014/main" id="{950BC934-8B57-00BF-97AB-18543995B3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1935" y="422787"/>
            <a:ext cx="6843252" cy="6322142"/>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Θέση κειμένου 3">
            <a:extLst>
              <a:ext uri="{FF2B5EF4-FFF2-40B4-BE49-F238E27FC236}">
                <a16:creationId xmlns:a16="http://schemas.microsoft.com/office/drawing/2014/main" id="{27646BDC-A683-E861-3DE6-0B12018AE1DC}"/>
              </a:ext>
            </a:extLst>
          </p:cNvPr>
          <p:cNvSpPr>
            <a:spLocks noGrp="1"/>
          </p:cNvSpPr>
          <p:nvPr>
            <p:ph type="body" sz="half" idx="2"/>
          </p:nvPr>
        </p:nvSpPr>
        <p:spPr>
          <a:xfrm>
            <a:off x="1" y="1445342"/>
            <a:ext cx="5938684" cy="5412658"/>
          </a:xfrm>
        </p:spPr>
        <p:txBody>
          <a:bodyPr vert="horz" lIns="91440" tIns="45720" rIns="91440" bIns="45720" rtlCol="0">
            <a:normAutofit/>
          </a:bodyPr>
          <a:lstStyle/>
          <a:p>
            <a:r>
              <a:rPr lang="en-US" sz="2000" b="1" dirty="0"/>
              <a:t>Attention Restoration Theory (ART)</a:t>
            </a:r>
          </a:p>
          <a:p>
            <a:pPr marL="285750" lvl="0" indent="-285750" fontAlgn="base">
              <a:buFont typeface="Wingdings" panose="05000000000000000000" pitchFamily="2" charset="2"/>
              <a:buChar char="ü"/>
            </a:pPr>
            <a:r>
              <a:rPr lang="en-US" sz="2000" b="1" dirty="0"/>
              <a:t>Combating Fatigue:</a:t>
            </a:r>
            <a:r>
              <a:rPr lang="en-US" sz="2000" dirty="0"/>
              <a:t> Modern office environments demand constant "directed attention," leading to cognitive fatigue, increased stress, and "brain fog".</a:t>
            </a:r>
            <a:endParaRPr lang="el-GR" sz="2000" dirty="0"/>
          </a:p>
          <a:p>
            <a:endParaRPr lang="el-GR" sz="2000" dirty="0"/>
          </a:p>
          <a:p>
            <a:pPr marL="285750" lvl="0" indent="-285750" fontAlgn="base">
              <a:buFont typeface="Wingdings" panose="05000000000000000000" pitchFamily="2" charset="2"/>
              <a:buChar char="ü"/>
            </a:pPr>
            <a:r>
              <a:rPr lang="en-US" sz="2000" b="1" dirty="0"/>
              <a:t>Nature’s Impact:</a:t>
            </a:r>
            <a:r>
              <a:rPr lang="en-US" sz="2000" dirty="0"/>
              <a:t> Natural settings provide a "soothing contrast," triggering serotonin and endorphins while slashing cortisol (stress) levels.</a:t>
            </a:r>
            <a:br>
              <a:rPr lang="en-US" sz="2000" dirty="0"/>
            </a:br>
            <a:endParaRPr lang="el-GR" sz="2000" dirty="0"/>
          </a:p>
          <a:p>
            <a:pPr marL="285750" lvl="0" indent="-285750" fontAlgn="base">
              <a:buFont typeface="Wingdings" panose="05000000000000000000" pitchFamily="2" charset="2"/>
              <a:buChar char="ü"/>
            </a:pPr>
            <a:r>
              <a:rPr lang="en-US" sz="2000" b="1" dirty="0"/>
              <a:t>Creative Reset:</a:t>
            </a:r>
            <a:r>
              <a:rPr lang="en-US" sz="2000" dirty="0"/>
              <a:t> High "naturalness" in environments is proven superior for fostering creative performance. Employees can approach complex projects with innovative strategies.  </a:t>
            </a:r>
            <a:endParaRPr lang="el-GR" sz="2000" dirty="0"/>
          </a:p>
          <a:p>
            <a:pPr>
              <a:buFont typeface="Wingdings 3" charset="2"/>
              <a:buChar char=""/>
            </a:pPr>
            <a:endParaRPr lang="en-US" sz="1600" dirty="0"/>
          </a:p>
        </p:txBody>
      </p:sp>
    </p:spTree>
    <p:extLst>
      <p:ext uri="{BB962C8B-B14F-4D97-AF65-F5344CB8AC3E}">
        <p14:creationId xmlns:p14="http://schemas.microsoft.com/office/powerpoint/2010/main" val="1564548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Θέση περιεχομένου 4" descr="Άτομα κάθεται με φορητό υπολογιστή">
            <a:extLst>
              <a:ext uri="{FF2B5EF4-FFF2-40B4-BE49-F238E27FC236}">
                <a16:creationId xmlns:a16="http://schemas.microsoft.com/office/drawing/2014/main" id="{5A6998B2-BFDD-287D-E91F-B713D5ED9967}"/>
              </a:ext>
            </a:extLst>
          </p:cNvPr>
          <p:cNvPicPr>
            <a:picLocks noChangeAspect="1"/>
          </p:cNvPicPr>
          <p:nvPr/>
        </p:nvPicPr>
        <p:blipFill>
          <a:blip r:embed="rId2">
            <a:extLst>
              <a:ext uri="{28A0092B-C50C-407E-A947-70E740481C1C}">
                <a14:useLocalDpi xmlns:a14="http://schemas.microsoft.com/office/drawing/2010/main" val="0"/>
              </a:ext>
            </a:extLst>
          </a:blip>
          <a:srcRect l="29596" r="25183" b="1"/>
          <a:stretch>
            <a:fillRect/>
          </a:stretch>
        </p:blipFill>
        <p:spPr>
          <a:xfrm>
            <a:off x="-1887794" y="0"/>
            <a:ext cx="4837471" cy="6857999"/>
          </a:xfrm>
          <a:prstGeom prst="rect">
            <a:avLst/>
          </a:prstGeom>
        </p:spPr>
      </p:pic>
      <p:sp>
        <p:nvSpPr>
          <p:cNvPr id="9" name="Content Placeholder 8">
            <a:extLst>
              <a:ext uri="{FF2B5EF4-FFF2-40B4-BE49-F238E27FC236}">
                <a16:creationId xmlns:a16="http://schemas.microsoft.com/office/drawing/2014/main" id="{F7CDE19C-9438-10D9-5C09-0FE546B072C3}"/>
              </a:ext>
            </a:extLst>
          </p:cNvPr>
          <p:cNvSpPr>
            <a:spLocks noGrp="1"/>
          </p:cNvSpPr>
          <p:nvPr>
            <p:ph idx="1"/>
          </p:nvPr>
        </p:nvSpPr>
        <p:spPr>
          <a:xfrm>
            <a:off x="4654296" y="182880"/>
            <a:ext cx="7537684" cy="6583680"/>
          </a:xfrm>
        </p:spPr>
        <p:txBody>
          <a:bodyPr>
            <a:normAutofit/>
          </a:bodyPr>
          <a:lstStyle/>
          <a:p>
            <a:pPr marL="0" indent="0" algn="ctr">
              <a:buNone/>
            </a:pPr>
            <a:r>
              <a:rPr lang="en-US" b="1" dirty="0"/>
              <a:t>Comparing Environments</a:t>
            </a:r>
            <a:endParaRPr lang="el-GR" b="1" dirty="0"/>
          </a:p>
          <a:p>
            <a:pPr marL="0" indent="0" algn="ctr">
              <a:buNone/>
            </a:pPr>
            <a:r>
              <a:rPr lang="en-US" b="1" dirty="0"/>
              <a:t>Office vs. Outdoor Impact</a:t>
            </a:r>
            <a:endParaRPr lang="el-GR" b="1" dirty="0"/>
          </a:p>
          <a:p>
            <a:endParaRPr lang="en-US" dirty="0"/>
          </a:p>
        </p:txBody>
      </p:sp>
      <p:graphicFrame>
        <p:nvGraphicFramePr>
          <p:cNvPr id="6" name="Πίνακας 5">
            <a:extLst>
              <a:ext uri="{FF2B5EF4-FFF2-40B4-BE49-F238E27FC236}">
                <a16:creationId xmlns:a16="http://schemas.microsoft.com/office/drawing/2014/main" id="{9F9BBB1B-A9C2-C37C-292D-B3A94D8711FA}"/>
              </a:ext>
            </a:extLst>
          </p:cNvPr>
          <p:cNvGraphicFramePr>
            <a:graphicFrameLocks noGrp="1"/>
          </p:cNvGraphicFramePr>
          <p:nvPr>
            <p:extLst>
              <p:ext uri="{D42A27DB-BD31-4B8C-83A1-F6EECF244321}">
                <p14:modId xmlns:p14="http://schemas.microsoft.com/office/powerpoint/2010/main" val="4071369865"/>
              </p:ext>
            </p:extLst>
          </p:nvPr>
        </p:nvGraphicFramePr>
        <p:xfrm>
          <a:off x="2949677" y="1248697"/>
          <a:ext cx="9242282" cy="5614169"/>
        </p:xfrm>
        <a:graphic>
          <a:graphicData uri="http://schemas.openxmlformats.org/drawingml/2006/table">
            <a:tbl>
              <a:tblPr>
                <a:tableStyleId>{5C22544A-7EE6-4342-B048-85BDC9FD1C3A}</a:tableStyleId>
              </a:tblPr>
              <a:tblGrid>
                <a:gridCol w="2277572">
                  <a:extLst>
                    <a:ext uri="{9D8B030D-6E8A-4147-A177-3AD203B41FA5}">
                      <a16:colId xmlns:a16="http://schemas.microsoft.com/office/drawing/2014/main" val="1518272342"/>
                    </a:ext>
                  </a:extLst>
                </a:gridCol>
                <a:gridCol w="2321570">
                  <a:extLst>
                    <a:ext uri="{9D8B030D-6E8A-4147-A177-3AD203B41FA5}">
                      <a16:colId xmlns:a16="http://schemas.microsoft.com/office/drawing/2014/main" val="1938274583"/>
                    </a:ext>
                  </a:extLst>
                </a:gridCol>
                <a:gridCol w="2321570">
                  <a:extLst>
                    <a:ext uri="{9D8B030D-6E8A-4147-A177-3AD203B41FA5}">
                      <a16:colId xmlns:a16="http://schemas.microsoft.com/office/drawing/2014/main" val="1560698863"/>
                    </a:ext>
                  </a:extLst>
                </a:gridCol>
                <a:gridCol w="2321570">
                  <a:extLst>
                    <a:ext uri="{9D8B030D-6E8A-4147-A177-3AD203B41FA5}">
                      <a16:colId xmlns:a16="http://schemas.microsoft.com/office/drawing/2014/main" val="1597973057"/>
                    </a:ext>
                  </a:extLst>
                </a:gridCol>
              </a:tblGrid>
              <a:tr h="975094">
                <a:tc>
                  <a:txBody>
                    <a:bodyPr/>
                    <a:lstStyle/>
                    <a:p>
                      <a:pPr>
                        <a:lnSpc>
                          <a:spcPct val="114000"/>
                        </a:lnSpc>
                        <a:spcBef>
                          <a:spcPts val="600"/>
                        </a:spcBef>
                        <a:spcAft>
                          <a:spcPts val="600"/>
                        </a:spcAft>
                        <a:buNone/>
                      </a:pPr>
                      <a:r>
                        <a:rPr lang="el-GR" sz="1800" b="1" dirty="0" err="1">
                          <a:effectLst/>
                        </a:rPr>
                        <a:t>Cognitive</a:t>
                      </a:r>
                      <a:r>
                        <a:rPr lang="el-GR" sz="1800" b="1" dirty="0">
                          <a:effectLst/>
                        </a:rPr>
                        <a:t> </a:t>
                      </a:r>
                      <a:r>
                        <a:rPr lang="el-GR" sz="1800" b="1" dirty="0" err="1">
                          <a:effectLst/>
                        </a:rPr>
                        <a:t>Process</a:t>
                      </a:r>
                      <a:endParaRPr lang="el-GR" sz="1800" b="1" dirty="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spcBef>
                          <a:spcPts val="600"/>
                        </a:spcBef>
                        <a:spcAft>
                          <a:spcPts val="600"/>
                        </a:spcAft>
                        <a:buNone/>
                      </a:pPr>
                      <a:r>
                        <a:rPr lang="el-GR" sz="1800" b="1" dirty="0" err="1">
                          <a:effectLst/>
                        </a:rPr>
                        <a:t>Impact</a:t>
                      </a:r>
                      <a:r>
                        <a:rPr lang="el-GR" sz="1800" b="1" dirty="0">
                          <a:effectLst/>
                        </a:rPr>
                        <a:t> of Office </a:t>
                      </a:r>
                      <a:r>
                        <a:rPr lang="el-GR" sz="1800" b="1" dirty="0" err="1">
                          <a:effectLst/>
                        </a:rPr>
                        <a:t>Environment</a:t>
                      </a:r>
                      <a:endParaRPr lang="el-GR" sz="1800" b="1" dirty="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spcBef>
                          <a:spcPts val="600"/>
                        </a:spcBef>
                        <a:spcAft>
                          <a:spcPts val="600"/>
                        </a:spcAft>
                        <a:buNone/>
                      </a:pPr>
                      <a:r>
                        <a:rPr lang="el-GR" sz="1800" b="1" dirty="0" err="1">
                          <a:effectLst/>
                        </a:rPr>
                        <a:t>Impact</a:t>
                      </a:r>
                      <a:r>
                        <a:rPr lang="el-GR" sz="1800" b="1" dirty="0">
                          <a:effectLst/>
                        </a:rPr>
                        <a:t> of </a:t>
                      </a:r>
                      <a:r>
                        <a:rPr lang="el-GR" sz="1800" b="1" dirty="0" err="1">
                          <a:effectLst/>
                        </a:rPr>
                        <a:t>Outdoor</a:t>
                      </a:r>
                      <a:r>
                        <a:rPr lang="el-GR" sz="1800" b="1" dirty="0">
                          <a:effectLst/>
                        </a:rPr>
                        <a:t> </a:t>
                      </a:r>
                      <a:r>
                        <a:rPr lang="el-GR" sz="1800" b="1" dirty="0" err="1">
                          <a:effectLst/>
                        </a:rPr>
                        <a:t>Environment</a:t>
                      </a:r>
                      <a:endParaRPr lang="el-GR" sz="1800" b="1" dirty="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spcBef>
                          <a:spcPts val="600"/>
                        </a:spcBef>
                        <a:spcAft>
                          <a:spcPts val="600"/>
                        </a:spcAft>
                        <a:buNone/>
                      </a:pPr>
                      <a:r>
                        <a:rPr lang="el-GR" sz="1800" b="1">
                          <a:effectLst/>
                        </a:rPr>
                        <a:t>Organizational Outcome</a:t>
                      </a:r>
                      <a:endParaRPr lang="el-GR" sz="1800" b="1">
                        <a:effectLst/>
                        <a:latin typeface="Arial" panose="020B0604020202020204" pitchFamily="34" charset="0"/>
                        <a:ea typeface="Arial" panose="020B0604020202020204" pitchFamily="34" charset="0"/>
                      </a:endParaRPr>
                    </a:p>
                  </a:txBody>
                  <a:tcPr marL="110989" marR="110989" marT="73992" marB="73992"/>
                </a:tc>
                <a:extLst>
                  <a:ext uri="{0D108BD9-81ED-4DB2-BD59-A6C34878D82A}">
                    <a16:rowId xmlns:a16="http://schemas.microsoft.com/office/drawing/2014/main" val="3518668490"/>
                  </a:ext>
                </a:extLst>
              </a:tr>
              <a:tr h="1066427">
                <a:tc>
                  <a:txBody>
                    <a:bodyPr/>
                    <a:lstStyle/>
                    <a:p>
                      <a:pPr>
                        <a:lnSpc>
                          <a:spcPct val="114000"/>
                        </a:lnSpc>
                        <a:spcBef>
                          <a:spcPts val="600"/>
                        </a:spcBef>
                        <a:spcAft>
                          <a:spcPts val="600"/>
                        </a:spcAft>
                        <a:buNone/>
                      </a:pPr>
                      <a:r>
                        <a:rPr lang="el-GR" sz="1800" b="1">
                          <a:effectLst/>
                        </a:rPr>
                        <a:t>Attention</a:t>
                      </a:r>
                      <a:endParaRPr lang="el-GR" sz="1800" b="1">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dirty="0" err="1">
                          <a:effectLst/>
                        </a:rPr>
                        <a:t>Directed</a:t>
                      </a:r>
                      <a:r>
                        <a:rPr lang="el-GR" sz="1800" b="0" dirty="0">
                          <a:effectLst/>
                        </a:rPr>
                        <a:t> </a:t>
                      </a:r>
                      <a:r>
                        <a:rPr lang="el-GR" sz="1800" b="0" dirty="0" err="1">
                          <a:effectLst/>
                        </a:rPr>
                        <a:t>attention</a:t>
                      </a:r>
                      <a:r>
                        <a:rPr lang="el-GR" sz="1800" b="0" dirty="0">
                          <a:effectLst/>
                        </a:rPr>
                        <a:t> </a:t>
                      </a:r>
                      <a:r>
                        <a:rPr lang="el-GR" sz="1800" b="0" dirty="0" err="1">
                          <a:effectLst/>
                        </a:rPr>
                        <a:t>fatigue</a:t>
                      </a:r>
                      <a:endParaRPr lang="el-GR" sz="1800" b="0" dirty="0">
                        <a:effectLst/>
                      </a:endParaRPr>
                    </a:p>
                    <a:p>
                      <a:pPr>
                        <a:lnSpc>
                          <a:spcPct val="114000"/>
                        </a:lnSpc>
                        <a:buNone/>
                      </a:pPr>
                      <a:r>
                        <a:rPr lang="el-GR" sz="1800" b="0" dirty="0">
                          <a:effectLst/>
                        </a:rPr>
                        <a:t> </a:t>
                      </a:r>
                      <a:endParaRPr lang="el-GR" sz="1800" b="0" dirty="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dirty="0" err="1">
                          <a:effectLst/>
                        </a:rPr>
                        <a:t>Attention</a:t>
                      </a:r>
                      <a:r>
                        <a:rPr lang="el-GR" sz="1800" b="0" dirty="0">
                          <a:effectLst/>
                        </a:rPr>
                        <a:t> </a:t>
                      </a:r>
                      <a:r>
                        <a:rPr lang="el-GR" sz="1800" b="0" dirty="0" err="1">
                          <a:effectLst/>
                        </a:rPr>
                        <a:t>restoration</a:t>
                      </a:r>
                      <a:endParaRPr lang="el-GR" sz="1800" b="0" dirty="0">
                        <a:effectLst/>
                      </a:endParaRPr>
                    </a:p>
                    <a:p>
                      <a:pPr>
                        <a:lnSpc>
                          <a:spcPct val="114000"/>
                        </a:lnSpc>
                        <a:buNone/>
                      </a:pPr>
                      <a:r>
                        <a:rPr lang="el-GR" sz="1800" b="0" dirty="0">
                          <a:effectLst/>
                        </a:rPr>
                        <a:t> </a:t>
                      </a:r>
                      <a:endParaRPr lang="el-GR" sz="1800" b="0" dirty="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dirty="0" err="1">
                          <a:effectLst/>
                        </a:rPr>
                        <a:t>Improved</a:t>
                      </a:r>
                      <a:r>
                        <a:rPr lang="el-GR" sz="1800" b="0" dirty="0">
                          <a:effectLst/>
                        </a:rPr>
                        <a:t> </a:t>
                      </a:r>
                      <a:r>
                        <a:rPr lang="el-GR" sz="1800" b="0" dirty="0" err="1">
                          <a:effectLst/>
                        </a:rPr>
                        <a:t>focus</a:t>
                      </a:r>
                      <a:r>
                        <a:rPr lang="el-GR" sz="1800" b="0" dirty="0">
                          <a:effectLst/>
                        </a:rPr>
                        <a:t> and </a:t>
                      </a:r>
                      <a:r>
                        <a:rPr lang="el-GR" sz="1800" b="0" dirty="0" err="1">
                          <a:effectLst/>
                        </a:rPr>
                        <a:t>clarity</a:t>
                      </a:r>
                      <a:endParaRPr lang="el-GR" sz="1800" b="0" dirty="0">
                        <a:effectLst/>
                      </a:endParaRPr>
                    </a:p>
                    <a:p>
                      <a:pPr>
                        <a:lnSpc>
                          <a:spcPct val="114000"/>
                        </a:lnSpc>
                        <a:buNone/>
                      </a:pPr>
                      <a:r>
                        <a:rPr lang="el-GR" sz="1800" b="0" dirty="0">
                          <a:effectLst/>
                        </a:rPr>
                        <a:t> </a:t>
                      </a:r>
                      <a:endParaRPr lang="el-GR" sz="1800" b="0" dirty="0">
                        <a:effectLst/>
                        <a:latin typeface="Arial" panose="020B0604020202020204" pitchFamily="34" charset="0"/>
                        <a:ea typeface="Arial" panose="020B0604020202020204" pitchFamily="34" charset="0"/>
                      </a:endParaRPr>
                    </a:p>
                  </a:txBody>
                  <a:tcPr marL="110989" marR="110989" marT="73992" marB="73992"/>
                </a:tc>
                <a:extLst>
                  <a:ext uri="{0D108BD9-81ED-4DB2-BD59-A6C34878D82A}">
                    <a16:rowId xmlns:a16="http://schemas.microsoft.com/office/drawing/2014/main" val="1544202519"/>
                  </a:ext>
                </a:extLst>
              </a:tr>
              <a:tr h="1182041">
                <a:tc>
                  <a:txBody>
                    <a:bodyPr/>
                    <a:lstStyle/>
                    <a:p>
                      <a:pPr>
                        <a:lnSpc>
                          <a:spcPct val="114000"/>
                        </a:lnSpc>
                        <a:spcBef>
                          <a:spcPts val="600"/>
                        </a:spcBef>
                        <a:spcAft>
                          <a:spcPts val="600"/>
                        </a:spcAft>
                        <a:buNone/>
                      </a:pPr>
                      <a:r>
                        <a:rPr lang="el-GR" sz="1800" b="1" dirty="0" err="1">
                          <a:effectLst/>
                        </a:rPr>
                        <a:t>Stress</a:t>
                      </a:r>
                      <a:r>
                        <a:rPr lang="el-GR" sz="1800" b="1" dirty="0">
                          <a:effectLst/>
                        </a:rPr>
                        <a:t> </a:t>
                      </a:r>
                      <a:r>
                        <a:rPr lang="el-GR" sz="1800" b="1" dirty="0" err="1">
                          <a:effectLst/>
                        </a:rPr>
                        <a:t>Levels</a:t>
                      </a:r>
                      <a:endParaRPr lang="el-GR" sz="1800" b="1" dirty="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dirty="0">
                          <a:effectLst/>
                        </a:rPr>
                        <a:t>High </a:t>
                      </a:r>
                      <a:r>
                        <a:rPr lang="el-GR" sz="1800" b="0" dirty="0" err="1">
                          <a:effectLst/>
                        </a:rPr>
                        <a:t>cortisol</a:t>
                      </a:r>
                      <a:r>
                        <a:rPr lang="el-GR" sz="1800" b="0" dirty="0">
                          <a:effectLst/>
                        </a:rPr>
                        <a:t>, </a:t>
                      </a:r>
                      <a:r>
                        <a:rPr lang="el-GR" sz="1800" b="0" dirty="0" err="1">
                          <a:effectLst/>
                        </a:rPr>
                        <a:t>mental</a:t>
                      </a:r>
                      <a:r>
                        <a:rPr lang="el-GR" sz="1800" b="0" dirty="0">
                          <a:effectLst/>
                        </a:rPr>
                        <a:t> </a:t>
                      </a:r>
                      <a:r>
                        <a:rPr lang="el-GR" sz="1800" b="0" dirty="0" err="1">
                          <a:effectLst/>
                        </a:rPr>
                        <a:t>fatigue</a:t>
                      </a:r>
                      <a:endParaRPr lang="el-GR" sz="1800" b="0" dirty="0">
                        <a:effectLst/>
                      </a:endParaRPr>
                    </a:p>
                    <a:p>
                      <a:pPr>
                        <a:lnSpc>
                          <a:spcPct val="114000"/>
                        </a:lnSpc>
                        <a:buNone/>
                      </a:pPr>
                      <a:r>
                        <a:rPr lang="el-GR" sz="1800" b="0" dirty="0">
                          <a:effectLst/>
                        </a:rPr>
                        <a:t> </a:t>
                      </a:r>
                      <a:endParaRPr lang="el-GR" sz="1800" b="0" dirty="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dirty="0" err="1">
                          <a:effectLst/>
                        </a:rPr>
                        <a:t>Reduced</a:t>
                      </a:r>
                      <a:r>
                        <a:rPr lang="el-GR" sz="1800" b="0" dirty="0">
                          <a:effectLst/>
                        </a:rPr>
                        <a:t> </a:t>
                      </a:r>
                      <a:r>
                        <a:rPr lang="el-GR" sz="1800" b="0" dirty="0" err="1">
                          <a:effectLst/>
                        </a:rPr>
                        <a:t>cortisol</a:t>
                      </a:r>
                      <a:r>
                        <a:rPr lang="el-GR" sz="1800" b="0" dirty="0">
                          <a:effectLst/>
                        </a:rPr>
                        <a:t>, </a:t>
                      </a:r>
                      <a:r>
                        <a:rPr lang="el-GR" sz="1800" b="0" dirty="0" err="1">
                          <a:effectLst/>
                        </a:rPr>
                        <a:t>serotonin</a:t>
                      </a:r>
                      <a:r>
                        <a:rPr lang="el-GR" sz="1800" b="0" dirty="0">
                          <a:effectLst/>
                        </a:rPr>
                        <a:t> </a:t>
                      </a:r>
                      <a:r>
                        <a:rPr lang="el-GR" sz="1800" b="0" dirty="0" err="1">
                          <a:effectLst/>
                        </a:rPr>
                        <a:t>boost</a:t>
                      </a:r>
                      <a:endParaRPr lang="el-GR" sz="1800" b="0" dirty="0">
                        <a:effectLst/>
                      </a:endParaRPr>
                    </a:p>
                    <a:p>
                      <a:pPr>
                        <a:lnSpc>
                          <a:spcPct val="114000"/>
                        </a:lnSpc>
                        <a:buNone/>
                      </a:pPr>
                      <a:r>
                        <a:rPr lang="el-GR" sz="1800" b="0" dirty="0">
                          <a:effectLst/>
                        </a:rPr>
                        <a:t> </a:t>
                      </a:r>
                      <a:endParaRPr lang="el-GR" sz="1800" b="0" dirty="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dirty="0" err="1">
                          <a:effectLst/>
                        </a:rPr>
                        <a:t>Enhanced</a:t>
                      </a:r>
                      <a:r>
                        <a:rPr lang="en-US" sz="1800" b="0" dirty="0">
                          <a:effectLst/>
                        </a:rPr>
                        <a:t> Employee</a:t>
                      </a:r>
                      <a:r>
                        <a:rPr lang="el-GR" sz="1800" b="0" dirty="0">
                          <a:effectLst/>
                        </a:rPr>
                        <a:t> </a:t>
                      </a:r>
                      <a:r>
                        <a:rPr lang="el-GR" sz="1800" b="0" dirty="0" err="1">
                          <a:effectLst/>
                        </a:rPr>
                        <a:t>well-being</a:t>
                      </a:r>
                      <a:endParaRPr lang="el-GR" sz="1800" b="0" dirty="0">
                        <a:effectLst/>
                      </a:endParaRPr>
                    </a:p>
                    <a:p>
                      <a:pPr>
                        <a:lnSpc>
                          <a:spcPct val="114000"/>
                        </a:lnSpc>
                        <a:buNone/>
                      </a:pPr>
                      <a:r>
                        <a:rPr lang="el-GR" sz="1800" b="0" dirty="0">
                          <a:effectLst/>
                        </a:rPr>
                        <a:t> </a:t>
                      </a:r>
                      <a:endParaRPr lang="el-GR" sz="1800" b="0" dirty="0">
                        <a:effectLst/>
                        <a:latin typeface="Arial" panose="020B0604020202020204" pitchFamily="34" charset="0"/>
                        <a:ea typeface="Arial" panose="020B0604020202020204" pitchFamily="34" charset="0"/>
                      </a:endParaRPr>
                    </a:p>
                  </a:txBody>
                  <a:tcPr marL="110989" marR="110989" marT="73992" marB="73992"/>
                </a:tc>
                <a:extLst>
                  <a:ext uri="{0D108BD9-81ED-4DB2-BD59-A6C34878D82A}">
                    <a16:rowId xmlns:a16="http://schemas.microsoft.com/office/drawing/2014/main" val="1312288121"/>
                  </a:ext>
                </a:extLst>
              </a:tr>
              <a:tr h="1066427">
                <a:tc>
                  <a:txBody>
                    <a:bodyPr/>
                    <a:lstStyle/>
                    <a:p>
                      <a:pPr>
                        <a:lnSpc>
                          <a:spcPct val="114000"/>
                        </a:lnSpc>
                        <a:spcBef>
                          <a:spcPts val="600"/>
                        </a:spcBef>
                        <a:spcAft>
                          <a:spcPts val="600"/>
                        </a:spcAft>
                        <a:buNone/>
                      </a:pPr>
                      <a:r>
                        <a:rPr lang="el-GR" sz="1800" b="1">
                          <a:effectLst/>
                        </a:rPr>
                        <a:t>Problem Solving</a:t>
                      </a:r>
                      <a:endParaRPr lang="el-GR" sz="1800" b="1">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a:effectLst/>
                        </a:rPr>
                        <a:t>Rigid, siloed thinking</a:t>
                      </a:r>
                    </a:p>
                    <a:p>
                      <a:pPr>
                        <a:lnSpc>
                          <a:spcPct val="114000"/>
                        </a:lnSpc>
                        <a:buNone/>
                      </a:pPr>
                      <a:r>
                        <a:rPr lang="el-GR" sz="1800" b="0">
                          <a:effectLst/>
                        </a:rPr>
                        <a:t> </a:t>
                      </a:r>
                      <a:endParaRPr lang="el-GR" sz="1800" b="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a:effectLst/>
                        </a:rPr>
                        <a:t>Thinking "outside the box"</a:t>
                      </a:r>
                    </a:p>
                    <a:p>
                      <a:pPr>
                        <a:lnSpc>
                          <a:spcPct val="114000"/>
                        </a:lnSpc>
                        <a:buNone/>
                      </a:pPr>
                      <a:r>
                        <a:rPr lang="el-GR" sz="1800" b="0">
                          <a:effectLst/>
                        </a:rPr>
                        <a:t> </a:t>
                      </a:r>
                      <a:endParaRPr lang="el-GR" sz="1800" b="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dirty="0" err="1">
                          <a:effectLst/>
                        </a:rPr>
                        <a:t>Innovative</a:t>
                      </a:r>
                      <a:r>
                        <a:rPr lang="el-GR" sz="1800" b="0" dirty="0">
                          <a:effectLst/>
                        </a:rPr>
                        <a:t> </a:t>
                      </a:r>
                      <a:r>
                        <a:rPr lang="el-GR" sz="1800" b="0" dirty="0" err="1">
                          <a:effectLst/>
                        </a:rPr>
                        <a:t>solutions</a:t>
                      </a:r>
                      <a:endParaRPr lang="el-GR" sz="1800" b="0" dirty="0">
                        <a:effectLst/>
                      </a:endParaRPr>
                    </a:p>
                    <a:p>
                      <a:pPr>
                        <a:lnSpc>
                          <a:spcPct val="114000"/>
                        </a:lnSpc>
                        <a:buNone/>
                      </a:pPr>
                      <a:r>
                        <a:rPr lang="el-GR" sz="1800" b="0" dirty="0">
                          <a:effectLst/>
                        </a:rPr>
                        <a:t> </a:t>
                      </a:r>
                      <a:endParaRPr lang="el-GR" sz="1800" b="0" dirty="0">
                        <a:effectLst/>
                        <a:latin typeface="Arial" panose="020B0604020202020204" pitchFamily="34" charset="0"/>
                        <a:ea typeface="Arial" panose="020B0604020202020204" pitchFamily="34" charset="0"/>
                      </a:endParaRPr>
                    </a:p>
                  </a:txBody>
                  <a:tcPr marL="110989" marR="110989" marT="73992" marB="73992"/>
                </a:tc>
                <a:extLst>
                  <a:ext uri="{0D108BD9-81ED-4DB2-BD59-A6C34878D82A}">
                    <a16:rowId xmlns:a16="http://schemas.microsoft.com/office/drawing/2014/main" val="3316126949"/>
                  </a:ext>
                </a:extLst>
              </a:tr>
              <a:tr h="1319312">
                <a:tc>
                  <a:txBody>
                    <a:bodyPr/>
                    <a:lstStyle/>
                    <a:p>
                      <a:pPr>
                        <a:lnSpc>
                          <a:spcPct val="114000"/>
                        </a:lnSpc>
                        <a:spcBef>
                          <a:spcPts val="600"/>
                        </a:spcBef>
                        <a:spcAft>
                          <a:spcPts val="600"/>
                        </a:spcAft>
                        <a:buNone/>
                      </a:pPr>
                      <a:r>
                        <a:rPr lang="el-GR" sz="1800" b="1">
                          <a:effectLst/>
                        </a:rPr>
                        <a:t>Interaction</a:t>
                      </a:r>
                      <a:endParaRPr lang="el-GR" sz="1800" b="1">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a:effectLst/>
                        </a:rPr>
                        <a:t>Mediated by hierarchy/screens</a:t>
                      </a:r>
                    </a:p>
                    <a:p>
                      <a:pPr>
                        <a:lnSpc>
                          <a:spcPct val="114000"/>
                        </a:lnSpc>
                        <a:buNone/>
                      </a:pPr>
                      <a:r>
                        <a:rPr lang="el-GR" sz="1800" b="0">
                          <a:effectLst/>
                        </a:rPr>
                        <a:t> </a:t>
                      </a:r>
                      <a:endParaRPr lang="el-GR" sz="1800" b="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dirty="0" err="1">
                          <a:effectLst/>
                        </a:rPr>
                        <a:t>Authentic</a:t>
                      </a:r>
                      <a:r>
                        <a:rPr lang="el-GR" sz="1800" b="0" dirty="0">
                          <a:effectLst/>
                        </a:rPr>
                        <a:t>, </a:t>
                      </a:r>
                      <a:r>
                        <a:rPr lang="el-GR" sz="1800" b="0" dirty="0" err="1">
                          <a:effectLst/>
                        </a:rPr>
                        <a:t>face-to-face</a:t>
                      </a:r>
                      <a:r>
                        <a:rPr lang="en-US" sz="1800" b="0" dirty="0">
                          <a:effectLst/>
                        </a:rPr>
                        <a:t> connection</a:t>
                      </a:r>
                      <a:endParaRPr lang="el-GR" sz="1800" b="0" dirty="0">
                        <a:effectLst/>
                      </a:endParaRPr>
                    </a:p>
                    <a:p>
                      <a:pPr>
                        <a:lnSpc>
                          <a:spcPct val="114000"/>
                        </a:lnSpc>
                        <a:buNone/>
                      </a:pPr>
                      <a:r>
                        <a:rPr lang="el-GR" sz="1800" b="0" dirty="0">
                          <a:effectLst/>
                        </a:rPr>
                        <a:t> </a:t>
                      </a:r>
                      <a:endParaRPr lang="el-GR" sz="1800" b="0" dirty="0">
                        <a:effectLst/>
                        <a:latin typeface="Arial" panose="020B0604020202020204" pitchFamily="34" charset="0"/>
                        <a:ea typeface="Arial" panose="020B0604020202020204" pitchFamily="34" charset="0"/>
                      </a:endParaRPr>
                    </a:p>
                  </a:txBody>
                  <a:tcPr marL="110989" marR="110989" marT="73992" marB="73992"/>
                </a:tc>
                <a:tc>
                  <a:txBody>
                    <a:bodyPr/>
                    <a:lstStyle/>
                    <a:p>
                      <a:pPr>
                        <a:lnSpc>
                          <a:spcPct val="114000"/>
                        </a:lnSpc>
                        <a:buNone/>
                      </a:pPr>
                      <a:r>
                        <a:rPr lang="el-GR" sz="1800" b="0" dirty="0" err="1">
                          <a:effectLst/>
                        </a:rPr>
                        <a:t>Increased</a:t>
                      </a:r>
                      <a:r>
                        <a:rPr lang="el-GR" sz="1800" b="0" dirty="0">
                          <a:effectLst/>
                        </a:rPr>
                        <a:t> </a:t>
                      </a:r>
                      <a:r>
                        <a:rPr lang="el-GR" sz="1800" b="0" dirty="0" err="1">
                          <a:effectLst/>
                        </a:rPr>
                        <a:t>psychological</a:t>
                      </a:r>
                      <a:r>
                        <a:rPr lang="el-GR" sz="1800" b="0" dirty="0">
                          <a:effectLst/>
                        </a:rPr>
                        <a:t> </a:t>
                      </a:r>
                      <a:r>
                        <a:rPr lang="el-GR" sz="1800" b="0" dirty="0" err="1">
                          <a:effectLst/>
                        </a:rPr>
                        <a:t>safety</a:t>
                      </a:r>
                      <a:endParaRPr lang="el-GR" sz="1800" b="0" dirty="0">
                        <a:effectLst/>
                      </a:endParaRPr>
                    </a:p>
                    <a:p>
                      <a:pPr>
                        <a:lnSpc>
                          <a:spcPct val="114000"/>
                        </a:lnSpc>
                        <a:buNone/>
                      </a:pPr>
                      <a:r>
                        <a:rPr lang="el-GR" sz="1800" b="0" dirty="0">
                          <a:effectLst/>
                        </a:rPr>
                        <a:t> </a:t>
                      </a:r>
                      <a:endParaRPr lang="el-GR" sz="1800" b="0" dirty="0">
                        <a:effectLst/>
                        <a:latin typeface="Arial" panose="020B0604020202020204" pitchFamily="34" charset="0"/>
                        <a:ea typeface="Arial" panose="020B0604020202020204" pitchFamily="34" charset="0"/>
                      </a:endParaRPr>
                    </a:p>
                  </a:txBody>
                  <a:tcPr marL="110989" marR="110989" marT="73992" marB="73992"/>
                </a:tc>
                <a:extLst>
                  <a:ext uri="{0D108BD9-81ED-4DB2-BD59-A6C34878D82A}">
                    <a16:rowId xmlns:a16="http://schemas.microsoft.com/office/drawing/2014/main" val="382826645"/>
                  </a:ext>
                </a:extLst>
              </a:tr>
            </a:tbl>
          </a:graphicData>
        </a:graphic>
      </p:graphicFrame>
    </p:spTree>
    <p:extLst>
      <p:ext uri="{BB962C8B-B14F-4D97-AF65-F5344CB8AC3E}">
        <p14:creationId xmlns:p14="http://schemas.microsoft.com/office/powerpoint/2010/main" val="2977372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625995-32E8-055D-E3A3-532A0B3F13DE}"/>
              </a:ext>
            </a:extLst>
          </p:cNvPr>
          <p:cNvSpPr>
            <a:spLocks noGrp="1"/>
          </p:cNvSpPr>
          <p:nvPr>
            <p:ph type="title"/>
          </p:nvPr>
        </p:nvSpPr>
        <p:spPr>
          <a:xfrm>
            <a:off x="5144679" y="634946"/>
            <a:ext cx="6405063" cy="1450757"/>
          </a:xfrm>
        </p:spPr>
        <p:txBody>
          <a:bodyPr>
            <a:normAutofit/>
          </a:bodyPr>
          <a:lstStyle/>
          <a:p>
            <a:r>
              <a:rPr lang="el-GR" sz="3200" b="1" dirty="0" err="1"/>
              <a:t>Trust</a:t>
            </a:r>
            <a:r>
              <a:rPr lang="el-GR" sz="3200" b="1" dirty="0"/>
              <a:t> and </a:t>
            </a:r>
            <a:r>
              <a:rPr lang="el-GR" sz="3200" b="1" dirty="0" err="1"/>
              <a:t>Shared</a:t>
            </a:r>
            <a:r>
              <a:rPr lang="el-GR" sz="3200" b="1" dirty="0"/>
              <a:t> </a:t>
            </a:r>
            <a:r>
              <a:rPr lang="el-GR" sz="3200" b="1" dirty="0" err="1"/>
              <a:t>Stories</a:t>
            </a:r>
            <a:br>
              <a:rPr lang="el-GR" sz="3200" b="1" dirty="0"/>
            </a:br>
            <a:r>
              <a:rPr lang="el-GR" sz="3200" dirty="0" err="1"/>
              <a:t>From</a:t>
            </a:r>
            <a:r>
              <a:rPr lang="el-GR" sz="3200" dirty="0"/>
              <a:t> </a:t>
            </a:r>
            <a:r>
              <a:rPr lang="el-GR" sz="3200" dirty="0" err="1"/>
              <a:t>Abstract</a:t>
            </a:r>
            <a:r>
              <a:rPr lang="el-GR" sz="3200" dirty="0"/>
              <a:t> </a:t>
            </a:r>
            <a:r>
              <a:rPr lang="el-GR" sz="3200" dirty="0" err="1"/>
              <a:t>to</a:t>
            </a:r>
            <a:r>
              <a:rPr lang="el-GR" sz="3200" dirty="0"/>
              <a:t> </a:t>
            </a:r>
            <a:r>
              <a:rPr lang="el-GR" sz="3200" dirty="0" err="1"/>
              <a:t>Tangible</a:t>
            </a:r>
            <a:endParaRPr lang="el-GR" sz="3200" dirty="0"/>
          </a:p>
        </p:txBody>
      </p:sp>
      <p:sp>
        <p:nvSpPr>
          <p:cNvPr id="20" name="Content Placeholder 19">
            <a:extLst>
              <a:ext uri="{FF2B5EF4-FFF2-40B4-BE49-F238E27FC236}">
                <a16:creationId xmlns:a16="http://schemas.microsoft.com/office/drawing/2014/main" id="{B4B71C97-E4AF-8D6D-D427-59D8EFE78690}"/>
              </a:ext>
            </a:extLst>
          </p:cNvPr>
          <p:cNvSpPr>
            <a:spLocks noGrp="1"/>
          </p:cNvSpPr>
          <p:nvPr>
            <p:ph idx="1"/>
          </p:nvPr>
        </p:nvSpPr>
        <p:spPr>
          <a:xfrm>
            <a:off x="5144679" y="2198913"/>
            <a:ext cx="6939166" cy="4500989"/>
          </a:xfrm>
        </p:spPr>
        <p:txBody>
          <a:bodyPr>
            <a:normAutofit fontScale="85000" lnSpcReduction="20000"/>
          </a:bodyPr>
          <a:lstStyle/>
          <a:p>
            <a:pPr lvl="0" fontAlgn="base"/>
            <a:r>
              <a:rPr lang="en-US" b="1" dirty="0"/>
              <a:t>Mutual Dependency:</a:t>
            </a:r>
            <a:r>
              <a:rPr lang="en-US" dirty="0"/>
              <a:t> Activities like scavenger hunt or ropes courses provide "trust signals" that a colleague is reliable and supportive.</a:t>
            </a:r>
            <a:br>
              <a:rPr lang="en-US" dirty="0"/>
            </a:br>
            <a:endParaRPr lang="el-GR" dirty="0"/>
          </a:p>
          <a:p>
            <a:pPr fontAlgn="base"/>
            <a:r>
              <a:rPr lang="en-US" b="1" dirty="0"/>
              <a:t>Collective Confidence:</a:t>
            </a:r>
            <a:r>
              <a:rPr lang="en-US" dirty="0"/>
              <a:t> Overcoming controlled risks together builds a shared story and a "collective confidence" that translates back to the office as a greater willingness for collaboration.</a:t>
            </a:r>
            <a:endParaRPr lang="el-GR" dirty="0"/>
          </a:p>
          <a:p>
            <a:pPr marL="0" lvl="0" indent="0" fontAlgn="base">
              <a:buNone/>
            </a:pPr>
            <a:endParaRPr lang="el-GR" dirty="0"/>
          </a:p>
          <a:p>
            <a:pPr lvl="0" fontAlgn="base"/>
            <a:r>
              <a:rPr lang="en-US" b="1" dirty="0"/>
              <a:t>Empathy:</a:t>
            </a:r>
            <a:r>
              <a:rPr lang="en-US" dirty="0"/>
              <a:t> Informal settings allow "new sides" of colleagues to emerge—such as a quiet employee might shine as a strategist or a senior leader might show vulnerability.</a:t>
            </a:r>
            <a:br>
              <a:rPr lang="en-US" dirty="0"/>
            </a:br>
            <a:endParaRPr lang="el-GR" dirty="0"/>
          </a:p>
          <a:p>
            <a:endParaRPr lang="en-US" dirty="0"/>
          </a:p>
        </p:txBody>
      </p:sp>
      <p:pic>
        <p:nvPicPr>
          <p:cNvPr id="5" name="Θέση περιεχομένου 4" descr="Πίνακας συσκέψεων συνεργασίας">
            <a:extLst>
              <a:ext uri="{FF2B5EF4-FFF2-40B4-BE49-F238E27FC236}">
                <a16:creationId xmlns:a16="http://schemas.microsoft.com/office/drawing/2014/main" id="{7BD1B4AA-3A67-9A96-BF8A-DAFD0C5400E4}"/>
              </a:ext>
            </a:extLst>
          </p:cNvPr>
          <p:cNvPicPr>
            <a:picLocks noChangeAspect="1"/>
          </p:cNvPicPr>
          <p:nvPr/>
        </p:nvPicPr>
        <p:blipFill>
          <a:blip r:embed="rId2">
            <a:extLst>
              <a:ext uri="{28A0092B-C50C-407E-A947-70E740481C1C}">
                <a14:useLocalDpi xmlns:a14="http://schemas.microsoft.com/office/drawing/2010/main" val="0"/>
              </a:ext>
            </a:extLst>
          </a:blip>
          <a:srcRect l="36832" r="25060"/>
          <a:stretch>
            <a:fillRect/>
          </a:stretch>
        </p:blipFill>
        <p:spPr>
          <a:xfrm>
            <a:off x="0" y="51967"/>
            <a:ext cx="5181246" cy="6647936"/>
          </a:xfrm>
          <a:prstGeom prst="rect">
            <a:avLst/>
          </a:prstGeom>
        </p:spPr>
      </p:pic>
    </p:spTree>
    <p:extLst>
      <p:ext uri="{BB962C8B-B14F-4D97-AF65-F5344CB8AC3E}">
        <p14:creationId xmlns:p14="http://schemas.microsoft.com/office/powerpoint/2010/main" val="409081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Θέση περιεχομένου 9" descr="Ασπρόμαυρο spiralling Σκάλα">
            <a:extLst>
              <a:ext uri="{FF2B5EF4-FFF2-40B4-BE49-F238E27FC236}">
                <a16:creationId xmlns:a16="http://schemas.microsoft.com/office/drawing/2014/main" id="{9C5282B1-6DC0-4F4D-ECD4-546B057B2CE1}"/>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15136" r="2615" b="-1"/>
          <a:stretch>
            <a:fillRect/>
          </a:stretch>
        </p:blipFill>
        <p:spPr>
          <a:xfrm>
            <a:off x="0" y="-792480"/>
            <a:ext cx="8450297" cy="7650480"/>
          </a:xfrm>
          <a:prstGeom prst="rect">
            <a:avLst/>
          </a:prstGeom>
        </p:spPr>
      </p:pic>
      <p:sp>
        <p:nvSpPr>
          <p:cNvPr id="2" name="Τίτλος 1">
            <a:extLst>
              <a:ext uri="{FF2B5EF4-FFF2-40B4-BE49-F238E27FC236}">
                <a16:creationId xmlns:a16="http://schemas.microsoft.com/office/drawing/2014/main" id="{24441AE4-208D-D781-1E5C-40BF4098CE6D}"/>
              </a:ext>
            </a:extLst>
          </p:cNvPr>
          <p:cNvSpPr>
            <a:spLocks noGrp="1"/>
          </p:cNvSpPr>
          <p:nvPr>
            <p:ph type="title"/>
          </p:nvPr>
        </p:nvSpPr>
        <p:spPr>
          <a:xfrm>
            <a:off x="126721" y="0"/>
            <a:ext cx="6982002" cy="1376515"/>
          </a:xfrm>
        </p:spPr>
        <p:txBody>
          <a:bodyPr>
            <a:normAutofit fontScale="90000"/>
          </a:bodyPr>
          <a:lstStyle/>
          <a:p>
            <a:r>
              <a:rPr lang="en-US" sz="3400" b="1" dirty="0">
                <a:solidFill>
                  <a:schemeClr val="tx2"/>
                </a:solidFill>
              </a:rPr>
              <a:t>Historical Evolution</a:t>
            </a:r>
            <a:br>
              <a:rPr lang="el-GR" sz="3400" b="1" dirty="0">
                <a:solidFill>
                  <a:schemeClr val="tx2"/>
                </a:solidFill>
              </a:rPr>
            </a:br>
            <a:r>
              <a:rPr lang="en-US" sz="3400" b="1" dirty="0">
                <a:solidFill>
                  <a:schemeClr val="tx2"/>
                </a:solidFill>
              </a:rPr>
              <a:t>Timeline of Team Building</a:t>
            </a:r>
            <a:br>
              <a:rPr lang="el-GR" sz="3400" b="1" dirty="0">
                <a:solidFill>
                  <a:srgbClr val="FFFFFF"/>
                </a:solidFill>
              </a:rPr>
            </a:br>
            <a:endParaRPr lang="el-GR" sz="3400" dirty="0">
              <a:solidFill>
                <a:srgbClr val="FFFFFF"/>
              </a:solidFill>
            </a:endParaRPr>
          </a:p>
        </p:txBody>
      </p:sp>
      <p:sp>
        <p:nvSpPr>
          <p:cNvPr id="15" name="Θέση περιεχομένου 14">
            <a:extLst>
              <a:ext uri="{FF2B5EF4-FFF2-40B4-BE49-F238E27FC236}">
                <a16:creationId xmlns:a16="http://schemas.microsoft.com/office/drawing/2014/main" id="{D249AFE3-5A4D-0282-575C-972BC1BBEE10}"/>
              </a:ext>
            </a:extLst>
          </p:cNvPr>
          <p:cNvSpPr>
            <a:spLocks noGrp="1"/>
          </p:cNvSpPr>
          <p:nvPr>
            <p:ph idx="1"/>
          </p:nvPr>
        </p:nvSpPr>
        <p:spPr>
          <a:xfrm>
            <a:off x="0" y="914400"/>
            <a:ext cx="6813756" cy="5953760"/>
          </a:xfrm>
        </p:spPr>
        <p:txBody>
          <a:bodyPr>
            <a:normAutofit fontScale="55000" lnSpcReduction="20000"/>
          </a:bodyPr>
          <a:lstStyle/>
          <a:p>
            <a:pPr lvl="0" fontAlgn="base"/>
            <a:endParaRPr lang="en-US" sz="1400" b="1" dirty="0">
              <a:solidFill>
                <a:srgbClr val="FFFFFF"/>
              </a:solidFill>
            </a:endParaRPr>
          </a:p>
          <a:p>
            <a:pPr lvl="0" fontAlgn="base"/>
            <a:r>
              <a:rPr lang="en-US" sz="3600" b="1" dirty="0"/>
              <a:t>1920s–1940s (Origins): a)</a:t>
            </a:r>
            <a:r>
              <a:rPr lang="en-US" sz="3600" dirty="0"/>
              <a:t> </a:t>
            </a:r>
            <a:r>
              <a:rPr lang="en-US" sz="3600" b="1" dirty="0"/>
              <a:t>The "Hawthorne Effect</a:t>
            </a:r>
            <a:r>
              <a:rPr lang="en-US" sz="3600" dirty="0"/>
              <a:t>": productivity improved not because of physical changes, but because workers felt seen, supported, and part of a cohesive team (social and emotional factors are primary drivers of business performance). </a:t>
            </a:r>
            <a:r>
              <a:rPr lang="en-US" sz="3600" b="1" dirty="0"/>
              <a:t>b) Kurt Hahn’s Outward Bound training</a:t>
            </a:r>
            <a:r>
              <a:rPr lang="en-US" sz="3600" dirty="0"/>
              <a:t>: In 1941, Hahn, the father of "experiential education", helped launch the first Outward Bound school in Wales. The program was designed to train British sailors not just in physical skills, but in the "will to survive" through camaraderie. </a:t>
            </a:r>
          </a:p>
          <a:p>
            <a:pPr marL="0" lvl="0" indent="0" fontAlgn="base">
              <a:buNone/>
            </a:pPr>
            <a:endParaRPr lang="el-GR" sz="3600" dirty="0"/>
          </a:p>
          <a:p>
            <a:pPr lvl="0" fontAlgn="base"/>
            <a:r>
              <a:rPr lang="en-US" sz="3600" b="1" dirty="0"/>
              <a:t>1980s–1990s (The "Corporate Jolly"):</a:t>
            </a:r>
            <a:r>
              <a:rPr lang="en-US" sz="3600" dirty="0"/>
              <a:t> Focus on unstructured fun rewards and morale (e.g. raft building).</a:t>
            </a:r>
            <a:br>
              <a:rPr lang="en-US" sz="3600" dirty="0"/>
            </a:br>
            <a:endParaRPr lang="el-GR" sz="3600" dirty="0"/>
          </a:p>
          <a:p>
            <a:pPr lvl="0" fontAlgn="base"/>
            <a:r>
              <a:rPr lang="en-US" sz="3600" b="1" dirty="0"/>
              <a:t>2000s–2010s (Strategic Learning &amp; Development):</a:t>
            </a:r>
            <a:r>
              <a:rPr lang="en-US" sz="3600" dirty="0"/>
              <a:t> Emphasis on a “return on investment” (ROI), business simulations, and measurable outcomes.</a:t>
            </a:r>
            <a:br>
              <a:rPr lang="en-US" sz="3600" dirty="0"/>
            </a:br>
            <a:endParaRPr lang="el-GR" sz="3600" dirty="0"/>
          </a:p>
          <a:p>
            <a:pPr lvl="0" fontAlgn="base"/>
            <a:r>
              <a:rPr lang="en-US" sz="3600" b="1" dirty="0"/>
              <a:t>2020s–Present (Holistic &amp; Hybrid Approach):</a:t>
            </a:r>
            <a:r>
              <a:rPr lang="en-US" sz="3600" dirty="0"/>
              <a:t> Focus on well-being, sustainability, and tech-enhanced inclusion.</a:t>
            </a:r>
            <a:br>
              <a:rPr lang="en-US" sz="3600" dirty="0"/>
            </a:br>
            <a:endParaRPr lang="el-GR" sz="3600" dirty="0"/>
          </a:p>
          <a:p>
            <a:endParaRPr lang="el-GR" sz="1400" dirty="0">
              <a:solidFill>
                <a:srgbClr val="FFFFFF"/>
              </a:solidFill>
            </a:endParaRPr>
          </a:p>
        </p:txBody>
      </p:sp>
      <p:pic>
        <p:nvPicPr>
          <p:cNvPr id="4" name="Εικόνα 3" descr="Πορτοκαλί και λευκόι ομόκεντροι κύκλοι">
            <a:extLst>
              <a:ext uri="{FF2B5EF4-FFF2-40B4-BE49-F238E27FC236}">
                <a16:creationId xmlns:a16="http://schemas.microsoft.com/office/drawing/2014/main" id="{B61C6553-7FCE-6C38-D620-7B73386352F6}"/>
              </a:ext>
            </a:extLst>
          </p:cNvPr>
          <p:cNvPicPr>
            <a:picLocks noChangeAspect="1"/>
          </p:cNvPicPr>
          <p:nvPr/>
        </p:nvPicPr>
        <p:blipFill>
          <a:blip r:embed="rId4">
            <a:extLst>
              <a:ext uri="{28A0092B-C50C-407E-A947-70E740481C1C}">
                <a14:useLocalDpi xmlns:a14="http://schemas.microsoft.com/office/drawing/2010/main" val="0"/>
              </a:ext>
            </a:extLst>
          </a:blip>
          <a:srcRect l="6542" r="6511"/>
          <a:stretch>
            <a:fillRect/>
          </a:stretch>
        </p:blipFill>
        <p:spPr>
          <a:xfrm>
            <a:off x="6528619" y="-142240"/>
            <a:ext cx="5536660" cy="70104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63824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BCB48D-8D9D-4759-3A2D-33C18D0F23BE}"/>
              </a:ext>
            </a:extLst>
          </p:cNvPr>
          <p:cNvSpPr>
            <a:spLocks noGrp="1"/>
          </p:cNvSpPr>
          <p:nvPr>
            <p:ph type="title"/>
          </p:nvPr>
        </p:nvSpPr>
        <p:spPr>
          <a:xfrm>
            <a:off x="5628637" y="117987"/>
            <a:ext cx="6560311" cy="1465007"/>
          </a:xfrm>
        </p:spPr>
        <p:txBody>
          <a:bodyPr>
            <a:normAutofit fontScale="90000"/>
          </a:bodyPr>
          <a:lstStyle/>
          <a:p>
            <a:br>
              <a:rPr lang="el-GR" dirty="0"/>
            </a:br>
            <a:br>
              <a:rPr lang="el-GR" dirty="0"/>
            </a:br>
            <a:r>
              <a:rPr lang="en-US" sz="4000" b="1" dirty="0"/>
              <a:t>Global Trends for 2025</a:t>
            </a:r>
            <a:br>
              <a:rPr lang="el-GR" dirty="0"/>
            </a:br>
            <a:r>
              <a:rPr lang="en-US" sz="3600" dirty="0"/>
              <a:t>The "Glow-Up" of Outdoor Activities</a:t>
            </a:r>
            <a:br>
              <a:rPr lang="el-GR" b="1" dirty="0"/>
            </a:br>
            <a:br>
              <a:rPr lang="el-GR" dirty="0"/>
            </a:br>
            <a:endParaRPr lang="el-GR" sz="4000" dirty="0"/>
          </a:p>
        </p:txBody>
      </p:sp>
      <p:sp>
        <p:nvSpPr>
          <p:cNvPr id="14" name="Content Placeholder 13">
            <a:extLst>
              <a:ext uri="{FF2B5EF4-FFF2-40B4-BE49-F238E27FC236}">
                <a16:creationId xmlns:a16="http://schemas.microsoft.com/office/drawing/2014/main" id="{732899D1-6A54-1BA2-B733-A692AA851B71}"/>
              </a:ext>
            </a:extLst>
          </p:cNvPr>
          <p:cNvSpPr>
            <a:spLocks noGrp="1"/>
          </p:cNvSpPr>
          <p:nvPr>
            <p:ph idx="1"/>
          </p:nvPr>
        </p:nvSpPr>
        <p:spPr>
          <a:xfrm>
            <a:off x="5628639" y="1582994"/>
            <a:ext cx="6560311" cy="5275007"/>
          </a:xfrm>
        </p:spPr>
        <p:txBody>
          <a:bodyPr>
            <a:noAutofit/>
          </a:bodyPr>
          <a:lstStyle/>
          <a:p>
            <a:pPr lvl="0" fontAlgn="base"/>
            <a:r>
              <a:rPr lang="en-US" sz="2200" b="1" dirty="0"/>
              <a:t>Sustainable Adventure:</a:t>
            </a:r>
            <a:r>
              <a:rPr lang="en-US" sz="2200" dirty="0"/>
              <a:t> Eco-retreats focusing on "regenerative tourism" (e.g. beach clean-ups or urban gardening or building schools for local communities). This shift aligns team building with Corporate Social Responsibility (CSR).</a:t>
            </a:r>
            <a:endParaRPr lang="el-GR" sz="2200" dirty="0"/>
          </a:p>
          <a:p>
            <a:pPr lvl="0" fontAlgn="base"/>
            <a:r>
              <a:rPr lang="en-US" sz="2200" b="1" dirty="0"/>
              <a:t>Wellness-Infused Challenges:</a:t>
            </a:r>
            <a:r>
              <a:rPr lang="en-US" sz="2200" dirty="0"/>
              <a:t> Influence of Gen Z has led to "mindfulness tasks," forest-bathing, and outdoor yoga. Having witnessed parental burnout, 70% of Gen Z employees prioritize flexibility and mental health support.</a:t>
            </a:r>
            <a:endParaRPr lang="el-GR" sz="2200" dirty="0"/>
          </a:p>
          <a:p>
            <a:r>
              <a:rPr lang="en-US" sz="2200" b="1" dirty="0"/>
              <a:t>Technology -Enhanced &amp; Hybrid Models:</a:t>
            </a:r>
            <a:r>
              <a:rPr lang="en-US" sz="2200" dirty="0"/>
              <a:t> Use of "</a:t>
            </a:r>
            <a:r>
              <a:rPr lang="en-US" sz="2200" dirty="0" err="1"/>
              <a:t>AppMazing</a:t>
            </a:r>
            <a:r>
              <a:rPr lang="en-US" sz="2200" dirty="0"/>
              <a:t> Races" (GPS-based), Virtual Reality (VR) missions, and AI-powered simulations </a:t>
            </a:r>
            <a:r>
              <a:rPr lang="en-US" sz="2200"/>
              <a:t>for remote</a:t>
            </a:r>
            <a:r>
              <a:rPr lang="en-US" sz="2200" dirty="0"/>
              <a:t>,</a:t>
            </a:r>
            <a:r>
              <a:rPr lang="en-US" sz="2200"/>
              <a:t> </a:t>
            </a:r>
            <a:r>
              <a:rPr lang="en-US" sz="2200" dirty="0"/>
              <a:t>“out of town</a:t>
            </a:r>
            <a:r>
              <a:rPr lang="en-US" sz="2200"/>
              <a:t>” employees.</a:t>
            </a:r>
            <a:endParaRPr lang="en-US" sz="2200" dirty="0"/>
          </a:p>
        </p:txBody>
      </p:sp>
      <p:pic>
        <p:nvPicPr>
          <p:cNvPr id="9" name="Θέση περιεχομένου 8" descr="Μικρά επίπεδα φύλλων">
            <a:extLst>
              <a:ext uri="{FF2B5EF4-FFF2-40B4-BE49-F238E27FC236}">
                <a16:creationId xmlns:a16="http://schemas.microsoft.com/office/drawing/2014/main" id="{3C76607E-AFC4-54CA-96F0-8F4ED876C138}"/>
              </a:ext>
            </a:extLst>
          </p:cNvPr>
          <p:cNvPicPr>
            <a:picLocks noChangeAspect="1"/>
          </p:cNvPicPr>
          <p:nvPr/>
        </p:nvPicPr>
        <p:blipFill>
          <a:blip r:embed="rId2">
            <a:extLst>
              <a:ext uri="{28A0092B-C50C-407E-A947-70E740481C1C}">
                <a14:useLocalDpi xmlns:a14="http://schemas.microsoft.com/office/drawing/2010/main" val="0"/>
              </a:ext>
            </a:extLst>
          </a:blip>
          <a:srcRect l="858" r="31377" b="2"/>
          <a:stretch>
            <a:fillRect/>
          </a:stretch>
        </p:blipFill>
        <p:spPr>
          <a:xfrm>
            <a:off x="1" y="10"/>
            <a:ext cx="5628639" cy="6857990"/>
          </a:xfrm>
          <a:prstGeom prst="rect">
            <a:avLst/>
          </a:prstGeom>
        </p:spPr>
      </p:pic>
    </p:spTree>
    <p:extLst>
      <p:ext uri="{BB962C8B-B14F-4D97-AF65-F5344CB8AC3E}">
        <p14:creationId xmlns:p14="http://schemas.microsoft.com/office/powerpoint/2010/main" val="3651957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230751A-D0C8-4F4F-38F4-BA7336556793}"/>
              </a:ext>
            </a:extLst>
          </p:cNvPr>
          <p:cNvSpPr>
            <a:spLocks noGrp="1"/>
          </p:cNvSpPr>
          <p:nvPr>
            <p:ph type="title"/>
          </p:nvPr>
        </p:nvSpPr>
        <p:spPr>
          <a:xfrm>
            <a:off x="111760" y="68826"/>
            <a:ext cx="6553199" cy="1179872"/>
          </a:xfrm>
        </p:spPr>
        <p:txBody>
          <a:bodyPr>
            <a:normAutofit/>
          </a:bodyPr>
          <a:lstStyle/>
          <a:p>
            <a:r>
              <a:rPr lang="en-US" sz="3100" b="1" dirty="0"/>
              <a:t>The Greek Corporate Sector</a:t>
            </a:r>
            <a:br>
              <a:rPr lang="el-GR" sz="3100" b="1" dirty="0"/>
            </a:br>
            <a:r>
              <a:rPr lang="en-US" sz="3100" dirty="0"/>
              <a:t>A Premier Destination for Team Building</a:t>
            </a:r>
            <a:endParaRPr lang="el-GR" sz="3100" dirty="0"/>
          </a:p>
        </p:txBody>
      </p:sp>
      <p:sp>
        <p:nvSpPr>
          <p:cNvPr id="15" name="Content Placeholder 14">
            <a:extLst>
              <a:ext uri="{FF2B5EF4-FFF2-40B4-BE49-F238E27FC236}">
                <a16:creationId xmlns:a16="http://schemas.microsoft.com/office/drawing/2014/main" id="{23BAA8E6-0993-3A65-E4D1-D70CF6BF68B3}"/>
              </a:ext>
            </a:extLst>
          </p:cNvPr>
          <p:cNvSpPr>
            <a:spLocks noGrp="1"/>
          </p:cNvSpPr>
          <p:nvPr>
            <p:ph idx="1"/>
          </p:nvPr>
        </p:nvSpPr>
        <p:spPr>
          <a:xfrm>
            <a:off x="0" y="1317514"/>
            <a:ext cx="6961240" cy="5540476"/>
          </a:xfrm>
        </p:spPr>
        <p:txBody>
          <a:bodyPr>
            <a:normAutofit/>
          </a:bodyPr>
          <a:lstStyle/>
          <a:p>
            <a:pPr lvl="0" fontAlgn="base"/>
            <a:r>
              <a:rPr lang="en-US" sz="1900" b="1" dirty="0"/>
              <a:t>High Adoption:</a:t>
            </a:r>
            <a:r>
              <a:rPr lang="en-US" sz="1900" dirty="0"/>
              <a:t> Over 500 companies utilize outdoor programs in Greece. This includes a broad spectrum of industries, ranging from technology to pharmaceuticals and banking, including Google, Pfizer, Eurobank, and Coca-Cola HBC etc.</a:t>
            </a:r>
            <a:br>
              <a:rPr lang="en-US" sz="1900" dirty="0"/>
            </a:br>
            <a:endParaRPr lang="el-GR" sz="1900" dirty="0"/>
          </a:p>
          <a:p>
            <a:pPr lvl="0" fontAlgn="base"/>
            <a:r>
              <a:rPr lang="en-US" sz="1900" b="1" dirty="0"/>
              <a:t>Popular Activities and Local Settings: </a:t>
            </a:r>
            <a:r>
              <a:rPr lang="en-US" sz="1900" dirty="0"/>
              <a:t>Athens and its surrounding regions serve as a vibrant setting for these activities</a:t>
            </a:r>
            <a:r>
              <a:rPr lang="el-GR" sz="1900" dirty="0"/>
              <a:t>:</a:t>
            </a:r>
            <a:r>
              <a:rPr lang="en-US" sz="1900" dirty="0"/>
              <a:t> </a:t>
            </a:r>
          </a:p>
          <a:p>
            <a:pPr marL="0" lvl="0" indent="0" fontAlgn="base">
              <a:spcBef>
                <a:spcPts val="0"/>
              </a:spcBef>
              <a:buNone/>
            </a:pPr>
            <a:r>
              <a:rPr lang="en-US" sz="1900" b="1" dirty="0"/>
              <a:t>        - Cultural Quests:</a:t>
            </a:r>
            <a:r>
              <a:rPr lang="en-US" sz="1900" dirty="0"/>
              <a:t> "The Battle of the Gods" in Athens.</a:t>
            </a:r>
            <a:br>
              <a:rPr lang="en-US" sz="1900" dirty="0"/>
            </a:br>
            <a:r>
              <a:rPr lang="en-US" sz="1900" dirty="0"/>
              <a:t>        - </a:t>
            </a:r>
            <a:r>
              <a:rPr lang="en-US" sz="1900" b="1" dirty="0"/>
              <a:t>Beach Olympics:</a:t>
            </a:r>
            <a:r>
              <a:rPr lang="en-US" sz="1900" dirty="0"/>
              <a:t> Coordination games on the Athenian    		             Riviera.</a:t>
            </a:r>
          </a:p>
          <a:p>
            <a:pPr marL="0" lvl="0" indent="0" fontAlgn="base">
              <a:spcBef>
                <a:spcPts val="0"/>
              </a:spcBef>
              <a:buNone/>
            </a:pPr>
            <a:r>
              <a:rPr lang="en-US" sz="1900" b="1" dirty="0"/>
              <a:t>         - Urban Adventures:</a:t>
            </a:r>
            <a:r>
              <a:rPr lang="en-US" sz="1900" dirty="0"/>
              <a:t> Street art and food challenges in </a:t>
            </a:r>
          </a:p>
          <a:p>
            <a:pPr marL="0" lvl="0" indent="0" fontAlgn="base">
              <a:spcBef>
                <a:spcPts val="0"/>
              </a:spcBef>
              <a:buNone/>
            </a:pPr>
            <a:r>
              <a:rPr lang="en-US" sz="1900" dirty="0"/>
              <a:t>                                                     </a:t>
            </a:r>
            <a:r>
              <a:rPr lang="en-US" sz="1900" dirty="0" err="1"/>
              <a:t>Plaka</a:t>
            </a:r>
            <a:r>
              <a:rPr lang="en-US" sz="1900" dirty="0"/>
              <a:t> and </a:t>
            </a:r>
            <a:r>
              <a:rPr lang="en-US" sz="1900" dirty="0" err="1"/>
              <a:t>Monastiraki</a:t>
            </a:r>
            <a:endParaRPr lang="en-US" sz="1900" dirty="0"/>
          </a:p>
          <a:p>
            <a:pPr marL="0" lvl="0" indent="0" fontAlgn="base">
              <a:spcBef>
                <a:spcPts val="0"/>
              </a:spcBef>
              <a:buNone/>
            </a:pPr>
            <a:endParaRPr lang="en-US" sz="1900" dirty="0"/>
          </a:p>
          <a:p>
            <a:r>
              <a:rPr lang="en-US" sz="1900" b="1" dirty="0"/>
              <a:t>Thematic Focus:</a:t>
            </a:r>
            <a:r>
              <a:rPr lang="en-US" sz="1900" dirty="0"/>
              <a:t> This thematic approach helps teams connect with the local culture while discovering "undiscovered parts of their own selves".</a:t>
            </a:r>
          </a:p>
        </p:txBody>
      </p:sp>
      <p:pic>
        <p:nvPicPr>
          <p:cNvPr id="11" name="Θέση περιεχομένου 10" descr="Ροζ hued παραλία Άμμος σύσκεψη τη θάλασσα">
            <a:extLst>
              <a:ext uri="{FF2B5EF4-FFF2-40B4-BE49-F238E27FC236}">
                <a16:creationId xmlns:a16="http://schemas.microsoft.com/office/drawing/2014/main" id="{FF22AABB-7050-8CBF-2C69-6CDAECF87C84}"/>
              </a:ext>
            </a:extLst>
          </p:cNvPr>
          <p:cNvPicPr>
            <a:picLocks noChangeAspect="1"/>
          </p:cNvPicPr>
          <p:nvPr/>
        </p:nvPicPr>
        <p:blipFill>
          <a:blip r:embed="rId2">
            <a:extLst>
              <a:ext uri="{28A0092B-C50C-407E-A947-70E740481C1C}">
                <a14:useLocalDpi xmlns:a14="http://schemas.microsoft.com/office/drawing/2010/main" val="0"/>
              </a:ext>
            </a:extLst>
          </a:blip>
          <a:srcRect l="23996" r="17967"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317078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267</TotalTime>
  <Words>1261</Words>
  <Application>Microsoft Office PowerPoint</Application>
  <PresentationFormat>Ευρεία οθόνη</PresentationFormat>
  <Paragraphs>93</Paragraphs>
  <Slides>12</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12</vt:i4>
      </vt:variant>
    </vt:vector>
  </HeadingPairs>
  <TitlesOfParts>
    <vt:vector size="18" baseType="lpstr">
      <vt:lpstr>Aptos</vt:lpstr>
      <vt:lpstr>Aptos Display</vt:lpstr>
      <vt:lpstr>Arial</vt:lpstr>
      <vt:lpstr>Wingdings</vt:lpstr>
      <vt:lpstr>Wingdings 3</vt:lpstr>
      <vt:lpstr>Θέμα του Office</vt:lpstr>
      <vt:lpstr>  The Strategic Role of Outdoor Experiential Learning </vt:lpstr>
      <vt:lpstr>The Shift in Corporate Team Dynamics</vt:lpstr>
      <vt:lpstr>Psychological Foundations </vt:lpstr>
      <vt:lpstr>Environmental Psychology &amp; Cognitive Recovery </vt:lpstr>
      <vt:lpstr>Παρουσίαση του PowerPoint</vt:lpstr>
      <vt:lpstr>Trust and Shared Stories From Abstract to Tangible</vt:lpstr>
      <vt:lpstr>Historical Evolution Timeline of Team Building </vt:lpstr>
      <vt:lpstr>  Global Trends for 2025 The "Glow-Up" of Outdoor Activities  </vt:lpstr>
      <vt:lpstr>The Greek Corporate Sector A Premier Destination for Team Building</vt:lpstr>
      <vt:lpstr> Pros and Cons Analysis Balancing Benefits and Risks </vt:lpstr>
      <vt:lpstr>Strategies for Success </vt:lpstr>
      <vt:lpstr>  Relationship Quality: A company's greatest asset is the quality of relationships between its employees.   2025 and Beyond: Success hinges on personalized experiences,   sustainability, and inclusivity.  The Catalyst: When executed with purpose, inclusivity, and professional facilitation, outdoor team building transforms individuals into a resilient, innovative and spirited team.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Ελένη Πλασσαρά</dc:creator>
  <cp:lastModifiedBy>Ελένη Πλασσαρά</cp:lastModifiedBy>
  <cp:revision>55</cp:revision>
  <dcterms:created xsi:type="dcterms:W3CDTF">2026-02-08T12:01:30Z</dcterms:created>
  <dcterms:modified xsi:type="dcterms:W3CDTF">2026-02-18T09:12:07Z</dcterms:modified>
</cp:coreProperties>
</file>