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70" r:id="rId5"/>
    <p:sldId id="267" r:id="rId6"/>
    <p:sldId id="268" r:id="rId7"/>
    <p:sldId id="269" r:id="rId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4"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74" autoAdjust="0"/>
    <p:restoredTop sz="94660"/>
  </p:normalViewPr>
  <p:slideViewPr>
    <p:cSldViewPr snapToGrid="0">
      <p:cViewPr varScale="1">
        <p:scale>
          <a:sx n="66" d="100"/>
          <a:sy n="66" d="100"/>
        </p:scale>
        <p:origin x="-678" y="-11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0EE835E-58B2-27E5-F393-9B3A4969AE81}"/>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xmlns="" id="{331A92F1-B7DC-1212-C376-0C673F53A8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xmlns="" id="{B700AE69-C133-E509-7B34-05E83A794AA9}"/>
              </a:ext>
            </a:extLst>
          </p:cNvPr>
          <p:cNvSpPr>
            <a:spLocks noGrp="1"/>
          </p:cNvSpPr>
          <p:nvPr>
            <p:ph type="dt" sz="half" idx="10"/>
          </p:nvPr>
        </p:nvSpPr>
        <p:spPr/>
        <p:txBody>
          <a:bodyPr/>
          <a:lstStyle/>
          <a:p>
            <a:fld id="{419C0313-FBC6-4CC2-9A50-C6DA5207E8FD}" type="datetimeFigureOut">
              <a:rPr lang="el-GR" smtClean="0"/>
              <a:pPr/>
              <a:t>2024-06-12</a:t>
            </a:fld>
            <a:endParaRPr lang="el-GR"/>
          </a:p>
        </p:txBody>
      </p:sp>
      <p:sp>
        <p:nvSpPr>
          <p:cNvPr id="5" name="Θέση υποσέλιδου 4">
            <a:extLst>
              <a:ext uri="{FF2B5EF4-FFF2-40B4-BE49-F238E27FC236}">
                <a16:creationId xmlns:a16="http://schemas.microsoft.com/office/drawing/2014/main" xmlns="" id="{7D946AF8-42B5-7F96-C96B-BFBD4A808FF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C7FEB73F-88D1-EDB3-1FB6-F130D38142CE}"/>
              </a:ext>
            </a:extLst>
          </p:cNvPr>
          <p:cNvSpPr>
            <a:spLocks noGrp="1"/>
          </p:cNvSpPr>
          <p:nvPr>
            <p:ph type="sldNum" sz="quarter" idx="12"/>
          </p:nvPr>
        </p:nvSpPr>
        <p:spPr/>
        <p:txBody>
          <a:bodyPr/>
          <a:lstStyle/>
          <a:p>
            <a:fld id="{273948D0-EF97-4BF1-B6E5-2F5F6F679663}" type="slidenum">
              <a:rPr lang="el-GR" smtClean="0"/>
              <a:pPr/>
              <a:t>‹#›</a:t>
            </a:fld>
            <a:endParaRPr lang="el-GR"/>
          </a:p>
        </p:txBody>
      </p:sp>
    </p:spTree>
    <p:extLst>
      <p:ext uri="{BB962C8B-B14F-4D97-AF65-F5344CB8AC3E}">
        <p14:creationId xmlns:p14="http://schemas.microsoft.com/office/powerpoint/2010/main" xmlns="" val="1397374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E66E8A5-4C7F-3446-D382-44160B93BD9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546D675F-552E-DD94-5D2E-2CC5C4826074}"/>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1DD263D3-2656-6786-19CE-8D58C81B3990}"/>
              </a:ext>
            </a:extLst>
          </p:cNvPr>
          <p:cNvSpPr>
            <a:spLocks noGrp="1"/>
          </p:cNvSpPr>
          <p:nvPr>
            <p:ph type="dt" sz="half" idx="10"/>
          </p:nvPr>
        </p:nvSpPr>
        <p:spPr/>
        <p:txBody>
          <a:bodyPr/>
          <a:lstStyle/>
          <a:p>
            <a:fld id="{419C0313-FBC6-4CC2-9A50-C6DA5207E8FD}" type="datetimeFigureOut">
              <a:rPr lang="el-GR" smtClean="0"/>
              <a:pPr/>
              <a:t>2024-06-12</a:t>
            </a:fld>
            <a:endParaRPr lang="el-GR"/>
          </a:p>
        </p:txBody>
      </p:sp>
      <p:sp>
        <p:nvSpPr>
          <p:cNvPr id="5" name="Θέση υποσέλιδου 4">
            <a:extLst>
              <a:ext uri="{FF2B5EF4-FFF2-40B4-BE49-F238E27FC236}">
                <a16:creationId xmlns:a16="http://schemas.microsoft.com/office/drawing/2014/main" xmlns="" id="{F139CDCB-2174-F7C8-0D2E-D81DBCF40A8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FE6A736F-B496-F703-CD4D-4D3002FE8635}"/>
              </a:ext>
            </a:extLst>
          </p:cNvPr>
          <p:cNvSpPr>
            <a:spLocks noGrp="1"/>
          </p:cNvSpPr>
          <p:nvPr>
            <p:ph type="sldNum" sz="quarter" idx="12"/>
          </p:nvPr>
        </p:nvSpPr>
        <p:spPr/>
        <p:txBody>
          <a:bodyPr/>
          <a:lstStyle/>
          <a:p>
            <a:fld id="{273948D0-EF97-4BF1-B6E5-2F5F6F679663}" type="slidenum">
              <a:rPr lang="el-GR" smtClean="0"/>
              <a:pPr/>
              <a:t>‹#›</a:t>
            </a:fld>
            <a:endParaRPr lang="el-GR"/>
          </a:p>
        </p:txBody>
      </p:sp>
    </p:spTree>
    <p:extLst>
      <p:ext uri="{BB962C8B-B14F-4D97-AF65-F5344CB8AC3E}">
        <p14:creationId xmlns:p14="http://schemas.microsoft.com/office/powerpoint/2010/main" xmlns="" val="329865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xmlns="" id="{920E61A1-4EDA-0990-2FEA-B24FC356F37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FD9DFC4F-C90A-113B-B7C4-D6C8F4D7B311}"/>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49A68A3C-8DC8-BB0D-E8F8-011D975616A7}"/>
              </a:ext>
            </a:extLst>
          </p:cNvPr>
          <p:cNvSpPr>
            <a:spLocks noGrp="1"/>
          </p:cNvSpPr>
          <p:nvPr>
            <p:ph type="dt" sz="half" idx="10"/>
          </p:nvPr>
        </p:nvSpPr>
        <p:spPr/>
        <p:txBody>
          <a:bodyPr/>
          <a:lstStyle/>
          <a:p>
            <a:fld id="{419C0313-FBC6-4CC2-9A50-C6DA5207E8FD}" type="datetimeFigureOut">
              <a:rPr lang="el-GR" smtClean="0"/>
              <a:pPr/>
              <a:t>2024-06-12</a:t>
            </a:fld>
            <a:endParaRPr lang="el-GR"/>
          </a:p>
        </p:txBody>
      </p:sp>
      <p:sp>
        <p:nvSpPr>
          <p:cNvPr id="5" name="Θέση υποσέλιδου 4">
            <a:extLst>
              <a:ext uri="{FF2B5EF4-FFF2-40B4-BE49-F238E27FC236}">
                <a16:creationId xmlns:a16="http://schemas.microsoft.com/office/drawing/2014/main" xmlns="" id="{B5457118-F588-25C8-9193-E1B2F711BE7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50666A70-FA99-3DED-2F76-4A46B71BFA8E}"/>
              </a:ext>
            </a:extLst>
          </p:cNvPr>
          <p:cNvSpPr>
            <a:spLocks noGrp="1"/>
          </p:cNvSpPr>
          <p:nvPr>
            <p:ph type="sldNum" sz="quarter" idx="12"/>
          </p:nvPr>
        </p:nvSpPr>
        <p:spPr/>
        <p:txBody>
          <a:bodyPr/>
          <a:lstStyle/>
          <a:p>
            <a:fld id="{273948D0-EF97-4BF1-B6E5-2F5F6F679663}" type="slidenum">
              <a:rPr lang="el-GR" smtClean="0"/>
              <a:pPr/>
              <a:t>‹#›</a:t>
            </a:fld>
            <a:endParaRPr lang="el-GR"/>
          </a:p>
        </p:txBody>
      </p:sp>
    </p:spTree>
    <p:extLst>
      <p:ext uri="{BB962C8B-B14F-4D97-AF65-F5344CB8AC3E}">
        <p14:creationId xmlns:p14="http://schemas.microsoft.com/office/powerpoint/2010/main" xmlns="" val="2186220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1D8E931-A2F2-7B18-8F6C-C7A14E59392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814556BF-FD80-0707-FB89-892AE174C719}"/>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94F5DBB4-2578-E058-820C-506B3105CDC4}"/>
              </a:ext>
            </a:extLst>
          </p:cNvPr>
          <p:cNvSpPr>
            <a:spLocks noGrp="1"/>
          </p:cNvSpPr>
          <p:nvPr>
            <p:ph type="dt" sz="half" idx="10"/>
          </p:nvPr>
        </p:nvSpPr>
        <p:spPr/>
        <p:txBody>
          <a:bodyPr/>
          <a:lstStyle/>
          <a:p>
            <a:fld id="{419C0313-FBC6-4CC2-9A50-C6DA5207E8FD}" type="datetimeFigureOut">
              <a:rPr lang="el-GR" smtClean="0"/>
              <a:pPr/>
              <a:t>2024-06-12</a:t>
            </a:fld>
            <a:endParaRPr lang="el-GR"/>
          </a:p>
        </p:txBody>
      </p:sp>
      <p:sp>
        <p:nvSpPr>
          <p:cNvPr id="5" name="Θέση υποσέλιδου 4">
            <a:extLst>
              <a:ext uri="{FF2B5EF4-FFF2-40B4-BE49-F238E27FC236}">
                <a16:creationId xmlns:a16="http://schemas.microsoft.com/office/drawing/2014/main" xmlns="" id="{7539A0FE-5EE7-15F4-A704-506A5125C11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64B189D5-0452-1263-29E5-C464DFC7785E}"/>
              </a:ext>
            </a:extLst>
          </p:cNvPr>
          <p:cNvSpPr>
            <a:spLocks noGrp="1"/>
          </p:cNvSpPr>
          <p:nvPr>
            <p:ph type="sldNum" sz="quarter" idx="12"/>
          </p:nvPr>
        </p:nvSpPr>
        <p:spPr/>
        <p:txBody>
          <a:bodyPr/>
          <a:lstStyle/>
          <a:p>
            <a:fld id="{273948D0-EF97-4BF1-B6E5-2F5F6F679663}" type="slidenum">
              <a:rPr lang="el-GR" smtClean="0"/>
              <a:pPr/>
              <a:t>‹#›</a:t>
            </a:fld>
            <a:endParaRPr lang="el-GR"/>
          </a:p>
        </p:txBody>
      </p:sp>
    </p:spTree>
    <p:extLst>
      <p:ext uri="{BB962C8B-B14F-4D97-AF65-F5344CB8AC3E}">
        <p14:creationId xmlns:p14="http://schemas.microsoft.com/office/powerpoint/2010/main" xmlns="" val="1100041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ED458C1-0D12-FA77-5A15-C7442C2758A3}"/>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0F30C2A7-DA5D-995F-68C4-BC71163A66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xmlns="" id="{C0691B4C-F1B4-CF4D-907E-7479C1015E45}"/>
              </a:ext>
            </a:extLst>
          </p:cNvPr>
          <p:cNvSpPr>
            <a:spLocks noGrp="1"/>
          </p:cNvSpPr>
          <p:nvPr>
            <p:ph type="dt" sz="half" idx="10"/>
          </p:nvPr>
        </p:nvSpPr>
        <p:spPr/>
        <p:txBody>
          <a:bodyPr/>
          <a:lstStyle/>
          <a:p>
            <a:fld id="{419C0313-FBC6-4CC2-9A50-C6DA5207E8FD}" type="datetimeFigureOut">
              <a:rPr lang="el-GR" smtClean="0"/>
              <a:pPr/>
              <a:t>2024-06-12</a:t>
            </a:fld>
            <a:endParaRPr lang="el-GR"/>
          </a:p>
        </p:txBody>
      </p:sp>
      <p:sp>
        <p:nvSpPr>
          <p:cNvPr id="5" name="Θέση υποσέλιδου 4">
            <a:extLst>
              <a:ext uri="{FF2B5EF4-FFF2-40B4-BE49-F238E27FC236}">
                <a16:creationId xmlns:a16="http://schemas.microsoft.com/office/drawing/2014/main" xmlns="" id="{B53973D9-96DD-D18A-3230-F6392265A90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BEA283EA-96BB-3953-903A-7AB18AEDBE41}"/>
              </a:ext>
            </a:extLst>
          </p:cNvPr>
          <p:cNvSpPr>
            <a:spLocks noGrp="1"/>
          </p:cNvSpPr>
          <p:nvPr>
            <p:ph type="sldNum" sz="quarter" idx="12"/>
          </p:nvPr>
        </p:nvSpPr>
        <p:spPr/>
        <p:txBody>
          <a:bodyPr/>
          <a:lstStyle/>
          <a:p>
            <a:fld id="{273948D0-EF97-4BF1-B6E5-2F5F6F679663}" type="slidenum">
              <a:rPr lang="el-GR" smtClean="0"/>
              <a:pPr/>
              <a:t>‹#›</a:t>
            </a:fld>
            <a:endParaRPr lang="el-GR"/>
          </a:p>
        </p:txBody>
      </p:sp>
    </p:spTree>
    <p:extLst>
      <p:ext uri="{BB962C8B-B14F-4D97-AF65-F5344CB8AC3E}">
        <p14:creationId xmlns:p14="http://schemas.microsoft.com/office/powerpoint/2010/main" xmlns="" val="2011515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1CA9A26-8D2C-8FD7-270F-8552EE98A08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4859FF8C-DE38-EE63-0708-68333829C9F7}"/>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xmlns="" id="{E3497765-7232-0B4D-481B-CCA7B1D57E17}"/>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xmlns="" id="{DBB30C8C-4627-B02F-6A02-C9BA498404B6}"/>
              </a:ext>
            </a:extLst>
          </p:cNvPr>
          <p:cNvSpPr>
            <a:spLocks noGrp="1"/>
          </p:cNvSpPr>
          <p:nvPr>
            <p:ph type="dt" sz="half" idx="10"/>
          </p:nvPr>
        </p:nvSpPr>
        <p:spPr/>
        <p:txBody>
          <a:bodyPr/>
          <a:lstStyle/>
          <a:p>
            <a:fld id="{419C0313-FBC6-4CC2-9A50-C6DA5207E8FD}" type="datetimeFigureOut">
              <a:rPr lang="el-GR" smtClean="0"/>
              <a:pPr/>
              <a:t>2024-06-12</a:t>
            </a:fld>
            <a:endParaRPr lang="el-GR"/>
          </a:p>
        </p:txBody>
      </p:sp>
      <p:sp>
        <p:nvSpPr>
          <p:cNvPr id="6" name="Θέση υποσέλιδου 5">
            <a:extLst>
              <a:ext uri="{FF2B5EF4-FFF2-40B4-BE49-F238E27FC236}">
                <a16:creationId xmlns:a16="http://schemas.microsoft.com/office/drawing/2014/main" xmlns="" id="{BFE9649B-91C2-7586-0883-CA84BE3C9B1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DD448F93-0902-3D76-5154-397FC8FDFDAF}"/>
              </a:ext>
            </a:extLst>
          </p:cNvPr>
          <p:cNvSpPr>
            <a:spLocks noGrp="1"/>
          </p:cNvSpPr>
          <p:nvPr>
            <p:ph type="sldNum" sz="quarter" idx="12"/>
          </p:nvPr>
        </p:nvSpPr>
        <p:spPr/>
        <p:txBody>
          <a:bodyPr/>
          <a:lstStyle/>
          <a:p>
            <a:fld id="{273948D0-EF97-4BF1-B6E5-2F5F6F679663}" type="slidenum">
              <a:rPr lang="el-GR" smtClean="0"/>
              <a:pPr/>
              <a:t>‹#›</a:t>
            </a:fld>
            <a:endParaRPr lang="el-GR"/>
          </a:p>
        </p:txBody>
      </p:sp>
    </p:spTree>
    <p:extLst>
      <p:ext uri="{BB962C8B-B14F-4D97-AF65-F5344CB8AC3E}">
        <p14:creationId xmlns:p14="http://schemas.microsoft.com/office/powerpoint/2010/main" xmlns="" val="983556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F55B1F2-373A-EF1C-037C-230435DF4A41}"/>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4715F84B-23B1-76B7-A715-519B66953C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xmlns="" id="{62AAFD8A-149F-2A2E-BD99-D117A0FEA5C8}"/>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xmlns="" id="{C95CDB1B-06B4-A6C2-7D7C-71024DD6F8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xmlns="" id="{43A261C5-7214-16CF-5CEA-A6B6A576C50F}"/>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xmlns="" id="{F208DE4A-CAF6-A862-AA93-9BAC599B747F}"/>
              </a:ext>
            </a:extLst>
          </p:cNvPr>
          <p:cNvSpPr>
            <a:spLocks noGrp="1"/>
          </p:cNvSpPr>
          <p:nvPr>
            <p:ph type="dt" sz="half" idx="10"/>
          </p:nvPr>
        </p:nvSpPr>
        <p:spPr/>
        <p:txBody>
          <a:bodyPr/>
          <a:lstStyle/>
          <a:p>
            <a:fld id="{419C0313-FBC6-4CC2-9A50-C6DA5207E8FD}" type="datetimeFigureOut">
              <a:rPr lang="el-GR" smtClean="0"/>
              <a:pPr/>
              <a:t>2024-06-12</a:t>
            </a:fld>
            <a:endParaRPr lang="el-GR"/>
          </a:p>
        </p:txBody>
      </p:sp>
      <p:sp>
        <p:nvSpPr>
          <p:cNvPr id="8" name="Θέση υποσέλιδου 7">
            <a:extLst>
              <a:ext uri="{FF2B5EF4-FFF2-40B4-BE49-F238E27FC236}">
                <a16:creationId xmlns:a16="http://schemas.microsoft.com/office/drawing/2014/main" xmlns="" id="{8528AC9D-0E7F-11A4-AB04-936C3F808B4F}"/>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xmlns="" id="{7BD72212-21E9-6B9E-8BA2-EAFBD7DD14BD}"/>
              </a:ext>
            </a:extLst>
          </p:cNvPr>
          <p:cNvSpPr>
            <a:spLocks noGrp="1"/>
          </p:cNvSpPr>
          <p:nvPr>
            <p:ph type="sldNum" sz="quarter" idx="12"/>
          </p:nvPr>
        </p:nvSpPr>
        <p:spPr/>
        <p:txBody>
          <a:bodyPr/>
          <a:lstStyle/>
          <a:p>
            <a:fld id="{273948D0-EF97-4BF1-B6E5-2F5F6F679663}" type="slidenum">
              <a:rPr lang="el-GR" smtClean="0"/>
              <a:pPr/>
              <a:t>‹#›</a:t>
            </a:fld>
            <a:endParaRPr lang="el-GR"/>
          </a:p>
        </p:txBody>
      </p:sp>
    </p:spTree>
    <p:extLst>
      <p:ext uri="{BB962C8B-B14F-4D97-AF65-F5344CB8AC3E}">
        <p14:creationId xmlns:p14="http://schemas.microsoft.com/office/powerpoint/2010/main" xmlns="" val="3026440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A3E256F-14CC-782B-D2C4-8968AE294A3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xmlns="" id="{31783BD2-3ADC-9599-C1A0-CD29B1BA4CBF}"/>
              </a:ext>
            </a:extLst>
          </p:cNvPr>
          <p:cNvSpPr>
            <a:spLocks noGrp="1"/>
          </p:cNvSpPr>
          <p:nvPr>
            <p:ph type="dt" sz="half" idx="10"/>
          </p:nvPr>
        </p:nvSpPr>
        <p:spPr/>
        <p:txBody>
          <a:bodyPr/>
          <a:lstStyle/>
          <a:p>
            <a:fld id="{419C0313-FBC6-4CC2-9A50-C6DA5207E8FD}" type="datetimeFigureOut">
              <a:rPr lang="el-GR" smtClean="0"/>
              <a:pPr/>
              <a:t>2024-06-12</a:t>
            </a:fld>
            <a:endParaRPr lang="el-GR"/>
          </a:p>
        </p:txBody>
      </p:sp>
      <p:sp>
        <p:nvSpPr>
          <p:cNvPr id="4" name="Θέση υποσέλιδου 3">
            <a:extLst>
              <a:ext uri="{FF2B5EF4-FFF2-40B4-BE49-F238E27FC236}">
                <a16:creationId xmlns:a16="http://schemas.microsoft.com/office/drawing/2014/main" xmlns="" id="{553CF64F-8957-A1DE-5288-E2A784C485AE}"/>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xmlns="" id="{3D831327-AE65-03CB-B346-06EFD64A2A40}"/>
              </a:ext>
            </a:extLst>
          </p:cNvPr>
          <p:cNvSpPr>
            <a:spLocks noGrp="1"/>
          </p:cNvSpPr>
          <p:nvPr>
            <p:ph type="sldNum" sz="quarter" idx="12"/>
          </p:nvPr>
        </p:nvSpPr>
        <p:spPr/>
        <p:txBody>
          <a:bodyPr/>
          <a:lstStyle/>
          <a:p>
            <a:fld id="{273948D0-EF97-4BF1-B6E5-2F5F6F679663}" type="slidenum">
              <a:rPr lang="el-GR" smtClean="0"/>
              <a:pPr/>
              <a:t>‹#›</a:t>
            </a:fld>
            <a:endParaRPr lang="el-GR"/>
          </a:p>
        </p:txBody>
      </p:sp>
    </p:spTree>
    <p:extLst>
      <p:ext uri="{BB962C8B-B14F-4D97-AF65-F5344CB8AC3E}">
        <p14:creationId xmlns:p14="http://schemas.microsoft.com/office/powerpoint/2010/main" xmlns="" val="3391831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xmlns="" id="{607F3A9F-71CC-F08E-51B8-776F0EC9CB53}"/>
              </a:ext>
            </a:extLst>
          </p:cNvPr>
          <p:cNvSpPr>
            <a:spLocks noGrp="1"/>
          </p:cNvSpPr>
          <p:nvPr>
            <p:ph type="dt" sz="half" idx="10"/>
          </p:nvPr>
        </p:nvSpPr>
        <p:spPr/>
        <p:txBody>
          <a:bodyPr/>
          <a:lstStyle/>
          <a:p>
            <a:fld id="{419C0313-FBC6-4CC2-9A50-C6DA5207E8FD}" type="datetimeFigureOut">
              <a:rPr lang="el-GR" smtClean="0"/>
              <a:pPr/>
              <a:t>2024-06-12</a:t>
            </a:fld>
            <a:endParaRPr lang="el-GR"/>
          </a:p>
        </p:txBody>
      </p:sp>
      <p:sp>
        <p:nvSpPr>
          <p:cNvPr id="3" name="Θέση υποσέλιδου 2">
            <a:extLst>
              <a:ext uri="{FF2B5EF4-FFF2-40B4-BE49-F238E27FC236}">
                <a16:creationId xmlns:a16="http://schemas.microsoft.com/office/drawing/2014/main" xmlns="" id="{DB334752-2257-EC46-B5D1-ABC7CE9851B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xmlns="" id="{23636127-1204-DD10-6711-3CCF1FDEDF52}"/>
              </a:ext>
            </a:extLst>
          </p:cNvPr>
          <p:cNvSpPr>
            <a:spLocks noGrp="1"/>
          </p:cNvSpPr>
          <p:nvPr>
            <p:ph type="sldNum" sz="quarter" idx="12"/>
          </p:nvPr>
        </p:nvSpPr>
        <p:spPr/>
        <p:txBody>
          <a:bodyPr/>
          <a:lstStyle/>
          <a:p>
            <a:fld id="{273948D0-EF97-4BF1-B6E5-2F5F6F679663}" type="slidenum">
              <a:rPr lang="el-GR" smtClean="0"/>
              <a:pPr/>
              <a:t>‹#›</a:t>
            </a:fld>
            <a:endParaRPr lang="el-GR"/>
          </a:p>
        </p:txBody>
      </p:sp>
    </p:spTree>
    <p:extLst>
      <p:ext uri="{BB962C8B-B14F-4D97-AF65-F5344CB8AC3E}">
        <p14:creationId xmlns:p14="http://schemas.microsoft.com/office/powerpoint/2010/main" xmlns="" val="1807623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D21427F-2D9F-1804-2F58-58D931E39E7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BDB29692-A5F4-646C-56D7-C7D93C695A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xmlns="" id="{FBA1B778-CF92-AE70-7E3E-D42348925A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7AA2500A-8E4F-7EEA-E44A-0F4EDDC621FD}"/>
              </a:ext>
            </a:extLst>
          </p:cNvPr>
          <p:cNvSpPr>
            <a:spLocks noGrp="1"/>
          </p:cNvSpPr>
          <p:nvPr>
            <p:ph type="dt" sz="half" idx="10"/>
          </p:nvPr>
        </p:nvSpPr>
        <p:spPr/>
        <p:txBody>
          <a:bodyPr/>
          <a:lstStyle/>
          <a:p>
            <a:fld id="{419C0313-FBC6-4CC2-9A50-C6DA5207E8FD}" type="datetimeFigureOut">
              <a:rPr lang="el-GR" smtClean="0"/>
              <a:pPr/>
              <a:t>2024-06-12</a:t>
            </a:fld>
            <a:endParaRPr lang="el-GR"/>
          </a:p>
        </p:txBody>
      </p:sp>
      <p:sp>
        <p:nvSpPr>
          <p:cNvPr id="6" name="Θέση υποσέλιδου 5">
            <a:extLst>
              <a:ext uri="{FF2B5EF4-FFF2-40B4-BE49-F238E27FC236}">
                <a16:creationId xmlns:a16="http://schemas.microsoft.com/office/drawing/2014/main" xmlns="" id="{2C86C053-D590-BDD2-7C44-D7F97F9AAED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21A405B3-C535-BD6E-191C-A38273786629}"/>
              </a:ext>
            </a:extLst>
          </p:cNvPr>
          <p:cNvSpPr>
            <a:spLocks noGrp="1"/>
          </p:cNvSpPr>
          <p:nvPr>
            <p:ph type="sldNum" sz="quarter" idx="12"/>
          </p:nvPr>
        </p:nvSpPr>
        <p:spPr/>
        <p:txBody>
          <a:bodyPr/>
          <a:lstStyle/>
          <a:p>
            <a:fld id="{273948D0-EF97-4BF1-B6E5-2F5F6F679663}" type="slidenum">
              <a:rPr lang="el-GR" smtClean="0"/>
              <a:pPr/>
              <a:t>‹#›</a:t>
            </a:fld>
            <a:endParaRPr lang="el-GR"/>
          </a:p>
        </p:txBody>
      </p:sp>
    </p:spTree>
    <p:extLst>
      <p:ext uri="{BB962C8B-B14F-4D97-AF65-F5344CB8AC3E}">
        <p14:creationId xmlns:p14="http://schemas.microsoft.com/office/powerpoint/2010/main" xmlns="" val="2608356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344C4D3-C17C-E016-6809-6E74F1E8668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xmlns="" id="{FD374E07-BAD7-8439-1AB9-D7E78DA724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xmlns="" id="{466B7DEC-8E8D-3F39-D08E-A518FEB5BA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95DC9684-A11A-4D8F-69E7-40643038EEE9}"/>
              </a:ext>
            </a:extLst>
          </p:cNvPr>
          <p:cNvSpPr>
            <a:spLocks noGrp="1"/>
          </p:cNvSpPr>
          <p:nvPr>
            <p:ph type="dt" sz="half" idx="10"/>
          </p:nvPr>
        </p:nvSpPr>
        <p:spPr/>
        <p:txBody>
          <a:bodyPr/>
          <a:lstStyle/>
          <a:p>
            <a:fld id="{419C0313-FBC6-4CC2-9A50-C6DA5207E8FD}" type="datetimeFigureOut">
              <a:rPr lang="el-GR" smtClean="0"/>
              <a:pPr/>
              <a:t>2024-06-12</a:t>
            </a:fld>
            <a:endParaRPr lang="el-GR"/>
          </a:p>
        </p:txBody>
      </p:sp>
      <p:sp>
        <p:nvSpPr>
          <p:cNvPr id="6" name="Θέση υποσέλιδου 5">
            <a:extLst>
              <a:ext uri="{FF2B5EF4-FFF2-40B4-BE49-F238E27FC236}">
                <a16:creationId xmlns:a16="http://schemas.microsoft.com/office/drawing/2014/main" xmlns="" id="{19C0E992-D147-CA60-7DDF-BB8928B0CE1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B8DE555F-981C-EB3C-F29B-1FEC20728C12}"/>
              </a:ext>
            </a:extLst>
          </p:cNvPr>
          <p:cNvSpPr>
            <a:spLocks noGrp="1"/>
          </p:cNvSpPr>
          <p:nvPr>
            <p:ph type="sldNum" sz="quarter" idx="12"/>
          </p:nvPr>
        </p:nvSpPr>
        <p:spPr/>
        <p:txBody>
          <a:bodyPr/>
          <a:lstStyle/>
          <a:p>
            <a:fld id="{273948D0-EF97-4BF1-B6E5-2F5F6F679663}" type="slidenum">
              <a:rPr lang="el-GR" smtClean="0"/>
              <a:pPr/>
              <a:t>‹#›</a:t>
            </a:fld>
            <a:endParaRPr lang="el-GR"/>
          </a:p>
        </p:txBody>
      </p:sp>
    </p:spTree>
    <p:extLst>
      <p:ext uri="{BB962C8B-B14F-4D97-AF65-F5344CB8AC3E}">
        <p14:creationId xmlns:p14="http://schemas.microsoft.com/office/powerpoint/2010/main" xmlns="" val="1027784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xmlns="" id="{DEC2D476-41A9-8211-E2AE-4D5625C194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2E783EDF-89E8-6B5A-6FD1-5A5C44D37C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D26C5486-E141-F4CA-FF72-C95A1FEDBD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9C0313-FBC6-4CC2-9A50-C6DA5207E8FD}" type="datetimeFigureOut">
              <a:rPr lang="el-GR" smtClean="0"/>
              <a:pPr/>
              <a:t>2024-06-12</a:t>
            </a:fld>
            <a:endParaRPr lang="el-GR"/>
          </a:p>
        </p:txBody>
      </p:sp>
      <p:sp>
        <p:nvSpPr>
          <p:cNvPr id="5" name="Θέση υποσέλιδου 4">
            <a:extLst>
              <a:ext uri="{FF2B5EF4-FFF2-40B4-BE49-F238E27FC236}">
                <a16:creationId xmlns:a16="http://schemas.microsoft.com/office/drawing/2014/main" xmlns="" id="{32175DA7-CA49-1419-FAC5-496B67328E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xmlns="" id="{B83892DE-3746-9E21-A25C-5597BFF6CA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3948D0-EF97-4BF1-B6E5-2F5F6F679663}" type="slidenum">
              <a:rPr lang="el-GR" smtClean="0"/>
              <a:pPr/>
              <a:t>‹#›</a:t>
            </a:fld>
            <a:endParaRPr lang="el-GR"/>
          </a:p>
        </p:txBody>
      </p:sp>
    </p:spTree>
    <p:extLst>
      <p:ext uri="{BB962C8B-B14F-4D97-AF65-F5344CB8AC3E}">
        <p14:creationId xmlns:p14="http://schemas.microsoft.com/office/powerpoint/2010/main" xmlns="" val="3214109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F615983-227C-BA91-4885-75DBDC47FE06}"/>
              </a:ext>
            </a:extLst>
          </p:cNvPr>
          <p:cNvSpPr>
            <a:spLocks noGrp="1"/>
          </p:cNvSpPr>
          <p:nvPr>
            <p:ph type="ctrTitle"/>
          </p:nvPr>
        </p:nvSpPr>
        <p:spPr/>
        <p:txBody>
          <a:bodyPr/>
          <a:lstStyle/>
          <a:p>
            <a:r>
              <a:rPr lang="en-US" b="1" dirty="0"/>
              <a:t>641018 - </a:t>
            </a:r>
            <a:r>
              <a:rPr lang="el-GR" b="1" dirty="0"/>
              <a:t>Γραπτός Λόγος ΙΙ</a:t>
            </a:r>
            <a:r>
              <a:rPr lang="el-GR" dirty="0"/>
              <a:t/>
            </a:r>
            <a:br>
              <a:rPr lang="el-GR" dirty="0"/>
            </a:br>
            <a:r>
              <a:rPr lang="el-GR" sz="3600" dirty="0"/>
              <a:t>Εαρινό εξάμηνο </a:t>
            </a:r>
            <a:r>
              <a:rPr lang="el-GR" sz="3600" dirty="0" smtClean="0"/>
              <a:t>202</a:t>
            </a:r>
            <a:r>
              <a:rPr lang="en-US" sz="3600" dirty="0" smtClean="0"/>
              <a:t>3</a:t>
            </a:r>
            <a:r>
              <a:rPr lang="el-GR" sz="3600" dirty="0" smtClean="0"/>
              <a:t>-202</a:t>
            </a:r>
            <a:r>
              <a:rPr lang="en-US" sz="3600" dirty="0" smtClean="0"/>
              <a:t>4</a:t>
            </a:r>
            <a:endParaRPr lang="el-GR" dirty="0"/>
          </a:p>
        </p:txBody>
      </p:sp>
      <p:sp>
        <p:nvSpPr>
          <p:cNvPr id="3" name="Υπότιτλος 2">
            <a:extLst>
              <a:ext uri="{FF2B5EF4-FFF2-40B4-BE49-F238E27FC236}">
                <a16:creationId xmlns:a16="http://schemas.microsoft.com/office/drawing/2014/main" xmlns="" id="{D48257D7-892E-3BDE-20D5-1F9A06507754}"/>
              </a:ext>
            </a:extLst>
          </p:cNvPr>
          <p:cNvSpPr>
            <a:spLocks noGrp="1"/>
          </p:cNvSpPr>
          <p:nvPr>
            <p:ph type="subTitle" idx="1"/>
          </p:nvPr>
        </p:nvSpPr>
        <p:spPr>
          <a:xfrm>
            <a:off x="1630017" y="4728473"/>
            <a:ext cx="9144000" cy="1655762"/>
          </a:xfrm>
        </p:spPr>
        <p:txBody>
          <a:bodyPr>
            <a:normAutofit/>
          </a:bodyPr>
          <a:lstStyle/>
          <a:p>
            <a:r>
              <a:rPr lang="en-US" dirty="0" err="1"/>
              <a:t>Cours</a:t>
            </a:r>
            <a:r>
              <a:rPr lang="en-US" dirty="0"/>
              <a:t> </a:t>
            </a:r>
            <a:r>
              <a:rPr lang="el-GR" dirty="0"/>
              <a:t>10 </a:t>
            </a:r>
            <a:r>
              <a:rPr lang="en-US" dirty="0" smtClean="0"/>
              <a:t>-</a:t>
            </a:r>
            <a:r>
              <a:rPr lang="el-GR" dirty="0" smtClean="0"/>
              <a:t>11</a:t>
            </a:r>
            <a:r>
              <a:rPr lang="en-US" dirty="0" smtClean="0"/>
              <a:t> -12</a:t>
            </a:r>
            <a:endParaRPr lang="en-US" dirty="0"/>
          </a:p>
          <a:p>
            <a:r>
              <a:rPr lang="en-US" b="1" dirty="0"/>
              <a:t>Le </a:t>
            </a:r>
            <a:r>
              <a:rPr lang="en-US" b="1" dirty="0" err="1" smtClean="0"/>
              <a:t>compte-rendu</a:t>
            </a:r>
            <a:endParaRPr lang="en-US" b="1" dirty="0"/>
          </a:p>
        </p:txBody>
      </p:sp>
      <p:pic>
        <p:nvPicPr>
          <p:cNvPr id="4" name="Εικόνα 3">
            <a:extLst>
              <a:ext uri="{FF2B5EF4-FFF2-40B4-BE49-F238E27FC236}">
                <a16:creationId xmlns:a16="http://schemas.microsoft.com/office/drawing/2014/main" xmlns="" id="{36B9EB22-ADB8-28B3-4E47-87868BBF73CC}"/>
              </a:ext>
            </a:extLst>
          </p:cNvPr>
          <p:cNvPicPr>
            <a:picLocks noChangeAspect="1"/>
          </p:cNvPicPr>
          <p:nvPr/>
        </p:nvPicPr>
        <p:blipFill>
          <a:blip r:embed="rId2"/>
          <a:stretch>
            <a:fillRect/>
          </a:stretch>
        </p:blipFill>
        <p:spPr>
          <a:xfrm>
            <a:off x="4753182" y="0"/>
            <a:ext cx="2314575" cy="1981200"/>
          </a:xfrm>
          <a:prstGeom prst="rect">
            <a:avLst/>
          </a:prstGeom>
        </p:spPr>
      </p:pic>
    </p:spTree>
    <p:extLst>
      <p:ext uri="{BB962C8B-B14F-4D97-AF65-F5344CB8AC3E}">
        <p14:creationId xmlns:p14="http://schemas.microsoft.com/office/powerpoint/2010/main" xmlns="" val="314060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5FB02DB-5DBB-D7AA-F249-AA43FCA72870}"/>
              </a:ext>
            </a:extLst>
          </p:cNvPr>
          <p:cNvSpPr>
            <a:spLocks noGrp="1"/>
          </p:cNvSpPr>
          <p:nvPr>
            <p:ph type="title"/>
          </p:nvPr>
        </p:nvSpPr>
        <p:spPr>
          <a:xfrm>
            <a:off x="135835" y="-310736"/>
            <a:ext cx="10515600" cy="1325563"/>
          </a:xfrm>
        </p:spPr>
        <p:txBody>
          <a:bodyPr/>
          <a:lstStyle/>
          <a:p>
            <a:r>
              <a:rPr lang="en-US" b="1" dirty="0" err="1"/>
              <a:t>Texte</a:t>
            </a:r>
            <a:endParaRPr lang="el-GR" b="1" dirty="0"/>
          </a:p>
        </p:txBody>
      </p:sp>
      <p:sp>
        <p:nvSpPr>
          <p:cNvPr id="3" name="Θέση περιεχομένου 2">
            <a:extLst>
              <a:ext uri="{FF2B5EF4-FFF2-40B4-BE49-F238E27FC236}">
                <a16:creationId xmlns:a16="http://schemas.microsoft.com/office/drawing/2014/main" xmlns="" id="{8865E99F-1D59-CA28-BCF2-4D6EE19D7220}"/>
              </a:ext>
            </a:extLst>
          </p:cNvPr>
          <p:cNvSpPr>
            <a:spLocks noGrp="1"/>
          </p:cNvSpPr>
          <p:nvPr>
            <p:ph idx="1"/>
          </p:nvPr>
        </p:nvSpPr>
        <p:spPr>
          <a:xfrm>
            <a:off x="135835" y="901148"/>
            <a:ext cx="11920330" cy="5844209"/>
          </a:xfrm>
        </p:spPr>
        <p:txBody>
          <a:bodyPr>
            <a:normAutofit/>
          </a:bodyPr>
          <a:lstStyle/>
          <a:p>
            <a:pPr marL="342900" indent="-342900">
              <a:lnSpc>
                <a:spcPct val="115000"/>
              </a:lnSpc>
              <a:spcAft>
                <a:spcPts val="0"/>
              </a:spcAft>
              <a:buFont typeface="+mj-lt"/>
              <a:buAutoNum type="arabicPeriod"/>
            </a:pPr>
            <a:r>
              <a:rPr lang="fr-CA" sz="1800" b="1" dirty="0">
                <a:effectLst/>
                <a:latin typeface="Times New Roman" panose="02020603050405020304" pitchFamily="18" charset="0"/>
                <a:ea typeface="SimSun" panose="02010600030101010101" pitchFamily="2" charset="-122"/>
              </a:rPr>
              <a:t>I. Texte : Le temps du dialogue religieux</a:t>
            </a:r>
            <a:endParaRPr lang="el-GR" sz="1800" dirty="0">
              <a:effectLst/>
              <a:latin typeface="Times New Roman" panose="02020603050405020304" pitchFamily="18" charset="0"/>
              <a:ea typeface="SimSun" panose="02010600030101010101" pitchFamily="2" charset="-122"/>
            </a:endParaRPr>
          </a:p>
          <a:p>
            <a:pPr marL="342900" indent="-342900">
              <a:lnSpc>
                <a:spcPct val="115000"/>
              </a:lnSpc>
              <a:spcAft>
                <a:spcPts val="0"/>
              </a:spcAft>
              <a:buFont typeface="+mj-lt"/>
              <a:buAutoNum type="arabicPeriod"/>
            </a:pPr>
            <a:r>
              <a:rPr lang="fr-CA" sz="1800" dirty="0">
                <a:effectLst/>
                <a:latin typeface="Times New Roman" panose="02020603050405020304" pitchFamily="18" charset="0"/>
                <a:ea typeface="SimSun" panose="02010600030101010101" pitchFamily="2" charset="-122"/>
              </a:rPr>
              <a:t> La semaine mondiale de l’harmonie religieuse se tient début février. Une occasion unique de faire baisser les tensions entre croyants.</a:t>
            </a:r>
            <a:endParaRPr lang="el-GR" sz="1800" dirty="0">
              <a:effectLst/>
              <a:latin typeface="Times New Roman" panose="02020603050405020304" pitchFamily="18" charset="0"/>
              <a:ea typeface="SimSun" panose="02010600030101010101" pitchFamily="2" charset="-122"/>
            </a:endParaRPr>
          </a:p>
          <a:p>
            <a:pPr marL="342900" indent="-342900" algn="just">
              <a:lnSpc>
                <a:spcPct val="115000"/>
              </a:lnSpc>
              <a:spcAft>
                <a:spcPts val="0"/>
              </a:spcAft>
              <a:buFont typeface="+mj-lt"/>
              <a:buAutoNum type="arabicPeriod"/>
            </a:pPr>
            <a:r>
              <a:rPr lang="fr-CA" sz="1800" dirty="0">
                <a:effectLst/>
                <a:latin typeface="Times New Roman" panose="02020603050405020304" pitchFamily="18" charset="0"/>
                <a:ea typeface="SimSun" panose="02010600030101010101" pitchFamily="2" charset="-122"/>
              </a:rPr>
              <a:t>Partout dans le monde actuel, les luttes intra et interreligieuses se multiplient. Et l’origine de ses luttes se trouve dans cette question : est-ce que les croyants d’un culte donné sont capables de regarder les croyants d’une autre religion avec respect et dignité, voire avec amour ? Ou les voient-ils uniquement et simplement comme des ennemies parce qu’ils ne partagent pas les mêmes croyances ?</a:t>
            </a:r>
            <a:endParaRPr lang="el-GR" sz="1800" dirty="0">
              <a:effectLst/>
              <a:latin typeface="Times New Roman" panose="02020603050405020304" pitchFamily="18" charset="0"/>
              <a:ea typeface="SimSun" panose="02010600030101010101" pitchFamily="2" charset="-122"/>
            </a:endParaRPr>
          </a:p>
          <a:p>
            <a:pPr marL="342900" indent="-342900" algn="just">
              <a:lnSpc>
                <a:spcPct val="115000"/>
              </a:lnSpc>
              <a:spcAft>
                <a:spcPts val="0"/>
              </a:spcAft>
              <a:buFont typeface="+mj-lt"/>
              <a:buAutoNum type="arabicPeriod"/>
            </a:pPr>
            <a:r>
              <a:rPr lang="fr-CA" sz="1800" dirty="0">
                <a:effectLst/>
                <a:latin typeface="Times New Roman" panose="02020603050405020304" pitchFamily="18" charset="0"/>
                <a:ea typeface="SimSun" panose="02010600030101010101" pitchFamily="2" charset="-122"/>
              </a:rPr>
              <a:t>Le 20 octobre 2010, l’Assemblée générale des Nations unies a adopté à l’unanimité une résolution qui instaure pendant la première semaine de février de chaque année la Semaine Mondiale de l’harmonie inter-religieuse. Et vous, que pouvez-vous faire ? Si vous êtes un religieux, un prêtre ou un professeur, la seule chose à faire est de discuter de la question du dialogue avec vos élèves ou vos paroissiens pendant cette semaine. </a:t>
            </a:r>
            <a:endParaRPr lang="el-GR" sz="1800" dirty="0">
              <a:effectLst/>
              <a:latin typeface="Times New Roman" panose="02020603050405020304" pitchFamily="18" charset="0"/>
              <a:ea typeface="SimSun" panose="02010600030101010101" pitchFamily="2" charset="-122"/>
            </a:endParaRPr>
          </a:p>
          <a:p>
            <a:pPr marL="342900" indent="-342900" algn="just">
              <a:lnSpc>
                <a:spcPct val="115000"/>
              </a:lnSpc>
              <a:spcAft>
                <a:spcPts val="0"/>
              </a:spcAft>
              <a:buFont typeface="+mj-lt"/>
              <a:buAutoNum type="arabicPeriod"/>
            </a:pPr>
            <a:r>
              <a:rPr lang="fr-CA" sz="1800" dirty="0">
                <a:effectLst/>
                <a:latin typeface="Times New Roman" panose="02020603050405020304" pitchFamily="18" charset="0"/>
                <a:ea typeface="SimSun" panose="02010600030101010101" pitchFamily="2" charset="-122"/>
              </a:rPr>
              <a:t>Pendant la première semaine de février, rappelez-vous de Dieu et de votre prochain…</a:t>
            </a:r>
            <a:endParaRPr lang="el-GR" sz="1800" dirty="0">
              <a:effectLst/>
              <a:latin typeface="Times New Roman" panose="02020603050405020304" pitchFamily="18" charset="0"/>
              <a:ea typeface="SimSun" panose="02010600030101010101" pitchFamily="2" charset="-122"/>
            </a:endParaRPr>
          </a:p>
          <a:p>
            <a:pPr marL="0" indent="0" algn="r">
              <a:lnSpc>
                <a:spcPct val="115000"/>
              </a:lnSpc>
              <a:spcAft>
                <a:spcPts val="0"/>
              </a:spcAft>
              <a:buNone/>
            </a:pPr>
            <a:r>
              <a:rPr lang="fr-CA" sz="1100" dirty="0">
                <a:effectLst/>
                <a:latin typeface="Times New Roman" panose="02020603050405020304" pitchFamily="18" charset="0"/>
                <a:ea typeface="SimSun" panose="02010600030101010101" pitchFamily="2" charset="-122"/>
              </a:rPr>
              <a:t>                                                                                                </a:t>
            </a:r>
            <a:r>
              <a:rPr lang="fr-CA" sz="1100" i="1" dirty="0">
                <a:effectLst/>
                <a:latin typeface="Times New Roman" panose="02020603050405020304" pitchFamily="18" charset="0"/>
                <a:ea typeface="SimSun" panose="02010600030101010101" pitchFamily="2" charset="-122"/>
              </a:rPr>
              <a:t>Metro</a:t>
            </a:r>
            <a:r>
              <a:rPr lang="fr-CA" sz="1100" dirty="0">
                <a:effectLst/>
                <a:latin typeface="Times New Roman" panose="02020603050405020304" pitchFamily="18" charset="0"/>
                <a:ea typeface="SimSun" panose="02010600030101010101" pitchFamily="2" charset="-122"/>
              </a:rPr>
              <a:t>, vendredi 19 janvier 2011</a:t>
            </a:r>
            <a:endParaRPr lang="el-GR" sz="1100" dirty="0">
              <a:effectLst/>
              <a:latin typeface="Times New Roman" panose="02020603050405020304" pitchFamily="18" charset="0"/>
              <a:ea typeface="SimSun" panose="02010600030101010101" pitchFamily="2" charset="-122"/>
            </a:endParaRPr>
          </a:p>
          <a:p>
            <a:pPr marL="4481830" indent="0" algn="r">
              <a:lnSpc>
                <a:spcPct val="115000"/>
              </a:lnSpc>
              <a:spcAft>
                <a:spcPts val="0"/>
              </a:spcAft>
              <a:buNone/>
            </a:pPr>
            <a:r>
              <a:rPr lang="fr-FR" sz="1100" dirty="0">
                <a:effectLst/>
                <a:latin typeface="Times New Roman" panose="02020603050405020304" pitchFamily="18" charset="0"/>
                <a:ea typeface="SimSun" panose="02010600030101010101" pitchFamily="2" charset="-122"/>
              </a:rPr>
              <a:t>     (168 mots)</a:t>
            </a:r>
            <a:endParaRPr lang="el-GR" sz="1100" dirty="0">
              <a:effectLst/>
              <a:latin typeface="Times New Roman" panose="02020603050405020304" pitchFamily="18" charset="0"/>
              <a:ea typeface="SimSun" panose="02010600030101010101" pitchFamily="2" charset="-122"/>
            </a:endParaRPr>
          </a:p>
          <a:p>
            <a:endParaRPr lang="el-GR" dirty="0"/>
          </a:p>
        </p:txBody>
      </p:sp>
    </p:spTree>
    <p:extLst>
      <p:ext uri="{BB962C8B-B14F-4D97-AF65-F5344CB8AC3E}">
        <p14:creationId xmlns:p14="http://schemas.microsoft.com/office/powerpoint/2010/main" xmlns="" val="2206286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DF67B6F-D610-B867-9F17-CE9135831406}"/>
              </a:ext>
            </a:extLst>
          </p:cNvPr>
          <p:cNvSpPr>
            <a:spLocks noGrp="1"/>
          </p:cNvSpPr>
          <p:nvPr>
            <p:ph type="title"/>
          </p:nvPr>
        </p:nvSpPr>
        <p:spPr>
          <a:xfrm>
            <a:off x="162339" y="-350492"/>
            <a:ext cx="11867322" cy="1325563"/>
          </a:xfrm>
        </p:spPr>
        <p:txBody>
          <a:bodyPr>
            <a:normAutofit/>
          </a:bodyPr>
          <a:lstStyle/>
          <a:p>
            <a:r>
              <a:rPr lang="en-US" b="1" dirty="0" err="1"/>
              <a:t>Texte</a:t>
            </a:r>
            <a:r>
              <a:rPr lang="en-US" b="1" dirty="0"/>
              <a:t> – Mots-</a:t>
            </a:r>
            <a:r>
              <a:rPr lang="en-US" b="1" dirty="0" err="1"/>
              <a:t>clés</a:t>
            </a:r>
            <a:r>
              <a:rPr lang="en-US" b="1" dirty="0"/>
              <a:t> 	     Résumé		 </a:t>
            </a:r>
            <a:r>
              <a:rPr lang="en-US" b="1" dirty="0" err="1"/>
              <a:t>Compte</a:t>
            </a:r>
            <a:r>
              <a:rPr lang="en-US" b="1" dirty="0"/>
              <a:t> </a:t>
            </a:r>
            <a:r>
              <a:rPr lang="en-US" b="1" dirty="0" err="1"/>
              <a:t>rendu</a:t>
            </a:r>
            <a:r>
              <a:rPr lang="en-US" b="1" dirty="0"/>
              <a:t> </a:t>
            </a:r>
            <a:endParaRPr lang="el-GR" b="1" dirty="0"/>
          </a:p>
        </p:txBody>
      </p:sp>
      <p:sp>
        <p:nvSpPr>
          <p:cNvPr id="3" name="Θέση περιεχομένου 2">
            <a:extLst>
              <a:ext uri="{FF2B5EF4-FFF2-40B4-BE49-F238E27FC236}">
                <a16:creationId xmlns:a16="http://schemas.microsoft.com/office/drawing/2014/main" xmlns="" id="{E70DAC72-3B47-9589-FB08-F207B2F0B3C7}"/>
              </a:ext>
            </a:extLst>
          </p:cNvPr>
          <p:cNvSpPr>
            <a:spLocks noGrp="1"/>
          </p:cNvSpPr>
          <p:nvPr>
            <p:ph idx="1"/>
          </p:nvPr>
        </p:nvSpPr>
        <p:spPr>
          <a:xfrm>
            <a:off x="162339" y="781878"/>
            <a:ext cx="5827644" cy="6076122"/>
          </a:xfrm>
        </p:spPr>
        <p:txBody>
          <a:bodyPr>
            <a:normAutofit fontScale="47500" lnSpcReduction="20000"/>
          </a:bodyPr>
          <a:lstStyle/>
          <a:p>
            <a:pPr marL="342900" indent="-342900">
              <a:lnSpc>
                <a:spcPct val="115000"/>
              </a:lnSpc>
              <a:spcAft>
                <a:spcPts val="0"/>
              </a:spcAft>
              <a:buFont typeface="+mj-lt"/>
              <a:buAutoNum type="arabicPeriod"/>
            </a:pPr>
            <a:r>
              <a:rPr lang="fr-CA" sz="3300" b="1" dirty="0">
                <a:effectLst/>
                <a:latin typeface="Times New Roman" panose="02020603050405020304" pitchFamily="18" charset="0"/>
                <a:ea typeface="SimSun" panose="02010600030101010101" pitchFamily="2" charset="-122"/>
              </a:rPr>
              <a:t>I. Texte : Le temps du dialogue religieux</a:t>
            </a:r>
            <a:endParaRPr lang="el-GR" sz="3300" dirty="0">
              <a:effectLst/>
              <a:latin typeface="Times New Roman" panose="02020603050405020304" pitchFamily="18" charset="0"/>
              <a:ea typeface="SimSun" panose="02010600030101010101" pitchFamily="2" charset="-122"/>
            </a:endParaRPr>
          </a:p>
          <a:p>
            <a:pPr marL="342900" indent="-342900">
              <a:lnSpc>
                <a:spcPct val="115000"/>
              </a:lnSpc>
              <a:spcAft>
                <a:spcPts val="0"/>
              </a:spcAft>
              <a:buFont typeface="+mj-lt"/>
              <a:buAutoNum type="arabicPeriod"/>
            </a:pPr>
            <a:r>
              <a:rPr lang="fr-CA" sz="3300" dirty="0">
                <a:effectLst/>
                <a:latin typeface="Times New Roman" panose="02020603050405020304" pitchFamily="18" charset="0"/>
                <a:ea typeface="SimSun" panose="02010600030101010101" pitchFamily="2" charset="-122"/>
              </a:rPr>
              <a:t> </a:t>
            </a:r>
            <a:r>
              <a:rPr lang="fr-CA" sz="3300" u="sng" dirty="0">
                <a:effectLst/>
                <a:latin typeface="Times New Roman" panose="02020603050405020304" pitchFamily="18" charset="0"/>
                <a:ea typeface="SimSun" panose="02010600030101010101" pitchFamily="2" charset="-122"/>
              </a:rPr>
              <a:t>La semaine mondiale </a:t>
            </a:r>
            <a:r>
              <a:rPr lang="fr-CA" sz="3300" dirty="0">
                <a:effectLst/>
                <a:latin typeface="Times New Roman" panose="02020603050405020304" pitchFamily="18" charset="0"/>
                <a:ea typeface="SimSun" panose="02010600030101010101" pitchFamily="2" charset="-122"/>
              </a:rPr>
              <a:t>de l’harmonie religieuse </a:t>
            </a:r>
            <a:r>
              <a:rPr lang="fr-CA" sz="3300" u="sng" dirty="0">
                <a:effectLst/>
                <a:latin typeface="Times New Roman" panose="02020603050405020304" pitchFamily="18" charset="0"/>
                <a:ea typeface="SimSun" panose="02010600030101010101" pitchFamily="2" charset="-122"/>
              </a:rPr>
              <a:t>se tient début févrie</a:t>
            </a:r>
            <a:r>
              <a:rPr lang="fr-CA" sz="3300" dirty="0">
                <a:effectLst/>
                <a:latin typeface="Times New Roman" panose="02020603050405020304" pitchFamily="18" charset="0"/>
                <a:ea typeface="SimSun" panose="02010600030101010101" pitchFamily="2" charset="-122"/>
              </a:rPr>
              <a:t>r. Une </a:t>
            </a:r>
            <a:r>
              <a:rPr lang="fr-CA" sz="3300" u="sng" dirty="0">
                <a:effectLst/>
                <a:latin typeface="Times New Roman" panose="02020603050405020304" pitchFamily="18" charset="0"/>
                <a:ea typeface="SimSun" panose="02010600030101010101" pitchFamily="2" charset="-122"/>
              </a:rPr>
              <a:t>occasion unique de faire baisser les tensions </a:t>
            </a:r>
            <a:r>
              <a:rPr lang="fr-CA" sz="3300" dirty="0">
                <a:effectLst/>
                <a:latin typeface="Times New Roman" panose="02020603050405020304" pitchFamily="18" charset="0"/>
                <a:ea typeface="SimSun" panose="02010600030101010101" pitchFamily="2" charset="-122"/>
              </a:rPr>
              <a:t>entre croyants.</a:t>
            </a:r>
            <a:endParaRPr lang="el-GR" sz="3300" dirty="0">
              <a:effectLst/>
              <a:latin typeface="Times New Roman" panose="02020603050405020304" pitchFamily="18" charset="0"/>
              <a:ea typeface="SimSun" panose="02010600030101010101" pitchFamily="2" charset="-122"/>
            </a:endParaRPr>
          </a:p>
          <a:p>
            <a:pPr marL="342900" indent="-342900" algn="just">
              <a:lnSpc>
                <a:spcPct val="115000"/>
              </a:lnSpc>
              <a:spcAft>
                <a:spcPts val="0"/>
              </a:spcAft>
              <a:buFont typeface="+mj-lt"/>
              <a:buAutoNum type="arabicPeriod"/>
            </a:pPr>
            <a:r>
              <a:rPr lang="fr-CA" sz="3300" dirty="0">
                <a:effectLst/>
                <a:latin typeface="Times New Roman" panose="02020603050405020304" pitchFamily="18" charset="0"/>
                <a:ea typeface="SimSun" panose="02010600030101010101" pitchFamily="2" charset="-122"/>
              </a:rPr>
              <a:t>Partout dans le monde actuel, les </a:t>
            </a:r>
            <a:r>
              <a:rPr lang="fr-CA" sz="3300" u="sng" dirty="0">
                <a:effectLst/>
                <a:latin typeface="Times New Roman" panose="02020603050405020304" pitchFamily="18" charset="0"/>
                <a:ea typeface="SimSun" panose="02010600030101010101" pitchFamily="2" charset="-122"/>
              </a:rPr>
              <a:t>luttes intra et interreligieuses se multiplient</a:t>
            </a:r>
            <a:r>
              <a:rPr lang="fr-CA" sz="3300" dirty="0">
                <a:effectLst/>
                <a:latin typeface="Times New Roman" panose="02020603050405020304" pitchFamily="18" charset="0"/>
                <a:ea typeface="SimSun" panose="02010600030101010101" pitchFamily="2" charset="-122"/>
              </a:rPr>
              <a:t>. Et l’origine de ses luttes se trouve dans cette question : est-ce que </a:t>
            </a:r>
            <a:r>
              <a:rPr lang="fr-CA" sz="3300" u="sng" dirty="0">
                <a:effectLst/>
                <a:latin typeface="Times New Roman" panose="02020603050405020304" pitchFamily="18" charset="0"/>
                <a:ea typeface="SimSun" panose="02010600030101010101" pitchFamily="2" charset="-122"/>
              </a:rPr>
              <a:t>les croyants d’un culte donné sont capables de regarder les croyants d’une autre religion avec respect et dignité</a:t>
            </a:r>
            <a:r>
              <a:rPr lang="fr-CA" sz="3300" dirty="0">
                <a:effectLst/>
                <a:latin typeface="Times New Roman" panose="02020603050405020304" pitchFamily="18" charset="0"/>
                <a:ea typeface="SimSun" panose="02010600030101010101" pitchFamily="2" charset="-122"/>
              </a:rPr>
              <a:t>, voire avec amour ? Ou les voient-ils uniquement et simplement comme des </a:t>
            </a:r>
            <a:r>
              <a:rPr lang="fr-CA" sz="3300" u="sng" dirty="0">
                <a:effectLst/>
                <a:latin typeface="Times New Roman" panose="02020603050405020304" pitchFamily="18" charset="0"/>
                <a:ea typeface="SimSun" panose="02010600030101010101" pitchFamily="2" charset="-122"/>
              </a:rPr>
              <a:t>ennemies</a:t>
            </a:r>
            <a:r>
              <a:rPr lang="fr-CA" sz="3300" dirty="0">
                <a:effectLst/>
                <a:latin typeface="Times New Roman" panose="02020603050405020304" pitchFamily="18" charset="0"/>
                <a:ea typeface="SimSun" panose="02010600030101010101" pitchFamily="2" charset="-122"/>
              </a:rPr>
              <a:t> parce qu’ils ne partagent pas les mêmes croyances ?</a:t>
            </a:r>
            <a:endParaRPr lang="el-GR" sz="3300" dirty="0">
              <a:effectLst/>
              <a:latin typeface="Times New Roman" panose="02020603050405020304" pitchFamily="18" charset="0"/>
              <a:ea typeface="SimSun" panose="02010600030101010101" pitchFamily="2" charset="-122"/>
            </a:endParaRPr>
          </a:p>
          <a:p>
            <a:pPr marL="342900" indent="-342900" algn="just">
              <a:lnSpc>
                <a:spcPct val="115000"/>
              </a:lnSpc>
              <a:spcAft>
                <a:spcPts val="0"/>
              </a:spcAft>
              <a:buFont typeface="+mj-lt"/>
              <a:buAutoNum type="arabicPeriod"/>
            </a:pPr>
            <a:r>
              <a:rPr lang="fr-CA" sz="3300" dirty="0">
                <a:effectLst/>
                <a:latin typeface="Times New Roman" panose="02020603050405020304" pitchFamily="18" charset="0"/>
                <a:ea typeface="SimSun" panose="02010600030101010101" pitchFamily="2" charset="-122"/>
              </a:rPr>
              <a:t>Le 20 octobre 2010, </a:t>
            </a:r>
            <a:r>
              <a:rPr lang="fr-CA" sz="3300" u="sng" dirty="0">
                <a:effectLst/>
                <a:latin typeface="Times New Roman" panose="02020603050405020304" pitchFamily="18" charset="0"/>
                <a:ea typeface="SimSun" panose="02010600030101010101" pitchFamily="2" charset="-122"/>
              </a:rPr>
              <a:t>l’Assemblée générale des Nations unies </a:t>
            </a:r>
            <a:r>
              <a:rPr lang="fr-CA" sz="3300" dirty="0">
                <a:effectLst/>
                <a:latin typeface="Times New Roman" panose="02020603050405020304" pitchFamily="18" charset="0"/>
                <a:ea typeface="SimSun" panose="02010600030101010101" pitchFamily="2" charset="-122"/>
              </a:rPr>
              <a:t>a adopté à l’unanimité une résolution qui </a:t>
            </a:r>
            <a:r>
              <a:rPr lang="fr-CA" sz="3300" u="sng" dirty="0">
                <a:effectLst/>
                <a:latin typeface="Times New Roman" panose="02020603050405020304" pitchFamily="18" charset="0"/>
                <a:ea typeface="SimSun" panose="02010600030101010101" pitchFamily="2" charset="-122"/>
              </a:rPr>
              <a:t>instaure</a:t>
            </a:r>
            <a:r>
              <a:rPr lang="fr-CA" sz="3300" dirty="0">
                <a:effectLst/>
                <a:latin typeface="Times New Roman" panose="02020603050405020304" pitchFamily="18" charset="0"/>
                <a:ea typeface="SimSun" panose="02010600030101010101" pitchFamily="2" charset="-122"/>
              </a:rPr>
              <a:t> pendant la première semaine de février de chaque année la </a:t>
            </a:r>
            <a:r>
              <a:rPr lang="fr-CA" sz="3300" u="sng" dirty="0">
                <a:effectLst/>
                <a:latin typeface="Times New Roman" panose="02020603050405020304" pitchFamily="18" charset="0"/>
                <a:ea typeface="SimSun" panose="02010600030101010101" pitchFamily="2" charset="-122"/>
              </a:rPr>
              <a:t>Semaine Mondiale de l’harmonie inter-religieuse</a:t>
            </a:r>
            <a:r>
              <a:rPr lang="fr-CA" sz="3300" dirty="0">
                <a:effectLst/>
                <a:latin typeface="Times New Roman" panose="02020603050405020304" pitchFamily="18" charset="0"/>
                <a:ea typeface="SimSun" panose="02010600030101010101" pitchFamily="2" charset="-122"/>
              </a:rPr>
              <a:t>. Et vous, que pouvez-vous faire ? Si vous êtes un religieux, un prêtre ou un professeur, la </a:t>
            </a:r>
            <a:r>
              <a:rPr lang="fr-CA" sz="3300" u="sng" dirty="0">
                <a:effectLst/>
                <a:latin typeface="Times New Roman" panose="02020603050405020304" pitchFamily="18" charset="0"/>
                <a:ea typeface="SimSun" panose="02010600030101010101" pitchFamily="2" charset="-122"/>
              </a:rPr>
              <a:t>seule chose à faire est de discuter de la question du dialogue avec vos élèves </a:t>
            </a:r>
            <a:r>
              <a:rPr lang="fr-CA" sz="3300" dirty="0">
                <a:effectLst/>
                <a:latin typeface="Times New Roman" panose="02020603050405020304" pitchFamily="18" charset="0"/>
                <a:ea typeface="SimSun" panose="02010600030101010101" pitchFamily="2" charset="-122"/>
              </a:rPr>
              <a:t>ou vos paroissiens pendant cette semaine. </a:t>
            </a:r>
            <a:endParaRPr lang="el-GR" sz="3300" dirty="0">
              <a:effectLst/>
              <a:latin typeface="Times New Roman" panose="02020603050405020304" pitchFamily="18" charset="0"/>
              <a:ea typeface="SimSun" panose="02010600030101010101" pitchFamily="2" charset="-122"/>
            </a:endParaRPr>
          </a:p>
          <a:p>
            <a:pPr marL="342900" indent="-342900" algn="just">
              <a:lnSpc>
                <a:spcPct val="115000"/>
              </a:lnSpc>
              <a:spcAft>
                <a:spcPts val="0"/>
              </a:spcAft>
              <a:buFont typeface="+mj-lt"/>
              <a:buAutoNum type="arabicPeriod"/>
            </a:pPr>
            <a:r>
              <a:rPr lang="fr-CA" sz="3300" dirty="0">
                <a:effectLst/>
                <a:latin typeface="Times New Roman" panose="02020603050405020304" pitchFamily="18" charset="0"/>
                <a:ea typeface="SimSun" panose="02010600030101010101" pitchFamily="2" charset="-122"/>
              </a:rPr>
              <a:t>Pendant la première semaine de février, </a:t>
            </a:r>
            <a:r>
              <a:rPr lang="fr-CA" sz="3300" u="sng" dirty="0">
                <a:effectLst/>
                <a:latin typeface="Times New Roman" panose="02020603050405020304" pitchFamily="18" charset="0"/>
                <a:ea typeface="SimSun" panose="02010600030101010101" pitchFamily="2" charset="-122"/>
              </a:rPr>
              <a:t>rappelez-vous de Dieu et de votre prochain</a:t>
            </a:r>
            <a:r>
              <a:rPr lang="fr-CA" sz="3300" dirty="0">
                <a:effectLst/>
                <a:latin typeface="Times New Roman" panose="02020603050405020304" pitchFamily="18" charset="0"/>
                <a:ea typeface="SimSun" panose="02010600030101010101" pitchFamily="2" charset="-122"/>
              </a:rPr>
              <a:t>…</a:t>
            </a:r>
            <a:endParaRPr lang="el-GR" sz="3300" dirty="0">
              <a:effectLst/>
              <a:latin typeface="Times New Roman" panose="02020603050405020304" pitchFamily="18" charset="0"/>
              <a:ea typeface="SimSun" panose="02010600030101010101" pitchFamily="2" charset="-122"/>
            </a:endParaRPr>
          </a:p>
          <a:p>
            <a:pPr marL="0" indent="0" algn="r">
              <a:lnSpc>
                <a:spcPct val="115000"/>
              </a:lnSpc>
              <a:spcAft>
                <a:spcPts val="0"/>
              </a:spcAft>
              <a:buNone/>
            </a:pPr>
            <a:r>
              <a:rPr lang="fr-CA" sz="1600" dirty="0">
                <a:effectLst/>
                <a:latin typeface="Times New Roman" panose="02020603050405020304" pitchFamily="18" charset="0"/>
                <a:ea typeface="SimSun" panose="02010600030101010101" pitchFamily="2" charset="-122"/>
              </a:rPr>
              <a:t>                                                                                                </a:t>
            </a:r>
            <a:r>
              <a:rPr lang="fr-CA" sz="1600" i="1" dirty="0">
                <a:effectLst/>
                <a:latin typeface="Times New Roman" panose="02020603050405020304" pitchFamily="18" charset="0"/>
                <a:ea typeface="SimSun" panose="02010600030101010101" pitchFamily="2" charset="-122"/>
              </a:rPr>
              <a:t>Metro</a:t>
            </a:r>
            <a:r>
              <a:rPr lang="fr-CA" sz="1600" dirty="0">
                <a:effectLst/>
                <a:latin typeface="Times New Roman" panose="02020603050405020304" pitchFamily="18" charset="0"/>
                <a:ea typeface="SimSun" panose="02010600030101010101" pitchFamily="2" charset="-122"/>
              </a:rPr>
              <a:t>, vendredi 19 janvier 2011</a:t>
            </a:r>
            <a:endParaRPr lang="el-GR" sz="1600" dirty="0">
              <a:effectLst/>
              <a:latin typeface="Times New Roman" panose="02020603050405020304" pitchFamily="18" charset="0"/>
              <a:ea typeface="SimSun" panose="02010600030101010101" pitchFamily="2" charset="-122"/>
            </a:endParaRPr>
          </a:p>
          <a:p>
            <a:pPr marL="4481830" indent="0" algn="r">
              <a:lnSpc>
                <a:spcPct val="115000"/>
              </a:lnSpc>
              <a:spcAft>
                <a:spcPts val="0"/>
              </a:spcAft>
              <a:buNone/>
            </a:pPr>
            <a:r>
              <a:rPr lang="fr-FR" sz="1600" dirty="0">
                <a:effectLst/>
                <a:latin typeface="Times New Roman" panose="02020603050405020304" pitchFamily="18" charset="0"/>
                <a:ea typeface="SimSun" panose="02010600030101010101" pitchFamily="2" charset="-122"/>
              </a:rPr>
              <a:t>     (168 mots</a:t>
            </a:r>
            <a:endParaRPr lang="el-GR" dirty="0"/>
          </a:p>
        </p:txBody>
      </p:sp>
      <p:sp>
        <p:nvSpPr>
          <p:cNvPr id="4" name="TextBox 3">
            <a:extLst>
              <a:ext uri="{FF2B5EF4-FFF2-40B4-BE49-F238E27FC236}">
                <a16:creationId xmlns:a16="http://schemas.microsoft.com/office/drawing/2014/main" xmlns="" id="{B79E01B8-BF24-4222-6D39-A8C1CAD4CD82}"/>
              </a:ext>
            </a:extLst>
          </p:cNvPr>
          <p:cNvSpPr txBox="1"/>
          <p:nvPr/>
        </p:nvSpPr>
        <p:spPr>
          <a:xfrm>
            <a:off x="6851374" y="975071"/>
            <a:ext cx="4338304" cy="4801314"/>
          </a:xfrm>
          <a:prstGeom prst="rect">
            <a:avLst/>
          </a:prstGeom>
          <a:noFill/>
        </p:spPr>
        <p:txBody>
          <a:bodyPr wrap="none" rtlCol="0">
            <a:spAutoFit/>
          </a:bodyPr>
          <a:lstStyle/>
          <a:p>
            <a:r>
              <a:rPr lang="en-US" dirty="0"/>
              <a:t>Se </a:t>
            </a:r>
            <a:r>
              <a:rPr lang="en-US" dirty="0" err="1"/>
              <a:t>tient</a:t>
            </a:r>
            <a:r>
              <a:rPr lang="en-US" dirty="0"/>
              <a:t> 		a lieu</a:t>
            </a:r>
          </a:p>
          <a:p>
            <a:r>
              <a:rPr lang="en-US" dirty="0"/>
              <a:t>Occasion		</a:t>
            </a:r>
            <a:r>
              <a:rPr lang="en-US" dirty="0" err="1"/>
              <a:t>possibilité</a:t>
            </a:r>
            <a:endParaRPr lang="en-US" dirty="0"/>
          </a:p>
          <a:p>
            <a:r>
              <a:rPr lang="en-US" dirty="0"/>
              <a:t>Faire </a:t>
            </a:r>
            <a:r>
              <a:rPr lang="en-US" dirty="0" err="1"/>
              <a:t>baisser</a:t>
            </a:r>
            <a:r>
              <a:rPr lang="en-US" dirty="0"/>
              <a:t>	</a:t>
            </a:r>
            <a:r>
              <a:rPr lang="en-US" dirty="0" err="1"/>
              <a:t>diminuer</a:t>
            </a:r>
            <a:r>
              <a:rPr lang="en-US" dirty="0"/>
              <a:t>, </a:t>
            </a:r>
            <a:r>
              <a:rPr lang="en-US" dirty="0" err="1"/>
              <a:t>réduire</a:t>
            </a:r>
            <a:endParaRPr lang="en-US" dirty="0"/>
          </a:p>
          <a:p>
            <a:r>
              <a:rPr lang="en-US" dirty="0"/>
              <a:t>Les tensions	le </a:t>
            </a:r>
            <a:r>
              <a:rPr lang="en-US" dirty="0" err="1"/>
              <a:t>désaccord</a:t>
            </a:r>
            <a:r>
              <a:rPr lang="en-US" dirty="0"/>
              <a:t>, la crise</a:t>
            </a:r>
          </a:p>
          <a:p>
            <a:endParaRPr lang="en-US" dirty="0"/>
          </a:p>
          <a:p>
            <a:r>
              <a:rPr lang="en-US" dirty="0"/>
              <a:t>Les </a:t>
            </a:r>
            <a:r>
              <a:rPr lang="en-US" dirty="0" err="1"/>
              <a:t>luttes</a:t>
            </a:r>
            <a:r>
              <a:rPr lang="en-US" dirty="0"/>
              <a:t>		les </a:t>
            </a:r>
            <a:r>
              <a:rPr lang="en-US" dirty="0" err="1"/>
              <a:t>conflits</a:t>
            </a:r>
            <a:r>
              <a:rPr lang="en-US" dirty="0"/>
              <a:t>, les </a:t>
            </a:r>
            <a:r>
              <a:rPr lang="en-US" dirty="0" err="1"/>
              <a:t>rivalités</a:t>
            </a:r>
            <a:endParaRPr lang="en-US" dirty="0"/>
          </a:p>
          <a:p>
            <a:r>
              <a:rPr lang="en-US" dirty="0"/>
              <a:t>Se </a:t>
            </a:r>
            <a:r>
              <a:rPr lang="en-US" dirty="0" err="1"/>
              <a:t>multiplient</a:t>
            </a:r>
            <a:r>
              <a:rPr lang="en-US" dirty="0"/>
              <a:t>	</a:t>
            </a:r>
            <a:r>
              <a:rPr lang="en-US" dirty="0" err="1"/>
              <a:t>augmentent</a:t>
            </a:r>
            <a:r>
              <a:rPr lang="en-US" dirty="0"/>
              <a:t>, </a:t>
            </a:r>
            <a:r>
              <a:rPr lang="en-US" dirty="0" err="1"/>
              <a:t>accroissent</a:t>
            </a:r>
            <a:endParaRPr lang="en-US" dirty="0"/>
          </a:p>
          <a:p>
            <a:r>
              <a:rPr lang="en-US" dirty="0"/>
              <a:t>Le </a:t>
            </a:r>
            <a:r>
              <a:rPr lang="en-US" dirty="0" err="1"/>
              <a:t>croyant</a:t>
            </a:r>
            <a:r>
              <a:rPr lang="en-US" dirty="0"/>
              <a:t>	le </a:t>
            </a:r>
            <a:r>
              <a:rPr lang="en-US" dirty="0" err="1"/>
              <a:t>pratiquant</a:t>
            </a:r>
            <a:r>
              <a:rPr lang="en-US" dirty="0"/>
              <a:t>, le </a:t>
            </a:r>
            <a:r>
              <a:rPr lang="en-US" dirty="0" err="1"/>
              <a:t>fidèle</a:t>
            </a:r>
            <a:endParaRPr lang="en-US" dirty="0"/>
          </a:p>
          <a:p>
            <a:r>
              <a:rPr lang="en-US" dirty="0"/>
              <a:t>Avec respect	se respecter</a:t>
            </a:r>
          </a:p>
          <a:p>
            <a:endParaRPr lang="en-US" dirty="0"/>
          </a:p>
          <a:p>
            <a:r>
              <a:rPr lang="en-US" dirty="0"/>
              <a:t>A </a:t>
            </a:r>
            <a:r>
              <a:rPr lang="en-US" dirty="0" err="1"/>
              <a:t>adopté</a:t>
            </a:r>
            <a:r>
              <a:rPr lang="en-US" dirty="0"/>
              <a:t>		a appliqué, a </a:t>
            </a:r>
            <a:r>
              <a:rPr lang="en-US" dirty="0" err="1"/>
              <a:t>embrassé</a:t>
            </a:r>
            <a:r>
              <a:rPr lang="en-US" dirty="0"/>
              <a:t>, </a:t>
            </a:r>
          </a:p>
          <a:p>
            <a:r>
              <a:rPr lang="en-US" dirty="0" err="1"/>
              <a:t>Résolution</a:t>
            </a:r>
            <a:r>
              <a:rPr lang="en-US" dirty="0"/>
              <a:t>	</a:t>
            </a:r>
            <a:r>
              <a:rPr lang="en-US" dirty="0" err="1"/>
              <a:t>décision</a:t>
            </a:r>
            <a:endParaRPr lang="en-US" dirty="0"/>
          </a:p>
          <a:p>
            <a:endParaRPr lang="en-US" dirty="0"/>
          </a:p>
          <a:p>
            <a:r>
              <a:rPr lang="en-US" dirty="0"/>
              <a:t>La </a:t>
            </a:r>
            <a:r>
              <a:rPr lang="en-US" dirty="0" err="1"/>
              <a:t>seule</a:t>
            </a:r>
            <a:r>
              <a:rPr lang="en-US" dirty="0"/>
              <a:t> chose	solution unique</a:t>
            </a:r>
          </a:p>
          <a:p>
            <a:r>
              <a:rPr lang="en-US" dirty="0" err="1"/>
              <a:t>Discuter</a:t>
            </a:r>
            <a:r>
              <a:rPr lang="en-US" dirty="0"/>
              <a:t>		</a:t>
            </a:r>
            <a:r>
              <a:rPr lang="en-US" dirty="0" err="1"/>
              <a:t>parler</a:t>
            </a:r>
            <a:endParaRPr lang="en-US" dirty="0"/>
          </a:p>
          <a:p>
            <a:endParaRPr lang="en-US" dirty="0"/>
          </a:p>
          <a:p>
            <a:r>
              <a:rPr lang="en-US" dirty="0"/>
              <a:t>		</a:t>
            </a:r>
            <a:endParaRPr lang="el-GR" dirty="0"/>
          </a:p>
        </p:txBody>
      </p:sp>
      <p:sp>
        <p:nvSpPr>
          <p:cNvPr id="5" name="Βέλος: Δεξιό 4">
            <a:extLst>
              <a:ext uri="{FF2B5EF4-FFF2-40B4-BE49-F238E27FC236}">
                <a16:creationId xmlns:a16="http://schemas.microsoft.com/office/drawing/2014/main" xmlns="" id="{107ADECD-1BBF-2677-5EA1-60169A4EDEDD}"/>
              </a:ext>
            </a:extLst>
          </p:cNvPr>
          <p:cNvSpPr/>
          <p:nvPr/>
        </p:nvSpPr>
        <p:spPr>
          <a:xfrm>
            <a:off x="4244010" y="166515"/>
            <a:ext cx="1086678" cy="2915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Βέλος: Δεξιό 5">
            <a:extLst>
              <a:ext uri="{FF2B5EF4-FFF2-40B4-BE49-F238E27FC236}">
                <a16:creationId xmlns:a16="http://schemas.microsoft.com/office/drawing/2014/main" xmlns="" id="{4FD0EF7C-DA05-D86D-565B-016AB91EDF6B}"/>
              </a:ext>
            </a:extLst>
          </p:cNvPr>
          <p:cNvSpPr/>
          <p:nvPr/>
        </p:nvSpPr>
        <p:spPr>
          <a:xfrm>
            <a:off x="7368209" y="166514"/>
            <a:ext cx="1189383" cy="2915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789965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fr-FR" b="1" dirty="0" smtClean="0">
                <a:solidFill>
                  <a:srgbClr val="FF0000"/>
                </a:solidFill>
              </a:rPr>
              <a:t>Compte rendu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a:bodyPr>
          <a:lstStyle/>
          <a:p>
            <a:pPr algn="just"/>
            <a:r>
              <a:rPr lang="fr-FR" dirty="0" smtClean="0"/>
              <a:t>Dans ce texte tiré du journal </a:t>
            </a:r>
            <a:r>
              <a:rPr lang="fr-FR" i="1" dirty="0" smtClean="0"/>
              <a:t>Metro</a:t>
            </a:r>
            <a:r>
              <a:rPr lang="fr-FR" dirty="0" smtClean="0"/>
              <a:t>, l’auteur </a:t>
            </a:r>
            <a:r>
              <a:rPr lang="fr-FR" b="1" dirty="0" smtClean="0"/>
              <a:t>envisage</a:t>
            </a:r>
            <a:r>
              <a:rPr lang="fr-FR" dirty="0" smtClean="0"/>
              <a:t> le Semaine Mondiale de l’harmonie religieuse </a:t>
            </a:r>
            <a:r>
              <a:rPr lang="fr-FR" b="1" dirty="0" smtClean="0"/>
              <a:t>comme</a:t>
            </a:r>
            <a:r>
              <a:rPr lang="fr-FR" dirty="0" smtClean="0"/>
              <a:t> une possibilité de diminuer les tensions religieuses. (Etant donne que les conflits religieux s’augmentent), </a:t>
            </a:r>
            <a:r>
              <a:rPr lang="fr-FR" dirty="0" smtClean="0">
                <a:solidFill>
                  <a:srgbClr val="FF0000"/>
                </a:solidFill>
              </a:rPr>
              <a:t>il se demande si</a:t>
            </a:r>
            <a:r>
              <a:rPr lang="fr-FR" dirty="0" smtClean="0"/>
              <a:t> les croyants de cultes différents peuvent se respecter et s’aimer. Il conclut en nous incitant tous à parler du dialogue en pensant à l’amour de Dieu et du prochain. </a:t>
            </a:r>
            <a:endParaRPr lang="el-GR" dirty="0" smtClean="0"/>
          </a:p>
          <a:p>
            <a:r>
              <a:rPr lang="fr-FR" dirty="0" smtClean="0"/>
              <a:t>(56 mots)</a:t>
            </a:r>
            <a:endParaRPr lang="el-GR" dirty="0" smtClean="0"/>
          </a:p>
          <a:p>
            <a:r>
              <a:rPr lang="fr-CA" b="1" dirty="0" smtClean="0"/>
              <a:t> </a:t>
            </a:r>
            <a:endParaRPr lang="el-GR" dirty="0" smtClean="0"/>
          </a:p>
          <a:p>
            <a:r>
              <a:rPr lang="fr-FR" b="1" dirty="0" smtClean="0"/>
              <a:t> </a:t>
            </a:r>
            <a:endParaRPr lang="el-GR" dirty="0" smtClean="0"/>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FD6ED5B-37F2-C2F9-9E87-DF55CF1D3AC0}"/>
              </a:ext>
            </a:extLst>
          </p:cNvPr>
          <p:cNvSpPr>
            <a:spLocks noGrp="1"/>
          </p:cNvSpPr>
          <p:nvPr>
            <p:ph type="title"/>
          </p:nvPr>
        </p:nvSpPr>
        <p:spPr>
          <a:xfrm>
            <a:off x="0" y="-138458"/>
            <a:ext cx="10515600" cy="1325563"/>
          </a:xfrm>
        </p:spPr>
        <p:txBody>
          <a:bodyPr/>
          <a:lstStyle/>
          <a:p>
            <a:r>
              <a:rPr lang="fr-CA" sz="4000" b="1" kern="1800" dirty="0">
                <a:effectLst/>
                <a:latin typeface="Times New Roman" panose="02020603050405020304" pitchFamily="18" charset="0"/>
                <a:ea typeface="SimSun" panose="02010600030101010101" pitchFamily="2" charset="-122"/>
              </a:rPr>
              <a:t>II. Texte </a:t>
            </a:r>
            <a:r>
              <a:rPr lang="el-GR" sz="1800" dirty="0">
                <a:effectLst/>
                <a:latin typeface="Times New Roman" panose="02020603050405020304" pitchFamily="18" charset="0"/>
                <a:ea typeface="SimSun" panose="02010600030101010101" pitchFamily="2" charset="-122"/>
              </a:rPr>
              <a:t/>
            </a:r>
            <a:br>
              <a:rPr lang="el-GR" sz="1800" dirty="0">
                <a:effectLst/>
                <a:latin typeface="Times New Roman" panose="02020603050405020304" pitchFamily="18" charset="0"/>
                <a:ea typeface="SimSun" panose="02010600030101010101" pitchFamily="2" charset="-122"/>
              </a:rPr>
            </a:br>
            <a:endParaRPr lang="el-GR" dirty="0"/>
          </a:p>
        </p:txBody>
      </p:sp>
      <p:sp>
        <p:nvSpPr>
          <p:cNvPr id="3" name="Θέση περιεχομένου 2">
            <a:extLst>
              <a:ext uri="{FF2B5EF4-FFF2-40B4-BE49-F238E27FC236}">
                <a16:creationId xmlns:a16="http://schemas.microsoft.com/office/drawing/2014/main" xmlns="" id="{224EE782-F3D7-DFDA-06D6-06CF16F2FD60}"/>
              </a:ext>
            </a:extLst>
          </p:cNvPr>
          <p:cNvSpPr>
            <a:spLocks noGrp="1"/>
          </p:cNvSpPr>
          <p:nvPr>
            <p:ph idx="1"/>
          </p:nvPr>
        </p:nvSpPr>
        <p:spPr>
          <a:xfrm>
            <a:off x="0" y="662609"/>
            <a:ext cx="12099235" cy="6195391"/>
          </a:xfrm>
        </p:spPr>
        <p:txBody>
          <a:bodyPr>
            <a:normAutofit fontScale="62500" lnSpcReduction="20000"/>
          </a:bodyPr>
          <a:lstStyle/>
          <a:p>
            <a:pPr marL="457200" indent="-457200">
              <a:buFont typeface="+mj-lt"/>
              <a:buAutoNum type="arabicPeriod"/>
            </a:pPr>
            <a:r>
              <a:rPr lang="fr-CA" sz="2900" b="1" kern="1800" dirty="0">
                <a:effectLst/>
                <a:latin typeface="Times New Roman" panose="02020603050405020304" pitchFamily="18" charset="0"/>
                <a:ea typeface="SimSun" panose="02010600030101010101" pitchFamily="2" charset="-122"/>
              </a:rPr>
              <a:t>Redoubler</a:t>
            </a:r>
            <a:r>
              <a:rPr lang="fr-CA" sz="2900" b="1" kern="1800" baseline="30000" dirty="0">
                <a:effectLst/>
                <a:latin typeface="Times New Roman" panose="02020603050405020304" pitchFamily="18" charset="0"/>
                <a:ea typeface="SimSun" panose="02010600030101010101" pitchFamily="2" charset="-122"/>
              </a:rPr>
              <a:t>1</a:t>
            </a:r>
            <a:r>
              <a:rPr lang="fr-CA" sz="2900" b="1" kern="1800" dirty="0">
                <a:effectLst/>
                <a:latin typeface="Times New Roman" panose="02020603050405020304" pitchFamily="18" charset="0"/>
                <a:ea typeface="SimSun" panose="02010600030101010101" pitchFamily="2" charset="-122"/>
              </a:rPr>
              <a:t>, est-ce utile ?</a:t>
            </a:r>
            <a:endParaRPr lang="el-GR" sz="2900" dirty="0">
              <a:effectLst/>
              <a:latin typeface="Times New Roman" panose="02020603050405020304" pitchFamily="18" charset="0"/>
              <a:ea typeface="SimSun" panose="02010600030101010101" pitchFamily="2" charset="-122"/>
            </a:endParaRPr>
          </a:p>
          <a:p>
            <a:pPr marL="457200" indent="-457200" algn="just">
              <a:spcAft>
                <a:spcPts val="0"/>
              </a:spcAft>
              <a:buFont typeface="+mj-lt"/>
              <a:buAutoNum type="arabicPeriod"/>
            </a:pPr>
            <a:r>
              <a:rPr lang="fr-CA" sz="2900" dirty="0">
                <a:effectLst/>
                <a:latin typeface="Times New Roman" panose="02020603050405020304" pitchFamily="18" charset="0"/>
                <a:ea typeface="SimSun" panose="02010600030101010101" pitchFamily="2" charset="-122"/>
              </a:rPr>
              <a:t>Même si le nombre de redoublements </a:t>
            </a:r>
            <a:r>
              <a:rPr lang="fr-CA" sz="2900" b="1" dirty="0">
                <a:effectLst/>
                <a:latin typeface="Times New Roman" panose="02020603050405020304" pitchFamily="18" charset="0"/>
                <a:ea typeface="SimSun" panose="02010600030101010101" pitchFamily="2" charset="-122"/>
              </a:rPr>
              <a:t>ne cesse de diminuer</a:t>
            </a:r>
            <a:r>
              <a:rPr lang="fr-CA" sz="2900" dirty="0">
                <a:effectLst/>
                <a:latin typeface="Times New Roman" panose="02020603050405020304" pitchFamily="18" charset="0"/>
                <a:ea typeface="SimSun" panose="02010600030101010101" pitchFamily="2" charset="-122"/>
              </a:rPr>
              <a:t> d’année en année, </a:t>
            </a:r>
            <a:r>
              <a:rPr lang="fr-CA" sz="2900" b="1" dirty="0">
                <a:effectLst/>
                <a:latin typeface="Times New Roman" panose="02020603050405020304" pitchFamily="18" charset="0"/>
                <a:ea typeface="SimSun" panose="02010600030101010101" pitchFamily="2" charset="-122"/>
              </a:rPr>
              <a:t>un élève sur trois </a:t>
            </a:r>
            <a:r>
              <a:rPr lang="fr-CA" sz="2900" dirty="0">
                <a:effectLst/>
                <a:latin typeface="Times New Roman" panose="02020603050405020304" pitchFamily="18" charset="0"/>
                <a:ea typeface="SimSun" panose="02010600030101010101" pitchFamily="2" charset="-122"/>
              </a:rPr>
              <a:t>a </a:t>
            </a:r>
            <a:r>
              <a:rPr lang="fr-CA" sz="2900" dirty="0">
                <a:latin typeface="Times New Roman" panose="02020603050405020304" pitchFamily="18" charset="0"/>
                <a:ea typeface="SimSun" panose="02010600030101010101" pitchFamily="2" charset="-122"/>
              </a:rPr>
              <a:t>aujourd’hui au moins une année de retard à la fin de sa scolarité  obligatoire (16 ans) contre 5% à 10% en Scandinavie ou au Canada. La </a:t>
            </a:r>
            <a:r>
              <a:rPr lang="fr-CA" sz="2900" dirty="0" smtClean="0">
                <a:latin typeface="Times New Roman" panose="02020603050405020304" pitchFamily="18" charset="0"/>
                <a:ea typeface="SimSun" panose="02010600030101010101" pitchFamily="2" charset="-122"/>
              </a:rPr>
              <a:t>France  </a:t>
            </a:r>
            <a:r>
              <a:rPr lang="fr-CA" sz="2900" dirty="0">
                <a:latin typeface="Times New Roman" panose="02020603050405020304" pitchFamily="18" charset="0"/>
                <a:ea typeface="SimSun" panose="02010600030101010101" pitchFamily="2" charset="-122"/>
              </a:rPr>
              <a:t>reste championne dans ce domaine. Un titre peu enviable . Et le redoublement coûte très cher : 2 Mds € par an! </a:t>
            </a:r>
            <a:endParaRPr lang="el-GR" sz="2900" dirty="0">
              <a:latin typeface="Times New Roman" panose="02020603050405020304" pitchFamily="18" charset="0"/>
              <a:ea typeface="SimSun" panose="02010600030101010101" pitchFamily="2" charset="-122"/>
            </a:endParaRPr>
          </a:p>
          <a:p>
            <a:pPr marL="457200" indent="-457200" algn="just">
              <a:buFont typeface="+mj-lt"/>
              <a:buAutoNum type="arabicPeriod"/>
            </a:pPr>
            <a:r>
              <a:rPr lang="fr-CA" sz="2900" dirty="0">
                <a:latin typeface="Times New Roman" panose="02020603050405020304" pitchFamily="18" charset="0"/>
                <a:ea typeface="SimSun" panose="02010600030101010101" pitchFamily="2" charset="-122"/>
              </a:rPr>
              <a:t> À l’heure des économies tous azimuts2 cette somme est d’autant plus astronomique que nulle étude n’a prouvé son utilité. </a:t>
            </a:r>
            <a:endParaRPr lang="el-GR" sz="2900" dirty="0">
              <a:latin typeface="Times New Roman" panose="02020603050405020304" pitchFamily="18" charset="0"/>
              <a:ea typeface="SimSun" panose="02010600030101010101" pitchFamily="2" charset="-122"/>
            </a:endParaRPr>
          </a:p>
          <a:p>
            <a:pPr marL="457200" indent="-457200" algn="just">
              <a:spcAft>
                <a:spcPts val="0"/>
              </a:spcAft>
              <a:buFont typeface="+mj-lt"/>
              <a:buAutoNum type="arabicPeriod"/>
            </a:pPr>
            <a:r>
              <a:rPr lang="fr-CA" sz="2900" dirty="0">
                <a:latin typeface="Times New Roman" panose="02020603050405020304" pitchFamily="18" charset="0"/>
                <a:ea typeface="SimSun" panose="02010600030101010101" pitchFamily="2" charset="-122"/>
              </a:rPr>
              <a:t> « Le redoublement dévalorise l’élève, clame Jean-Jacques Hazan, </a:t>
            </a:r>
            <a:r>
              <a:rPr lang="fr-CA" sz="2900" dirty="0" smtClean="0">
                <a:latin typeface="Times New Roman" panose="02020603050405020304" pitchFamily="18" charset="0"/>
                <a:ea typeface="SimSun" panose="02010600030101010101" pitchFamily="2" charset="-122"/>
              </a:rPr>
              <a:t>président  </a:t>
            </a:r>
            <a:r>
              <a:rPr lang="fr-CA" sz="2900" dirty="0">
                <a:latin typeface="Times New Roman" panose="02020603050405020304" pitchFamily="18" charset="0"/>
                <a:ea typeface="SimSun" panose="02010600030101010101" pitchFamily="2" charset="-122"/>
              </a:rPr>
              <a:t>de la FCPE (association de parents d’élèves), qui demande son abolition surtout en primaire. Et il n’a aucune efficacité démontrée sur sa réussite». Pour Valérie Marty, présidente de la </a:t>
            </a:r>
            <a:r>
              <a:rPr lang="fr-CA" sz="2900" dirty="0" err="1">
                <a:latin typeface="Times New Roman" panose="02020603050405020304" pitchFamily="18" charset="0"/>
                <a:ea typeface="SimSun" panose="02010600030101010101" pitchFamily="2" charset="-122"/>
              </a:rPr>
              <a:t>Peep</a:t>
            </a:r>
            <a:r>
              <a:rPr lang="fr-CA" sz="2900" dirty="0">
                <a:latin typeface="Times New Roman" panose="02020603050405020304" pitchFamily="18" charset="0"/>
                <a:ea typeface="SimSun" panose="02010600030101010101" pitchFamily="2" charset="-122"/>
              </a:rPr>
              <a:t> (association de parents d’élèves), « il faut voir au cas par cas, mais le redoublement est rarement bénéfique ». </a:t>
            </a:r>
            <a:endParaRPr lang="el-GR" sz="2900" dirty="0">
              <a:latin typeface="Times New Roman" panose="02020603050405020304" pitchFamily="18" charset="0"/>
              <a:ea typeface="SimSun" panose="02010600030101010101" pitchFamily="2" charset="-122"/>
            </a:endParaRPr>
          </a:p>
          <a:p>
            <a:pPr marL="457200" indent="-457200" algn="just">
              <a:spcAft>
                <a:spcPts val="0"/>
              </a:spcAft>
              <a:buFont typeface="+mj-lt"/>
              <a:buAutoNum type="arabicPeriod"/>
            </a:pPr>
            <a:r>
              <a:rPr lang="fr-CA" sz="2900" dirty="0">
                <a:latin typeface="Times New Roman" panose="02020603050405020304" pitchFamily="18" charset="0"/>
                <a:ea typeface="SimSun" panose="02010600030101010101" pitchFamily="2" charset="-122"/>
              </a:rPr>
              <a:t> </a:t>
            </a:r>
            <a:r>
              <a:rPr lang="fr-CA" sz="2900" dirty="0" smtClean="0">
                <a:latin typeface="Times New Roman" panose="02020603050405020304" pitchFamily="18" charset="0"/>
                <a:ea typeface="SimSun" panose="02010600030101010101" pitchFamily="2" charset="-122"/>
              </a:rPr>
              <a:t>François Hollande est </a:t>
            </a:r>
            <a:r>
              <a:rPr lang="fr-CA" sz="2900" dirty="0">
                <a:latin typeface="Times New Roman" panose="02020603050405020304" pitchFamily="18" charset="0"/>
                <a:ea typeface="SimSun" panose="02010600030101010101" pitchFamily="2" charset="-122"/>
              </a:rPr>
              <a:t>opposé à son côté « mécanique ».</a:t>
            </a:r>
            <a:endParaRPr lang="el-GR" sz="2900" dirty="0">
              <a:latin typeface="Times New Roman" panose="02020603050405020304" pitchFamily="18" charset="0"/>
              <a:ea typeface="SimSun" panose="02010600030101010101" pitchFamily="2" charset="-122"/>
            </a:endParaRPr>
          </a:p>
          <a:p>
            <a:pPr marL="457200" indent="-457200" algn="just">
              <a:spcAft>
                <a:spcPts val="0"/>
              </a:spcAft>
              <a:buFont typeface="+mj-lt"/>
              <a:buAutoNum type="arabicPeriod"/>
            </a:pPr>
            <a:r>
              <a:rPr lang="fr-CA" sz="2900" dirty="0">
                <a:latin typeface="Times New Roman" panose="02020603050405020304" pitchFamily="18" charset="0"/>
                <a:ea typeface="SimSun" panose="02010600030101010101" pitchFamily="2" charset="-122"/>
              </a:rPr>
              <a:t>Le débat est lancé. Le supprimer, comme certains pays l’ont déjà fait — sans faire baisser les performances de leurs élèves — ou au moins en faire un usage plus restreint.</a:t>
            </a:r>
            <a:endParaRPr lang="el-GR" sz="2900" dirty="0">
              <a:latin typeface="Times New Roman" panose="02020603050405020304" pitchFamily="18" charset="0"/>
              <a:ea typeface="SimSun" panose="02010600030101010101" pitchFamily="2" charset="-122"/>
            </a:endParaRPr>
          </a:p>
          <a:p>
            <a:pPr marL="457200" indent="-457200" algn="just">
              <a:spcAft>
                <a:spcPts val="0"/>
              </a:spcAft>
              <a:buFont typeface="+mj-lt"/>
              <a:buAutoNum type="arabicPeriod"/>
            </a:pPr>
            <a:r>
              <a:rPr lang="fr-CA" sz="2900" dirty="0">
                <a:latin typeface="Times New Roman" panose="02020603050405020304" pitchFamily="18" charset="0"/>
                <a:ea typeface="SimSun" panose="02010600030101010101" pitchFamily="2" charset="-122"/>
              </a:rPr>
              <a:t>François Hollande s’est prononcé. « Le redoublement est nécessaire, mais il faut le limiter, nous a indiqué le président de la République. Il y a des cas où il peut s’expliquer (maladie par exemple), mais ça n’est pas toujours la bonne réponse. Il ne faut pas qu’il intervienne trop tôt. Il ne faut pas que ça soit mécanique et que les enfants aient le sentiment d’une punition. Il faut que ce soit comme une seconde chance et mettre en place des dispositifs d’aide ».</a:t>
            </a:r>
            <a:endParaRPr lang="el-GR" sz="2900" dirty="0">
              <a:latin typeface="Times New Roman" panose="02020603050405020304" pitchFamily="18" charset="0"/>
              <a:ea typeface="SimSun" panose="02010600030101010101" pitchFamily="2" charset="-122"/>
            </a:endParaRPr>
          </a:p>
          <a:p>
            <a:pPr marL="457200" indent="-457200" algn="just">
              <a:spcAft>
                <a:spcPts val="0"/>
              </a:spcAft>
              <a:buFont typeface="+mj-lt"/>
              <a:buAutoNum type="arabicPeriod"/>
            </a:pPr>
            <a:r>
              <a:rPr lang="fr-CA" sz="2900" dirty="0">
                <a:latin typeface="Times New Roman" panose="02020603050405020304" pitchFamily="18" charset="0"/>
                <a:ea typeface="SimSun" panose="02010600030101010101" pitchFamily="2" charset="-122"/>
              </a:rPr>
              <a:t> Il en existe déjà, précise Jean-Michel Blanquer, directeur général de l’enseignement scolaire : «Accompagnement en primaire, programmes de réussite éducative dans le secondaire… ». Mais, à en croire les syndicats enseignants, ils sont souvent inadaptés. « Il nous arrive de faire passer des élèves qui n’ont pas le niveau pour ne pas les pénaliser, avoue Frédérique </a:t>
            </a:r>
            <a:r>
              <a:rPr lang="fr-CA" sz="2900" dirty="0" err="1">
                <a:latin typeface="Times New Roman" panose="02020603050405020304" pitchFamily="18" charset="0"/>
                <a:ea typeface="SimSun" panose="02010600030101010101" pitchFamily="2" charset="-122"/>
              </a:rPr>
              <a:t>Rolet</a:t>
            </a:r>
            <a:r>
              <a:rPr lang="fr-CA" sz="2900" dirty="0">
                <a:latin typeface="Times New Roman" panose="02020603050405020304" pitchFamily="18" charset="0"/>
                <a:ea typeface="SimSun" panose="02010600030101010101" pitchFamily="2" charset="-122"/>
              </a:rPr>
              <a:t>, </a:t>
            </a:r>
            <a:r>
              <a:rPr lang="fr-CA" sz="2900" dirty="0" err="1">
                <a:latin typeface="Times New Roman" panose="02020603050405020304" pitchFamily="18" charset="0"/>
                <a:ea typeface="SimSun" panose="02010600030101010101" pitchFamily="2" charset="-122"/>
              </a:rPr>
              <a:t>co</a:t>
            </a:r>
            <a:r>
              <a:rPr lang="fr-CA" sz="2900" dirty="0">
                <a:latin typeface="Times New Roman" panose="02020603050405020304" pitchFamily="18" charset="0"/>
                <a:ea typeface="SimSun" panose="02010600030101010101" pitchFamily="2" charset="-122"/>
              </a:rPr>
              <a:t>-secrétaire générale du Snes (principal syndicat d'enseignants des collèges et lycées), il faudrait vraiment réfléchir à ces dispositifs.  </a:t>
            </a:r>
            <a:endParaRPr lang="el-GR" sz="2900" dirty="0">
              <a:latin typeface="Times New Roman" panose="02020603050405020304" pitchFamily="18" charset="0"/>
              <a:ea typeface="SimSun" panose="02010600030101010101" pitchFamily="2" charset="-122"/>
            </a:endParaRPr>
          </a:p>
          <a:p>
            <a:pPr marL="0" indent="0" algn="r">
              <a:spcAft>
                <a:spcPts val="0"/>
              </a:spcAft>
              <a:buNone/>
            </a:pPr>
            <a:r>
              <a:rPr lang="fr-CA" sz="2900" dirty="0">
                <a:latin typeface="Times New Roman" panose="02020603050405020304" pitchFamily="18" charset="0"/>
                <a:ea typeface="SimSun" panose="02010600030101010101" pitchFamily="2" charset="-122"/>
              </a:rPr>
              <a:t>Anne-Laure Abraham, Le Parisien, publié le 08.06.2012  </a:t>
            </a:r>
            <a:endParaRPr lang="el-GR" sz="2900" dirty="0">
              <a:latin typeface="Times New Roman" panose="02020603050405020304" pitchFamily="18" charset="0"/>
              <a:ea typeface="SimSun" panose="02010600030101010101" pitchFamily="2" charset="-122"/>
            </a:endParaRPr>
          </a:p>
          <a:p>
            <a:pPr marL="1052830" indent="0" algn="r">
              <a:buNone/>
            </a:pPr>
            <a:r>
              <a:rPr lang="fr-CA" sz="1600" dirty="0">
                <a:effectLst/>
                <a:latin typeface="Times New Roman" panose="02020603050405020304" pitchFamily="18" charset="0"/>
                <a:ea typeface="SimSun" panose="02010600030101010101" pitchFamily="2" charset="-122"/>
              </a:rPr>
              <a:t>               (344 mots)</a:t>
            </a:r>
            <a:endParaRPr lang="el-GR" sz="1600" dirty="0">
              <a:effectLst/>
              <a:latin typeface="Times New Roman" panose="02020603050405020304" pitchFamily="18" charset="0"/>
              <a:ea typeface="SimSun" panose="02010600030101010101" pitchFamily="2" charset="-122"/>
            </a:endParaRPr>
          </a:p>
          <a:p>
            <a:pPr marL="342900" indent="-342900">
              <a:spcBef>
                <a:spcPts val="0"/>
              </a:spcBef>
              <a:buAutoNum type="arabicPeriod"/>
            </a:pPr>
            <a:r>
              <a:rPr lang="el-GR" sz="1800" dirty="0">
                <a:effectLst/>
                <a:latin typeface="Times New Roman" panose="02020603050405020304" pitchFamily="18" charset="0"/>
                <a:ea typeface="SimSun" panose="02010600030101010101" pitchFamily="2" charset="-122"/>
              </a:rPr>
              <a:t>Μένω στην ίδια τάξη</a:t>
            </a:r>
            <a:endParaRPr lang="en-US" sz="1800" dirty="0">
              <a:effectLst/>
              <a:latin typeface="Times New Roman" panose="02020603050405020304" pitchFamily="18" charset="0"/>
              <a:ea typeface="SimSun" panose="02010600030101010101" pitchFamily="2" charset="-122"/>
            </a:endParaRPr>
          </a:p>
          <a:p>
            <a:pPr marL="342900" indent="-342900">
              <a:spcBef>
                <a:spcPts val="0"/>
              </a:spcBef>
              <a:buAutoNum type="arabicPeriod"/>
            </a:pPr>
            <a:r>
              <a:rPr lang="fr-CA" sz="1800" dirty="0">
                <a:effectLst/>
                <a:latin typeface="Times New Roman" panose="02020603050405020304" pitchFamily="18" charset="0"/>
                <a:ea typeface="SimSun" panose="02010600030101010101" pitchFamily="2" charset="-122"/>
              </a:rPr>
              <a:t>dans tous les sens</a:t>
            </a:r>
            <a:endParaRPr lang="el-GR" sz="1800" dirty="0">
              <a:effectLst/>
              <a:latin typeface="Times New Roman" panose="02020603050405020304" pitchFamily="18" charset="0"/>
              <a:ea typeface="SimSun" panose="02010600030101010101" pitchFamily="2" charset="-122"/>
            </a:endParaRPr>
          </a:p>
          <a:p>
            <a:pPr marL="0" indent="0">
              <a:buNone/>
            </a:pPr>
            <a:endParaRPr lang="el-GR" dirty="0"/>
          </a:p>
        </p:txBody>
      </p:sp>
    </p:spTree>
    <p:extLst>
      <p:ext uri="{BB962C8B-B14F-4D97-AF65-F5344CB8AC3E}">
        <p14:creationId xmlns:p14="http://schemas.microsoft.com/office/powerpoint/2010/main" xmlns="" val="2138171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fr-FR" dirty="0" smtClean="0"/>
              <a:t>Le texte </a:t>
            </a:r>
            <a:r>
              <a:rPr lang="fr-FR" dirty="0" smtClean="0"/>
              <a:t>tiré </a:t>
            </a:r>
            <a:r>
              <a:rPr lang="fr-FR" dirty="0" smtClean="0"/>
              <a:t>du « </a:t>
            </a:r>
            <a:r>
              <a:rPr lang="fr-CA" dirty="0" smtClean="0">
                <a:latin typeface="Times New Roman" panose="02020603050405020304" pitchFamily="18" charset="0"/>
                <a:ea typeface="SimSun" panose="02010600030101010101" pitchFamily="2" charset="-122"/>
              </a:rPr>
              <a:t>Le Parisien » </a:t>
            </a:r>
            <a:r>
              <a:rPr lang="fr-FR" dirty="0" smtClean="0"/>
              <a:t>propose une réflexion sur la pertinence des redoublements dans le système éducatif français. </a:t>
            </a:r>
            <a:r>
              <a:rPr lang="fr-FR" dirty="0" smtClean="0"/>
              <a:t>L’auteure / l autrice </a:t>
            </a:r>
            <a:r>
              <a:rPr lang="fr-FR" dirty="0" smtClean="0"/>
              <a:t>met en lumière le fait que malgré la diminution du nombre de redoublements au fil des années, un élève sur trois a actuellement au moins une année de retard à la fin de sa scolarité obligatoire en France. Le coût élevé des redoublements est souligné, s'élevant à 2 milliards d'euros par an en France. De plus, plusieurs voix s'élèvent contre cette pratique, la considérant comme dévalorisante pour l'élève et soulignant le manque de preuves de son efficacité sur la réussite scolaire. Le débat est ouvert, avec des opinions divergentes. Certains, comme François Hollande, prônent une limitation voire une suppression des redoublements, préconisant la mise en place de dispositifs d'aide et de soutien personnalisé. D'autres, comme Valérie Marty, estiment que le redoublement peut parfois être bénéfique, mais reste une solution rarement optimale. En fin de compte, il est suggéré de repenser les pratiques éducatives en matière d'accompagnement des élèves en difficulté, en mettant en place des dispositifs adaptés et efficaces pour favoriser la réussite de tous les élèves, tout en évitant une utilisation excessive et mécanique du redoublement.</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solidFill>
                  <a:srgbClr val="FF0000"/>
                </a:solidFill>
              </a:rPr>
              <a:t>Compte</a:t>
            </a:r>
            <a:r>
              <a:rPr lang="en-US" dirty="0" smtClean="0">
                <a:solidFill>
                  <a:srgbClr val="FF0000"/>
                </a:solidFill>
              </a:rPr>
              <a:t> </a:t>
            </a:r>
            <a:r>
              <a:rPr lang="en-US" dirty="0" err="1" smtClean="0">
                <a:solidFill>
                  <a:srgbClr val="FF0000"/>
                </a:solidFill>
              </a:rPr>
              <a:t>Rendu</a:t>
            </a:r>
            <a:r>
              <a:rPr lang="en-US" dirty="0" smtClean="0">
                <a:solidFill>
                  <a:srgbClr val="FF0000"/>
                </a:solidFill>
              </a:rPr>
              <a:t> _ 2</a:t>
            </a:r>
            <a:endParaRPr lang="el-GR" dirty="0">
              <a:solidFill>
                <a:srgbClr val="FF0000"/>
              </a:solidFill>
            </a:endParaRPr>
          </a:p>
        </p:txBody>
      </p:sp>
      <p:sp>
        <p:nvSpPr>
          <p:cNvPr id="3" name="2 - Θέση περιεχομένου"/>
          <p:cNvSpPr>
            <a:spLocks noGrp="1"/>
          </p:cNvSpPr>
          <p:nvPr>
            <p:ph idx="1"/>
          </p:nvPr>
        </p:nvSpPr>
        <p:spPr/>
        <p:txBody>
          <a:bodyPr>
            <a:normAutofit/>
          </a:bodyPr>
          <a:lstStyle/>
          <a:p>
            <a:pPr algn="just" hangingPunct="0"/>
            <a:endParaRPr lang="fr-FR" sz="1800" dirty="0" smtClean="0"/>
          </a:p>
          <a:p>
            <a:pPr algn="just" hangingPunct="0"/>
            <a:r>
              <a:rPr lang="fr-FR" sz="1800" dirty="0" smtClean="0"/>
              <a:t>Le texte tiré du « </a:t>
            </a:r>
            <a:r>
              <a:rPr lang="fr-CA" sz="1800" dirty="0" smtClean="0"/>
              <a:t>Le Parisien » </a:t>
            </a:r>
            <a:r>
              <a:rPr lang="fr-FR" sz="1800" dirty="0" smtClean="0"/>
              <a:t>propose une réflexion sur la pertinence des redoublements dans le système éducatif français. </a:t>
            </a:r>
            <a:r>
              <a:rPr lang="fr-FR" sz="1800" dirty="0" smtClean="0"/>
              <a:t>L’auteure / l’autrice </a:t>
            </a:r>
            <a:r>
              <a:rPr lang="fr-FR" sz="1800" dirty="0" smtClean="0"/>
              <a:t>met en lumière le taux élevé de redoublements en France et souligne son coût élevé. Puis, elle présente les voix divergentes sur cette pratique, certains  la considérant comme dévalorisante pour l'élève en soulignant le manque de preuves de son efficacité, et  d’ autres l’estimant comme bénéfique. En plus, </a:t>
            </a:r>
            <a:r>
              <a:rPr lang="fr-FR" sz="1800" dirty="0" smtClean="0"/>
              <a:t>l’auteure/l’autrice </a:t>
            </a:r>
            <a:r>
              <a:rPr lang="fr-FR" sz="1800" dirty="0" smtClean="0"/>
              <a:t>se réfère à François Hollande qui prône une limitation des redoublements, préconisant la mise en place de dispositifs d'aide pour éviter le sentiment de punition. En fin de compte, il est suggéré de repenser les pratiques éducatives et </a:t>
            </a:r>
            <a:r>
              <a:rPr lang="fr-FR" sz="1800" smtClean="0"/>
              <a:t>les </a:t>
            </a:r>
            <a:r>
              <a:rPr lang="fr-FR" sz="1800" smtClean="0"/>
              <a:t>dispositifs.</a:t>
            </a:r>
            <a:endParaRPr lang="el-GR" sz="1800" dirty="0" smtClean="0"/>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4822</TotalTime>
  <Words>157</Words>
  <Application>Microsoft Office PowerPoint</Application>
  <PresentationFormat>Προσαρμογή</PresentationFormat>
  <Paragraphs>58</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Θέμα του Office</vt:lpstr>
      <vt:lpstr>641018 - Γραπτός Λόγος ΙΙ Εαρινό εξάμηνο 2023-2024</vt:lpstr>
      <vt:lpstr>Texte</vt:lpstr>
      <vt:lpstr>Texte – Mots-clés       Résumé   Compte rendu </vt:lpstr>
      <vt:lpstr>Compte rendu  </vt:lpstr>
      <vt:lpstr>II. Texte  </vt:lpstr>
      <vt:lpstr>Διαφάνεια 6</vt:lpstr>
      <vt:lpstr>Compte Rendu _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641018 - Γραπτός Λόγος ΙΙ Εαρινό εξάμηνο 2022-2023</dc:title>
  <dc:creator>Anna Kalyva</dc:creator>
  <cp:lastModifiedBy>user</cp:lastModifiedBy>
  <cp:revision>18</cp:revision>
  <dcterms:created xsi:type="dcterms:W3CDTF">2023-05-25T13:31:15Z</dcterms:created>
  <dcterms:modified xsi:type="dcterms:W3CDTF">2024-06-12T09:48:08Z</dcterms:modified>
</cp:coreProperties>
</file>