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77" r:id="rId8"/>
    <p:sldId id="262" r:id="rId9"/>
    <p:sldId id="278" r:id="rId10"/>
    <p:sldId id="263" r:id="rId11"/>
    <p:sldId id="264" r:id="rId12"/>
    <p:sldId id="272" r:id="rId13"/>
    <p:sldId id="275" r:id="rId14"/>
    <p:sldId id="276" r:id="rId15"/>
  </p:sldIdLst>
  <p:sldSz cx="12192000" cy="6858000"/>
  <p:notesSz cx="12192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816"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FF0000"/>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FF00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4722" y="396621"/>
            <a:ext cx="10182555" cy="662305"/>
          </a:xfrm>
          <a:prstGeom prst="rect">
            <a:avLst/>
          </a:prstGeom>
        </p:spPr>
        <p:txBody>
          <a:bodyPr wrap="square" lIns="0" tIns="0" rIns="0" bIns="0">
            <a:spAutoFit/>
          </a:bodyPr>
          <a:lstStyle>
            <a:lvl1pPr>
              <a:defRPr sz="22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a:xfrm>
            <a:off x="5726938" y="2004948"/>
            <a:ext cx="6194425" cy="19113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3/26/2024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telerama.fr/ecrans/sur-youtube-un-doc-vibrant-sur-la-survivance-dune-nation-indienne-6841422.php"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4648" y="1995296"/>
            <a:ext cx="7906384" cy="1453515"/>
          </a:xfrm>
          <a:prstGeom prst="rect">
            <a:avLst/>
          </a:prstGeom>
        </p:spPr>
        <p:txBody>
          <a:bodyPr vert="horz" wrap="square" lIns="0" tIns="12700" rIns="0" bIns="0" rtlCol="0">
            <a:spAutoFit/>
          </a:bodyPr>
          <a:lstStyle/>
          <a:p>
            <a:pPr algn="ctr">
              <a:lnSpc>
                <a:spcPts val="7059"/>
              </a:lnSpc>
              <a:spcBef>
                <a:spcPts val="100"/>
              </a:spcBef>
            </a:pPr>
            <a:r>
              <a:rPr sz="6000" b="0" spc="-45" dirty="0">
                <a:solidFill>
                  <a:srgbClr val="000000"/>
                </a:solidFill>
                <a:latin typeface="Calibri Light"/>
                <a:cs typeface="Calibri Light"/>
              </a:rPr>
              <a:t>641018</a:t>
            </a:r>
            <a:r>
              <a:rPr sz="6000" b="0" spc="-130" dirty="0">
                <a:solidFill>
                  <a:srgbClr val="000000"/>
                </a:solidFill>
                <a:latin typeface="Calibri Light"/>
                <a:cs typeface="Calibri Light"/>
              </a:rPr>
              <a:t> </a:t>
            </a:r>
            <a:r>
              <a:rPr sz="6000" b="0" dirty="0">
                <a:solidFill>
                  <a:srgbClr val="000000"/>
                </a:solidFill>
                <a:latin typeface="Calibri Light"/>
                <a:cs typeface="Calibri Light"/>
              </a:rPr>
              <a:t>-</a:t>
            </a:r>
            <a:r>
              <a:rPr sz="6000" b="0" spc="-65" dirty="0">
                <a:solidFill>
                  <a:srgbClr val="000000"/>
                </a:solidFill>
                <a:latin typeface="Calibri Light"/>
                <a:cs typeface="Calibri Light"/>
              </a:rPr>
              <a:t> </a:t>
            </a:r>
            <a:r>
              <a:rPr sz="6000" b="0" spc="-45" dirty="0">
                <a:solidFill>
                  <a:srgbClr val="000000"/>
                </a:solidFill>
                <a:latin typeface="Calibri Light"/>
                <a:cs typeface="Calibri Light"/>
              </a:rPr>
              <a:t>Γραπτός</a:t>
            </a:r>
            <a:r>
              <a:rPr sz="6000" b="0" spc="-110" dirty="0">
                <a:solidFill>
                  <a:srgbClr val="000000"/>
                </a:solidFill>
                <a:latin typeface="Calibri Light"/>
                <a:cs typeface="Calibri Light"/>
              </a:rPr>
              <a:t> </a:t>
            </a:r>
            <a:r>
              <a:rPr sz="6000" b="0" spc="-40" dirty="0">
                <a:solidFill>
                  <a:srgbClr val="000000"/>
                </a:solidFill>
                <a:latin typeface="Calibri Light"/>
                <a:cs typeface="Calibri Light"/>
              </a:rPr>
              <a:t>Λόγος</a:t>
            </a:r>
            <a:r>
              <a:rPr sz="6000" b="0" spc="-100" dirty="0">
                <a:solidFill>
                  <a:srgbClr val="000000"/>
                </a:solidFill>
                <a:latin typeface="Calibri Light"/>
                <a:cs typeface="Calibri Light"/>
              </a:rPr>
              <a:t> </a:t>
            </a:r>
            <a:r>
              <a:rPr sz="6000" b="0" spc="-5" dirty="0">
                <a:solidFill>
                  <a:srgbClr val="000000"/>
                </a:solidFill>
                <a:latin typeface="Calibri Light"/>
                <a:cs typeface="Calibri Light"/>
              </a:rPr>
              <a:t>ΙΙ</a:t>
            </a:r>
            <a:endParaRPr sz="6000">
              <a:latin typeface="Calibri Light"/>
              <a:cs typeface="Calibri Light"/>
            </a:endParaRPr>
          </a:p>
          <a:p>
            <a:pPr algn="ctr">
              <a:lnSpc>
                <a:spcPts val="4180"/>
              </a:lnSpc>
            </a:pPr>
            <a:r>
              <a:rPr sz="3600" b="0" spc="-5" dirty="0">
                <a:solidFill>
                  <a:srgbClr val="000000"/>
                </a:solidFill>
                <a:latin typeface="Calibri Light"/>
                <a:cs typeface="Calibri Light"/>
              </a:rPr>
              <a:t>Εαρινό</a:t>
            </a:r>
            <a:r>
              <a:rPr sz="3600" b="0" spc="-25" dirty="0">
                <a:solidFill>
                  <a:srgbClr val="000000"/>
                </a:solidFill>
                <a:latin typeface="Calibri Light"/>
                <a:cs typeface="Calibri Light"/>
              </a:rPr>
              <a:t> </a:t>
            </a:r>
            <a:r>
              <a:rPr sz="3600" b="0">
                <a:solidFill>
                  <a:srgbClr val="000000"/>
                </a:solidFill>
                <a:latin typeface="Calibri Light"/>
                <a:cs typeface="Calibri Light"/>
              </a:rPr>
              <a:t>εξάμηνο</a:t>
            </a:r>
            <a:r>
              <a:rPr sz="3600" b="0" spc="-5">
                <a:solidFill>
                  <a:srgbClr val="000000"/>
                </a:solidFill>
                <a:latin typeface="Calibri Light"/>
                <a:cs typeface="Calibri Light"/>
              </a:rPr>
              <a:t> </a:t>
            </a:r>
            <a:r>
              <a:rPr sz="3600" b="0" spc="-5" smtClean="0">
                <a:solidFill>
                  <a:srgbClr val="000000"/>
                </a:solidFill>
                <a:latin typeface="Calibri Light"/>
                <a:cs typeface="Calibri Light"/>
              </a:rPr>
              <a:t>202</a:t>
            </a:r>
            <a:r>
              <a:rPr lang="en-US" sz="3600" b="0" spc="-5" dirty="0" smtClean="0">
                <a:solidFill>
                  <a:srgbClr val="000000"/>
                </a:solidFill>
                <a:latin typeface="Calibri Light"/>
                <a:cs typeface="Calibri Light"/>
              </a:rPr>
              <a:t>3</a:t>
            </a:r>
            <a:r>
              <a:rPr sz="3600" b="0" spc="-5" smtClean="0">
                <a:solidFill>
                  <a:srgbClr val="000000"/>
                </a:solidFill>
                <a:latin typeface="Calibri Light"/>
                <a:cs typeface="Calibri Light"/>
              </a:rPr>
              <a:t>-202</a:t>
            </a:r>
            <a:r>
              <a:rPr lang="en-US" sz="3600" b="0" spc="-5" dirty="0" smtClean="0">
                <a:solidFill>
                  <a:srgbClr val="000000"/>
                </a:solidFill>
                <a:latin typeface="Calibri Light"/>
                <a:cs typeface="Calibri Light"/>
              </a:rPr>
              <a:t>4</a:t>
            </a:r>
            <a:endParaRPr sz="3600">
              <a:latin typeface="Calibri Light"/>
              <a:cs typeface="Calibri Light"/>
            </a:endParaRPr>
          </a:p>
        </p:txBody>
      </p:sp>
      <p:sp>
        <p:nvSpPr>
          <p:cNvPr id="3" name="object 3"/>
          <p:cNvSpPr txBox="1"/>
          <p:nvPr/>
        </p:nvSpPr>
        <p:spPr>
          <a:xfrm>
            <a:off x="2938017" y="4684903"/>
            <a:ext cx="6529070" cy="1546225"/>
          </a:xfrm>
          <a:prstGeom prst="rect">
            <a:avLst/>
          </a:prstGeom>
        </p:spPr>
        <p:txBody>
          <a:bodyPr vert="horz" wrap="square" lIns="0" tIns="12065" rIns="0" bIns="0" rtlCol="0">
            <a:spAutoFit/>
          </a:bodyPr>
          <a:lstStyle/>
          <a:p>
            <a:pPr algn="ctr">
              <a:lnSpc>
                <a:spcPct val="100000"/>
              </a:lnSpc>
              <a:spcBef>
                <a:spcPts val="95"/>
              </a:spcBef>
            </a:pPr>
            <a:r>
              <a:rPr sz="2200" spc="-10" dirty="0">
                <a:latin typeface="Calibri"/>
                <a:cs typeface="Calibri"/>
              </a:rPr>
              <a:t>Cours</a:t>
            </a:r>
            <a:r>
              <a:rPr sz="2200" spc="-25" dirty="0">
                <a:latin typeface="Calibri"/>
                <a:cs typeface="Calibri"/>
              </a:rPr>
              <a:t> </a:t>
            </a:r>
            <a:r>
              <a:rPr sz="2200" spc="-5" dirty="0">
                <a:latin typeface="Calibri"/>
                <a:cs typeface="Calibri"/>
              </a:rPr>
              <a:t>3</a:t>
            </a:r>
            <a:r>
              <a:rPr sz="2200" spc="-25" dirty="0">
                <a:latin typeface="Calibri"/>
                <a:cs typeface="Calibri"/>
              </a:rPr>
              <a:t> </a:t>
            </a:r>
            <a:r>
              <a:rPr sz="2200" spc="-5" dirty="0">
                <a:latin typeface="Calibri"/>
                <a:cs typeface="Calibri"/>
              </a:rPr>
              <a:t>&amp;</a:t>
            </a:r>
            <a:r>
              <a:rPr sz="2200" spc="-15" dirty="0">
                <a:latin typeface="Calibri"/>
                <a:cs typeface="Calibri"/>
              </a:rPr>
              <a:t> </a:t>
            </a:r>
            <a:r>
              <a:rPr sz="2200" spc="-5" dirty="0">
                <a:latin typeface="Calibri"/>
                <a:cs typeface="Calibri"/>
              </a:rPr>
              <a:t>4</a:t>
            </a:r>
            <a:endParaRPr sz="2200">
              <a:latin typeface="Calibri"/>
              <a:cs typeface="Calibri"/>
            </a:endParaRPr>
          </a:p>
          <a:p>
            <a:pPr>
              <a:lnSpc>
                <a:spcPct val="100000"/>
              </a:lnSpc>
              <a:spcBef>
                <a:spcPts val="50"/>
              </a:spcBef>
            </a:pPr>
            <a:endParaRPr sz="2900">
              <a:latin typeface="Calibri"/>
              <a:cs typeface="Calibri"/>
            </a:endParaRPr>
          </a:p>
          <a:p>
            <a:pPr algn="ctr">
              <a:lnSpc>
                <a:spcPct val="100000"/>
              </a:lnSpc>
            </a:pPr>
            <a:r>
              <a:rPr sz="2200" b="1" spc="-5" dirty="0">
                <a:latin typeface="Calibri"/>
                <a:cs typeface="Calibri"/>
              </a:rPr>
              <a:t>Le</a:t>
            </a:r>
            <a:r>
              <a:rPr sz="2200" b="1" spc="-20" dirty="0">
                <a:latin typeface="Calibri"/>
                <a:cs typeface="Calibri"/>
              </a:rPr>
              <a:t> </a:t>
            </a:r>
            <a:r>
              <a:rPr sz="2200" b="1" spc="-10" dirty="0">
                <a:latin typeface="Calibri"/>
                <a:cs typeface="Calibri"/>
              </a:rPr>
              <a:t>résumé,</a:t>
            </a:r>
            <a:r>
              <a:rPr sz="2200" b="1" spc="10" dirty="0">
                <a:latin typeface="Calibri"/>
                <a:cs typeface="Calibri"/>
              </a:rPr>
              <a:t> </a:t>
            </a:r>
            <a:r>
              <a:rPr sz="2200" b="1" spc="-5" dirty="0">
                <a:latin typeface="Calibri"/>
                <a:cs typeface="Calibri"/>
              </a:rPr>
              <a:t>le</a:t>
            </a:r>
            <a:r>
              <a:rPr sz="2200" b="1" spc="5" dirty="0">
                <a:latin typeface="Calibri"/>
                <a:cs typeface="Calibri"/>
              </a:rPr>
              <a:t> </a:t>
            </a:r>
            <a:r>
              <a:rPr sz="2200" b="1" spc="-15" dirty="0">
                <a:latin typeface="Calibri"/>
                <a:cs typeface="Calibri"/>
              </a:rPr>
              <a:t>compte-rendu</a:t>
            </a:r>
            <a:endParaRPr sz="2200">
              <a:latin typeface="Calibri"/>
              <a:cs typeface="Calibri"/>
            </a:endParaRPr>
          </a:p>
          <a:p>
            <a:pPr algn="ctr">
              <a:lnSpc>
                <a:spcPct val="100000"/>
              </a:lnSpc>
              <a:spcBef>
                <a:spcPts val="470"/>
              </a:spcBef>
            </a:pPr>
            <a:r>
              <a:rPr sz="2200" b="1" spc="-5" dirty="0">
                <a:latin typeface="Calibri"/>
                <a:cs typeface="Calibri"/>
              </a:rPr>
              <a:t>La</a:t>
            </a:r>
            <a:r>
              <a:rPr sz="2200" b="1" spc="5" dirty="0">
                <a:latin typeface="Calibri"/>
                <a:cs typeface="Calibri"/>
              </a:rPr>
              <a:t> </a:t>
            </a:r>
            <a:r>
              <a:rPr sz="2200" b="1" spc="-15" dirty="0">
                <a:latin typeface="Calibri"/>
                <a:cs typeface="Calibri"/>
              </a:rPr>
              <a:t>phrase</a:t>
            </a:r>
            <a:r>
              <a:rPr sz="2200" b="1" spc="30" dirty="0">
                <a:latin typeface="Calibri"/>
                <a:cs typeface="Calibri"/>
              </a:rPr>
              <a:t> </a:t>
            </a:r>
            <a:r>
              <a:rPr sz="2200" b="1" spc="-20" dirty="0">
                <a:latin typeface="Calibri"/>
                <a:cs typeface="Calibri"/>
              </a:rPr>
              <a:t>interrogative,</a:t>
            </a:r>
            <a:r>
              <a:rPr sz="2200" b="1" spc="45" dirty="0">
                <a:latin typeface="Calibri"/>
                <a:cs typeface="Calibri"/>
              </a:rPr>
              <a:t> </a:t>
            </a:r>
            <a:r>
              <a:rPr sz="2200" b="1" spc="-15" dirty="0">
                <a:latin typeface="Calibri"/>
                <a:cs typeface="Calibri"/>
              </a:rPr>
              <a:t>l’interrogation</a:t>
            </a:r>
            <a:r>
              <a:rPr sz="2200" b="1" spc="45" dirty="0">
                <a:latin typeface="Calibri"/>
                <a:cs typeface="Calibri"/>
              </a:rPr>
              <a:t> </a:t>
            </a:r>
            <a:r>
              <a:rPr sz="2200" b="1" spc="-15" dirty="0">
                <a:latin typeface="Calibri"/>
                <a:cs typeface="Calibri"/>
              </a:rPr>
              <a:t>totale</a:t>
            </a:r>
            <a:r>
              <a:rPr sz="2200" b="1" spc="60" dirty="0">
                <a:latin typeface="Calibri"/>
                <a:cs typeface="Calibri"/>
              </a:rPr>
              <a:t> </a:t>
            </a:r>
            <a:r>
              <a:rPr sz="2200" b="1" spc="-5" dirty="0">
                <a:latin typeface="Calibri"/>
                <a:cs typeface="Calibri"/>
              </a:rPr>
              <a:t>&amp;</a:t>
            </a:r>
            <a:r>
              <a:rPr sz="2200" b="1" spc="15" dirty="0">
                <a:latin typeface="Calibri"/>
                <a:cs typeface="Calibri"/>
              </a:rPr>
              <a:t> </a:t>
            </a:r>
            <a:r>
              <a:rPr sz="2200" b="1" spc="-10" dirty="0">
                <a:latin typeface="Calibri"/>
                <a:cs typeface="Calibri"/>
              </a:rPr>
              <a:t>partielle</a:t>
            </a:r>
            <a:endParaRPr sz="2200">
              <a:latin typeface="Calibri"/>
              <a:cs typeface="Calibri"/>
            </a:endParaRPr>
          </a:p>
        </p:txBody>
      </p:sp>
      <p:pic>
        <p:nvPicPr>
          <p:cNvPr id="4" name="object 4"/>
          <p:cNvPicPr/>
          <p:nvPr/>
        </p:nvPicPr>
        <p:blipFill>
          <a:blip r:embed="rId2" cstate="print"/>
          <a:stretch>
            <a:fillRect/>
          </a:stretch>
        </p:blipFill>
        <p:spPr>
          <a:xfrm>
            <a:off x="4905781" y="0"/>
            <a:ext cx="2162530" cy="198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8163" y="263144"/>
            <a:ext cx="3171190" cy="696595"/>
          </a:xfrm>
          <a:prstGeom prst="rect">
            <a:avLst/>
          </a:prstGeom>
        </p:spPr>
        <p:txBody>
          <a:bodyPr vert="horz" wrap="square" lIns="0" tIns="12700" rIns="0" bIns="0" rtlCol="0">
            <a:spAutoFit/>
          </a:bodyPr>
          <a:lstStyle/>
          <a:p>
            <a:pPr marL="12700">
              <a:lnSpc>
                <a:spcPct val="100000"/>
              </a:lnSpc>
              <a:spcBef>
                <a:spcPts val="100"/>
              </a:spcBef>
            </a:pPr>
            <a:r>
              <a:rPr sz="4400" spc="-60" dirty="0">
                <a:latin typeface="Calibri Light"/>
                <a:cs typeface="Calibri Light"/>
              </a:rPr>
              <a:t>Reformulation</a:t>
            </a:r>
            <a:endParaRPr sz="4400">
              <a:latin typeface="Calibri Light"/>
              <a:cs typeface="Calibri Light"/>
            </a:endParaRPr>
          </a:p>
        </p:txBody>
      </p:sp>
      <p:sp>
        <p:nvSpPr>
          <p:cNvPr id="3" name="object 3"/>
          <p:cNvSpPr txBox="1"/>
          <p:nvPr/>
        </p:nvSpPr>
        <p:spPr>
          <a:xfrm>
            <a:off x="188163" y="1131569"/>
            <a:ext cx="11817985" cy="5582810"/>
          </a:xfrm>
          <a:prstGeom prst="rect">
            <a:avLst/>
          </a:prstGeom>
        </p:spPr>
        <p:txBody>
          <a:bodyPr vert="horz" wrap="square" lIns="0" tIns="54610" rIns="0" bIns="0" rtlCol="0">
            <a:spAutoFit/>
          </a:bodyPr>
          <a:lstStyle/>
          <a:p>
            <a:pPr marL="527685" marR="5080" indent="-515620" algn="just">
              <a:lnSpc>
                <a:spcPct val="90000"/>
              </a:lnSpc>
              <a:spcBef>
                <a:spcPts val="430"/>
              </a:spcBef>
            </a:pPr>
            <a:r>
              <a:rPr sz="2800" dirty="0">
                <a:latin typeface="Times New Roman"/>
                <a:cs typeface="Times New Roman"/>
              </a:rPr>
              <a:t>7.</a:t>
            </a:r>
            <a:r>
              <a:rPr sz="2800" spc="5" dirty="0">
                <a:latin typeface="Times New Roman"/>
                <a:cs typeface="Times New Roman"/>
              </a:rPr>
              <a:t> </a:t>
            </a:r>
            <a:r>
              <a:rPr sz="2800" spc="-5" dirty="0">
                <a:latin typeface="Times New Roman"/>
                <a:cs typeface="Times New Roman"/>
              </a:rPr>
              <a:t>La</a:t>
            </a:r>
            <a:r>
              <a:rPr sz="2800" dirty="0">
                <a:latin typeface="Times New Roman"/>
                <a:cs typeface="Times New Roman"/>
              </a:rPr>
              <a:t> </a:t>
            </a:r>
            <a:r>
              <a:rPr sz="2800" u="heavy" spc="-10" dirty="0">
                <a:uFill>
                  <a:solidFill>
                    <a:srgbClr val="000000"/>
                  </a:solidFill>
                </a:uFill>
                <a:latin typeface="Times New Roman"/>
                <a:cs typeface="Times New Roman"/>
              </a:rPr>
              <a:t>sédentarisation</a:t>
            </a:r>
            <a:r>
              <a:rPr sz="2800" u="heavy" spc="-5" dirty="0">
                <a:uFill>
                  <a:solidFill>
                    <a:srgbClr val="000000"/>
                  </a:solidFill>
                </a:uFill>
                <a:latin typeface="Times New Roman"/>
                <a:cs typeface="Times New Roman"/>
              </a:rPr>
              <a:t> forcée</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les</a:t>
            </a:r>
            <a:r>
              <a:rPr sz="2800" dirty="0">
                <a:latin typeface="Times New Roman"/>
                <a:cs typeface="Times New Roman"/>
              </a:rPr>
              <a:t> </a:t>
            </a:r>
            <a:r>
              <a:rPr sz="2800" u="heavy" spc="-5" dirty="0">
                <a:uFill>
                  <a:solidFill>
                    <a:srgbClr val="000000"/>
                  </a:solidFill>
                </a:uFill>
                <a:latin typeface="Times New Roman"/>
                <a:cs typeface="Times New Roman"/>
              </a:rPr>
              <a:t>horaires</a:t>
            </a:r>
            <a:r>
              <a:rPr sz="2800" u="heavy" dirty="0">
                <a:uFill>
                  <a:solidFill>
                    <a:srgbClr val="000000"/>
                  </a:solidFill>
                </a:uFill>
                <a:latin typeface="Times New Roman"/>
                <a:cs typeface="Times New Roman"/>
              </a:rPr>
              <a:t> de</a:t>
            </a:r>
            <a:r>
              <a:rPr sz="2800" u="heavy" spc="5"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travail</a:t>
            </a:r>
            <a:r>
              <a:rPr sz="2800" u="heavy"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fixe</a:t>
            </a:r>
            <a:r>
              <a:rPr sz="2800" spc="-5" dirty="0">
                <a:latin typeface="Times New Roman"/>
                <a:cs typeface="Times New Roman"/>
              </a:rPr>
              <a:t>,</a:t>
            </a:r>
            <a:r>
              <a:rPr sz="2800" dirty="0">
                <a:latin typeface="Times New Roman"/>
                <a:cs typeface="Times New Roman"/>
              </a:rPr>
              <a:t> </a:t>
            </a:r>
            <a:r>
              <a:rPr sz="2800" u="heavy" spc="-5" dirty="0">
                <a:uFill>
                  <a:solidFill>
                    <a:srgbClr val="000000"/>
                  </a:solidFill>
                </a:uFill>
                <a:latin typeface="Times New Roman"/>
                <a:cs typeface="Times New Roman"/>
              </a:rPr>
              <a:t>l’indépendance</a:t>
            </a:r>
            <a:r>
              <a:rPr sz="2800" u="heavy" spc="690" dirty="0">
                <a:uFill>
                  <a:solidFill>
                    <a:srgbClr val="000000"/>
                  </a:solidFill>
                </a:uFill>
                <a:latin typeface="Times New Roman"/>
                <a:cs typeface="Times New Roman"/>
              </a:rPr>
              <a:t> </a:t>
            </a:r>
            <a:r>
              <a:rPr sz="2800" u="heavy" spc="-10" dirty="0">
                <a:uFill>
                  <a:solidFill>
                    <a:srgbClr val="000000"/>
                  </a:solidFill>
                </a:uFill>
                <a:latin typeface="Times New Roman"/>
                <a:cs typeface="Times New Roman"/>
              </a:rPr>
              <a:t>des </a:t>
            </a:r>
            <a:r>
              <a:rPr sz="2800" spc="-5" dirty="0">
                <a:latin typeface="Times New Roman"/>
                <a:cs typeface="Times New Roman"/>
              </a:rPr>
              <a:t> </a:t>
            </a:r>
            <a:r>
              <a:rPr sz="2800" u="heavy" spc="-5" dirty="0">
                <a:uFill>
                  <a:solidFill>
                    <a:srgbClr val="000000"/>
                  </a:solidFill>
                </a:uFill>
                <a:latin typeface="Times New Roman"/>
                <a:cs typeface="Times New Roman"/>
              </a:rPr>
              <a:t>femmes</a:t>
            </a:r>
            <a:r>
              <a:rPr sz="2800" dirty="0">
                <a:latin typeface="Times New Roman"/>
                <a:cs typeface="Times New Roman"/>
              </a:rPr>
              <a:t> </a:t>
            </a:r>
            <a:r>
              <a:rPr sz="2800" spc="-5" dirty="0">
                <a:latin typeface="Times New Roman"/>
                <a:cs typeface="Times New Roman"/>
              </a:rPr>
              <a:t>bousculent</a:t>
            </a:r>
            <a:r>
              <a:rPr sz="2800" dirty="0">
                <a:latin typeface="Times New Roman"/>
                <a:cs typeface="Times New Roman"/>
              </a:rPr>
              <a:t> </a:t>
            </a:r>
            <a:r>
              <a:rPr sz="2800" spc="-5" dirty="0">
                <a:latin typeface="Times New Roman"/>
                <a:cs typeface="Times New Roman"/>
              </a:rPr>
              <a:t>les</a:t>
            </a:r>
            <a:r>
              <a:rPr sz="2800" dirty="0">
                <a:latin typeface="Times New Roman"/>
                <a:cs typeface="Times New Roman"/>
              </a:rPr>
              <a:t> </a:t>
            </a:r>
            <a:r>
              <a:rPr sz="2800" spc="-5" dirty="0">
                <a:latin typeface="Times New Roman"/>
                <a:cs typeface="Times New Roman"/>
              </a:rPr>
              <a:t>modes</a:t>
            </a:r>
            <a:r>
              <a:rPr sz="2800" dirty="0">
                <a:latin typeface="Times New Roman"/>
                <a:cs typeface="Times New Roman"/>
              </a:rPr>
              <a:t> de vie </a:t>
            </a:r>
            <a:r>
              <a:rPr sz="2800" spc="-5" dirty="0">
                <a:latin typeface="Times New Roman"/>
                <a:cs typeface="Times New Roman"/>
              </a:rPr>
              <a:t>des</a:t>
            </a:r>
            <a:r>
              <a:rPr sz="2800" dirty="0">
                <a:latin typeface="Times New Roman"/>
                <a:cs typeface="Times New Roman"/>
              </a:rPr>
              <a:t> </a:t>
            </a:r>
            <a:r>
              <a:rPr sz="2800" spc="-5" dirty="0">
                <a:latin typeface="Times New Roman"/>
                <a:cs typeface="Times New Roman"/>
              </a:rPr>
              <a:t>Inuits.</a:t>
            </a:r>
            <a:r>
              <a:rPr sz="2800" dirty="0">
                <a:latin typeface="Times New Roman"/>
                <a:cs typeface="Times New Roman"/>
              </a:rPr>
              <a:t> </a:t>
            </a:r>
            <a:r>
              <a:rPr sz="2800" b="1" spc="-5" dirty="0">
                <a:solidFill>
                  <a:schemeClr val="accent1">
                    <a:lumMod val="75000"/>
                  </a:schemeClr>
                </a:solidFill>
                <a:latin typeface="Times New Roman"/>
                <a:cs typeface="Times New Roman"/>
              </a:rPr>
              <a:t>Du</a:t>
            </a:r>
            <a:r>
              <a:rPr sz="2800" b="1" dirty="0">
                <a:solidFill>
                  <a:schemeClr val="accent1">
                    <a:lumMod val="75000"/>
                  </a:schemeClr>
                </a:solidFill>
                <a:latin typeface="Times New Roman"/>
                <a:cs typeface="Times New Roman"/>
              </a:rPr>
              <a:t> </a:t>
            </a:r>
            <a:r>
              <a:rPr sz="2800" b="1" spc="-5" dirty="0">
                <a:solidFill>
                  <a:schemeClr val="accent1">
                    <a:lumMod val="75000"/>
                  </a:schemeClr>
                </a:solidFill>
                <a:latin typeface="Times New Roman"/>
                <a:cs typeface="Times New Roman"/>
              </a:rPr>
              <a:t>coup,</a:t>
            </a:r>
            <a:r>
              <a:rPr sz="2800" b="1" dirty="0">
                <a:solidFill>
                  <a:schemeClr val="accent1">
                    <a:lumMod val="75000"/>
                  </a:schemeClr>
                </a:solidFill>
                <a:latin typeface="Times New Roman"/>
                <a:cs typeface="Times New Roman"/>
              </a:rPr>
              <a:t> </a:t>
            </a:r>
            <a:r>
              <a:rPr sz="2800" u="heavy" spc="-5" dirty="0">
                <a:uFill>
                  <a:solidFill>
                    <a:srgbClr val="000000"/>
                  </a:solidFill>
                </a:uFill>
                <a:latin typeface="Times New Roman"/>
                <a:cs typeface="Times New Roman"/>
              </a:rPr>
              <a:t>le chômage</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la </a:t>
            </a:r>
            <a:r>
              <a:rPr sz="2800" dirty="0">
                <a:latin typeface="Times New Roman"/>
                <a:cs typeface="Times New Roman"/>
              </a:rPr>
              <a:t> </a:t>
            </a:r>
            <a:r>
              <a:rPr sz="2800" u="heavy" spc="-5" dirty="0">
                <a:uFill>
                  <a:solidFill>
                    <a:srgbClr val="000000"/>
                  </a:solidFill>
                </a:uFill>
                <a:latin typeface="Times New Roman"/>
                <a:cs typeface="Times New Roman"/>
              </a:rPr>
              <a:t>délinquance</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les</a:t>
            </a:r>
            <a:r>
              <a:rPr sz="2800" dirty="0">
                <a:latin typeface="Times New Roman"/>
                <a:cs typeface="Times New Roman"/>
              </a:rPr>
              <a:t> </a:t>
            </a:r>
            <a:r>
              <a:rPr sz="2800" u="heavy" spc="-5" dirty="0">
                <a:uFill>
                  <a:solidFill>
                    <a:srgbClr val="000000"/>
                  </a:solidFill>
                </a:uFill>
                <a:latin typeface="Times New Roman"/>
                <a:cs typeface="Times New Roman"/>
              </a:rPr>
              <a:t>violences</a:t>
            </a:r>
            <a:r>
              <a:rPr sz="2800" u="heavy"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familiales</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l’</a:t>
            </a:r>
            <a:r>
              <a:rPr sz="2800" u="heavy" spc="-5" dirty="0">
                <a:uFill>
                  <a:solidFill>
                    <a:srgbClr val="000000"/>
                  </a:solidFill>
                </a:uFill>
                <a:latin typeface="Times New Roman"/>
                <a:cs typeface="Times New Roman"/>
              </a:rPr>
              <a:t>alcoolisme</a:t>
            </a:r>
            <a:r>
              <a:rPr sz="2800" dirty="0">
                <a:latin typeface="Times New Roman"/>
                <a:cs typeface="Times New Roman"/>
              </a:rPr>
              <a:t> </a:t>
            </a:r>
            <a:r>
              <a:rPr sz="2800" spc="-10" dirty="0">
                <a:latin typeface="Times New Roman"/>
                <a:cs typeface="Times New Roman"/>
              </a:rPr>
              <a:t>et</a:t>
            </a:r>
            <a:r>
              <a:rPr sz="2800" spc="-5" dirty="0">
                <a:latin typeface="Times New Roman"/>
                <a:cs typeface="Times New Roman"/>
              </a:rPr>
              <a:t> le</a:t>
            </a:r>
            <a:r>
              <a:rPr sz="2800" dirty="0">
                <a:latin typeface="Times New Roman"/>
                <a:cs typeface="Times New Roman"/>
              </a:rPr>
              <a:t> </a:t>
            </a:r>
            <a:r>
              <a:rPr sz="2800" u="heavy" spc="-5" dirty="0">
                <a:uFill>
                  <a:solidFill>
                    <a:srgbClr val="000000"/>
                  </a:solidFill>
                </a:uFill>
                <a:latin typeface="Times New Roman"/>
                <a:cs typeface="Times New Roman"/>
              </a:rPr>
              <a:t>suicide</a:t>
            </a:r>
            <a:r>
              <a:rPr sz="2800" dirty="0">
                <a:latin typeface="Times New Roman"/>
                <a:cs typeface="Times New Roman"/>
              </a:rPr>
              <a:t> </a:t>
            </a:r>
            <a:r>
              <a:rPr sz="2800" spc="-5" dirty="0">
                <a:latin typeface="Times New Roman"/>
                <a:cs typeface="Times New Roman"/>
              </a:rPr>
              <a:t>font</a:t>
            </a:r>
            <a:r>
              <a:rPr sz="2800" dirty="0">
                <a:latin typeface="Times New Roman"/>
                <a:cs typeface="Times New Roman"/>
              </a:rPr>
              <a:t> </a:t>
            </a:r>
            <a:r>
              <a:rPr sz="2800" spc="-5" dirty="0">
                <a:latin typeface="Times New Roman"/>
                <a:cs typeface="Times New Roman"/>
              </a:rPr>
              <a:t>des </a:t>
            </a:r>
            <a:r>
              <a:rPr sz="2800" dirty="0">
                <a:latin typeface="Times New Roman"/>
                <a:cs typeface="Times New Roman"/>
              </a:rPr>
              <a:t> </a:t>
            </a:r>
            <a:r>
              <a:rPr sz="2800" spc="-5" dirty="0">
                <a:latin typeface="Times New Roman"/>
                <a:cs typeface="Times New Roman"/>
              </a:rPr>
              <a:t>ravages. </a:t>
            </a:r>
            <a:r>
              <a:rPr sz="2800" b="1" spc="-5" dirty="0">
                <a:solidFill>
                  <a:schemeClr val="accent3">
                    <a:lumMod val="50000"/>
                  </a:schemeClr>
                </a:solidFill>
                <a:latin typeface="Times New Roman"/>
                <a:cs typeface="Times New Roman"/>
              </a:rPr>
              <a:t>Pourtant</a:t>
            </a:r>
            <a:r>
              <a:rPr sz="2800" spc="-5" dirty="0">
                <a:solidFill>
                  <a:schemeClr val="accent3">
                    <a:lumMod val="50000"/>
                  </a:schemeClr>
                </a:solidFill>
                <a:latin typeface="Times New Roman"/>
                <a:cs typeface="Times New Roman"/>
              </a:rPr>
              <a:t>, </a:t>
            </a:r>
            <a:r>
              <a:rPr sz="2800" spc="-5" dirty="0">
                <a:latin typeface="Times New Roman"/>
                <a:cs typeface="Times New Roman"/>
              </a:rPr>
              <a:t>les gouvernements reconnaissent </a:t>
            </a:r>
            <a:r>
              <a:rPr sz="2800" dirty="0">
                <a:latin typeface="Times New Roman"/>
                <a:cs typeface="Times New Roman"/>
              </a:rPr>
              <a:t>de </a:t>
            </a:r>
            <a:r>
              <a:rPr sz="2800" spc="-5" dirty="0">
                <a:latin typeface="Times New Roman"/>
                <a:cs typeface="Times New Roman"/>
              </a:rPr>
              <a:t>plus </a:t>
            </a:r>
            <a:r>
              <a:rPr sz="2800" spc="-15" dirty="0">
                <a:latin typeface="Times New Roman"/>
                <a:cs typeface="Times New Roman"/>
              </a:rPr>
              <a:t>en </a:t>
            </a:r>
            <a:r>
              <a:rPr sz="2800" spc="-5" dirty="0">
                <a:latin typeface="Times New Roman"/>
                <a:cs typeface="Times New Roman"/>
              </a:rPr>
              <a:t>plus </a:t>
            </a:r>
            <a:r>
              <a:rPr sz="2800" spc="-10" dirty="0">
                <a:latin typeface="Times New Roman"/>
                <a:cs typeface="Times New Roman"/>
              </a:rPr>
              <a:t>les </a:t>
            </a:r>
            <a:r>
              <a:rPr sz="2800" spc="-5" dirty="0">
                <a:latin typeface="Times New Roman"/>
                <a:cs typeface="Times New Roman"/>
              </a:rPr>
              <a:t>droits </a:t>
            </a:r>
            <a:r>
              <a:rPr sz="2800" dirty="0">
                <a:latin typeface="Times New Roman"/>
                <a:cs typeface="Times New Roman"/>
              </a:rPr>
              <a:t> </a:t>
            </a:r>
            <a:r>
              <a:rPr sz="2800" spc="-5" dirty="0">
                <a:latin typeface="Times New Roman"/>
                <a:cs typeface="Times New Roman"/>
              </a:rPr>
              <a:t>aux peuples autochtones, en leur redonnant </a:t>
            </a:r>
            <a:r>
              <a:rPr sz="2800" u="heavy" spc="-5" dirty="0">
                <a:uFill>
                  <a:solidFill>
                    <a:srgbClr val="000000"/>
                  </a:solidFill>
                </a:uFill>
                <a:latin typeface="Times New Roman"/>
                <a:cs typeface="Times New Roman"/>
              </a:rPr>
              <a:t>l’usage </a:t>
            </a:r>
            <a:r>
              <a:rPr sz="2800" u="heavy" dirty="0">
                <a:uFill>
                  <a:solidFill>
                    <a:srgbClr val="000000"/>
                  </a:solidFill>
                </a:uFill>
                <a:latin typeface="Times New Roman"/>
                <a:cs typeface="Times New Roman"/>
              </a:rPr>
              <a:t>de </a:t>
            </a:r>
            <a:r>
              <a:rPr sz="2800" u="heavy" spc="-5" dirty="0">
                <a:uFill>
                  <a:solidFill>
                    <a:srgbClr val="000000"/>
                  </a:solidFill>
                </a:uFill>
                <a:latin typeface="Times New Roman"/>
                <a:cs typeface="Times New Roman"/>
              </a:rPr>
              <a:t>certains territoires et </a:t>
            </a:r>
            <a:r>
              <a:rPr sz="2800" u="heavy" spc="-10" dirty="0">
                <a:uFill>
                  <a:solidFill>
                    <a:srgbClr val="000000"/>
                  </a:solidFill>
                </a:uFill>
                <a:latin typeface="Times New Roman"/>
                <a:cs typeface="Times New Roman"/>
              </a:rPr>
              <a:t>en </a:t>
            </a:r>
            <a:r>
              <a:rPr sz="2800" spc="-5" dirty="0">
                <a:latin typeface="Times New Roman"/>
                <a:cs typeface="Times New Roman"/>
              </a:rPr>
              <a:t> </a:t>
            </a:r>
            <a:r>
              <a:rPr sz="2800" u="heavy" spc="-5" dirty="0">
                <a:uFill>
                  <a:solidFill>
                    <a:srgbClr val="000000"/>
                  </a:solidFill>
                </a:uFill>
                <a:latin typeface="Times New Roman"/>
                <a:cs typeface="Times New Roman"/>
              </a:rPr>
              <a:t>finançant les</a:t>
            </a:r>
            <a:r>
              <a:rPr sz="2800" u="heavy" spc="-10"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initiatives</a:t>
            </a:r>
            <a:r>
              <a:rPr sz="2800" u="heavy" spc="-10" dirty="0">
                <a:uFill>
                  <a:solidFill>
                    <a:srgbClr val="000000"/>
                  </a:solidFill>
                </a:uFill>
                <a:latin typeface="Times New Roman"/>
                <a:cs typeface="Times New Roman"/>
              </a:rPr>
              <a:t> </a:t>
            </a:r>
            <a:r>
              <a:rPr sz="2800" u="heavy" dirty="0">
                <a:uFill>
                  <a:solidFill>
                    <a:srgbClr val="000000"/>
                  </a:solidFill>
                </a:uFill>
                <a:latin typeface="Times New Roman"/>
                <a:cs typeface="Times New Roman"/>
              </a:rPr>
              <a:t>pour</a:t>
            </a:r>
            <a:r>
              <a:rPr sz="2800" u="heavy" spc="-45"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préserver leurs</a:t>
            </a:r>
            <a:r>
              <a:rPr sz="2800" u="heavy" spc="10" dirty="0">
                <a:uFill>
                  <a:solidFill>
                    <a:srgbClr val="000000"/>
                  </a:solidFill>
                </a:uFill>
                <a:latin typeface="Times New Roman"/>
                <a:cs typeface="Times New Roman"/>
              </a:rPr>
              <a:t> </a:t>
            </a:r>
            <a:r>
              <a:rPr sz="2800" u="heavy">
                <a:uFill>
                  <a:solidFill>
                    <a:srgbClr val="000000"/>
                  </a:solidFill>
                </a:uFill>
                <a:latin typeface="Times New Roman"/>
                <a:cs typeface="Times New Roman"/>
              </a:rPr>
              <a:t>traditions</a:t>
            </a:r>
            <a:r>
              <a:rPr sz="2800" smtClean="0">
                <a:latin typeface="Times New Roman"/>
                <a:cs typeface="Times New Roman"/>
              </a:rPr>
              <a:t>.</a:t>
            </a:r>
            <a:r>
              <a:rPr lang="en-US" sz="2800" dirty="0" smtClean="0">
                <a:latin typeface="Times New Roman"/>
                <a:cs typeface="Times New Roman"/>
              </a:rPr>
              <a:t> </a:t>
            </a:r>
            <a:endParaRPr sz="2800">
              <a:latin typeface="Times New Roman"/>
              <a:cs typeface="Times New Roman"/>
            </a:endParaRPr>
          </a:p>
          <a:p>
            <a:pPr>
              <a:lnSpc>
                <a:spcPct val="100000"/>
              </a:lnSpc>
              <a:spcBef>
                <a:spcPts val="10"/>
              </a:spcBef>
            </a:pPr>
            <a:r>
              <a:rPr lang="fr-FR" sz="2400" dirty="0" smtClean="0">
                <a:solidFill>
                  <a:srgbClr val="FF0000"/>
                </a:solidFill>
              </a:rPr>
              <a:t>Les modes de vie des Inuits subissent des bouleversements en raison de </a:t>
            </a:r>
            <a:r>
              <a:rPr lang="fr-FR" sz="2400" dirty="0" smtClean="0">
                <a:solidFill>
                  <a:srgbClr val="FF0000"/>
                </a:solidFill>
              </a:rPr>
              <a:t> la vie sédentaire,  les horaires  de travail et </a:t>
            </a:r>
            <a:r>
              <a:rPr lang="fr-FR" sz="2400" dirty="0" smtClean="0">
                <a:solidFill>
                  <a:srgbClr val="FF0000"/>
                </a:solidFill>
              </a:rPr>
              <a:t>l’émancipation,/</a:t>
            </a:r>
            <a:r>
              <a:rPr lang="fr-FR" sz="2400" dirty="0" smtClean="0">
                <a:solidFill>
                  <a:srgbClr val="FF0000"/>
                </a:solidFill>
              </a:rPr>
              <a:t>autonomie</a:t>
            </a:r>
            <a:r>
              <a:rPr lang="fr-FR" sz="2400" dirty="0" smtClean="0"/>
              <a:t>/liberté</a:t>
            </a:r>
            <a:r>
              <a:rPr lang="fr-FR" sz="2400" dirty="0" smtClean="0"/>
              <a:t>, </a:t>
            </a:r>
            <a:r>
              <a:rPr lang="fr-FR" sz="2400" dirty="0" smtClean="0"/>
              <a:t>/</a:t>
            </a:r>
            <a:r>
              <a:rPr lang="fr-FR" sz="2400" dirty="0" smtClean="0">
                <a:solidFill>
                  <a:srgbClr val="FF0000"/>
                </a:solidFill>
              </a:rPr>
              <a:t>affranchissement  des femmes. </a:t>
            </a:r>
            <a:endParaRPr lang="fr-FR" sz="2400" dirty="0" smtClean="0">
              <a:solidFill>
                <a:srgbClr val="FF0000"/>
              </a:solidFill>
            </a:endParaRPr>
          </a:p>
          <a:p>
            <a:pPr marL="12700">
              <a:lnSpc>
                <a:spcPts val="3190"/>
              </a:lnSpc>
            </a:pPr>
            <a:r>
              <a:rPr lang="fr-FR" sz="2400" b="1" spc="-5" dirty="0" smtClean="0">
                <a:solidFill>
                  <a:schemeClr val="accent1">
                    <a:lumMod val="75000"/>
                  </a:schemeClr>
                </a:solidFill>
                <a:cs typeface="Calibri"/>
              </a:rPr>
              <a:t>Par conséquent/En </a:t>
            </a:r>
            <a:r>
              <a:rPr lang="fr-FR" sz="2400" b="1" spc="-5" dirty="0" smtClean="0">
                <a:solidFill>
                  <a:schemeClr val="accent1">
                    <a:lumMod val="75000"/>
                  </a:schemeClr>
                </a:solidFill>
                <a:cs typeface="Calibri"/>
              </a:rPr>
              <a:t> </a:t>
            </a:r>
            <a:r>
              <a:rPr lang="fr-FR" sz="2400" b="1" spc="-5" dirty="0" smtClean="0">
                <a:solidFill>
                  <a:schemeClr val="accent1">
                    <a:lumMod val="75000"/>
                  </a:schemeClr>
                </a:solidFill>
                <a:cs typeface="Calibri"/>
              </a:rPr>
              <a:t>conséquence /Ainsi, </a:t>
            </a:r>
            <a:r>
              <a:rPr lang="fr-FR" sz="2400" spc="-5" dirty="0" smtClean="0">
                <a:solidFill>
                  <a:schemeClr val="accent1">
                    <a:lumMod val="75000"/>
                  </a:schemeClr>
                </a:solidFill>
                <a:cs typeface="Calibri"/>
              </a:rPr>
              <a:t>le chômage, la délinquance, les violences familiales, l'alcoolisme et le suicide ont un impact dévastateur/ </a:t>
            </a:r>
            <a:r>
              <a:rPr lang="fr-FR" sz="2400" spc="-5" dirty="0" smtClean="0">
                <a:solidFill>
                  <a:schemeClr val="accent1">
                    <a:lumMod val="75000"/>
                  </a:schemeClr>
                </a:solidFill>
                <a:cs typeface="Calibri"/>
              </a:rPr>
              <a:t>ont des </a:t>
            </a:r>
            <a:r>
              <a:rPr lang="fr-FR" sz="2400" spc="-5" dirty="0" smtClean="0">
                <a:solidFill>
                  <a:schemeClr val="accent1">
                    <a:lumMod val="75000"/>
                  </a:schemeClr>
                </a:solidFill>
                <a:cs typeface="Calibri"/>
              </a:rPr>
              <a:t>conséquences </a:t>
            </a:r>
            <a:r>
              <a:rPr lang="fr-FR" sz="2400" spc="-5" dirty="0" smtClean="0">
                <a:solidFill>
                  <a:schemeClr val="accent1">
                    <a:lumMod val="75000"/>
                  </a:schemeClr>
                </a:solidFill>
                <a:cs typeface="Calibri"/>
              </a:rPr>
              <a:t>désastreuses  - catastrophiques/ sont  dévastateurs  /  Les conséquences de … sont désastreuses</a:t>
            </a:r>
            <a:r>
              <a:rPr lang="fr-FR" sz="2400" spc="-5" dirty="0" smtClean="0">
                <a:solidFill>
                  <a:schemeClr val="accent1">
                    <a:lumMod val="75000"/>
                  </a:schemeClr>
                </a:solidFill>
                <a:cs typeface="Calibri"/>
              </a:rPr>
              <a:t>. </a:t>
            </a:r>
            <a:r>
              <a:rPr lang="fr-FR" sz="2400" b="1" spc="-5" dirty="0" smtClean="0">
                <a:solidFill>
                  <a:schemeClr val="accent3">
                    <a:lumMod val="50000"/>
                  </a:schemeClr>
                </a:solidFill>
                <a:cs typeface="Calibri"/>
              </a:rPr>
              <a:t>Cependant / Néanmoins</a:t>
            </a:r>
            <a:r>
              <a:rPr lang="fr-FR" sz="2400" b="1" spc="-5" dirty="0" smtClean="0">
                <a:solidFill>
                  <a:schemeClr val="accent3">
                    <a:lumMod val="50000"/>
                  </a:schemeClr>
                </a:solidFill>
                <a:cs typeface="Calibri"/>
              </a:rPr>
              <a:t>, </a:t>
            </a:r>
            <a:r>
              <a:rPr lang="fr-FR" sz="2400" spc="-5" dirty="0" smtClean="0">
                <a:solidFill>
                  <a:schemeClr val="accent3">
                    <a:lumMod val="50000"/>
                  </a:schemeClr>
                </a:solidFill>
                <a:cs typeface="Calibri"/>
              </a:rPr>
              <a:t>les gouvernements accordent de plus en plus d'importance aux droits des peuples autochtones, </a:t>
            </a:r>
            <a:r>
              <a:rPr lang="fr-FR" sz="2400" spc="-5" dirty="0" smtClean="0">
                <a:solidFill>
                  <a:schemeClr val="accent3">
                    <a:lumMod val="50000"/>
                  </a:schemeClr>
                </a:solidFill>
                <a:cs typeface="Calibri"/>
              </a:rPr>
              <a:t>en </a:t>
            </a:r>
            <a:r>
              <a:rPr lang="fr-FR" sz="2400" spc="-5" dirty="0" smtClean="0">
                <a:solidFill>
                  <a:schemeClr val="accent3">
                    <a:lumMod val="50000"/>
                  </a:schemeClr>
                </a:solidFill>
                <a:cs typeface="Calibri"/>
              </a:rPr>
              <a:t>leur accordant la permission d'utiliser certains territoires </a:t>
            </a:r>
            <a:r>
              <a:rPr lang="fr-FR" sz="2400" spc="-5" dirty="0" smtClean="0">
                <a:solidFill>
                  <a:schemeClr val="accent3">
                    <a:lumMod val="50000"/>
                  </a:schemeClr>
                </a:solidFill>
                <a:cs typeface="Calibri"/>
              </a:rPr>
              <a:t> et en </a:t>
            </a:r>
            <a:r>
              <a:rPr lang="fr-FR" sz="2400" spc="-5" dirty="0" smtClean="0">
                <a:solidFill>
                  <a:schemeClr val="accent3">
                    <a:lumMod val="50000"/>
                  </a:schemeClr>
                </a:solidFill>
                <a:cs typeface="Calibri"/>
              </a:rPr>
              <a:t>soutenant </a:t>
            </a:r>
            <a:r>
              <a:rPr lang="fr-FR" sz="2400" spc="-5" dirty="0" smtClean="0">
                <a:solidFill>
                  <a:schemeClr val="accent3">
                    <a:lumMod val="50000"/>
                  </a:schemeClr>
                </a:solidFill>
                <a:cs typeface="Calibri"/>
              </a:rPr>
              <a:t> financièrement les </a:t>
            </a:r>
            <a:r>
              <a:rPr lang="fr-FR" sz="2400" spc="-5" dirty="0" smtClean="0">
                <a:solidFill>
                  <a:schemeClr val="accent3">
                    <a:lumMod val="50000"/>
                  </a:schemeClr>
                </a:solidFill>
                <a:cs typeface="Calibri"/>
              </a:rPr>
              <a:t>initiatives </a:t>
            </a:r>
            <a:r>
              <a:rPr lang="fr-FR" sz="2400" spc="-5" dirty="0" smtClean="0">
                <a:solidFill>
                  <a:schemeClr val="accent3">
                    <a:lumMod val="50000"/>
                  </a:schemeClr>
                </a:solidFill>
                <a:cs typeface="Calibri"/>
              </a:rPr>
              <a:t>qui visent </a:t>
            </a:r>
            <a:r>
              <a:rPr lang="fr-FR" sz="2400" spc="-5" dirty="0" smtClean="0">
                <a:solidFill>
                  <a:schemeClr val="accent3">
                    <a:lumMod val="50000"/>
                  </a:schemeClr>
                </a:solidFill>
                <a:cs typeface="Calibri"/>
              </a:rPr>
              <a:t>à préserver leurs </a:t>
            </a:r>
            <a:r>
              <a:rPr lang="fr-FR" sz="2400" spc="-5" dirty="0" smtClean="0">
                <a:solidFill>
                  <a:schemeClr val="accent3">
                    <a:lumMod val="50000"/>
                  </a:schemeClr>
                </a:solidFill>
                <a:cs typeface="Calibri"/>
              </a:rPr>
              <a:t>traditions.</a:t>
            </a:r>
            <a:endParaRPr sz="2800">
              <a:solidFill>
                <a:schemeClr val="accent3">
                  <a:lumMod val="50000"/>
                </a:schemeClr>
              </a:solidFill>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0"/>
            <a:ext cx="3171190" cy="696595"/>
          </a:xfrm>
          <a:prstGeom prst="rect">
            <a:avLst/>
          </a:prstGeom>
        </p:spPr>
        <p:txBody>
          <a:bodyPr vert="horz" wrap="square" lIns="0" tIns="12700" rIns="0" bIns="0" rtlCol="0">
            <a:spAutoFit/>
          </a:bodyPr>
          <a:lstStyle/>
          <a:p>
            <a:pPr marL="12700">
              <a:lnSpc>
                <a:spcPct val="100000"/>
              </a:lnSpc>
              <a:spcBef>
                <a:spcPts val="100"/>
              </a:spcBef>
            </a:pPr>
            <a:r>
              <a:rPr sz="4400" spc="-60" dirty="0">
                <a:latin typeface="Calibri Light"/>
                <a:cs typeface="Calibri Light"/>
              </a:rPr>
              <a:t>Reformulation</a:t>
            </a:r>
            <a:endParaRPr sz="4400">
              <a:latin typeface="Calibri Light"/>
              <a:cs typeface="Calibri Light"/>
            </a:endParaRPr>
          </a:p>
        </p:txBody>
      </p:sp>
      <p:sp>
        <p:nvSpPr>
          <p:cNvPr id="3" name="object 3"/>
          <p:cNvSpPr txBox="1"/>
          <p:nvPr/>
        </p:nvSpPr>
        <p:spPr>
          <a:xfrm>
            <a:off x="78739" y="826769"/>
            <a:ext cx="11866245" cy="5401222"/>
          </a:xfrm>
          <a:prstGeom prst="rect">
            <a:avLst/>
          </a:prstGeom>
        </p:spPr>
        <p:txBody>
          <a:bodyPr vert="horz" wrap="square" lIns="0" tIns="54610" rIns="0" bIns="0" rtlCol="0">
            <a:spAutoFit/>
          </a:bodyPr>
          <a:lstStyle/>
          <a:p>
            <a:pPr marL="527685" marR="5080" indent="-515620" algn="just">
              <a:lnSpc>
                <a:spcPct val="90000"/>
              </a:lnSpc>
              <a:spcBef>
                <a:spcPts val="430"/>
              </a:spcBef>
            </a:pPr>
            <a:r>
              <a:rPr sz="2800" dirty="0">
                <a:latin typeface="Times New Roman"/>
                <a:cs typeface="Times New Roman"/>
              </a:rPr>
              <a:t>8.</a:t>
            </a:r>
            <a:r>
              <a:rPr sz="2800" spc="700" dirty="0">
                <a:latin typeface="Times New Roman"/>
                <a:cs typeface="Times New Roman"/>
              </a:rPr>
              <a:t> </a:t>
            </a:r>
            <a:r>
              <a:rPr sz="2800" spc="-5" dirty="0">
                <a:latin typeface="Times New Roman"/>
                <a:cs typeface="Times New Roman"/>
              </a:rPr>
              <a:t>En </a:t>
            </a:r>
            <a:r>
              <a:rPr sz="2800" dirty="0">
                <a:latin typeface="Times New Roman"/>
                <a:cs typeface="Times New Roman"/>
              </a:rPr>
              <a:t>1999, le </a:t>
            </a:r>
            <a:r>
              <a:rPr sz="2800" spc="-5" dirty="0">
                <a:latin typeface="Times New Roman"/>
                <a:cs typeface="Times New Roman"/>
              </a:rPr>
              <a:t>Canada a </a:t>
            </a:r>
            <a:r>
              <a:rPr sz="2800" u="heavy" spc="-5" dirty="0">
                <a:uFill>
                  <a:solidFill>
                    <a:srgbClr val="000000"/>
                  </a:solidFill>
                </a:uFill>
                <a:latin typeface="Times New Roman"/>
                <a:cs typeface="Times New Roman"/>
              </a:rPr>
              <a:t>ainsi</a:t>
            </a:r>
            <a:r>
              <a:rPr sz="2800" spc="-5" dirty="0">
                <a:latin typeface="Times New Roman"/>
                <a:cs typeface="Times New Roman"/>
              </a:rPr>
              <a:t> décidé </a:t>
            </a:r>
            <a:r>
              <a:rPr sz="2800" dirty="0">
                <a:latin typeface="Times New Roman"/>
                <a:cs typeface="Times New Roman"/>
              </a:rPr>
              <a:t>de </a:t>
            </a:r>
            <a:r>
              <a:rPr sz="2800" spc="-5" dirty="0">
                <a:latin typeface="Times New Roman"/>
                <a:cs typeface="Times New Roman"/>
              </a:rPr>
              <a:t>créer </a:t>
            </a:r>
            <a:r>
              <a:rPr sz="2800" dirty="0">
                <a:latin typeface="Times New Roman"/>
                <a:cs typeface="Times New Roman"/>
              </a:rPr>
              <a:t>une </a:t>
            </a:r>
            <a:r>
              <a:rPr sz="2800" u="heavy" spc="-5" dirty="0">
                <a:uFill>
                  <a:solidFill>
                    <a:srgbClr val="000000"/>
                  </a:solidFill>
                </a:uFill>
                <a:latin typeface="Times New Roman"/>
                <a:cs typeface="Times New Roman"/>
              </a:rPr>
              <a:t>nouvelle province </a:t>
            </a:r>
            <a:r>
              <a:rPr sz="2800" spc="-5" dirty="0">
                <a:latin typeface="Times New Roman"/>
                <a:cs typeface="Times New Roman"/>
              </a:rPr>
              <a:t>(il </a:t>
            </a:r>
            <a:r>
              <a:rPr sz="2800" spc="-10" dirty="0">
                <a:latin typeface="Times New Roman"/>
                <a:cs typeface="Times New Roman"/>
              </a:rPr>
              <a:t>en </a:t>
            </a:r>
            <a:r>
              <a:rPr sz="2800" spc="-5" dirty="0">
                <a:latin typeface="Times New Roman"/>
                <a:cs typeface="Times New Roman"/>
              </a:rPr>
              <a:t>existe </a:t>
            </a:r>
            <a:r>
              <a:rPr sz="2800" dirty="0">
                <a:latin typeface="Times New Roman"/>
                <a:cs typeface="Times New Roman"/>
              </a:rPr>
              <a:t> </a:t>
            </a:r>
            <a:r>
              <a:rPr sz="2800" spc="-5" dirty="0">
                <a:latin typeface="Times New Roman"/>
                <a:cs typeface="Times New Roman"/>
              </a:rPr>
              <a:t>dix aujourd’hui), dotéе d’un </a:t>
            </a:r>
            <a:r>
              <a:rPr sz="2800" u="heavy" spc="-5" dirty="0">
                <a:uFill>
                  <a:solidFill>
                    <a:srgbClr val="000000"/>
                  </a:solidFill>
                </a:uFill>
                <a:latin typeface="Times New Roman"/>
                <a:cs typeface="Times New Roman"/>
              </a:rPr>
              <a:t>gouvernement à majorité inuit</a:t>
            </a:r>
            <a:r>
              <a:rPr sz="2800" spc="-5" dirty="0">
                <a:latin typeface="Times New Roman"/>
                <a:cs typeface="Times New Roman"/>
              </a:rPr>
              <a:t>. C’est le </a:t>
            </a:r>
            <a:r>
              <a:rPr sz="2800" dirty="0">
                <a:latin typeface="Times New Roman"/>
                <a:cs typeface="Times New Roman"/>
              </a:rPr>
              <a:t>Nunavut. </a:t>
            </a:r>
            <a:r>
              <a:rPr sz="2800" spc="5" dirty="0">
                <a:latin typeface="Times New Roman"/>
                <a:cs typeface="Times New Roman"/>
              </a:rPr>
              <a:t> </a:t>
            </a:r>
            <a:r>
              <a:rPr sz="2800" dirty="0">
                <a:latin typeface="Times New Roman"/>
                <a:cs typeface="Times New Roman"/>
              </a:rPr>
              <a:t>85%</a:t>
            </a:r>
            <a:r>
              <a:rPr sz="2800" spc="5" dirty="0">
                <a:latin typeface="Times New Roman"/>
                <a:cs typeface="Times New Roman"/>
              </a:rPr>
              <a:t> </a:t>
            </a:r>
            <a:r>
              <a:rPr sz="2800" dirty="0">
                <a:latin typeface="Times New Roman"/>
                <a:cs typeface="Times New Roman"/>
              </a:rPr>
              <a:t>de </a:t>
            </a:r>
            <a:r>
              <a:rPr sz="2800" spc="-10" dirty="0">
                <a:latin typeface="Times New Roman"/>
                <a:cs typeface="Times New Roman"/>
              </a:rPr>
              <a:t>ses </a:t>
            </a:r>
            <a:r>
              <a:rPr sz="2800" spc="-5" dirty="0">
                <a:latin typeface="Times New Roman"/>
                <a:cs typeface="Times New Roman"/>
              </a:rPr>
              <a:t>habitants ; </a:t>
            </a:r>
            <a:r>
              <a:rPr sz="2800" spc="-10" dirty="0">
                <a:latin typeface="Times New Roman"/>
                <a:cs typeface="Times New Roman"/>
              </a:rPr>
              <a:t>les </a:t>
            </a:r>
            <a:r>
              <a:rPr sz="2800" spc="-5" dirty="0">
                <a:latin typeface="Times New Roman"/>
                <a:cs typeface="Times New Roman"/>
              </a:rPr>
              <a:t>Nunavummiut, sont autochtones. </a:t>
            </a:r>
            <a:r>
              <a:rPr sz="2800" spc="-10" dirty="0">
                <a:latin typeface="Times New Roman"/>
                <a:cs typeface="Times New Roman"/>
              </a:rPr>
              <a:t>Et</a:t>
            </a:r>
            <a:r>
              <a:rPr sz="2800" u="heavy" spc="-10" dirty="0">
                <a:uFill>
                  <a:solidFill>
                    <a:srgbClr val="000000"/>
                  </a:solidFill>
                </a:uFill>
                <a:latin typeface="Times New Roman"/>
                <a:cs typeface="Times New Roman"/>
              </a:rPr>
              <a:t> </a:t>
            </a:r>
            <a:r>
              <a:rPr sz="2800" u="heavy" spc="-5" dirty="0">
                <a:uFill>
                  <a:solidFill>
                    <a:srgbClr val="000000"/>
                  </a:solidFill>
                </a:uFill>
                <a:latin typeface="Times New Roman"/>
                <a:cs typeface="Times New Roman"/>
              </a:rPr>
              <a:t>jeunes </a:t>
            </a:r>
            <a:r>
              <a:rPr sz="2800" spc="-5" dirty="0">
                <a:latin typeface="Times New Roman"/>
                <a:cs typeface="Times New Roman"/>
              </a:rPr>
              <a:t>: </a:t>
            </a:r>
            <a:r>
              <a:rPr sz="2800" dirty="0">
                <a:latin typeface="Times New Roman"/>
                <a:cs typeface="Times New Roman"/>
              </a:rPr>
              <a:t>un </a:t>
            </a:r>
            <a:r>
              <a:rPr sz="2800" spc="-5" dirty="0">
                <a:latin typeface="Times New Roman"/>
                <a:cs typeface="Times New Roman"/>
              </a:rPr>
              <a:t>tiers </a:t>
            </a:r>
            <a:r>
              <a:rPr sz="2800" dirty="0">
                <a:latin typeface="Times New Roman"/>
                <a:cs typeface="Times New Roman"/>
              </a:rPr>
              <a:t> </a:t>
            </a:r>
            <a:r>
              <a:rPr sz="2800" spc="-5" dirty="0">
                <a:latin typeface="Times New Roman"/>
                <a:cs typeface="Times New Roman"/>
              </a:rPr>
              <a:t>de</a:t>
            </a:r>
            <a:r>
              <a:rPr sz="2800" spc="90" dirty="0">
                <a:latin typeface="Times New Roman"/>
                <a:cs typeface="Times New Roman"/>
              </a:rPr>
              <a:t> </a:t>
            </a:r>
            <a:r>
              <a:rPr sz="2800" spc="-5" dirty="0">
                <a:latin typeface="Times New Roman"/>
                <a:cs typeface="Times New Roman"/>
              </a:rPr>
              <a:t>la</a:t>
            </a:r>
            <a:r>
              <a:rPr sz="2800" spc="90" dirty="0">
                <a:latin typeface="Times New Roman"/>
                <a:cs typeface="Times New Roman"/>
              </a:rPr>
              <a:t> </a:t>
            </a:r>
            <a:r>
              <a:rPr sz="2800" spc="-5" dirty="0">
                <a:latin typeface="Times New Roman"/>
                <a:cs typeface="Times New Roman"/>
              </a:rPr>
              <a:t>population</a:t>
            </a:r>
            <a:r>
              <a:rPr sz="2800" spc="95" dirty="0">
                <a:latin typeface="Times New Roman"/>
                <a:cs typeface="Times New Roman"/>
              </a:rPr>
              <a:t> </a:t>
            </a:r>
            <a:r>
              <a:rPr sz="2800" spc="-5" dirty="0">
                <a:latin typeface="Times New Roman"/>
                <a:cs typeface="Times New Roman"/>
              </a:rPr>
              <a:t>a</a:t>
            </a:r>
            <a:r>
              <a:rPr sz="2800" spc="90" dirty="0">
                <a:latin typeface="Times New Roman"/>
                <a:cs typeface="Times New Roman"/>
              </a:rPr>
              <a:t> </a:t>
            </a:r>
            <a:r>
              <a:rPr sz="2800" spc="-5" dirty="0">
                <a:latin typeface="Times New Roman"/>
                <a:cs typeface="Times New Roman"/>
              </a:rPr>
              <a:t>moins</a:t>
            </a:r>
            <a:r>
              <a:rPr sz="2800" spc="95" dirty="0">
                <a:latin typeface="Times New Roman"/>
                <a:cs typeface="Times New Roman"/>
              </a:rPr>
              <a:t> </a:t>
            </a:r>
            <a:r>
              <a:rPr sz="2800" spc="-5" dirty="0">
                <a:latin typeface="Times New Roman"/>
                <a:cs typeface="Times New Roman"/>
              </a:rPr>
              <a:t>de</a:t>
            </a:r>
            <a:r>
              <a:rPr sz="2800" spc="90" dirty="0">
                <a:latin typeface="Times New Roman"/>
                <a:cs typeface="Times New Roman"/>
              </a:rPr>
              <a:t> </a:t>
            </a:r>
            <a:r>
              <a:rPr sz="2800" spc="-10" dirty="0">
                <a:latin typeface="Times New Roman"/>
                <a:cs typeface="Times New Roman"/>
              </a:rPr>
              <a:t>14</a:t>
            </a:r>
            <a:r>
              <a:rPr sz="2800" spc="85" dirty="0">
                <a:latin typeface="Times New Roman"/>
                <a:cs typeface="Times New Roman"/>
              </a:rPr>
              <a:t> </a:t>
            </a:r>
            <a:r>
              <a:rPr sz="2800" spc="-5" dirty="0">
                <a:latin typeface="Times New Roman"/>
                <a:cs typeface="Times New Roman"/>
              </a:rPr>
              <a:t>ans.</a:t>
            </a:r>
            <a:r>
              <a:rPr sz="2800" spc="90" dirty="0">
                <a:latin typeface="Times New Roman"/>
                <a:cs typeface="Times New Roman"/>
              </a:rPr>
              <a:t> </a:t>
            </a:r>
            <a:r>
              <a:rPr sz="2800" dirty="0">
                <a:latin typeface="Times New Roman"/>
                <a:cs typeface="Times New Roman"/>
              </a:rPr>
              <a:t>Ils</a:t>
            </a:r>
            <a:r>
              <a:rPr sz="2800" spc="85" dirty="0">
                <a:latin typeface="Times New Roman"/>
                <a:cs typeface="Times New Roman"/>
              </a:rPr>
              <a:t> </a:t>
            </a:r>
            <a:r>
              <a:rPr sz="2800" spc="-5" dirty="0">
                <a:latin typeface="Times New Roman"/>
                <a:cs typeface="Times New Roman"/>
              </a:rPr>
              <a:t>ne</a:t>
            </a:r>
            <a:r>
              <a:rPr sz="2800" spc="80" dirty="0">
                <a:latin typeface="Times New Roman"/>
                <a:cs typeface="Times New Roman"/>
              </a:rPr>
              <a:t> </a:t>
            </a:r>
            <a:r>
              <a:rPr sz="2800" dirty="0">
                <a:latin typeface="Times New Roman"/>
                <a:cs typeface="Times New Roman"/>
              </a:rPr>
              <a:t>seront</a:t>
            </a:r>
            <a:r>
              <a:rPr sz="2800" spc="90" dirty="0">
                <a:latin typeface="Times New Roman"/>
                <a:cs typeface="Times New Roman"/>
              </a:rPr>
              <a:t> </a:t>
            </a:r>
            <a:r>
              <a:rPr sz="2800" spc="-5" dirty="0">
                <a:latin typeface="Times New Roman"/>
                <a:cs typeface="Times New Roman"/>
              </a:rPr>
              <a:t>pas</a:t>
            </a:r>
            <a:r>
              <a:rPr sz="2800" spc="85" dirty="0">
                <a:latin typeface="Times New Roman"/>
                <a:cs typeface="Times New Roman"/>
              </a:rPr>
              <a:t> </a:t>
            </a:r>
            <a:r>
              <a:rPr sz="2800" dirty="0">
                <a:latin typeface="Times New Roman"/>
                <a:cs typeface="Times New Roman"/>
              </a:rPr>
              <a:t>trop</a:t>
            </a:r>
            <a:r>
              <a:rPr sz="2800" spc="95" dirty="0">
                <a:latin typeface="Times New Roman"/>
                <a:cs typeface="Times New Roman"/>
              </a:rPr>
              <a:t> </a:t>
            </a:r>
            <a:r>
              <a:rPr sz="2800" spc="-5" dirty="0">
                <a:latin typeface="Times New Roman"/>
                <a:cs typeface="Times New Roman"/>
              </a:rPr>
              <a:t>pour</a:t>
            </a:r>
            <a:r>
              <a:rPr sz="2800" spc="90" dirty="0">
                <a:latin typeface="Times New Roman"/>
                <a:cs typeface="Times New Roman"/>
              </a:rPr>
              <a:t> </a:t>
            </a:r>
            <a:r>
              <a:rPr sz="2800" spc="-5" dirty="0">
                <a:latin typeface="Times New Roman"/>
                <a:cs typeface="Times New Roman"/>
              </a:rPr>
              <a:t>relever</a:t>
            </a:r>
            <a:r>
              <a:rPr sz="2800" spc="100" dirty="0">
                <a:latin typeface="Times New Roman"/>
                <a:cs typeface="Times New Roman"/>
              </a:rPr>
              <a:t> </a:t>
            </a:r>
            <a:r>
              <a:rPr sz="2800" spc="-5" dirty="0">
                <a:latin typeface="Times New Roman"/>
                <a:cs typeface="Times New Roman"/>
              </a:rPr>
              <a:t>les</a:t>
            </a:r>
            <a:r>
              <a:rPr sz="2800" spc="80" dirty="0">
                <a:latin typeface="Times New Roman"/>
                <a:cs typeface="Times New Roman"/>
              </a:rPr>
              <a:t> </a:t>
            </a:r>
            <a:r>
              <a:rPr sz="2800" spc="-5" dirty="0">
                <a:latin typeface="Times New Roman"/>
                <a:cs typeface="Times New Roman"/>
              </a:rPr>
              <a:t>défis </a:t>
            </a:r>
            <a:r>
              <a:rPr sz="2800" spc="-690" dirty="0">
                <a:latin typeface="Times New Roman"/>
                <a:cs typeface="Times New Roman"/>
              </a:rPr>
              <a:t> </a:t>
            </a:r>
            <a:r>
              <a:rPr sz="2800" spc="-5" dirty="0">
                <a:latin typeface="Times New Roman"/>
                <a:cs typeface="Times New Roman"/>
              </a:rPr>
              <a:t>à</a:t>
            </a:r>
            <a:r>
              <a:rPr sz="2800" spc="-15" dirty="0">
                <a:latin typeface="Times New Roman"/>
                <a:cs typeface="Times New Roman"/>
              </a:rPr>
              <a:t> </a:t>
            </a:r>
            <a:r>
              <a:rPr sz="2800" spc="-25">
                <a:latin typeface="Times New Roman"/>
                <a:cs typeface="Times New Roman"/>
              </a:rPr>
              <a:t>venir</a:t>
            </a:r>
            <a:r>
              <a:rPr sz="2800" spc="-25" smtClean="0">
                <a:latin typeface="Times New Roman"/>
                <a:cs typeface="Times New Roman"/>
              </a:rPr>
              <a:t>.</a:t>
            </a:r>
            <a:r>
              <a:rPr lang="fr-FR" sz="2800" spc="-25" dirty="0" smtClean="0">
                <a:latin typeface="Times New Roman"/>
                <a:cs typeface="Times New Roman"/>
              </a:rPr>
              <a:t> </a:t>
            </a:r>
            <a:endParaRPr lang="fr-FR" sz="2800" spc="-25" dirty="0" smtClean="0">
              <a:latin typeface="Times New Roman"/>
              <a:cs typeface="Times New Roman"/>
            </a:endParaRPr>
          </a:p>
          <a:p>
            <a:pPr marL="527685" marR="5080" indent="-515620" algn="just">
              <a:lnSpc>
                <a:spcPct val="90000"/>
              </a:lnSpc>
              <a:spcBef>
                <a:spcPts val="430"/>
              </a:spcBef>
            </a:pPr>
            <a:r>
              <a:rPr lang="fr-FR" sz="2800" b="1" spc="-25" dirty="0" smtClean="0">
                <a:solidFill>
                  <a:schemeClr val="accent2">
                    <a:lumMod val="75000"/>
                  </a:schemeClr>
                </a:solidFill>
                <a:latin typeface="Times New Roman"/>
                <a:cs typeface="Times New Roman"/>
              </a:rPr>
              <a:t>Alors / C est pourquoi, en 1999, </a:t>
            </a:r>
            <a:r>
              <a:rPr lang="fr-FR" sz="2800" spc="-25" dirty="0" smtClean="0">
                <a:solidFill>
                  <a:schemeClr val="accent2">
                    <a:lumMod val="75000"/>
                  </a:schemeClr>
                </a:solidFill>
                <a:latin typeface="Times New Roman"/>
                <a:cs typeface="Times New Roman"/>
              </a:rPr>
              <a:t>une </a:t>
            </a:r>
            <a:r>
              <a:rPr lang="fr-FR" sz="2800" spc="-25" dirty="0" smtClean="0">
                <a:solidFill>
                  <a:schemeClr val="accent2">
                    <a:lumMod val="75000"/>
                  </a:schemeClr>
                </a:solidFill>
                <a:latin typeface="Times New Roman"/>
                <a:cs typeface="Times New Roman"/>
              </a:rPr>
              <a:t>nouvelle province </a:t>
            </a:r>
            <a:r>
              <a:rPr lang="fr-FR" sz="2800" spc="-25" dirty="0" smtClean="0">
                <a:solidFill>
                  <a:schemeClr val="accent2">
                    <a:lumMod val="75000"/>
                  </a:schemeClr>
                </a:solidFill>
                <a:latin typeface="Times New Roman"/>
                <a:cs typeface="Times New Roman"/>
              </a:rPr>
              <a:t>appelée Nunavut, a </a:t>
            </a:r>
            <a:r>
              <a:rPr lang="fr-FR" sz="2800" spc="-25" dirty="0" smtClean="0">
                <a:solidFill>
                  <a:schemeClr val="accent2">
                    <a:lumMod val="75000"/>
                  </a:schemeClr>
                </a:solidFill>
                <a:latin typeface="Times New Roman"/>
                <a:cs typeface="Times New Roman"/>
              </a:rPr>
              <a:t>été créée par le Canada, </a:t>
            </a:r>
            <a:r>
              <a:rPr lang="fr-FR" sz="2800" b="1" spc="-25" dirty="0" smtClean="0">
                <a:solidFill>
                  <a:schemeClr val="accent2">
                    <a:lumMod val="75000"/>
                  </a:schemeClr>
                </a:solidFill>
                <a:latin typeface="Times New Roman"/>
                <a:cs typeface="Times New Roman"/>
              </a:rPr>
              <a:t>dont l</a:t>
            </a:r>
            <a:r>
              <a:rPr lang="fr-FR" sz="2800" spc="-25" dirty="0" smtClean="0">
                <a:solidFill>
                  <a:schemeClr val="accent2">
                    <a:lumMod val="75000"/>
                  </a:schemeClr>
                </a:solidFill>
                <a:latin typeface="Times New Roman"/>
                <a:cs typeface="Times New Roman"/>
              </a:rPr>
              <a:t>es  85% des habitants sont </a:t>
            </a:r>
            <a:r>
              <a:rPr lang="fr-FR" sz="2800" spc="-25" dirty="0" err="1" smtClean="0">
                <a:solidFill>
                  <a:schemeClr val="accent2">
                    <a:lumMod val="75000"/>
                  </a:schemeClr>
                </a:solidFill>
                <a:latin typeface="Times New Roman"/>
                <a:cs typeface="Times New Roman"/>
              </a:rPr>
              <a:t>inuits</a:t>
            </a:r>
            <a:r>
              <a:rPr lang="fr-FR" sz="2800" spc="-25" dirty="0" smtClean="0">
                <a:solidFill>
                  <a:schemeClr val="accent2">
                    <a:lumMod val="75000"/>
                  </a:schemeClr>
                </a:solidFill>
                <a:latin typeface="Times New Roman"/>
                <a:cs typeface="Times New Roman"/>
              </a:rPr>
              <a:t>, dont le gouvernement est majoritairement inuit et le tiers de la population a moins de 14 ans</a:t>
            </a:r>
            <a:r>
              <a:rPr lang="fr-FR" sz="2800" spc="-25" dirty="0" smtClean="0">
                <a:solidFill>
                  <a:schemeClr val="accent2">
                    <a:lumMod val="75000"/>
                  </a:schemeClr>
                </a:solidFill>
                <a:latin typeface="Times New Roman"/>
                <a:cs typeface="Times New Roman"/>
              </a:rPr>
              <a:t>. </a:t>
            </a:r>
            <a:r>
              <a:rPr lang="fr-FR" sz="2800" spc="-25" dirty="0" smtClean="0">
                <a:solidFill>
                  <a:schemeClr val="accent3">
                    <a:lumMod val="50000"/>
                  </a:schemeClr>
                </a:solidFill>
                <a:latin typeface="Times New Roman"/>
                <a:cs typeface="Times New Roman"/>
              </a:rPr>
              <a:t>Pas beaucoup pour </a:t>
            </a:r>
            <a:r>
              <a:rPr lang="fr-FR" sz="2800" spc="-25" dirty="0" smtClean="0">
                <a:solidFill>
                  <a:schemeClr val="accent3">
                    <a:lumMod val="50000"/>
                  </a:schemeClr>
                </a:solidFill>
                <a:latin typeface="Times New Roman"/>
                <a:cs typeface="Times New Roman"/>
              </a:rPr>
              <a:t>répondre aux </a:t>
            </a:r>
            <a:r>
              <a:rPr lang="fr-FR" sz="2800" spc="-25" dirty="0" smtClean="0">
                <a:solidFill>
                  <a:schemeClr val="accent3">
                    <a:lumMod val="50000"/>
                  </a:schemeClr>
                </a:solidFill>
                <a:latin typeface="Times New Roman"/>
                <a:cs typeface="Times New Roman"/>
              </a:rPr>
              <a:t>défis / enjeux/ exigences  </a:t>
            </a:r>
            <a:r>
              <a:rPr lang="fr-FR" sz="2800" spc="-25" dirty="0" smtClean="0">
                <a:solidFill>
                  <a:schemeClr val="accent3">
                    <a:lumMod val="50000"/>
                  </a:schemeClr>
                </a:solidFill>
                <a:latin typeface="Times New Roman"/>
                <a:cs typeface="Times New Roman"/>
              </a:rPr>
              <a:t>de l'avenir.</a:t>
            </a:r>
            <a:endParaRPr lang="en-US" sz="2800" spc="-25" dirty="0" smtClean="0">
              <a:solidFill>
                <a:schemeClr val="accent3">
                  <a:lumMod val="50000"/>
                </a:schemeClr>
              </a:solidFill>
              <a:latin typeface="Times New Roman"/>
              <a:cs typeface="Times New Roman"/>
            </a:endParaRPr>
          </a:p>
          <a:p>
            <a:pPr marL="527685" marR="5080" indent="-515620" algn="just">
              <a:lnSpc>
                <a:spcPct val="90000"/>
              </a:lnSpc>
              <a:spcBef>
                <a:spcPts val="430"/>
              </a:spcBef>
            </a:pPr>
            <a:endParaRPr lang="en-US" sz="2800" spc="-25" dirty="0" smtClean="0">
              <a:latin typeface="Times New Roman"/>
              <a:cs typeface="Times New Roman"/>
            </a:endParaRPr>
          </a:p>
          <a:p>
            <a:pPr marL="527685" marR="5080" indent="-515620" algn="just">
              <a:lnSpc>
                <a:spcPct val="90000"/>
              </a:lnSpc>
              <a:spcBef>
                <a:spcPts val="430"/>
              </a:spcBef>
            </a:pPr>
            <a:endParaRPr lang="en-US" sz="2800" spc="-25" dirty="0" smtClean="0">
              <a:latin typeface="Times New Roman"/>
              <a:cs typeface="Times New Roman"/>
            </a:endParaRPr>
          </a:p>
          <a:p>
            <a:pPr marL="527685" marR="5080" indent="-515620" algn="just">
              <a:lnSpc>
                <a:spcPct val="90000"/>
              </a:lnSpc>
              <a:spcBef>
                <a:spcPts val="430"/>
              </a:spcBef>
            </a:pPr>
            <a:endParaRPr sz="2800">
              <a:latin typeface="Times New Roman"/>
              <a:cs typeface="Times New Roman"/>
            </a:endParaRPr>
          </a:p>
          <a:p>
            <a:pPr marL="12700">
              <a:lnSpc>
                <a:spcPts val="3190"/>
              </a:lnSpc>
              <a:spcBef>
                <a:spcPts val="590"/>
              </a:spcBef>
            </a:pPr>
            <a:endParaRPr sz="2800">
              <a:latin typeface="Calibri"/>
              <a:cs typeface="Calibri"/>
            </a:endParaRPr>
          </a:p>
        </p:txBody>
      </p:sp>
      <p:sp>
        <p:nvSpPr>
          <p:cNvPr id="4" name="object 4"/>
          <p:cNvSpPr txBox="1"/>
          <p:nvPr/>
        </p:nvSpPr>
        <p:spPr>
          <a:xfrm>
            <a:off x="2883154" y="4782439"/>
            <a:ext cx="6254115" cy="452120"/>
          </a:xfrm>
          <a:prstGeom prst="rect">
            <a:avLst/>
          </a:prstGeom>
        </p:spPr>
        <p:txBody>
          <a:bodyPr vert="horz" wrap="square" lIns="0" tIns="12065" rIns="0" bIns="0" rtlCol="0">
            <a:spAutoFit/>
          </a:bodyPr>
          <a:lstStyle/>
          <a:p>
            <a:pPr marL="12700">
              <a:lnSpc>
                <a:spcPct val="100000"/>
              </a:lnSpc>
              <a:spcBef>
                <a:spcPts val="95"/>
              </a:spcBef>
            </a:pPr>
            <a:r>
              <a:rPr sz="2800" b="1" spc="-15" dirty="0">
                <a:solidFill>
                  <a:srgbClr val="FF0000"/>
                </a:solidFill>
                <a:latin typeface="Calibri"/>
                <a:cs typeface="Calibri"/>
              </a:rPr>
              <a:t>Préparer</a:t>
            </a:r>
            <a:r>
              <a:rPr sz="2800" b="1" spc="40" dirty="0">
                <a:solidFill>
                  <a:srgbClr val="FF0000"/>
                </a:solidFill>
                <a:latin typeface="Calibri"/>
                <a:cs typeface="Calibri"/>
              </a:rPr>
              <a:t> </a:t>
            </a:r>
            <a:r>
              <a:rPr sz="2800" b="1" spc="-5" dirty="0">
                <a:solidFill>
                  <a:srgbClr val="FF0000"/>
                </a:solidFill>
                <a:latin typeface="Calibri"/>
                <a:cs typeface="Calibri"/>
              </a:rPr>
              <a:t>le </a:t>
            </a:r>
            <a:r>
              <a:rPr sz="2800" b="1" spc="-15" dirty="0">
                <a:solidFill>
                  <a:srgbClr val="FF0000"/>
                </a:solidFill>
                <a:latin typeface="Calibri"/>
                <a:cs typeface="Calibri"/>
              </a:rPr>
              <a:t>compte</a:t>
            </a:r>
            <a:r>
              <a:rPr sz="2800" b="1" spc="5" dirty="0">
                <a:solidFill>
                  <a:srgbClr val="FF0000"/>
                </a:solidFill>
                <a:latin typeface="Calibri"/>
                <a:cs typeface="Calibri"/>
              </a:rPr>
              <a:t> </a:t>
            </a:r>
            <a:r>
              <a:rPr sz="2800" b="1" spc="-15" dirty="0">
                <a:solidFill>
                  <a:srgbClr val="FF0000"/>
                </a:solidFill>
                <a:latin typeface="Calibri"/>
                <a:cs typeface="Calibri"/>
              </a:rPr>
              <a:t>rendu</a:t>
            </a:r>
            <a:r>
              <a:rPr sz="2800" b="1" dirty="0">
                <a:solidFill>
                  <a:srgbClr val="FF0000"/>
                </a:solidFill>
                <a:latin typeface="Calibri"/>
                <a:cs typeface="Calibri"/>
              </a:rPr>
              <a:t> </a:t>
            </a:r>
            <a:r>
              <a:rPr sz="2800" b="1" spc="-5" dirty="0">
                <a:solidFill>
                  <a:srgbClr val="FF0000"/>
                </a:solidFill>
                <a:latin typeface="Calibri"/>
                <a:cs typeface="Calibri"/>
              </a:rPr>
              <a:t>de</a:t>
            </a:r>
            <a:r>
              <a:rPr sz="2800" b="1" spc="5" dirty="0">
                <a:solidFill>
                  <a:srgbClr val="FF0000"/>
                </a:solidFill>
                <a:latin typeface="Calibri"/>
                <a:cs typeface="Calibri"/>
              </a:rPr>
              <a:t> </a:t>
            </a:r>
            <a:r>
              <a:rPr sz="2800" b="1" dirty="0">
                <a:solidFill>
                  <a:srgbClr val="FF0000"/>
                </a:solidFill>
                <a:latin typeface="Calibri"/>
                <a:cs typeface="Calibri"/>
              </a:rPr>
              <a:t>ce </a:t>
            </a:r>
            <a:r>
              <a:rPr sz="2800" b="1" spc="-5" dirty="0">
                <a:solidFill>
                  <a:srgbClr val="FF0000"/>
                </a:solidFill>
                <a:latin typeface="Calibri"/>
                <a:cs typeface="Calibri"/>
              </a:rPr>
              <a:t>document</a:t>
            </a:r>
            <a:endParaRPr sz="28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3943" y="2203780"/>
            <a:ext cx="3004185" cy="1590040"/>
          </a:xfrm>
          <a:prstGeom prst="rect">
            <a:avLst/>
          </a:prstGeom>
        </p:spPr>
        <p:txBody>
          <a:bodyPr vert="horz" wrap="square" lIns="0" tIns="105410" rIns="0" bIns="0" rtlCol="0">
            <a:spAutoFit/>
          </a:bodyPr>
          <a:lstStyle/>
          <a:p>
            <a:pPr marL="12700" marR="5080">
              <a:lnSpc>
                <a:spcPts val="5840"/>
              </a:lnSpc>
              <a:spcBef>
                <a:spcPts val="830"/>
              </a:spcBef>
            </a:pPr>
            <a:r>
              <a:rPr sz="5400" dirty="0">
                <a:solidFill>
                  <a:srgbClr val="000000"/>
                </a:solidFill>
              </a:rPr>
              <a:t>Le</a:t>
            </a:r>
            <a:r>
              <a:rPr sz="5400" spc="-80" dirty="0">
                <a:solidFill>
                  <a:srgbClr val="000000"/>
                </a:solidFill>
              </a:rPr>
              <a:t> </a:t>
            </a:r>
            <a:r>
              <a:rPr sz="5400" spc="-20" dirty="0">
                <a:solidFill>
                  <a:srgbClr val="000000"/>
                </a:solidFill>
              </a:rPr>
              <a:t>groupe </a:t>
            </a:r>
            <a:r>
              <a:rPr sz="5400" spc="-1340" dirty="0">
                <a:solidFill>
                  <a:srgbClr val="000000"/>
                </a:solidFill>
              </a:rPr>
              <a:t> </a:t>
            </a:r>
            <a:r>
              <a:rPr sz="5400" dirty="0">
                <a:solidFill>
                  <a:srgbClr val="000000"/>
                </a:solidFill>
              </a:rPr>
              <a:t>verbal</a:t>
            </a:r>
            <a:endParaRPr sz="5400"/>
          </a:p>
        </p:txBody>
      </p:sp>
      <p:sp>
        <p:nvSpPr>
          <p:cNvPr id="3" name="object 3"/>
          <p:cNvSpPr/>
          <p:nvPr/>
        </p:nvSpPr>
        <p:spPr>
          <a:xfrm>
            <a:off x="4318565" y="766826"/>
            <a:ext cx="40640" cy="5411470"/>
          </a:xfrm>
          <a:custGeom>
            <a:avLst/>
            <a:gdLst/>
            <a:ahLst/>
            <a:cxnLst/>
            <a:rect l="l" t="t" r="r" b="b"/>
            <a:pathLst>
              <a:path w="40639" h="5411470">
                <a:moveTo>
                  <a:pt x="20219" y="-20637"/>
                </a:moveTo>
                <a:lnTo>
                  <a:pt x="20219" y="5432082"/>
                </a:lnTo>
              </a:path>
            </a:pathLst>
          </a:custGeom>
          <a:ln w="81713">
            <a:solidFill>
              <a:srgbClr val="EC7C30"/>
            </a:solidFill>
          </a:ln>
        </p:spPr>
        <p:txBody>
          <a:bodyPr wrap="square" lIns="0" tIns="0" rIns="0" bIns="0" rtlCol="0"/>
          <a:lstStyle/>
          <a:p>
            <a:endParaRPr/>
          </a:p>
        </p:txBody>
      </p:sp>
      <p:graphicFrame>
        <p:nvGraphicFramePr>
          <p:cNvPr id="4" name="object 4"/>
          <p:cNvGraphicFramePr>
            <a:graphicFrameLocks noGrp="1"/>
          </p:cNvGraphicFramePr>
          <p:nvPr/>
        </p:nvGraphicFramePr>
        <p:xfrm>
          <a:off x="4641722" y="699134"/>
          <a:ext cx="6900542" cy="5406857"/>
        </p:xfrm>
        <a:graphic>
          <a:graphicData uri="http://schemas.openxmlformats.org/drawingml/2006/table">
            <a:tbl>
              <a:tblPr firstRow="1" bandRow="1">
                <a:tableStyleId>{2D5ABB26-0587-4C30-8999-92F81FD0307C}</a:tableStyleId>
              </a:tblPr>
              <a:tblGrid>
                <a:gridCol w="2059305"/>
                <a:gridCol w="1390649"/>
                <a:gridCol w="1652904"/>
                <a:gridCol w="1797684"/>
              </a:tblGrid>
              <a:tr h="622553">
                <a:tc>
                  <a:txBody>
                    <a:bodyPr/>
                    <a:lstStyle/>
                    <a:p>
                      <a:pPr marL="97790">
                        <a:lnSpc>
                          <a:spcPct val="100000"/>
                        </a:lnSpc>
                        <a:spcBef>
                          <a:spcPts val="75"/>
                        </a:spcBef>
                      </a:pPr>
                      <a:r>
                        <a:rPr sz="1700" b="1" spc="-15" dirty="0">
                          <a:latin typeface="Times New Roman"/>
                          <a:cs typeface="Times New Roman"/>
                        </a:rPr>
                        <a:t>Verbe/Expression</a:t>
                      </a:r>
                      <a:endParaRPr sz="1700">
                        <a:latin typeface="Times New Roman"/>
                        <a:cs typeface="Times New Roman"/>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253365">
                        <a:lnSpc>
                          <a:spcPts val="2180"/>
                        </a:lnSpc>
                        <a:spcBef>
                          <a:spcPts val="30"/>
                        </a:spcBef>
                      </a:pPr>
                      <a:r>
                        <a:rPr sz="1700" b="1" spc="-10" dirty="0">
                          <a:latin typeface="Times New Roman"/>
                          <a:cs typeface="Times New Roman"/>
                        </a:rPr>
                        <a:t>Registre</a:t>
                      </a:r>
                      <a:r>
                        <a:rPr sz="1700" b="1" spc="-80" dirty="0">
                          <a:latin typeface="Times New Roman"/>
                          <a:cs typeface="Times New Roman"/>
                        </a:rPr>
                        <a:t> </a:t>
                      </a:r>
                      <a:r>
                        <a:rPr sz="1700" b="1" dirty="0">
                          <a:latin typeface="Times New Roman"/>
                          <a:cs typeface="Times New Roman"/>
                        </a:rPr>
                        <a:t>de </a:t>
                      </a:r>
                      <a:r>
                        <a:rPr sz="1700" b="1" spc="-409" dirty="0">
                          <a:latin typeface="Times New Roman"/>
                          <a:cs typeface="Times New Roman"/>
                        </a:rPr>
                        <a:t> </a:t>
                      </a:r>
                      <a:r>
                        <a:rPr sz="1700" b="1" dirty="0">
                          <a:latin typeface="Times New Roman"/>
                          <a:cs typeface="Times New Roman"/>
                        </a:rPr>
                        <a:t>langue</a:t>
                      </a:r>
                      <a:endParaRPr sz="1700">
                        <a:latin typeface="Times New Roman"/>
                        <a:cs typeface="Times New Roman"/>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75"/>
                        </a:spcBef>
                      </a:pPr>
                      <a:r>
                        <a:rPr sz="1700" b="1" dirty="0">
                          <a:latin typeface="Times New Roman"/>
                          <a:cs typeface="Times New Roman"/>
                        </a:rPr>
                        <a:t>Phrase</a:t>
                      </a:r>
                      <a:endParaRPr sz="1700">
                        <a:latin typeface="Times New Roman"/>
                        <a:cs typeface="Times New Roman"/>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463550">
                        <a:lnSpc>
                          <a:spcPct val="107100"/>
                        </a:lnSpc>
                        <a:spcBef>
                          <a:spcPts val="25"/>
                        </a:spcBef>
                      </a:pPr>
                      <a:r>
                        <a:rPr sz="1700" b="1" spc="-90" dirty="0">
                          <a:latin typeface="Calibri"/>
                          <a:cs typeface="Calibri"/>
                        </a:rPr>
                        <a:t>T</a:t>
                      </a:r>
                      <a:r>
                        <a:rPr sz="1700" b="1" spc="-45" dirty="0">
                          <a:latin typeface="Calibri"/>
                          <a:cs typeface="Calibri"/>
                        </a:rPr>
                        <a:t>r</a:t>
                      </a:r>
                      <a:r>
                        <a:rPr sz="1700" b="1" dirty="0">
                          <a:latin typeface="Calibri"/>
                          <a:cs typeface="Calibri"/>
                        </a:rPr>
                        <a:t>ad</a:t>
                      </a:r>
                      <a:r>
                        <a:rPr sz="1700" b="1" spc="-10" dirty="0">
                          <a:latin typeface="Calibri"/>
                          <a:cs typeface="Calibri"/>
                        </a:rPr>
                        <a:t>u</a:t>
                      </a:r>
                      <a:r>
                        <a:rPr sz="1700" b="1" spc="-5" dirty="0">
                          <a:latin typeface="Calibri"/>
                          <a:cs typeface="Calibri"/>
                        </a:rPr>
                        <a:t>c</a:t>
                      </a:r>
                      <a:r>
                        <a:rPr sz="1700" b="1" spc="-10" dirty="0">
                          <a:latin typeface="Calibri"/>
                          <a:cs typeface="Calibri"/>
                        </a:rPr>
                        <a:t>t</a:t>
                      </a:r>
                      <a:r>
                        <a:rPr sz="1700" b="1" dirty="0">
                          <a:latin typeface="Calibri"/>
                          <a:cs typeface="Calibri"/>
                        </a:rPr>
                        <a:t>ion</a:t>
                      </a:r>
                      <a:r>
                        <a:rPr sz="1700" b="1" spc="-20" dirty="0">
                          <a:latin typeface="Calibri"/>
                          <a:cs typeface="Calibri"/>
                        </a:rPr>
                        <a:t> </a:t>
                      </a:r>
                      <a:r>
                        <a:rPr sz="1700" b="1" spc="-10" dirty="0">
                          <a:latin typeface="Calibri"/>
                          <a:cs typeface="Calibri"/>
                        </a:rPr>
                        <a:t>e</a:t>
                      </a:r>
                      <a:r>
                        <a:rPr sz="1700" b="1" dirty="0">
                          <a:latin typeface="Calibri"/>
                          <a:cs typeface="Calibri"/>
                        </a:rPr>
                        <a:t>n  </a:t>
                      </a:r>
                      <a:r>
                        <a:rPr sz="1700" b="1" spc="-15" dirty="0">
                          <a:latin typeface="Calibri"/>
                          <a:cs typeface="Calibri"/>
                        </a:rPr>
                        <a:t>grec</a:t>
                      </a:r>
                      <a:endParaRPr sz="1700">
                        <a:latin typeface="Calibri"/>
                        <a:cs typeface="Calibri"/>
                      </a:endParaRPr>
                    </a:p>
                  </a:txBody>
                  <a:tcPr marL="0" marR="0" marT="31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01191">
                <a:tc>
                  <a:txBody>
                    <a:bodyPr/>
                    <a:lstStyle/>
                    <a:p>
                      <a:pPr marL="97790">
                        <a:lnSpc>
                          <a:spcPct val="100000"/>
                        </a:lnSpc>
                        <a:spcBef>
                          <a:spcPts val="75"/>
                        </a:spcBef>
                      </a:pPr>
                      <a:r>
                        <a:rPr sz="1700" b="1" dirty="0">
                          <a:solidFill>
                            <a:srgbClr val="FF0000"/>
                          </a:solidFill>
                          <a:latin typeface="Times New Roman"/>
                          <a:cs typeface="Times New Roman"/>
                        </a:rPr>
                        <a:t>Regorger</a:t>
                      </a:r>
                      <a:endParaRPr sz="1700">
                        <a:latin typeface="Times New Roman"/>
                        <a:cs typeface="Times New Roman"/>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75"/>
                        </a:spcBef>
                      </a:pPr>
                      <a:r>
                        <a:rPr sz="1700" dirty="0">
                          <a:latin typeface="Times New Roman"/>
                          <a:cs typeface="Times New Roman"/>
                        </a:rPr>
                        <a:t>Soutenu</a:t>
                      </a:r>
                      <a:endParaRPr sz="1700">
                        <a:latin typeface="Times New Roman"/>
                        <a:cs typeface="Times New Roman"/>
                      </a:endParaRPr>
                    </a:p>
                  </a:txBody>
                  <a:tcPr marL="0" marR="0" marT="95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621665" algn="just">
                        <a:lnSpc>
                          <a:spcPts val="2180"/>
                        </a:lnSpc>
                        <a:spcBef>
                          <a:spcPts val="35"/>
                        </a:spcBef>
                      </a:pPr>
                      <a:r>
                        <a:rPr sz="1700" dirty="0">
                          <a:latin typeface="Times New Roman"/>
                          <a:cs typeface="Times New Roman"/>
                        </a:rPr>
                        <a:t>La </a:t>
                      </a:r>
                      <a:r>
                        <a:rPr sz="1700" spc="-5" dirty="0">
                          <a:latin typeface="Times New Roman"/>
                          <a:cs typeface="Times New Roman"/>
                        </a:rPr>
                        <a:t>région </a:t>
                      </a:r>
                      <a:r>
                        <a:rPr sz="1700" dirty="0">
                          <a:latin typeface="Times New Roman"/>
                          <a:cs typeface="Times New Roman"/>
                        </a:rPr>
                        <a:t> </a:t>
                      </a:r>
                      <a:r>
                        <a:rPr sz="1700" spc="-5" dirty="0">
                          <a:latin typeface="Times New Roman"/>
                          <a:cs typeface="Times New Roman"/>
                        </a:rPr>
                        <a:t>regorgeait </a:t>
                      </a:r>
                      <a:r>
                        <a:rPr sz="1700" spc="-415" dirty="0">
                          <a:latin typeface="Times New Roman"/>
                          <a:cs typeface="Times New Roman"/>
                        </a:rPr>
                        <a:t> </a:t>
                      </a:r>
                      <a:r>
                        <a:rPr sz="1700" dirty="0">
                          <a:latin typeface="Times New Roman"/>
                          <a:cs typeface="Times New Roman"/>
                        </a:rPr>
                        <a:t>d</a:t>
                      </a:r>
                      <a:r>
                        <a:rPr sz="1700" spc="-10" dirty="0">
                          <a:latin typeface="Times New Roman"/>
                          <a:cs typeface="Times New Roman"/>
                        </a:rPr>
                        <a:t>’</a:t>
                      </a:r>
                      <a:r>
                        <a:rPr sz="1700" dirty="0">
                          <a:latin typeface="Times New Roman"/>
                          <a:cs typeface="Times New Roman"/>
                        </a:rPr>
                        <a:t>an</a:t>
                      </a:r>
                      <a:r>
                        <a:rPr sz="1700" spc="-10" dirty="0">
                          <a:latin typeface="Times New Roman"/>
                          <a:cs typeface="Times New Roman"/>
                        </a:rPr>
                        <a:t>im</a:t>
                      </a:r>
                      <a:r>
                        <a:rPr sz="1700" dirty="0">
                          <a:latin typeface="Times New Roman"/>
                          <a:cs typeface="Times New Roman"/>
                        </a:rPr>
                        <a:t>aux</a:t>
                      </a:r>
                      <a:endParaRPr sz="1700">
                        <a:latin typeface="Times New Roman"/>
                        <a:cs typeface="Times New Roman"/>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169545">
                        <a:lnSpc>
                          <a:spcPts val="2180"/>
                        </a:lnSpc>
                        <a:spcBef>
                          <a:spcPts val="35"/>
                        </a:spcBef>
                      </a:pPr>
                      <a:r>
                        <a:rPr sz="1700" spc="-5" dirty="0">
                          <a:solidFill>
                            <a:srgbClr val="FF0000"/>
                          </a:solidFill>
                          <a:latin typeface="Times New Roman"/>
                          <a:cs typeface="Times New Roman"/>
                        </a:rPr>
                        <a:t>Ήταν</a:t>
                      </a:r>
                      <a:r>
                        <a:rPr sz="1700" spc="-45" dirty="0">
                          <a:solidFill>
                            <a:srgbClr val="FF0000"/>
                          </a:solidFill>
                          <a:latin typeface="Times New Roman"/>
                          <a:cs typeface="Times New Roman"/>
                        </a:rPr>
                        <a:t> </a:t>
                      </a:r>
                      <a:r>
                        <a:rPr sz="1700" spc="-5" dirty="0">
                          <a:solidFill>
                            <a:srgbClr val="FF0000"/>
                          </a:solidFill>
                          <a:latin typeface="Times New Roman"/>
                          <a:cs typeface="Times New Roman"/>
                        </a:rPr>
                        <a:t>γεμάτη</a:t>
                      </a:r>
                      <a:r>
                        <a:rPr sz="1700" spc="-55" dirty="0">
                          <a:solidFill>
                            <a:srgbClr val="FF0000"/>
                          </a:solidFill>
                          <a:latin typeface="Times New Roman"/>
                          <a:cs typeface="Times New Roman"/>
                        </a:rPr>
                        <a:t> </a:t>
                      </a:r>
                      <a:r>
                        <a:rPr sz="1700" dirty="0">
                          <a:solidFill>
                            <a:srgbClr val="FF0000"/>
                          </a:solidFill>
                          <a:latin typeface="Times New Roman"/>
                          <a:cs typeface="Times New Roman"/>
                        </a:rPr>
                        <a:t>από </a:t>
                      </a:r>
                      <a:r>
                        <a:rPr sz="1700" spc="-409" dirty="0">
                          <a:solidFill>
                            <a:srgbClr val="FF0000"/>
                          </a:solidFill>
                          <a:latin typeface="Times New Roman"/>
                          <a:cs typeface="Times New Roman"/>
                        </a:rPr>
                        <a:t> </a:t>
                      </a:r>
                      <a:r>
                        <a:rPr sz="1700" spc="-5" dirty="0">
                          <a:solidFill>
                            <a:srgbClr val="FF0000"/>
                          </a:solidFill>
                          <a:latin typeface="Times New Roman"/>
                          <a:cs typeface="Times New Roman"/>
                        </a:rPr>
                        <a:t>(βρίθει</a:t>
                      </a:r>
                      <a:r>
                        <a:rPr sz="1700" spc="-10" dirty="0">
                          <a:solidFill>
                            <a:srgbClr val="FF0000"/>
                          </a:solidFill>
                          <a:latin typeface="Times New Roman"/>
                          <a:cs typeface="Times New Roman"/>
                        </a:rPr>
                        <a:t> </a:t>
                      </a:r>
                      <a:r>
                        <a:rPr sz="1700" spc="-5" dirty="0">
                          <a:solidFill>
                            <a:srgbClr val="FF0000"/>
                          </a:solidFill>
                          <a:latin typeface="Times New Roman"/>
                          <a:cs typeface="Times New Roman"/>
                        </a:rPr>
                        <a:t>από)</a:t>
                      </a:r>
                      <a:endParaRPr sz="1700">
                        <a:latin typeface="Times New Roman"/>
                        <a:cs typeface="Times New Roman"/>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622681">
                <a:tc>
                  <a:txBody>
                    <a:bodyPr/>
                    <a:lstStyle/>
                    <a:p>
                      <a:pPr marL="97790">
                        <a:lnSpc>
                          <a:spcPct val="100000"/>
                        </a:lnSpc>
                        <a:spcBef>
                          <a:spcPts val="80"/>
                        </a:spcBef>
                      </a:pPr>
                      <a:r>
                        <a:rPr sz="1700" b="1" spc="-35" dirty="0">
                          <a:solidFill>
                            <a:srgbClr val="FF0000"/>
                          </a:solidFill>
                          <a:latin typeface="Times New Roman"/>
                          <a:cs typeface="Times New Roman"/>
                        </a:rPr>
                        <a:t>Tenir</a:t>
                      </a:r>
                      <a:r>
                        <a:rPr sz="1700" b="1" spc="-70" dirty="0">
                          <a:solidFill>
                            <a:srgbClr val="FF0000"/>
                          </a:solidFill>
                          <a:latin typeface="Times New Roman"/>
                          <a:cs typeface="Times New Roman"/>
                        </a:rPr>
                        <a:t> </a:t>
                      </a:r>
                      <a:r>
                        <a:rPr sz="1700" b="1" spc="-5" dirty="0">
                          <a:solidFill>
                            <a:srgbClr val="FF0000"/>
                          </a:solidFill>
                          <a:latin typeface="Times New Roman"/>
                          <a:cs typeface="Times New Roman"/>
                        </a:rPr>
                        <a:t>(se)</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dirty="0">
                          <a:latin typeface="Times New Roman"/>
                          <a:cs typeface="Times New Roman"/>
                        </a:rPr>
                        <a:t>Standard</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spc="-25" dirty="0">
                          <a:latin typeface="Times New Roman"/>
                          <a:cs typeface="Times New Roman"/>
                        </a:rPr>
                        <a:t>L’expo</a:t>
                      </a:r>
                      <a:r>
                        <a:rPr sz="1700" spc="-40" dirty="0">
                          <a:latin typeface="Times New Roman"/>
                          <a:cs typeface="Times New Roman"/>
                        </a:rPr>
                        <a:t> </a:t>
                      </a:r>
                      <a:r>
                        <a:rPr sz="1700" spc="-5" dirty="0">
                          <a:latin typeface="Times New Roman"/>
                          <a:cs typeface="Times New Roman"/>
                        </a:rPr>
                        <a:t>se</a:t>
                      </a:r>
                      <a:r>
                        <a:rPr sz="1700" spc="-25" dirty="0">
                          <a:latin typeface="Times New Roman"/>
                          <a:cs typeface="Times New Roman"/>
                        </a:rPr>
                        <a:t> </a:t>
                      </a:r>
                      <a:r>
                        <a:rPr sz="1700" spc="-5" dirty="0">
                          <a:latin typeface="Times New Roman"/>
                          <a:cs typeface="Times New Roman"/>
                        </a:rPr>
                        <a:t>tient</a:t>
                      </a:r>
                      <a:r>
                        <a:rPr sz="1700" spc="-20" dirty="0">
                          <a:latin typeface="Times New Roman"/>
                          <a:cs typeface="Times New Roman"/>
                        </a:rPr>
                        <a:t> </a:t>
                      </a:r>
                      <a:r>
                        <a:rPr sz="1700" dirty="0">
                          <a:latin typeface="Times New Roman"/>
                          <a:cs typeface="Times New Roman"/>
                        </a:rPr>
                        <a:t>à</a:t>
                      </a:r>
                      <a:endParaRPr sz="1700">
                        <a:latin typeface="Times New Roman"/>
                        <a:cs typeface="Times New Roman"/>
                      </a:endParaRPr>
                    </a:p>
                    <a:p>
                      <a:pPr marL="98425">
                        <a:lnSpc>
                          <a:spcPct val="100000"/>
                        </a:lnSpc>
                        <a:spcBef>
                          <a:spcPts val="140"/>
                        </a:spcBef>
                      </a:pPr>
                      <a:r>
                        <a:rPr sz="1700" spc="-5" dirty="0">
                          <a:latin typeface="Times New Roman"/>
                          <a:cs typeface="Times New Roman"/>
                        </a:rPr>
                        <a:t>Paris</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spc="-5" dirty="0">
                          <a:solidFill>
                            <a:srgbClr val="FF0000"/>
                          </a:solidFill>
                          <a:latin typeface="Times New Roman"/>
                          <a:cs typeface="Times New Roman"/>
                        </a:rPr>
                        <a:t>έγινε</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179576">
                <a:tc>
                  <a:txBody>
                    <a:bodyPr/>
                    <a:lstStyle/>
                    <a:p>
                      <a:pPr marL="97790">
                        <a:lnSpc>
                          <a:spcPct val="100000"/>
                        </a:lnSpc>
                        <a:spcBef>
                          <a:spcPts val="80"/>
                        </a:spcBef>
                      </a:pPr>
                      <a:r>
                        <a:rPr sz="1700" b="1" spc="-30" dirty="0">
                          <a:solidFill>
                            <a:srgbClr val="FF0000"/>
                          </a:solidFill>
                          <a:latin typeface="Times New Roman"/>
                          <a:cs typeface="Times New Roman"/>
                        </a:rPr>
                        <a:t>Tenir</a:t>
                      </a:r>
                      <a:r>
                        <a:rPr sz="1700" b="1" spc="-70" dirty="0">
                          <a:solidFill>
                            <a:srgbClr val="FF0000"/>
                          </a:solidFill>
                          <a:latin typeface="Times New Roman"/>
                          <a:cs typeface="Times New Roman"/>
                        </a:rPr>
                        <a:t> </a:t>
                      </a:r>
                      <a:r>
                        <a:rPr sz="1700" b="1" spc="-10" dirty="0">
                          <a:solidFill>
                            <a:srgbClr val="FF0000"/>
                          </a:solidFill>
                          <a:latin typeface="Times New Roman"/>
                          <a:cs typeface="Times New Roman"/>
                        </a:rPr>
                        <a:t>entre</a:t>
                      </a:r>
                      <a:r>
                        <a:rPr sz="1700" b="1" spc="-30" dirty="0">
                          <a:solidFill>
                            <a:srgbClr val="FF0000"/>
                          </a:solidFill>
                          <a:latin typeface="Times New Roman"/>
                          <a:cs typeface="Times New Roman"/>
                        </a:rPr>
                        <a:t> </a:t>
                      </a:r>
                      <a:r>
                        <a:rPr sz="1700" b="1" spc="-5" dirty="0">
                          <a:solidFill>
                            <a:srgbClr val="FF0000"/>
                          </a:solidFill>
                          <a:latin typeface="Times New Roman"/>
                          <a:cs typeface="Times New Roman"/>
                        </a:rPr>
                        <a:t>ses</a:t>
                      </a:r>
                      <a:endParaRPr sz="1700">
                        <a:latin typeface="Times New Roman"/>
                        <a:cs typeface="Times New Roman"/>
                      </a:endParaRPr>
                    </a:p>
                    <a:p>
                      <a:pPr marL="97790">
                        <a:lnSpc>
                          <a:spcPct val="100000"/>
                        </a:lnSpc>
                        <a:spcBef>
                          <a:spcPts val="145"/>
                        </a:spcBef>
                      </a:pPr>
                      <a:r>
                        <a:rPr sz="1700" b="1" spc="-5" dirty="0">
                          <a:solidFill>
                            <a:srgbClr val="FF0000"/>
                          </a:solidFill>
                          <a:latin typeface="Times New Roman"/>
                          <a:cs typeface="Times New Roman"/>
                        </a:rPr>
                        <a:t>mains</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dirty="0">
                          <a:latin typeface="Times New Roman"/>
                          <a:cs typeface="Times New Roman"/>
                        </a:rPr>
                        <a:t>Standard</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dirty="0">
                          <a:latin typeface="Times New Roman"/>
                          <a:cs typeface="Times New Roman"/>
                        </a:rPr>
                        <a:t>Les</a:t>
                      </a:r>
                      <a:r>
                        <a:rPr sz="1700" spc="-45" dirty="0">
                          <a:latin typeface="Times New Roman"/>
                          <a:cs typeface="Times New Roman"/>
                        </a:rPr>
                        <a:t> </a:t>
                      </a:r>
                      <a:r>
                        <a:rPr sz="1700" dirty="0">
                          <a:latin typeface="Times New Roman"/>
                          <a:cs typeface="Times New Roman"/>
                        </a:rPr>
                        <a:t>jeunes</a:t>
                      </a:r>
                      <a:endParaRPr sz="1700">
                        <a:latin typeface="Times New Roman"/>
                        <a:cs typeface="Times New Roman"/>
                      </a:endParaRPr>
                    </a:p>
                    <a:p>
                      <a:pPr marL="98425" marR="125095">
                        <a:lnSpc>
                          <a:spcPct val="107100"/>
                        </a:lnSpc>
                      </a:pPr>
                      <a:r>
                        <a:rPr sz="1700" dirty="0">
                          <a:latin typeface="Times New Roman"/>
                          <a:cs typeface="Times New Roman"/>
                        </a:rPr>
                        <a:t>tiennent</a:t>
                      </a:r>
                      <a:r>
                        <a:rPr sz="1700" spc="-70" dirty="0">
                          <a:latin typeface="Times New Roman"/>
                          <a:cs typeface="Times New Roman"/>
                        </a:rPr>
                        <a:t> </a:t>
                      </a:r>
                      <a:r>
                        <a:rPr sz="1700" spc="-5" dirty="0">
                          <a:latin typeface="Times New Roman"/>
                          <a:cs typeface="Times New Roman"/>
                        </a:rPr>
                        <a:t>l’avenir </a:t>
                      </a:r>
                      <a:r>
                        <a:rPr sz="1700" spc="-409" dirty="0">
                          <a:latin typeface="Times New Roman"/>
                          <a:cs typeface="Times New Roman"/>
                        </a:rPr>
                        <a:t> </a:t>
                      </a:r>
                      <a:r>
                        <a:rPr sz="1700" spc="-5" dirty="0">
                          <a:latin typeface="Times New Roman"/>
                          <a:cs typeface="Times New Roman"/>
                        </a:rPr>
                        <a:t>entre</a:t>
                      </a:r>
                      <a:r>
                        <a:rPr sz="1700" spc="55" dirty="0">
                          <a:latin typeface="Times New Roman"/>
                          <a:cs typeface="Times New Roman"/>
                        </a:rPr>
                        <a:t> </a:t>
                      </a:r>
                      <a:r>
                        <a:rPr sz="1700" dirty="0">
                          <a:latin typeface="Times New Roman"/>
                          <a:cs typeface="Times New Roman"/>
                        </a:rPr>
                        <a:t>leurs </a:t>
                      </a:r>
                      <a:r>
                        <a:rPr sz="1700" spc="5" dirty="0">
                          <a:latin typeface="Times New Roman"/>
                          <a:cs typeface="Times New Roman"/>
                        </a:rPr>
                        <a:t> </a:t>
                      </a:r>
                      <a:r>
                        <a:rPr sz="1700" spc="-5" dirty="0">
                          <a:latin typeface="Times New Roman"/>
                          <a:cs typeface="Times New Roman"/>
                        </a:rPr>
                        <a:t>mains</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spc="-5" dirty="0">
                          <a:solidFill>
                            <a:srgbClr val="FF0000"/>
                          </a:solidFill>
                          <a:latin typeface="Times New Roman"/>
                          <a:cs typeface="Times New Roman"/>
                        </a:rPr>
                        <a:t>Κρατούν</a:t>
                      </a:r>
                      <a:r>
                        <a:rPr sz="1700" spc="-100" dirty="0">
                          <a:solidFill>
                            <a:srgbClr val="FF0000"/>
                          </a:solidFill>
                          <a:latin typeface="Times New Roman"/>
                          <a:cs typeface="Times New Roman"/>
                        </a:rPr>
                        <a:t> </a:t>
                      </a:r>
                      <a:r>
                        <a:rPr sz="1700" spc="-5" dirty="0">
                          <a:solidFill>
                            <a:srgbClr val="FF0000"/>
                          </a:solidFill>
                          <a:latin typeface="Times New Roman"/>
                          <a:cs typeface="Times New Roman"/>
                        </a:rPr>
                        <a:t>στα</a:t>
                      </a:r>
                      <a:endParaRPr sz="1700">
                        <a:latin typeface="Times New Roman"/>
                        <a:cs typeface="Times New Roman"/>
                      </a:endParaRPr>
                    </a:p>
                    <a:p>
                      <a:pPr marL="98425">
                        <a:lnSpc>
                          <a:spcPct val="100000"/>
                        </a:lnSpc>
                        <a:spcBef>
                          <a:spcPts val="145"/>
                        </a:spcBef>
                      </a:pPr>
                      <a:r>
                        <a:rPr sz="1700" dirty="0">
                          <a:solidFill>
                            <a:srgbClr val="FF0000"/>
                          </a:solidFill>
                          <a:latin typeface="Times New Roman"/>
                          <a:cs typeface="Times New Roman"/>
                        </a:rPr>
                        <a:t>χέρ</a:t>
                      </a:r>
                      <a:r>
                        <a:rPr sz="1700" spc="-5" dirty="0">
                          <a:solidFill>
                            <a:srgbClr val="FF0000"/>
                          </a:solidFill>
                          <a:latin typeface="Times New Roman"/>
                          <a:cs typeface="Times New Roman"/>
                        </a:rPr>
                        <a:t>ι</a:t>
                      </a:r>
                      <a:r>
                        <a:rPr sz="1700" dirty="0">
                          <a:solidFill>
                            <a:srgbClr val="FF0000"/>
                          </a:solidFill>
                          <a:latin typeface="Times New Roman"/>
                          <a:cs typeface="Times New Roman"/>
                        </a:rPr>
                        <a:t>α</a:t>
                      </a:r>
                      <a:r>
                        <a:rPr sz="1700" spc="-15" dirty="0">
                          <a:solidFill>
                            <a:srgbClr val="FF0000"/>
                          </a:solidFill>
                          <a:latin typeface="Times New Roman"/>
                          <a:cs typeface="Times New Roman"/>
                        </a:rPr>
                        <a:t> </a:t>
                      </a:r>
                      <a:r>
                        <a:rPr sz="1700" dirty="0">
                          <a:solidFill>
                            <a:srgbClr val="FF0000"/>
                          </a:solidFill>
                          <a:latin typeface="Times New Roman"/>
                          <a:cs typeface="Times New Roman"/>
                        </a:rPr>
                        <a:t>του</a:t>
                      </a:r>
                      <a:r>
                        <a:rPr sz="1700" spc="-10" dirty="0">
                          <a:solidFill>
                            <a:srgbClr val="FF0000"/>
                          </a:solidFill>
                          <a:latin typeface="Times New Roman"/>
                          <a:cs typeface="Times New Roman"/>
                        </a:rPr>
                        <a:t>ς</a:t>
                      </a:r>
                      <a:r>
                        <a:rPr sz="1700" dirty="0">
                          <a:solidFill>
                            <a:srgbClr val="FF0000"/>
                          </a:solidFill>
                          <a:latin typeface="Times New Roman"/>
                          <a:cs typeface="Times New Roman"/>
                        </a:rPr>
                        <a:t>…</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622681">
                <a:tc>
                  <a:txBody>
                    <a:bodyPr/>
                    <a:lstStyle/>
                    <a:p>
                      <a:pPr marL="97790">
                        <a:lnSpc>
                          <a:spcPct val="100000"/>
                        </a:lnSpc>
                        <a:spcBef>
                          <a:spcPts val="80"/>
                        </a:spcBef>
                      </a:pPr>
                      <a:r>
                        <a:rPr sz="1700" b="1" dirty="0">
                          <a:solidFill>
                            <a:srgbClr val="FF0000"/>
                          </a:solidFill>
                          <a:latin typeface="Times New Roman"/>
                          <a:cs typeface="Times New Roman"/>
                        </a:rPr>
                        <a:t>planer</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dirty="0">
                          <a:latin typeface="Times New Roman"/>
                          <a:cs typeface="Times New Roman"/>
                        </a:rPr>
                        <a:t>Standard</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114300">
                        <a:lnSpc>
                          <a:spcPts val="2180"/>
                        </a:lnSpc>
                        <a:spcBef>
                          <a:spcPts val="40"/>
                        </a:spcBef>
                      </a:pPr>
                      <a:r>
                        <a:rPr sz="1700" dirty="0">
                          <a:latin typeface="Times New Roman"/>
                          <a:cs typeface="Times New Roman"/>
                        </a:rPr>
                        <a:t>De grosses </a:t>
                      </a:r>
                      <a:r>
                        <a:rPr sz="1700" spc="5" dirty="0">
                          <a:latin typeface="Times New Roman"/>
                          <a:cs typeface="Times New Roman"/>
                        </a:rPr>
                        <a:t> </a:t>
                      </a:r>
                      <a:r>
                        <a:rPr sz="1700" spc="-5" dirty="0">
                          <a:latin typeface="Times New Roman"/>
                          <a:cs typeface="Times New Roman"/>
                        </a:rPr>
                        <a:t>m</a:t>
                      </a:r>
                      <a:r>
                        <a:rPr sz="1700" dirty="0">
                          <a:latin typeface="Times New Roman"/>
                          <a:cs typeface="Times New Roman"/>
                        </a:rPr>
                        <a:t>enaces</a:t>
                      </a:r>
                      <a:r>
                        <a:rPr sz="1700" spc="-25" dirty="0">
                          <a:latin typeface="Times New Roman"/>
                          <a:cs typeface="Times New Roman"/>
                        </a:rPr>
                        <a:t> </a:t>
                      </a:r>
                      <a:r>
                        <a:rPr sz="1700" dirty="0">
                          <a:latin typeface="Times New Roman"/>
                          <a:cs typeface="Times New Roman"/>
                        </a:rPr>
                        <a:t>p</a:t>
                      </a:r>
                      <a:r>
                        <a:rPr sz="1700" spc="-10" dirty="0">
                          <a:latin typeface="Times New Roman"/>
                          <a:cs typeface="Times New Roman"/>
                        </a:rPr>
                        <a:t>l</a:t>
                      </a:r>
                      <a:r>
                        <a:rPr sz="1700" dirty="0">
                          <a:latin typeface="Times New Roman"/>
                          <a:cs typeface="Times New Roman"/>
                        </a:rPr>
                        <a:t>anent</a:t>
                      </a:r>
                      <a:endParaRPr sz="1700">
                        <a:latin typeface="Times New Roman"/>
                        <a:cs typeface="Times New Roman"/>
                      </a:endParaRPr>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632460">
                        <a:lnSpc>
                          <a:spcPts val="2180"/>
                        </a:lnSpc>
                        <a:spcBef>
                          <a:spcPts val="40"/>
                        </a:spcBef>
                      </a:pPr>
                      <a:r>
                        <a:rPr sz="1700" dirty="0">
                          <a:solidFill>
                            <a:srgbClr val="FF0000"/>
                          </a:solidFill>
                          <a:latin typeface="Times New Roman"/>
                          <a:cs typeface="Times New Roman"/>
                        </a:rPr>
                        <a:t>Ελ</a:t>
                      </a:r>
                      <a:r>
                        <a:rPr sz="1700" spc="5" dirty="0">
                          <a:solidFill>
                            <a:srgbClr val="FF0000"/>
                          </a:solidFill>
                          <a:latin typeface="Times New Roman"/>
                          <a:cs typeface="Times New Roman"/>
                        </a:rPr>
                        <a:t>λ</a:t>
                      </a:r>
                      <a:r>
                        <a:rPr sz="1700" dirty="0">
                          <a:solidFill>
                            <a:srgbClr val="FF0000"/>
                          </a:solidFill>
                          <a:latin typeface="Times New Roman"/>
                          <a:cs typeface="Times New Roman"/>
                        </a:rPr>
                        <a:t>οχεύουν  </a:t>
                      </a:r>
                      <a:r>
                        <a:rPr sz="1700" spc="-5" dirty="0">
                          <a:solidFill>
                            <a:srgbClr val="FF0000"/>
                          </a:solidFill>
                          <a:latin typeface="Times New Roman"/>
                          <a:cs typeface="Times New Roman"/>
                        </a:rPr>
                        <a:t>κίνδυνοι</a:t>
                      </a:r>
                      <a:endParaRPr sz="1700">
                        <a:latin typeface="Times New Roman"/>
                        <a:cs typeface="Times New Roman"/>
                      </a:endParaRPr>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458175">
                <a:tc>
                  <a:txBody>
                    <a:bodyPr/>
                    <a:lstStyle/>
                    <a:p>
                      <a:pPr marL="97790">
                        <a:lnSpc>
                          <a:spcPct val="100000"/>
                        </a:lnSpc>
                        <a:spcBef>
                          <a:spcPts val="80"/>
                        </a:spcBef>
                      </a:pPr>
                      <a:r>
                        <a:rPr sz="1700" b="1" dirty="0">
                          <a:solidFill>
                            <a:srgbClr val="FF0000"/>
                          </a:solidFill>
                          <a:latin typeface="Times New Roman"/>
                          <a:cs typeface="Times New Roman"/>
                        </a:rPr>
                        <a:t>bousculer</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a:lnSpc>
                          <a:spcPct val="100000"/>
                        </a:lnSpc>
                        <a:spcBef>
                          <a:spcPts val="80"/>
                        </a:spcBef>
                      </a:pPr>
                      <a:r>
                        <a:rPr sz="1700" dirty="0">
                          <a:latin typeface="Times New Roman"/>
                          <a:cs typeface="Times New Roman"/>
                        </a:rPr>
                        <a:t>Standard</a:t>
                      </a:r>
                      <a:endParaRPr sz="1700">
                        <a:latin typeface="Times New Roman"/>
                        <a:cs typeface="Times New Roman"/>
                      </a:endParaRPr>
                    </a:p>
                  </a:txBody>
                  <a:tcPr marL="0" marR="0" marT="101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264160">
                        <a:lnSpc>
                          <a:spcPts val="2180"/>
                        </a:lnSpc>
                        <a:spcBef>
                          <a:spcPts val="40"/>
                        </a:spcBef>
                      </a:pPr>
                      <a:r>
                        <a:rPr sz="1700" dirty="0">
                          <a:latin typeface="Times New Roman"/>
                          <a:cs typeface="Times New Roman"/>
                        </a:rPr>
                        <a:t>La </a:t>
                      </a:r>
                      <a:r>
                        <a:rPr sz="1700" spc="5" dirty="0">
                          <a:latin typeface="Times New Roman"/>
                          <a:cs typeface="Times New Roman"/>
                        </a:rPr>
                        <a:t> </a:t>
                      </a:r>
                      <a:r>
                        <a:rPr sz="1700" spc="-5" dirty="0">
                          <a:latin typeface="Times New Roman"/>
                          <a:cs typeface="Times New Roman"/>
                        </a:rPr>
                        <a:t>m</a:t>
                      </a:r>
                      <a:r>
                        <a:rPr sz="1700" dirty="0">
                          <a:latin typeface="Times New Roman"/>
                          <a:cs typeface="Times New Roman"/>
                        </a:rPr>
                        <a:t>ond</a:t>
                      </a:r>
                      <a:r>
                        <a:rPr sz="1700" spc="-10" dirty="0">
                          <a:latin typeface="Times New Roman"/>
                          <a:cs typeface="Times New Roman"/>
                        </a:rPr>
                        <a:t>i</a:t>
                      </a:r>
                      <a:r>
                        <a:rPr sz="1700" dirty="0">
                          <a:latin typeface="Times New Roman"/>
                          <a:cs typeface="Times New Roman"/>
                        </a:rPr>
                        <a:t>a</a:t>
                      </a:r>
                      <a:r>
                        <a:rPr sz="1700" spc="-10" dirty="0">
                          <a:latin typeface="Times New Roman"/>
                          <a:cs typeface="Times New Roman"/>
                        </a:rPr>
                        <a:t>l</a:t>
                      </a:r>
                      <a:r>
                        <a:rPr sz="1700" spc="-5" dirty="0">
                          <a:latin typeface="Times New Roman"/>
                          <a:cs typeface="Times New Roman"/>
                        </a:rPr>
                        <a:t>i</a:t>
                      </a:r>
                      <a:r>
                        <a:rPr sz="1700" dirty="0">
                          <a:latin typeface="Times New Roman"/>
                          <a:cs typeface="Times New Roman"/>
                        </a:rPr>
                        <a:t>sa</a:t>
                      </a:r>
                      <a:r>
                        <a:rPr sz="1700" spc="-10" dirty="0">
                          <a:latin typeface="Times New Roman"/>
                          <a:cs typeface="Times New Roman"/>
                        </a:rPr>
                        <a:t>t</a:t>
                      </a:r>
                      <a:r>
                        <a:rPr sz="1700" spc="-5" dirty="0">
                          <a:latin typeface="Times New Roman"/>
                          <a:cs typeface="Times New Roman"/>
                        </a:rPr>
                        <a:t>i</a:t>
                      </a:r>
                      <a:r>
                        <a:rPr sz="1700" dirty="0">
                          <a:latin typeface="Times New Roman"/>
                          <a:cs typeface="Times New Roman"/>
                        </a:rPr>
                        <a:t>on  bouscule</a:t>
                      </a:r>
                      <a:r>
                        <a:rPr sz="1700" spc="-25" dirty="0">
                          <a:latin typeface="Times New Roman"/>
                          <a:cs typeface="Times New Roman"/>
                        </a:rPr>
                        <a:t> </a:t>
                      </a:r>
                      <a:r>
                        <a:rPr sz="1700" spc="-5" dirty="0">
                          <a:latin typeface="Times New Roman"/>
                          <a:cs typeface="Times New Roman"/>
                        </a:rPr>
                        <a:t>le</a:t>
                      </a:r>
                      <a:endParaRPr sz="1700">
                        <a:latin typeface="Times New Roman"/>
                        <a:cs typeface="Times New Roman"/>
                      </a:endParaRPr>
                    </a:p>
                    <a:p>
                      <a:pPr marL="98425" marR="149860">
                        <a:lnSpc>
                          <a:spcPts val="2180"/>
                        </a:lnSpc>
                        <a:spcBef>
                          <a:spcPts val="15"/>
                        </a:spcBef>
                      </a:pPr>
                      <a:r>
                        <a:rPr sz="1700" dirty="0">
                          <a:latin typeface="Times New Roman"/>
                          <a:cs typeface="Times New Roman"/>
                        </a:rPr>
                        <a:t>mode</a:t>
                      </a:r>
                      <a:r>
                        <a:rPr sz="1700" spc="-40" dirty="0">
                          <a:latin typeface="Times New Roman"/>
                          <a:cs typeface="Times New Roman"/>
                        </a:rPr>
                        <a:t> </a:t>
                      </a:r>
                      <a:r>
                        <a:rPr sz="1700" dirty="0">
                          <a:latin typeface="Times New Roman"/>
                          <a:cs typeface="Times New Roman"/>
                        </a:rPr>
                        <a:t>de</a:t>
                      </a:r>
                      <a:r>
                        <a:rPr sz="1700" spc="-35" dirty="0">
                          <a:latin typeface="Times New Roman"/>
                          <a:cs typeface="Times New Roman"/>
                        </a:rPr>
                        <a:t> </a:t>
                      </a:r>
                      <a:r>
                        <a:rPr sz="1700" spc="-5" dirty="0">
                          <a:latin typeface="Times New Roman"/>
                          <a:cs typeface="Times New Roman"/>
                        </a:rPr>
                        <a:t>vie</a:t>
                      </a:r>
                      <a:r>
                        <a:rPr sz="1700" spc="-35" dirty="0">
                          <a:latin typeface="Times New Roman"/>
                          <a:cs typeface="Times New Roman"/>
                        </a:rPr>
                        <a:t> </a:t>
                      </a:r>
                      <a:r>
                        <a:rPr sz="1700" dirty="0">
                          <a:latin typeface="Times New Roman"/>
                          <a:cs typeface="Times New Roman"/>
                        </a:rPr>
                        <a:t>des </a:t>
                      </a:r>
                      <a:r>
                        <a:rPr sz="1700" spc="-409" dirty="0">
                          <a:latin typeface="Times New Roman"/>
                          <a:cs typeface="Times New Roman"/>
                        </a:rPr>
                        <a:t> </a:t>
                      </a:r>
                      <a:r>
                        <a:rPr sz="1700" spc="-5" dirty="0">
                          <a:latin typeface="Times New Roman"/>
                          <a:cs typeface="Times New Roman"/>
                        </a:rPr>
                        <a:t>Inuits</a:t>
                      </a:r>
                      <a:endParaRPr sz="1700">
                        <a:latin typeface="Times New Roman"/>
                        <a:cs typeface="Times New Roman"/>
                      </a:endParaRPr>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8425" marR="449580">
                        <a:lnSpc>
                          <a:spcPts val="2180"/>
                        </a:lnSpc>
                        <a:spcBef>
                          <a:spcPts val="40"/>
                        </a:spcBef>
                      </a:pPr>
                      <a:r>
                        <a:rPr sz="1700" spc="-114" dirty="0">
                          <a:solidFill>
                            <a:srgbClr val="FF0000"/>
                          </a:solidFill>
                          <a:latin typeface="Times New Roman"/>
                          <a:cs typeface="Times New Roman"/>
                        </a:rPr>
                        <a:t>Α</a:t>
                      </a:r>
                      <a:r>
                        <a:rPr sz="1700" spc="-5" dirty="0">
                          <a:solidFill>
                            <a:srgbClr val="FF0000"/>
                          </a:solidFill>
                          <a:latin typeface="Times New Roman"/>
                          <a:cs typeface="Times New Roman"/>
                        </a:rPr>
                        <a:t>ν</a:t>
                      </a:r>
                      <a:r>
                        <a:rPr sz="1700" spc="-10" dirty="0">
                          <a:solidFill>
                            <a:srgbClr val="FF0000"/>
                          </a:solidFill>
                          <a:latin typeface="Times New Roman"/>
                          <a:cs typeface="Times New Roman"/>
                        </a:rPr>
                        <a:t>α</a:t>
                      </a:r>
                      <a:r>
                        <a:rPr sz="1700" dirty="0">
                          <a:solidFill>
                            <a:srgbClr val="FF0000"/>
                          </a:solidFill>
                          <a:latin typeface="Times New Roman"/>
                          <a:cs typeface="Times New Roman"/>
                        </a:rPr>
                        <a:t>τρέ</a:t>
                      </a:r>
                      <a:r>
                        <a:rPr sz="1700" spc="5" dirty="0">
                          <a:solidFill>
                            <a:srgbClr val="FF0000"/>
                          </a:solidFill>
                          <a:latin typeface="Times New Roman"/>
                          <a:cs typeface="Times New Roman"/>
                        </a:rPr>
                        <a:t>π</a:t>
                      </a:r>
                      <a:r>
                        <a:rPr sz="1700" dirty="0">
                          <a:solidFill>
                            <a:srgbClr val="FF0000"/>
                          </a:solidFill>
                          <a:latin typeface="Times New Roman"/>
                          <a:cs typeface="Times New Roman"/>
                        </a:rPr>
                        <a:t>ει</a:t>
                      </a:r>
                      <a:r>
                        <a:rPr sz="1700" spc="-30" dirty="0">
                          <a:solidFill>
                            <a:srgbClr val="FF0000"/>
                          </a:solidFill>
                          <a:latin typeface="Times New Roman"/>
                          <a:cs typeface="Times New Roman"/>
                        </a:rPr>
                        <a:t> </a:t>
                      </a:r>
                      <a:r>
                        <a:rPr sz="1700" dirty="0">
                          <a:solidFill>
                            <a:srgbClr val="FF0000"/>
                          </a:solidFill>
                          <a:latin typeface="Times New Roman"/>
                          <a:cs typeface="Times New Roman"/>
                        </a:rPr>
                        <a:t>τον  τρόπο</a:t>
                      </a:r>
                      <a:r>
                        <a:rPr sz="1700" spc="-15" dirty="0">
                          <a:solidFill>
                            <a:srgbClr val="FF0000"/>
                          </a:solidFill>
                          <a:latin typeface="Times New Roman"/>
                          <a:cs typeface="Times New Roman"/>
                        </a:rPr>
                        <a:t> </a:t>
                      </a:r>
                      <a:r>
                        <a:rPr sz="1700" spc="-20" dirty="0">
                          <a:solidFill>
                            <a:srgbClr val="FF0000"/>
                          </a:solidFill>
                          <a:latin typeface="Times New Roman"/>
                          <a:cs typeface="Times New Roman"/>
                        </a:rPr>
                        <a:t>ζωής</a:t>
                      </a:r>
                      <a:endParaRPr sz="1700">
                        <a:latin typeface="Times New Roman"/>
                        <a:cs typeface="Times New Roman"/>
                      </a:endParaRPr>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8739" y="77165"/>
            <a:ext cx="7703820" cy="6706870"/>
          </a:xfrm>
          <a:prstGeom prst="rect">
            <a:avLst/>
          </a:prstGeom>
        </p:spPr>
        <p:txBody>
          <a:bodyPr vert="horz" wrap="square" lIns="0" tIns="13335" rIns="0" bIns="0" rtlCol="0">
            <a:spAutoFit/>
          </a:bodyPr>
          <a:lstStyle/>
          <a:p>
            <a:pPr marR="3175" algn="ctr">
              <a:lnSpc>
                <a:spcPts val="1960"/>
              </a:lnSpc>
              <a:spcBef>
                <a:spcPts val="105"/>
              </a:spcBef>
            </a:pPr>
            <a:r>
              <a:rPr sz="1700" b="1" dirty="0">
                <a:latin typeface="Arial"/>
                <a:cs typeface="Arial"/>
              </a:rPr>
              <a:t>Sur YouTube,</a:t>
            </a:r>
            <a:r>
              <a:rPr sz="1700" b="1" spc="-30" dirty="0">
                <a:latin typeface="Arial"/>
                <a:cs typeface="Arial"/>
              </a:rPr>
              <a:t> </a:t>
            </a:r>
            <a:r>
              <a:rPr sz="1700" b="1" dirty="0">
                <a:latin typeface="Arial"/>
                <a:cs typeface="Arial"/>
              </a:rPr>
              <a:t>un</a:t>
            </a:r>
            <a:r>
              <a:rPr sz="1700" b="1" spc="5" dirty="0">
                <a:latin typeface="Arial"/>
                <a:cs typeface="Arial"/>
              </a:rPr>
              <a:t> </a:t>
            </a:r>
            <a:r>
              <a:rPr sz="1700" b="1" dirty="0">
                <a:latin typeface="Arial"/>
                <a:cs typeface="Arial"/>
              </a:rPr>
              <a:t>doc</a:t>
            </a:r>
            <a:r>
              <a:rPr sz="1700" b="1" spc="-5" dirty="0">
                <a:latin typeface="Arial"/>
                <a:cs typeface="Arial"/>
              </a:rPr>
              <a:t> vibrant</a:t>
            </a:r>
            <a:r>
              <a:rPr sz="1700" b="1" spc="25" dirty="0">
                <a:latin typeface="Arial"/>
                <a:cs typeface="Arial"/>
              </a:rPr>
              <a:t> </a:t>
            </a:r>
            <a:r>
              <a:rPr sz="1700" b="1" dirty="0">
                <a:latin typeface="Arial"/>
                <a:cs typeface="Arial"/>
              </a:rPr>
              <a:t>sur</a:t>
            </a:r>
            <a:r>
              <a:rPr sz="1700" b="1" spc="5" dirty="0">
                <a:latin typeface="Arial"/>
                <a:cs typeface="Arial"/>
              </a:rPr>
              <a:t> </a:t>
            </a:r>
            <a:r>
              <a:rPr sz="1700" b="1" dirty="0">
                <a:latin typeface="Arial"/>
                <a:cs typeface="Arial"/>
              </a:rPr>
              <a:t>la</a:t>
            </a:r>
            <a:r>
              <a:rPr sz="1700" b="1" spc="5" dirty="0">
                <a:latin typeface="Arial"/>
                <a:cs typeface="Arial"/>
              </a:rPr>
              <a:t> </a:t>
            </a:r>
            <a:r>
              <a:rPr sz="1700" b="1" spc="-10" dirty="0">
                <a:latin typeface="Arial"/>
                <a:cs typeface="Arial"/>
              </a:rPr>
              <a:t>survivance</a:t>
            </a:r>
            <a:r>
              <a:rPr sz="1700" b="1" spc="55" dirty="0">
                <a:latin typeface="Arial"/>
                <a:cs typeface="Arial"/>
              </a:rPr>
              <a:t> </a:t>
            </a:r>
            <a:r>
              <a:rPr sz="1700" b="1" dirty="0">
                <a:latin typeface="Arial"/>
                <a:cs typeface="Arial"/>
              </a:rPr>
              <a:t>d’une</a:t>
            </a:r>
            <a:r>
              <a:rPr sz="1700" b="1" spc="-5" dirty="0">
                <a:latin typeface="Arial"/>
                <a:cs typeface="Arial"/>
              </a:rPr>
              <a:t> </a:t>
            </a:r>
            <a:r>
              <a:rPr sz="1700" b="1" dirty="0">
                <a:latin typeface="Arial"/>
                <a:cs typeface="Arial"/>
              </a:rPr>
              <a:t>nation</a:t>
            </a:r>
            <a:r>
              <a:rPr sz="1700" b="1" spc="-10" dirty="0">
                <a:latin typeface="Arial"/>
                <a:cs typeface="Arial"/>
              </a:rPr>
              <a:t> </a:t>
            </a:r>
            <a:r>
              <a:rPr sz="1700" b="1" dirty="0">
                <a:latin typeface="Arial"/>
                <a:cs typeface="Arial"/>
              </a:rPr>
              <a:t>indienne</a:t>
            </a:r>
            <a:endParaRPr sz="1700">
              <a:latin typeface="Arial"/>
              <a:cs typeface="Arial"/>
            </a:endParaRPr>
          </a:p>
          <a:p>
            <a:pPr marR="1905" algn="ctr">
              <a:lnSpc>
                <a:spcPts val="1830"/>
              </a:lnSpc>
            </a:pPr>
            <a:r>
              <a:rPr sz="1700" b="1" dirty="0">
                <a:latin typeface="Arial"/>
                <a:cs typeface="Arial"/>
              </a:rPr>
              <a:t>Benjamin</a:t>
            </a:r>
            <a:r>
              <a:rPr sz="1700" b="1" spc="-50" dirty="0">
                <a:latin typeface="Arial"/>
                <a:cs typeface="Arial"/>
              </a:rPr>
              <a:t> </a:t>
            </a:r>
            <a:r>
              <a:rPr sz="1700" b="1" dirty="0">
                <a:latin typeface="Arial"/>
                <a:cs typeface="Arial"/>
              </a:rPr>
              <a:t>Godart</a:t>
            </a:r>
            <a:endParaRPr sz="1700">
              <a:latin typeface="Arial"/>
              <a:cs typeface="Arial"/>
            </a:endParaRPr>
          </a:p>
          <a:p>
            <a:pPr algn="ctr">
              <a:lnSpc>
                <a:spcPts val="1820"/>
              </a:lnSpc>
            </a:pPr>
            <a:r>
              <a:rPr sz="1700" dirty="0">
                <a:latin typeface="Calibri"/>
                <a:cs typeface="Calibri"/>
              </a:rPr>
              <a:t>Publié</a:t>
            </a:r>
            <a:r>
              <a:rPr sz="1700" spc="-20" dirty="0">
                <a:latin typeface="Calibri"/>
                <a:cs typeface="Calibri"/>
              </a:rPr>
              <a:t> </a:t>
            </a:r>
            <a:r>
              <a:rPr sz="1700" dirty="0">
                <a:latin typeface="Calibri"/>
                <a:cs typeface="Calibri"/>
              </a:rPr>
              <a:t>le</a:t>
            </a:r>
            <a:r>
              <a:rPr sz="1700" spc="-5" dirty="0">
                <a:latin typeface="Calibri"/>
                <a:cs typeface="Calibri"/>
              </a:rPr>
              <a:t> </a:t>
            </a:r>
            <a:r>
              <a:rPr sz="1700" dirty="0">
                <a:latin typeface="Calibri"/>
                <a:cs typeface="Calibri"/>
              </a:rPr>
              <a:t>17/03/21</a:t>
            </a:r>
            <a:r>
              <a:rPr sz="1700" spc="5" dirty="0">
                <a:latin typeface="Calibri"/>
                <a:cs typeface="Calibri"/>
              </a:rPr>
              <a:t> </a:t>
            </a:r>
            <a:r>
              <a:rPr sz="1600" u="heavy" spc="-5" dirty="0">
                <a:solidFill>
                  <a:srgbClr val="0462C1"/>
                </a:solidFill>
                <a:uFill>
                  <a:solidFill>
                    <a:srgbClr val="0462C1"/>
                  </a:solidFill>
                </a:uFill>
                <a:latin typeface="Calibri Light"/>
                <a:cs typeface="Calibri Light"/>
                <a:hlinkClick r:id="rId2"/>
              </a:rPr>
              <a:t>Sur</a:t>
            </a:r>
            <a:r>
              <a:rPr sz="1600" u="heavy" spc="-45" dirty="0">
                <a:solidFill>
                  <a:srgbClr val="0462C1"/>
                </a:solidFill>
                <a:uFill>
                  <a:solidFill>
                    <a:srgbClr val="0462C1"/>
                  </a:solidFill>
                </a:uFill>
                <a:latin typeface="Calibri Light"/>
                <a:cs typeface="Calibri Light"/>
                <a:hlinkClick r:id="rId2"/>
              </a:rPr>
              <a:t> </a:t>
            </a:r>
            <a:r>
              <a:rPr sz="1600" u="heavy" spc="-15" dirty="0">
                <a:solidFill>
                  <a:srgbClr val="0462C1"/>
                </a:solidFill>
                <a:uFill>
                  <a:solidFill>
                    <a:srgbClr val="0462C1"/>
                  </a:solidFill>
                </a:uFill>
                <a:latin typeface="Calibri Light"/>
                <a:cs typeface="Calibri Light"/>
                <a:hlinkClick r:id="rId2"/>
              </a:rPr>
              <a:t>YouTube,</a:t>
            </a:r>
            <a:r>
              <a:rPr sz="1600" u="heavy" spc="-45" dirty="0">
                <a:solidFill>
                  <a:srgbClr val="0462C1"/>
                </a:solidFill>
                <a:uFill>
                  <a:solidFill>
                    <a:srgbClr val="0462C1"/>
                  </a:solidFill>
                </a:uFill>
                <a:latin typeface="Calibri Light"/>
                <a:cs typeface="Calibri Light"/>
                <a:hlinkClick r:id="rId2"/>
              </a:rPr>
              <a:t> </a:t>
            </a:r>
            <a:r>
              <a:rPr sz="1600" u="heavy" spc="-5" dirty="0">
                <a:solidFill>
                  <a:srgbClr val="0462C1"/>
                </a:solidFill>
                <a:uFill>
                  <a:solidFill>
                    <a:srgbClr val="0462C1"/>
                  </a:solidFill>
                </a:uFill>
                <a:latin typeface="Calibri Light"/>
                <a:cs typeface="Calibri Light"/>
                <a:hlinkClick r:id="rId2"/>
              </a:rPr>
              <a:t>un</a:t>
            </a:r>
            <a:r>
              <a:rPr sz="1600" u="heavy" spc="-50" dirty="0">
                <a:solidFill>
                  <a:srgbClr val="0462C1"/>
                </a:solidFill>
                <a:uFill>
                  <a:solidFill>
                    <a:srgbClr val="0462C1"/>
                  </a:solidFill>
                </a:uFill>
                <a:latin typeface="Calibri Light"/>
                <a:cs typeface="Calibri Light"/>
                <a:hlinkClick r:id="rId2"/>
              </a:rPr>
              <a:t> </a:t>
            </a:r>
            <a:r>
              <a:rPr sz="1600" u="heavy" spc="-5" dirty="0">
                <a:solidFill>
                  <a:srgbClr val="0462C1"/>
                </a:solidFill>
                <a:uFill>
                  <a:solidFill>
                    <a:srgbClr val="0462C1"/>
                  </a:solidFill>
                </a:uFill>
                <a:latin typeface="Calibri Light"/>
                <a:cs typeface="Calibri Light"/>
                <a:hlinkClick r:id="rId2"/>
              </a:rPr>
              <a:t>doc</a:t>
            </a:r>
            <a:r>
              <a:rPr sz="1600" u="heavy" spc="-45" dirty="0">
                <a:solidFill>
                  <a:srgbClr val="0462C1"/>
                </a:solidFill>
                <a:uFill>
                  <a:solidFill>
                    <a:srgbClr val="0462C1"/>
                  </a:solidFill>
                </a:uFill>
                <a:latin typeface="Calibri Light"/>
                <a:cs typeface="Calibri Light"/>
                <a:hlinkClick r:id="rId2"/>
              </a:rPr>
              <a:t> </a:t>
            </a:r>
            <a:r>
              <a:rPr sz="1600" u="heavy" spc="-15" dirty="0">
                <a:solidFill>
                  <a:srgbClr val="0462C1"/>
                </a:solidFill>
                <a:uFill>
                  <a:solidFill>
                    <a:srgbClr val="0462C1"/>
                  </a:solidFill>
                </a:uFill>
                <a:latin typeface="Calibri Light"/>
                <a:cs typeface="Calibri Light"/>
                <a:hlinkClick r:id="rId2"/>
              </a:rPr>
              <a:t>vibrant</a:t>
            </a:r>
            <a:r>
              <a:rPr sz="1600" u="heavy" spc="-55" dirty="0">
                <a:solidFill>
                  <a:srgbClr val="0462C1"/>
                </a:solidFill>
                <a:uFill>
                  <a:solidFill>
                    <a:srgbClr val="0462C1"/>
                  </a:solidFill>
                </a:uFill>
                <a:latin typeface="Calibri Light"/>
                <a:cs typeface="Calibri Light"/>
                <a:hlinkClick r:id="rId2"/>
              </a:rPr>
              <a:t> </a:t>
            </a:r>
            <a:r>
              <a:rPr sz="1600" u="heavy" dirty="0">
                <a:solidFill>
                  <a:srgbClr val="0462C1"/>
                </a:solidFill>
                <a:uFill>
                  <a:solidFill>
                    <a:srgbClr val="0462C1"/>
                  </a:solidFill>
                </a:uFill>
                <a:latin typeface="Calibri Light"/>
                <a:cs typeface="Calibri Light"/>
                <a:hlinkClick r:id="rId2"/>
              </a:rPr>
              <a:t>sur</a:t>
            </a:r>
            <a:r>
              <a:rPr sz="1600" u="heavy" spc="-45" dirty="0">
                <a:solidFill>
                  <a:srgbClr val="0462C1"/>
                </a:solidFill>
                <a:uFill>
                  <a:solidFill>
                    <a:srgbClr val="0462C1"/>
                  </a:solidFill>
                </a:uFill>
                <a:latin typeface="Calibri Light"/>
                <a:cs typeface="Calibri Light"/>
                <a:hlinkClick r:id="rId2"/>
              </a:rPr>
              <a:t> </a:t>
            </a:r>
            <a:r>
              <a:rPr sz="1600" u="heavy" dirty="0">
                <a:solidFill>
                  <a:srgbClr val="0462C1"/>
                </a:solidFill>
                <a:uFill>
                  <a:solidFill>
                    <a:srgbClr val="0462C1"/>
                  </a:solidFill>
                </a:uFill>
                <a:latin typeface="Calibri Light"/>
                <a:cs typeface="Calibri Light"/>
                <a:hlinkClick r:id="rId2"/>
              </a:rPr>
              <a:t>la</a:t>
            </a:r>
            <a:r>
              <a:rPr sz="1600" u="heavy" spc="-30" dirty="0">
                <a:solidFill>
                  <a:srgbClr val="0462C1"/>
                </a:solidFill>
                <a:uFill>
                  <a:solidFill>
                    <a:srgbClr val="0462C1"/>
                  </a:solidFill>
                </a:uFill>
                <a:latin typeface="Calibri Light"/>
                <a:cs typeface="Calibri Light"/>
                <a:hlinkClick r:id="rId2"/>
              </a:rPr>
              <a:t> </a:t>
            </a:r>
            <a:r>
              <a:rPr sz="1600" u="heavy" spc="-15" dirty="0">
                <a:solidFill>
                  <a:srgbClr val="0462C1"/>
                </a:solidFill>
                <a:uFill>
                  <a:solidFill>
                    <a:srgbClr val="0462C1"/>
                  </a:solidFill>
                </a:uFill>
                <a:latin typeface="Calibri Light"/>
                <a:cs typeface="Calibri Light"/>
                <a:hlinkClick r:id="rId2"/>
              </a:rPr>
              <a:t>survivance</a:t>
            </a:r>
            <a:r>
              <a:rPr sz="1600" u="heavy" spc="-55" dirty="0">
                <a:solidFill>
                  <a:srgbClr val="0462C1"/>
                </a:solidFill>
                <a:uFill>
                  <a:solidFill>
                    <a:srgbClr val="0462C1"/>
                  </a:solidFill>
                </a:uFill>
                <a:latin typeface="Calibri Light"/>
                <a:cs typeface="Calibri Light"/>
                <a:hlinkClick r:id="rId2"/>
              </a:rPr>
              <a:t> </a:t>
            </a:r>
            <a:r>
              <a:rPr sz="1600" u="heavy" spc="-5" dirty="0">
                <a:solidFill>
                  <a:srgbClr val="0462C1"/>
                </a:solidFill>
                <a:uFill>
                  <a:solidFill>
                    <a:srgbClr val="0462C1"/>
                  </a:solidFill>
                </a:uFill>
                <a:latin typeface="Calibri Light"/>
                <a:cs typeface="Calibri Light"/>
                <a:hlinkClick r:id="rId2"/>
              </a:rPr>
              <a:t>d’une</a:t>
            </a:r>
            <a:r>
              <a:rPr sz="1600" u="heavy" spc="-70" dirty="0">
                <a:solidFill>
                  <a:srgbClr val="0462C1"/>
                </a:solidFill>
                <a:uFill>
                  <a:solidFill>
                    <a:srgbClr val="0462C1"/>
                  </a:solidFill>
                </a:uFill>
                <a:latin typeface="Calibri Light"/>
                <a:cs typeface="Calibri Light"/>
                <a:hlinkClick r:id="rId2"/>
              </a:rPr>
              <a:t> </a:t>
            </a:r>
            <a:r>
              <a:rPr sz="1600" u="heavy" spc="-10" dirty="0">
                <a:solidFill>
                  <a:srgbClr val="0462C1"/>
                </a:solidFill>
                <a:uFill>
                  <a:solidFill>
                    <a:srgbClr val="0462C1"/>
                  </a:solidFill>
                </a:uFill>
                <a:latin typeface="Calibri Light"/>
                <a:cs typeface="Calibri Light"/>
                <a:hlinkClick r:id="rId2"/>
              </a:rPr>
              <a:t>nation</a:t>
            </a:r>
            <a:r>
              <a:rPr sz="1600" u="heavy" spc="-60" dirty="0">
                <a:solidFill>
                  <a:srgbClr val="0462C1"/>
                </a:solidFill>
                <a:uFill>
                  <a:solidFill>
                    <a:srgbClr val="0462C1"/>
                  </a:solidFill>
                </a:uFill>
                <a:latin typeface="Calibri Light"/>
                <a:cs typeface="Calibri Light"/>
                <a:hlinkClick r:id="rId2"/>
              </a:rPr>
              <a:t> </a:t>
            </a:r>
            <a:r>
              <a:rPr sz="1600" u="heavy" spc="-10" dirty="0">
                <a:solidFill>
                  <a:srgbClr val="0462C1"/>
                </a:solidFill>
                <a:uFill>
                  <a:solidFill>
                    <a:srgbClr val="0462C1"/>
                  </a:solidFill>
                </a:uFill>
                <a:latin typeface="Calibri Light"/>
                <a:cs typeface="Calibri Light"/>
                <a:hlinkClick r:id="rId2"/>
              </a:rPr>
              <a:t>indienne</a:t>
            </a:r>
            <a:endParaRPr sz="1600">
              <a:latin typeface="Calibri Light"/>
              <a:cs typeface="Calibri Light"/>
            </a:endParaRPr>
          </a:p>
          <a:p>
            <a:pPr marR="2540" algn="ctr">
              <a:lnSpc>
                <a:spcPts val="1825"/>
              </a:lnSpc>
            </a:pPr>
            <a:r>
              <a:rPr sz="1600" u="heavy" spc="-15" dirty="0">
                <a:solidFill>
                  <a:srgbClr val="0462C1"/>
                </a:solidFill>
                <a:uFill>
                  <a:solidFill>
                    <a:srgbClr val="0462C1"/>
                  </a:solidFill>
                </a:uFill>
                <a:latin typeface="Calibri Light"/>
                <a:cs typeface="Calibri Light"/>
                <a:hlinkClick r:id="rId2"/>
              </a:rPr>
              <a:t>(telerama.fr)</a:t>
            </a:r>
            <a:endParaRPr sz="1600">
              <a:latin typeface="Calibri Light"/>
              <a:cs typeface="Calibri Light"/>
            </a:endParaRPr>
          </a:p>
          <a:p>
            <a:pPr marL="355600" marR="5715" indent="-342900" algn="just">
              <a:lnSpc>
                <a:spcPct val="89900"/>
              </a:lnSpc>
              <a:spcBef>
                <a:spcPts val="935"/>
              </a:spcBef>
              <a:buAutoNum type="arabicPeriod"/>
              <a:tabLst>
                <a:tab pos="355600" algn="l"/>
              </a:tabLst>
            </a:pPr>
            <a:r>
              <a:rPr sz="1700" b="1" spc="-5" dirty="0">
                <a:latin typeface="Arial"/>
                <a:cs typeface="Arial"/>
              </a:rPr>
              <a:t>Brimées </a:t>
            </a:r>
            <a:r>
              <a:rPr sz="1700" b="1" dirty="0">
                <a:latin typeface="Arial"/>
                <a:cs typeface="Arial"/>
              </a:rPr>
              <a:t>pendant de nombreuses </a:t>
            </a:r>
            <a:r>
              <a:rPr sz="1700" b="1" spc="-5" dirty="0">
                <a:latin typeface="Arial"/>
                <a:cs typeface="Arial"/>
              </a:rPr>
              <a:t>années </a:t>
            </a:r>
            <a:r>
              <a:rPr sz="1700" b="1" dirty="0">
                <a:latin typeface="Arial"/>
                <a:cs typeface="Arial"/>
              </a:rPr>
              <a:t>au Québec, les </a:t>
            </a:r>
            <a:r>
              <a:rPr sz="1700" b="1" spc="-5" dirty="0">
                <a:latin typeface="Arial"/>
                <a:cs typeface="Arial"/>
              </a:rPr>
              <a:t>Premières </a:t>
            </a:r>
            <a:r>
              <a:rPr sz="1700" b="1" dirty="0">
                <a:latin typeface="Arial"/>
                <a:cs typeface="Arial"/>
              </a:rPr>
              <a:t> Nations</a:t>
            </a:r>
            <a:r>
              <a:rPr sz="1700" b="1" spc="5" dirty="0">
                <a:latin typeface="Arial"/>
                <a:cs typeface="Arial"/>
              </a:rPr>
              <a:t> </a:t>
            </a:r>
            <a:r>
              <a:rPr sz="1700" b="1" dirty="0">
                <a:latin typeface="Arial"/>
                <a:cs typeface="Arial"/>
              </a:rPr>
              <a:t>amérindiennes,</a:t>
            </a:r>
            <a:r>
              <a:rPr sz="1700" b="1" spc="5" dirty="0">
                <a:latin typeface="Arial"/>
                <a:cs typeface="Arial"/>
              </a:rPr>
              <a:t> </a:t>
            </a:r>
            <a:r>
              <a:rPr sz="1700" b="1" dirty="0">
                <a:latin typeface="Arial"/>
                <a:cs typeface="Arial"/>
              </a:rPr>
              <a:t>parmi</a:t>
            </a:r>
            <a:r>
              <a:rPr sz="1700" b="1" spc="5" dirty="0">
                <a:latin typeface="Arial"/>
                <a:cs typeface="Arial"/>
              </a:rPr>
              <a:t> </a:t>
            </a:r>
            <a:r>
              <a:rPr sz="1700" b="1" dirty="0">
                <a:latin typeface="Arial"/>
                <a:cs typeface="Arial"/>
              </a:rPr>
              <a:t>lesquelles</a:t>
            </a:r>
            <a:r>
              <a:rPr sz="1700" b="1" spc="5" dirty="0">
                <a:latin typeface="Arial"/>
                <a:cs typeface="Arial"/>
              </a:rPr>
              <a:t> </a:t>
            </a:r>
            <a:r>
              <a:rPr sz="1700" b="1" spc="-5" dirty="0">
                <a:latin typeface="Arial"/>
                <a:cs typeface="Arial"/>
              </a:rPr>
              <a:t>les</a:t>
            </a:r>
            <a:r>
              <a:rPr sz="1700" b="1" dirty="0">
                <a:latin typeface="Arial"/>
                <a:cs typeface="Arial"/>
              </a:rPr>
              <a:t> </a:t>
            </a:r>
            <a:r>
              <a:rPr sz="1700" b="1" spc="-5" dirty="0">
                <a:latin typeface="Arial"/>
                <a:cs typeface="Arial"/>
              </a:rPr>
              <a:t>Anicinabe,</a:t>
            </a:r>
            <a:r>
              <a:rPr sz="1700" b="1" dirty="0">
                <a:latin typeface="Arial"/>
                <a:cs typeface="Arial"/>
              </a:rPr>
              <a:t> tentent </a:t>
            </a:r>
            <a:r>
              <a:rPr sz="1700" b="1" spc="5" dirty="0">
                <a:latin typeface="Arial"/>
                <a:cs typeface="Arial"/>
              </a:rPr>
              <a:t> </a:t>
            </a:r>
            <a:r>
              <a:rPr sz="1700" b="1" spc="-5" dirty="0">
                <a:latin typeface="Arial"/>
                <a:cs typeface="Arial"/>
              </a:rPr>
              <a:t>aujourd’hui</a:t>
            </a:r>
            <a:r>
              <a:rPr sz="1700" b="1" dirty="0">
                <a:latin typeface="Arial"/>
                <a:cs typeface="Arial"/>
              </a:rPr>
              <a:t> de</a:t>
            </a:r>
            <a:r>
              <a:rPr sz="1700" b="1" spc="5" dirty="0">
                <a:latin typeface="Arial"/>
                <a:cs typeface="Arial"/>
              </a:rPr>
              <a:t> </a:t>
            </a:r>
            <a:r>
              <a:rPr sz="1700" b="1" dirty="0">
                <a:latin typeface="Arial"/>
                <a:cs typeface="Arial"/>
              </a:rPr>
              <a:t>surmonter</a:t>
            </a:r>
            <a:r>
              <a:rPr sz="1700" b="1" spc="5" dirty="0">
                <a:latin typeface="Arial"/>
                <a:cs typeface="Arial"/>
              </a:rPr>
              <a:t> </a:t>
            </a:r>
            <a:r>
              <a:rPr sz="1700" b="1" dirty="0">
                <a:latin typeface="Arial"/>
                <a:cs typeface="Arial"/>
              </a:rPr>
              <a:t>un</a:t>
            </a:r>
            <a:r>
              <a:rPr sz="1700" b="1" spc="5" dirty="0">
                <a:latin typeface="Arial"/>
                <a:cs typeface="Arial"/>
              </a:rPr>
              <a:t> </a:t>
            </a:r>
            <a:r>
              <a:rPr sz="1700" b="1" dirty="0">
                <a:latin typeface="Arial"/>
                <a:cs typeface="Arial"/>
              </a:rPr>
              <a:t>génocide</a:t>
            </a:r>
            <a:r>
              <a:rPr sz="1700" b="1" spc="5" dirty="0">
                <a:latin typeface="Arial"/>
                <a:cs typeface="Arial"/>
              </a:rPr>
              <a:t> </a:t>
            </a:r>
            <a:r>
              <a:rPr sz="1700" b="1" dirty="0">
                <a:latin typeface="Arial"/>
                <a:cs typeface="Arial"/>
              </a:rPr>
              <a:t>culturel</a:t>
            </a:r>
            <a:r>
              <a:rPr sz="1700" b="1" spc="5" dirty="0">
                <a:latin typeface="Arial"/>
                <a:cs typeface="Arial"/>
              </a:rPr>
              <a:t> </a:t>
            </a:r>
            <a:r>
              <a:rPr sz="1700" b="1" dirty="0">
                <a:latin typeface="Arial"/>
                <a:cs typeface="Arial"/>
              </a:rPr>
              <a:t>méconnu.</a:t>
            </a:r>
            <a:r>
              <a:rPr sz="1700" b="1" spc="5" dirty="0">
                <a:latin typeface="Arial"/>
                <a:cs typeface="Arial"/>
              </a:rPr>
              <a:t> </a:t>
            </a:r>
            <a:r>
              <a:rPr sz="1700" b="1" dirty="0">
                <a:latin typeface="Arial"/>
                <a:cs typeface="Arial"/>
              </a:rPr>
              <a:t>Le </a:t>
            </a:r>
            <a:r>
              <a:rPr sz="1700" b="1" spc="5" dirty="0">
                <a:latin typeface="Arial"/>
                <a:cs typeface="Arial"/>
              </a:rPr>
              <a:t> </a:t>
            </a:r>
            <a:r>
              <a:rPr sz="1700" b="1" dirty="0">
                <a:latin typeface="Arial"/>
                <a:cs typeface="Arial"/>
              </a:rPr>
              <a:t>documentaire “Anicinabe, </a:t>
            </a:r>
            <a:r>
              <a:rPr sz="1700" b="1" spc="-5" dirty="0">
                <a:latin typeface="Arial"/>
                <a:cs typeface="Arial"/>
              </a:rPr>
              <a:t>là </a:t>
            </a:r>
            <a:r>
              <a:rPr sz="1700" b="1" dirty="0">
                <a:latin typeface="Arial"/>
                <a:cs typeface="Arial"/>
              </a:rPr>
              <a:t>où les eaux se </a:t>
            </a:r>
            <a:r>
              <a:rPr sz="1700" b="1" spc="-5" dirty="0">
                <a:latin typeface="Arial"/>
                <a:cs typeface="Arial"/>
              </a:rPr>
              <a:t>rencontrent” </a:t>
            </a:r>
            <a:r>
              <a:rPr sz="1700" b="1" dirty="0">
                <a:latin typeface="Arial"/>
                <a:cs typeface="Arial"/>
              </a:rPr>
              <a:t>capte avec </a:t>
            </a:r>
            <a:r>
              <a:rPr sz="1700" b="1" spc="5" dirty="0">
                <a:latin typeface="Arial"/>
                <a:cs typeface="Arial"/>
              </a:rPr>
              <a:t> </a:t>
            </a:r>
            <a:r>
              <a:rPr sz="1700" b="1" spc="-5" dirty="0">
                <a:latin typeface="Arial"/>
                <a:cs typeface="Arial"/>
              </a:rPr>
              <a:t>sensibilité</a:t>
            </a:r>
            <a:r>
              <a:rPr sz="1700" b="1" spc="15" dirty="0">
                <a:latin typeface="Arial"/>
                <a:cs typeface="Arial"/>
              </a:rPr>
              <a:t> </a:t>
            </a:r>
            <a:r>
              <a:rPr sz="1700" b="1" dirty="0">
                <a:latin typeface="Arial"/>
                <a:cs typeface="Arial"/>
              </a:rPr>
              <a:t>leur</a:t>
            </a:r>
            <a:r>
              <a:rPr sz="1700" b="1" spc="5" dirty="0">
                <a:latin typeface="Arial"/>
                <a:cs typeface="Arial"/>
              </a:rPr>
              <a:t> </a:t>
            </a:r>
            <a:r>
              <a:rPr sz="1700" b="1" dirty="0">
                <a:latin typeface="Arial"/>
                <a:cs typeface="Arial"/>
              </a:rPr>
              <a:t>quête</a:t>
            </a:r>
            <a:r>
              <a:rPr sz="1700" b="1" spc="-5" dirty="0">
                <a:latin typeface="Arial"/>
                <a:cs typeface="Arial"/>
              </a:rPr>
              <a:t> </a:t>
            </a:r>
            <a:r>
              <a:rPr sz="1700" b="1" dirty="0">
                <a:latin typeface="Arial"/>
                <a:cs typeface="Arial"/>
              </a:rPr>
              <a:t>d’identité.</a:t>
            </a:r>
            <a:endParaRPr sz="1700">
              <a:latin typeface="Arial"/>
              <a:cs typeface="Arial"/>
            </a:endParaRPr>
          </a:p>
          <a:p>
            <a:pPr marL="355600" marR="5715" indent="-342900" algn="just">
              <a:lnSpc>
                <a:spcPct val="89900"/>
              </a:lnSpc>
              <a:spcBef>
                <a:spcPts val="1010"/>
              </a:spcBef>
              <a:buAutoNum type="arabicPeriod"/>
              <a:tabLst>
                <a:tab pos="355600" algn="l"/>
              </a:tabLst>
            </a:pPr>
            <a:r>
              <a:rPr sz="1700" dirty="0">
                <a:latin typeface="Georgia"/>
                <a:cs typeface="Georgia"/>
              </a:rPr>
              <a:t>Le </a:t>
            </a:r>
            <a:r>
              <a:rPr sz="1700" spc="-5" dirty="0">
                <a:latin typeface="Georgia"/>
                <a:cs typeface="Georgia"/>
              </a:rPr>
              <a:t>15 </a:t>
            </a:r>
            <a:r>
              <a:rPr sz="1700" dirty="0">
                <a:latin typeface="Georgia"/>
                <a:cs typeface="Georgia"/>
              </a:rPr>
              <a:t>décembre </a:t>
            </a:r>
            <a:r>
              <a:rPr sz="1700" spc="-5" dirty="0">
                <a:latin typeface="Georgia"/>
                <a:cs typeface="Georgia"/>
              </a:rPr>
              <a:t>2015, l’air solennel, debout </a:t>
            </a:r>
            <a:r>
              <a:rPr sz="1700" dirty="0">
                <a:latin typeface="Georgia"/>
                <a:cs typeface="Georgia"/>
              </a:rPr>
              <a:t>derrière </a:t>
            </a:r>
            <a:r>
              <a:rPr sz="1700" spc="-5" dirty="0">
                <a:latin typeface="Georgia"/>
                <a:cs typeface="Georgia"/>
              </a:rPr>
              <a:t>son pupitre, </a:t>
            </a:r>
            <a:r>
              <a:rPr sz="1700" dirty="0">
                <a:latin typeface="Georgia"/>
                <a:cs typeface="Georgia"/>
              </a:rPr>
              <a:t>le Premier </a:t>
            </a:r>
            <a:r>
              <a:rPr sz="1700" spc="5" dirty="0">
                <a:latin typeface="Georgia"/>
                <a:cs typeface="Georgia"/>
              </a:rPr>
              <a:t> </a:t>
            </a:r>
            <a:r>
              <a:rPr sz="1700" b="1" dirty="0">
                <a:latin typeface="Georgia"/>
                <a:cs typeface="Georgia"/>
              </a:rPr>
              <a:t>ministre </a:t>
            </a:r>
            <a:r>
              <a:rPr sz="1700" b="1" spc="-5" dirty="0">
                <a:latin typeface="Georgia"/>
                <a:cs typeface="Georgia"/>
              </a:rPr>
              <a:t>canadien</a:t>
            </a:r>
            <a:r>
              <a:rPr sz="1700" spc="-5" dirty="0">
                <a:latin typeface="Georgia"/>
                <a:cs typeface="Georgia"/>
              </a:rPr>
              <a:t>, Justin Trudeau, présente ses excuses </a:t>
            </a:r>
            <a:r>
              <a:rPr sz="1700" dirty="0">
                <a:latin typeface="Georgia"/>
                <a:cs typeface="Georgia"/>
              </a:rPr>
              <a:t>au </a:t>
            </a:r>
            <a:r>
              <a:rPr sz="1700" spc="-5" dirty="0">
                <a:latin typeface="Georgia"/>
                <a:cs typeface="Georgia"/>
              </a:rPr>
              <a:t>nom </a:t>
            </a:r>
            <a:r>
              <a:rPr sz="1700" dirty="0">
                <a:latin typeface="Georgia"/>
                <a:cs typeface="Georgia"/>
              </a:rPr>
              <a:t>de </a:t>
            </a:r>
            <a:r>
              <a:rPr sz="1700" spc="-5" dirty="0">
                <a:latin typeface="Georgia"/>
                <a:cs typeface="Georgia"/>
              </a:rPr>
              <a:t>l’État </a:t>
            </a:r>
            <a:r>
              <a:rPr sz="1700" dirty="0">
                <a:latin typeface="Georgia"/>
                <a:cs typeface="Georgia"/>
              </a:rPr>
              <a:t> </a:t>
            </a:r>
            <a:r>
              <a:rPr sz="1700" spc="-5" dirty="0">
                <a:latin typeface="Georgia"/>
                <a:cs typeface="Georgia"/>
              </a:rPr>
              <a:t>du Canada </a:t>
            </a:r>
            <a:r>
              <a:rPr sz="1700" b="1" spc="-5" dirty="0">
                <a:latin typeface="Georgia"/>
                <a:cs typeface="Georgia"/>
              </a:rPr>
              <a:t>devant </a:t>
            </a:r>
            <a:r>
              <a:rPr sz="1700" b="1" dirty="0">
                <a:latin typeface="Georgia"/>
                <a:cs typeface="Georgia"/>
              </a:rPr>
              <a:t>une </a:t>
            </a:r>
            <a:r>
              <a:rPr sz="1700" b="1" spc="-5" dirty="0">
                <a:latin typeface="Georgia"/>
                <a:cs typeface="Georgia"/>
              </a:rPr>
              <a:t>foule </a:t>
            </a:r>
            <a:r>
              <a:rPr sz="1700" dirty="0">
                <a:latin typeface="Georgia"/>
                <a:cs typeface="Georgia"/>
              </a:rPr>
              <a:t>de peuples </a:t>
            </a:r>
            <a:r>
              <a:rPr sz="1700" spc="-5" dirty="0">
                <a:latin typeface="Georgia"/>
                <a:cs typeface="Georgia"/>
              </a:rPr>
              <a:t>autochtones. Il</a:t>
            </a:r>
            <a:r>
              <a:rPr sz="1700" dirty="0">
                <a:latin typeface="Georgia"/>
                <a:cs typeface="Georgia"/>
              </a:rPr>
              <a:t> plaide </a:t>
            </a:r>
            <a:r>
              <a:rPr sz="1700" spc="-5" dirty="0">
                <a:latin typeface="Georgia"/>
                <a:cs typeface="Georgia"/>
              </a:rPr>
              <a:t>pour </a:t>
            </a:r>
            <a:r>
              <a:rPr sz="1700" dirty="0">
                <a:latin typeface="Georgia"/>
                <a:cs typeface="Georgia"/>
              </a:rPr>
              <a:t>la </a:t>
            </a:r>
            <a:r>
              <a:rPr sz="1700" spc="5" dirty="0">
                <a:latin typeface="Georgia"/>
                <a:cs typeface="Georgia"/>
              </a:rPr>
              <a:t> </a:t>
            </a:r>
            <a:r>
              <a:rPr sz="1700" b="1" spc="-5" dirty="0">
                <a:latin typeface="Georgia"/>
                <a:cs typeface="Georgia"/>
              </a:rPr>
              <a:t>réconciliation</a:t>
            </a:r>
            <a:r>
              <a:rPr sz="1700" spc="-5" dirty="0">
                <a:latin typeface="Georgia"/>
                <a:cs typeface="Georgia"/>
              </a:rPr>
              <a:t>. </a:t>
            </a:r>
            <a:r>
              <a:rPr sz="1700" dirty="0">
                <a:latin typeface="Georgia"/>
                <a:cs typeface="Georgia"/>
              </a:rPr>
              <a:t>Pendant </a:t>
            </a:r>
            <a:r>
              <a:rPr sz="1700" spc="5" dirty="0">
                <a:latin typeface="Georgia"/>
                <a:cs typeface="Georgia"/>
              </a:rPr>
              <a:t>des </a:t>
            </a:r>
            <a:r>
              <a:rPr sz="1700" dirty="0">
                <a:latin typeface="Georgia"/>
                <a:cs typeface="Georgia"/>
              </a:rPr>
              <a:t>décennies, de la même manière </a:t>
            </a:r>
            <a:r>
              <a:rPr sz="1700" spc="-5" dirty="0">
                <a:latin typeface="Georgia"/>
                <a:cs typeface="Georgia"/>
              </a:rPr>
              <a:t>qu’aux États- </a:t>
            </a:r>
            <a:r>
              <a:rPr sz="1700" dirty="0">
                <a:latin typeface="Georgia"/>
                <a:cs typeface="Georgia"/>
              </a:rPr>
              <a:t> </a:t>
            </a:r>
            <a:r>
              <a:rPr sz="1700" spc="-5" dirty="0">
                <a:latin typeface="Georgia"/>
                <a:cs typeface="Georgia"/>
              </a:rPr>
              <a:t>Unis,</a:t>
            </a:r>
            <a:r>
              <a:rPr sz="1700" dirty="0">
                <a:latin typeface="Georgia"/>
                <a:cs typeface="Georgia"/>
              </a:rPr>
              <a:t> </a:t>
            </a:r>
            <a:r>
              <a:rPr sz="1700" spc="-5" dirty="0">
                <a:latin typeface="Georgia"/>
                <a:cs typeface="Georgia"/>
              </a:rPr>
              <a:t>ces</a:t>
            </a:r>
            <a:r>
              <a:rPr sz="1700" dirty="0">
                <a:latin typeface="Georgia"/>
                <a:cs typeface="Georgia"/>
              </a:rPr>
              <a:t> peuples</a:t>
            </a:r>
            <a:r>
              <a:rPr sz="1700" spc="5" dirty="0">
                <a:latin typeface="Georgia"/>
                <a:cs typeface="Georgia"/>
              </a:rPr>
              <a:t> </a:t>
            </a:r>
            <a:r>
              <a:rPr sz="1700" spc="-5" dirty="0">
                <a:latin typeface="Georgia"/>
                <a:cs typeface="Georgia"/>
              </a:rPr>
              <a:t>amérindiens,</a:t>
            </a:r>
            <a:r>
              <a:rPr sz="1700" dirty="0">
                <a:latin typeface="Georgia"/>
                <a:cs typeface="Georgia"/>
              </a:rPr>
              <a:t> </a:t>
            </a:r>
            <a:r>
              <a:rPr sz="1700" b="1" dirty="0">
                <a:latin typeface="Georgia"/>
                <a:cs typeface="Georgia"/>
              </a:rPr>
              <a:t>parqués</a:t>
            </a:r>
            <a:r>
              <a:rPr sz="1700" b="1" spc="5" dirty="0">
                <a:latin typeface="Georgia"/>
                <a:cs typeface="Georgia"/>
              </a:rPr>
              <a:t> </a:t>
            </a:r>
            <a:r>
              <a:rPr sz="1700" b="1" spc="-5" dirty="0">
                <a:latin typeface="Georgia"/>
                <a:cs typeface="Georgia"/>
              </a:rPr>
              <a:t>dans</a:t>
            </a:r>
            <a:r>
              <a:rPr sz="1700" b="1" dirty="0">
                <a:latin typeface="Georgia"/>
                <a:cs typeface="Georgia"/>
              </a:rPr>
              <a:t> </a:t>
            </a:r>
            <a:r>
              <a:rPr sz="1700" b="1" spc="-5" dirty="0">
                <a:latin typeface="Georgia"/>
                <a:cs typeface="Georgia"/>
              </a:rPr>
              <a:t>des</a:t>
            </a:r>
            <a:r>
              <a:rPr sz="1700" b="1" dirty="0">
                <a:latin typeface="Georgia"/>
                <a:cs typeface="Georgia"/>
              </a:rPr>
              <a:t> réserves</a:t>
            </a:r>
            <a:r>
              <a:rPr sz="1700" b="1" spc="5" dirty="0">
                <a:latin typeface="Georgia"/>
                <a:cs typeface="Georgia"/>
              </a:rPr>
              <a:t> </a:t>
            </a:r>
            <a:r>
              <a:rPr sz="1700" b="1" spc="-5" dirty="0">
                <a:latin typeface="Georgia"/>
                <a:cs typeface="Georgia"/>
              </a:rPr>
              <a:t>et</a:t>
            </a:r>
            <a:r>
              <a:rPr sz="1700" b="1" dirty="0">
                <a:latin typeface="Georgia"/>
                <a:cs typeface="Georgia"/>
              </a:rPr>
              <a:t> </a:t>
            </a:r>
            <a:r>
              <a:rPr sz="1700" b="1" spc="-5" dirty="0">
                <a:latin typeface="Georgia"/>
                <a:cs typeface="Georgia"/>
              </a:rPr>
              <a:t>des </a:t>
            </a:r>
            <a:r>
              <a:rPr sz="1700" b="1" dirty="0">
                <a:latin typeface="Georgia"/>
                <a:cs typeface="Georgia"/>
              </a:rPr>
              <a:t> pensionnats, </a:t>
            </a:r>
            <a:r>
              <a:rPr sz="1700" spc="-5" dirty="0">
                <a:latin typeface="Georgia"/>
                <a:cs typeface="Georgia"/>
              </a:rPr>
              <a:t>dépourvus de leurs </a:t>
            </a:r>
            <a:r>
              <a:rPr sz="1700" b="1" spc="-5" dirty="0">
                <a:latin typeface="Georgia"/>
                <a:cs typeface="Georgia"/>
              </a:rPr>
              <a:t>droits</a:t>
            </a:r>
            <a:r>
              <a:rPr sz="1700" spc="-5" dirty="0">
                <a:latin typeface="Georgia"/>
                <a:cs typeface="Georgia"/>
              </a:rPr>
              <a:t>, ont été </a:t>
            </a:r>
            <a:r>
              <a:rPr sz="1700" dirty="0">
                <a:latin typeface="Georgia"/>
                <a:cs typeface="Georgia"/>
              </a:rPr>
              <a:t>victimes </a:t>
            </a:r>
            <a:r>
              <a:rPr sz="1700" spc="-5" dirty="0">
                <a:latin typeface="Georgia"/>
                <a:cs typeface="Georgia"/>
              </a:rPr>
              <a:t>d’un véritable </a:t>
            </a:r>
            <a:r>
              <a:rPr sz="1700" dirty="0">
                <a:latin typeface="Georgia"/>
                <a:cs typeface="Georgia"/>
              </a:rPr>
              <a:t> </a:t>
            </a:r>
            <a:r>
              <a:rPr sz="1700" b="1" spc="-5" dirty="0">
                <a:latin typeface="Georgia"/>
                <a:cs typeface="Georgia"/>
              </a:rPr>
              <a:t>génocide</a:t>
            </a:r>
            <a:r>
              <a:rPr sz="1700" b="1" spc="-20" dirty="0">
                <a:latin typeface="Georgia"/>
                <a:cs typeface="Georgia"/>
              </a:rPr>
              <a:t> </a:t>
            </a:r>
            <a:r>
              <a:rPr sz="1700" b="1" spc="-5" dirty="0">
                <a:latin typeface="Georgia"/>
                <a:cs typeface="Georgia"/>
              </a:rPr>
              <a:t>culturel</a:t>
            </a:r>
            <a:r>
              <a:rPr sz="1700" spc="-5" dirty="0">
                <a:latin typeface="Georgia"/>
                <a:cs typeface="Georgia"/>
              </a:rPr>
              <a:t>.</a:t>
            </a:r>
            <a:endParaRPr sz="1700">
              <a:latin typeface="Georgia"/>
              <a:cs typeface="Georgia"/>
            </a:endParaRPr>
          </a:p>
          <a:p>
            <a:pPr marL="355600" marR="5080" indent="-342900" algn="just">
              <a:lnSpc>
                <a:spcPct val="90000"/>
              </a:lnSpc>
              <a:spcBef>
                <a:spcPts val="1010"/>
              </a:spcBef>
              <a:buAutoNum type="arabicPeriod"/>
              <a:tabLst>
                <a:tab pos="355600" algn="l"/>
              </a:tabLst>
            </a:pPr>
            <a:r>
              <a:rPr sz="1700" i="1" dirty="0">
                <a:latin typeface="Georgia"/>
                <a:cs typeface="Georgia"/>
              </a:rPr>
              <a:t>« </a:t>
            </a:r>
            <a:r>
              <a:rPr sz="1700" i="1" spc="-5" dirty="0">
                <a:latin typeface="Georgia"/>
                <a:cs typeface="Georgia"/>
              </a:rPr>
              <a:t>On </a:t>
            </a:r>
            <a:r>
              <a:rPr sz="1700" i="1" dirty="0">
                <a:latin typeface="Georgia"/>
                <a:cs typeface="Georgia"/>
              </a:rPr>
              <a:t>pense que </a:t>
            </a:r>
            <a:r>
              <a:rPr sz="1700" i="1" spc="-5" dirty="0">
                <a:latin typeface="Georgia"/>
                <a:cs typeface="Georgia"/>
              </a:rPr>
              <a:t>les Indiens </a:t>
            </a:r>
            <a:r>
              <a:rPr sz="1700" i="1" dirty="0">
                <a:latin typeface="Georgia"/>
                <a:cs typeface="Georgia"/>
              </a:rPr>
              <a:t>autochtones </a:t>
            </a:r>
            <a:r>
              <a:rPr sz="1700" i="1" spc="-5" dirty="0">
                <a:latin typeface="Georgia"/>
                <a:cs typeface="Georgia"/>
              </a:rPr>
              <a:t>n’existent </a:t>
            </a:r>
            <a:r>
              <a:rPr sz="1700" i="1" dirty="0">
                <a:latin typeface="Georgia"/>
                <a:cs typeface="Georgia"/>
              </a:rPr>
              <a:t>que dans </a:t>
            </a:r>
            <a:r>
              <a:rPr sz="1700" i="1" spc="-5" dirty="0">
                <a:latin typeface="Georgia"/>
                <a:cs typeface="Georgia"/>
              </a:rPr>
              <a:t>les </a:t>
            </a:r>
            <a:r>
              <a:rPr sz="1700" b="1" i="1" dirty="0">
                <a:latin typeface="Georgia"/>
                <a:cs typeface="Georgia"/>
              </a:rPr>
              <a:t>westerns</a:t>
            </a:r>
            <a:r>
              <a:rPr sz="1700" i="1" dirty="0">
                <a:latin typeface="Georgia"/>
                <a:cs typeface="Georgia"/>
              </a:rPr>
              <a:t>, </a:t>
            </a:r>
            <a:r>
              <a:rPr sz="1700" i="1" spc="5" dirty="0">
                <a:latin typeface="Georgia"/>
                <a:cs typeface="Georgia"/>
              </a:rPr>
              <a:t> </a:t>
            </a:r>
            <a:r>
              <a:rPr sz="1700" i="1" spc="-5" dirty="0">
                <a:latin typeface="Georgia"/>
                <a:cs typeface="Georgia"/>
              </a:rPr>
              <a:t>alors </a:t>
            </a:r>
            <a:r>
              <a:rPr sz="1700" i="1" dirty="0">
                <a:latin typeface="Georgia"/>
                <a:cs typeface="Georgia"/>
              </a:rPr>
              <a:t>que </a:t>
            </a:r>
            <a:r>
              <a:rPr sz="1700" i="1" spc="-5" dirty="0">
                <a:latin typeface="Georgia"/>
                <a:cs typeface="Georgia"/>
              </a:rPr>
              <a:t>ce sont des </a:t>
            </a:r>
            <a:r>
              <a:rPr sz="1700" i="1" dirty="0">
                <a:latin typeface="Georgia"/>
                <a:cs typeface="Georgia"/>
              </a:rPr>
              <a:t>familles entières qui </a:t>
            </a:r>
            <a:r>
              <a:rPr sz="1700" b="1" i="1" spc="-5" dirty="0">
                <a:latin typeface="Georgia"/>
                <a:cs typeface="Georgia"/>
              </a:rPr>
              <a:t>souffrent </a:t>
            </a:r>
            <a:r>
              <a:rPr sz="1700" i="1" dirty="0">
                <a:latin typeface="Georgia"/>
                <a:cs typeface="Georgia"/>
              </a:rPr>
              <a:t>encore </a:t>
            </a:r>
            <a:r>
              <a:rPr sz="1700" i="1" spc="-5" dirty="0">
                <a:latin typeface="Georgia"/>
                <a:cs typeface="Georgia"/>
              </a:rPr>
              <a:t>aujourd’hui au </a:t>
            </a:r>
            <a:r>
              <a:rPr sz="1700" i="1" dirty="0">
                <a:latin typeface="Georgia"/>
                <a:cs typeface="Georgia"/>
              </a:rPr>
              <a:t> </a:t>
            </a:r>
            <a:r>
              <a:rPr sz="1700" i="1" spc="-5" dirty="0">
                <a:latin typeface="Georgia"/>
                <a:cs typeface="Georgia"/>
              </a:rPr>
              <a:t>Canada</a:t>
            </a:r>
            <a:r>
              <a:rPr sz="1700" i="1" dirty="0">
                <a:latin typeface="Georgia"/>
                <a:cs typeface="Georgia"/>
              </a:rPr>
              <a:t> »,</a:t>
            </a:r>
            <a:r>
              <a:rPr sz="1700" i="1" spc="5" dirty="0">
                <a:latin typeface="Georgia"/>
                <a:cs typeface="Georgia"/>
              </a:rPr>
              <a:t> </a:t>
            </a:r>
            <a:r>
              <a:rPr sz="1700" dirty="0">
                <a:latin typeface="Georgia"/>
                <a:cs typeface="Georgia"/>
              </a:rPr>
              <a:t>raconte</a:t>
            </a:r>
            <a:r>
              <a:rPr sz="1700" spc="5" dirty="0">
                <a:latin typeface="Georgia"/>
                <a:cs typeface="Georgia"/>
              </a:rPr>
              <a:t> </a:t>
            </a:r>
            <a:r>
              <a:rPr sz="1700" dirty="0">
                <a:latin typeface="Georgia"/>
                <a:cs typeface="Georgia"/>
              </a:rPr>
              <a:t>la</a:t>
            </a:r>
            <a:r>
              <a:rPr sz="1700" spc="5" dirty="0">
                <a:latin typeface="Georgia"/>
                <a:cs typeface="Georgia"/>
              </a:rPr>
              <a:t> </a:t>
            </a:r>
            <a:r>
              <a:rPr sz="1700" b="1" dirty="0">
                <a:latin typeface="Georgia"/>
                <a:cs typeface="Georgia"/>
              </a:rPr>
              <a:t>réalisatrice</a:t>
            </a:r>
            <a:r>
              <a:rPr sz="1700" b="1" spc="5" dirty="0">
                <a:latin typeface="Georgia"/>
                <a:cs typeface="Georgia"/>
              </a:rPr>
              <a:t> </a:t>
            </a:r>
            <a:r>
              <a:rPr sz="1700" spc="-5" dirty="0">
                <a:latin typeface="Georgia"/>
                <a:cs typeface="Georgia"/>
              </a:rPr>
              <a:t>Sophie</a:t>
            </a:r>
            <a:r>
              <a:rPr sz="1700" spc="405" dirty="0">
                <a:latin typeface="Georgia"/>
                <a:cs typeface="Georgia"/>
              </a:rPr>
              <a:t> </a:t>
            </a:r>
            <a:r>
              <a:rPr sz="1700" spc="-5" dirty="0">
                <a:latin typeface="Georgia"/>
                <a:cs typeface="Georgia"/>
              </a:rPr>
              <a:t>Chaffaut.</a:t>
            </a:r>
            <a:r>
              <a:rPr sz="1700" spc="405" dirty="0">
                <a:latin typeface="Georgia"/>
                <a:cs typeface="Georgia"/>
              </a:rPr>
              <a:t> </a:t>
            </a:r>
            <a:r>
              <a:rPr sz="1700" dirty="0">
                <a:latin typeface="Georgia"/>
                <a:cs typeface="Georgia"/>
              </a:rPr>
              <a:t>Dans</a:t>
            </a:r>
            <a:r>
              <a:rPr sz="1700" spc="415" dirty="0">
                <a:latin typeface="Georgia"/>
                <a:cs typeface="Georgia"/>
              </a:rPr>
              <a:t> </a:t>
            </a:r>
            <a:r>
              <a:rPr sz="1700" spc="-5" dirty="0">
                <a:latin typeface="Georgia"/>
                <a:cs typeface="Georgia"/>
              </a:rPr>
              <a:t>son </a:t>
            </a:r>
            <a:r>
              <a:rPr sz="1700" dirty="0">
                <a:latin typeface="Georgia"/>
                <a:cs typeface="Georgia"/>
              </a:rPr>
              <a:t> </a:t>
            </a:r>
            <a:r>
              <a:rPr sz="1700" spc="-5" dirty="0">
                <a:latin typeface="Georgia"/>
                <a:cs typeface="Georgia"/>
              </a:rPr>
              <a:t>documentaire </a:t>
            </a:r>
            <a:r>
              <a:rPr sz="1700" i="1" spc="-5" dirty="0">
                <a:latin typeface="Georgia"/>
                <a:cs typeface="Georgia"/>
              </a:rPr>
              <a:t>Anicinabe, là où les </a:t>
            </a:r>
            <a:r>
              <a:rPr sz="1700" i="1" dirty="0">
                <a:latin typeface="Georgia"/>
                <a:cs typeface="Georgia"/>
              </a:rPr>
              <a:t>eaux </a:t>
            </a:r>
            <a:r>
              <a:rPr sz="1700" i="1" spc="-5" dirty="0">
                <a:latin typeface="Georgia"/>
                <a:cs typeface="Georgia"/>
              </a:rPr>
              <a:t>se rencontrent, </a:t>
            </a:r>
            <a:r>
              <a:rPr sz="1700" dirty="0">
                <a:latin typeface="Georgia"/>
                <a:cs typeface="Georgia"/>
              </a:rPr>
              <a:t>les </a:t>
            </a:r>
            <a:r>
              <a:rPr sz="1700" b="1" spc="-5" dirty="0">
                <a:latin typeface="Georgia"/>
                <a:cs typeface="Georgia"/>
              </a:rPr>
              <a:t>témoignages </a:t>
            </a:r>
            <a:r>
              <a:rPr sz="1700" spc="-10" dirty="0">
                <a:latin typeface="Georgia"/>
                <a:cs typeface="Georgia"/>
              </a:rPr>
              <a:t>de </a:t>
            </a:r>
            <a:r>
              <a:rPr sz="1700" spc="-5" dirty="0">
                <a:latin typeface="Georgia"/>
                <a:cs typeface="Georgia"/>
              </a:rPr>
              <a:t> </a:t>
            </a:r>
            <a:r>
              <a:rPr sz="1700" dirty="0">
                <a:latin typeface="Georgia"/>
                <a:cs typeface="Georgia"/>
              </a:rPr>
              <a:t>mal-être,</a:t>
            </a:r>
            <a:r>
              <a:rPr sz="1700" spc="5" dirty="0">
                <a:latin typeface="Georgia"/>
                <a:cs typeface="Georgia"/>
              </a:rPr>
              <a:t> </a:t>
            </a:r>
            <a:r>
              <a:rPr sz="1700" dirty="0">
                <a:latin typeface="Georgia"/>
                <a:cs typeface="Georgia"/>
              </a:rPr>
              <a:t>de</a:t>
            </a:r>
            <a:r>
              <a:rPr sz="1700" spc="5" dirty="0">
                <a:latin typeface="Georgia"/>
                <a:cs typeface="Georgia"/>
              </a:rPr>
              <a:t> </a:t>
            </a:r>
            <a:r>
              <a:rPr sz="1700" spc="-5" dirty="0">
                <a:latin typeface="Georgia"/>
                <a:cs typeface="Georgia"/>
              </a:rPr>
              <a:t>délinquance,</a:t>
            </a:r>
            <a:r>
              <a:rPr sz="1700" dirty="0">
                <a:latin typeface="Georgia"/>
                <a:cs typeface="Georgia"/>
              </a:rPr>
              <a:t> de</a:t>
            </a:r>
            <a:r>
              <a:rPr sz="1700" spc="5" dirty="0">
                <a:latin typeface="Georgia"/>
                <a:cs typeface="Georgia"/>
              </a:rPr>
              <a:t> </a:t>
            </a:r>
            <a:r>
              <a:rPr sz="1700" dirty="0">
                <a:latin typeface="Georgia"/>
                <a:cs typeface="Georgia"/>
              </a:rPr>
              <a:t>viols,</a:t>
            </a:r>
            <a:r>
              <a:rPr sz="1700" spc="5" dirty="0">
                <a:latin typeface="Georgia"/>
                <a:cs typeface="Georgia"/>
              </a:rPr>
              <a:t> </a:t>
            </a:r>
            <a:r>
              <a:rPr sz="1700" spc="-5" dirty="0">
                <a:latin typeface="Georgia"/>
                <a:cs typeface="Georgia"/>
              </a:rPr>
              <a:t>d’alcoolisme</a:t>
            </a:r>
            <a:r>
              <a:rPr sz="1700" dirty="0">
                <a:latin typeface="Georgia"/>
                <a:cs typeface="Georgia"/>
              </a:rPr>
              <a:t> </a:t>
            </a:r>
            <a:r>
              <a:rPr sz="1700" spc="-5" dirty="0">
                <a:latin typeface="Georgia"/>
                <a:cs typeface="Georgia"/>
              </a:rPr>
              <a:t>sont</a:t>
            </a:r>
            <a:r>
              <a:rPr sz="1700" dirty="0">
                <a:latin typeface="Georgia"/>
                <a:cs typeface="Georgia"/>
              </a:rPr>
              <a:t> </a:t>
            </a:r>
            <a:r>
              <a:rPr sz="1700" spc="-5" dirty="0">
                <a:latin typeface="Georgia"/>
                <a:cs typeface="Georgia"/>
              </a:rPr>
              <a:t>poignants.</a:t>
            </a:r>
            <a:r>
              <a:rPr sz="1700" dirty="0">
                <a:latin typeface="Georgia"/>
                <a:cs typeface="Georgia"/>
              </a:rPr>
              <a:t> </a:t>
            </a:r>
            <a:r>
              <a:rPr sz="1700" spc="-5" dirty="0">
                <a:latin typeface="Georgia"/>
                <a:cs typeface="Georgia"/>
              </a:rPr>
              <a:t>Des </a:t>
            </a:r>
            <a:r>
              <a:rPr sz="1700" dirty="0">
                <a:latin typeface="Georgia"/>
                <a:cs typeface="Georgia"/>
              </a:rPr>
              <a:t> </a:t>
            </a:r>
            <a:r>
              <a:rPr sz="1700" spc="-5" dirty="0">
                <a:latin typeface="Georgia"/>
                <a:cs typeface="Georgia"/>
              </a:rPr>
              <a:t>traumatismes</a:t>
            </a:r>
            <a:r>
              <a:rPr sz="1700" dirty="0">
                <a:latin typeface="Georgia"/>
                <a:cs typeface="Georgia"/>
              </a:rPr>
              <a:t> </a:t>
            </a:r>
            <a:r>
              <a:rPr sz="1700" b="1" dirty="0">
                <a:latin typeface="Georgia"/>
                <a:cs typeface="Georgia"/>
              </a:rPr>
              <a:t>mal connus </a:t>
            </a:r>
            <a:r>
              <a:rPr sz="1700" spc="-10" dirty="0">
                <a:latin typeface="Georgia"/>
                <a:cs typeface="Georgia"/>
              </a:rPr>
              <a:t>qui</a:t>
            </a:r>
            <a:r>
              <a:rPr sz="1700" spc="-5" dirty="0">
                <a:latin typeface="Georgia"/>
                <a:cs typeface="Georgia"/>
              </a:rPr>
              <a:t> couvrent</a:t>
            </a:r>
            <a:r>
              <a:rPr sz="1700" spc="400" dirty="0">
                <a:latin typeface="Georgia"/>
                <a:cs typeface="Georgia"/>
              </a:rPr>
              <a:t> </a:t>
            </a:r>
            <a:r>
              <a:rPr sz="1700" b="1" spc="-5" dirty="0">
                <a:latin typeface="Georgia"/>
                <a:cs typeface="Georgia"/>
              </a:rPr>
              <a:t>plusieurs </a:t>
            </a:r>
            <a:r>
              <a:rPr sz="1700" b="1" dirty="0">
                <a:latin typeface="Georgia"/>
                <a:cs typeface="Georgia"/>
              </a:rPr>
              <a:t>générations </a:t>
            </a:r>
            <a:r>
              <a:rPr sz="1700" dirty="0">
                <a:latin typeface="Georgia"/>
                <a:cs typeface="Georgia"/>
              </a:rPr>
              <a:t>et</a:t>
            </a:r>
            <a:r>
              <a:rPr sz="1700" spc="409" dirty="0">
                <a:latin typeface="Georgia"/>
                <a:cs typeface="Georgia"/>
              </a:rPr>
              <a:t> </a:t>
            </a:r>
            <a:r>
              <a:rPr sz="1700" spc="-5" dirty="0">
                <a:latin typeface="Georgia"/>
                <a:cs typeface="Georgia"/>
              </a:rPr>
              <a:t>qui </a:t>
            </a:r>
            <a:r>
              <a:rPr sz="1700" dirty="0">
                <a:latin typeface="Georgia"/>
                <a:cs typeface="Georgia"/>
              </a:rPr>
              <a:t> </a:t>
            </a:r>
            <a:r>
              <a:rPr sz="1700" spc="-5" dirty="0">
                <a:latin typeface="Georgia"/>
                <a:cs typeface="Georgia"/>
              </a:rPr>
              <a:t>ont</a:t>
            </a:r>
            <a:r>
              <a:rPr sz="1700" dirty="0">
                <a:latin typeface="Georgia"/>
                <a:cs typeface="Georgia"/>
              </a:rPr>
              <a:t> </a:t>
            </a:r>
            <a:r>
              <a:rPr sz="1700" spc="-5" dirty="0">
                <a:latin typeface="Georgia"/>
                <a:cs typeface="Georgia"/>
              </a:rPr>
              <a:t>souvent</a:t>
            </a:r>
            <a:r>
              <a:rPr sz="1700" dirty="0">
                <a:latin typeface="Georgia"/>
                <a:cs typeface="Georgia"/>
              </a:rPr>
              <a:t> </a:t>
            </a:r>
            <a:r>
              <a:rPr sz="1700" spc="-5" dirty="0">
                <a:latin typeface="Georgia"/>
                <a:cs typeface="Georgia"/>
              </a:rPr>
              <a:t>un</a:t>
            </a:r>
            <a:r>
              <a:rPr sz="1700" dirty="0">
                <a:latin typeface="Georgia"/>
                <a:cs typeface="Georgia"/>
              </a:rPr>
              <a:t> </a:t>
            </a:r>
            <a:r>
              <a:rPr sz="1700" spc="-5" dirty="0">
                <a:latin typeface="Georgia"/>
                <a:cs typeface="Georgia"/>
              </a:rPr>
              <a:t>lien</a:t>
            </a:r>
            <a:r>
              <a:rPr sz="1700" dirty="0">
                <a:latin typeface="Georgia"/>
                <a:cs typeface="Georgia"/>
              </a:rPr>
              <a:t> avec</a:t>
            </a:r>
            <a:r>
              <a:rPr sz="1700" spc="5" dirty="0">
                <a:latin typeface="Georgia"/>
                <a:cs typeface="Georgia"/>
              </a:rPr>
              <a:t> </a:t>
            </a:r>
            <a:r>
              <a:rPr sz="1700" spc="-5" dirty="0">
                <a:latin typeface="Georgia"/>
                <a:cs typeface="Georgia"/>
              </a:rPr>
              <a:t>l’existence</a:t>
            </a:r>
            <a:r>
              <a:rPr sz="1700" dirty="0">
                <a:latin typeface="Georgia"/>
                <a:cs typeface="Georgia"/>
              </a:rPr>
              <a:t> </a:t>
            </a:r>
            <a:r>
              <a:rPr sz="1700" spc="-5" dirty="0">
                <a:latin typeface="Georgia"/>
                <a:cs typeface="Georgia"/>
              </a:rPr>
              <a:t>des</a:t>
            </a:r>
            <a:r>
              <a:rPr sz="1700" dirty="0">
                <a:latin typeface="Georgia"/>
                <a:cs typeface="Georgia"/>
              </a:rPr>
              <a:t> </a:t>
            </a:r>
            <a:r>
              <a:rPr sz="1700" b="1" dirty="0">
                <a:latin typeface="Georgia"/>
                <a:cs typeface="Georgia"/>
              </a:rPr>
              <a:t>pensionnats</a:t>
            </a:r>
            <a:r>
              <a:rPr sz="1700" dirty="0">
                <a:latin typeface="Georgia"/>
                <a:cs typeface="Georgia"/>
              </a:rPr>
              <a:t>,</a:t>
            </a:r>
            <a:r>
              <a:rPr sz="1700" spc="5" dirty="0">
                <a:latin typeface="Georgia"/>
                <a:cs typeface="Georgia"/>
              </a:rPr>
              <a:t> </a:t>
            </a:r>
            <a:r>
              <a:rPr sz="1700" spc="-5" dirty="0">
                <a:latin typeface="Georgia"/>
                <a:cs typeface="Georgia"/>
              </a:rPr>
              <a:t>hauts</a:t>
            </a:r>
            <a:r>
              <a:rPr sz="1700" dirty="0">
                <a:latin typeface="Georgia"/>
                <a:cs typeface="Georgia"/>
              </a:rPr>
              <a:t> </a:t>
            </a:r>
            <a:r>
              <a:rPr sz="1700" spc="-5" dirty="0">
                <a:latin typeface="Georgia"/>
                <a:cs typeface="Georgia"/>
              </a:rPr>
              <a:t>lieux</a:t>
            </a:r>
            <a:r>
              <a:rPr sz="1700" dirty="0">
                <a:latin typeface="Georgia"/>
                <a:cs typeface="Georgia"/>
              </a:rPr>
              <a:t> </a:t>
            </a:r>
            <a:r>
              <a:rPr sz="1700" spc="-10" dirty="0">
                <a:latin typeface="Georgia"/>
                <a:cs typeface="Georgia"/>
              </a:rPr>
              <a:t>du </a:t>
            </a:r>
            <a:r>
              <a:rPr sz="1700" spc="-5" dirty="0">
                <a:latin typeface="Georgia"/>
                <a:cs typeface="Georgia"/>
              </a:rPr>
              <a:t> colonialisme.</a:t>
            </a:r>
            <a:r>
              <a:rPr sz="1700" dirty="0">
                <a:latin typeface="Georgia"/>
                <a:cs typeface="Georgia"/>
              </a:rPr>
              <a:t> </a:t>
            </a:r>
            <a:r>
              <a:rPr sz="1700" spc="-5" dirty="0">
                <a:latin typeface="Georgia"/>
                <a:cs typeface="Georgia"/>
              </a:rPr>
              <a:t>Jusqu’en</a:t>
            </a:r>
            <a:r>
              <a:rPr sz="1700" dirty="0">
                <a:latin typeface="Georgia"/>
                <a:cs typeface="Georgia"/>
              </a:rPr>
              <a:t> </a:t>
            </a:r>
            <a:r>
              <a:rPr sz="1700" spc="-5" dirty="0">
                <a:latin typeface="Georgia"/>
                <a:cs typeface="Georgia"/>
              </a:rPr>
              <a:t>1996,</a:t>
            </a:r>
            <a:r>
              <a:rPr sz="1700" dirty="0">
                <a:latin typeface="Georgia"/>
                <a:cs typeface="Georgia"/>
              </a:rPr>
              <a:t> les</a:t>
            </a:r>
            <a:r>
              <a:rPr sz="1700" spc="5" dirty="0">
                <a:latin typeface="Georgia"/>
                <a:cs typeface="Georgia"/>
              </a:rPr>
              <a:t> </a:t>
            </a:r>
            <a:r>
              <a:rPr sz="1700" spc="-5" dirty="0">
                <a:latin typeface="Georgia"/>
                <a:cs typeface="Georgia"/>
              </a:rPr>
              <a:t>enfants</a:t>
            </a:r>
            <a:r>
              <a:rPr sz="1700" dirty="0">
                <a:latin typeface="Georgia"/>
                <a:cs typeface="Georgia"/>
              </a:rPr>
              <a:t> </a:t>
            </a:r>
            <a:r>
              <a:rPr sz="1700" spc="-5" dirty="0">
                <a:latin typeface="Georgia"/>
                <a:cs typeface="Georgia"/>
              </a:rPr>
              <a:t>autochtones</a:t>
            </a:r>
            <a:r>
              <a:rPr sz="1700" dirty="0">
                <a:latin typeface="Georgia"/>
                <a:cs typeface="Georgia"/>
              </a:rPr>
              <a:t> </a:t>
            </a:r>
            <a:r>
              <a:rPr sz="1700" spc="-5" dirty="0">
                <a:latin typeface="Georgia"/>
                <a:cs typeface="Georgia"/>
              </a:rPr>
              <a:t>pouvaient</a:t>
            </a:r>
            <a:r>
              <a:rPr sz="1700" dirty="0">
                <a:latin typeface="Georgia"/>
                <a:cs typeface="Georgia"/>
              </a:rPr>
              <a:t> y</a:t>
            </a:r>
            <a:r>
              <a:rPr sz="1700" spc="409" dirty="0">
                <a:latin typeface="Georgia"/>
                <a:cs typeface="Georgia"/>
              </a:rPr>
              <a:t> </a:t>
            </a:r>
            <a:r>
              <a:rPr sz="1700" spc="-5" dirty="0">
                <a:latin typeface="Georgia"/>
                <a:cs typeface="Georgia"/>
              </a:rPr>
              <a:t>être </a:t>
            </a:r>
            <a:r>
              <a:rPr sz="1700" dirty="0">
                <a:latin typeface="Georgia"/>
                <a:cs typeface="Georgia"/>
              </a:rPr>
              <a:t> </a:t>
            </a:r>
            <a:r>
              <a:rPr sz="1700" spc="-5" dirty="0">
                <a:latin typeface="Georgia"/>
                <a:cs typeface="Georgia"/>
              </a:rPr>
              <a:t>envoyés</a:t>
            </a:r>
            <a:r>
              <a:rPr sz="1700" dirty="0">
                <a:latin typeface="Georgia"/>
                <a:cs typeface="Georgia"/>
              </a:rPr>
              <a:t> </a:t>
            </a:r>
            <a:r>
              <a:rPr sz="1700" spc="-5" dirty="0">
                <a:latin typeface="Georgia"/>
                <a:cs typeface="Georgia"/>
              </a:rPr>
              <a:t>pour</a:t>
            </a:r>
            <a:r>
              <a:rPr sz="1700" dirty="0">
                <a:latin typeface="Georgia"/>
                <a:cs typeface="Georgia"/>
              </a:rPr>
              <a:t> </a:t>
            </a:r>
            <a:r>
              <a:rPr sz="1700" spc="-5" dirty="0">
                <a:latin typeface="Georgia"/>
                <a:cs typeface="Georgia"/>
              </a:rPr>
              <a:t>être</a:t>
            </a:r>
            <a:r>
              <a:rPr sz="1700" dirty="0">
                <a:latin typeface="Georgia"/>
                <a:cs typeface="Georgia"/>
              </a:rPr>
              <a:t> </a:t>
            </a:r>
            <a:r>
              <a:rPr sz="1700" spc="-5" dirty="0">
                <a:latin typeface="Georgia"/>
                <a:cs typeface="Georgia"/>
              </a:rPr>
              <a:t>formatés</a:t>
            </a:r>
            <a:r>
              <a:rPr sz="1700" dirty="0">
                <a:latin typeface="Georgia"/>
                <a:cs typeface="Georgia"/>
              </a:rPr>
              <a:t> à</a:t>
            </a:r>
            <a:r>
              <a:rPr sz="1700" spc="5" dirty="0">
                <a:latin typeface="Georgia"/>
                <a:cs typeface="Georgia"/>
              </a:rPr>
              <a:t> </a:t>
            </a:r>
            <a:r>
              <a:rPr sz="1700" dirty="0">
                <a:latin typeface="Georgia"/>
                <a:cs typeface="Georgia"/>
              </a:rPr>
              <a:t>la</a:t>
            </a:r>
            <a:r>
              <a:rPr sz="1700" spc="5" dirty="0">
                <a:latin typeface="Georgia"/>
                <a:cs typeface="Georgia"/>
              </a:rPr>
              <a:t> </a:t>
            </a:r>
            <a:r>
              <a:rPr sz="1700" spc="-5" dirty="0">
                <a:latin typeface="Georgia"/>
                <a:cs typeface="Georgia"/>
              </a:rPr>
              <a:t>culture</a:t>
            </a:r>
            <a:r>
              <a:rPr sz="1700" dirty="0">
                <a:latin typeface="Georgia"/>
                <a:cs typeface="Georgia"/>
              </a:rPr>
              <a:t> </a:t>
            </a:r>
            <a:r>
              <a:rPr sz="1700" spc="-5" dirty="0">
                <a:latin typeface="Georgia"/>
                <a:cs typeface="Georgia"/>
              </a:rPr>
              <a:t>québécoise</a:t>
            </a:r>
            <a:r>
              <a:rPr sz="1700" dirty="0">
                <a:latin typeface="Georgia"/>
                <a:cs typeface="Georgia"/>
              </a:rPr>
              <a:t> et</a:t>
            </a:r>
            <a:r>
              <a:rPr sz="1700" spc="5" dirty="0">
                <a:latin typeface="Georgia"/>
                <a:cs typeface="Georgia"/>
              </a:rPr>
              <a:t> </a:t>
            </a:r>
            <a:r>
              <a:rPr sz="1700" spc="-5" dirty="0">
                <a:latin typeface="Georgia"/>
                <a:cs typeface="Georgia"/>
              </a:rPr>
              <a:t>catholique,</a:t>
            </a:r>
            <a:r>
              <a:rPr sz="1700" dirty="0">
                <a:latin typeface="Georgia"/>
                <a:cs typeface="Georgia"/>
              </a:rPr>
              <a:t> avec </a:t>
            </a:r>
            <a:r>
              <a:rPr sz="1700" spc="5" dirty="0">
                <a:latin typeface="Georgia"/>
                <a:cs typeface="Georgia"/>
              </a:rPr>
              <a:t> </a:t>
            </a:r>
            <a:r>
              <a:rPr sz="1700" spc="-5" dirty="0">
                <a:latin typeface="Georgia"/>
                <a:cs typeface="Georgia"/>
              </a:rPr>
              <a:t>l’interdiction</a:t>
            </a:r>
            <a:r>
              <a:rPr sz="1700" dirty="0">
                <a:latin typeface="Georgia"/>
                <a:cs typeface="Georgia"/>
              </a:rPr>
              <a:t> </a:t>
            </a:r>
            <a:r>
              <a:rPr sz="1700" spc="-5" dirty="0">
                <a:latin typeface="Georgia"/>
                <a:cs typeface="Georgia"/>
              </a:rPr>
              <a:t>de</a:t>
            </a:r>
            <a:r>
              <a:rPr sz="1700" dirty="0">
                <a:latin typeface="Georgia"/>
                <a:cs typeface="Georgia"/>
              </a:rPr>
              <a:t> </a:t>
            </a:r>
            <a:r>
              <a:rPr sz="1700" spc="-5" dirty="0">
                <a:latin typeface="Georgia"/>
                <a:cs typeface="Georgia"/>
              </a:rPr>
              <a:t>parler</a:t>
            </a:r>
            <a:r>
              <a:rPr sz="1700" dirty="0">
                <a:latin typeface="Georgia"/>
                <a:cs typeface="Georgia"/>
              </a:rPr>
              <a:t> </a:t>
            </a:r>
            <a:r>
              <a:rPr sz="1700" spc="-5" dirty="0">
                <a:latin typeface="Georgia"/>
                <a:cs typeface="Georgia"/>
              </a:rPr>
              <a:t>sa</a:t>
            </a:r>
            <a:r>
              <a:rPr sz="1700" dirty="0">
                <a:latin typeface="Georgia"/>
                <a:cs typeface="Georgia"/>
              </a:rPr>
              <a:t> </a:t>
            </a:r>
            <a:r>
              <a:rPr sz="1700" b="1" dirty="0">
                <a:latin typeface="Georgia"/>
                <a:cs typeface="Georgia"/>
              </a:rPr>
              <a:t>langue</a:t>
            </a:r>
            <a:r>
              <a:rPr sz="1700" b="1" spc="5" dirty="0">
                <a:latin typeface="Georgia"/>
                <a:cs typeface="Georgia"/>
              </a:rPr>
              <a:t> </a:t>
            </a:r>
            <a:r>
              <a:rPr sz="1700" b="1" dirty="0">
                <a:latin typeface="Georgia"/>
                <a:cs typeface="Georgia"/>
              </a:rPr>
              <a:t>natale </a:t>
            </a:r>
            <a:r>
              <a:rPr sz="1700" dirty="0">
                <a:latin typeface="Georgia"/>
                <a:cs typeface="Georgia"/>
              </a:rPr>
              <a:t>et</a:t>
            </a:r>
            <a:r>
              <a:rPr sz="1700" spc="5" dirty="0">
                <a:latin typeface="Georgia"/>
                <a:cs typeface="Georgia"/>
              </a:rPr>
              <a:t> </a:t>
            </a:r>
            <a:r>
              <a:rPr sz="1700" dirty="0">
                <a:latin typeface="Georgia"/>
                <a:cs typeface="Georgia"/>
              </a:rPr>
              <a:t>de</a:t>
            </a:r>
            <a:r>
              <a:rPr sz="1700" spc="5" dirty="0">
                <a:latin typeface="Georgia"/>
                <a:cs typeface="Georgia"/>
              </a:rPr>
              <a:t> </a:t>
            </a:r>
            <a:r>
              <a:rPr sz="1700" spc="-5" dirty="0">
                <a:latin typeface="Georgia"/>
                <a:cs typeface="Georgia"/>
              </a:rPr>
              <a:t>pratiquer</a:t>
            </a:r>
            <a:r>
              <a:rPr sz="1700" dirty="0">
                <a:latin typeface="Georgia"/>
                <a:cs typeface="Georgia"/>
              </a:rPr>
              <a:t> </a:t>
            </a:r>
            <a:r>
              <a:rPr sz="1700" spc="-5" dirty="0">
                <a:latin typeface="Georgia"/>
                <a:cs typeface="Georgia"/>
              </a:rPr>
              <a:t>ses</a:t>
            </a:r>
            <a:r>
              <a:rPr sz="1700" dirty="0">
                <a:latin typeface="Georgia"/>
                <a:cs typeface="Georgia"/>
              </a:rPr>
              <a:t> traditions. </a:t>
            </a:r>
            <a:r>
              <a:rPr sz="1700" spc="5" dirty="0">
                <a:latin typeface="Georgia"/>
                <a:cs typeface="Georgia"/>
              </a:rPr>
              <a:t> </a:t>
            </a:r>
            <a:r>
              <a:rPr sz="1700" dirty="0">
                <a:latin typeface="Georgia"/>
                <a:cs typeface="Georgia"/>
              </a:rPr>
              <a:t>Beaucoup</a:t>
            </a:r>
            <a:r>
              <a:rPr sz="1700" spc="-30" dirty="0">
                <a:latin typeface="Georgia"/>
                <a:cs typeface="Georgia"/>
              </a:rPr>
              <a:t> </a:t>
            </a:r>
            <a:r>
              <a:rPr sz="1700" dirty="0">
                <a:latin typeface="Georgia"/>
                <a:cs typeface="Georgia"/>
              </a:rPr>
              <a:t>y</a:t>
            </a:r>
            <a:r>
              <a:rPr sz="1700" spc="-5" dirty="0">
                <a:latin typeface="Georgia"/>
                <a:cs typeface="Georgia"/>
              </a:rPr>
              <a:t> ont</a:t>
            </a:r>
            <a:r>
              <a:rPr sz="1700" spc="-15" dirty="0">
                <a:latin typeface="Georgia"/>
                <a:cs typeface="Georgia"/>
              </a:rPr>
              <a:t> </a:t>
            </a:r>
            <a:r>
              <a:rPr sz="1700" spc="-5" dirty="0">
                <a:latin typeface="Georgia"/>
                <a:cs typeface="Georgia"/>
              </a:rPr>
              <a:t>été</a:t>
            </a:r>
            <a:r>
              <a:rPr sz="1700" dirty="0">
                <a:latin typeface="Georgia"/>
                <a:cs typeface="Georgia"/>
              </a:rPr>
              <a:t> violés,</a:t>
            </a:r>
            <a:r>
              <a:rPr sz="1700" spc="-20" dirty="0">
                <a:latin typeface="Georgia"/>
                <a:cs typeface="Georgia"/>
              </a:rPr>
              <a:t> </a:t>
            </a:r>
            <a:r>
              <a:rPr sz="1700" dirty="0">
                <a:latin typeface="Georgia"/>
                <a:cs typeface="Georgia"/>
              </a:rPr>
              <a:t>maltraités.</a:t>
            </a:r>
            <a:endParaRPr sz="1700">
              <a:latin typeface="Georgia"/>
              <a:cs typeface="Georgia"/>
            </a:endParaRPr>
          </a:p>
        </p:txBody>
      </p:sp>
      <p:pic>
        <p:nvPicPr>
          <p:cNvPr id="3" name="object 3"/>
          <p:cNvPicPr/>
          <p:nvPr/>
        </p:nvPicPr>
        <p:blipFill>
          <a:blip r:embed="rId3" cstate="print"/>
          <a:stretch>
            <a:fillRect/>
          </a:stretch>
        </p:blipFill>
        <p:spPr>
          <a:xfrm>
            <a:off x="8057388" y="0"/>
            <a:ext cx="4134611" cy="685799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9530" rIns="0" bIns="0" rtlCol="0">
            <a:spAutoFit/>
          </a:bodyPr>
          <a:lstStyle/>
          <a:p>
            <a:pPr marL="3860800" marR="5080" indent="-3848735">
              <a:lnSpc>
                <a:spcPts val="2380"/>
              </a:lnSpc>
              <a:spcBef>
                <a:spcPts val="390"/>
              </a:spcBef>
            </a:pPr>
            <a:r>
              <a:rPr spc="-10" dirty="0"/>
              <a:t>Compte</a:t>
            </a:r>
            <a:r>
              <a:rPr spc="25" dirty="0"/>
              <a:t> </a:t>
            </a:r>
            <a:r>
              <a:rPr spc="-10" dirty="0"/>
              <a:t>rendu</a:t>
            </a:r>
            <a:r>
              <a:rPr spc="10" dirty="0"/>
              <a:t> </a:t>
            </a:r>
            <a:r>
              <a:rPr spc="-10" dirty="0"/>
              <a:t>proposé</a:t>
            </a:r>
            <a:r>
              <a:rPr dirty="0"/>
              <a:t> </a:t>
            </a:r>
            <a:r>
              <a:rPr spc="-5" dirty="0"/>
              <a:t>en</a:t>
            </a:r>
            <a:r>
              <a:rPr spc="15" dirty="0"/>
              <a:t> </a:t>
            </a:r>
            <a:r>
              <a:rPr spc="-5" dirty="0"/>
              <a:t>classe (vous</a:t>
            </a:r>
            <a:r>
              <a:rPr dirty="0"/>
              <a:t> </a:t>
            </a:r>
            <a:r>
              <a:rPr spc="-5" dirty="0"/>
              <a:t>pouvez </a:t>
            </a:r>
            <a:r>
              <a:rPr spc="-10" dirty="0"/>
              <a:t>proposer</a:t>
            </a:r>
            <a:r>
              <a:rPr spc="-40" dirty="0"/>
              <a:t> </a:t>
            </a:r>
            <a:r>
              <a:rPr spc="-10" dirty="0"/>
              <a:t>votre</a:t>
            </a:r>
            <a:r>
              <a:rPr dirty="0"/>
              <a:t> </a:t>
            </a:r>
            <a:r>
              <a:rPr spc="-20" dirty="0"/>
              <a:t>propre</a:t>
            </a:r>
            <a:r>
              <a:rPr dirty="0"/>
              <a:t> </a:t>
            </a:r>
            <a:r>
              <a:rPr spc="-5" dirty="0"/>
              <a:t>compte</a:t>
            </a:r>
            <a:r>
              <a:rPr spc="20" dirty="0"/>
              <a:t> </a:t>
            </a:r>
            <a:r>
              <a:rPr spc="-10" dirty="0"/>
              <a:t>rendu</a:t>
            </a:r>
            <a:r>
              <a:rPr spc="20" dirty="0"/>
              <a:t> </a:t>
            </a:r>
            <a:r>
              <a:rPr spc="-5" dirty="0"/>
              <a:t>et </a:t>
            </a:r>
            <a:r>
              <a:rPr spc="-535" dirty="0"/>
              <a:t> </a:t>
            </a:r>
            <a:r>
              <a:rPr spc="-5" dirty="0"/>
              <a:t>l’envoyer</a:t>
            </a:r>
            <a:r>
              <a:rPr spc="-50" dirty="0"/>
              <a:t> </a:t>
            </a:r>
            <a:r>
              <a:rPr spc="-5" dirty="0"/>
              <a:t>à corriger)</a:t>
            </a:r>
          </a:p>
        </p:txBody>
      </p:sp>
      <p:sp>
        <p:nvSpPr>
          <p:cNvPr id="3" name="object 3"/>
          <p:cNvSpPr txBox="1"/>
          <p:nvPr/>
        </p:nvSpPr>
        <p:spPr>
          <a:xfrm>
            <a:off x="463092" y="1336548"/>
            <a:ext cx="11146790" cy="5017135"/>
          </a:xfrm>
          <a:prstGeom prst="rect">
            <a:avLst/>
          </a:prstGeom>
        </p:spPr>
        <p:txBody>
          <a:bodyPr vert="horz" wrap="square" lIns="0" tIns="12700" rIns="0" bIns="0" rtlCol="0">
            <a:spAutoFit/>
          </a:bodyPr>
          <a:lstStyle/>
          <a:p>
            <a:pPr marL="241300" marR="5080" indent="-228600" algn="just">
              <a:lnSpc>
                <a:spcPct val="140100"/>
              </a:lnSpc>
              <a:spcBef>
                <a:spcPts val="100"/>
              </a:spcBef>
              <a:buFont typeface="Arial MT"/>
              <a:buChar char="•"/>
              <a:tabLst>
                <a:tab pos="241300" algn="l"/>
              </a:tabLst>
            </a:pPr>
            <a:r>
              <a:rPr sz="2700" spc="-5" dirty="0">
                <a:solidFill>
                  <a:srgbClr val="006FC0"/>
                </a:solidFill>
                <a:latin typeface="Times New Roman"/>
                <a:cs typeface="Times New Roman"/>
              </a:rPr>
              <a:t>Dans </a:t>
            </a:r>
            <a:r>
              <a:rPr sz="2700" dirty="0">
                <a:solidFill>
                  <a:srgbClr val="006FC0"/>
                </a:solidFill>
                <a:latin typeface="Times New Roman"/>
                <a:cs typeface="Times New Roman"/>
              </a:rPr>
              <a:t>ce texte tiré de </a:t>
            </a:r>
            <a:r>
              <a:rPr sz="2700" i="1" spc="-5" dirty="0">
                <a:solidFill>
                  <a:srgbClr val="006FC0"/>
                </a:solidFill>
                <a:latin typeface="Times New Roman"/>
                <a:cs typeface="Times New Roman"/>
              </a:rPr>
              <a:t>Télérama</a:t>
            </a:r>
            <a:r>
              <a:rPr sz="2700" spc="-5" dirty="0">
                <a:solidFill>
                  <a:srgbClr val="006FC0"/>
                </a:solidFill>
                <a:latin typeface="Times New Roman"/>
                <a:cs typeface="Times New Roman"/>
              </a:rPr>
              <a:t>, </a:t>
            </a:r>
            <a:r>
              <a:rPr sz="2700" dirty="0">
                <a:solidFill>
                  <a:srgbClr val="FF0000"/>
                </a:solidFill>
                <a:latin typeface="Times New Roman"/>
                <a:cs typeface="Times New Roman"/>
              </a:rPr>
              <a:t>l’auteur parle </a:t>
            </a:r>
            <a:r>
              <a:rPr sz="2700" spc="-5" dirty="0">
                <a:solidFill>
                  <a:srgbClr val="006FC0"/>
                </a:solidFill>
                <a:latin typeface="Times New Roman"/>
                <a:cs typeface="Times New Roman"/>
              </a:rPr>
              <a:t>des Anicinabes, tribu </a:t>
            </a:r>
            <a:r>
              <a:rPr sz="2700" dirty="0">
                <a:solidFill>
                  <a:srgbClr val="006FC0"/>
                </a:solidFill>
                <a:latin typeface="Times New Roman"/>
                <a:cs typeface="Times New Roman"/>
              </a:rPr>
              <a:t>autochtone </a:t>
            </a:r>
            <a:r>
              <a:rPr sz="2700" spc="5" dirty="0">
                <a:solidFill>
                  <a:srgbClr val="006FC0"/>
                </a:solidFill>
                <a:latin typeface="Times New Roman"/>
                <a:cs typeface="Times New Roman"/>
              </a:rPr>
              <a:t> </a:t>
            </a:r>
            <a:r>
              <a:rPr sz="2700" dirty="0">
                <a:solidFill>
                  <a:srgbClr val="006FC0"/>
                </a:solidFill>
                <a:latin typeface="Times New Roman"/>
                <a:cs typeface="Times New Roman"/>
              </a:rPr>
              <a:t>du</a:t>
            </a:r>
            <a:r>
              <a:rPr sz="2700" spc="-15" dirty="0">
                <a:solidFill>
                  <a:srgbClr val="006FC0"/>
                </a:solidFill>
                <a:latin typeface="Times New Roman"/>
                <a:cs typeface="Times New Roman"/>
              </a:rPr>
              <a:t> </a:t>
            </a:r>
            <a:r>
              <a:rPr sz="2700" dirty="0">
                <a:solidFill>
                  <a:srgbClr val="006FC0"/>
                </a:solidFill>
                <a:latin typeface="Times New Roman"/>
                <a:cs typeface="Times New Roman"/>
              </a:rPr>
              <a:t>Canada.</a:t>
            </a:r>
            <a:endParaRPr sz="2700">
              <a:latin typeface="Times New Roman"/>
              <a:cs typeface="Times New Roman"/>
            </a:endParaRPr>
          </a:p>
          <a:p>
            <a:pPr marL="241300" indent="-228600" algn="just">
              <a:lnSpc>
                <a:spcPct val="100000"/>
              </a:lnSpc>
              <a:spcBef>
                <a:spcPts val="2290"/>
              </a:spcBef>
              <a:buFont typeface="Arial MT"/>
              <a:buChar char="•"/>
              <a:tabLst>
                <a:tab pos="241300" algn="l"/>
              </a:tabLst>
            </a:pPr>
            <a:r>
              <a:rPr sz="2700" dirty="0">
                <a:solidFill>
                  <a:srgbClr val="FF0000"/>
                </a:solidFill>
                <a:latin typeface="Times New Roman"/>
                <a:cs typeface="Times New Roman"/>
              </a:rPr>
              <a:t>Il</a:t>
            </a:r>
            <a:r>
              <a:rPr sz="2700" spc="-5" dirty="0">
                <a:solidFill>
                  <a:srgbClr val="FF0000"/>
                </a:solidFill>
                <a:latin typeface="Times New Roman"/>
                <a:cs typeface="Times New Roman"/>
              </a:rPr>
              <a:t> </a:t>
            </a:r>
            <a:r>
              <a:rPr sz="2700" dirty="0">
                <a:solidFill>
                  <a:srgbClr val="FF0000"/>
                </a:solidFill>
                <a:latin typeface="Times New Roman"/>
                <a:cs typeface="Times New Roman"/>
              </a:rPr>
              <a:t>dit</a:t>
            </a:r>
            <a:r>
              <a:rPr sz="2700" spc="-20" dirty="0">
                <a:solidFill>
                  <a:srgbClr val="FF0000"/>
                </a:solidFill>
                <a:latin typeface="Times New Roman"/>
                <a:cs typeface="Times New Roman"/>
              </a:rPr>
              <a:t> </a:t>
            </a:r>
            <a:r>
              <a:rPr sz="2700" dirty="0">
                <a:solidFill>
                  <a:srgbClr val="006FC0"/>
                </a:solidFill>
                <a:latin typeface="Times New Roman"/>
                <a:cs typeface="Times New Roman"/>
              </a:rPr>
              <a:t>qu’un </a:t>
            </a:r>
            <a:r>
              <a:rPr sz="2700" spc="-5" dirty="0">
                <a:solidFill>
                  <a:srgbClr val="006FC0"/>
                </a:solidFill>
                <a:latin typeface="Times New Roman"/>
                <a:cs typeface="Times New Roman"/>
              </a:rPr>
              <a:t>film</a:t>
            </a:r>
            <a:r>
              <a:rPr sz="2700" spc="-10" dirty="0">
                <a:solidFill>
                  <a:srgbClr val="006FC0"/>
                </a:solidFill>
                <a:latin typeface="Times New Roman"/>
                <a:cs typeface="Times New Roman"/>
              </a:rPr>
              <a:t> </a:t>
            </a:r>
            <a:r>
              <a:rPr sz="2700" dirty="0">
                <a:solidFill>
                  <a:srgbClr val="006FC0"/>
                </a:solidFill>
                <a:latin typeface="Times New Roman"/>
                <a:cs typeface="Times New Roman"/>
              </a:rPr>
              <a:t>parle</a:t>
            </a:r>
            <a:r>
              <a:rPr sz="2700" spc="-5" dirty="0">
                <a:solidFill>
                  <a:srgbClr val="006FC0"/>
                </a:solidFill>
                <a:latin typeface="Times New Roman"/>
                <a:cs typeface="Times New Roman"/>
              </a:rPr>
              <a:t> </a:t>
            </a:r>
            <a:r>
              <a:rPr sz="2700" dirty="0">
                <a:solidFill>
                  <a:srgbClr val="006FC0"/>
                </a:solidFill>
                <a:latin typeface="Times New Roman"/>
                <a:cs typeface="Times New Roman"/>
              </a:rPr>
              <a:t>d’eux</a:t>
            </a:r>
            <a:r>
              <a:rPr sz="2700" spc="-15" dirty="0">
                <a:solidFill>
                  <a:srgbClr val="006FC0"/>
                </a:solidFill>
                <a:latin typeface="Times New Roman"/>
                <a:cs typeface="Times New Roman"/>
              </a:rPr>
              <a:t> </a:t>
            </a:r>
            <a:r>
              <a:rPr sz="2700" dirty="0">
                <a:solidFill>
                  <a:srgbClr val="006FC0"/>
                </a:solidFill>
                <a:latin typeface="Times New Roman"/>
                <a:cs typeface="Times New Roman"/>
              </a:rPr>
              <a:t>et</a:t>
            </a:r>
            <a:r>
              <a:rPr sz="2700" spc="-5" dirty="0">
                <a:solidFill>
                  <a:srgbClr val="006FC0"/>
                </a:solidFill>
                <a:latin typeface="Times New Roman"/>
                <a:cs typeface="Times New Roman"/>
              </a:rPr>
              <a:t> </a:t>
            </a:r>
            <a:r>
              <a:rPr sz="2700" dirty="0">
                <a:solidFill>
                  <a:srgbClr val="006FC0"/>
                </a:solidFill>
                <a:latin typeface="Times New Roman"/>
                <a:cs typeface="Times New Roman"/>
              </a:rPr>
              <a:t>présente</a:t>
            </a:r>
            <a:r>
              <a:rPr sz="2700" spc="-15" dirty="0">
                <a:solidFill>
                  <a:srgbClr val="006FC0"/>
                </a:solidFill>
                <a:latin typeface="Times New Roman"/>
                <a:cs typeface="Times New Roman"/>
              </a:rPr>
              <a:t> </a:t>
            </a:r>
            <a:r>
              <a:rPr sz="2700" dirty="0">
                <a:solidFill>
                  <a:srgbClr val="006FC0"/>
                </a:solidFill>
                <a:latin typeface="Times New Roman"/>
                <a:cs typeface="Times New Roman"/>
              </a:rPr>
              <a:t>leurs</a:t>
            </a:r>
            <a:r>
              <a:rPr sz="2700" spc="-10" dirty="0">
                <a:solidFill>
                  <a:srgbClr val="006FC0"/>
                </a:solidFill>
                <a:latin typeface="Times New Roman"/>
                <a:cs typeface="Times New Roman"/>
              </a:rPr>
              <a:t> </a:t>
            </a:r>
            <a:r>
              <a:rPr sz="2700" dirty="0">
                <a:solidFill>
                  <a:srgbClr val="006FC0"/>
                </a:solidFill>
                <a:latin typeface="Times New Roman"/>
                <a:cs typeface="Times New Roman"/>
              </a:rPr>
              <a:t>témoignages.</a:t>
            </a:r>
            <a:endParaRPr sz="2700">
              <a:latin typeface="Times New Roman"/>
              <a:cs typeface="Times New Roman"/>
            </a:endParaRPr>
          </a:p>
          <a:p>
            <a:pPr marL="241300" marR="5080" indent="-228600" algn="just">
              <a:lnSpc>
                <a:spcPct val="140000"/>
              </a:lnSpc>
              <a:spcBef>
                <a:spcPts val="1000"/>
              </a:spcBef>
              <a:buFont typeface="Arial MT"/>
              <a:buChar char="•"/>
              <a:tabLst>
                <a:tab pos="241300" algn="l"/>
              </a:tabLst>
            </a:pPr>
            <a:r>
              <a:rPr sz="2700" dirty="0">
                <a:solidFill>
                  <a:srgbClr val="FF0000"/>
                </a:solidFill>
                <a:latin typeface="Times New Roman"/>
                <a:cs typeface="Times New Roman"/>
              </a:rPr>
              <a:t>Il ajoute </a:t>
            </a:r>
            <a:r>
              <a:rPr sz="2700" dirty="0">
                <a:solidFill>
                  <a:srgbClr val="006FC0"/>
                </a:solidFill>
                <a:latin typeface="Times New Roman"/>
                <a:cs typeface="Times New Roman"/>
              </a:rPr>
              <a:t>que le </a:t>
            </a:r>
            <a:r>
              <a:rPr sz="2700" spc="-5" dirty="0">
                <a:solidFill>
                  <a:srgbClr val="006FC0"/>
                </a:solidFill>
                <a:latin typeface="Times New Roman"/>
                <a:cs typeface="Times New Roman"/>
              </a:rPr>
              <a:t>gouvernement </a:t>
            </a:r>
            <a:r>
              <a:rPr sz="2700" dirty="0">
                <a:solidFill>
                  <a:srgbClr val="006FC0"/>
                </a:solidFill>
                <a:latin typeface="Times New Roman"/>
                <a:cs typeface="Times New Roman"/>
              </a:rPr>
              <a:t>canadien </a:t>
            </a:r>
            <a:r>
              <a:rPr sz="2700" spc="-5" dirty="0">
                <a:solidFill>
                  <a:srgbClr val="006FC0"/>
                </a:solidFill>
                <a:latin typeface="Times New Roman"/>
                <a:cs typeface="Times New Roman"/>
              </a:rPr>
              <a:t>s’excuse </a:t>
            </a:r>
            <a:r>
              <a:rPr sz="2700" dirty="0">
                <a:solidFill>
                  <a:srgbClr val="006FC0"/>
                </a:solidFill>
                <a:latin typeface="Times New Roman"/>
                <a:cs typeface="Times New Roman"/>
              </a:rPr>
              <a:t>de </a:t>
            </a:r>
            <a:r>
              <a:rPr sz="2700" spc="-5" dirty="0">
                <a:solidFill>
                  <a:srgbClr val="006FC0"/>
                </a:solidFill>
                <a:latin typeface="Times New Roman"/>
                <a:cs typeface="Times New Roman"/>
              </a:rPr>
              <a:t>son comportement </a:t>
            </a:r>
            <a:r>
              <a:rPr sz="2700" dirty="0">
                <a:solidFill>
                  <a:srgbClr val="006FC0"/>
                </a:solidFill>
                <a:latin typeface="Times New Roman"/>
                <a:cs typeface="Times New Roman"/>
              </a:rPr>
              <a:t>envers </a:t>
            </a:r>
            <a:r>
              <a:rPr sz="2700" spc="5" dirty="0">
                <a:solidFill>
                  <a:srgbClr val="006FC0"/>
                </a:solidFill>
                <a:latin typeface="Times New Roman"/>
                <a:cs typeface="Times New Roman"/>
              </a:rPr>
              <a:t> </a:t>
            </a:r>
            <a:r>
              <a:rPr sz="2700" dirty="0">
                <a:solidFill>
                  <a:srgbClr val="006FC0"/>
                </a:solidFill>
                <a:latin typeface="Times New Roman"/>
                <a:cs typeface="Times New Roman"/>
              </a:rPr>
              <a:t>eux et qu’il demande la paix parce qu’il </a:t>
            </a:r>
            <a:r>
              <a:rPr sz="2700" spc="-5" dirty="0">
                <a:solidFill>
                  <a:srgbClr val="006FC0"/>
                </a:solidFill>
                <a:latin typeface="Times New Roman"/>
                <a:cs typeface="Times New Roman"/>
              </a:rPr>
              <a:t>les </a:t>
            </a:r>
            <a:r>
              <a:rPr sz="2700" dirty="0">
                <a:solidFill>
                  <a:srgbClr val="006FC0"/>
                </a:solidFill>
                <a:latin typeface="Times New Roman"/>
                <a:cs typeface="Times New Roman"/>
              </a:rPr>
              <a:t>a </a:t>
            </a:r>
            <a:r>
              <a:rPr sz="2700" spc="-5" dirty="0">
                <a:solidFill>
                  <a:srgbClr val="006FC0"/>
                </a:solidFill>
                <a:latin typeface="Times New Roman"/>
                <a:cs typeface="Times New Roman"/>
              </a:rPr>
              <a:t>isolées </a:t>
            </a:r>
            <a:r>
              <a:rPr sz="2700" spc="-10" dirty="0">
                <a:solidFill>
                  <a:srgbClr val="006FC0"/>
                </a:solidFill>
                <a:latin typeface="Times New Roman"/>
                <a:cs typeface="Times New Roman"/>
              </a:rPr>
              <a:t>et </a:t>
            </a:r>
            <a:r>
              <a:rPr sz="2700" dirty="0">
                <a:solidFill>
                  <a:srgbClr val="006FC0"/>
                </a:solidFill>
                <a:latin typeface="Times New Roman"/>
                <a:cs typeface="Times New Roman"/>
              </a:rPr>
              <a:t>les a </a:t>
            </a:r>
            <a:r>
              <a:rPr sz="2700" spc="-5" dirty="0">
                <a:solidFill>
                  <a:srgbClr val="006FC0"/>
                </a:solidFill>
                <a:latin typeface="Times New Roman"/>
                <a:cs typeface="Times New Roman"/>
              </a:rPr>
              <a:t>obligés d’oublier </a:t>
            </a:r>
            <a:r>
              <a:rPr sz="2700" dirty="0">
                <a:solidFill>
                  <a:srgbClr val="006FC0"/>
                </a:solidFill>
                <a:latin typeface="Times New Roman"/>
                <a:cs typeface="Times New Roman"/>
              </a:rPr>
              <a:t> leur</a:t>
            </a:r>
            <a:r>
              <a:rPr sz="2700" spc="-20" dirty="0">
                <a:solidFill>
                  <a:srgbClr val="006FC0"/>
                </a:solidFill>
                <a:latin typeface="Times New Roman"/>
                <a:cs typeface="Times New Roman"/>
              </a:rPr>
              <a:t> </a:t>
            </a:r>
            <a:r>
              <a:rPr sz="2700" dirty="0">
                <a:solidFill>
                  <a:srgbClr val="006FC0"/>
                </a:solidFill>
                <a:latin typeface="Times New Roman"/>
                <a:cs typeface="Times New Roman"/>
              </a:rPr>
              <a:t>culture.</a:t>
            </a:r>
            <a:endParaRPr sz="2700">
              <a:latin typeface="Times New Roman"/>
              <a:cs typeface="Times New Roman"/>
            </a:endParaRPr>
          </a:p>
          <a:p>
            <a:pPr marL="241300" marR="5080" indent="-228600" algn="just">
              <a:lnSpc>
                <a:spcPct val="140100"/>
              </a:lnSpc>
              <a:spcBef>
                <a:spcPts val="1005"/>
              </a:spcBef>
              <a:buFont typeface="Arial MT"/>
              <a:buChar char="•"/>
              <a:tabLst>
                <a:tab pos="241300" algn="l"/>
              </a:tabLst>
            </a:pPr>
            <a:r>
              <a:rPr sz="2700" dirty="0">
                <a:solidFill>
                  <a:srgbClr val="FF0000"/>
                </a:solidFill>
                <a:latin typeface="Times New Roman"/>
                <a:cs typeface="Times New Roman"/>
              </a:rPr>
              <a:t>Il conclut </a:t>
            </a:r>
            <a:r>
              <a:rPr sz="2700" dirty="0">
                <a:solidFill>
                  <a:srgbClr val="006FC0"/>
                </a:solidFill>
                <a:latin typeface="Times New Roman"/>
                <a:cs typeface="Times New Roman"/>
              </a:rPr>
              <a:t>que le </a:t>
            </a:r>
            <a:r>
              <a:rPr sz="2700" spc="-5" dirty="0">
                <a:solidFill>
                  <a:srgbClr val="006FC0"/>
                </a:solidFill>
                <a:latin typeface="Times New Roman"/>
                <a:cs typeface="Times New Roman"/>
              </a:rPr>
              <a:t>film </a:t>
            </a:r>
            <a:r>
              <a:rPr sz="2700" dirty="0">
                <a:solidFill>
                  <a:srgbClr val="006FC0"/>
                </a:solidFill>
                <a:latin typeface="Times New Roman"/>
                <a:cs typeface="Times New Roman"/>
              </a:rPr>
              <a:t>parle de leur </a:t>
            </a:r>
            <a:r>
              <a:rPr sz="2700" spc="-10" dirty="0">
                <a:solidFill>
                  <a:srgbClr val="006FC0"/>
                </a:solidFill>
                <a:latin typeface="Times New Roman"/>
                <a:cs typeface="Times New Roman"/>
              </a:rPr>
              <a:t>souffrance </a:t>
            </a:r>
            <a:r>
              <a:rPr sz="2700" dirty="0">
                <a:solidFill>
                  <a:srgbClr val="006FC0"/>
                </a:solidFill>
                <a:latin typeface="Times New Roman"/>
                <a:cs typeface="Times New Roman"/>
              </a:rPr>
              <a:t>et de la </a:t>
            </a:r>
            <a:r>
              <a:rPr sz="2700" spc="-5" dirty="0">
                <a:solidFill>
                  <a:srgbClr val="006FC0"/>
                </a:solidFill>
                <a:latin typeface="Times New Roman"/>
                <a:cs typeface="Times New Roman"/>
              </a:rPr>
              <a:t>violence </a:t>
            </a:r>
            <a:r>
              <a:rPr sz="2700" dirty="0">
                <a:solidFill>
                  <a:srgbClr val="006FC0"/>
                </a:solidFill>
                <a:latin typeface="Times New Roman"/>
                <a:cs typeface="Times New Roman"/>
              </a:rPr>
              <a:t>qu’ils ont subi : </a:t>
            </a:r>
            <a:r>
              <a:rPr sz="2700" spc="5" dirty="0">
                <a:solidFill>
                  <a:srgbClr val="006FC0"/>
                </a:solidFill>
                <a:latin typeface="Times New Roman"/>
                <a:cs typeface="Times New Roman"/>
              </a:rPr>
              <a:t> </a:t>
            </a:r>
            <a:r>
              <a:rPr sz="2700" dirty="0">
                <a:solidFill>
                  <a:srgbClr val="006FC0"/>
                </a:solidFill>
                <a:latin typeface="Times New Roman"/>
                <a:cs typeface="Times New Roman"/>
              </a:rPr>
              <a:t>ils</a:t>
            </a:r>
            <a:r>
              <a:rPr sz="2700" spc="-10" dirty="0">
                <a:solidFill>
                  <a:srgbClr val="006FC0"/>
                </a:solidFill>
                <a:latin typeface="Times New Roman"/>
                <a:cs typeface="Times New Roman"/>
              </a:rPr>
              <a:t> </a:t>
            </a:r>
            <a:r>
              <a:rPr sz="2700" dirty="0">
                <a:solidFill>
                  <a:srgbClr val="006FC0"/>
                </a:solidFill>
                <a:latin typeface="Times New Roman"/>
                <a:cs typeface="Times New Roman"/>
              </a:rPr>
              <a:t>ont</a:t>
            </a:r>
            <a:r>
              <a:rPr sz="2700" spc="-20" dirty="0">
                <a:solidFill>
                  <a:srgbClr val="006FC0"/>
                </a:solidFill>
                <a:latin typeface="Times New Roman"/>
                <a:cs typeface="Times New Roman"/>
              </a:rPr>
              <a:t> </a:t>
            </a:r>
            <a:r>
              <a:rPr sz="2700" dirty="0">
                <a:solidFill>
                  <a:srgbClr val="006FC0"/>
                </a:solidFill>
                <a:latin typeface="Times New Roman"/>
                <a:cs typeface="Times New Roman"/>
              </a:rPr>
              <a:t>été</a:t>
            </a:r>
            <a:r>
              <a:rPr sz="2700" spc="5" dirty="0">
                <a:solidFill>
                  <a:srgbClr val="006FC0"/>
                </a:solidFill>
                <a:latin typeface="Times New Roman"/>
                <a:cs typeface="Times New Roman"/>
              </a:rPr>
              <a:t> </a:t>
            </a:r>
            <a:r>
              <a:rPr sz="2700" dirty="0">
                <a:solidFill>
                  <a:srgbClr val="006FC0"/>
                </a:solidFill>
                <a:latin typeface="Times New Roman"/>
                <a:cs typeface="Times New Roman"/>
              </a:rPr>
              <a:t>privés</a:t>
            </a:r>
            <a:r>
              <a:rPr sz="2700" spc="-5" dirty="0">
                <a:solidFill>
                  <a:srgbClr val="006FC0"/>
                </a:solidFill>
                <a:latin typeface="Times New Roman"/>
                <a:cs typeface="Times New Roman"/>
              </a:rPr>
              <a:t> </a:t>
            </a:r>
            <a:r>
              <a:rPr sz="2700" dirty="0">
                <a:solidFill>
                  <a:srgbClr val="006FC0"/>
                </a:solidFill>
                <a:latin typeface="Times New Roman"/>
                <a:cs typeface="Times New Roman"/>
              </a:rPr>
              <a:t>de</a:t>
            </a:r>
            <a:r>
              <a:rPr sz="2700" spc="-15" dirty="0">
                <a:solidFill>
                  <a:srgbClr val="006FC0"/>
                </a:solidFill>
                <a:latin typeface="Times New Roman"/>
                <a:cs typeface="Times New Roman"/>
              </a:rPr>
              <a:t> </a:t>
            </a:r>
            <a:r>
              <a:rPr sz="2700" dirty="0">
                <a:solidFill>
                  <a:srgbClr val="006FC0"/>
                </a:solidFill>
                <a:latin typeface="Times New Roman"/>
                <a:cs typeface="Times New Roman"/>
              </a:rPr>
              <a:t>leur langue,</a:t>
            </a:r>
            <a:r>
              <a:rPr sz="2700" spc="-25" dirty="0">
                <a:solidFill>
                  <a:srgbClr val="006FC0"/>
                </a:solidFill>
                <a:latin typeface="Times New Roman"/>
                <a:cs typeface="Times New Roman"/>
              </a:rPr>
              <a:t> </a:t>
            </a:r>
            <a:r>
              <a:rPr sz="2700" dirty="0">
                <a:solidFill>
                  <a:srgbClr val="006FC0"/>
                </a:solidFill>
                <a:latin typeface="Times New Roman"/>
                <a:cs typeface="Times New Roman"/>
              </a:rPr>
              <a:t>de</a:t>
            </a:r>
            <a:r>
              <a:rPr sz="2700" spc="-5" dirty="0">
                <a:solidFill>
                  <a:srgbClr val="006FC0"/>
                </a:solidFill>
                <a:latin typeface="Times New Roman"/>
                <a:cs typeface="Times New Roman"/>
              </a:rPr>
              <a:t> </a:t>
            </a:r>
            <a:r>
              <a:rPr sz="2700" dirty="0">
                <a:solidFill>
                  <a:srgbClr val="006FC0"/>
                </a:solidFill>
                <a:latin typeface="Times New Roman"/>
                <a:cs typeface="Times New Roman"/>
              </a:rPr>
              <a:t>leur</a:t>
            </a:r>
            <a:r>
              <a:rPr sz="2700" spc="-5" dirty="0">
                <a:solidFill>
                  <a:srgbClr val="006FC0"/>
                </a:solidFill>
                <a:latin typeface="Times New Roman"/>
                <a:cs typeface="Times New Roman"/>
              </a:rPr>
              <a:t> </a:t>
            </a:r>
            <a:r>
              <a:rPr sz="2700" dirty="0">
                <a:solidFill>
                  <a:srgbClr val="006FC0"/>
                </a:solidFill>
                <a:latin typeface="Times New Roman"/>
                <a:cs typeface="Times New Roman"/>
              </a:rPr>
              <a:t>religion,</a:t>
            </a:r>
            <a:r>
              <a:rPr sz="2700" spc="-20" dirty="0">
                <a:solidFill>
                  <a:srgbClr val="006FC0"/>
                </a:solidFill>
                <a:latin typeface="Times New Roman"/>
                <a:cs typeface="Times New Roman"/>
              </a:rPr>
              <a:t> </a:t>
            </a:r>
            <a:r>
              <a:rPr sz="2700" dirty="0">
                <a:solidFill>
                  <a:srgbClr val="006FC0"/>
                </a:solidFill>
                <a:latin typeface="Times New Roman"/>
                <a:cs typeface="Times New Roman"/>
              </a:rPr>
              <a:t>de</a:t>
            </a:r>
            <a:r>
              <a:rPr sz="2700" spc="-15" dirty="0">
                <a:solidFill>
                  <a:srgbClr val="006FC0"/>
                </a:solidFill>
                <a:latin typeface="Times New Roman"/>
                <a:cs typeface="Times New Roman"/>
              </a:rPr>
              <a:t> </a:t>
            </a:r>
            <a:r>
              <a:rPr sz="2700" dirty="0">
                <a:solidFill>
                  <a:srgbClr val="006FC0"/>
                </a:solidFill>
                <a:latin typeface="Times New Roman"/>
                <a:cs typeface="Times New Roman"/>
              </a:rPr>
              <a:t>leurs</a:t>
            </a:r>
            <a:r>
              <a:rPr sz="2700" spc="-5" dirty="0">
                <a:solidFill>
                  <a:srgbClr val="006FC0"/>
                </a:solidFill>
                <a:latin typeface="Times New Roman"/>
                <a:cs typeface="Times New Roman"/>
              </a:rPr>
              <a:t> </a:t>
            </a:r>
            <a:r>
              <a:rPr sz="2700" dirty="0">
                <a:solidFill>
                  <a:srgbClr val="006FC0"/>
                </a:solidFill>
                <a:latin typeface="Times New Roman"/>
                <a:cs typeface="Times New Roman"/>
              </a:rPr>
              <a:t>coutumes.</a:t>
            </a:r>
            <a:endParaRPr sz="27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1981"/>
            <a:ext cx="8622030"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rPr>
              <a:t>Le </a:t>
            </a:r>
            <a:r>
              <a:rPr sz="2400" spc="-5" dirty="0">
                <a:solidFill>
                  <a:srgbClr val="000000"/>
                </a:solidFill>
              </a:rPr>
              <a:t>peuple</a:t>
            </a:r>
            <a:r>
              <a:rPr sz="2400" spc="5" dirty="0">
                <a:solidFill>
                  <a:srgbClr val="000000"/>
                </a:solidFill>
              </a:rPr>
              <a:t> </a:t>
            </a:r>
            <a:r>
              <a:rPr sz="2400" spc="-5" dirty="0">
                <a:solidFill>
                  <a:srgbClr val="000000"/>
                </a:solidFill>
              </a:rPr>
              <a:t>des</a:t>
            </a:r>
            <a:r>
              <a:rPr sz="2400" dirty="0">
                <a:solidFill>
                  <a:srgbClr val="000000"/>
                </a:solidFill>
              </a:rPr>
              <a:t> glaces</a:t>
            </a:r>
            <a:r>
              <a:rPr sz="2400" spc="-15" dirty="0">
                <a:solidFill>
                  <a:srgbClr val="000000"/>
                </a:solidFill>
              </a:rPr>
              <a:t> </a:t>
            </a:r>
            <a:r>
              <a:rPr sz="2400" b="0" spc="-5" dirty="0">
                <a:solidFill>
                  <a:srgbClr val="000000"/>
                </a:solidFill>
                <a:latin typeface="Times New Roman"/>
                <a:cs typeface="Times New Roman"/>
              </a:rPr>
              <a:t>(</a:t>
            </a:r>
            <a:r>
              <a:rPr sz="2400" b="0" i="1" spc="-5" dirty="0">
                <a:solidFill>
                  <a:srgbClr val="000000"/>
                </a:solidFill>
                <a:latin typeface="Times New Roman"/>
                <a:cs typeface="Times New Roman"/>
              </a:rPr>
              <a:t>Les</a:t>
            </a:r>
            <a:r>
              <a:rPr sz="2400" b="0" i="1" dirty="0">
                <a:solidFill>
                  <a:srgbClr val="000000"/>
                </a:solidFill>
                <a:latin typeface="Times New Roman"/>
                <a:cs typeface="Times New Roman"/>
              </a:rPr>
              <a:t> </a:t>
            </a:r>
            <a:r>
              <a:rPr sz="2400" b="0" i="1" spc="-5" dirty="0">
                <a:solidFill>
                  <a:srgbClr val="000000"/>
                </a:solidFill>
                <a:latin typeface="Times New Roman"/>
                <a:cs typeface="Times New Roman"/>
              </a:rPr>
              <a:t>Clés</a:t>
            </a:r>
            <a:r>
              <a:rPr sz="2400" b="0" i="1" spc="5" dirty="0">
                <a:solidFill>
                  <a:srgbClr val="000000"/>
                </a:solidFill>
                <a:latin typeface="Times New Roman"/>
                <a:cs typeface="Times New Roman"/>
              </a:rPr>
              <a:t> </a:t>
            </a:r>
            <a:r>
              <a:rPr sz="2400" b="0" i="1" dirty="0">
                <a:solidFill>
                  <a:srgbClr val="000000"/>
                </a:solidFill>
                <a:latin typeface="Times New Roman"/>
                <a:cs typeface="Times New Roman"/>
              </a:rPr>
              <a:t>de</a:t>
            </a:r>
            <a:r>
              <a:rPr sz="2400" b="0" i="1" spc="5" dirty="0">
                <a:solidFill>
                  <a:srgbClr val="000000"/>
                </a:solidFill>
                <a:latin typeface="Times New Roman"/>
                <a:cs typeface="Times New Roman"/>
              </a:rPr>
              <a:t> </a:t>
            </a:r>
            <a:r>
              <a:rPr sz="2400" b="0" i="1" spc="-5" dirty="0">
                <a:solidFill>
                  <a:srgbClr val="000000"/>
                </a:solidFill>
                <a:latin typeface="Times New Roman"/>
                <a:cs typeface="Times New Roman"/>
              </a:rPr>
              <a:t>l’actualité</a:t>
            </a:r>
            <a:r>
              <a:rPr sz="2400" b="0" spc="-5" dirty="0">
                <a:solidFill>
                  <a:srgbClr val="000000"/>
                </a:solidFill>
                <a:latin typeface="Times New Roman"/>
                <a:cs typeface="Times New Roman"/>
              </a:rPr>
              <a:t>,</a:t>
            </a:r>
            <a:r>
              <a:rPr sz="2400" b="0" spc="-40" dirty="0">
                <a:solidFill>
                  <a:srgbClr val="000000"/>
                </a:solidFill>
                <a:latin typeface="Times New Roman"/>
                <a:cs typeface="Times New Roman"/>
              </a:rPr>
              <a:t> </a:t>
            </a:r>
            <a:r>
              <a:rPr sz="2400" b="0" dirty="0">
                <a:solidFill>
                  <a:srgbClr val="000000"/>
                </a:solidFill>
                <a:latin typeface="Times New Roman"/>
                <a:cs typeface="Times New Roman"/>
              </a:rPr>
              <a:t>du 3 au 9 octobre</a:t>
            </a:r>
            <a:r>
              <a:rPr sz="2400" b="0" spc="-15" dirty="0">
                <a:solidFill>
                  <a:srgbClr val="000000"/>
                </a:solidFill>
                <a:latin typeface="Times New Roman"/>
                <a:cs typeface="Times New Roman"/>
              </a:rPr>
              <a:t> </a:t>
            </a:r>
            <a:r>
              <a:rPr sz="2400" b="0" spc="-5" dirty="0">
                <a:solidFill>
                  <a:srgbClr val="000000"/>
                </a:solidFill>
                <a:latin typeface="Times New Roman"/>
                <a:cs typeface="Times New Roman"/>
              </a:rPr>
              <a:t>2008)</a:t>
            </a:r>
            <a:endParaRPr sz="2400">
              <a:latin typeface="Times New Roman"/>
              <a:cs typeface="Times New Roman"/>
            </a:endParaRPr>
          </a:p>
        </p:txBody>
      </p:sp>
      <p:sp>
        <p:nvSpPr>
          <p:cNvPr id="3" name="object 3"/>
          <p:cNvSpPr txBox="1"/>
          <p:nvPr/>
        </p:nvSpPr>
        <p:spPr>
          <a:xfrm>
            <a:off x="78739" y="332689"/>
            <a:ext cx="11748135" cy="6321425"/>
          </a:xfrm>
          <a:prstGeom prst="rect">
            <a:avLst/>
          </a:prstGeom>
        </p:spPr>
        <p:txBody>
          <a:bodyPr vert="horz" wrap="square" lIns="0" tIns="95250" rIns="0" bIns="0" rtlCol="0">
            <a:spAutoFit/>
          </a:bodyPr>
          <a:lstStyle/>
          <a:p>
            <a:pPr marL="12700" marR="8255">
              <a:lnSpc>
                <a:spcPct val="70000"/>
              </a:lnSpc>
              <a:spcBef>
                <a:spcPts val="750"/>
              </a:spcBef>
            </a:pPr>
            <a:r>
              <a:rPr sz="1800" i="1" spc="-30" dirty="0">
                <a:latin typeface="Times New Roman"/>
                <a:cs typeface="Times New Roman"/>
              </a:rPr>
              <a:t>Tandis</a:t>
            </a:r>
            <a:r>
              <a:rPr sz="1800" i="1" spc="270" dirty="0">
                <a:latin typeface="Times New Roman"/>
                <a:cs typeface="Times New Roman"/>
              </a:rPr>
              <a:t> </a:t>
            </a:r>
            <a:r>
              <a:rPr sz="1800" i="1" dirty="0">
                <a:latin typeface="Times New Roman"/>
                <a:cs typeface="Times New Roman"/>
              </a:rPr>
              <a:t>qu’une</a:t>
            </a:r>
            <a:r>
              <a:rPr sz="1800" i="1" spc="275" dirty="0">
                <a:latin typeface="Times New Roman"/>
                <a:cs typeface="Times New Roman"/>
              </a:rPr>
              <a:t> </a:t>
            </a:r>
            <a:r>
              <a:rPr sz="1800" i="1" dirty="0">
                <a:latin typeface="Times New Roman"/>
                <a:cs typeface="Times New Roman"/>
              </a:rPr>
              <a:t>expo</a:t>
            </a:r>
            <a:r>
              <a:rPr sz="1800" i="1" spc="270" dirty="0">
                <a:latin typeface="Times New Roman"/>
                <a:cs typeface="Times New Roman"/>
              </a:rPr>
              <a:t> </a:t>
            </a:r>
            <a:r>
              <a:rPr sz="1800" i="1" spc="-5" dirty="0">
                <a:latin typeface="Times New Roman"/>
                <a:cs typeface="Times New Roman"/>
              </a:rPr>
              <a:t>sur</a:t>
            </a:r>
            <a:r>
              <a:rPr sz="1800" i="1" spc="270" dirty="0">
                <a:latin typeface="Times New Roman"/>
                <a:cs typeface="Times New Roman"/>
              </a:rPr>
              <a:t> </a:t>
            </a:r>
            <a:r>
              <a:rPr sz="1800" i="1" dirty="0">
                <a:latin typeface="Times New Roman"/>
                <a:cs typeface="Times New Roman"/>
              </a:rPr>
              <a:t>les</a:t>
            </a:r>
            <a:r>
              <a:rPr sz="1800" i="1" spc="270" dirty="0">
                <a:latin typeface="Times New Roman"/>
                <a:cs typeface="Times New Roman"/>
              </a:rPr>
              <a:t> </a:t>
            </a:r>
            <a:r>
              <a:rPr sz="1800" i="1" dirty="0">
                <a:latin typeface="Times New Roman"/>
                <a:cs typeface="Times New Roman"/>
              </a:rPr>
              <a:t>Inuits</a:t>
            </a:r>
            <a:r>
              <a:rPr sz="1800" i="1" spc="270" dirty="0">
                <a:latin typeface="Times New Roman"/>
                <a:cs typeface="Times New Roman"/>
              </a:rPr>
              <a:t> </a:t>
            </a:r>
            <a:r>
              <a:rPr sz="1800" i="1" spc="-5" dirty="0">
                <a:latin typeface="Times New Roman"/>
                <a:cs typeface="Times New Roman"/>
              </a:rPr>
              <a:t>se</a:t>
            </a:r>
            <a:r>
              <a:rPr sz="1800" i="1" spc="280" dirty="0">
                <a:latin typeface="Times New Roman"/>
                <a:cs typeface="Times New Roman"/>
              </a:rPr>
              <a:t> </a:t>
            </a:r>
            <a:r>
              <a:rPr sz="1800" i="1" dirty="0">
                <a:latin typeface="Times New Roman"/>
                <a:cs typeface="Times New Roman"/>
              </a:rPr>
              <a:t>tient</a:t>
            </a:r>
            <a:r>
              <a:rPr sz="1800" i="1" spc="280" dirty="0">
                <a:latin typeface="Times New Roman"/>
                <a:cs typeface="Times New Roman"/>
              </a:rPr>
              <a:t> </a:t>
            </a:r>
            <a:r>
              <a:rPr sz="1800" i="1" dirty="0">
                <a:latin typeface="Times New Roman"/>
                <a:cs typeface="Times New Roman"/>
              </a:rPr>
              <a:t>à</a:t>
            </a:r>
            <a:r>
              <a:rPr sz="1800" i="1" spc="260" dirty="0">
                <a:latin typeface="Times New Roman"/>
                <a:cs typeface="Times New Roman"/>
              </a:rPr>
              <a:t> </a:t>
            </a:r>
            <a:r>
              <a:rPr sz="1800" i="1" spc="-5" dirty="0">
                <a:latin typeface="Times New Roman"/>
                <a:cs typeface="Times New Roman"/>
              </a:rPr>
              <a:t>Paris</a:t>
            </a:r>
            <a:r>
              <a:rPr sz="1800" i="1" spc="265" dirty="0">
                <a:latin typeface="Times New Roman"/>
                <a:cs typeface="Times New Roman"/>
              </a:rPr>
              <a:t> </a:t>
            </a:r>
            <a:r>
              <a:rPr sz="1800" i="1" spc="-5" dirty="0">
                <a:latin typeface="Times New Roman"/>
                <a:cs typeface="Times New Roman"/>
              </a:rPr>
              <a:t>jusqu’au</a:t>
            </a:r>
            <a:r>
              <a:rPr sz="1800" i="1" spc="270" dirty="0">
                <a:latin typeface="Times New Roman"/>
                <a:cs typeface="Times New Roman"/>
              </a:rPr>
              <a:t> </a:t>
            </a:r>
            <a:r>
              <a:rPr sz="1800" i="1" spc="-70" dirty="0">
                <a:latin typeface="Times New Roman"/>
                <a:cs typeface="Times New Roman"/>
              </a:rPr>
              <a:t>11</a:t>
            </a:r>
            <a:r>
              <a:rPr sz="1800" i="1" spc="270" dirty="0">
                <a:latin typeface="Times New Roman"/>
                <a:cs typeface="Times New Roman"/>
              </a:rPr>
              <a:t> </a:t>
            </a:r>
            <a:r>
              <a:rPr sz="1800" i="1" dirty="0">
                <a:latin typeface="Times New Roman"/>
                <a:cs typeface="Times New Roman"/>
              </a:rPr>
              <a:t>janvier</a:t>
            </a:r>
            <a:r>
              <a:rPr sz="1800" i="1" spc="275" dirty="0">
                <a:latin typeface="Times New Roman"/>
                <a:cs typeface="Times New Roman"/>
              </a:rPr>
              <a:t> </a:t>
            </a:r>
            <a:r>
              <a:rPr sz="1800" i="1" spc="-5" dirty="0">
                <a:latin typeface="Times New Roman"/>
                <a:cs typeface="Times New Roman"/>
              </a:rPr>
              <a:t>2009,</a:t>
            </a:r>
            <a:r>
              <a:rPr sz="1800" i="1" spc="270" dirty="0">
                <a:latin typeface="Times New Roman"/>
                <a:cs typeface="Times New Roman"/>
              </a:rPr>
              <a:t> </a:t>
            </a:r>
            <a:r>
              <a:rPr sz="1800" spc="-5" dirty="0">
                <a:latin typeface="Times New Roman"/>
                <a:cs typeface="Times New Roman"/>
              </a:rPr>
              <a:t>Les</a:t>
            </a:r>
            <a:r>
              <a:rPr sz="1800" spc="285" dirty="0">
                <a:latin typeface="Times New Roman"/>
                <a:cs typeface="Times New Roman"/>
              </a:rPr>
              <a:t> </a:t>
            </a:r>
            <a:r>
              <a:rPr sz="1800" spc="-5" dirty="0">
                <a:latin typeface="Times New Roman"/>
                <a:cs typeface="Times New Roman"/>
              </a:rPr>
              <a:t>Clés</a:t>
            </a:r>
            <a:r>
              <a:rPr sz="1800" spc="275" dirty="0">
                <a:latin typeface="Times New Roman"/>
                <a:cs typeface="Times New Roman"/>
              </a:rPr>
              <a:t> </a:t>
            </a:r>
            <a:r>
              <a:rPr sz="1800" i="1" dirty="0">
                <a:latin typeface="Times New Roman"/>
                <a:cs typeface="Times New Roman"/>
              </a:rPr>
              <a:t>vous</a:t>
            </a:r>
            <a:r>
              <a:rPr sz="1800" i="1" spc="270" dirty="0">
                <a:latin typeface="Times New Roman"/>
                <a:cs typeface="Times New Roman"/>
              </a:rPr>
              <a:t> </a:t>
            </a:r>
            <a:r>
              <a:rPr sz="1800" i="1" spc="-5" dirty="0">
                <a:latin typeface="Times New Roman"/>
                <a:cs typeface="Times New Roman"/>
              </a:rPr>
              <a:t>entraîne</a:t>
            </a:r>
            <a:r>
              <a:rPr sz="1800" i="1" spc="275" dirty="0">
                <a:latin typeface="Times New Roman"/>
                <a:cs typeface="Times New Roman"/>
              </a:rPr>
              <a:t> </a:t>
            </a:r>
            <a:r>
              <a:rPr sz="1800" i="1" dirty="0">
                <a:latin typeface="Times New Roman"/>
                <a:cs typeface="Times New Roman"/>
              </a:rPr>
              <a:t>à</a:t>
            </a:r>
            <a:r>
              <a:rPr sz="1800" i="1" spc="270" dirty="0">
                <a:latin typeface="Times New Roman"/>
                <a:cs typeface="Times New Roman"/>
              </a:rPr>
              <a:t> </a:t>
            </a:r>
            <a:r>
              <a:rPr sz="1800" i="1" dirty="0">
                <a:latin typeface="Times New Roman"/>
                <a:cs typeface="Times New Roman"/>
              </a:rPr>
              <a:t>la</a:t>
            </a:r>
            <a:r>
              <a:rPr sz="1800" i="1" spc="275" dirty="0">
                <a:latin typeface="Times New Roman"/>
                <a:cs typeface="Times New Roman"/>
              </a:rPr>
              <a:t> </a:t>
            </a:r>
            <a:r>
              <a:rPr sz="1800" i="1" spc="-20" dirty="0">
                <a:latin typeface="Times New Roman"/>
                <a:cs typeface="Times New Roman"/>
              </a:rPr>
              <a:t>rencontre</a:t>
            </a:r>
            <a:r>
              <a:rPr sz="1800" i="1" spc="290" dirty="0">
                <a:latin typeface="Times New Roman"/>
                <a:cs typeface="Times New Roman"/>
              </a:rPr>
              <a:t> </a:t>
            </a:r>
            <a:r>
              <a:rPr sz="1800" i="1" spc="-5" dirty="0">
                <a:latin typeface="Times New Roman"/>
                <a:cs typeface="Times New Roman"/>
              </a:rPr>
              <a:t>de</a:t>
            </a:r>
            <a:r>
              <a:rPr sz="1800" i="1" spc="265" dirty="0">
                <a:latin typeface="Times New Roman"/>
                <a:cs typeface="Times New Roman"/>
              </a:rPr>
              <a:t> </a:t>
            </a:r>
            <a:r>
              <a:rPr sz="1800" i="1" dirty="0">
                <a:latin typeface="Times New Roman"/>
                <a:cs typeface="Times New Roman"/>
              </a:rPr>
              <a:t>ces </a:t>
            </a:r>
            <a:r>
              <a:rPr sz="1800" i="1" spc="-434" dirty="0">
                <a:latin typeface="Times New Roman"/>
                <a:cs typeface="Times New Roman"/>
              </a:rPr>
              <a:t> </a:t>
            </a:r>
            <a:r>
              <a:rPr sz="1800" i="1" dirty="0">
                <a:latin typeface="Times New Roman"/>
                <a:cs typeface="Times New Roman"/>
              </a:rPr>
              <a:t>habitants</a:t>
            </a:r>
            <a:r>
              <a:rPr sz="1800" i="1" spc="-15" dirty="0">
                <a:latin typeface="Times New Roman"/>
                <a:cs typeface="Times New Roman"/>
              </a:rPr>
              <a:t> </a:t>
            </a:r>
            <a:r>
              <a:rPr sz="1800" i="1" dirty="0">
                <a:latin typeface="Times New Roman"/>
                <a:cs typeface="Times New Roman"/>
              </a:rPr>
              <a:t>du</a:t>
            </a:r>
            <a:r>
              <a:rPr sz="1800" i="1" spc="-10" dirty="0">
                <a:latin typeface="Times New Roman"/>
                <a:cs typeface="Times New Roman"/>
              </a:rPr>
              <a:t> </a:t>
            </a:r>
            <a:r>
              <a:rPr sz="1800" i="1" spc="-15" dirty="0">
                <a:latin typeface="Times New Roman"/>
                <a:cs typeface="Times New Roman"/>
              </a:rPr>
              <a:t>froid</a:t>
            </a:r>
            <a:r>
              <a:rPr sz="1800" i="1" spc="5" dirty="0">
                <a:latin typeface="Times New Roman"/>
                <a:cs typeface="Times New Roman"/>
              </a:rPr>
              <a:t> </a:t>
            </a:r>
            <a:r>
              <a:rPr sz="1800" i="1" spc="-10" dirty="0">
                <a:latin typeface="Times New Roman"/>
                <a:cs typeface="Times New Roman"/>
              </a:rPr>
              <a:t>polaire.</a:t>
            </a:r>
            <a:endParaRPr sz="1800">
              <a:latin typeface="Times New Roman"/>
              <a:cs typeface="Times New Roman"/>
            </a:endParaRPr>
          </a:p>
          <a:p>
            <a:pPr marL="12700">
              <a:lnSpc>
                <a:spcPct val="100000"/>
              </a:lnSpc>
              <a:spcBef>
                <a:spcPts val="350"/>
              </a:spcBef>
            </a:pPr>
            <a:r>
              <a:rPr sz="1800" b="1" spc="-5" dirty="0">
                <a:latin typeface="Times New Roman"/>
                <a:cs typeface="Times New Roman"/>
              </a:rPr>
              <a:t>Sur</a:t>
            </a:r>
            <a:r>
              <a:rPr sz="1800" b="1" spc="-50" dirty="0">
                <a:latin typeface="Times New Roman"/>
                <a:cs typeface="Times New Roman"/>
              </a:rPr>
              <a:t> </a:t>
            </a:r>
            <a:r>
              <a:rPr sz="1800" b="1" spc="-10" dirty="0">
                <a:latin typeface="Times New Roman"/>
                <a:cs typeface="Times New Roman"/>
              </a:rPr>
              <a:t>trois</a:t>
            </a:r>
            <a:r>
              <a:rPr sz="1800" b="1" spc="-15" dirty="0">
                <a:latin typeface="Times New Roman"/>
                <a:cs typeface="Times New Roman"/>
              </a:rPr>
              <a:t> </a:t>
            </a:r>
            <a:r>
              <a:rPr sz="1800" b="1" dirty="0">
                <a:latin typeface="Times New Roman"/>
                <a:cs typeface="Times New Roman"/>
              </a:rPr>
              <a:t>continents</a:t>
            </a:r>
            <a:endParaRPr sz="1800">
              <a:latin typeface="Times New Roman"/>
              <a:cs typeface="Times New Roman"/>
            </a:endParaRPr>
          </a:p>
          <a:p>
            <a:pPr marL="355600" marR="6350" indent="-342900">
              <a:lnSpc>
                <a:spcPct val="70000"/>
              </a:lnSpc>
              <a:spcBef>
                <a:spcPts val="994"/>
              </a:spcBef>
              <a:buAutoNum type="arabicPeriod"/>
              <a:tabLst>
                <a:tab pos="354965" algn="l"/>
                <a:tab pos="355600" algn="l"/>
              </a:tabLst>
            </a:pPr>
            <a:r>
              <a:rPr sz="1800" i="1" spc="-5" dirty="0">
                <a:latin typeface="Times New Roman"/>
                <a:cs typeface="Times New Roman"/>
              </a:rPr>
              <a:t>Les</a:t>
            </a:r>
            <a:r>
              <a:rPr sz="1800" i="1" spc="265" dirty="0">
                <a:latin typeface="Times New Roman"/>
                <a:cs typeface="Times New Roman"/>
              </a:rPr>
              <a:t> </a:t>
            </a:r>
            <a:r>
              <a:rPr sz="1800" i="1" spc="-10" dirty="0">
                <a:latin typeface="Times New Roman"/>
                <a:cs typeface="Times New Roman"/>
              </a:rPr>
              <a:t>ancêtres</a:t>
            </a:r>
            <a:r>
              <a:rPr sz="1800" i="1" spc="275" dirty="0">
                <a:latin typeface="Times New Roman"/>
                <a:cs typeface="Times New Roman"/>
              </a:rPr>
              <a:t> </a:t>
            </a:r>
            <a:r>
              <a:rPr sz="1800" i="1" spc="-5" dirty="0">
                <a:latin typeface="Times New Roman"/>
                <a:cs typeface="Times New Roman"/>
              </a:rPr>
              <a:t>des</a:t>
            </a:r>
            <a:r>
              <a:rPr sz="1800" i="1" spc="270" dirty="0">
                <a:latin typeface="Times New Roman"/>
                <a:cs typeface="Times New Roman"/>
              </a:rPr>
              <a:t> </a:t>
            </a:r>
            <a:r>
              <a:rPr sz="1800" i="1" dirty="0">
                <a:latin typeface="Times New Roman"/>
                <a:cs typeface="Times New Roman"/>
              </a:rPr>
              <a:t>Inuits</a:t>
            </a:r>
            <a:r>
              <a:rPr sz="1800" i="1" spc="270" dirty="0">
                <a:latin typeface="Times New Roman"/>
                <a:cs typeface="Times New Roman"/>
              </a:rPr>
              <a:t> </a:t>
            </a:r>
            <a:r>
              <a:rPr sz="1800" i="1" dirty="0">
                <a:latin typeface="Times New Roman"/>
                <a:cs typeface="Times New Roman"/>
              </a:rPr>
              <a:t>sont</a:t>
            </a:r>
            <a:r>
              <a:rPr sz="1800" i="1" spc="270" dirty="0">
                <a:latin typeface="Times New Roman"/>
                <a:cs typeface="Times New Roman"/>
              </a:rPr>
              <a:t> </a:t>
            </a:r>
            <a:r>
              <a:rPr sz="1800" i="1" spc="-5" dirty="0">
                <a:latin typeface="Times New Roman"/>
                <a:cs typeface="Times New Roman"/>
              </a:rPr>
              <a:t>arrivés</a:t>
            </a:r>
            <a:r>
              <a:rPr sz="1800" i="1" spc="270" dirty="0">
                <a:latin typeface="Times New Roman"/>
                <a:cs typeface="Times New Roman"/>
              </a:rPr>
              <a:t> </a:t>
            </a:r>
            <a:r>
              <a:rPr sz="1800" i="1" spc="-5" dirty="0">
                <a:latin typeface="Times New Roman"/>
                <a:cs typeface="Times New Roman"/>
              </a:rPr>
              <a:t>sur</a:t>
            </a:r>
            <a:r>
              <a:rPr sz="1800" i="1" spc="265" dirty="0">
                <a:latin typeface="Times New Roman"/>
                <a:cs typeface="Times New Roman"/>
              </a:rPr>
              <a:t> </a:t>
            </a:r>
            <a:r>
              <a:rPr sz="1800" i="1" dirty="0">
                <a:latin typeface="Times New Roman"/>
                <a:cs typeface="Times New Roman"/>
              </a:rPr>
              <a:t>les</a:t>
            </a:r>
            <a:r>
              <a:rPr sz="1800" i="1" spc="260" dirty="0">
                <a:latin typeface="Times New Roman"/>
                <a:cs typeface="Times New Roman"/>
              </a:rPr>
              <a:t> </a:t>
            </a:r>
            <a:r>
              <a:rPr sz="1800" i="1" spc="-10" dirty="0">
                <a:latin typeface="Times New Roman"/>
                <a:cs typeface="Times New Roman"/>
              </a:rPr>
              <a:t>territoires</a:t>
            </a:r>
            <a:r>
              <a:rPr sz="1800" i="1" spc="275" dirty="0">
                <a:latin typeface="Times New Roman"/>
                <a:cs typeface="Times New Roman"/>
              </a:rPr>
              <a:t> </a:t>
            </a:r>
            <a:r>
              <a:rPr sz="1800" i="1" spc="-10" dirty="0">
                <a:latin typeface="Times New Roman"/>
                <a:cs typeface="Times New Roman"/>
              </a:rPr>
              <a:t>arctiques</a:t>
            </a:r>
            <a:r>
              <a:rPr sz="1800" i="1" spc="260" dirty="0">
                <a:latin typeface="Times New Roman"/>
                <a:cs typeface="Times New Roman"/>
              </a:rPr>
              <a:t> </a:t>
            </a:r>
            <a:r>
              <a:rPr sz="1800" i="1" dirty="0">
                <a:latin typeface="Times New Roman"/>
                <a:cs typeface="Times New Roman"/>
              </a:rPr>
              <a:t>il</a:t>
            </a:r>
            <a:r>
              <a:rPr sz="1800" i="1" spc="260" dirty="0">
                <a:latin typeface="Times New Roman"/>
                <a:cs typeface="Times New Roman"/>
              </a:rPr>
              <a:t> </a:t>
            </a:r>
            <a:r>
              <a:rPr sz="1800" i="1" dirty="0">
                <a:latin typeface="Times New Roman"/>
                <a:cs typeface="Times New Roman"/>
              </a:rPr>
              <a:t>y</a:t>
            </a:r>
            <a:r>
              <a:rPr sz="1800" i="1" spc="280" dirty="0">
                <a:latin typeface="Times New Roman"/>
                <a:cs typeface="Times New Roman"/>
              </a:rPr>
              <a:t> </a:t>
            </a:r>
            <a:r>
              <a:rPr sz="1800" i="1" dirty="0">
                <a:latin typeface="Times New Roman"/>
                <a:cs typeface="Times New Roman"/>
              </a:rPr>
              <a:t>a</a:t>
            </a:r>
            <a:r>
              <a:rPr sz="1800" i="1" spc="260" dirty="0">
                <a:latin typeface="Times New Roman"/>
                <a:cs typeface="Times New Roman"/>
              </a:rPr>
              <a:t> </a:t>
            </a:r>
            <a:r>
              <a:rPr sz="1800" i="1" spc="-10" dirty="0">
                <a:latin typeface="Times New Roman"/>
                <a:cs typeface="Times New Roman"/>
              </a:rPr>
              <a:t>environ</a:t>
            </a:r>
            <a:r>
              <a:rPr sz="1800" i="1" spc="260" dirty="0">
                <a:latin typeface="Times New Roman"/>
                <a:cs typeface="Times New Roman"/>
              </a:rPr>
              <a:t> </a:t>
            </a:r>
            <a:r>
              <a:rPr sz="1800" i="1" dirty="0">
                <a:latin typeface="Times New Roman"/>
                <a:cs typeface="Times New Roman"/>
              </a:rPr>
              <a:t>4</a:t>
            </a:r>
            <a:r>
              <a:rPr sz="1800" i="1" spc="275" dirty="0">
                <a:latin typeface="Times New Roman"/>
                <a:cs typeface="Times New Roman"/>
              </a:rPr>
              <a:t> </a:t>
            </a:r>
            <a:r>
              <a:rPr sz="1800" i="1" dirty="0">
                <a:latin typeface="Times New Roman"/>
                <a:cs typeface="Times New Roman"/>
              </a:rPr>
              <a:t>000</a:t>
            </a:r>
            <a:r>
              <a:rPr sz="1800" i="1" spc="265" dirty="0">
                <a:latin typeface="Times New Roman"/>
                <a:cs typeface="Times New Roman"/>
              </a:rPr>
              <a:t> </a:t>
            </a:r>
            <a:r>
              <a:rPr sz="1800" i="1" dirty="0">
                <a:latin typeface="Times New Roman"/>
                <a:cs typeface="Times New Roman"/>
              </a:rPr>
              <a:t>ans,</a:t>
            </a:r>
            <a:r>
              <a:rPr sz="1800" i="1" spc="275" dirty="0">
                <a:latin typeface="Times New Roman"/>
                <a:cs typeface="Times New Roman"/>
              </a:rPr>
              <a:t> </a:t>
            </a:r>
            <a:r>
              <a:rPr sz="1800" i="1" dirty="0">
                <a:latin typeface="Times New Roman"/>
                <a:cs typeface="Times New Roman"/>
              </a:rPr>
              <a:t>en</a:t>
            </a:r>
            <a:r>
              <a:rPr sz="1800" i="1" spc="260" dirty="0">
                <a:latin typeface="Times New Roman"/>
                <a:cs typeface="Times New Roman"/>
              </a:rPr>
              <a:t> </a:t>
            </a:r>
            <a:r>
              <a:rPr sz="1800" i="1" dirty="0">
                <a:latin typeface="Times New Roman"/>
                <a:cs typeface="Times New Roman"/>
              </a:rPr>
              <a:t>suivant</a:t>
            </a:r>
            <a:r>
              <a:rPr sz="1800" i="1" spc="270" dirty="0">
                <a:latin typeface="Times New Roman"/>
                <a:cs typeface="Times New Roman"/>
              </a:rPr>
              <a:t> </a:t>
            </a:r>
            <a:r>
              <a:rPr sz="1800" i="1" dirty="0">
                <a:latin typeface="Times New Roman"/>
                <a:cs typeface="Times New Roman"/>
              </a:rPr>
              <a:t>les</a:t>
            </a:r>
            <a:r>
              <a:rPr sz="1800" i="1" spc="270" dirty="0">
                <a:latin typeface="Times New Roman"/>
                <a:cs typeface="Times New Roman"/>
              </a:rPr>
              <a:t> </a:t>
            </a:r>
            <a:r>
              <a:rPr sz="1800" i="1" spc="-10" dirty="0">
                <a:latin typeface="Times New Roman"/>
                <a:cs typeface="Times New Roman"/>
              </a:rPr>
              <a:t>troupeaux</a:t>
            </a:r>
            <a:r>
              <a:rPr sz="1800" i="1" spc="265" dirty="0">
                <a:latin typeface="Times New Roman"/>
                <a:cs typeface="Times New Roman"/>
              </a:rPr>
              <a:t> </a:t>
            </a:r>
            <a:r>
              <a:rPr sz="1800" i="1" spc="-5" dirty="0">
                <a:latin typeface="Times New Roman"/>
                <a:cs typeface="Times New Roman"/>
              </a:rPr>
              <a:t>des </a:t>
            </a:r>
            <a:r>
              <a:rPr sz="1800" i="1" spc="-434" dirty="0">
                <a:latin typeface="Times New Roman"/>
                <a:cs typeface="Times New Roman"/>
              </a:rPr>
              <a:t> </a:t>
            </a:r>
            <a:r>
              <a:rPr sz="1800" i="1" spc="-5" dirty="0">
                <a:latin typeface="Times New Roman"/>
                <a:cs typeface="Times New Roman"/>
              </a:rPr>
              <a:t>caribous.</a:t>
            </a:r>
            <a:endParaRPr sz="1800">
              <a:latin typeface="Times New Roman"/>
              <a:cs typeface="Times New Roman"/>
            </a:endParaRPr>
          </a:p>
          <a:p>
            <a:pPr marL="355600" indent="-342900">
              <a:lnSpc>
                <a:spcPct val="100000"/>
              </a:lnSpc>
              <a:spcBef>
                <a:spcPts val="360"/>
              </a:spcBef>
              <a:buAutoNum type="arabicPeriod"/>
              <a:tabLst>
                <a:tab pos="354965" algn="l"/>
                <a:tab pos="355600" algn="l"/>
              </a:tabLst>
            </a:pPr>
            <a:r>
              <a:rPr sz="1800" i="1" spc="-5" dirty="0">
                <a:latin typeface="Times New Roman"/>
                <a:cs typeface="Times New Roman"/>
              </a:rPr>
              <a:t>Le</a:t>
            </a:r>
            <a:r>
              <a:rPr sz="1800" i="1" dirty="0">
                <a:latin typeface="Times New Roman"/>
                <a:cs typeface="Times New Roman"/>
              </a:rPr>
              <a:t> </a:t>
            </a:r>
            <a:r>
              <a:rPr sz="1800" i="1" spc="-5" dirty="0">
                <a:latin typeface="Times New Roman"/>
                <a:cs typeface="Times New Roman"/>
              </a:rPr>
              <a:t>grand</a:t>
            </a:r>
            <a:r>
              <a:rPr sz="1800" i="1" spc="10" dirty="0">
                <a:latin typeface="Times New Roman"/>
                <a:cs typeface="Times New Roman"/>
              </a:rPr>
              <a:t> </a:t>
            </a:r>
            <a:r>
              <a:rPr sz="1800" i="1" spc="-25" dirty="0">
                <a:latin typeface="Times New Roman"/>
                <a:cs typeface="Times New Roman"/>
              </a:rPr>
              <a:t>Nord</a:t>
            </a:r>
            <a:r>
              <a:rPr sz="1800" i="1" spc="20" dirty="0">
                <a:latin typeface="Times New Roman"/>
                <a:cs typeface="Times New Roman"/>
              </a:rPr>
              <a:t> </a:t>
            </a:r>
            <a:r>
              <a:rPr sz="1800" i="1" spc="-20" dirty="0">
                <a:latin typeface="Times New Roman"/>
                <a:cs typeface="Times New Roman"/>
              </a:rPr>
              <a:t>regorgeait</a:t>
            </a:r>
            <a:r>
              <a:rPr sz="1800" i="1" spc="10" dirty="0">
                <a:latin typeface="Times New Roman"/>
                <a:cs typeface="Times New Roman"/>
              </a:rPr>
              <a:t> </a:t>
            </a:r>
            <a:r>
              <a:rPr sz="1800" i="1" dirty="0">
                <a:latin typeface="Times New Roman"/>
                <a:cs typeface="Times New Roman"/>
              </a:rPr>
              <a:t>alors de </a:t>
            </a:r>
            <a:r>
              <a:rPr sz="1800" i="1" spc="-5" dirty="0">
                <a:latin typeface="Times New Roman"/>
                <a:cs typeface="Times New Roman"/>
              </a:rPr>
              <a:t>phoques,</a:t>
            </a:r>
            <a:r>
              <a:rPr sz="1800" i="1" dirty="0">
                <a:latin typeface="Times New Roman"/>
                <a:cs typeface="Times New Roman"/>
              </a:rPr>
              <a:t> </a:t>
            </a:r>
            <a:r>
              <a:rPr sz="1800" i="1" spc="-5" dirty="0">
                <a:latin typeface="Times New Roman"/>
                <a:cs typeface="Times New Roman"/>
              </a:rPr>
              <a:t>de</a:t>
            </a:r>
            <a:r>
              <a:rPr sz="1800" i="1" spc="5" dirty="0">
                <a:latin typeface="Times New Roman"/>
                <a:cs typeface="Times New Roman"/>
              </a:rPr>
              <a:t> </a:t>
            </a:r>
            <a:r>
              <a:rPr sz="1800" i="1" dirty="0">
                <a:latin typeface="Times New Roman"/>
                <a:cs typeface="Times New Roman"/>
              </a:rPr>
              <a:t>boeufs</a:t>
            </a:r>
            <a:r>
              <a:rPr sz="1800" i="1" spc="5" dirty="0">
                <a:latin typeface="Times New Roman"/>
                <a:cs typeface="Times New Roman"/>
              </a:rPr>
              <a:t> </a:t>
            </a:r>
            <a:r>
              <a:rPr sz="1800" i="1" spc="-5" dirty="0">
                <a:latin typeface="Times New Roman"/>
                <a:cs typeface="Times New Roman"/>
              </a:rPr>
              <a:t>musqués</a:t>
            </a:r>
            <a:r>
              <a:rPr sz="1800" i="1" spc="10" dirty="0">
                <a:latin typeface="Times New Roman"/>
                <a:cs typeface="Times New Roman"/>
              </a:rPr>
              <a:t> </a:t>
            </a:r>
            <a:r>
              <a:rPr sz="1800" i="1" dirty="0">
                <a:latin typeface="Times New Roman"/>
                <a:cs typeface="Times New Roman"/>
              </a:rPr>
              <a:t>et</a:t>
            </a:r>
            <a:r>
              <a:rPr sz="1800" i="1" spc="5" dirty="0">
                <a:latin typeface="Times New Roman"/>
                <a:cs typeface="Times New Roman"/>
              </a:rPr>
              <a:t> </a:t>
            </a:r>
            <a:r>
              <a:rPr sz="1800" i="1" spc="-5" dirty="0">
                <a:latin typeface="Times New Roman"/>
                <a:cs typeface="Times New Roman"/>
              </a:rPr>
              <a:t>de</a:t>
            </a:r>
            <a:r>
              <a:rPr sz="1800" i="1" dirty="0">
                <a:latin typeface="Times New Roman"/>
                <a:cs typeface="Times New Roman"/>
              </a:rPr>
              <a:t> baleines.</a:t>
            </a:r>
            <a:endParaRPr sz="1800">
              <a:latin typeface="Times New Roman"/>
              <a:cs typeface="Times New Roman"/>
            </a:endParaRPr>
          </a:p>
          <a:p>
            <a:pPr marL="355600" indent="-342900">
              <a:lnSpc>
                <a:spcPct val="100000"/>
              </a:lnSpc>
              <a:spcBef>
                <a:spcPts val="350"/>
              </a:spcBef>
              <a:buAutoNum type="arabicPeriod"/>
              <a:tabLst>
                <a:tab pos="354965" algn="l"/>
                <a:tab pos="355600" algn="l"/>
              </a:tabLst>
            </a:pPr>
            <a:r>
              <a:rPr sz="1800" i="1" spc="-10" dirty="0">
                <a:latin typeface="Times New Roman"/>
                <a:cs typeface="Times New Roman"/>
              </a:rPr>
              <a:t>Aujourd’hui,</a:t>
            </a:r>
            <a:r>
              <a:rPr sz="1800" i="1" dirty="0">
                <a:latin typeface="Times New Roman"/>
                <a:cs typeface="Times New Roman"/>
              </a:rPr>
              <a:t> ils</a:t>
            </a:r>
            <a:r>
              <a:rPr sz="1800" i="1" spc="-10" dirty="0">
                <a:latin typeface="Times New Roman"/>
                <a:cs typeface="Times New Roman"/>
              </a:rPr>
              <a:t> </a:t>
            </a:r>
            <a:r>
              <a:rPr sz="1800" i="1" spc="-5" dirty="0">
                <a:latin typeface="Times New Roman"/>
                <a:cs typeface="Times New Roman"/>
              </a:rPr>
              <a:t>sont </a:t>
            </a:r>
            <a:r>
              <a:rPr sz="1800" i="1" spc="-15" dirty="0">
                <a:latin typeface="Times New Roman"/>
                <a:cs typeface="Times New Roman"/>
              </a:rPr>
              <a:t>encore</a:t>
            </a:r>
            <a:r>
              <a:rPr sz="1800" i="1" spc="5" dirty="0">
                <a:latin typeface="Times New Roman"/>
                <a:cs typeface="Times New Roman"/>
              </a:rPr>
              <a:t> </a:t>
            </a:r>
            <a:r>
              <a:rPr sz="1800" i="1" dirty="0">
                <a:latin typeface="Times New Roman"/>
                <a:cs typeface="Times New Roman"/>
              </a:rPr>
              <a:t>600</a:t>
            </a:r>
            <a:r>
              <a:rPr sz="1800" i="1" spc="-5" dirty="0">
                <a:latin typeface="Times New Roman"/>
                <a:cs typeface="Times New Roman"/>
              </a:rPr>
              <a:t> </a:t>
            </a:r>
            <a:r>
              <a:rPr sz="1800" i="1" dirty="0">
                <a:latin typeface="Times New Roman"/>
                <a:cs typeface="Times New Roman"/>
              </a:rPr>
              <a:t>000</a:t>
            </a:r>
            <a:r>
              <a:rPr sz="1800" i="1" spc="5" dirty="0">
                <a:latin typeface="Times New Roman"/>
                <a:cs typeface="Times New Roman"/>
              </a:rPr>
              <a:t> </a:t>
            </a:r>
            <a:r>
              <a:rPr sz="1800" i="1" spc="-10" dirty="0">
                <a:latin typeface="Times New Roman"/>
                <a:cs typeface="Times New Roman"/>
              </a:rPr>
              <a:t>(sur</a:t>
            </a:r>
            <a:r>
              <a:rPr sz="1800" i="1" spc="10" dirty="0">
                <a:latin typeface="Times New Roman"/>
                <a:cs typeface="Times New Roman"/>
              </a:rPr>
              <a:t> </a:t>
            </a:r>
            <a:r>
              <a:rPr sz="1800" i="1" dirty="0">
                <a:latin typeface="Times New Roman"/>
                <a:cs typeface="Times New Roman"/>
              </a:rPr>
              <a:t>4</a:t>
            </a:r>
            <a:r>
              <a:rPr sz="1800" i="1" spc="-10" dirty="0">
                <a:latin typeface="Times New Roman"/>
                <a:cs typeface="Times New Roman"/>
              </a:rPr>
              <a:t> </a:t>
            </a:r>
            <a:r>
              <a:rPr sz="1800" i="1" spc="-5" dirty="0">
                <a:latin typeface="Times New Roman"/>
                <a:cs typeface="Times New Roman"/>
              </a:rPr>
              <a:t>millions </a:t>
            </a:r>
            <a:r>
              <a:rPr sz="1800" i="1" dirty="0">
                <a:latin typeface="Times New Roman"/>
                <a:cs typeface="Times New Roman"/>
              </a:rPr>
              <a:t>d’habitants)</a:t>
            </a:r>
            <a:r>
              <a:rPr sz="1800" i="1" spc="-5" dirty="0">
                <a:latin typeface="Times New Roman"/>
                <a:cs typeface="Times New Roman"/>
              </a:rPr>
              <a:t> </a:t>
            </a:r>
            <a:r>
              <a:rPr sz="1800" i="1" dirty="0">
                <a:latin typeface="Times New Roman"/>
                <a:cs typeface="Times New Roman"/>
              </a:rPr>
              <a:t>à</a:t>
            </a:r>
            <a:r>
              <a:rPr sz="1800" i="1" spc="5" dirty="0">
                <a:latin typeface="Times New Roman"/>
                <a:cs typeface="Times New Roman"/>
              </a:rPr>
              <a:t> </a:t>
            </a:r>
            <a:r>
              <a:rPr sz="1800" i="1" spc="-15" dirty="0">
                <a:latin typeface="Times New Roman"/>
                <a:cs typeface="Times New Roman"/>
              </a:rPr>
              <a:t>vivre </a:t>
            </a:r>
            <a:r>
              <a:rPr sz="1800" i="1" dirty="0">
                <a:latin typeface="Times New Roman"/>
                <a:cs typeface="Times New Roman"/>
              </a:rPr>
              <a:t>dans</a:t>
            </a:r>
            <a:r>
              <a:rPr sz="1800" i="1" spc="5" dirty="0">
                <a:latin typeface="Times New Roman"/>
                <a:cs typeface="Times New Roman"/>
              </a:rPr>
              <a:t> </a:t>
            </a:r>
            <a:r>
              <a:rPr sz="1800" i="1" dirty="0">
                <a:latin typeface="Times New Roman"/>
                <a:cs typeface="Times New Roman"/>
              </a:rPr>
              <a:t>ces </a:t>
            </a:r>
            <a:r>
              <a:rPr sz="1800" i="1" spc="-5" dirty="0">
                <a:latin typeface="Times New Roman"/>
                <a:cs typeface="Times New Roman"/>
              </a:rPr>
              <a:t>zones</a:t>
            </a:r>
            <a:r>
              <a:rPr sz="1800" i="1" dirty="0">
                <a:latin typeface="Times New Roman"/>
                <a:cs typeface="Times New Roman"/>
              </a:rPr>
              <a:t> </a:t>
            </a:r>
            <a:r>
              <a:rPr sz="1800" i="1" spc="-10" dirty="0">
                <a:latin typeface="Times New Roman"/>
                <a:cs typeface="Times New Roman"/>
              </a:rPr>
              <a:t>arctiques.</a:t>
            </a:r>
            <a:endParaRPr sz="1800">
              <a:latin typeface="Times New Roman"/>
              <a:cs typeface="Times New Roman"/>
            </a:endParaRPr>
          </a:p>
          <a:p>
            <a:pPr marL="355600" indent="-342900">
              <a:lnSpc>
                <a:spcPts val="1835"/>
              </a:lnSpc>
              <a:spcBef>
                <a:spcPts val="350"/>
              </a:spcBef>
              <a:buAutoNum type="arabicPeriod"/>
              <a:tabLst>
                <a:tab pos="354965" algn="l"/>
                <a:tab pos="355600" algn="l"/>
              </a:tabLst>
            </a:pPr>
            <a:r>
              <a:rPr sz="1800" i="1" spc="-5" dirty="0">
                <a:latin typeface="Times New Roman"/>
                <a:cs typeface="Times New Roman"/>
              </a:rPr>
              <a:t>La </a:t>
            </a:r>
            <a:r>
              <a:rPr sz="1800" i="1" dirty="0">
                <a:latin typeface="Times New Roman"/>
                <a:cs typeface="Times New Roman"/>
              </a:rPr>
              <a:t>population</a:t>
            </a:r>
            <a:r>
              <a:rPr sz="1800" i="1" spc="-15" dirty="0">
                <a:latin typeface="Times New Roman"/>
                <a:cs typeface="Times New Roman"/>
              </a:rPr>
              <a:t> </a:t>
            </a:r>
            <a:r>
              <a:rPr sz="1800" i="1" dirty="0">
                <a:latin typeface="Times New Roman"/>
                <a:cs typeface="Times New Roman"/>
              </a:rPr>
              <a:t>la</a:t>
            </a:r>
            <a:r>
              <a:rPr sz="1800" i="1" spc="5" dirty="0">
                <a:latin typeface="Times New Roman"/>
                <a:cs typeface="Times New Roman"/>
              </a:rPr>
              <a:t> </a:t>
            </a:r>
            <a:r>
              <a:rPr sz="1800" i="1" dirty="0">
                <a:latin typeface="Times New Roman"/>
                <a:cs typeface="Times New Roman"/>
              </a:rPr>
              <a:t>plus</a:t>
            </a:r>
            <a:r>
              <a:rPr sz="1800" i="1" spc="-10" dirty="0">
                <a:latin typeface="Times New Roman"/>
                <a:cs typeface="Times New Roman"/>
              </a:rPr>
              <a:t> </a:t>
            </a:r>
            <a:r>
              <a:rPr sz="1800" i="1" dirty="0">
                <a:latin typeface="Times New Roman"/>
                <a:cs typeface="Times New Roman"/>
              </a:rPr>
              <a:t>importante est celle</a:t>
            </a:r>
            <a:r>
              <a:rPr sz="1800" i="1" spc="-15" dirty="0">
                <a:latin typeface="Times New Roman"/>
                <a:cs typeface="Times New Roman"/>
              </a:rPr>
              <a:t> </a:t>
            </a:r>
            <a:r>
              <a:rPr sz="1800" i="1" dirty="0">
                <a:latin typeface="Times New Roman"/>
                <a:cs typeface="Times New Roman"/>
              </a:rPr>
              <a:t>des</a:t>
            </a:r>
            <a:r>
              <a:rPr sz="1800" i="1" spc="-10" dirty="0">
                <a:latin typeface="Times New Roman"/>
                <a:cs typeface="Times New Roman"/>
              </a:rPr>
              <a:t> </a:t>
            </a:r>
            <a:r>
              <a:rPr sz="1800" i="1" spc="-20" dirty="0">
                <a:latin typeface="Times New Roman"/>
                <a:cs typeface="Times New Roman"/>
              </a:rPr>
              <a:t>Yakoutes,</a:t>
            </a:r>
            <a:r>
              <a:rPr sz="1800" i="1" spc="-25" dirty="0">
                <a:latin typeface="Times New Roman"/>
                <a:cs typeface="Times New Roman"/>
              </a:rPr>
              <a:t> </a:t>
            </a:r>
            <a:r>
              <a:rPr sz="1800" i="1" dirty="0">
                <a:latin typeface="Times New Roman"/>
                <a:cs typeface="Times New Roman"/>
              </a:rPr>
              <a:t>en Russie</a:t>
            </a:r>
            <a:r>
              <a:rPr sz="1800" i="1" spc="10" dirty="0">
                <a:latin typeface="Times New Roman"/>
                <a:cs typeface="Times New Roman"/>
              </a:rPr>
              <a:t> </a:t>
            </a:r>
            <a:r>
              <a:rPr sz="1800" i="1" spc="-5" dirty="0">
                <a:latin typeface="Times New Roman"/>
                <a:cs typeface="Times New Roman"/>
              </a:rPr>
              <a:t>(près</a:t>
            </a:r>
            <a:r>
              <a:rPr sz="1800" i="1" dirty="0">
                <a:latin typeface="Times New Roman"/>
                <a:cs typeface="Times New Roman"/>
              </a:rPr>
              <a:t> de</a:t>
            </a:r>
            <a:r>
              <a:rPr sz="1800" i="1" spc="5" dirty="0">
                <a:latin typeface="Times New Roman"/>
                <a:cs typeface="Times New Roman"/>
              </a:rPr>
              <a:t> </a:t>
            </a:r>
            <a:r>
              <a:rPr sz="1800" i="1" dirty="0">
                <a:latin typeface="Times New Roman"/>
                <a:cs typeface="Times New Roman"/>
              </a:rPr>
              <a:t>300</a:t>
            </a:r>
            <a:r>
              <a:rPr sz="1800" i="1" spc="-10" dirty="0">
                <a:latin typeface="Times New Roman"/>
                <a:cs typeface="Times New Roman"/>
              </a:rPr>
              <a:t> </a:t>
            </a:r>
            <a:r>
              <a:rPr sz="1800" i="1" dirty="0">
                <a:latin typeface="Times New Roman"/>
                <a:cs typeface="Times New Roman"/>
              </a:rPr>
              <a:t>000 </a:t>
            </a:r>
            <a:r>
              <a:rPr sz="1800" i="1" spc="-5" dirty="0">
                <a:latin typeface="Times New Roman"/>
                <a:cs typeface="Times New Roman"/>
              </a:rPr>
              <a:t>personnes),</a:t>
            </a:r>
            <a:r>
              <a:rPr sz="1800" i="1" spc="5" dirty="0">
                <a:latin typeface="Times New Roman"/>
                <a:cs typeface="Times New Roman"/>
              </a:rPr>
              <a:t> </a:t>
            </a:r>
            <a:r>
              <a:rPr sz="1800" i="1" dirty="0">
                <a:latin typeface="Times New Roman"/>
                <a:cs typeface="Times New Roman"/>
              </a:rPr>
              <a:t>qui côtoie</a:t>
            </a:r>
            <a:r>
              <a:rPr sz="1800" i="1" spc="-15" dirty="0">
                <a:latin typeface="Times New Roman"/>
                <a:cs typeface="Times New Roman"/>
              </a:rPr>
              <a:t> </a:t>
            </a:r>
            <a:r>
              <a:rPr sz="1800" i="1" dirty="0">
                <a:latin typeface="Times New Roman"/>
                <a:cs typeface="Times New Roman"/>
              </a:rPr>
              <a:t>les</a:t>
            </a:r>
            <a:r>
              <a:rPr sz="1800" i="1" spc="-15" dirty="0">
                <a:latin typeface="Times New Roman"/>
                <a:cs typeface="Times New Roman"/>
              </a:rPr>
              <a:t> </a:t>
            </a:r>
            <a:r>
              <a:rPr sz="1800" i="1" spc="-10" dirty="0">
                <a:latin typeface="Times New Roman"/>
                <a:cs typeface="Times New Roman"/>
              </a:rPr>
              <a:t>nombreux</a:t>
            </a:r>
            <a:endParaRPr sz="1800">
              <a:latin typeface="Times New Roman"/>
              <a:cs typeface="Times New Roman"/>
            </a:endParaRPr>
          </a:p>
          <a:p>
            <a:pPr marL="355600" marR="297180">
              <a:lnSpc>
                <a:spcPct val="70000"/>
              </a:lnSpc>
              <a:spcBef>
                <a:spcPts val="320"/>
              </a:spcBef>
            </a:pPr>
            <a:r>
              <a:rPr sz="1800" i="1" spc="-5" dirty="0">
                <a:latin typeface="Times New Roman"/>
                <a:cs typeface="Times New Roman"/>
              </a:rPr>
              <a:t>“petits</a:t>
            </a:r>
            <a:r>
              <a:rPr sz="1800" i="1" spc="-10" dirty="0">
                <a:latin typeface="Times New Roman"/>
                <a:cs typeface="Times New Roman"/>
              </a:rPr>
              <a:t> </a:t>
            </a:r>
            <a:r>
              <a:rPr sz="1800" i="1" dirty="0">
                <a:latin typeface="Times New Roman"/>
                <a:cs typeface="Times New Roman"/>
              </a:rPr>
              <a:t>peuples</a:t>
            </a:r>
            <a:r>
              <a:rPr sz="1800" i="1" spc="-5" dirty="0">
                <a:latin typeface="Times New Roman"/>
                <a:cs typeface="Times New Roman"/>
              </a:rPr>
              <a:t> </a:t>
            </a:r>
            <a:r>
              <a:rPr sz="1800" i="1" dirty="0">
                <a:latin typeface="Times New Roman"/>
                <a:cs typeface="Times New Roman"/>
              </a:rPr>
              <a:t>du</a:t>
            </a:r>
            <a:r>
              <a:rPr sz="1800" i="1" spc="-10" dirty="0">
                <a:latin typeface="Times New Roman"/>
                <a:cs typeface="Times New Roman"/>
              </a:rPr>
              <a:t> </a:t>
            </a:r>
            <a:r>
              <a:rPr sz="1800" i="1" spc="-20" dirty="0">
                <a:latin typeface="Times New Roman"/>
                <a:cs typeface="Times New Roman"/>
              </a:rPr>
              <a:t>Nord”</a:t>
            </a:r>
            <a:r>
              <a:rPr sz="1800" i="1" spc="10" dirty="0">
                <a:latin typeface="Times New Roman"/>
                <a:cs typeface="Times New Roman"/>
              </a:rPr>
              <a:t> </a:t>
            </a:r>
            <a:r>
              <a:rPr sz="1800" i="1" spc="-5" dirty="0">
                <a:latin typeface="Times New Roman"/>
                <a:cs typeface="Times New Roman"/>
              </a:rPr>
              <a:t>(50</a:t>
            </a:r>
            <a:r>
              <a:rPr sz="1800" i="1" spc="5" dirty="0">
                <a:latin typeface="Times New Roman"/>
                <a:cs typeface="Times New Roman"/>
              </a:rPr>
              <a:t> </a:t>
            </a:r>
            <a:r>
              <a:rPr sz="1800" i="1" spc="-5" dirty="0">
                <a:latin typeface="Times New Roman"/>
                <a:cs typeface="Times New Roman"/>
              </a:rPr>
              <a:t>000).</a:t>
            </a:r>
            <a:r>
              <a:rPr sz="1800" i="1" spc="5" dirty="0">
                <a:latin typeface="Times New Roman"/>
                <a:cs typeface="Times New Roman"/>
              </a:rPr>
              <a:t> </a:t>
            </a:r>
            <a:r>
              <a:rPr sz="1800" i="1" dirty="0">
                <a:latin typeface="Times New Roman"/>
                <a:cs typeface="Times New Roman"/>
              </a:rPr>
              <a:t>Puis</a:t>
            </a:r>
            <a:r>
              <a:rPr sz="1800" i="1" spc="-15" dirty="0">
                <a:latin typeface="Times New Roman"/>
                <a:cs typeface="Times New Roman"/>
              </a:rPr>
              <a:t> </a:t>
            </a:r>
            <a:r>
              <a:rPr sz="1800" i="1" dirty="0">
                <a:latin typeface="Times New Roman"/>
                <a:cs typeface="Times New Roman"/>
              </a:rPr>
              <a:t>viennent</a:t>
            </a:r>
            <a:r>
              <a:rPr sz="1800" i="1" spc="-15" dirty="0">
                <a:latin typeface="Times New Roman"/>
                <a:cs typeface="Times New Roman"/>
              </a:rPr>
              <a:t> </a:t>
            </a:r>
            <a:r>
              <a:rPr sz="1800" i="1" dirty="0">
                <a:latin typeface="Times New Roman"/>
                <a:cs typeface="Times New Roman"/>
              </a:rPr>
              <a:t>les</a:t>
            </a:r>
            <a:r>
              <a:rPr sz="1800" i="1" spc="-10" dirty="0">
                <a:latin typeface="Times New Roman"/>
                <a:cs typeface="Times New Roman"/>
              </a:rPr>
              <a:t> </a:t>
            </a:r>
            <a:r>
              <a:rPr sz="1800" i="1" dirty="0">
                <a:latin typeface="Times New Roman"/>
                <a:cs typeface="Times New Roman"/>
              </a:rPr>
              <a:t>Inuits</a:t>
            </a:r>
            <a:r>
              <a:rPr sz="1800" i="1" spc="-5" dirty="0">
                <a:latin typeface="Times New Roman"/>
                <a:cs typeface="Times New Roman"/>
              </a:rPr>
              <a:t> d’Amérique</a:t>
            </a:r>
            <a:r>
              <a:rPr sz="1800" i="1" spc="-15" dirty="0">
                <a:latin typeface="Times New Roman"/>
                <a:cs typeface="Times New Roman"/>
              </a:rPr>
              <a:t> </a:t>
            </a:r>
            <a:r>
              <a:rPr sz="1800" i="1" dirty="0">
                <a:latin typeface="Times New Roman"/>
                <a:cs typeface="Times New Roman"/>
              </a:rPr>
              <a:t>du </a:t>
            </a:r>
            <a:r>
              <a:rPr sz="1800" i="1" spc="-20" dirty="0">
                <a:latin typeface="Times New Roman"/>
                <a:cs typeface="Times New Roman"/>
              </a:rPr>
              <a:t>Nord</a:t>
            </a:r>
            <a:r>
              <a:rPr sz="1800" i="1" spc="5" dirty="0">
                <a:latin typeface="Times New Roman"/>
                <a:cs typeface="Times New Roman"/>
              </a:rPr>
              <a:t> </a:t>
            </a:r>
            <a:r>
              <a:rPr sz="1800" i="1" dirty="0">
                <a:latin typeface="Times New Roman"/>
                <a:cs typeface="Times New Roman"/>
              </a:rPr>
              <a:t>et du </a:t>
            </a:r>
            <a:r>
              <a:rPr sz="1800" i="1" spc="-10" dirty="0">
                <a:latin typeface="Times New Roman"/>
                <a:cs typeface="Times New Roman"/>
              </a:rPr>
              <a:t>Groenland </a:t>
            </a:r>
            <a:r>
              <a:rPr sz="1800" i="1" spc="-5" dirty="0">
                <a:latin typeface="Times New Roman"/>
                <a:cs typeface="Times New Roman"/>
              </a:rPr>
              <a:t>(150</a:t>
            </a:r>
            <a:r>
              <a:rPr sz="1800" i="1" spc="20" dirty="0">
                <a:latin typeface="Times New Roman"/>
                <a:cs typeface="Times New Roman"/>
              </a:rPr>
              <a:t> </a:t>
            </a:r>
            <a:r>
              <a:rPr sz="1800" i="1" dirty="0">
                <a:latin typeface="Times New Roman"/>
                <a:cs typeface="Times New Roman"/>
              </a:rPr>
              <a:t>000)</a:t>
            </a:r>
            <a:r>
              <a:rPr sz="1800" i="1" spc="-10" dirty="0">
                <a:latin typeface="Times New Roman"/>
                <a:cs typeface="Times New Roman"/>
              </a:rPr>
              <a:t> </a:t>
            </a:r>
            <a:r>
              <a:rPr sz="1800" i="1" dirty="0">
                <a:latin typeface="Times New Roman"/>
                <a:cs typeface="Times New Roman"/>
              </a:rPr>
              <a:t>et les</a:t>
            </a:r>
            <a:r>
              <a:rPr sz="1800" i="1" spc="-15" dirty="0">
                <a:latin typeface="Times New Roman"/>
                <a:cs typeface="Times New Roman"/>
              </a:rPr>
              <a:t> </a:t>
            </a:r>
            <a:r>
              <a:rPr sz="1800" i="1" spc="-5" dirty="0">
                <a:latin typeface="Times New Roman"/>
                <a:cs typeface="Times New Roman"/>
              </a:rPr>
              <a:t>Lapons </a:t>
            </a:r>
            <a:r>
              <a:rPr sz="1800" i="1" spc="-434" dirty="0">
                <a:latin typeface="Times New Roman"/>
                <a:cs typeface="Times New Roman"/>
              </a:rPr>
              <a:t> </a:t>
            </a:r>
            <a:r>
              <a:rPr sz="1800" i="1" spc="-5" dirty="0">
                <a:latin typeface="Times New Roman"/>
                <a:cs typeface="Times New Roman"/>
              </a:rPr>
              <a:t>(100 </a:t>
            </a:r>
            <a:r>
              <a:rPr sz="1800" i="1" dirty="0">
                <a:latin typeface="Times New Roman"/>
                <a:cs typeface="Times New Roman"/>
              </a:rPr>
              <a:t>000)</a:t>
            </a:r>
            <a:r>
              <a:rPr sz="1800" i="1" spc="5" dirty="0">
                <a:latin typeface="Times New Roman"/>
                <a:cs typeface="Times New Roman"/>
              </a:rPr>
              <a:t> </a:t>
            </a:r>
            <a:r>
              <a:rPr sz="1800" i="1" dirty="0">
                <a:latin typeface="Times New Roman"/>
                <a:cs typeface="Times New Roman"/>
              </a:rPr>
              <a:t>en Scandinavie.</a:t>
            </a:r>
            <a:endParaRPr sz="1800">
              <a:latin typeface="Times New Roman"/>
              <a:cs typeface="Times New Roman"/>
            </a:endParaRPr>
          </a:p>
          <a:p>
            <a:pPr marL="355600" indent="-342900">
              <a:lnSpc>
                <a:spcPts val="1835"/>
              </a:lnSpc>
              <a:spcBef>
                <a:spcPts val="360"/>
              </a:spcBef>
              <a:buAutoNum type="arabicPeriod" startAt="5"/>
              <a:tabLst>
                <a:tab pos="354965" algn="l"/>
                <a:tab pos="355600" algn="l"/>
              </a:tabLst>
            </a:pPr>
            <a:r>
              <a:rPr sz="1800" dirty="0">
                <a:latin typeface="Times New Roman"/>
                <a:cs typeface="Times New Roman"/>
              </a:rPr>
              <a:t>Les</a:t>
            </a:r>
            <a:r>
              <a:rPr sz="1800" spc="165" dirty="0">
                <a:latin typeface="Times New Roman"/>
                <a:cs typeface="Times New Roman"/>
              </a:rPr>
              <a:t> </a:t>
            </a:r>
            <a:r>
              <a:rPr sz="1800" dirty="0">
                <a:latin typeface="Times New Roman"/>
                <a:cs typeface="Times New Roman"/>
              </a:rPr>
              <a:t>jeunes</a:t>
            </a:r>
            <a:r>
              <a:rPr sz="1800" spc="170" dirty="0">
                <a:latin typeface="Times New Roman"/>
                <a:cs typeface="Times New Roman"/>
              </a:rPr>
              <a:t> </a:t>
            </a:r>
            <a:r>
              <a:rPr sz="1800" spc="-5" dirty="0">
                <a:latin typeface="Times New Roman"/>
                <a:cs typeface="Times New Roman"/>
              </a:rPr>
              <a:t>habitants</a:t>
            </a:r>
            <a:r>
              <a:rPr sz="1800" spc="175" dirty="0">
                <a:latin typeface="Times New Roman"/>
                <a:cs typeface="Times New Roman"/>
              </a:rPr>
              <a:t> </a:t>
            </a:r>
            <a:r>
              <a:rPr sz="1800" spc="-5" dirty="0">
                <a:latin typeface="Times New Roman"/>
                <a:cs typeface="Times New Roman"/>
              </a:rPr>
              <a:t>de</a:t>
            </a:r>
            <a:r>
              <a:rPr sz="1800" spc="175" dirty="0">
                <a:latin typeface="Times New Roman"/>
                <a:cs typeface="Times New Roman"/>
              </a:rPr>
              <a:t> </a:t>
            </a:r>
            <a:r>
              <a:rPr sz="1800" spc="-5" dirty="0">
                <a:latin typeface="Times New Roman"/>
                <a:cs typeface="Times New Roman"/>
              </a:rPr>
              <a:t>l’Arctique</a:t>
            </a:r>
            <a:r>
              <a:rPr sz="1800" spc="180" dirty="0">
                <a:latin typeface="Times New Roman"/>
                <a:cs typeface="Times New Roman"/>
              </a:rPr>
              <a:t> </a:t>
            </a:r>
            <a:r>
              <a:rPr sz="1800" spc="-5" dirty="0">
                <a:latin typeface="Times New Roman"/>
                <a:cs typeface="Times New Roman"/>
              </a:rPr>
              <a:t>tiennent</a:t>
            </a:r>
            <a:r>
              <a:rPr sz="1800" spc="165" dirty="0">
                <a:latin typeface="Times New Roman"/>
                <a:cs typeface="Times New Roman"/>
              </a:rPr>
              <a:t> </a:t>
            </a:r>
            <a:r>
              <a:rPr sz="1800" spc="-5" dirty="0">
                <a:latin typeface="Times New Roman"/>
                <a:cs typeface="Times New Roman"/>
              </a:rPr>
              <a:t>l’avenir</a:t>
            </a:r>
            <a:r>
              <a:rPr sz="1800" spc="175" dirty="0">
                <a:latin typeface="Times New Roman"/>
                <a:cs typeface="Times New Roman"/>
              </a:rPr>
              <a:t> </a:t>
            </a:r>
            <a:r>
              <a:rPr sz="1800" spc="-5" dirty="0">
                <a:latin typeface="Times New Roman"/>
                <a:cs typeface="Times New Roman"/>
              </a:rPr>
              <a:t>de</a:t>
            </a:r>
            <a:r>
              <a:rPr sz="1800" spc="160" dirty="0">
                <a:latin typeface="Times New Roman"/>
                <a:cs typeface="Times New Roman"/>
              </a:rPr>
              <a:t> </a:t>
            </a:r>
            <a:r>
              <a:rPr sz="1800" dirty="0">
                <a:latin typeface="Times New Roman"/>
                <a:cs typeface="Times New Roman"/>
              </a:rPr>
              <a:t>leur</a:t>
            </a:r>
            <a:r>
              <a:rPr sz="1800" spc="170" dirty="0">
                <a:latin typeface="Times New Roman"/>
                <a:cs typeface="Times New Roman"/>
              </a:rPr>
              <a:t> </a:t>
            </a:r>
            <a:r>
              <a:rPr sz="1800" spc="-5" dirty="0">
                <a:latin typeface="Times New Roman"/>
                <a:cs typeface="Times New Roman"/>
              </a:rPr>
              <a:t>peuple</a:t>
            </a:r>
            <a:r>
              <a:rPr sz="1800" spc="180" dirty="0">
                <a:latin typeface="Times New Roman"/>
                <a:cs typeface="Times New Roman"/>
              </a:rPr>
              <a:t> </a:t>
            </a:r>
            <a:r>
              <a:rPr sz="1800" spc="-5" dirty="0">
                <a:latin typeface="Times New Roman"/>
                <a:cs typeface="Times New Roman"/>
              </a:rPr>
              <a:t>entre</a:t>
            </a:r>
            <a:r>
              <a:rPr sz="1800" spc="175" dirty="0">
                <a:latin typeface="Times New Roman"/>
                <a:cs typeface="Times New Roman"/>
              </a:rPr>
              <a:t> </a:t>
            </a:r>
            <a:r>
              <a:rPr sz="1800" spc="-5" dirty="0">
                <a:latin typeface="Times New Roman"/>
                <a:cs typeface="Times New Roman"/>
              </a:rPr>
              <a:t>leurs</a:t>
            </a:r>
            <a:r>
              <a:rPr sz="1800" spc="170" dirty="0">
                <a:latin typeface="Times New Roman"/>
                <a:cs typeface="Times New Roman"/>
              </a:rPr>
              <a:t> </a:t>
            </a:r>
            <a:r>
              <a:rPr sz="1800" spc="-5" dirty="0">
                <a:latin typeface="Times New Roman"/>
                <a:cs typeface="Times New Roman"/>
              </a:rPr>
              <a:t>mains.</a:t>
            </a:r>
            <a:r>
              <a:rPr sz="1800" spc="175" dirty="0">
                <a:latin typeface="Times New Roman"/>
                <a:cs typeface="Times New Roman"/>
              </a:rPr>
              <a:t> </a:t>
            </a:r>
            <a:r>
              <a:rPr sz="1800" dirty="0">
                <a:latin typeface="Times New Roman"/>
                <a:cs typeface="Times New Roman"/>
              </a:rPr>
              <a:t>Ils</a:t>
            </a:r>
            <a:r>
              <a:rPr sz="1800" spc="170" dirty="0">
                <a:latin typeface="Times New Roman"/>
                <a:cs typeface="Times New Roman"/>
              </a:rPr>
              <a:t> </a:t>
            </a:r>
            <a:r>
              <a:rPr sz="1800" spc="-5" dirty="0">
                <a:latin typeface="Times New Roman"/>
                <a:cs typeface="Times New Roman"/>
              </a:rPr>
              <a:t>ont</a:t>
            </a:r>
            <a:r>
              <a:rPr sz="1800" spc="175" dirty="0">
                <a:latin typeface="Times New Roman"/>
                <a:cs typeface="Times New Roman"/>
              </a:rPr>
              <a:t> </a:t>
            </a:r>
            <a:r>
              <a:rPr sz="1800" spc="-5" dirty="0">
                <a:latin typeface="Times New Roman"/>
                <a:cs typeface="Times New Roman"/>
              </a:rPr>
              <a:t>hérité</a:t>
            </a:r>
            <a:r>
              <a:rPr sz="1800" spc="175" dirty="0">
                <a:latin typeface="Times New Roman"/>
                <a:cs typeface="Times New Roman"/>
              </a:rPr>
              <a:t> </a:t>
            </a:r>
            <a:r>
              <a:rPr sz="1800" spc="-5" dirty="0">
                <a:latin typeface="Times New Roman"/>
                <a:cs typeface="Times New Roman"/>
              </a:rPr>
              <a:t>des</a:t>
            </a:r>
            <a:r>
              <a:rPr sz="1800" spc="175" dirty="0">
                <a:latin typeface="Times New Roman"/>
                <a:cs typeface="Times New Roman"/>
              </a:rPr>
              <a:t> </a:t>
            </a:r>
            <a:r>
              <a:rPr sz="1800" spc="-5" dirty="0">
                <a:latin typeface="Times New Roman"/>
                <a:cs typeface="Times New Roman"/>
              </a:rPr>
              <a:t>traditions</a:t>
            </a:r>
            <a:r>
              <a:rPr sz="1800" spc="170" dirty="0">
                <a:latin typeface="Times New Roman"/>
                <a:cs typeface="Times New Roman"/>
              </a:rPr>
              <a:t> </a:t>
            </a:r>
            <a:r>
              <a:rPr sz="1800" spc="-5" dirty="0">
                <a:latin typeface="Times New Roman"/>
                <a:cs typeface="Times New Roman"/>
              </a:rPr>
              <a:t>de</a:t>
            </a:r>
            <a:r>
              <a:rPr sz="1800" spc="180" dirty="0">
                <a:latin typeface="Times New Roman"/>
                <a:cs typeface="Times New Roman"/>
              </a:rPr>
              <a:t> </a:t>
            </a:r>
            <a:r>
              <a:rPr sz="1800" dirty="0">
                <a:latin typeface="Times New Roman"/>
                <a:cs typeface="Times New Roman"/>
              </a:rPr>
              <a:t>leurs</a:t>
            </a:r>
            <a:endParaRPr sz="1800">
              <a:latin typeface="Times New Roman"/>
              <a:cs typeface="Times New Roman"/>
            </a:endParaRPr>
          </a:p>
          <a:p>
            <a:pPr marL="355600" marR="5080">
              <a:lnSpc>
                <a:spcPct val="70000"/>
              </a:lnSpc>
              <a:spcBef>
                <a:spcPts val="325"/>
              </a:spcBef>
            </a:pPr>
            <a:r>
              <a:rPr sz="1800" dirty="0">
                <a:latin typeface="Times New Roman"/>
                <a:cs typeface="Times New Roman"/>
              </a:rPr>
              <a:t>parents,</a:t>
            </a:r>
            <a:r>
              <a:rPr sz="1800" spc="125" dirty="0">
                <a:latin typeface="Times New Roman"/>
                <a:cs typeface="Times New Roman"/>
              </a:rPr>
              <a:t> </a:t>
            </a:r>
            <a:r>
              <a:rPr sz="1800" spc="-5" dirty="0">
                <a:latin typeface="Times New Roman"/>
                <a:cs typeface="Times New Roman"/>
              </a:rPr>
              <a:t>des</a:t>
            </a:r>
            <a:r>
              <a:rPr sz="1800" spc="120" dirty="0">
                <a:latin typeface="Times New Roman"/>
                <a:cs typeface="Times New Roman"/>
              </a:rPr>
              <a:t> </a:t>
            </a:r>
            <a:r>
              <a:rPr sz="1800" spc="-5" dirty="0">
                <a:latin typeface="Times New Roman"/>
                <a:cs typeface="Times New Roman"/>
              </a:rPr>
              <a:t>chasseurs</a:t>
            </a:r>
            <a:r>
              <a:rPr sz="1800" spc="130" dirty="0">
                <a:latin typeface="Times New Roman"/>
                <a:cs typeface="Times New Roman"/>
              </a:rPr>
              <a:t> </a:t>
            </a:r>
            <a:r>
              <a:rPr sz="1800" spc="-5" dirty="0">
                <a:latin typeface="Times New Roman"/>
                <a:cs typeface="Times New Roman"/>
              </a:rPr>
              <a:t>nomades.</a:t>
            </a:r>
            <a:r>
              <a:rPr sz="1800" spc="140" dirty="0">
                <a:latin typeface="Times New Roman"/>
                <a:cs typeface="Times New Roman"/>
              </a:rPr>
              <a:t> </a:t>
            </a:r>
            <a:r>
              <a:rPr sz="1800" spc="-5" dirty="0">
                <a:latin typeface="Times New Roman"/>
                <a:cs typeface="Times New Roman"/>
              </a:rPr>
              <a:t>Mais</a:t>
            </a:r>
            <a:r>
              <a:rPr sz="1800" spc="114" dirty="0">
                <a:latin typeface="Times New Roman"/>
                <a:cs typeface="Times New Roman"/>
              </a:rPr>
              <a:t> </a:t>
            </a:r>
            <a:r>
              <a:rPr sz="1800" spc="-5" dirty="0">
                <a:latin typeface="Times New Roman"/>
                <a:cs typeface="Times New Roman"/>
              </a:rPr>
              <a:t>ils</a:t>
            </a:r>
            <a:r>
              <a:rPr sz="1800" spc="120" dirty="0">
                <a:latin typeface="Times New Roman"/>
                <a:cs typeface="Times New Roman"/>
              </a:rPr>
              <a:t> </a:t>
            </a:r>
            <a:r>
              <a:rPr sz="1800" dirty="0">
                <a:latin typeface="Times New Roman"/>
                <a:cs typeface="Times New Roman"/>
              </a:rPr>
              <a:t>suivent</a:t>
            </a:r>
            <a:r>
              <a:rPr sz="1800" spc="130" dirty="0">
                <a:latin typeface="Times New Roman"/>
                <a:cs typeface="Times New Roman"/>
              </a:rPr>
              <a:t> </a:t>
            </a:r>
            <a:r>
              <a:rPr sz="1800" dirty="0">
                <a:latin typeface="Times New Roman"/>
                <a:cs typeface="Times New Roman"/>
              </a:rPr>
              <a:t>la</a:t>
            </a:r>
            <a:r>
              <a:rPr sz="1800" spc="125" dirty="0">
                <a:latin typeface="Times New Roman"/>
                <a:cs typeface="Times New Roman"/>
              </a:rPr>
              <a:t> </a:t>
            </a:r>
            <a:r>
              <a:rPr sz="1800" spc="-5" dirty="0">
                <a:latin typeface="Times New Roman"/>
                <a:cs typeface="Times New Roman"/>
              </a:rPr>
              <a:t>même</a:t>
            </a:r>
            <a:r>
              <a:rPr sz="1800" spc="140" dirty="0">
                <a:latin typeface="Times New Roman"/>
                <a:cs typeface="Times New Roman"/>
              </a:rPr>
              <a:t> </a:t>
            </a:r>
            <a:r>
              <a:rPr sz="1800" spc="-5" dirty="0">
                <a:latin typeface="Times New Roman"/>
                <a:cs typeface="Times New Roman"/>
              </a:rPr>
              <a:t>scolarité</a:t>
            </a:r>
            <a:r>
              <a:rPr sz="1800" spc="135" dirty="0">
                <a:latin typeface="Times New Roman"/>
                <a:cs typeface="Times New Roman"/>
              </a:rPr>
              <a:t> </a:t>
            </a:r>
            <a:r>
              <a:rPr sz="1800" spc="-5" dirty="0">
                <a:latin typeface="Times New Roman"/>
                <a:cs typeface="Times New Roman"/>
              </a:rPr>
              <a:t>que</a:t>
            </a:r>
            <a:r>
              <a:rPr sz="1800" spc="125" dirty="0">
                <a:latin typeface="Times New Roman"/>
                <a:cs typeface="Times New Roman"/>
              </a:rPr>
              <a:t> </a:t>
            </a:r>
            <a:r>
              <a:rPr sz="1800" dirty="0">
                <a:latin typeface="Times New Roman"/>
                <a:cs typeface="Times New Roman"/>
              </a:rPr>
              <a:t>leurs</a:t>
            </a:r>
            <a:r>
              <a:rPr sz="1800" spc="120" dirty="0">
                <a:latin typeface="Times New Roman"/>
                <a:cs typeface="Times New Roman"/>
              </a:rPr>
              <a:t> </a:t>
            </a:r>
            <a:r>
              <a:rPr sz="1800" spc="-5" dirty="0">
                <a:latin typeface="Times New Roman"/>
                <a:cs typeface="Times New Roman"/>
              </a:rPr>
              <a:t>compatriotes</a:t>
            </a:r>
            <a:r>
              <a:rPr sz="1800" spc="140" dirty="0">
                <a:latin typeface="Times New Roman"/>
                <a:cs typeface="Times New Roman"/>
              </a:rPr>
              <a:t> </a:t>
            </a:r>
            <a:r>
              <a:rPr sz="1800" dirty="0">
                <a:latin typeface="Times New Roman"/>
                <a:cs typeface="Times New Roman"/>
              </a:rPr>
              <a:t>qui</a:t>
            </a:r>
            <a:r>
              <a:rPr sz="1800" spc="120" dirty="0">
                <a:latin typeface="Times New Roman"/>
                <a:cs typeface="Times New Roman"/>
              </a:rPr>
              <a:t> </a:t>
            </a:r>
            <a:r>
              <a:rPr sz="1800" spc="-5" dirty="0">
                <a:latin typeface="Times New Roman"/>
                <a:cs typeface="Times New Roman"/>
              </a:rPr>
              <a:t>habitant</a:t>
            </a:r>
            <a:r>
              <a:rPr sz="1800" spc="135" dirty="0">
                <a:latin typeface="Times New Roman"/>
                <a:cs typeface="Times New Roman"/>
              </a:rPr>
              <a:t> </a:t>
            </a:r>
            <a:r>
              <a:rPr sz="1800" dirty="0">
                <a:latin typeface="Times New Roman"/>
                <a:cs typeface="Times New Roman"/>
              </a:rPr>
              <a:t>plus</a:t>
            </a:r>
            <a:r>
              <a:rPr sz="1800" spc="120" dirty="0">
                <a:latin typeface="Times New Roman"/>
                <a:cs typeface="Times New Roman"/>
              </a:rPr>
              <a:t> </a:t>
            </a:r>
            <a:r>
              <a:rPr sz="1800" dirty="0">
                <a:latin typeface="Times New Roman"/>
                <a:cs typeface="Times New Roman"/>
              </a:rPr>
              <a:t>au</a:t>
            </a:r>
            <a:r>
              <a:rPr sz="1800" spc="120" dirty="0">
                <a:latin typeface="Times New Roman"/>
                <a:cs typeface="Times New Roman"/>
              </a:rPr>
              <a:t> </a:t>
            </a:r>
            <a:r>
              <a:rPr sz="1800" dirty="0">
                <a:latin typeface="Times New Roman"/>
                <a:cs typeface="Times New Roman"/>
              </a:rPr>
              <a:t>sud,</a:t>
            </a:r>
            <a:r>
              <a:rPr sz="1800" spc="135" dirty="0">
                <a:latin typeface="Times New Roman"/>
                <a:cs typeface="Times New Roman"/>
              </a:rPr>
              <a:t> </a:t>
            </a:r>
            <a:r>
              <a:rPr sz="1800" spc="-5" dirty="0">
                <a:latin typeface="Times New Roman"/>
                <a:cs typeface="Times New Roman"/>
              </a:rPr>
              <a:t>qu’ils </a:t>
            </a:r>
            <a:r>
              <a:rPr sz="1800" spc="-434" dirty="0">
                <a:latin typeface="Times New Roman"/>
                <a:cs typeface="Times New Roman"/>
              </a:rPr>
              <a:t> </a:t>
            </a:r>
            <a:r>
              <a:rPr sz="1800" dirty="0">
                <a:latin typeface="Times New Roman"/>
                <a:cs typeface="Times New Roman"/>
              </a:rPr>
              <a:t>soient canadiens,</a:t>
            </a:r>
            <a:r>
              <a:rPr sz="1800" spc="-20" dirty="0">
                <a:latin typeface="Times New Roman"/>
                <a:cs typeface="Times New Roman"/>
              </a:rPr>
              <a:t> </a:t>
            </a:r>
            <a:r>
              <a:rPr sz="1800" dirty="0">
                <a:latin typeface="Times New Roman"/>
                <a:cs typeface="Times New Roman"/>
              </a:rPr>
              <a:t>groenlandais,</a:t>
            </a:r>
            <a:r>
              <a:rPr sz="1800" spc="-20" dirty="0">
                <a:latin typeface="Times New Roman"/>
                <a:cs typeface="Times New Roman"/>
              </a:rPr>
              <a:t> </a:t>
            </a:r>
            <a:r>
              <a:rPr sz="1800" dirty="0">
                <a:latin typeface="Times New Roman"/>
                <a:cs typeface="Times New Roman"/>
              </a:rPr>
              <a:t>finnois, ou</a:t>
            </a:r>
            <a:r>
              <a:rPr sz="1800" spc="-5" dirty="0">
                <a:latin typeface="Times New Roman"/>
                <a:cs typeface="Times New Roman"/>
              </a:rPr>
              <a:t> </a:t>
            </a:r>
            <a:r>
              <a:rPr sz="1800" dirty="0">
                <a:latin typeface="Times New Roman"/>
                <a:cs typeface="Times New Roman"/>
              </a:rPr>
              <a:t>encore </a:t>
            </a:r>
            <a:r>
              <a:rPr sz="1800" spc="-5" dirty="0">
                <a:latin typeface="Times New Roman"/>
                <a:cs typeface="Times New Roman"/>
              </a:rPr>
              <a:t>russes.</a:t>
            </a:r>
            <a:r>
              <a:rPr sz="1800" spc="15" dirty="0">
                <a:latin typeface="Times New Roman"/>
                <a:cs typeface="Times New Roman"/>
              </a:rPr>
              <a:t> </a:t>
            </a:r>
            <a:r>
              <a:rPr sz="1800" spc="-5" dirty="0">
                <a:latin typeface="Times New Roman"/>
                <a:cs typeface="Times New Roman"/>
              </a:rPr>
              <a:t>Ils se</a:t>
            </a:r>
            <a:r>
              <a:rPr sz="1800" spc="15" dirty="0">
                <a:latin typeface="Times New Roman"/>
                <a:cs typeface="Times New Roman"/>
              </a:rPr>
              <a:t> </a:t>
            </a:r>
            <a:r>
              <a:rPr sz="1800" dirty="0">
                <a:latin typeface="Times New Roman"/>
                <a:cs typeface="Times New Roman"/>
              </a:rPr>
              <a:t>passionnent</a:t>
            </a:r>
            <a:r>
              <a:rPr sz="1800" spc="-10" dirty="0">
                <a:latin typeface="Times New Roman"/>
                <a:cs typeface="Times New Roman"/>
              </a:rPr>
              <a:t> </a:t>
            </a:r>
            <a:r>
              <a:rPr sz="1800" spc="-5" dirty="0">
                <a:latin typeface="Times New Roman"/>
                <a:cs typeface="Times New Roman"/>
              </a:rPr>
              <a:t>aussi</a:t>
            </a:r>
            <a:r>
              <a:rPr sz="1800" spc="10" dirty="0">
                <a:latin typeface="Times New Roman"/>
                <a:cs typeface="Times New Roman"/>
              </a:rPr>
              <a:t> </a:t>
            </a:r>
            <a:r>
              <a:rPr sz="1800" dirty="0">
                <a:latin typeface="Times New Roman"/>
                <a:cs typeface="Times New Roman"/>
              </a:rPr>
              <a:t>pour</a:t>
            </a:r>
            <a:r>
              <a:rPr sz="1800" spc="-5" dirty="0">
                <a:latin typeface="Times New Roman"/>
                <a:cs typeface="Times New Roman"/>
              </a:rPr>
              <a:t> </a:t>
            </a:r>
            <a:r>
              <a:rPr sz="1800" dirty="0">
                <a:latin typeface="Times New Roman"/>
                <a:cs typeface="Times New Roman"/>
              </a:rPr>
              <a:t>les</a:t>
            </a:r>
            <a:r>
              <a:rPr sz="1800" spc="5" dirty="0">
                <a:latin typeface="Times New Roman"/>
                <a:cs typeface="Times New Roman"/>
              </a:rPr>
              <a:t> </a:t>
            </a:r>
            <a:r>
              <a:rPr sz="1800" spc="-5" dirty="0">
                <a:latin typeface="Times New Roman"/>
                <a:cs typeface="Times New Roman"/>
              </a:rPr>
              <a:t>matchs </a:t>
            </a:r>
            <a:r>
              <a:rPr sz="1800" dirty="0">
                <a:latin typeface="Times New Roman"/>
                <a:cs typeface="Times New Roman"/>
              </a:rPr>
              <a:t>de foot</a:t>
            </a:r>
            <a:r>
              <a:rPr sz="1800" spc="-5" dirty="0">
                <a:latin typeface="Times New Roman"/>
                <a:cs typeface="Times New Roman"/>
              </a:rPr>
              <a:t> </a:t>
            </a:r>
            <a:r>
              <a:rPr sz="1800" dirty="0">
                <a:latin typeface="Times New Roman"/>
                <a:cs typeface="Times New Roman"/>
              </a:rPr>
              <a:t>ou</a:t>
            </a:r>
            <a:r>
              <a:rPr sz="1800" spc="10" dirty="0">
                <a:latin typeface="Times New Roman"/>
                <a:cs typeface="Times New Roman"/>
              </a:rPr>
              <a:t> </a:t>
            </a:r>
            <a:r>
              <a:rPr sz="1800" dirty="0">
                <a:latin typeface="Times New Roman"/>
                <a:cs typeface="Times New Roman"/>
              </a:rPr>
              <a:t>les</a:t>
            </a:r>
            <a:r>
              <a:rPr sz="1800" spc="-10" dirty="0">
                <a:latin typeface="Times New Roman"/>
                <a:cs typeface="Times New Roman"/>
              </a:rPr>
              <a:t> </a:t>
            </a:r>
            <a:r>
              <a:rPr sz="1800" dirty="0">
                <a:latin typeface="Times New Roman"/>
                <a:cs typeface="Times New Roman"/>
              </a:rPr>
              <a:t>jeux vidéo.</a:t>
            </a:r>
            <a:endParaRPr sz="1800">
              <a:latin typeface="Times New Roman"/>
              <a:cs typeface="Times New Roman"/>
            </a:endParaRPr>
          </a:p>
          <a:p>
            <a:pPr marL="355600" indent="-342900">
              <a:lnSpc>
                <a:spcPts val="1835"/>
              </a:lnSpc>
              <a:spcBef>
                <a:spcPts val="350"/>
              </a:spcBef>
              <a:buAutoNum type="arabicPeriod" startAt="6"/>
              <a:tabLst>
                <a:tab pos="354965" algn="l"/>
                <a:tab pos="355600" algn="l"/>
              </a:tabLst>
            </a:pPr>
            <a:r>
              <a:rPr sz="1800" spc="-5" dirty="0">
                <a:latin typeface="Times New Roman"/>
                <a:cs typeface="Times New Roman"/>
              </a:rPr>
              <a:t>De</a:t>
            </a:r>
            <a:r>
              <a:rPr sz="1800" spc="170" dirty="0">
                <a:latin typeface="Times New Roman"/>
                <a:cs typeface="Times New Roman"/>
              </a:rPr>
              <a:t> </a:t>
            </a:r>
            <a:r>
              <a:rPr sz="1800" dirty="0">
                <a:latin typeface="Times New Roman"/>
                <a:cs typeface="Times New Roman"/>
              </a:rPr>
              <a:t>leur</a:t>
            </a:r>
            <a:r>
              <a:rPr sz="1800" spc="155" dirty="0">
                <a:latin typeface="Times New Roman"/>
                <a:cs typeface="Times New Roman"/>
              </a:rPr>
              <a:t> </a:t>
            </a:r>
            <a:r>
              <a:rPr sz="1800" dirty="0">
                <a:latin typeface="Times New Roman"/>
                <a:cs typeface="Times New Roman"/>
              </a:rPr>
              <a:t>choix</a:t>
            </a:r>
            <a:r>
              <a:rPr sz="1800" spc="165" dirty="0">
                <a:latin typeface="Times New Roman"/>
                <a:cs typeface="Times New Roman"/>
              </a:rPr>
              <a:t> </a:t>
            </a:r>
            <a:r>
              <a:rPr sz="1800" spc="-10" dirty="0">
                <a:latin typeface="Times New Roman"/>
                <a:cs typeface="Times New Roman"/>
              </a:rPr>
              <a:t>de</a:t>
            </a:r>
            <a:r>
              <a:rPr sz="1800" spc="170" dirty="0">
                <a:latin typeface="Times New Roman"/>
                <a:cs typeface="Times New Roman"/>
              </a:rPr>
              <a:t> </a:t>
            </a:r>
            <a:r>
              <a:rPr sz="1800" dirty="0">
                <a:latin typeface="Times New Roman"/>
                <a:cs typeface="Times New Roman"/>
              </a:rPr>
              <a:t>vie</a:t>
            </a:r>
            <a:r>
              <a:rPr sz="1800" spc="160" dirty="0">
                <a:latin typeface="Times New Roman"/>
                <a:cs typeface="Times New Roman"/>
              </a:rPr>
              <a:t> </a:t>
            </a:r>
            <a:r>
              <a:rPr sz="1800" spc="-5" dirty="0">
                <a:latin typeface="Times New Roman"/>
                <a:cs typeface="Times New Roman"/>
              </a:rPr>
              <a:t>dépendra</a:t>
            </a:r>
            <a:r>
              <a:rPr sz="1800" spc="170" dirty="0">
                <a:latin typeface="Times New Roman"/>
                <a:cs typeface="Times New Roman"/>
              </a:rPr>
              <a:t> </a:t>
            </a:r>
            <a:r>
              <a:rPr sz="1800" spc="-5" dirty="0">
                <a:latin typeface="Times New Roman"/>
                <a:cs typeface="Times New Roman"/>
              </a:rPr>
              <a:t>la</a:t>
            </a:r>
            <a:r>
              <a:rPr sz="1800" spc="175" dirty="0">
                <a:latin typeface="Times New Roman"/>
                <a:cs typeface="Times New Roman"/>
              </a:rPr>
              <a:t> </a:t>
            </a:r>
            <a:r>
              <a:rPr sz="1800" dirty="0">
                <a:latin typeface="Times New Roman"/>
                <a:cs typeface="Times New Roman"/>
              </a:rPr>
              <a:t>survie</a:t>
            </a:r>
            <a:r>
              <a:rPr sz="1800" spc="170" dirty="0">
                <a:latin typeface="Times New Roman"/>
                <a:cs typeface="Times New Roman"/>
              </a:rPr>
              <a:t> </a:t>
            </a:r>
            <a:r>
              <a:rPr sz="1800" spc="-10" dirty="0">
                <a:latin typeface="Times New Roman"/>
                <a:cs typeface="Times New Roman"/>
              </a:rPr>
              <a:t>de</a:t>
            </a:r>
            <a:r>
              <a:rPr sz="1800" spc="170" dirty="0">
                <a:latin typeface="Times New Roman"/>
                <a:cs typeface="Times New Roman"/>
              </a:rPr>
              <a:t> </a:t>
            </a:r>
            <a:r>
              <a:rPr sz="1800" spc="-5" dirty="0">
                <a:latin typeface="Times New Roman"/>
                <a:cs typeface="Times New Roman"/>
              </a:rPr>
              <a:t>leurs</a:t>
            </a:r>
            <a:r>
              <a:rPr sz="1800" spc="165" dirty="0">
                <a:latin typeface="Times New Roman"/>
                <a:cs typeface="Times New Roman"/>
              </a:rPr>
              <a:t> </a:t>
            </a:r>
            <a:r>
              <a:rPr sz="1800" dirty="0">
                <a:latin typeface="Times New Roman"/>
                <a:cs typeface="Times New Roman"/>
              </a:rPr>
              <a:t>traditions.</a:t>
            </a:r>
            <a:r>
              <a:rPr sz="1800" spc="160" dirty="0">
                <a:latin typeface="Times New Roman"/>
                <a:cs typeface="Times New Roman"/>
              </a:rPr>
              <a:t> </a:t>
            </a:r>
            <a:r>
              <a:rPr sz="1800" dirty="0">
                <a:latin typeface="Times New Roman"/>
                <a:cs typeface="Times New Roman"/>
              </a:rPr>
              <a:t>Car</a:t>
            </a:r>
            <a:r>
              <a:rPr sz="1800" spc="160" dirty="0">
                <a:latin typeface="Times New Roman"/>
                <a:cs typeface="Times New Roman"/>
              </a:rPr>
              <a:t> </a:t>
            </a:r>
            <a:r>
              <a:rPr sz="1800" dirty="0">
                <a:latin typeface="Times New Roman"/>
                <a:cs typeface="Times New Roman"/>
              </a:rPr>
              <a:t>de</a:t>
            </a:r>
            <a:r>
              <a:rPr sz="1800" spc="170" dirty="0">
                <a:latin typeface="Times New Roman"/>
                <a:cs typeface="Times New Roman"/>
              </a:rPr>
              <a:t> </a:t>
            </a:r>
            <a:r>
              <a:rPr sz="1800" spc="-5" dirty="0">
                <a:latin typeface="Times New Roman"/>
                <a:cs typeface="Times New Roman"/>
              </a:rPr>
              <a:t>grosses</a:t>
            </a:r>
            <a:r>
              <a:rPr sz="1800" spc="165" dirty="0">
                <a:latin typeface="Times New Roman"/>
                <a:cs typeface="Times New Roman"/>
              </a:rPr>
              <a:t> </a:t>
            </a:r>
            <a:r>
              <a:rPr sz="1800" dirty="0">
                <a:latin typeface="Times New Roman"/>
                <a:cs typeface="Times New Roman"/>
              </a:rPr>
              <a:t>menaces</a:t>
            </a:r>
            <a:r>
              <a:rPr sz="1800" spc="170" dirty="0">
                <a:latin typeface="Times New Roman"/>
                <a:cs typeface="Times New Roman"/>
              </a:rPr>
              <a:t> </a:t>
            </a:r>
            <a:r>
              <a:rPr sz="1800" spc="-5" dirty="0">
                <a:latin typeface="Times New Roman"/>
                <a:cs typeface="Times New Roman"/>
              </a:rPr>
              <a:t>planent</a:t>
            </a:r>
            <a:r>
              <a:rPr sz="1800" spc="165" dirty="0">
                <a:latin typeface="Times New Roman"/>
                <a:cs typeface="Times New Roman"/>
              </a:rPr>
              <a:t> </a:t>
            </a:r>
            <a:r>
              <a:rPr sz="1800" dirty="0">
                <a:latin typeface="Times New Roman"/>
                <a:cs typeface="Times New Roman"/>
              </a:rPr>
              <a:t>:</a:t>
            </a:r>
            <a:r>
              <a:rPr sz="1800" spc="170" dirty="0">
                <a:latin typeface="Times New Roman"/>
                <a:cs typeface="Times New Roman"/>
              </a:rPr>
              <a:t> </a:t>
            </a:r>
            <a:r>
              <a:rPr sz="1800" spc="-5" dirty="0">
                <a:latin typeface="Times New Roman"/>
                <a:cs typeface="Times New Roman"/>
              </a:rPr>
              <a:t>leur</a:t>
            </a:r>
            <a:r>
              <a:rPr sz="1800" spc="165" dirty="0">
                <a:latin typeface="Times New Roman"/>
                <a:cs typeface="Times New Roman"/>
              </a:rPr>
              <a:t> </a:t>
            </a:r>
            <a:r>
              <a:rPr sz="1800" spc="-5" dirty="0">
                <a:latin typeface="Times New Roman"/>
                <a:cs typeface="Times New Roman"/>
              </a:rPr>
              <a:t>culture</a:t>
            </a:r>
            <a:r>
              <a:rPr sz="1800" spc="170" dirty="0">
                <a:latin typeface="Times New Roman"/>
                <a:cs typeface="Times New Roman"/>
              </a:rPr>
              <a:t> </a:t>
            </a:r>
            <a:r>
              <a:rPr sz="1800" spc="-5" dirty="0">
                <a:latin typeface="Times New Roman"/>
                <a:cs typeface="Times New Roman"/>
              </a:rPr>
              <a:t>est</a:t>
            </a:r>
            <a:r>
              <a:rPr sz="1800" spc="160" dirty="0">
                <a:latin typeface="Times New Roman"/>
                <a:cs typeface="Times New Roman"/>
              </a:rPr>
              <a:t> </a:t>
            </a:r>
            <a:r>
              <a:rPr sz="1800" spc="-5" dirty="0">
                <a:latin typeface="Times New Roman"/>
                <a:cs typeface="Times New Roman"/>
              </a:rPr>
              <a:t>minoritaire,</a:t>
            </a:r>
            <a:endParaRPr sz="1800">
              <a:latin typeface="Times New Roman"/>
              <a:cs typeface="Times New Roman"/>
            </a:endParaRPr>
          </a:p>
          <a:p>
            <a:pPr marL="355600">
              <a:lnSpc>
                <a:spcPts val="1510"/>
              </a:lnSpc>
            </a:pPr>
            <a:r>
              <a:rPr sz="1800" spc="-5" dirty="0">
                <a:latin typeface="Times New Roman"/>
                <a:cs typeface="Times New Roman"/>
              </a:rPr>
              <a:t>noyée</a:t>
            </a:r>
            <a:r>
              <a:rPr sz="1800" spc="155" dirty="0">
                <a:latin typeface="Times New Roman"/>
                <a:cs typeface="Times New Roman"/>
              </a:rPr>
              <a:t> </a:t>
            </a:r>
            <a:r>
              <a:rPr sz="1800" spc="-5" dirty="0">
                <a:latin typeface="Times New Roman"/>
                <a:cs typeface="Times New Roman"/>
              </a:rPr>
              <a:t>dans</a:t>
            </a:r>
            <a:r>
              <a:rPr sz="1800" spc="140" dirty="0">
                <a:latin typeface="Times New Roman"/>
                <a:cs typeface="Times New Roman"/>
              </a:rPr>
              <a:t> </a:t>
            </a:r>
            <a:r>
              <a:rPr sz="1800" spc="-5" dirty="0">
                <a:latin typeface="Times New Roman"/>
                <a:cs typeface="Times New Roman"/>
              </a:rPr>
              <a:t>la</a:t>
            </a:r>
            <a:r>
              <a:rPr sz="1800" spc="140" dirty="0">
                <a:latin typeface="Times New Roman"/>
                <a:cs typeface="Times New Roman"/>
              </a:rPr>
              <a:t> </a:t>
            </a:r>
            <a:r>
              <a:rPr sz="1800" spc="-5" dirty="0">
                <a:latin typeface="Times New Roman"/>
                <a:cs typeface="Times New Roman"/>
              </a:rPr>
              <a:t>culture</a:t>
            </a:r>
            <a:r>
              <a:rPr sz="1800" spc="140" dirty="0">
                <a:latin typeface="Times New Roman"/>
                <a:cs typeface="Times New Roman"/>
              </a:rPr>
              <a:t> </a:t>
            </a:r>
            <a:r>
              <a:rPr sz="1800" spc="-5" dirty="0">
                <a:latin typeface="Times New Roman"/>
                <a:cs typeface="Times New Roman"/>
              </a:rPr>
              <a:t>mondiale</a:t>
            </a:r>
            <a:r>
              <a:rPr sz="1800" spc="135" dirty="0">
                <a:latin typeface="Times New Roman"/>
                <a:cs typeface="Times New Roman"/>
              </a:rPr>
              <a:t> </a:t>
            </a:r>
            <a:r>
              <a:rPr sz="1800" dirty="0">
                <a:latin typeface="Times New Roman"/>
                <a:cs typeface="Times New Roman"/>
              </a:rPr>
              <a:t>apportée</a:t>
            </a:r>
            <a:r>
              <a:rPr sz="1800" spc="135" dirty="0">
                <a:latin typeface="Times New Roman"/>
                <a:cs typeface="Times New Roman"/>
              </a:rPr>
              <a:t> </a:t>
            </a:r>
            <a:r>
              <a:rPr sz="1800" dirty="0">
                <a:latin typeface="Times New Roman"/>
                <a:cs typeface="Times New Roman"/>
              </a:rPr>
              <a:t>par</a:t>
            </a:r>
            <a:r>
              <a:rPr sz="1800" spc="145" dirty="0">
                <a:latin typeface="Times New Roman"/>
                <a:cs typeface="Times New Roman"/>
              </a:rPr>
              <a:t> </a:t>
            </a:r>
            <a:r>
              <a:rPr sz="1800" spc="-5" dirty="0">
                <a:latin typeface="Times New Roman"/>
                <a:cs typeface="Times New Roman"/>
              </a:rPr>
              <a:t>les</a:t>
            </a:r>
            <a:r>
              <a:rPr sz="1800" spc="135" dirty="0">
                <a:latin typeface="Times New Roman"/>
                <a:cs typeface="Times New Roman"/>
              </a:rPr>
              <a:t> </a:t>
            </a:r>
            <a:r>
              <a:rPr sz="1800" spc="-5" dirty="0">
                <a:latin typeface="Times New Roman"/>
                <a:cs typeface="Times New Roman"/>
              </a:rPr>
              <a:t>habitants</a:t>
            </a:r>
            <a:r>
              <a:rPr sz="1800" spc="150" dirty="0">
                <a:latin typeface="Times New Roman"/>
                <a:cs typeface="Times New Roman"/>
              </a:rPr>
              <a:t> </a:t>
            </a:r>
            <a:r>
              <a:rPr sz="1800" dirty="0">
                <a:latin typeface="Times New Roman"/>
                <a:cs typeface="Times New Roman"/>
              </a:rPr>
              <a:t>du</a:t>
            </a:r>
            <a:r>
              <a:rPr sz="1800" spc="135" dirty="0">
                <a:latin typeface="Times New Roman"/>
                <a:cs typeface="Times New Roman"/>
              </a:rPr>
              <a:t> </a:t>
            </a:r>
            <a:r>
              <a:rPr sz="1800" spc="-5" dirty="0">
                <a:latin typeface="Times New Roman"/>
                <a:cs typeface="Times New Roman"/>
              </a:rPr>
              <a:t>Sud.</a:t>
            </a:r>
            <a:r>
              <a:rPr sz="1800" spc="150" dirty="0">
                <a:latin typeface="Times New Roman"/>
                <a:cs typeface="Times New Roman"/>
              </a:rPr>
              <a:t> </a:t>
            </a:r>
            <a:r>
              <a:rPr sz="1800" spc="-5" dirty="0">
                <a:latin typeface="Times New Roman"/>
                <a:cs typeface="Times New Roman"/>
              </a:rPr>
              <a:t>Ceux-ci</a:t>
            </a:r>
            <a:r>
              <a:rPr sz="1800" spc="140" dirty="0">
                <a:latin typeface="Times New Roman"/>
                <a:cs typeface="Times New Roman"/>
              </a:rPr>
              <a:t> </a:t>
            </a:r>
            <a:r>
              <a:rPr sz="1800" dirty="0">
                <a:latin typeface="Times New Roman"/>
                <a:cs typeface="Times New Roman"/>
              </a:rPr>
              <a:t>sont</a:t>
            </a:r>
            <a:r>
              <a:rPr sz="1800" spc="135" dirty="0">
                <a:latin typeface="Times New Roman"/>
                <a:cs typeface="Times New Roman"/>
              </a:rPr>
              <a:t> </a:t>
            </a:r>
            <a:r>
              <a:rPr sz="1800" dirty="0">
                <a:latin typeface="Times New Roman"/>
                <a:cs typeface="Times New Roman"/>
              </a:rPr>
              <a:t>attirés</a:t>
            </a:r>
            <a:r>
              <a:rPr sz="1800" spc="150" dirty="0">
                <a:latin typeface="Times New Roman"/>
                <a:cs typeface="Times New Roman"/>
              </a:rPr>
              <a:t> </a:t>
            </a:r>
            <a:r>
              <a:rPr sz="1800" spc="-5" dirty="0">
                <a:latin typeface="Times New Roman"/>
                <a:cs typeface="Times New Roman"/>
              </a:rPr>
              <a:t>par</a:t>
            </a:r>
            <a:r>
              <a:rPr sz="1800" spc="140" dirty="0">
                <a:latin typeface="Times New Roman"/>
                <a:cs typeface="Times New Roman"/>
              </a:rPr>
              <a:t> </a:t>
            </a:r>
            <a:r>
              <a:rPr sz="1800" dirty="0">
                <a:latin typeface="Times New Roman"/>
                <a:cs typeface="Times New Roman"/>
              </a:rPr>
              <a:t>les</a:t>
            </a:r>
            <a:r>
              <a:rPr sz="1800" spc="145" dirty="0">
                <a:latin typeface="Times New Roman"/>
                <a:cs typeface="Times New Roman"/>
              </a:rPr>
              <a:t> </a:t>
            </a:r>
            <a:r>
              <a:rPr sz="1800" spc="-5" dirty="0">
                <a:latin typeface="Times New Roman"/>
                <a:cs typeface="Times New Roman"/>
              </a:rPr>
              <a:t>ressources</a:t>
            </a:r>
            <a:r>
              <a:rPr sz="1800" spc="140" dirty="0">
                <a:latin typeface="Times New Roman"/>
                <a:cs typeface="Times New Roman"/>
              </a:rPr>
              <a:t> </a:t>
            </a:r>
            <a:r>
              <a:rPr sz="1800" spc="-5" dirty="0">
                <a:latin typeface="Times New Roman"/>
                <a:cs typeface="Times New Roman"/>
              </a:rPr>
              <a:t>naturelles</a:t>
            </a:r>
            <a:r>
              <a:rPr sz="1800" spc="135" dirty="0">
                <a:latin typeface="Times New Roman"/>
                <a:cs typeface="Times New Roman"/>
              </a:rPr>
              <a:t> </a:t>
            </a:r>
            <a:r>
              <a:rPr sz="1800" dirty="0">
                <a:latin typeface="Times New Roman"/>
                <a:cs typeface="Times New Roman"/>
              </a:rPr>
              <a:t>de</a:t>
            </a:r>
            <a:r>
              <a:rPr sz="1800" spc="140" dirty="0">
                <a:latin typeface="Times New Roman"/>
                <a:cs typeface="Times New Roman"/>
              </a:rPr>
              <a:t> </a:t>
            </a:r>
            <a:r>
              <a:rPr sz="1800" spc="-5" dirty="0">
                <a:latin typeface="Times New Roman"/>
                <a:cs typeface="Times New Roman"/>
              </a:rPr>
              <a:t>ces</a:t>
            </a:r>
            <a:endParaRPr sz="1800">
              <a:latin typeface="Times New Roman"/>
              <a:cs typeface="Times New Roman"/>
            </a:endParaRPr>
          </a:p>
          <a:p>
            <a:pPr marL="355600">
              <a:lnSpc>
                <a:spcPts val="1510"/>
              </a:lnSpc>
            </a:pPr>
            <a:r>
              <a:rPr sz="1800" spc="-5" dirty="0">
                <a:latin typeface="Times New Roman"/>
                <a:cs typeface="Times New Roman"/>
              </a:rPr>
              <a:t>pays,</a:t>
            </a:r>
            <a:r>
              <a:rPr sz="1800" spc="340" dirty="0">
                <a:latin typeface="Times New Roman"/>
                <a:cs typeface="Times New Roman"/>
              </a:rPr>
              <a:t> </a:t>
            </a:r>
            <a:r>
              <a:rPr sz="1800" spc="-5" dirty="0">
                <a:latin typeface="Times New Roman"/>
                <a:cs typeface="Times New Roman"/>
              </a:rPr>
              <a:t>notamment</a:t>
            </a:r>
            <a:r>
              <a:rPr sz="1800" spc="325" dirty="0">
                <a:latin typeface="Times New Roman"/>
                <a:cs typeface="Times New Roman"/>
              </a:rPr>
              <a:t> </a:t>
            </a:r>
            <a:r>
              <a:rPr sz="1800" dirty="0">
                <a:latin typeface="Times New Roman"/>
                <a:cs typeface="Times New Roman"/>
              </a:rPr>
              <a:t>le</a:t>
            </a:r>
            <a:r>
              <a:rPr sz="1800" spc="325" dirty="0">
                <a:latin typeface="Times New Roman"/>
                <a:cs typeface="Times New Roman"/>
              </a:rPr>
              <a:t> </a:t>
            </a:r>
            <a:r>
              <a:rPr sz="1800" spc="-5" dirty="0">
                <a:latin typeface="Times New Roman"/>
                <a:cs typeface="Times New Roman"/>
              </a:rPr>
              <a:t>pétrole.</a:t>
            </a:r>
            <a:r>
              <a:rPr sz="1800" spc="335" dirty="0">
                <a:latin typeface="Times New Roman"/>
                <a:cs typeface="Times New Roman"/>
              </a:rPr>
              <a:t> </a:t>
            </a:r>
            <a:r>
              <a:rPr sz="1800" spc="-15" dirty="0">
                <a:latin typeface="Times New Roman"/>
                <a:cs typeface="Times New Roman"/>
              </a:rPr>
              <a:t>L’environnement</a:t>
            </a:r>
            <a:r>
              <a:rPr sz="1800" spc="345" dirty="0">
                <a:latin typeface="Times New Roman"/>
                <a:cs typeface="Times New Roman"/>
              </a:rPr>
              <a:t> </a:t>
            </a:r>
            <a:r>
              <a:rPr sz="1800" spc="-5" dirty="0">
                <a:latin typeface="Times New Roman"/>
                <a:cs typeface="Times New Roman"/>
              </a:rPr>
              <a:t>change</a:t>
            </a:r>
            <a:r>
              <a:rPr sz="1800" spc="340" dirty="0">
                <a:latin typeface="Times New Roman"/>
                <a:cs typeface="Times New Roman"/>
              </a:rPr>
              <a:t> </a:t>
            </a:r>
            <a:r>
              <a:rPr sz="1800" spc="-5" dirty="0">
                <a:latin typeface="Times New Roman"/>
                <a:cs typeface="Times New Roman"/>
              </a:rPr>
              <a:t>aussi</a:t>
            </a:r>
            <a:r>
              <a:rPr sz="1800" spc="325" dirty="0">
                <a:latin typeface="Times New Roman"/>
                <a:cs typeface="Times New Roman"/>
              </a:rPr>
              <a:t> </a:t>
            </a:r>
            <a:r>
              <a:rPr sz="1800" dirty="0">
                <a:latin typeface="Times New Roman"/>
                <a:cs typeface="Times New Roman"/>
              </a:rPr>
              <a:t>très</a:t>
            </a:r>
            <a:r>
              <a:rPr sz="1800" spc="315" dirty="0">
                <a:latin typeface="Times New Roman"/>
                <a:cs typeface="Times New Roman"/>
              </a:rPr>
              <a:t> </a:t>
            </a:r>
            <a:r>
              <a:rPr sz="1800" spc="-5" dirty="0">
                <a:latin typeface="Times New Roman"/>
                <a:cs typeface="Times New Roman"/>
              </a:rPr>
              <a:t>rapidement,</a:t>
            </a:r>
            <a:r>
              <a:rPr sz="1800" spc="325" dirty="0">
                <a:latin typeface="Times New Roman"/>
                <a:cs typeface="Times New Roman"/>
              </a:rPr>
              <a:t> </a:t>
            </a:r>
            <a:r>
              <a:rPr sz="1800" spc="-5" dirty="0">
                <a:latin typeface="Times New Roman"/>
                <a:cs typeface="Times New Roman"/>
              </a:rPr>
              <a:t>avec</a:t>
            </a:r>
            <a:r>
              <a:rPr sz="1800" spc="345" dirty="0">
                <a:latin typeface="Times New Roman"/>
                <a:cs typeface="Times New Roman"/>
              </a:rPr>
              <a:t> </a:t>
            </a:r>
            <a:r>
              <a:rPr sz="1800" spc="-5" dirty="0">
                <a:latin typeface="Times New Roman"/>
                <a:cs typeface="Times New Roman"/>
              </a:rPr>
              <a:t>la</a:t>
            </a:r>
            <a:r>
              <a:rPr sz="1800" spc="335" dirty="0">
                <a:latin typeface="Times New Roman"/>
                <a:cs typeface="Times New Roman"/>
              </a:rPr>
              <a:t> </a:t>
            </a:r>
            <a:r>
              <a:rPr sz="1800" spc="-5" dirty="0">
                <a:latin typeface="Times New Roman"/>
                <a:cs typeface="Times New Roman"/>
              </a:rPr>
              <a:t>disparition</a:t>
            </a:r>
            <a:r>
              <a:rPr sz="1800" spc="325" dirty="0">
                <a:latin typeface="Times New Roman"/>
                <a:cs typeface="Times New Roman"/>
              </a:rPr>
              <a:t> </a:t>
            </a:r>
            <a:r>
              <a:rPr sz="1800" dirty="0">
                <a:latin typeface="Times New Roman"/>
                <a:cs typeface="Times New Roman"/>
              </a:rPr>
              <a:t>de</a:t>
            </a:r>
            <a:r>
              <a:rPr sz="1800" spc="335" dirty="0">
                <a:latin typeface="Times New Roman"/>
                <a:cs typeface="Times New Roman"/>
              </a:rPr>
              <a:t> </a:t>
            </a:r>
            <a:r>
              <a:rPr sz="1800" spc="-5" dirty="0">
                <a:latin typeface="Times New Roman"/>
                <a:cs typeface="Times New Roman"/>
              </a:rPr>
              <a:t>nombreuses</a:t>
            </a:r>
            <a:r>
              <a:rPr sz="1800" spc="320" dirty="0">
                <a:latin typeface="Times New Roman"/>
                <a:cs typeface="Times New Roman"/>
              </a:rPr>
              <a:t> </a:t>
            </a:r>
            <a:r>
              <a:rPr sz="1800" dirty="0">
                <a:latin typeface="Times New Roman"/>
                <a:cs typeface="Times New Roman"/>
              </a:rPr>
              <a:t>espèces</a:t>
            </a:r>
            <a:endParaRPr sz="1800">
              <a:latin typeface="Times New Roman"/>
              <a:cs typeface="Times New Roman"/>
            </a:endParaRPr>
          </a:p>
          <a:p>
            <a:pPr marL="355600">
              <a:lnSpc>
                <a:spcPts val="1515"/>
              </a:lnSpc>
            </a:pPr>
            <a:r>
              <a:rPr sz="1800" spc="-5" dirty="0">
                <a:latin typeface="Times New Roman"/>
                <a:cs typeface="Times New Roman"/>
              </a:rPr>
              <a:t>animales</a:t>
            </a:r>
            <a:r>
              <a:rPr sz="1800" spc="25" dirty="0">
                <a:latin typeface="Times New Roman"/>
                <a:cs typeface="Times New Roman"/>
              </a:rPr>
              <a:t> </a:t>
            </a:r>
            <a:r>
              <a:rPr sz="1800" spc="-5" dirty="0">
                <a:latin typeface="Times New Roman"/>
                <a:cs typeface="Times New Roman"/>
              </a:rPr>
              <a:t>(baleines,</a:t>
            </a:r>
            <a:r>
              <a:rPr sz="1800" spc="25" dirty="0">
                <a:latin typeface="Times New Roman"/>
                <a:cs typeface="Times New Roman"/>
              </a:rPr>
              <a:t> </a:t>
            </a:r>
            <a:r>
              <a:rPr sz="1800" spc="-5" dirty="0">
                <a:latin typeface="Times New Roman"/>
                <a:cs typeface="Times New Roman"/>
              </a:rPr>
              <a:t>ours,</a:t>
            </a:r>
            <a:r>
              <a:rPr sz="1800" spc="15" dirty="0">
                <a:latin typeface="Times New Roman"/>
                <a:cs typeface="Times New Roman"/>
              </a:rPr>
              <a:t> </a:t>
            </a:r>
            <a:r>
              <a:rPr sz="1800" spc="-5" dirty="0">
                <a:latin typeface="Times New Roman"/>
                <a:cs typeface="Times New Roman"/>
              </a:rPr>
              <a:t>rennes,</a:t>
            </a:r>
            <a:r>
              <a:rPr sz="1800" dirty="0">
                <a:latin typeface="Times New Roman"/>
                <a:cs typeface="Times New Roman"/>
              </a:rPr>
              <a:t> etc.),</a:t>
            </a:r>
            <a:r>
              <a:rPr sz="1800" spc="20" dirty="0">
                <a:latin typeface="Times New Roman"/>
                <a:cs typeface="Times New Roman"/>
              </a:rPr>
              <a:t> </a:t>
            </a:r>
            <a:r>
              <a:rPr sz="1800" dirty="0">
                <a:latin typeface="Times New Roman"/>
                <a:cs typeface="Times New Roman"/>
              </a:rPr>
              <a:t>qu’ils</a:t>
            </a:r>
            <a:r>
              <a:rPr sz="1800" spc="5" dirty="0">
                <a:latin typeface="Times New Roman"/>
                <a:cs typeface="Times New Roman"/>
              </a:rPr>
              <a:t> </a:t>
            </a:r>
            <a:r>
              <a:rPr sz="1800" spc="-5" dirty="0">
                <a:latin typeface="Times New Roman"/>
                <a:cs typeface="Times New Roman"/>
              </a:rPr>
              <a:t>ne</a:t>
            </a:r>
            <a:r>
              <a:rPr sz="1800" spc="15" dirty="0">
                <a:latin typeface="Times New Roman"/>
                <a:cs typeface="Times New Roman"/>
              </a:rPr>
              <a:t> </a:t>
            </a:r>
            <a:r>
              <a:rPr sz="1800" spc="-5" dirty="0">
                <a:latin typeface="Times New Roman"/>
                <a:cs typeface="Times New Roman"/>
              </a:rPr>
              <a:t>peuvent</a:t>
            </a:r>
            <a:r>
              <a:rPr sz="1800" spc="15" dirty="0">
                <a:latin typeface="Times New Roman"/>
                <a:cs typeface="Times New Roman"/>
              </a:rPr>
              <a:t> </a:t>
            </a:r>
            <a:r>
              <a:rPr sz="1800" dirty="0">
                <a:latin typeface="Times New Roman"/>
                <a:cs typeface="Times New Roman"/>
              </a:rPr>
              <a:t>plus</a:t>
            </a:r>
            <a:r>
              <a:rPr sz="1800" spc="5" dirty="0">
                <a:latin typeface="Times New Roman"/>
                <a:cs typeface="Times New Roman"/>
              </a:rPr>
              <a:t> </a:t>
            </a:r>
            <a:r>
              <a:rPr sz="1800" spc="-15" dirty="0">
                <a:latin typeface="Times New Roman"/>
                <a:cs typeface="Times New Roman"/>
              </a:rPr>
              <a:t>chasser.</a:t>
            </a:r>
            <a:r>
              <a:rPr sz="1800" spc="20" dirty="0">
                <a:latin typeface="Times New Roman"/>
                <a:cs typeface="Times New Roman"/>
              </a:rPr>
              <a:t> </a:t>
            </a:r>
            <a:r>
              <a:rPr sz="1800" dirty="0">
                <a:latin typeface="Times New Roman"/>
                <a:cs typeface="Times New Roman"/>
              </a:rPr>
              <a:t>Le</a:t>
            </a:r>
            <a:r>
              <a:rPr sz="1800" spc="15" dirty="0">
                <a:latin typeface="Times New Roman"/>
                <a:cs typeface="Times New Roman"/>
              </a:rPr>
              <a:t> </a:t>
            </a:r>
            <a:r>
              <a:rPr sz="1800" spc="-5" dirty="0">
                <a:latin typeface="Times New Roman"/>
                <a:cs typeface="Times New Roman"/>
              </a:rPr>
              <a:t>réchauffement</a:t>
            </a:r>
            <a:r>
              <a:rPr sz="1800" spc="35" dirty="0">
                <a:latin typeface="Times New Roman"/>
                <a:cs typeface="Times New Roman"/>
              </a:rPr>
              <a:t> </a:t>
            </a:r>
            <a:r>
              <a:rPr sz="1800" dirty="0">
                <a:latin typeface="Times New Roman"/>
                <a:cs typeface="Times New Roman"/>
              </a:rPr>
              <a:t>climatique</a:t>
            </a:r>
            <a:r>
              <a:rPr sz="1800" spc="5" dirty="0">
                <a:latin typeface="Times New Roman"/>
                <a:cs typeface="Times New Roman"/>
              </a:rPr>
              <a:t> </a:t>
            </a:r>
            <a:r>
              <a:rPr sz="1800" dirty="0">
                <a:latin typeface="Times New Roman"/>
                <a:cs typeface="Times New Roman"/>
              </a:rPr>
              <a:t>fait</a:t>
            </a:r>
            <a:r>
              <a:rPr sz="1800" spc="15" dirty="0">
                <a:latin typeface="Times New Roman"/>
                <a:cs typeface="Times New Roman"/>
              </a:rPr>
              <a:t> </a:t>
            </a:r>
            <a:r>
              <a:rPr sz="1800" dirty="0">
                <a:latin typeface="Times New Roman"/>
                <a:cs typeface="Times New Roman"/>
              </a:rPr>
              <a:t>fondre</a:t>
            </a:r>
            <a:r>
              <a:rPr sz="1800" spc="15" dirty="0">
                <a:latin typeface="Times New Roman"/>
                <a:cs typeface="Times New Roman"/>
              </a:rPr>
              <a:t> </a:t>
            </a:r>
            <a:r>
              <a:rPr sz="1800" spc="-5" dirty="0">
                <a:latin typeface="Times New Roman"/>
                <a:cs typeface="Times New Roman"/>
              </a:rPr>
              <a:t>la</a:t>
            </a:r>
            <a:r>
              <a:rPr sz="1800" spc="25" dirty="0">
                <a:latin typeface="Times New Roman"/>
                <a:cs typeface="Times New Roman"/>
              </a:rPr>
              <a:t> </a:t>
            </a:r>
            <a:r>
              <a:rPr sz="1800" spc="-5" dirty="0">
                <a:latin typeface="Times New Roman"/>
                <a:cs typeface="Times New Roman"/>
              </a:rPr>
              <a:t>banquise</a:t>
            </a:r>
            <a:r>
              <a:rPr sz="1800" spc="25" dirty="0">
                <a:latin typeface="Times New Roman"/>
                <a:cs typeface="Times New Roman"/>
              </a:rPr>
              <a:t> </a:t>
            </a:r>
            <a:r>
              <a:rPr sz="1800" spc="-10" dirty="0">
                <a:latin typeface="Times New Roman"/>
                <a:cs typeface="Times New Roman"/>
              </a:rPr>
              <a:t>et</a:t>
            </a:r>
            <a:endParaRPr sz="1800">
              <a:latin typeface="Times New Roman"/>
              <a:cs typeface="Times New Roman"/>
            </a:endParaRPr>
          </a:p>
          <a:p>
            <a:pPr marL="355600">
              <a:lnSpc>
                <a:spcPts val="1835"/>
              </a:lnSpc>
            </a:pPr>
            <a:r>
              <a:rPr sz="1800" dirty="0">
                <a:latin typeface="Times New Roman"/>
                <a:cs typeface="Times New Roman"/>
              </a:rPr>
              <a:t>les</a:t>
            </a:r>
            <a:r>
              <a:rPr sz="1800" spc="-45" dirty="0">
                <a:latin typeface="Times New Roman"/>
                <a:cs typeface="Times New Roman"/>
              </a:rPr>
              <a:t> </a:t>
            </a:r>
            <a:r>
              <a:rPr sz="1800" spc="-5" dirty="0">
                <a:latin typeface="Times New Roman"/>
                <a:cs typeface="Times New Roman"/>
              </a:rPr>
              <a:t>sols.</a:t>
            </a:r>
            <a:endParaRPr sz="1800">
              <a:latin typeface="Times New Roman"/>
              <a:cs typeface="Times New Roman"/>
            </a:endParaRPr>
          </a:p>
          <a:p>
            <a:pPr marL="355600" indent="-342900">
              <a:lnSpc>
                <a:spcPts val="1835"/>
              </a:lnSpc>
              <a:spcBef>
                <a:spcPts val="350"/>
              </a:spcBef>
              <a:buAutoNum type="arabicPeriod" startAt="7"/>
              <a:tabLst>
                <a:tab pos="354965" algn="l"/>
                <a:tab pos="355600" algn="l"/>
              </a:tabLst>
            </a:pPr>
            <a:r>
              <a:rPr sz="1800" dirty="0">
                <a:latin typeface="Times New Roman"/>
                <a:cs typeface="Times New Roman"/>
              </a:rPr>
              <a:t>La</a:t>
            </a:r>
            <a:r>
              <a:rPr sz="1800" spc="160" dirty="0">
                <a:latin typeface="Times New Roman"/>
                <a:cs typeface="Times New Roman"/>
              </a:rPr>
              <a:t> </a:t>
            </a:r>
            <a:r>
              <a:rPr sz="1800" spc="-5" dirty="0">
                <a:latin typeface="Times New Roman"/>
                <a:cs typeface="Times New Roman"/>
              </a:rPr>
              <a:t>sédentarisation</a:t>
            </a:r>
            <a:r>
              <a:rPr sz="1800" spc="160" dirty="0">
                <a:latin typeface="Times New Roman"/>
                <a:cs typeface="Times New Roman"/>
              </a:rPr>
              <a:t> </a:t>
            </a:r>
            <a:r>
              <a:rPr sz="1800" dirty="0">
                <a:latin typeface="Times New Roman"/>
                <a:cs typeface="Times New Roman"/>
              </a:rPr>
              <a:t>forcée,</a:t>
            </a:r>
            <a:r>
              <a:rPr sz="1800" spc="145" dirty="0">
                <a:latin typeface="Times New Roman"/>
                <a:cs typeface="Times New Roman"/>
              </a:rPr>
              <a:t> </a:t>
            </a:r>
            <a:r>
              <a:rPr sz="1800" dirty="0">
                <a:latin typeface="Times New Roman"/>
                <a:cs typeface="Times New Roman"/>
              </a:rPr>
              <a:t>les</a:t>
            </a:r>
            <a:r>
              <a:rPr sz="1800" spc="155" dirty="0">
                <a:latin typeface="Times New Roman"/>
                <a:cs typeface="Times New Roman"/>
              </a:rPr>
              <a:t> </a:t>
            </a:r>
            <a:r>
              <a:rPr sz="1800" spc="-5" dirty="0">
                <a:latin typeface="Times New Roman"/>
                <a:cs typeface="Times New Roman"/>
              </a:rPr>
              <a:t>horaires</a:t>
            </a:r>
            <a:r>
              <a:rPr sz="1800" spc="155" dirty="0">
                <a:latin typeface="Times New Roman"/>
                <a:cs typeface="Times New Roman"/>
              </a:rPr>
              <a:t> </a:t>
            </a:r>
            <a:r>
              <a:rPr sz="1800" dirty="0">
                <a:latin typeface="Times New Roman"/>
                <a:cs typeface="Times New Roman"/>
              </a:rPr>
              <a:t>de</a:t>
            </a:r>
            <a:r>
              <a:rPr sz="1800" spc="150" dirty="0">
                <a:latin typeface="Times New Roman"/>
                <a:cs typeface="Times New Roman"/>
              </a:rPr>
              <a:t> </a:t>
            </a:r>
            <a:r>
              <a:rPr sz="1800" spc="-5" dirty="0">
                <a:latin typeface="Times New Roman"/>
                <a:cs typeface="Times New Roman"/>
              </a:rPr>
              <a:t>travail</a:t>
            </a:r>
            <a:r>
              <a:rPr sz="1800" spc="160" dirty="0">
                <a:latin typeface="Times New Roman"/>
                <a:cs typeface="Times New Roman"/>
              </a:rPr>
              <a:t> </a:t>
            </a:r>
            <a:r>
              <a:rPr sz="1800" dirty="0">
                <a:latin typeface="Times New Roman"/>
                <a:cs typeface="Times New Roman"/>
              </a:rPr>
              <a:t>fixe,</a:t>
            </a:r>
            <a:r>
              <a:rPr sz="1800" spc="150" dirty="0">
                <a:latin typeface="Times New Roman"/>
                <a:cs typeface="Times New Roman"/>
              </a:rPr>
              <a:t> </a:t>
            </a:r>
            <a:r>
              <a:rPr sz="1800" spc="-5" dirty="0">
                <a:latin typeface="Times New Roman"/>
                <a:cs typeface="Times New Roman"/>
              </a:rPr>
              <a:t>l’indépendance</a:t>
            </a:r>
            <a:r>
              <a:rPr sz="1800" spc="165" dirty="0">
                <a:latin typeface="Times New Roman"/>
                <a:cs typeface="Times New Roman"/>
              </a:rPr>
              <a:t> </a:t>
            </a:r>
            <a:r>
              <a:rPr sz="1800" spc="-10" dirty="0">
                <a:latin typeface="Times New Roman"/>
                <a:cs typeface="Times New Roman"/>
              </a:rPr>
              <a:t>des</a:t>
            </a:r>
            <a:r>
              <a:rPr sz="1800" spc="160" dirty="0">
                <a:latin typeface="Times New Roman"/>
                <a:cs typeface="Times New Roman"/>
              </a:rPr>
              <a:t> </a:t>
            </a:r>
            <a:r>
              <a:rPr sz="1800" spc="-5" dirty="0">
                <a:latin typeface="Times New Roman"/>
                <a:cs typeface="Times New Roman"/>
              </a:rPr>
              <a:t>femmes</a:t>
            </a:r>
            <a:r>
              <a:rPr sz="1800" spc="155" dirty="0">
                <a:latin typeface="Times New Roman"/>
                <a:cs typeface="Times New Roman"/>
              </a:rPr>
              <a:t> </a:t>
            </a:r>
            <a:r>
              <a:rPr sz="1800" dirty="0">
                <a:latin typeface="Times New Roman"/>
                <a:cs typeface="Times New Roman"/>
              </a:rPr>
              <a:t>bousculent</a:t>
            </a:r>
            <a:r>
              <a:rPr sz="1800" spc="145" dirty="0">
                <a:latin typeface="Times New Roman"/>
                <a:cs typeface="Times New Roman"/>
              </a:rPr>
              <a:t> </a:t>
            </a:r>
            <a:r>
              <a:rPr sz="1800" spc="-10" dirty="0">
                <a:latin typeface="Times New Roman"/>
                <a:cs typeface="Times New Roman"/>
              </a:rPr>
              <a:t>les</a:t>
            </a:r>
            <a:r>
              <a:rPr sz="1800" spc="150" dirty="0">
                <a:latin typeface="Times New Roman"/>
                <a:cs typeface="Times New Roman"/>
              </a:rPr>
              <a:t> </a:t>
            </a:r>
            <a:r>
              <a:rPr sz="1800" spc="-5" dirty="0">
                <a:latin typeface="Times New Roman"/>
                <a:cs typeface="Times New Roman"/>
              </a:rPr>
              <a:t>modes</a:t>
            </a:r>
            <a:r>
              <a:rPr sz="1800" spc="160" dirty="0">
                <a:latin typeface="Times New Roman"/>
                <a:cs typeface="Times New Roman"/>
              </a:rPr>
              <a:t> </a:t>
            </a:r>
            <a:r>
              <a:rPr sz="1800" dirty="0">
                <a:latin typeface="Times New Roman"/>
                <a:cs typeface="Times New Roman"/>
              </a:rPr>
              <a:t>de</a:t>
            </a:r>
            <a:r>
              <a:rPr sz="1800" spc="160" dirty="0">
                <a:latin typeface="Times New Roman"/>
                <a:cs typeface="Times New Roman"/>
              </a:rPr>
              <a:t> </a:t>
            </a:r>
            <a:r>
              <a:rPr sz="1800" dirty="0">
                <a:latin typeface="Times New Roman"/>
                <a:cs typeface="Times New Roman"/>
              </a:rPr>
              <a:t>vie</a:t>
            </a:r>
            <a:r>
              <a:rPr sz="1800" spc="140" dirty="0">
                <a:latin typeface="Times New Roman"/>
                <a:cs typeface="Times New Roman"/>
              </a:rPr>
              <a:t> </a:t>
            </a:r>
            <a:r>
              <a:rPr sz="1800" spc="-5" dirty="0">
                <a:latin typeface="Times New Roman"/>
                <a:cs typeface="Times New Roman"/>
              </a:rPr>
              <a:t>des</a:t>
            </a:r>
            <a:r>
              <a:rPr sz="1800" spc="155" dirty="0">
                <a:latin typeface="Times New Roman"/>
                <a:cs typeface="Times New Roman"/>
              </a:rPr>
              <a:t> </a:t>
            </a:r>
            <a:r>
              <a:rPr sz="1800" dirty="0">
                <a:latin typeface="Times New Roman"/>
                <a:cs typeface="Times New Roman"/>
              </a:rPr>
              <a:t>Inuits.</a:t>
            </a:r>
            <a:endParaRPr sz="1800">
              <a:latin typeface="Times New Roman"/>
              <a:cs typeface="Times New Roman"/>
            </a:endParaRPr>
          </a:p>
          <a:p>
            <a:pPr marL="355600">
              <a:lnSpc>
                <a:spcPts val="1510"/>
              </a:lnSpc>
            </a:pPr>
            <a:r>
              <a:rPr sz="1800" spc="-5" dirty="0">
                <a:latin typeface="Times New Roman"/>
                <a:cs typeface="Times New Roman"/>
              </a:rPr>
              <a:t>Du</a:t>
            </a:r>
            <a:r>
              <a:rPr sz="1800" spc="265" dirty="0">
                <a:latin typeface="Times New Roman"/>
                <a:cs typeface="Times New Roman"/>
              </a:rPr>
              <a:t> </a:t>
            </a:r>
            <a:r>
              <a:rPr sz="1800" dirty="0">
                <a:latin typeface="Times New Roman"/>
                <a:cs typeface="Times New Roman"/>
              </a:rPr>
              <a:t>coup,</a:t>
            </a:r>
            <a:r>
              <a:rPr sz="1800" spc="265" dirty="0">
                <a:latin typeface="Times New Roman"/>
                <a:cs typeface="Times New Roman"/>
              </a:rPr>
              <a:t> </a:t>
            </a:r>
            <a:r>
              <a:rPr sz="1800" dirty="0">
                <a:latin typeface="Times New Roman"/>
                <a:cs typeface="Times New Roman"/>
              </a:rPr>
              <a:t>le</a:t>
            </a:r>
            <a:r>
              <a:rPr sz="1800" spc="260" dirty="0">
                <a:latin typeface="Times New Roman"/>
                <a:cs typeface="Times New Roman"/>
              </a:rPr>
              <a:t> </a:t>
            </a:r>
            <a:r>
              <a:rPr sz="1800" spc="-5" dirty="0">
                <a:latin typeface="Times New Roman"/>
                <a:cs typeface="Times New Roman"/>
              </a:rPr>
              <a:t>chômage,</a:t>
            </a:r>
            <a:r>
              <a:rPr sz="1800" spc="275" dirty="0">
                <a:latin typeface="Times New Roman"/>
                <a:cs typeface="Times New Roman"/>
              </a:rPr>
              <a:t> </a:t>
            </a:r>
            <a:r>
              <a:rPr sz="1800" spc="-5" dirty="0">
                <a:latin typeface="Times New Roman"/>
                <a:cs typeface="Times New Roman"/>
              </a:rPr>
              <a:t>la</a:t>
            </a:r>
            <a:r>
              <a:rPr sz="1800" spc="275" dirty="0">
                <a:latin typeface="Times New Roman"/>
                <a:cs typeface="Times New Roman"/>
              </a:rPr>
              <a:t> </a:t>
            </a:r>
            <a:r>
              <a:rPr sz="1800" spc="-5" dirty="0">
                <a:latin typeface="Times New Roman"/>
                <a:cs typeface="Times New Roman"/>
              </a:rPr>
              <a:t>délinquance,</a:t>
            </a:r>
            <a:r>
              <a:rPr sz="1800" spc="280" dirty="0">
                <a:latin typeface="Times New Roman"/>
                <a:cs typeface="Times New Roman"/>
              </a:rPr>
              <a:t> </a:t>
            </a:r>
            <a:r>
              <a:rPr sz="1800" spc="-5" dirty="0">
                <a:latin typeface="Times New Roman"/>
                <a:cs typeface="Times New Roman"/>
              </a:rPr>
              <a:t>les</a:t>
            </a:r>
            <a:r>
              <a:rPr sz="1800" spc="265" dirty="0">
                <a:latin typeface="Times New Roman"/>
                <a:cs typeface="Times New Roman"/>
              </a:rPr>
              <a:t> </a:t>
            </a:r>
            <a:r>
              <a:rPr sz="1800" spc="-5" dirty="0">
                <a:latin typeface="Times New Roman"/>
                <a:cs typeface="Times New Roman"/>
              </a:rPr>
              <a:t>violences</a:t>
            </a:r>
            <a:r>
              <a:rPr sz="1800" spc="265" dirty="0">
                <a:latin typeface="Times New Roman"/>
                <a:cs typeface="Times New Roman"/>
              </a:rPr>
              <a:t> </a:t>
            </a:r>
            <a:r>
              <a:rPr sz="1800" spc="-5" dirty="0">
                <a:latin typeface="Times New Roman"/>
                <a:cs typeface="Times New Roman"/>
              </a:rPr>
              <a:t>familiales,</a:t>
            </a:r>
            <a:r>
              <a:rPr sz="1800" spc="265" dirty="0">
                <a:latin typeface="Times New Roman"/>
                <a:cs typeface="Times New Roman"/>
              </a:rPr>
              <a:t> </a:t>
            </a:r>
            <a:r>
              <a:rPr sz="1800" spc="-5" dirty="0">
                <a:latin typeface="Times New Roman"/>
                <a:cs typeface="Times New Roman"/>
              </a:rPr>
              <a:t>l’alcoolisme</a:t>
            </a:r>
            <a:r>
              <a:rPr sz="1800" spc="280" dirty="0">
                <a:latin typeface="Times New Roman"/>
                <a:cs typeface="Times New Roman"/>
              </a:rPr>
              <a:t> </a:t>
            </a:r>
            <a:r>
              <a:rPr sz="1800" dirty="0">
                <a:latin typeface="Times New Roman"/>
                <a:cs typeface="Times New Roman"/>
              </a:rPr>
              <a:t>et</a:t>
            </a:r>
            <a:r>
              <a:rPr sz="1800" spc="260" dirty="0">
                <a:latin typeface="Times New Roman"/>
                <a:cs typeface="Times New Roman"/>
              </a:rPr>
              <a:t> </a:t>
            </a:r>
            <a:r>
              <a:rPr sz="1800" spc="-5" dirty="0">
                <a:latin typeface="Times New Roman"/>
                <a:cs typeface="Times New Roman"/>
              </a:rPr>
              <a:t>le</a:t>
            </a:r>
            <a:r>
              <a:rPr sz="1800" spc="270" dirty="0">
                <a:latin typeface="Times New Roman"/>
                <a:cs typeface="Times New Roman"/>
              </a:rPr>
              <a:t> </a:t>
            </a:r>
            <a:r>
              <a:rPr sz="1800" spc="-5" dirty="0">
                <a:latin typeface="Times New Roman"/>
                <a:cs typeface="Times New Roman"/>
              </a:rPr>
              <a:t>suicide</a:t>
            </a:r>
            <a:r>
              <a:rPr sz="1800" spc="265" dirty="0">
                <a:latin typeface="Times New Roman"/>
                <a:cs typeface="Times New Roman"/>
              </a:rPr>
              <a:t> </a:t>
            </a:r>
            <a:r>
              <a:rPr sz="1800" dirty="0">
                <a:latin typeface="Times New Roman"/>
                <a:cs typeface="Times New Roman"/>
              </a:rPr>
              <a:t>font</a:t>
            </a:r>
            <a:r>
              <a:rPr sz="1800" spc="260" dirty="0">
                <a:latin typeface="Times New Roman"/>
                <a:cs typeface="Times New Roman"/>
              </a:rPr>
              <a:t> </a:t>
            </a:r>
            <a:r>
              <a:rPr sz="1800" spc="-10" dirty="0">
                <a:latin typeface="Times New Roman"/>
                <a:cs typeface="Times New Roman"/>
              </a:rPr>
              <a:t>des</a:t>
            </a:r>
            <a:r>
              <a:rPr sz="1800" spc="265" dirty="0">
                <a:latin typeface="Times New Roman"/>
                <a:cs typeface="Times New Roman"/>
              </a:rPr>
              <a:t> </a:t>
            </a:r>
            <a:r>
              <a:rPr sz="1800" spc="-5" dirty="0">
                <a:latin typeface="Times New Roman"/>
                <a:cs typeface="Times New Roman"/>
              </a:rPr>
              <a:t>ravages.</a:t>
            </a:r>
            <a:r>
              <a:rPr sz="1800" spc="275" dirty="0">
                <a:latin typeface="Times New Roman"/>
                <a:cs typeface="Times New Roman"/>
              </a:rPr>
              <a:t> </a:t>
            </a:r>
            <a:r>
              <a:rPr sz="1800" spc="-5" dirty="0">
                <a:latin typeface="Times New Roman"/>
                <a:cs typeface="Times New Roman"/>
              </a:rPr>
              <a:t>Pourtant,</a:t>
            </a:r>
            <a:r>
              <a:rPr sz="1800" spc="275" dirty="0">
                <a:latin typeface="Times New Roman"/>
                <a:cs typeface="Times New Roman"/>
              </a:rPr>
              <a:t> </a:t>
            </a:r>
            <a:r>
              <a:rPr sz="1800" spc="-5" dirty="0">
                <a:latin typeface="Times New Roman"/>
                <a:cs typeface="Times New Roman"/>
              </a:rPr>
              <a:t>les</a:t>
            </a:r>
            <a:endParaRPr sz="1800">
              <a:latin typeface="Times New Roman"/>
              <a:cs typeface="Times New Roman"/>
            </a:endParaRPr>
          </a:p>
          <a:p>
            <a:pPr marL="355600" marR="7620">
              <a:lnSpc>
                <a:spcPct val="70000"/>
              </a:lnSpc>
              <a:spcBef>
                <a:spcPts val="320"/>
              </a:spcBef>
            </a:pPr>
            <a:r>
              <a:rPr sz="1800" dirty="0">
                <a:latin typeface="Times New Roman"/>
                <a:cs typeface="Times New Roman"/>
              </a:rPr>
              <a:t>gouvernements</a:t>
            </a:r>
            <a:r>
              <a:rPr sz="1800" spc="295" dirty="0">
                <a:latin typeface="Times New Roman"/>
                <a:cs typeface="Times New Roman"/>
              </a:rPr>
              <a:t> </a:t>
            </a:r>
            <a:r>
              <a:rPr sz="1800" dirty="0">
                <a:latin typeface="Times New Roman"/>
                <a:cs typeface="Times New Roman"/>
              </a:rPr>
              <a:t>reconnaissent</a:t>
            </a:r>
            <a:r>
              <a:rPr sz="1800" spc="305" dirty="0">
                <a:latin typeface="Times New Roman"/>
                <a:cs typeface="Times New Roman"/>
              </a:rPr>
              <a:t> </a:t>
            </a:r>
            <a:r>
              <a:rPr sz="1800" spc="-10" dirty="0">
                <a:latin typeface="Times New Roman"/>
                <a:cs typeface="Times New Roman"/>
              </a:rPr>
              <a:t>de</a:t>
            </a:r>
            <a:r>
              <a:rPr sz="1800" spc="305" dirty="0">
                <a:latin typeface="Times New Roman"/>
                <a:cs typeface="Times New Roman"/>
              </a:rPr>
              <a:t> </a:t>
            </a:r>
            <a:r>
              <a:rPr sz="1800" dirty="0">
                <a:latin typeface="Times New Roman"/>
                <a:cs typeface="Times New Roman"/>
              </a:rPr>
              <a:t>plus</a:t>
            </a:r>
            <a:r>
              <a:rPr sz="1800" spc="290" dirty="0">
                <a:latin typeface="Times New Roman"/>
                <a:cs typeface="Times New Roman"/>
              </a:rPr>
              <a:t> </a:t>
            </a:r>
            <a:r>
              <a:rPr sz="1800" dirty="0">
                <a:latin typeface="Times New Roman"/>
                <a:cs typeface="Times New Roman"/>
              </a:rPr>
              <a:t>en</a:t>
            </a:r>
            <a:r>
              <a:rPr sz="1800" spc="290" dirty="0">
                <a:latin typeface="Times New Roman"/>
                <a:cs typeface="Times New Roman"/>
              </a:rPr>
              <a:t> </a:t>
            </a:r>
            <a:r>
              <a:rPr sz="1800" spc="-5" dirty="0">
                <a:latin typeface="Times New Roman"/>
                <a:cs typeface="Times New Roman"/>
              </a:rPr>
              <a:t>plus</a:t>
            </a:r>
            <a:r>
              <a:rPr sz="1800" spc="295" dirty="0">
                <a:latin typeface="Times New Roman"/>
                <a:cs typeface="Times New Roman"/>
              </a:rPr>
              <a:t> </a:t>
            </a:r>
            <a:r>
              <a:rPr sz="1800" spc="-5" dirty="0">
                <a:latin typeface="Times New Roman"/>
                <a:cs typeface="Times New Roman"/>
              </a:rPr>
              <a:t>les</a:t>
            </a:r>
            <a:r>
              <a:rPr sz="1800" spc="295" dirty="0">
                <a:latin typeface="Times New Roman"/>
                <a:cs typeface="Times New Roman"/>
              </a:rPr>
              <a:t> </a:t>
            </a:r>
            <a:r>
              <a:rPr sz="1800" dirty="0">
                <a:latin typeface="Times New Roman"/>
                <a:cs typeface="Times New Roman"/>
              </a:rPr>
              <a:t>droits</a:t>
            </a:r>
            <a:r>
              <a:rPr sz="1800" spc="290" dirty="0">
                <a:latin typeface="Times New Roman"/>
                <a:cs typeface="Times New Roman"/>
              </a:rPr>
              <a:t> </a:t>
            </a:r>
            <a:r>
              <a:rPr sz="1800" dirty="0">
                <a:latin typeface="Times New Roman"/>
                <a:cs typeface="Times New Roman"/>
              </a:rPr>
              <a:t>aux</a:t>
            </a:r>
            <a:r>
              <a:rPr sz="1800" spc="300" dirty="0">
                <a:latin typeface="Times New Roman"/>
                <a:cs typeface="Times New Roman"/>
              </a:rPr>
              <a:t> </a:t>
            </a:r>
            <a:r>
              <a:rPr sz="1800" spc="-5" dirty="0">
                <a:latin typeface="Times New Roman"/>
                <a:cs typeface="Times New Roman"/>
              </a:rPr>
              <a:t>peuples</a:t>
            </a:r>
            <a:r>
              <a:rPr sz="1800" spc="290" dirty="0">
                <a:latin typeface="Times New Roman"/>
                <a:cs typeface="Times New Roman"/>
              </a:rPr>
              <a:t> </a:t>
            </a:r>
            <a:r>
              <a:rPr sz="1800" spc="-5" dirty="0">
                <a:latin typeface="Times New Roman"/>
                <a:cs typeface="Times New Roman"/>
              </a:rPr>
              <a:t>autochtones,</a:t>
            </a:r>
            <a:r>
              <a:rPr sz="1800" spc="305" dirty="0">
                <a:latin typeface="Times New Roman"/>
                <a:cs typeface="Times New Roman"/>
              </a:rPr>
              <a:t> </a:t>
            </a:r>
            <a:r>
              <a:rPr sz="1800" dirty="0">
                <a:latin typeface="Times New Roman"/>
                <a:cs typeface="Times New Roman"/>
              </a:rPr>
              <a:t>en</a:t>
            </a:r>
            <a:r>
              <a:rPr sz="1800" spc="295" dirty="0">
                <a:latin typeface="Times New Roman"/>
                <a:cs typeface="Times New Roman"/>
              </a:rPr>
              <a:t> </a:t>
            </a:r>
            <a:r>
              <a:rPr sz="1800" dirty="0">
                <a:latin typeface="Times New Roman"/>
                <a:cs typeface="Times New Roman"/>
              </a:rPr>
              <a:t>leur</a:t>
            </a:r>
            <a:r>
              <a:rPr sz="1800" spc="295" dirty="0">
                <a:latin typeface="Times New Roman"/>
                <a:cs typeface="Times New Roman"/>
              </a:rPr>
              <a:t> </a:t>
            </a:r>
            <a:r>
              <a:rPr sz="1800" spc="-5" dirty="0">
                <a:latin typeface="Times New Roman"/>
                <a:cs typeface="Times New Roman"/>
              </a:rPr>
              <a:t>redonnant</a:t>
            </a:r>
            <a:r>
              <a:rPr sz="1800" spc="300" dirty="0">
                <a:latin typeface="Times New Roman"/>
                <a:cs typeface="Times New Roman"/>
              </a:rPr>
              <a:t> </a:t>
            </a:r>
            <a:r>
              <a:rPr sz="1800" dirty="0">
                <a:latin typeface="Times New Roman"/>
                <a:cs typeface="Times New Roman"/>
              </a:rPr>
              <a:t>l’usage</a:t>
            </a:r>
            <a:r>
              <a:rPr sz="1800" spc="305" dirty="0">
                <a:latin typeface="Times New Roman"/>
                <a:cs typeface="Times New Roman"/>
              </a:rPr>
              <a:t> </a:t>
            </a:r>
            <a:r>
              <a:rPr sz="1800" spc="-10" dirty="0">
                <a:latin typeface="Times New Roman"/>
                <a:cs typeface="Times New Roman"/>
              </a:rPr>
              <a:t>de</a:t>
            </a:r>
            <a:r>
              <a:rPr sz="1800" spc="295" dirty="0">
                <a:latin typeface="Times New Roman"/>
                <a:cs typeface="Times New Roman"/>
              </a:rPr>
              <a:t> </a:t>
            </a:r>
            <a:r>
              <a:rPr sz="1800" dirty="0">
                <a:latin typeface="Times New Roman"/>
                <a:cs typeface="Times New Roman"/>
              </a:rPr>
              <a:t>certains </a:t>
            </a:r>
            <a:r>
              <a:rPr sz="1800" spc="-434" dirty="0">
                <a:latin typeface="Times New Roman"/>
                <a:cs typeface="Times New Roman"/>
              </a:rPr>
              <a:t> </a:t>
            </a:r>
            <a:r>
              <a:rPr sz="1800" dirty="0">
                <a:latin typeface="Times New Roman"/>
                <a:cs typeface="Times New Roman"/>
              </a:rPr>
              <a:t>territoires</a:t>
            </a:r>
            <a:r>
              <a:rPr sz="1800" spc="-20" dirty="0">
                <a:latin typeface="Times New Roman"/>
                <a:cs typeface="Times New Roman"/>
              </a:rPr>
              <a:t> </a:t>
            </a:r>
            <a:r>
              <a:rPr sz="1800" dirty="0">
                <a:latin typeface="Times New Roman"/>
                <a:cs typeface="Times New Roman"/>
              </a:rPr>
              <a:t>et</a:t>
            </a:r>
            <a:r>
              <a:rPr sz="1800" spc="-5" dirty="0">
                <a:latin typeface="Times New Roman"/>
                <a:cs typeface="Times New Roman"/>
              </a:rPr>
              <a:t> </a:t>
            </a:r>
            <a:r>
              <a:rPr sz="1800" dirty="0">
                <a:latin typeface="Times New Roman"/>
                <a:cs typeface="Times New Roman"/>
              </a:rPr>
              <a:t>en</a:t>
            </a:r>
            <a:r>
              <a:rPr sz="1800" spc="-10" dirty="0">
                <a:latin typeface="Times New Roman"/>
                <a:cs typeface="Times New Roman"/>
              </a:rPr>
              <a:t> </a:t>
            </a:r>
            <a:r>
              <a:rPr sz="1800" dirty="0">
                <a:latin typeface="Times New Roman"/>
                <a:cs typeface="Times New Roman"/>
              </a:rPr>
              <a:t>finançant</a:t>
            </a:r>
            <a:r>
              <a:rPr sz="1800" spc="-10" dirty="0">
                <a:latin typeface="Times New Roman"/>
                <a:cs typeface="Times New Roman"/>
              </a:rPr>
              <a:t> </a:t>
            </a:r>
            <a:r>
              <a:rPr sz="1800" dirty="0">
                <a:latin typeface="Times New Roman"/>
                <a:cs typeface="Times New Roman"/>
              </a:rPr>
              <a:t>les</a:t>
            </a:r>
            <a:r>
              <a:rPr sz="1800" spc="-10" dirty="0">
                <a:latin typeface="Times New Roman"/>
                <a:cs typeface="Times New Roman"/>
              </a:rPr>
              <a:t> </a:t>
            </a:r>
            <a:r>
              <a:rPr sz="1800" dirty="0">
                <a:latin typeface="Times New Roman"/>
                <a:cs typeface="Times New Roman"/>
              </a:rPr>
              <a:t>initiatives</a:t>
            </a:r>
            <a:r>
              <a:rPr sz="1800" spc="-25" dirty="0">
                <a:latin typeface="Times New Roman"/>
                <a:cs typeface="Times New Roman"/>
              </a:rPr>
              <a:t> </a:t>
            </a:r>
            <a:r>
              <a:rPr sz="1800" dirty="0">
                <a:latin typeface="Times New Roman"/>
                <a:cs typeface="Times New Roman"/>
              </a:rPr>
              <a:t>pour</a:t>
            </a:r>
            <a:r>
              <a:rPr sz="1800" spc="5" dirty="0">
                <a:latin typeface="Times New Roman"/>
                <a:cs typeface="Times New Roman"/>
              </a:rPr>
              <a:t> </a:t>
            </a:r>
            <a:r>
              <a:rPr sz="1800" spc="-5" dirty="0">
                <a:latin typeface="Times New Roman"/>
                <a:cs typeface="Times New Roman"/>
              </a:rPr>
              <a:t>préserver</a:t>
            </a:r>
            <a:r>
              <a:rPr sz="1800" spc="-15" dirty="0">
                <a:latin typeface="Times New Roman"/>
                <a:cs typeface="Times New Roman"/>
              </a:rPr>
              <a:t> </a:t>
            </a:r>
            <a:r>
              <a:rPr sz="1800" dirty="0">
                <a:latin typeface="Times New Roman"/>
                <a:cs typeface="Times New Roman"/>
              </a:rPr>
              <a:t>leurs</a:t>
            </a:r>
            <a:r>
              <a:rPr sz="1800" spc="5" dirty="0">
                <a:latin typeface="Times New Roman"/>
                <a:cs typeface="Times New Roman"/>
              </a:rPr>
              <a:t> </a:t>
            </a:r>
            <a:r>
              <a:rPr sz="1800" dirty="0">
                <a:latin typeface="Times New Roman"/>
                <a:cs typeface="Times New Roman"/>
              </a:rPr>
              <a:t>traditions.</a:t>
            </a:r>
            <a:endParaRPr sz="1800">
              <a:latin typeface="Times New Roman"/>
              <a:cs typeface="Times New Roman"/>
            </a:endParaRPr>
          </a:p>
          <a:p>
            <a:pPr marL="355600" indent="-342900">
              <a:lnSpc>
                <a:spcPts val="1835"/>
              </a:lnSpc>
              <a:spcBef>
                <a:spcPts val="965"/>
              </a:spcBef>
              <a:buAutoNum type="arabicPeriod" startAt="8"/>
              <a:tabLst>
                <a:tab pos="354965" algn="l"/>
                <a:tab pos="355600" algn="l"/>
              </a:tabLst>
            </a:pPr>
            <a:r>
              <a:rPr sz="1800" dirty="0">
                <a:latin typeface="Times New Roman"/>
                <a:cs typeface="Times New Roman"/>
              </a:rPr>
              <a:t>En</a:t>
            </a:r>
            <a:r>
              <a:rPr sz="1800" spc="55" dirty="0">
                <a:latin typeface="Times New Roman"/>
                <a:cs typeface="Times New Roman"/>
              </a:rPr>
              <a:t> </a:t>
            </a:r>
            <a:r>
              <a:rPr sz="1800" dirty="0">
                <a:latin typeface="Times New Roman"/>
                <a:cs typeface="Times New Roman"/>
              </a:rPr>
              <a:t>1999,</a:t>
            </a:r>
            <a:r>
              <a:rPr sz="1800" spc="50" dirty="0">
                <a:latin typeface="Times New Roman"/>
                <a:cs typeface="Times New Roman"/>
              </a:rPr>
              <a:t> </a:t>
            </a:r>
            <a:r>
              <a:rPr sz="1800" spc="-5" dirty="0">
                <a:latin typeface="Times New Roman"/>
                <a:cs typeface="Times New Roman"/>
              </a:rPr>
              <a:t>le</a:t>
            </a:r>
            <a:r>
              <a:rPr sz="1800" spc="65" dirty="0">
                <a:latin typeface="Times New Roman"/>
                <a:cs typeface="Times New Roman"/>
              </a:rPr>
              <a:t> </a:t>
            </a:r>
            <a:r>
              <a:rPr sz="1800" spc="-5" dirty="0">
                <a:latin typeface="Times New Roman"/>
                <a:cs typeface="Times New Roman"/>
              </a:rPr>
              <a:t>Canada</a:t>
            </a:r>
            <a:r>
              <a:rPr sz="1800" spc="55" dirty="0">
                <a:latin typeface="Times New Roman"/>
                <a:cs typeface="Times New Roman"/>
              </a:rPr>
              <a:t> </a:t>
            </a:r>
            <a:r>
              <a:rPr sz="1800" dirty="0">
                <a:latin typeface="Times New Roman"/>
                <a:cs typeface="Times New Roman"/>
              </a:rPr>
              <a:t>a</a:t>
            </a:r>
            <a:r>
              <a:rPr sz="1800" spc="65" dirty="0">
                <a:latin typeface="Times New Roman"/>
                <a:cs typeface="Times New Roman"/>
              </a:rPr>
              <a:t> </a:t>
            </a:r>
            <a:r>
              <a:rPr sz="1800" spc="-5" dirty="0">
                <a:latin typeface="Times New Roman"/>
                <a:cs typeface="Times New Roman"/>
              </a:rPr>
              <a:t>ainsi</a:t>
            </a:r>
            <a:r>
              <a:rPr sz="1800" spc="60" dirty="0">
                <a:latin typeface="Times New Roman"/>
                <a:cs typeface="Times New Roman"/>
              </a:rPr>
              <a:t> </a:t>
            </a:r>
            <a:r>
              <a:rPr sz="1800" spc="-5" dirty="0">
                <a:latin typeface="Times New Roman"/>
                <a:cs typeface="Times New Roman"/>
              </a:rPr>
              <a:t>décidé</a:t>
            </a:r>
            <a:r>
              <a:rPr sz="1800" spc="75" dirty="0">
                <a:latin typeface="Times New Roman"/>
                <a:cs typeface="Times New Roman"/>
              </a:rPr>
              <a:t> </a:t>
            </a:r>
            <a:r>
              <a:rPr sz="1800" dirty="0">
                <a:latin typeface="Times New Roman"/>
                <a:cs typeface="Times New Roman"/>
              </a:rPr>
              <a:t>de</a:t>
            </a:r>
            <a:r>
              <a:rPr sz="1800" spc="50" dirty="0">
                <a:latin typeface="Times New Roman"/>
                <a:cs typeface="Times New Roman"/>
              </a:rPr>
              <a:t> </a:t>
            </a:r>
            <a:r>
              <a:rPr sz="1800" dirty="0">
                <a:latin typeface="Times New Roman"/>
                <a:cs typeface="Times New Roman"/>
              </a:rPr>
              <a:t>créer</a:t>
            </a:r>
            <a:r>
              <a:rPr sz="1800" spc="65" dirty="0">
                <a:latin typeface="Times New Roman"/>
                <a:cs typeface="Times New Roman"/>
              </a:rPr>
              <a:t> </a:t>
            </a:r>
            <a:r>
              <a:rPr sz="1800" spc="-5" dirty="0">
                <a:latin typeface="Times New Roman"/>
                <a:cs typeface="Times New Roman"/>
              </a:rPr>
              <a:t>une</a:t>
            </a:r>
            <a:r>
              <a:rPr sz="1800" spc="60" dirty="0">
                <a:latin typeface="Times New Roman"/>
                <a:cs typeface="Times New Roman"/>
              </a:rPr>
              <a:t> </a:t>
            </a:r>
            <a:r>
              <a:rPr sz="1800" spc="-5" dirty="0">
                <a:latin typeface="Times New Roman"/>
                <a:cs typeface="Times New Roman"/>
              </a:rPr>
              <a:t>nouvelle</a:t>
            </a:r>
            <a:r>
              <a:rPr sz="1800" spc="60" dirty="0">
                <a:latin typeface="Times New Roman"/>
                <a:cs typeface="Times New Roman"/>
              </a:rPr>
              <a:t> </a:t>
            </a:r>
            <a:r>
              <a:rPr sz="1800" spc="-5" dirty="0">
                <a:latin typeface="Times New Roman"/>
                <a:cs typeface="Times New Roman"/>
              </a:rPr>
              <a:t>province</a:t>
            </a:r>
            <a:r>
              <a:rPr sz="1800" spc="55" dirty="0">
                <a:latin typeface="Times New Roman"/>
                <a:cs typeface="Times New Roman"/>
              </a:rPr>
              <a:t> </a:t>
            </a:r>
            <a:r>
              <a:rPr sz="1800" dirty="0">
                <a:latin typeface="Times New Roman"/>
                <a:cs typeface="Times New Roman"/>
              </a:rPr>
              <a:t>(il</a:t>
            </a:r>
            <a:r>
              <a:rPr sz="1800" spc="60" dirty="0">
                <a:latin typeface="Times New Roman"/>
                <a:cs typeface="Times New Roman"/>
              </a:rPr>
              <a:t> </a:t>
            </a:r>
            <a:r>
              <a:rPr sz="1800" dirty="0">
                <a:latin typeface="Times New Roman"/>
                <a:cs typeface="Times New Roman"/>
              </a:rPr>
              <a:t>en</a:t>
            </a:r>
            <a:r>
              <a:rPr sz="1800" spc="45" dirty="0">
                <a:latin typeface="Times New Roman"/>
                <a:cs typeface="Times New Roman"/>
              </a:rPr>
              <a:t> </a:t>
            </a:r>
            <a:r>
              <a:rPr sz="1800" spc="-5" dirty="0">
                <a:latin typeface="Times New Roman"/>
                <a:cs typeface="Times New Roman"/>
              </a:rPr>
              <a:t>existe</a:t>
            </a:r>
            <a:r>
              <a:rPr sz="1800" spc="65" dirty="0">
                <a:latin typeface="Times New Roman"/>
                <a:cs typeface="Times New Roman"/>
              </a:rPr>
              <a:t> </a:t>
            </a:r>
            <a:r>
              <a:rPr sz="1800" dirty="0">
                <a:latin typeface="Times New Roman"/>
                <a:cs typeface="Times New Roman"/>
              </a:rPr>
              <a:t>dix</a:t>
            </a:r>
            <a:r>
              <a:rPr sz="1800" spc="55" dirty="0">
                <a:latin typeface="Times New Roman"/>
                <a:cs typeface="Times New Roman"/>
              </a:rPr>
              <a:t> </a:t>
            </a:r>
            <a:r>
              <a:rPr sz="1800" spc="-5" dirty="0">
                <a:latin typeface="Times New Roman"/>
                <a:cs typeface="Times New Roman"/>
              </a:rPr>
              <a:t>aujourd’hui),</a:t>
            </a:r>
            <a:r>
              <a:rPr sz="1800" spc="65" dirty="0">
                <a:latin typeface="Times New Roman"/>
                <a:cs typeface="Times New Roman"/>
              </a:rPr>
              <a:t> </a:t>
            </a:r>
            <a:r>
              <a:rPr sz="1800" spc="-5" dirty="0">
                <a:latin typeface="Times New Roman"/>
                <a:cs typeface="Times New Roman"/>
              </a:rPr>
              <a:t>dotéе</a:t>
            </a:r>
            <a:r>
              <a:rPr sz="1800" spc="65" dirty="0">
                <a:latin typeface="Times New Roman"/>
                <a:cs typeface="Times New Roman"/>
              </a:rPr>
              <a:t> </a:t>
            </a:r>
            <a:r>
              <a:rPr sz="1800" dirty="0">
                <a:latin typeface="Times New Roman"/>
                <a:cs typeface="Times New Roman"/>
              </a:rPr>
              <a:t>d’un</a:t>
            </a:r>
            <a:r>
              <a:rPr sz="1800" spc="45" dirty="0">
                <a:latin typeface="Times New Roman"/>
                <a:cs typeface="Times New Roman"/>
              </a:rPr>
              <a:t> </a:t>
            </a:r>
            <a:r>
              <a:rPr sz="1800" spc="-5" dirty="0">
                <a:latin typeface="Times New Roman"/>
                <a:cs typeface="Times New Roman"/>
              </a:rPr>
              <a:t>gouvernement</a:t>
            </a:r>
            <a:r>
              <a:rPr sz="1800" spc="60" dirty="0">
                <a:latin typeface="Times New Roman"/>
                <a:cs typeface="Times New Roman"/>
              </a:rPr>
              <a:t> </a:t>
            </a:r>
            <a:r>
              <a:rPr sz="1800" dirty="0">
                <a:latin typeface="Times New Roman"/>
                <a:cs typeface="Times New Roman"/>
              </a:rPr>
              <a:t>à</a:t>
            </a:r>
            <a:endParaRPr sz="1800">
              <a:latin typeface="Times New Roman"/>
              <a:cs typeface="Times New Roman"/>
            </a:endParaRPr>
          </a:p>
          <a:p>
            <a:pPr marL="355600">
              <a:lnSpc>
                <a:spcPts val="1510"/>
              </a:lnSpc>
              <a:tabLst>
                <a:tab pos="4114165" algn="l"/>
              </a:tabLst>
            </a:pPr>
            <a:r>
              <a:rPr sz="1800" dirty="0">
                <a:latin typeface="Times New Roman"/>
                <a:cs typeface="Times New Roman"/>
              </a:rPr>
              <a:t>majorité</a:t>
            </a:r>
            <a:r>
              <a:rPr sz="1800" spc="250" dirty="0">
                <a:latin typeface="Times New Roman"/>
                <a:cs typeface="Times New Roman"/>
              </a:rPr>
              <a:t> </a:t>
            </a:r>
            <a:r>
              <a:rPr sz="1800" spc="-5" dirty="0">
                <a:latin typeface="Times New Roman"/>
                <a:cs typeface="Times New Roman"/>
              </a:rPr>
              <a:t>inuit.</a:t>
            </a:r>
            <a:r>
              <a:rPr sz="1800" spc="229" dirty="0">
                <a:latin typeface="Times New Roman"/>
                <a:cs typeface="Times New Roman"/>
              </a:rPr>
              <a:t> </a:t>
            </a:r>
            <a:r>
              <a:rPr sz="1800" dirty="0">
                <a:latin typeface="Times New Roman"/>
                <a:cs typeface="Times New Roman"/>
              </a:rPr>
              <a:t>C’est</a:t>
            </a:r>
            <a:r>
              <a:rPr sz="1800" spc="240" dirty="0">
                <a:latin typeface="Times New Roman"/>
                <a:cs typeface="Times New Roman"/>
              </a:rPr>
              <a:t> </a:t>
            </a:r>
            <a:r>
              <a:rPr sz="1800" dirty="0">
                <a:latin typeface="Times New Roman"/>
                <a:cs typeface="Times New Roman"/>
              </a:rPr>
              <a:t>le</a:t>
            </a:r>
            <a:r>
              <a:rPr sz="1800" spc="240" dirty="0">
                <a:latin typeface="Times New Roman"/>
                <a:cs typeface="Times New Roman"/>
              </a:rPr>
              <a:t> </a:t>
            </a:r>
            <a:r>
              <a:rPr sz="1800" spc="-5" dirty="0">
                <a:latin typeface="Times New Roman"/>
                <a:cs typeface="Times New Roman"/>
              </a:rPr>
              <a:t>Nunavut.</a:t>
            </a:r>
            <a:r>
              <a:rPr sz="1800" spc="250" dirty="0">
                <a:latin typeface="Times New Roman"/>
                <a:cs typeface="Times New Roman"/>
              </a:rPr>
              <a:t> </a:t>
            </a:r>
            <a:r>
              <a:rPr sz="1800" dirty="0">
                <a:latin typeface="Times New Roman"/>
                <a:cs typeface="Times New Roman"/>
              </a:rPr>
              <a:t>85%	de</a:t>
            </a:r>
            <a:r>
              <a:rPr sz="1800" spc="240" dirty="0">
                <a:latin typeface="Times New Roman"/>
                <a:cs typeface="Times New Roman"/>
              </a:rPr>
              <a:t> </a:t>
            </a:r>
            <a:r>
              <a:rPr sz="1800" spc="-5" dirty="0">
                <a:latin typeface="Times New Roman"/>
                <a:cs typeface="Times New Roman"/>
              </a:rPr>
              <a:t>ses</a:t>
            </a:r>
            <a:r>
              <a:rPr sz="1800" spc="220" dirty="0">
                <a:latin typeface="Times New Roman"/>
                <a:cs typeface="Times New Roman"/>
              </a:rPr>
              <a:t> </a:t>
            </a:r>
            <a:r>
              <a:rPr sz="1800" spc="-5" dirty="0">
                <a:latin typeface="Times New Roman"/>
                <a:cs typeface="Times New Roman"/>
              </a:rPr>
              <a:t>habitants</a:t>
            </a:r>
            <a:r>
              <a:rPr sz="1800" spc="240" dirty="0">
                <a:latin typeface="Times New Roman"/>
                <a:cs typeface="Times New Roman"/>
              </a:rPr>
              <a:t> </a:t>
            </a:r>
            <a:r>
              <a:rPr sz="1800" dirty="0">
                <a:latin typeface="Times New Roman"/>
                <a:cs typeface="Times New Roman"/>
              </a:rPr>
              <a:t>;</a:t>
            </a:r>
            <a:r>
              <a:rPr sz="1800" spc="240" dirty="0">
                <a:latin typeface="Times New Roman"/>
                <a:cs typeface="Times New Roman"/>
              </a:rPr>
              <a:t> </a:t>
            </a:r>
            <a:r>
              <a:rPr sz="1800" dirty="0">
                <a:latin typeface="Times New Roman"/>
                <a:cs typeface="Times New Roman"/>
              </a:rPr>
              <a:t>les</a:t>
            </a:r>
            <a:r>
              <a:rPr sz="1800" spc="220" dirty="0">
                <a:latin typeface="Times New Roman"/>
                <a:cs typeface="Times New Roman"/>
              </a:rPr>
              <a:t> </a:t>
            </a:r>
            <a:r>
              <a:rPr sz="1800" spc="-5" dirty="0">
                <a:latin typeface="Times New Roman"/>
                <a:cs typeface="Times New Roman"/>
              </a:rPr>
              <a:t>Nunavummiut,</a:t>
            </a:r>
            <a:r>
              <a:rPr sz="1800" spc="250" dirty="0">
                <a:latin typeface="Times New Roman"/>
                <a:cs typeface="Times New Roman"/>
              </a:rPr>
              <a:t> </a:t>
            </a:r>
            <a:r>
              <a:rPr sz="1800" dirty="0">
                <a:latin typeface="Times New Roman"/>
                <a:cs typeface="Times New Roman"/>
              </a:rPr>
              <a:t>sont</a:t>
            </a:r>
            <a:r>
              <a:rPr sz="1800" spc="235" dirty="0">
                <a:latin typeface="Times New Roman"/>
                <a:cs typeface="Times New Roman"/>
              </a:rPr>
              <a:t> </a:t>
            </a:r>
            <a:r>
              <a:rPr sz="1800" spc="-5" dirty="0">
                <a:latin typeface="Times New Roman"/>
                <a:cs typeface="Times New Roman"/>
              </a:rPr>
              <a:t>autochtones.</a:t>
            </a:r>
            <a:r>
              <a:rPr sz="1800" spc="229" dirty="0">
                <a:latin typeface="Times New Roman"/>
                <a:cs typeface="Times New Roman"/>
              </a:rPr>
              <a:t> </a:t>
            </a:r>
            <a:r>
              <a:rPr sz="1800" dirty="0">
                <a:latin typeface="Times New Roman"/>
                <a:cs typeface="Times New Roman"/>
              </a:rPr>
              <a:t>Et</a:t>
            </a:r>
            <a:r>
              <a:rPr sz="1800" spc="240" dirty="0">
                <a:latin typeface="Times New Roman"/>
                <a:cs typeface="Times New Roman"/>
              </a:rPr>
              <a:t> </a:t>
            </a:r>
            <a:r>
              <a:rPr sz="1800" spc="-5" dirty="0">
                <a:latin typeface="Times New Roman"/>
                <a:cs typeface="Times New Roman"/>
              </a:rPr>
              <a:t>jeunes</a:t>
            </a:r>
            <a:r>
              <a:rPr sz="1800" spc="240" dirty="0">
                <a:latin typeface="Times New Roman"/>
                <a:cs typeface="Times New Roman"/>
              </a:rPr>
              <a:t> </a:t>
            </a:r>
            <a:r>
              <a:rPr sz="1800" dirty="0">
                <a:latin typeface="Times New Roman"/>
                <a:cs typeface="Times New Roman"/>
              </a:rPr>
              <a:t>:</a:t>
            </a:r>
            <a:r>
              <a:rPr sz="1800" spc="240" dirty="0">
                <a:latin typeface="Times New Roman"/>
                <a:cs typeface="Times New Roman"/>
              </a:rPr>
              <a:t> </a:t>
            </a:r>
            <a:r>
              <a:rPr sz="1800" dirty="0">
                <a:latin typeface="Times New Roman"/>
                <a:cs typeface="Times New Roman"/>
              </a:rPr>
              <a:t>un</a:t>
            </a:r>
            <a:r>
              <a:rPr sz="1800" spc="229" dirty="0">
                <a:latin typeface="Times New Roman"/>
                <a:cs typeface="Times New Roman"/>
              </a:rPr>
              <a:t> </a:t>
            </a:r>
            <a:r>
              <a:rPr sz="1800" dirty="0">
                <a:latin typeface="Times New Roman"/>
                <a:cs typeface="Times New Roman"/>
              </a:rPr>
              <a:t>tiers</a:t>
            </a:r>
            <a:r>
              <a:rPr sz="1800" spc="240" dirty="0">
                <a:latin typeface="Times New Roman"/>
                <a:cs typeface="Times New Roman"/>
              </a:rPr>
              <a:t> </a:t>
            </a:r>
            <a:r>
              <a:rPr sz="1800" dirty="0">
                <a:latin typeface="Times New Roman"/>
                <a:cs typeface="Times New Roman"/>
              </a:rPr>
              <a:t>de</a:t>
            </a:r>
            <a:r>
              <a:rPr sz="1800" spc="240" dirty="0">
                <a:latin typeface="Times New Roman"/>
                <a:cs typeface="Times New Roman"/>
              </a:rPr>
              <a:t> </a:t>
            </a:r>
            <a:r>
              <a:rPr sz="1800" spc="-10" dirty="0">
                <a:latin typeface="Times New Roman"/>
                <a:cs typeface="Times New Roman"/>
              </a:rPr>
              <a:t>la</a:t>
            </a:r>
            <a:endParaRPr sz="1800">
              <a:latin typeface="Times New Roman"/>
              <a:cs typeface="Times New Roman"/>
            </a:endParaRPr>
          </a:p>
          <a:p>
            <a:pPr marL="355600">
              <a:lnSpc>
                <a:spcPts val="1675"/>
              </a:lnSpc>
            </a:pPr>
            <a:r>
              <a:rPr sz="1800" dirty="0">
                <a:latin typeface="Times New Roman"/>
                <a:cs typeface="Times New Roman"/>
              </a:rPr>
              <a:t>population</a:t>
            </a:r>
            <a:r>
              <a:rPr sz="1800" spc="-20" dirty="0">
                <a:latin typeface="Times New Roman"/>
                <a:cs typeface="Times New Roman"/>
              </a:rPr>
              <a:t> </a:t>
            </a:r>
            <a:r>
              <a:rPr sz="1800" dirty="0">
                <a:latin typeface="Times New Roman"/>
                <a:cs typeface="Times New Roman"/>
              </a:rPr>
              <a:t>a</a:t>
            </a:r>
            <a:r>
              <a:rPr sz="1800" spc="-5" dirty="0">
                <a:latin typeface="Times New Roman"/>
                <a:cs typeface="Times New Roman"/>
              </a:rPr>
              <a:t> moins</a:t>
            </a:r>
            <a:r>
              <a:rPr sz="1800" spc="15" dirty="0">
                <a:latin typeface="Times New Roman"/>
                <a:cs typeface="Times New Roman"/>
              </a:rPr>
              <a:t> </a:t>
            </a:r>
            <a:r>
              <a:rPr sz="1800" dirty="0">
                <a:latin typeface="Times New Roman"/>
                <a:cs typeface="Times New Roman"/>
              </a:rPr>
              <a:t>de</a:t>
            </a:r>
            <a:r>
              <a:rPr sz="1800" spc="-5" dirty="0">
                <a:latin typeface="Times New Roman"/>
                <a:cs typeface="Times New Roman"/>
              </a:rPr>
              <a:t> </a:t>
            </a:r>
            <a:r>
              <a:rPr sz="1800" dirty="0">
                <a:latin typeface="Times New Roman"/>
                <a:cs typeface="Times New Roman"/>
              </a:rPr>
              <a:t>14</a:t>
            </a:r>
            <a:r>
              <a:rPr sz="1800" spc="-10" dirty="0">
                <a:latin typeface="Times New Roman"/>
                <a:cs typeface="Times New Roman"/>
              </a:rPr>
              <a:t> </a:t>
            </a:r>
            <a:r>
              <a:rPr sz="1800" spc="-5" dirty="0">
                <a:latin typeface="Times New Roman"/>
                <a:cs typeface="Times New Roman"/>
              </a:rPr>
              <a:t>ans.</a:t>
            </a:r>
            <a:r>
              <a:rPr sz="1800" dirty="0">
                <a:latin typeface="Times New Roman"/>
                <a:cs typeface="Times New Roman"/>
              </a:rPr>
              <a:t> </a:t>
            </a:r>
            <a:r>
              <a:rPr sz="1800" spc="-5" dirty="0">
                <a:latin typeface="Times New Roman"/>
                <a:cs typeface="Times New Roman"/>
              </a:rPr>
              <a:t>Ils</a:t>
            </a:r>
            <a:r>
              <a:rPr sz="1800" spc="5" dirty="0">
                <a:latin typeface="Times New Roman"/>
                <a:cs typeface="Times New Roman"/>
              </a:rPr>
              <a:t> </a:t>
            </a:r>
            <a:r>
              <a:rPr sz="1800" dirty="0">
                <a:latin typeface="Times New Roman"/>
                <a:cs typeface="Times New Roman"/>
              </a:rPr>
              <a:t>ne</a:t>
            </a:r>
            <a:r>
              <a:rPr sz="1800" spc="-10" dirty="0">
                <a:latin typeface="Times New Roman"/>
                <a:cs typeface="Times New Roman"/>
              </a:rPr>
              <a:t> </a:t>
            </a:r>
            <a:r>
              <a:rPr sz="1800" dirty="0">
                <a:latin typeface="Times New Roman"/>
                <a:cs typeface="Times New Roman"/>
              </a:rPr>
              <a:t>seront</a:t>
            </a:r>
            <a:r>
              <a:rPr sz="1800" spc="-5" dirty="0">
                <a:latin typeface="Times New Roman"/>
                <a:cs typeface="Times New Roman"/>
              </a:rPr>
              <a:t> pas</a:t>
            </a:r>
            <a:r>
              <a:rPr sz="1800" spc="5" dirty="0">
                <a:latin typeface="Times New Roman"/>
                <a:cs typeface="Times New Roman"/>
              </a:rPr>
              <a:t> </a:t>
            </a:r>
            <a:r>
              <a:rPr sz="1800" dirty="0">
                <a:latin typeface="Times New Roman"/>
                <a:cs typeface="Times New Roman"/>
              </a:rPr>
              <a:t>trop</a:t>
            </a:r>
            <a:r>
              <a:rPr sz="1800" spc="-5" dirty="0">
                <a:latin typeface="Times New Roman"/>
                <a:cs typeface="Times New Roman"/>
              </a:rPr>
              <a:t> </a:t>
            </a:r>
            <a:r>
              <a:rPr sz="1800" dirty="0">
                <a:latin typeface="Times New Roman"/>
                <a:cs typeface="Times New Roman"/>
              </a:rPr>
              <a:t>pour</a:t>
            </a:r>
            <a:r>
              <a:rPr sz="1800" spc="-10" dirty="0">
                <a:latin typeface="Times New Roman"/>
                <a:cs typeface="Times New Roman"/>
              </a:rPr>
              <a:t> </a:t>
            </a:r>
            <a:r>
              <a:rPr sz="1800" dirty="0">
                <a:latin typeface="Times New Roman"/>
                <a:cs typeface="Times New Roman"/>
              </a:rPr>
              <a:t>relever</a:t>
            </a:r>
            <a:r>
              <a:rPr sz="1800" spc="-15" dirty="0">
                <a:latin typeface="Times New Roman"/>
                <a:cs typeface="Times New Roman"/>
              </a:rPr>
              <a:t> </a:t>
            </a:r>
            <a:r>
              <a:rPr sz="1800" dirty="0">
                <a:latin typeface="Times New Roman"/>
                <a:cs typeface="Times New Roman"/>
              </a:rPr>
              <a:t>les défis</a:t>
            </a:r>
            <a:r>
              <a:rPr sz="1800" spc="-5" dirty="0">
                <a:latin typeface="Times New Roman"/>
                <a:cs typeface="Times New Roman"/>
              </a:rPr>
              <a:t> </a:t>
            </a:r>
            <a:r>
              <a:rPr sz="1800" dirty="0">
                <a:latin typeface="Times New Roman"/>
                <a:cs typeface="Times New Roman"/>
              </a:rPr>
              <a:t>à</a:t>
            </a:r>
            <a:r>
              <a:rPr sz="1800" spc="-10" dirty="0">
                <a:latin typeface="Times New Roman"/>
                <a:cs typeface="Times New Roman"/>
              </a:rPr>
              <a:t> </a:t>
            </a:r>
            <a:r>
              <a:rPr sz="1800" spc="-15" dirty="0">
                <a:latin typeface="Times New Roman"/>
                <a:cs typeface="Times New Roman"/>
              </a:rPr>
              <a:t>venir.</a:t>
            </a:r>
            <a:endParaRPr sz="1800">
              <a:latin typeface="Times New Roman"/>
              <a:cs typeface="Times New Roman"/>
            </a:endParaRPr>
          </a:p>
          <a:p>
            <a:pPr marL="227965" marR="8890" lvl="1" indent="-227965" algn="r">
              <a:lnSpc>
                <a:spcPts val="755"/>
              </a:lnSpc>
              <a:buFont typeface="Arial MT"/>
              <a:buChar char="•"/>
              <a:tabLst>
                <a:tab pos="227965" algn="l"/>
                <a:tab pos="228600" algn="l"/>
              </a:tabLst>
            </a:pPr>
            <a:r>
              <a:rPr sz="900" dirty="0">
                <a:latin typeface="Times New Roman"/>
                <a:cs typeface="Times New Roman"/>
              </a:rPr>
              <a:t>Inuit</a:t>
            </a:r>
            <a:r>
              <a:rPr sz="900" spc="-15" dirty="0">
                <a:latin typeface="Times New Roman"/>
                <a:cs typeface="Times New Roman"/>
              </a:rPr>
              <a:t> </a:t>
            </a:r>
            <a:r>
              <a:rPr sz="900" dirty="0">
                <a:latin typeface="Times New Roman"/>
                <a:cs typeface="Times New Roman"/>
              </a:rPr>
              <a:t>:</a:t>
            </a:r>
            <a:r>
              <a:rPr sz="900" spc="5" dirty="0">
                <a:latin typeface="Times New Roman"/>
                <a:cs typeface="Times New Roman"/>
              </a:rPr>
              <a:t> </a:t>
            </a:r>
            <a:r>
              <a:rPr sz="900" spc="-5" dirty="0">
                <a:latin typeface="Times New Roman"/>
                <a:cs typeface="Times New Roman"/>
              </a:rPr>
              <a:t>signifie</a:t>
            </a:r>
            <a:r>
              <a:rPr sz="900" spc="20" dirty="0">
                <a:latin typeface="Times New Roman"/>
                <a:cs typeface="Times New Roman"/>
              </a:rPr>
              <a:t> </a:t>
            </a:r>
            <a:r>
              <a:rPr sz="900" dirty="0">
                <a:latin typeface="Times New Roman"/>
                <a:cs typeface="Times New Roman"/>
              </a:rPr>
              <a:t>«</a:t>
            </a:r>
            <a:r>
              <a:rPr sz="900" spc="5" dirty="0">
                <a:latin typeface="Times New Roman"/>
                <a:cs typeface="Times New Roman"/>
              </a:rPr>
              <a:t> </a:t>
            </a:r>
            <a:r>
              <a:rPr sz="900" spc="-5" dirty="0">
                <a:latin typeface="Times New Roman"/>
                <a:cs typeface="Times New Roman"/>
              </a:rPr>
              <a:t>l’homme</a:t>
            </a:r>
            <a:r>
              <a:rPr sz="900" spc="30" dirty="0">
                <a:latin typeface="Times New Roman"/>
                <a:cs typeface="Times New Roman"/>
              </a:rPr>
              <a:t> </a:t>
            </a:r>
            <a:r>
              <a:rPr sz="900" spc="-15" dirty="0">
                <a:latin typeface="Times New Roman"/>
                <a:cs typeface="Times New Roman"/>
              </a:rPr>
              <a:t>».</a:t>
            </a:r>
            <a:r>
              <a:rPr sz="900" spc="35" dirty="0">
                <a:latin typeface="Times New Roman"/>
                <a:cs typeface="Times New Roman"/>
              </a:rPr>
              <a:t> </a:t>
            </a:r>
            <a:r>
              <a:rPr sz="900" spc="-5" dirty="0">
                <a:latin typeface="Times New Roman"/>
                <a:cs typeface="Times New Roman"/>
              </a:rPr>
              <a:t>Nom</a:t>
            </a:r>
            <a:r>
              <a:rPr sz="900" spc="-10" dirty="0">
                <a:latin typeface="Times New Roman"/>
                <a:cs typeface="Times New Roman"/>
              </a:rPr>
              <a:t> </a:t>
            </a:r>
            <a:r>
              <a:rPr sz="900" dirty="0">
                <a:latin typeface="Times New Roman"/>
                <a:cs typeface="Times New Roman"/>
              </a:rPr>
              <a:t>que</a:t>
            </a:r>
            <a:r>
              <a:rPr sz="900" spc="-10" dirty="0">
                <a:latin typeface="Times New Roman"/>
                <a:cs typeface="Times New Roman"/>
              </a:rPr>
              <a:t> </a:t>
            </a:r>
            <a:r>
              <a:rPr sz="900" spc="-5" dirty="0">
                <a:latin typeface="Times New Roman"/>
                <a:cs typeface="Times New Roman"/>
              </a:rPr>
              <a:t>se</a:t>
            </a:r>
            <a:r>
              <a:rPr sz="900" spc="15" dirty="0">
                <a:latin typeface="Times New Roman"/>
                <a:cs typeface="Times New Roman"/>
              </a:rPr>
              <a:t> </a:t>
            </a:r>
            <a:r>
              <a:rPr sz="900" dirty="0">
                <a:latin typeface="Times New Roman"/>
                <a:cs typeface="Times New Roman"/>
              </a:rPr>
              <a:t>donnent</a:t>
            </a:r>
            <a:r>
              <a:rPr sz="900" spc="-30" dirty="0">
                <a:latin typeface="Times New Roman"/>
                <a:cs typeface="Times New Roman"/>
              </a:rPr>
              <a:t> </a:t>
            </a:r>
            <a:r>
              <a:rPr sz="900" dirty="0">
                <a:latin typeface="Times New Roman"/>
                <a:cs typeface="Times New Roman"/>
              </a:rPr>
              <a:t>les</a:t>
            </a:r>
            <a:r>
              <a:rPr sz="900" spc="5" dirty="0">
                <a:latin typeface="Times New Roman"/>
                <a:cs typeface="Times New Roman"/>
              </a:rPr>
              <a:t> </a:t>
            </a:r>
            <a:r>
              <a:rPr sz="900" dirty="0">
                <a:latin typeface="Times New Roman"/>
                <a:cs typeface="Times New Roman"/>
              </a:rPr>
              <a:t>habitants</a:t>
            </a:r>
            <a:r>
              <a:rPr sz="900" spc="-5" dirty="0">
                <a:latin typeface="Times New Roman"/>
                <a:cs typeface="Times New Roman"/>
              </a:rPr>
              <a:t> </a:t>
            </a:r>
            <a:r>
              <a:rPr sz="900" dirty="0">
                <a:latin typeface="Times New Roman"/>
                <a:cs typeface="Times New Roman"/>
              </a:rPr>
              <a:t>du</a:t>
            </a:r>
            <a:r>
              <a:rPr sz="900" spc="5" dirty="0">
                <a:latin typeface="Times New Roman"/>
                <a:cs typeface="Times New Roman"/>
              </a:rPr>
              <a:t> </a:t>
            </a:r>
            <a:r>
              <a:rPr sz="900" spc="-5" dirty="0">
                <a:latin typeface="Times New Roman"/>
                <a:cs typeface="Times New Roman"/>
              </a:rPr>
              <a:t>Grand</a:t>
            </a:r>
            <a:r>
              <a:rPr sz="900" spc="10" dirty="0">
                <a:latin typeface="Times New Roman"/>
                <a:cs typeface="Times New Roman"/>
              </a:rPr>
              <a:t> </a:t>
            </a:r>
            <a:r>
              <a:rPr sz="900" dirty="0">
                <a:latin typeface="Times New Roman"/>
                <a:cs typeface="Times New Roman"/>
              </a:rPr>
              <a:t>Nord,</a:t>
            </a:r>
            <a:r>
              <a:rPr sz="900" spc="-15" dirty="0">
                <a:latin typeface="Times New Roman"/>
                <a:cs typeface="Times New Roman"/>
              </a:rPr>
              <a:t> </a:t>
            </a:r>
            <a:r>
              <a:rPr sz="900" spc="-5" dirty="0">
                <a:latin typeface="Times New Roman"/>
                <a:cs typeface="Times New Roman"/>
              </a:rPr>
              <a:t>préféré</a:t>
            </a:r>
            <a:r>
              <a:rPr sz="900" spc="30" dirty="0">
                <a:latin typeface="Times New Roman"/>
                <a:cs typeface="Times New Roman"/>
              </a:rPr>
              <a:t> </a:t>
            </a:r>
            <a:r>
              <a:rPr sz="900" dirty="0">
                <a:latin typeface="Times New Roman"/>
                <a:cs typeface="Times New Roman"/>
              </a:rPr>
              <a:t>à </a:t>
            </a:r>
            <a:r>
              <a:rPr sz="900" spc="-5" dirty="0">
                <a:latin typeface="Times New Roman"/>
                <a:cs typeface="Times New Roman"/>
              </a:rPr>
              <a:t>celui</a:t>
            </a:r>
            <a:r>
              <a:rPr sz="900" dirty="0">
                <a:latin typeface="Times New Roman"/>
                <a:cs typeface="Times New Roman"/>
              </a:rPr>
              <a:t> </a:t>
            </a:r>
            <a:r>
              <a:rPr sz="900" spc="-5" dirty="0">
                <a:latin typeface="Times New Roman"/>
                <a:cs typeface="Times New Roman"/>
              </a:rPr>
              <a:t>d’Esquimau</a:t>
            </a:r>
            <a:r>
              <a:rPr sz="900" spc="10" dirty="0">
                <a:latin typeface="Times New Roman"/>
                <a:cs typeface="Times New Roman"/>
              </a:rPr>
              <a:t> </a:t>
            </a:r>
            <a:r>
              <a:rPr sz="900" spc="-5" dirty="0">
                <a:latin typeface="Times New Roman"/>
                <a:cs typeface="Times New Roman"/>
              </a:rPr>
              <a:t>(mangeur</a:t>
            </a:r>
            <a:r>
              <a:rPr sz="900" spc="20" dirty="0">
                <a:latin typeface="Times New Roman"/>
                <a:cs typeface="Times New Roman"/>
              </a:rPr>
              <a:t> </a:t>
            </a:r>
            <a:r>
              <a:rPr sz="900" dirty="0">
                <a:latin typeface="Times New Roman"/>
                <a:cs typeface="Times New Roman"/>
              </a:rPr>
              <a:t>de</a:t>
            </a:r>
            <a:r>
              <a:rPr sz="900" spc="-10" dirty="0">
                <a:latin typeface="Times New Roman"/>
                <a:cs typeface="Times New Roman"/>
              </a:rPr>
              <a:t> </a:t>
            </a:r>
            <a:r>
              <a:rPr sz="900" spc="-5" dirty="0">
                <a:latin typeface="Times New Roman"/>
                <a:cs typeface="Times New Roman"/>
              </a:rPr>
              <a:t>viande</a:t>
            </a:r>
            <a:r>
              <a:rPr sz="900" spc="5" dirty="0">
                <a:latin typeface="Times New Roman"/>
                <a:cs typeface="Times New Roman"/>
              </a:rPr>
              <a:t> crue), </a:t>
            </a:r>
            <a:r>
              <a:rPr sz="900" spc="-5" dirty="0">
                <a:latin typeface="Times New Roman"/>
                <a:cs typeface="Times New Roman"/>
              </a:rPr>
              <a:t>jugé</a:t>
            </a:r>
            <a:r>
              <a:rPr sz="900" spc="5" dirty="0">
                <a:latin typeface="Times New Roman"/>
                <a:cs typeface="Times New Roman"/>
              </a:rPr>
              <a:t> </a:t>
            </a:r>
            <a:r>
              <a:rPr sz="900" spc="-5" dirty="0">
                <a:latin typeface="Times New Roman"/>
                <a:cs typeface="Times New Roman"/>
              </a:rPr>
              <a:t>péjoratif.</a:t>
            </a:r>
            <a:endParaRPr sz="900">
              <a:latin typeface="Times New Roman"/>
              <a:cs typeface="Times New Roman"/>
            </a:endParaRPr>
          </a:p>
          <a:p>
            <a:pPr marL="227965" marR="11430" lvl="2" indent="-227965" algn="r">
              <a:lnSpc>
                <a:spcPts val="919"/>
              </a:lnSpc>
              <a:buFont typeface="Arial MT"/>
              <a:buChar char="•"/>
              <a:tabLst>
                <a:tab pos="227965" algn="l"/>
                <a:tab pos="228600" algn="l"/>
              </a:tabLst>
            </a:pPr>
            <a:r>
              <a:rPr sz="900" dirty="0">
                <a:latin typeface="Times New Roman"/>
                <a:cs typeface="Times New Roman"/>
              </a:rPr>
              <a:t>Banquise</a:t>
            </a:r>
            <a:r>
              <a:rPr sz="900" spc="-10" dirty="0">
                <a:latin typeface="Times New Roman"/>
                <a:cs typeface="Times New Roman"/>
              </a:rPr>
              <a:t> </a:t>
            </a:r>
            <a:r>
              <a:rPr sz="900" dirty="0">
                <a:latin typeface="Times New Roman"/>
                <a:cs typeface="Times New Roman"/>
              </a:rPr>
              <a:t>: couche </a:t>
            </a:r>
            <a:r>
              <a:rPr sz="900" spc="-5" dirty="0">
                <a:latin typeface="Times New Roman"/>
                <a:cs typeface="Times New Roman"/>
              </a:rPr>
              <a:t>d’eau</a:t>
            </a:r>
            <a:r>
              <a:rPr sz="900" spc="5" dirty="0">
                <a:latin typeface="Times New Roman"/>
                <a:cs typeface="Times New Roman"/>
              </a:rPr>
              <a:t> </a:t>
            </a:r>
            <a:r>
              <a:rPr sz="900" dirty="0">
                <a:latin typeface="Times New Roman"/>
                <a:cs typeface="Times New Roman"/>
              </a:rPr>
              <a:t>de</a:t>
            </a:r>
            <a:r>
              <a:rPr sz="900" spc="5" dirty="0">
                <a:latin typeface="Times New Roman"/>
                <a:cs typeface="Times New Roman"/>
              </a:rPr>
              <a:t> </a:t>
            </a:r>
            <a:r>
              <a:rPr sz="900" spc="-10" dirty="0">
                <a:latin typeface="Times New Roman"/>
                <a:cs typeface="Times New Roman"/>
              </a:rPr>
              <a:t>mer</a:t>
            </a:r>
            <a:r>
              <a:rPr sz="900" spc="15" dirty="0">
                <a:latin typeface="Times New Roman"/>
                <a:cs typeface="Times New Roman"/>
              </a:rPr>
              <a:t> </a:t>
            </a:r>
            <a:r>
              <a:rPr sz="900" spc="-5" dirty="0">
                <a:latin typeface="Times New Roman"/>
                <a:cs typeface="Times New Roman"/>
              </a:rPr>
              <a:t>gelée</a:t>
            </a:r>
            <a:r>
              <a:rPr sz="900" spc="15" dirty="0">
                <a:latin typeface="Times New Roman"/>
                <a:cs typeface="Times New Roman"/>
              </a:rPr>
              <a:t> </a:t>
            </a:r>
            <a:r>
              <a:rPr sz="900" dirty="0">
                <a:latin typeface="Times New Roman"/>
                <a:cs typeface="Times New Roman"/>
              </a:rPr>
              <a:t>qui, </a:t>
            </a:r>
            <a:r>
              <a:rPr sz="900" spc="-5" dirty="0">
                <a:latin typeface="Times New Roman"/>
                <a:cs typeface="Times New Roman"/>
              </a:rPr>
              <a:t>en</a:t>
            </a:r>
            <a:r>
              <a:rPr sz="900" dirty="0">
                <a:latin typeface="Times New Roman"/>
                <a:cs typeface="Times New Roman"/>
              </a:rPr>
              <a:t> </a:t>
            </a:r>
            <a:r>
              <a:rPr sz="900" spc="-5" dirty="0">
                <a:latin typeface="Times New Roman"/>
                <a:cs typeface="Times New Roman"/>
              </a:rPr>
              <a:t>hiver,</a:t>
            </a:r>
            <a:r>
              <a:rPr sz="900" spc="10" dirty="0">
                <a:latin typeface="Times New Roman"/>
                <a:cs typeface="Times New Roman"/>
              </a:rPr>
              <a:t> </a:t>
            </a:r>
            <a:r>
              <a:rPr sz="900" spc="-5" dirty="0">
                <a:latin typeface="Times New Roman"/>
                <a:cs typeface="Times New Roman"/>
              </a:rPr>
              <a:t>emprisonne</a:t>
            </a:r>
            <a:r>
              <a:rPr sz="900" dirty="0">
                <a:latin typeface="Times New Roman"/>
                <a:cs typeface="Times New Roman"/>
              </a:rPr>
              <a:t> tout</a:t>
            </a:r>
            <a:r>
              <a:rPr sz="900" spc="-10" dirty="0">
                <a:latin typeface="Times New Roman"/>
                <a:cs typeface="Times New Roman"/>
              </a:rPr>
              <a:t> </a:t>
            </a:r>
            <a:r>
              <a:rPr sz="900" spc="-5" dirty="0">
                <a:latin typeface="Times New Roman"/>
                <a:cs typeface="Times New Roman"/>
              </a:rPr>
              <a:t>l’océan</a:t>
            </a:r>
            <a:r>
              <a:rPr sz="900" spc="15" dirty="0">
                <a:latin typeface="Times New Roman"/>
                <a:cs typeface="Times New Roman"/>
              </a:rPr>
              <a:t> </a:t>
            </a:r>
            <a:r>
              <a:rPr sz="900" spc="-5" dirty="0">
                <a:latin typeface="Times New Roman"/>
                <a:cs typeface="Times New Roman"/>
              </a:rPr>
              <a:t>Arctique.</a:t>
            </a:r>
            <a:endParaRPr sz="9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39700"/>
            <a:ext cx="6478270" cy="697230"/>
          </a:xfrm>
          <a:prstGeom prst="rect">
            <a:avLst/>
          </a:prstGeom>
        </p:spPr>
        <p:txBody>
          <a:bodyPr vert="horz" wrap="square" lIns="0" tIns="13335" rIns="0" bIns="0" rtlCol="0">
            <a:spAutoFit/>
          </a:bodyPr>
          <a:lstStyle/>
          <a:p>
            <a:pPr marL="12700">
              <a:lnSpc>
                <a:spcPct val="100000"/>
              </a:lnSpc>
              <a:spcBef>
                <a:spcPts val="105"/>
              </a:spcBef>
            </a:pPr>
            <a:r>
              <a:rPr sz="4400" b="0" spc="-40" dirty="0">
                <a:solidFill>
                  <a:srgbClr val="000000"/>
                </a:solidFill>
                <a:latin typeface="Calibri Light"/>
                <a:cs typeface="Calibri Light"/>
              </a:rPr>
              <a:t>Questions</a:t>
            </a:r>
            <a:r>
              <a:rPr sz="4400" b="0" spc="-105" dirty="0">
                <a:solidFill>
                  <a:srgbClr val="000000"/>
                </a:solidFill>
                <a:latin typeface="Calibri Light"/>
                <a:cs typeface="Calibri Light"/>
              </a:rPr>
              <a:t> </a:t>
            </a:r>
            <a:r>
              <a:rPr sz="4400" b="0" spc="-15" dirty="0">
                <a:solidFill>
                  <a:srgbClr val="000000"/>
                </a:solidFill>
                <a:latin typeface="Calibri Light"/>
                <a:cs typeface="Calibri Light"/>
              </a:rPr>
              <a:t>de</a:t>
            </a:r>
            <a:r>
              <a:rPr sz="4400" b="0" spc="-90" dirty="0">
                <a:solidFill>
                  <a:srgbClr val="000000"/>
                </a:solidFill>
                <a:latin typeface="Calibri Light"/>
                <a:cs typeface="Calibri Light"/>
              </a:rPr>
              <a:t> </a:t>
            </a:r>
            <a:r>
              <a:rPr sz="4400" b="0" spc="-50" dirty="0">
                <a:solidFill>
                  <a:srgbClr val="000000"/>
                </a:solidFill>
                <a:latin typeface="Calibri Light"/>
                <a:cs typeface="Calibri Light"/>
              </a:rPr>
              <a:t>compréhension</a:t>
            </a:r>
            <a:endParaRPr sz="4400">
              <a:latin typeface="Calibri Light"/>
              <a:cs typeface="Calibri Light"/>
            </a:endParaRPr>
          </a:p>
        </p:txBody>
      </p:sp>
      <p:sp>
        <p:nvSpPr>
          <p:cNvPr id="3" name="object 3"/>
          <p:cNvSpPr txBox="1"/>
          <p:nvPr/>
        </p:nvSpPr>
        <p:spPr>
          <a:xfrm>
            <a:off x="184810" y="1019179"/>
            <a:ext cx="8478520" cy="4514215"/>
          </a:xfrm>
          <a:prstGeom prst="rect">
            <a:avLst/>
          </a:prstGeom>
        </p:spPr>
        <p:txBody>
          <a:bodyPr vert="horz" wrap="square" lIns="0" tIns="112395" rIns="0" bIns="0" rtlCol="0">
            <a:spAutoFit/>
          </a:bodyPr>
          <a:lstStyle/>
          <a:p>
            <a:pPr marL="355600" indent="-342900">
              <a:lnSpc>
                <a:spcPct val="100000"/>
              </a:lnSpc>
              <a:spcBef>
                <a:spcPts val="885"/>
              </a:spcBef>
              <a:buAutoNum type="arabicPeriod"/>
              <a:tabLst>
                <a:tab pos="354965" algn="l"/>
                <a:tab pos="355600" algn="l"/>
              </a:tabLst>
            </a:pPr>
            <a:r>
              <a:rPr sz="1800" spc="-5" dirty="0">
                <a:latin typeface="Times New Roman"/>
                <a:cs typeface="Times New Roman"/>
              </a:rPr>
              <a:t>Quand </a:t>
            </a:r>
            <a:r>
              <a:rPr sz="1800" dirty="0">
                <a:latin typeface="Times New Roman"/>
                <a:cs typeface="Times New Roman"/>
              </a:rPr>
              <a:t>est-ce</a:t>
            </a:r>
            <a:r>
              <a:rPr sz="1800" spc="-5" dirty="0">
                <a:latin typeface="Times New Roman"/>
                <a:cs typeface="Times New Roman"/>
              </a:rPr>
              <a:t> que</a:t>
            </a:r>
            <a:r>
              <a:rPr sz="1800" dirty="0">
                <a:latin typeface="Times New Roman"/>
                <a:cs typeface="Times New Roman"/>
              </a:rPr>
              <a:t> des populations</a:t>
            </a:r>
            <a:r>
              <a:rPr sz="1800" spc="-20" dirty="0">
                <a:latin typeface="Times New Roman"/>
                <a:cs typeface="Times New Roman"/>
              </a:rPr>
              <a:t> </a:t>
            </a:r>
            <a:r>
              <a:rPr sz="1800" spc="-5" dirty="0">
                <a:latin typeface="Times New Roman"/>
                <a:cs typeface="Times New Roman"/>
              </a:rPr>
              <a:t>sont</a:t>
            </a:r>
            <a:r>
              <a:rPr sz="1800" spc="10" dirty="0">
                <a:latin typeface="Times New Roman"/>
                <a:cs typeface="Times New Roman"/>
              </a:rPr>
              <a:t> </a:t>
            </a:r>
            <a:r>
              <a:rPr sz="1800" dirty="0">
                <a:latin typeface="Times New Roman"/>
                <a:cs typeface="Times New Roman"/>
              </a:rPr>
              <a:t>arrivées</a:t>
            </a:r>
            <a:r>
              <a:rPr sz="1800" spc="-15" dirty="0">
                <a:latin typeface="Times New Roman"/>
                <a:cs typeface="Times New Roman"/>
              </a:rPr>
              <a:t> </a:t>
            </a:r>
            <a:r>
              <a:rPr sz="1800" spc="-5" dirty="0">
                <a:latin typeface="Times New Roman"/>
                <a:cs typeface="Times New Roman"/>
              </a:rPr>
              <a:t>sur</a:t>
            </a:r>
            <a:r>
              <a:rPr sz="1800" spc="5" dirty="0">
                <a:latin typeface="Times New Roman"/>
                <a:cs typeface="Times New Roman"/>
              </a:rPr>
              <a:t> </a:t>
            </a:r>
            <a:r>
              <a:rPr sz="1800" dirty="0">
                <a:latin typeface="Times New Roman"/>
                <a:cs typeface="Times New Roman"/>
              </a:rPr>
              <a:t>ces</a:t>
            </a:r>
            <a:r>
              <a:rPr sz="1800" spc="-10" dirty="0">
                <a:latin typeface="Times New Roman"/>
                <a:cs typeface="Times New Roman"/>
              </a:rPr>
              <a:t> </a:t>
            </a:r>
            <a:r>
              <a:rPr sz="1800" dirty="0">
                <a:latin typeface="Times New Roman"/>
                <a:cs typeface="Times New Roman"/>
              </a:rPr>
              <a:t>territoires</a:t>
            </a:r>
            <a:r>
              <a:rPr sz="1800" spc="-15" dirty="0">
                <a:latin typeface="Times New Roman"/>
                <a:cs typeface="Times New Roman"/>
              </a:rPr>
              <a:t> </a:t>
            </a:r>
            <a:r>
              <a:rPr sz="1800" dirty="0">
                <a:latin typeface="Times New Roman"/>
                <a:cs typeface="Times New Roman"/>
              </a:rPr>
              <a:t>glacés</a:t>
            </a:r>
            <a:r>
              <a:rPr sz="1800" spc="-10" dirty="0">
                <a:latin typeface="Times New Roman"/>
                <a:cs typeface="Times New Roman"/>
              </a:rPr>
              <a:t> </a:t>
            </a:r>
            <a:r>
              <a:rPr sz="1800" dirty="0">
                <a:latin typeface="Times New Roman"/>
                <a:cs typeface="Times New Roman"/>
              </a:rPr>
              <a:t>? (paragraphe</a:t>
            </a:r>
            <a:r>
              <a:rPr sz="1800" spc="-15" dirty="0">
                <a:latin typeface="Times New Roman"/>
                <a:cs typeface="Times New Roman"/>
              </a:rPr>
              <a:t> </a:t>
            </a:r>
            <a:r>
              <a:rPr sz="1800" spc="-5" dirty="0">
                <a:latin typeface="Times New Roman"/>
                <a:cs typeface="Times New Roman"/>
              </a:rPr>
              <a:t>1)</a:t>
            </a:r>
            <a:endParaRPr sz="1800">
              <a:latin typeface="Times New Roman"/>
              <a:cs typeface="Times New Roman"/>
            </a:endParaRPr>
          </a:p>
          <a:p>
            <a:pPr marL="355600" indent="-342900">
              <a:lnSpc>
                <a:spcPct val="100000"/>
              </a:lnSpc>
              <a:spcBef>
                <a:spcPts val="780"/>
              </a:spcBef>
              <a:buAutoNum type="arabicPeriod"/>
              <a:tabLst>
                <a:tab pos="354965" algn="l"/>
                <a:tab pos="355600" algn="l"/>
              </a:tabLst>
            </a:pPr>
            <a:r>
              <a:rPr sz="1800" spc="-5" dirty="0">
                <a:latin typeface="Times New Roman"/>
                <a:cs typeface="Times New Roman"/>
              </a:rPr>
              <a:t>Quels animaux</a:t>
            </a:r>
            <a:r>
              <a:rPr sz="1800" spc="15" dirty="0">
                <a:latin typeface="Times New Roman"/>
                <a:cs typeface="Times New Roman"/>
              </a:rPr>
              <a:t> </a:t>
            </a:r>
            <a:r>
              <a:rPr sz="1800" dirty="0">
                <a:latin typeface="Times New Roman"/>
                <a:cs typeface="Times New Roman"/>
              </a:rPr>
              <a:t>vivaient</a:t>
            </a:r>
            <a:r>
              <a:rPr sz="1800" spc="-15" dirty="0">
                <a:latin typeface="Times New Roman"/>
                <a:cs typeface="Times New Roman"/>
              </a:rPr>
              <a:t> </a:t>
            </a:r>
            <a:r>
              <a:rPr sz="1800" spc="-5" dirty="0">
                <a:latin typeface="Times New Roman"/>
                <a:cs typeface="Times New Roman"/>
              </a:rPr>
              <a:t>sur</a:t>
            </a:r>
            <a:r>
              <a:rPr sz="1800" spc="-10" dirty="0">
                <a:latin typeface="Times New Roman"/>
                <a:cs typeface="Times New Roman"/>
              </a:rPr>
              <a:t> </a:t>
            </a:r>
            <a:r>
              <a:rPr sz="1800" spc="-5" dirty="0">
                <a:latin typeface="Times New Roman"/>
                <a:cs typeface="Times New Roman"/>
              </a:rPr>
              <a:t>ces</a:t>
            </a:r>
            <a:r>
              <a:rPr sz="1800" dirty="0">
                <a:latin typeface="Times New Roman"/>
                <a:cs typeface="Times New Roman"/>
              </a:rPr>
              <a:t> territoires</a:t>
            </a:r>
            <a:r>
              <a:rPr sz="1800" spc="-25" dirty="0">
                <a:latin typeface="Times New Roman"/>
                <a:cs typeface="Times New Roman"/>
              </a:rPr>
              <a:t> </a:t>
            </a:r>
            <a:r>
              <a:rPr sz="1800" dirty="0">
                <a:latin typeface="Times New Roman"/>
                <a:cs typeface="Times New Roman"/>
              </a:rPr>
              <a:t>?</a:t>
            </a:r>
            <a:r>
              <a:rPr sz="1800" spc="10" dirty="0">
                <a:latin typeface="Times New Roman"/>
                <a:cs typeface="Times New Roman"/>
              </a:rPr>
              <a:t> </a:t>
            </a:r>
            <a:r>
              <a:rPr sz="1800" dirty="0">
                <a:latin typeface="Times New Roman"/>
                <a:cs typeface="Times New Roman"/>
              </a:rPr>
              <a:t>(paragraphe</a:t>
            </a:r>
            <a:r>
              <a:rPr sz="1800" spc="-10" dirty="0">
                <a:latin typeface="Times New Roman"/>
                <a:cs typeface="Times New Roman"/>
              </a:rPr>
              <a:t> </a:t>
            </a:r>
            <a:r>
              <a:rPr sz="1800" dirty="0">
                <a:latin typeface="Times New Roman"/>
                <a:cs typeface="Times New Roman"/>
              </a:rPr>
              <a:t>2)</a:t>
            </a:r>
            <a:endParaRPr sz="1800">
              <a:latin typeface="Times New Roman"/>
              <a:cs typeface="Times New Roman"/>
            </a:endParaRPr>
          </a:p>
          <a:p>
            <a:pPr marL="355600" indent="-342900">
              <a:lnSpc>
                <a:spcPct val="100000"/>
              </a:lnSpc>
              <a:spcBef>
                <a:spcPts val="795"/>
              </a:spcBef>
              <a:buAutoNum type="arabicPeriod"/>
              <a:tabLst>
                <a:tab pos="354965" algn="l"/>
                <a:tab pos="355600" algn="l"/>
              </a:tabLst>
            </a:pPr>
            <a:r>
              <a:rPr sz="1800" spc="-5" dirty="0">
                <a:latin typeface="Times New Roman"/>
                <a:cs typeface="Times New Roman"/>
              </a:rPr>
              <a:t>Combien </a:t>
            </a:r>
            <a:r>
              <a:rPr sz="1800" dirty="0">
                <a:latin typeface="Times New Roman"/>
                <a:cs typeface="Times New Roman"/>
              </a:rPr>
              <a:t>d’habitants</a:t>
            </a:r>
            <a:r>
              <a:rPr sz="1800" spc="-15" dirty="0">
                <a:latin typeface="Times New Roman"/>
                <a:cs typeface="Times New Roman"/>
              </a:rPr>
              <a:t> </a:t>
            </a:r>
            <a:r>
              <a:rPr sz="1800" dirty="0">
                <a:latin typeface="Times New Roman"/>
                <a:cs typeface="Times New Roman"/>
              </a:rPr>
              <a:t>vivent</a:t>
            </a:r>
            <a:r>
              <a:rPr sz="1800" spc="-10" dirty="0">
                <a:latin typeface="Times New Roman"/>
                <a:cs typeface="Times New Roman"/>
              </a:rPr>
              <a:t> </a:t>
            </a:r>
            <a:r>
              <a:rPr sz="1800" spc="-5" dirty="0">
                <a:latin typeface="Times New Roman"/>
                <a:cs typeface="Times New Roman"/>
              </a:rPr>
              <a:t>sur</a:t>
            </a:r>
            <a:r>
              <a:rPr sz="1800" dirty="0">
                <a:latin typeface="Times New Roman"/>
                <a:cs typeface="Times New Roman"/>
              </a:rPr>
              <a:t> </a:t>
            </a:r>
            <a:r>
              <a:rPr sz="1800" spc="-5" dirty="0">
                <a:latin typeface="Times New Roman"/>
                <a:cs typeface="Times New Roman"/>
              </a:rPr>
              <a:t>ces</a:t>
            </a:r>
            <a:r>
              <a:rPr sz="1800" spc="-10" dirty="0">
                <a:latin typeface="Times New Roman"/>
                <a:cs typeface="Times New Roman"/>
              </a:rPr>
              <a:t> </a:t>
            </a:r>
            <a:r>
              <a:rPr sz="1800" dirty="0">
                <a:latin typeface="Times New Roman"/>
                <a:cs typeface="Times New Roman"/>
              </a:rPr>
              <a:t>territoires</a:t>
            </a:r>
            <a:r>
              <a:rPr sz="1800" spc="-20" dirty="0">
                <a:latin typeface="Times New Roman"/>
                <a:cs typeface="Times New Roman"/>
              </a:rPr>
              <a:t> </a:t>
            </a:r>
            <a:r>
              <a:rPr sz="1800" dirty="0">
                <a:latin typeface="Times New Roman"/>
                <a:cs typeface="Times New Roman"/>
              </a:rPr>
              <a:t>actuellement</a:t>
            </a:r>
            <a:r>
              <a:rPr sz="1800" spc="-20" dirty="0">
                <a:latin typeface="Times New Roman"/>
                <a:cs typeface="Times New Roman"/>
              </a:rPr>
              <a:t> </a:t>
            </a:r>
            <a:r>
              <a:rPr sz="1800" dirty="0">
                <a:latin typeface="Times New Roman"/>
                <a:cs typeface="Times New Roman"/>
              </a:rPr>
              <a:t>?</a:t>
            </a:r>
            <a:r>
              <a:rPr sz="1800" spc="-5" dirty="0">
                <a:latin typeface="Times New Roman"/>
                <a:cs typeface="Times New Roman"/>
              </a:rPr>
              <a:t> </a:t>
            </a:r>
            <a:r>
              <a:rPr sz="1800" dirty="0">
                <a:latin typeface="Times New Roman"/>
                <a:cs typeface="Times New Roman"/>
              </a:rPr>
              <a:t>((paragraphe</a:t>
            </a:r>
            <a:r>
              <a:rPr sz="1800" spc="-10" dirty="0">
                <a:latin typeface="Times New Roman"/>
                <a:cs typeface="Times New Roman"/>
              </a:rPr>
              <a:t> </a:t>
            </a:r>
            <a:r>
              <a:rPr sz="1800" dirty="0">
                <a:latin typeface="Times New Roman"/>
                <a:cs typeface="Times New Roman"/>
              </a:rPr>
              <a:t>3)</a:t>
            </a:r>
            <a:endParaRPr sz="1800">
              <a:latin typeface="Times New Roman"/>
              <a:cs typeface="Times New Roman"/>
            </a:endParaRPr>
          </a:p>
          <a:p>
            <a:pPr marL="355600" indent="-342900">
              <a:lnSpc>
                <a:spcPct val="100000"/>
              </a:lnSpc>
              <a:spcBef>
                <a:spcPts val="780"/>
              </a:spcBef>
              <a:buAutoNum type="arabicPeriod"/>
              <a:tabLst>
                <a:tab pos="354965" algn="l"/>
                <a:tab pos="355600" algn="l"/>
              </a:tabLst>
            </a:pPr>
            <a:r>
              <a:rPr sz="1800" dirty="0">
                <a:latin typeface="Times New Roman"/>
                <a:cs typeface="Times New Roman"/>
              </a:rPr>
              <a:t>Quelles</a:t>
            </a:r>
            <a:r>
              <a:rPr sz="1800" spc="-10" dirty="0">
                <a:latin typeface="Times New Roman"/>
                <a:cs typeface="Times New Roman"/>
              </a:rPr>
              <a:t> </a:t>
            </a:r>
            <a:r>
              <a:rPr sz="1800" dirty="0">
                <a:latin typeface="Times New Roman"/>
                <a:cs typeface="Times New Roman"/>
              </a:rPr>
              <a:t>sont</a:t>
            </a:r>
            <a:r>
              <a:rPr sz="1800" spc="-10" dirty="0">
                <a:latin typeface="Times New Roman"/>
                <a:cs typeface="Times New Roman"/>
              </a:rPr>
              <a:t> </a:t>
            </a:r>
            <a:r>
              <a:rPr sz="1800" dirty="0">
                <a:latin typeface="Times New Roman"/>
                <a:cs typeface="Times New Roman"/>
              </a:rPr>
              <a:t>les</a:t>
            </a:r>
            <a:r>
              <a:rPr sz="1800" spc="-10" dirty="0">
                <a:latin typeface="Times New Roman"/>
                <a:cs typeface="Times New Roman"/>
              </a:rPr>
              <a:t> </a:t>
            </a:r>
            <a:r>
              <a:rPr sz="1800" dirty="0">
                <a:latin typeface="Times New Roman"/>
                <a:cs typeface="Times New Roman"/>
              </a:rPr>
              <a:t>populations</a:t>
            </a:r>
            <a:r>
              <a:rPr sz="1800" spc="-15" dirty="0">
                <a:latin typeface="Times New Roman"/>
                <a:cs typeface="Times New Roman"/>
              </a:rPr>
              <a:t> </a:t>
            </a:r>
            <a:r>
              <a:rPr sz="1800" dirty="0">
                <a:latin typeface="Times New Roman"/>
                <a:cs typeface="Times New Roman"/>
              </a:rPr>
              <a:t>qui</a:t>
            </a:r>
            <a:r>
              <a:rPr sz="1800" spc="-5" dirty="0">
                <a:latin typeface="Times New Roman"/>
                <a:cs typeface="Times New Roman"/>
              </a:rPr>
              <a:t> </a:t>
            </a:r>
            <a:r>
              <a:rPr sz="1800" dirty="0">
                <a:latin typeface="Times New Roman"/>
                <a:cs typeface="Times New Roman"/>
              </a:rPr>
              <a:t>vivent</a:t>
            </a:r>
            <a:r>
              <a:rPr sz="1800" spc="-5" dirty="0">
                <a:latin typeface="Times New Roman"/>
                <a:cs typeface="Times New Roman"/>
              </a:rPr>
              <a:t> sur</a:t>
            </a:r>
            <a:r>
              <a:rPr sz="1800" dirty="0">
                <a:latin typeface="Times New Roman"/>
                <a:cs typeface="Times New Roman"/>
              </a:rPr>
              <a:t> </a:t>
            </a:r>
            <a:r>
              <a:rPr sz="1800" spc="-5" dirty="0">
                <a:latin typeface="Times New Roman"/>
                <a:cs typeface="Times New Roman"/>
              </a:rPr>
              <a:t>ces</a:t>
            </a:r>
            <a:r>
              <a:rPr sz="1800" spc="-15" dirty="0">
                <a:latin typeface="Times New Roman"/>
                <a:cs typeface="Times New Roman"/>
              </a:rPr>
              <a:t> </a:t>
            </a:r>
            <a:r>
              <a:rPr sz="1800" dirty="0">
                <a:latin typeface="Times New Roman"/>
                <a:cs typeface="Times New Roman"/>
              </a:rPr>
              <a:t>territoires</a:t>
            </a:r>
            <a:r>
              <a:rPr sz="1800" spc="-25" dirty="0">
                <a:latin typeface="Times New Roman"/>
                <a:cs typeface="Times New Roman"/>
              </a:rPr>
              <a:t> </a:t>
            </a:r>
            <a:r>
              <a:rPr sz="1800" dirty="0">
                <a:latin typeface="Times New Roman"/>
                <a:cs typeface="Times New Roman"/>
              </a:rPr>
              <a:t>(paragraphe</a:t>
            </a:r>
            <a:r>
              <a:rPr sz="1800" spc="-5" dirty="0">
                <a:latin typeface="Times New Roman"/>
                <a:cs typeface="Times New Roman"/>
              </a:rPr>
              <a:t> </a:t>
            </a:r>
            <a:r>
              <a:rPr sz="1800" dirty="0">
                <a:latin typeface="Times New Roman"/>
                <a:cs typeface="Times New Roman"/>
              </a:rPr>
              <a:t>4)?</a:t>
            </a:r>
            <a:endParaRPr sz="1800">
              <a:latin typeface="Times New Roman"/>
              <a:cs typeface="Times New Roman"/>
            </a:endParaRPr>
          </a:p>
          <a:p>
            <a:pPr marL="355600" indent="-342900">
              <a:lnSpc>
                <a:spcPct val="100000"/>
              </a:lnSpc>
              <a:spcBef>
                <a:spcPts val="780"/>
              </a:spcBef>
              <a:buAutoNum type="arabicPeriod"/>
              <a:tabLst>
                <a:tab pos="354965" algn="l"/>
                <a:tab pos="355600" algn="l"/>
              </a:tabLst>
            </a:pPr>
            <a:r>
              <a:rPr sz="1800" spc="-5" dirty="0">
                <a:latin typeface="Times New Roman"/>
                <a:cs typeface="Times New Roman"/>
              </a:rPr>
              <a:t>Ont-ils</a:t>
            </a:r>
            <a:r>
              <a:rPr sz="1800" spc="-20" dirty="0">
                <a:latin typeface="Times New Roman"/>
                <a:cs typeface="Times New Roman"/>
              </a:rPr>
              <a:t> </a:t>
            </a:r>
            <a:r>
              <a:rPr sz="1800" spc="-5" dirty="0">
                <a:latin typeface="Times New Roman"/>
                <a:cs typeface="Times New Roman"/>
              </a:rPr>
              <a:t>des</a:t>
            </a:r>
            <a:r>
              <a:rPr sz="1800" dirty="0">
                <a:latin typeface="Times New Roman"/>
                <a:cs typeface="Times New Roman"/>
              </a:rPr>
              <a:t> traditions</a:t>
            </a:r>
            <a:r>
              <a:rPr sz="1800" spc="-20" dirty="0">
                <a:latin typeface="Times New Roman"/>
                <a:cs typeface="Times New Roman"/>
              </a:rPr>
              <a:t> </a:t>
            </a:r>
            <a:r>
              <a:rPr sz="1800" dirty="0">
                <a:latin typeface="Times New Roman"/>
                <a:cs typeface="Times New Roman"/>
              </a:rPr>
              <a:t>?</a:t>
            </a:r>
            <a:r>
              <a:rPr sz="1800" spc="-15" dirty="0">
                <a:latin typeface="Times New Roman"/>
                <a:cs typeface="Times New Roman"/>
              </a:rPr>
              <a:t> </a:t>
            </a:r>
            <a:r>
              <a:rPr sz="1800" dirty="0">
                <a:latin typeface="Times New Roman"/>
                <a:cs typeface="Times New Roman"/>
              </a:rPr>
              <a:t>(paragraphe</a:t>
            </a:r>
            <a:r>
              <a:rPr sz="1800" spc="-15" dirty="0">
                <a:latin typeface="Times New Roman"/>
                <a:cs typeface="Times New Roman"/>
              </a:rPr>
              <a:t> </a:t>
            </a:r>
            <a:r>
              <a:rPr sz="1800" dirty="0">
                <a:latin typeface="Times New Roman"/>
                <a:cs typeface="Times New Roman"/>
              </a:rPr>
              <a:t>5)</a:t>
            </a:r>
            <a:endParaRPr sz="1800">
              <a:latin typeface="Times New Roman"/>
              <a:cs typeface="Times New Roman"/>
            </a:endParaRPr>
          </a:p>
          <a:p>
            <a:pPr marL="355600" indent="-342900">
              <a:lnSpc>
                <a:spcPct val="100000"/>
              </a:lnSpc>
              <a:spcBef>
                <a:spcPts val="795"/>
              </a:spcBef>
              <a:buAutoNum type="arabicPeriod"/>
              <a:tabLst>
                <a:tab pos="354965" algn="l"/>
                <a:tab pos="355600" algn="l"/>
              </a:tabLst>
            </a:pPr>
            <a:r>
              <a:rPr sz="1800" dirty="0">
                <a:latin typeface="Times New Roman"/>
                <a:cs typeface="Times New Roman"/>
              </a:rPr>
              <a:t>Quelle</a:t>
            </a:r>
            <a:r>
              <a:rPr sz="1800" spc="-20" dirty="0">
                <a:latin typeface="Times New Roman"/>
                <a:cs typeface="Times New Roman"/>
              </a:rPr>
              <a:t> </a:t>
            </a:r>
            <a:r>
              <a:rPr sz="1800" spc="-5" dirty="0">
                <a:latin typeface="Times New Roman"/>
                <a:cs typeface="Times New Roman"/>
              </a:rPr>
              <a:t>est</a:t>
            </a:r>
            <a:r>
              <a:rPr sz="1800" spc="5" dirty="0">
                <a:latin typeface="Times New Roman"/>
                <a:cs typeface="Times New Roman"/>
              </a:rPr>
              <a:t> </a:t>
            </a:r>
            <a:r>
              <a:rPr sz="1800" dirty="0">
                <a:latin typeface="Times New Roman"/>
                <a:cs typeface="Times New Roman"/>
              </a:rPr>
              <a:t>leur</a:t>
            </a:r>
            <a:r>
              <a:rPr sz="1800" spc="-20" dirty="0">
                <a:latin typeface="Times New Roman"/>
                <a:cs typeface="Times New Roman"/>
              </a:rPr>
              <a:t> </a:t>
            </a:r>
            <a:r>
              <a:rPr sz="1800" dirty="0">
                <a:latin typeface="Times New Roman"/>
                <a:cs typeface="Times New Roman"/>
              </a:rPr>
              <a:t>tradition</a:t>
            </a:r>
            <a:r>
              <a:rPr sz="1800" spc="-20" dirty="0">
                <a:latin typeface="Times New Roman"/>
                <a:cs typeface="Times New Roman"/>
              </a:rPr>
              <a:t> </a:t>
            </a:r>
            <a:r>
              <a:rPr sz="1800" dirty="0">
                <a:latin typeface="Times New Roman"/>
                <a:cs typeface="Times New Roman"/>
              </a:rPr>
              <a:t>principale</a:t>
            </a:r>
            <a:r>
              <a:rPr sz="1800" spc="-15" dirty="0">
                <a:latin typeface="Times New Roman"/>
                <a:cs typeface="Times New Roman"/>
              </a:rPr>
              <a:t> </a:t>
            </a:r>
            <a:r>
              <a:rPr sz="1800" dirty="0">
                <a:latin typeface="Times New Roman"/>
                <a:cs typeface="Times New Roman"/>
              </a:rPr>
              <a:t>?</a:t>
            </a:r>
            <a:r>
              <a:rPr sz="1800" spc="-10" dirty="0">
                <a:latin typeface="Times New Roman"/>
                <a:cs typeface="Times New Roman"/>
              </a:rPr>
              <a:t> </a:t>
            </a:r>
            <a:r>
              <a:rPr sz="1800" dirty="0">
                <a:latin typeface="Times New Roman"/>
                <a:cs typeface="Times New Roman"/>
              </a:rPr>
              <a:t>(paragraphe</a:t>
            </a:r>
            <a:r>
              <a:rPr sz="1800" spc="-30" dirty="0">
                <a:latin typeface="Times New Roman"/>
                <a:cs typeface="Times New Roman"/>
              </a:rPr>
              <a:t> </a:t>
            </a:r>
            <a:r>
              <a:rPr sz="1800" dirty="0">
                <a:latin typeface="Times New Roman"/>
                <a:cs typeface="Times New Roman"/>
              </a:rPr>
              <a:t>5)</a:t>
            </a:r>
            <a:endParaRPr sz="1800">
              <a:latin typeface="Times New Roman"/>
              <a:cs typeface="Times New Roman"/>
            </a:endParaRPr>
          </a:p>
          <a:p>
            <a:pPr marL="355600" indent="-342900">
              <a:lnSpc>
                <a:spcPct val="100000"/>
              </a:lnSpc>
              <a:spcBef>
                <a:spcPts val="780"/>
              </a:spcBef>
              <a:buAutoNum type="arabicPeriod"/>
              <a:tabLst>
                <a:tab pos="354965" algn="l"/>
                <a:tab pos="355600" algn="l"/>
              </a:tabLst>
            </a:pPr>
            <a:r>
              <a:rPr sz="1800" spc="-5" dirty="0">
                <a:latin typeface="Times New Roman"/>
                <a:cs typeface="Times New Roman"/>
              </a:rPr>
              <a:t>Quels</a:t>
            </a:r>
            <a:r>
              <a:rPr sz="1800" spc="-10" dirty="0">
                <a:latin typeface="Times New Roman"/>
                <a:cs typeface="Times New Roman"/>
              </a:rPr>
              <a:t> </a:t>
            </a:r>
            <a:r>
              <a:rPr sz="1800" dirty="0">
                <a:latin typeface="Times New Roman"/>
                <a:cs typeface="Times New Roman"/>
              </a:rPr>
              <a:t>sont leurs</a:t>
            </a:r>
            <a:r>
              <a:rPr sz="1800" spc="-10" dirty="0">
                <a:latin typeface="Times New Roman"/>
                <a:cs typeface="Times New Roman"/>
              </a:rPr>
              <a:t> </a:t>
            </a:r>
            <a:r>
              <a:rPr sz="1800" spc="-5" dirty="0">
                <a:latin typeface="Times New Roman"/>
                <a:cs typeface="Times New Roman"/>
              </a:rPr>
              <a:t>passe-temps </a:t>
            </a:r>
            <a:r>
              <a:rPr sz="1800" dirty="0">
                <a:latin typeface="Times New Roman"/>
                <a:cs typeface="Times New Roman"/>
              </a:rPr>
              <a:t>?</a:t>
            </a:r>
            <a:r>
              <a:rPr sz="1800" spc="-5" dirty="0">
                <a:latin typeface="Times New Roman"/>
                <a:cs typeface="Times New Roman"/>
              </a:rPr>
              <a:t> </a:t>
            </a:r>
            <a:r>
              <a:rPr sz="1800" dirty="0">
                <a:latin typeface="Times New Roman"/>
                <a:cs typeface="Times New Roman"/>
              </a:rPr>
              <a:t>(paragraphe</a:t>
            </a:r>
            <a:r>
              <a:rPr sz="1800" spc="-10" dirty="0">
                <a:latin typeface="Times New Roman"/>
                <a:cs typeface="Times New Roman"/>
              </a:rPr>
              <a:t> </a:t>
            </a:r>
            <a:r>
              <a:rPr sz="1800" dirty="0">
                <a:latin typeface="Times New Roman"/>
                <a:cs typeface="Times New Roman"/>
              </a:rPr>
              <a:t>5)</a:t>
            </a:r>
            <a:endParaRPr sz="1800">
              <a:latin typeface="Times New Roman"/>
              <a:cs typeface="Times New Roman"/>
            </a:endParaRPr>
          </a:p>
          <a:p>
            <a:pPr marL="355600" indent="-342900">
              <a:lnSpc>
                <a:spcPct val="100000"/>
              </a:lnSpc>
              <a:spcBef>
                <a:spcPts val="780"/>
              </a:spcBef>
              <a:buAutoNum type="arabicPeriod"/>
              <a:tabLst>
                <a:tab pos="354965" algn="l"/>
                <a:tab pos="355600" algn="l"/>
              </a:tabLst>
            </a:pPr>
            <a:r>
              <a:rPr sz="1800" dirty="0">
                <a:latin typeface="Times New Roman"/>
                <a:cs typeface="Times New Roman"/>
              </a:rPr>
              <a:t>Est-ce</a:t>
            </a:r>
            <a:r>
              <a:rPr sz="1800" spc="-25" dirty="0">
                <a:latin typeface="Times New Roman"/>
                <a:cs typeface="Times New Roman"/>
              </a:rPr>
              <a:t> </a:t>
            </a:r>
            <a:r>
              <a:rPr sz="1800" dirty="0">
                <a:latin typeface="Times New Roman"/>
                <a:cs typeface="Times New Roman"/>
              </a:rPr>
              <a:t>qu’ils </a:t>
            </a:r>
            <a:r>
              <a:rPr sz="1800" spc="-5" dirty="0">
                <a:latin typeface="Times New Roman"/>
                <a:cs typeface="Times New Roman"/>
              </a:rPr>
              <a:t>affrontent</a:t>
            </a:r>
            <a:r>
              <a:rPr sz="1800" spc="-20" dirty="0">
                <a:latin typeface="Times New Roman"/>
                <a:cs typeface="Times New Roman"/>
              </a:rPr>
              <a:t> </a:t>
            </a:r>
            <a:r>
              <a:rPr sz="1800" dirty="0">
                <a:latin typeface="Times New Roman"/>
                <a:cs typeface="Times New Roman"/>
              </a:rPr>
              <a:t>des</a:t>
            </a:r>
            <a:r>
              <a:rPr sz="1800" spc="-5" dirty="0">
                <a:latin typeface="Times New Roman"/>
                <a:cs typeface="Times New Roman"/>
              </a:rPr>
              <a:t> </a:t>
            </a:r>
            <a:r>
              <a:rPr sz="1800" dirty="0">
                <a:latin typeface="Times New Roman"/>
                <a:cs typeface="Times New Roman"/>
              </a:rPr>
              <a:t>problèmes</a:t>
            </a:r>
            <a:r>
              <a:rPr sz="1800" spc="-10" dirty="0">
                <a:latin typeface="Times New Roman"/>
                <a:cs typeface="Times New Roman"/>
              </a:rPr>
              <a:t> </a:t>
            </a:r>
            <a:r>
              <a:rPr sz="1800" dirty="0">
                <a:latin typeface="Times New Roman"/>
                <a:cs typeface="Times New Roman"/>
              </a:rPr>
              <a:t>?</a:t>
            </a:r>
            <a:r>
              <a:rPr sz="1800" spc="-10" dirty="0">
                <a:latin typeface="Times New Roman"/>
                <a:cs typeface="Times New Roman"/>
              </a:rPr>
              <a:t> </a:t>
            </a:r>
            <a:r>
              <a:rPr sz="1800" dirty="0">
                <a:latin typeface="Times New Roman"/>
                <a:cs typeface="Times New Roman"/>
              </a:rPr>
              <a:t>(paragraphe</a:t>
            </a:r>
            <a:r>
              <a:rPr sz="1800" spc="-20" dirty="0">
                <a:latin typeface="Times New Roman"/>
                <a:cs typeface="Times New Roman"/>
              </a:rPr>
              <a:t> </a:t>
            </a:r>
            <a:r>
              <a:rPr sz="1800" spc="-5" dirty="0">
                <a:latin typeface="Times New Roman"/>
                <a:cs typeface="Times New Roman"/>
              </a:rPr>
              <a:t>6)</a:t>
            </a:r>
            <a:endParaRPr sz="1800">
              <a:latin typeface="Times New Roman"/>
              <a:cs typeface="Times New Roman"/>
            </a:endParaRPr>
          </a:p>
          <a:p>
            <a:pPr marL="355600" indent="-342900">
              <a:lnSpc>
                <a:spcPct val="100000"/>
              </a:lnSpc>
              <a:spcBef>
                <a:spcPts val="790"/>
              </a:spcBef>
              <a:buAutoNum type="arabicPeriod"/>
              <a:tabLst>
                <a:tab pos="354965" algn="l"/>
                <a:tab pos="355600" algn="l"/>
              </a:tabLst>
            </a:pPr>
            <a:r>
              <a:rPr sz="1800" spc="-5" dirty="0">
                <a:latin typeface="Times New Roman"/>
                <a:cs typeface="Times New Roman"/>
              </a:rPr>
              <a:t>Est-ce</a:t>
            </a:r>
            <a:r>
              <a:rPr sz="1800" spc="-15" dirty="0">
                <a:latin typeface="Times New Roman"/>
                <a:cs typeface="Times New Roman"/>
              </a:rPr>
              <a:t> </a:t>
            </a:r>
            <a:r>
              <a:rPr sz="1800" dirty="0">
                <a:latin typeface="Times New Roman"/>
                <a:cs typeface="Times New Roman"/>
              </a:rPr>
              <a:t>que</a:t>
            </a:r>
            <a:r>
              <a:rPr sz="1800" spc="10" dirty="0">
                <a:latin typeface="Times New Roman"/>
                <a:cs typeface="Times New Roman"/>
              </a:rPr>
              <a:t> </a:t>
            </a:r>
            <a:r>
              <a:rPr sz="1800" dirty="0">
                <a:latin typeface="Times New Roman"/>
                <a:cs typeface="Times New Roman"/>
              </a:rPr>
              <a:t>leur</a:t>
            </a:r>
            <a:r>
              <a:rPr sz="1800" spc="-20" dirty="0">
                <a:latin typeface="Times New Roman"/>
                <a:cs typeface="Times New Roman"/>
              </a:rPr>
              <a:t> </a:t>
            </a:r>
            <a:r>
              <a:rPr sz="1800" dirty="0">
                <a:latin typeface="Times New Roman"/>
                <a:cs typeface="Times New Roman"/>
              </a:rPr>
              <a:t>vie </a:t>
            </a:r>
            <a:r>
              <a:rPr sz="1800" spc="-5" dirty="0">
                <a:latin typeface="Times New Roman"/>
                <a:cs typeface="Times New Roman"/>
              </a:rPr>
              <a:t>est</a:t>
            </a:r>
            <a:r>
              <a:rPr sz="1800" spc="10" dirty="0">
                <a:latin typeface="Times New Roman"/>
                <a:cs typeface="Times New Roman"/>
              </a:rPr>
              <a:t> </a:t>
            </a:r>
            <a:r>
              <a:rPr sz="1800" dirty="0">
                <a:latin typeface="Times New Roman"/>
                <a:cs typeface="Times New Roman"/>
              </a:rPr>
              <a:t>influencé</a:t>
            </a:r>
            <a:r>
              <a:rPr sz="1800" spc="-25" dirty="0">
                <a:latin typeface="Times New Roman"/>
                <a:cs typeface="Times New Roman"/>
              </a:rPr>
              <a:t> </a:t>
            </a:r>
            <a:r>
              <a:rPr sz="1800" dirty="0">
                <a:latin typeface="Times New Roman"/>
                <a:cs typeface="Times New Roman"/>
              </a:rPr>
              <a:t>par</a:t>
            </a:r>
            <a:r>
              <a:rPr sz="1800" spc="10" dirty="0">
                <a:latin typeface="Times New Roman"/>
                <a:cs typeface="Times New Roman"/>
              </a:rPr>
              <a:t> </a:t>
            </a:r>
            <a:r>
              <a:rPr sz="1800" dirty="0">
                <a:latin typeface="Times New Roman"/>
                <a:cs typeface="Times New Roman"/>
              </a:rPr>
              <a:t>les</a:t>
            </a:r>
            <a:r>
              <a:rPr sz="1800" spc="-10" dirty="0">
                <a:latin typeface="Times New Roman"/>
                <a:cs typeface="Times New Roman"/>
              </a:rPr>
              <a:t> </a:t>
            </a:r>
            <a:r>
              <a:rPr sz="1800" spc="-5" dirty="0">
                <a:latin typeface="Times New Roman"/>
                <a:cs typeface="Times New Roman"/>
              </a:rPr>
              <a:t>problèmes </a:t>
            </a:r>
            <a:r>
              <a:rPr sz="1800" dirty="0">
                <a:latin typeface="Times New Roman"/>
                <a:cs typeface="Times New Roman"/>
              </a:rPr>
              <a:t>environnementaux</a:t>
            </a:r>
            <a:r>
              <a:rPr sz="1800" spc="-10" dirty="0">
                <a:latin typeface="Times New Roman"/>
                <a:cs typeface="Times New Roman"/>
              </a:rPr>
              <a:t> </a:t>
            </a:r>
            <a:r>
              <a:rPr sz="1800" dirty="0">
                <a:latin typeface="Times New Roman"/>
                <a:cs typeface="Times New Roman"/>
              </a:rPr>
              <a:t>?</a:t>
            </a:r>
            <a:r>
              <a:rPr sz="1800" spc="10" dirty="0">
                <a:latin typeface="Times New Roman"/>
                <a:cs typeface="Times New Roman"/>
              </a:rPr>
              <a:t> </a:t>
            </a:r>
            <a:r>
              <a:rPr sz="1800" dirty="0">
                <a:latin typeface="Times New Roman"/>
                <a:cs typeface="Times New Roman"/>
              </a:rPr>
              <a:t>(paragraphe</a:t>
            </a:r>
            <a:r>
              <a:rPr sz="1800" spc="-10" dirty="0">
                <a:latin typeface="Times New Roman"/>
                <a:cs typeface="Times New Roman"/>
              </a:rPr>
              <a:t> </a:t>
            </a:r>
            <a:r>
              <a:rPr sz="1800" dirty="0">
                <a:latin typeface="Times New Roman"/>
                <a:cs typeface="Times New Roman"/>
              </a:rPr>
              <a:t>6)</a:t>
            </a:r>
            <a:endParaRPr sz="1800">
              <a:latin typeface="Times New Roman"/>
              <a:cs typeface="Times New Roman"/>
            </a:endParaRPr>
          </a:p>
          <a:p>
            <a:pPr marL="355600" indent="-342900">
              <a:lnSpc>
                <a:spcPct val="100000"/>
              </a:lnSpc>
              <a:spcBef>
                <a:spcPts val="780"/>
              </a:spcBef>
              <a:buAutoNum type="arabicPeriod"/>
              <a:tabLst>
                <a:tab pos="355600" algn="l"/>
              </a:tabLst>
            </a:pPr>
            <a:r>
              <a:rPr sz="1800" spc="-5" dirty="0">
                <a:latin typeface="Times New Roman"/>
                <a:cs typeface="Times New Roman"/>
              </a:rPr>
              <a:t>Quels </a:t>
            </a:r>
            <a:r>
              <a:rPr sz="1800" dirty="0">
                <a:latin typeface="Times New Roman"/>
                <a:cs typeface="Times New Roman"/>
              </a:rPr>
              <a:t>sont</a:t>
            </a:r>
            <a:r>
              <a:rPr sz="1800" spc="5" dirty="0">
                <a:latin typeface="Times New Roman"/>
                <a:cs typeface="Times New Roman"/>
              </a:rPr>
              <a:t> </a:t>
            </a:r>
            <a:r>
              <a:rPr sz="1800" dirty="0">
                <a:latin typeface="Times New Roman"/>
                <a:cs typeface="Times New Roman"/>
              </a:rPr>
              <a:t>les</a:t>
            </a:r>
            <a:r>
              <a:rPr sz="1800" spc="-10" dirty="0">
                <a:latin typeface="Times New Roman"/>
                <a:cs typeface="Times New Roman"/>
              </a:rPr>
              <a:t> </a:t>
            </a:r>
            <a:r>
              <a:rPr sz="1800" spc="-5" dirty="0">
                <a:latin typeface="Times New Roman"/>
                <a:cs typeface="Times New Roman"/>
              </a:rPr>
              <a:t>problèmes</a:t>
            </a:r>
            <a:r>
              <a:rPr sz="1800" spc="5" dirty="0">
                <a:latin typeface="Times New Roman"/>
                <a:cs typeface="Times New Roman"/>
              </a:rPr>
              <a:t> </a:t>
            </a:r>
            <a:r>
              <a:rPr sz="1800" dirty="0">
                <a:latin typeface="Times New Roman"/>
                <a:cs typeface="Times New Roman"/>
              </a:rPr>
              <a:t>principaux</a:t>
            </a:r>
            <a:r>
              <a:rPr sz="1800" spc="-15" dirty="0">
                <a:latin typeface="Times New Roman"/>
                <a:cs typeface="Times New Roman"/>
              </a:rPr>
              <a:t> </a:t>
            </a:r>
            <a:r>
              <a:rPr sz="1800" dirty="0">
                <a:latin typeface="Times New Roman"/>
                <a:cs typeface="Times New Roman"/>
              </a:rPr>
              <a:t>auxquels</a:t>
            </a:r>
            <a:r>
              <a:rPr sz="1800" spc="-5" dirty="0">
                <a:latin typeface="Times New Roman"/>
                <a:cs typeface="Times New Roman"/>
              </a:rPr>
              <a:t> ils</a:t>
            </a:r>
            <a:r>
              <a:rPr sz="1800" spc="-10" dirty="0">
                <a:latin typeface="Times New Roman"/>
                <a:cs typeface="Times New Roman"/>
              </a:rPr>
              <a:t> </a:t>
            </a:r>
            <a:r>
              <a:rPr sz="1800" dirty="0">
                <a:latin typeface="Times New Roman"/>
                <a:cs typeface="Times New Roman"/>
              </a:rPr>
              <a:t>font</a:t>
            </a:r>
            <a:r>
              <a:rPr sz="1800" spc="-5" dirty="0">
                <a:latin typeface="Times New Roman"/>
                <a:cs typeface="Times New Roman"/>
              </a:rPr>
              <a:t> </a:t>
            </a:r>
            <a:r>
              <a:rPr sz="1800" dirty="0">
                <a:latin typeface="Times New Roman"/>
                <a:cs typeface="Times New Roman"/>
              </a:rPr>
              <a:t>face ?</a:t>
            </a:r>
            <a:r>
              <a:rPr sz="1800" spc="-5" dirty="0">
                <a:latin typeface="Times New Roman"/>
                <a:cs typeface="Times New Roman"/>
              </a:rPr>
              <a:t> </a:t>
            </a:r>
            <a:r>
              <a:rPr sz="1800" dirty="0">
                <a:latin typeface="Times New Roman"/>
                <a:cs typeface="Times New Roman"/>
              </a:rPr>
              <a:t>(paragraphe</a:t>
            </a:r>
            <a:r>
              <a:rPr sz="1800" spc="-5" dirty="0">
                <a:latin typeface="Times New Roman"/>
                <a:cs typeface="Times New Roman"/>
              </a:rPr>
              <a:t> </a:t>
            </a:r>
            <a:r>
              <a:rPr sz="1800" dirty="0">
                <a:latin typeface="Times New Roman"/>
                <a:cs typeface="Times New Roman"/>
              </a:rPr>
              <a:t>7)</a:t>
            </a:r>
            <a:endParaRPr sz="1800">
              <a:latin typeface="Times New Roman"/>
              <a:cs typeface="Times New Roman"/>
            </a:endParaRPr>
          </a:p>
          <a:p>
            <a:pPr marL="411480" indent="-399415">
              <a:lnSpc>
                <a:spcPct val="100000"/>
              </a:lnSpc>
              <a:spcBef>
                <a:spcPts val="780"/>
              </a:spcBef>
              <a:buAutoNum type="arabicPeriod"/>
              <a:tabLst>
                <a:tab pos="412115" algn="l"/>
              </a:tabLst>
            </a:pPr>
            <a:r>
              <a:rPr sz="1800" dirty="0">
                <a:latin typeface="Times New Roman"/>
                <a:cs typeface="Times New Roman"/>
              </a:rPr>
              <a:t>Quelle</a:t>
            </a:r>
            <a:r>
              <a:rPr sz="1800" spc="-10" dirty="0">
                <a:latin typeface="Times New Roman"/>
                <a:cs typeface="Times New Roman"/>
              </a:rPr>
              <a:t> </a:t>
            </a:r>
            <a:r>
              <a:rPr sz="1800" dirty="0">
                <a:latin typeface="Times New Roman"/>
                <a:cs typeface="Times New Roman"/>
              </a:rPr>
              <a:t>est</a:t>
            </a:r>
            <a:r>
              <a:rPr sz="1800" spc="-10" dirty="0">
                <a:latin typeface="Times New Roman"/>
                <a:cs typeface="Times New Roman"/>
              </a:rPr>
              <a:t> </a:t>
            </a:r>
            <a:r>
              <a:rPr sz="1800" dirty="0">
                <a:latin typeface="Times New Roman"/>
                <a:cs typeface="Times New Roman"/>
              </a:rPr>
              <a:t>la</a:t>
            </a:r>
            <a:r>
              <a:rPr sz="1800" spc="-15" dirty="0">
                <a:latin typeface="Times New Roman"/>
                <a:cs typeface="Times New Roman"/>
              </a:rPr>
              <a:t> </a:t>
            </a:r>
            <a:r>
              <a:rPr sz="1800" dirty="0">
                <a:latin typeface="Times New Roman"/>
                <a:cs typeface="Times New Roman"/>
              </a:rPr>
              <a:t>solution</a:t>
            </a:r>
            <a:r>
              <a:rPr sz="1800" spc="-10" dirty="0">
                <a:latin typeface="Times New Roman"/>
                <a:cs typeface="Times New Roman"/>
              </a:rPr>
              <a:t> </a:t>
            </a:r>
            <a:r>
              <a:rPr sz="1800" dirty="0">
                <a:latin typeface="Times New Roman"/>
                <a:cs typeface="Times New Roman"/>
              </a:rPr>
              <a:t>à</a:t>
            </a:r>
            <a:r>
              <a:rPr sz="1800" spc="-10" dirty="0">
                <a:latin typeface="Times New Roman"/>
                <a:cs typeface="Times New Roman"/>
              </a:rPr>
              <a:t> </a:t>
            </a:r>
            <a:r>
              <a:rPr sz="1800" dirty="0">
                <a:latin typeface="Times New Roman"/>
                <a:cs typeface="Times New Roman"/>
              </a:rPr>
              <a:t>leurs</a:t>
            </a:r>
            <a:r>
              <a:rPr sz="1800" spc="-25" dirty="0">
                <a:latin typeface="Times New Roman"/>
                <a:cs typeface="Times New Roman"/>
              </a:rPr>
              <a:t> </a:t>
            </a:r>
            <a:r>
              <a:rPr sz="1800" dirty="0">
                <a:latin typeface="Times New Roman"/>
                <a:cs typeface="Times New Roman"/>
              </a:rPr>
              <a:t>problèmes (paragraphe</a:t>
            </a:r>
            <a:r>
              <a:rPr sz="1800" spc="-20" dirty="0">
                <a:latin typeface="Times New Roman"/>
                <a:cs typeface="Times New Roman"/>
              </a:rPr>
              <a:t> </a:t>
            </a:r>
            <a:r>
              <a:rPr sz="1800" spc="-5" dirty="0">
                <a:latin typeface="Times New Roman"/>
                <a:cs typeface="Times New Roman"/>
              </a:rPr>
              <a:t>7)</a:t>
            </a:r>
            <a:endParaRPr sz="1800">
              <a:latin typeface="Times New Roman"/>
              <a:cs typeface="Times New Roman"/>
            </a:endParaRPr>
          </a:p>
          <a:p>
            <a:pPr marL="411480" indent="-399415">
              <a:lnSpc>
                <a:spcPct val="100000"/>
              </a:lnSpc>
              <a:spcBef>
                <a:spcPts val="795"/>
              </a:spcBef>
              <a:buAutoNum type="arabicPeriod"/>
              <a:tabLst>
                <a:tab pos="412115" algn="l"/>
              </a:tabLst>
            </a:pPr>
            <a:r>
              <a:rPr sz="1800" dirty="0">
                <a:latin typeface="Times New Roman"/>
                <a:cs typeface="Times New Roman"/>
              </a:rPr>
              <a:t>Quel </a:t>
            </a:r>
            <a:r>
              <a:rPr sz="1800" spc="-5" dirty="0">
                <a:latin typeface="Times New Roman"/>
                <a:cs typeface="Times New Roman"/>
              </a:rPr>
              <a:t>est</a:t>
            </a:r>
            <a:r>
              <a:rPr sz="1800" spc="-15" dirty="0">
                <a:latin typeface="Times New Roman"/>
                <a:cs typeface="Times New Roman"/>
              </a:rPr>
              <a:t> </a:t>
            </a:r>
            <a:r>
              <a:rPr sz="1800" dirty="0">
                <a:latin typeface="Times New Roman"/>
                <a:cs typeface="Times New Roman"/>
              </a:rPr>
              <a:t>l’initiative</a:t>
            </a:r>
            <a:r>
              <a:rPr sz="1800" spc="-45" dirty="0">
                <a:latin typeface="Times New Roman"/>
                <a:cs typeface="Times New Roman"/>
              </a:rPr>
              <a:t> </a:t>
            </a:r>
            <a:r>
              <a:rPr sz="1800" dirty="0">
                <a:latin typeface="Times New Roman"/>
                <a:cs typeface="Times New Roman"/>
              </a:rPr>
              <a:t>du</a:t>
            </a:r>
            <a:r>
              <a:rPr sz="1800" spc="-5" dirty="0">
                <a:latin typeface="Times New Roman"/>
                <a:cs typeface="Times New Roman"/>
              </a:rPr>
              <a:t> </a:t>
            </a:r>
            <a:r>
              <a:rPr sz="1800" dirty="0">
                <a:latin typeface="Times New Roman"/>
                <a:cs typeface="Times New Roman"/>
              </a:rPr>
              <a:t>Canada</a:t>
            </a:r>
            <a:r>
              <a:rPr sz="1800" spc="-25" dirty="0">
                <a:latin typeface="Times New Roman"/>
                <a:cs typeface="Times New Roman"/>
              </a:rPr>
              <a:t> </a:t>
            </a:r>
            <a:r>
              <a:rPr sz="1800" dirty="0">
                <a:latin typeface="Times New Roman"/>
                <a:cs typeface="Times New Roman"/>
              </a:rPr>
              <a:t>?</a:t>
            </a:r>
            <a:endParaRPr sz="18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3943" y="1442084"/>
            <a:ext cx="2202180" cy="3811904"/>
          </a:xfrm>
          <a:prstGeom prst="rect">
            <a:avLst/>
          </a:prstGeom>
        </p:spPr>
        <p:txBody>
          <a:bodyPr vert="horz" wrap="square" lIns="0" tIns="94615" rIns="0" bIns="0" rtlCol="0">
            <a:spAutoFit/>
          </a:bodyPr>
          <a:lstStyle/>
          <a:p>
            <a:pPr marL="12700" marR="5080">
              <a:lnSpc>
                <a:spcPct val="90000"/>
              </a:lnSpc>
              <a:spcBef>
                <a:spcPts val="745"/>
              </a:spcBef>
            </a:pPr>
            <a:r>
              <a:rPr sz="5400" dirty="0">
                <a:latin typeface="Calibri Light"/>
                <a:cs typeface="Calibri Light"/>
              </a:rPr>
              <a:t>Étapes </a:t>
            </a:r>
            <a:r>
              <a:rPr sz="5400" spc="5" dirty="0">
                <a:latin typeface="Calibri Light"/>
                <a:cs typeface="Calibri Light"/>
              </a:rPr>
              <a:t> </a:t>
            </a:r>
            <a:r>
              <a:rPr sz="5400" dirty="0">
                <a:latin typeface="Calibri Light"/>
                <a:cs typeface="Calibri Light"/>
              </a:rPr>
              <a:t>pour</a:t>
            </a:r>
            <a:r>
              <a:rPr sz="5400" spc="-100" dirty="0">
                <a:latin typeface="Calibri Light"/>
                <a:cs typeface="Calibri Light"/>
              </a:rPr>
              <a:t> </a:t>
            </a:r>
            <a:r>
              <a:rPr sz="5400" spc="5" dirty="0">
                <a:latin typeface="Calibri Light"/>
                <a:cs typeface="Calibri Light"/>
              </a:rPr>
              <a:t>un </a:t>
            </a:r>
            <a:r>
              <a:rPr sz="5400" spc="-1205" dirty="0">
                <a:latin typeface="Calibri Light"/>
                <a:cs typeface="Calibri Light"/>
              </a:rPr>
              <a:t> </a:t>
            </a:r>
            <a:r>
              <a:rPr sz="5400" spc="-5" dirty="0">
                <a:latin typeface="Calibri Light"/>
                <a:cs typeface="Calibri Light"/>
              </a:rPr>
              <a:t>compte </a:t>
            </a:r>
            <a:r>
              <a:rPr sz="5400" spc="-1210" dirty="0">
                <a:latin typeface="Calibri Light"/>
                <a:cs typeface="Calibri Light"/>
              </a:rPr>
              <a:t> </a:t>
            </a:r>
            <a:r>
              <a:rPr sz="5400" dirty="0">
                <a:latin typeface="Calibri Light"/>
                <a:cs typeface="Calibri Light"/>
              </a:rPr>
              <a:t>rendu</a:t>
            </a:r>
            <a:endParaRPr sz="5400">
              <a:latin typeface="Calibri Light"/>
              <a:cs typeface="Calibri Light"/>
            </a:endParaRPr>
          </a:p>
          <a:p>
            <a:pPr marL="12700">
              <a:lnSpc>
                <a:spcPts val="5830"/>
              </a:lnSpc>
            </a:pPr>
            <a:r>
              <a:rPr sz="5400" dirty="0">
                <a:latin typeface="Calibri Light"/>
                <a:cs typeface="Calibri Light"/>
              </a:rPr>
              <a:t>réussi</a:t>
            </a:r>
            <a:endParaRPr sz="5400">
              <a:latin typeface="Calibri Light"/>
              <a:cs typeface="Calibri Light"/>
            </a:endParaRPr>
          </a:p>
        </p:txBody>
      </p:sp>
      <p:sp>
        <p:nvSpPr>
          <p:cNvPr id="3" name="object 3"/>
          <p:cNvSpPr/>
          <p:nvPr/>
        </p:nvSpPr>
        <p:spPr>
          <a:xfrm>
            <a:off x="4318565" y="766826"/>
            <a:ext cx="40640" cy="5411470"/>
          </a:xfrm>
          <a:custGeom>
            <a:avLst/>
            <a:gdLst/>
            <a:ahLst/>
            <a:cxnLst/>
            <a:rect l="l" t="t" r="r" b="b"/>
            <a:pathLst>
              <a:path w="40639" h="5411470">
                <a:moveTo>
                  <a:pt x="20219" y="-20637"/>
                </a:moveTo>
                <a:lnTo>
                  <a:pt x="20219" y="5432082"/>
                </a:lnTo>
              </a:path>
            </a:pathLst>
          </a:custGeom>
          <a:ln w="81713">
            <a:solidFill>
              <a:srgbClr val="EC7C30"/>
            </a:solidFill>
          </a:ln>
        </p:spPr>
        <p:txBody>
          <a:bodyPr wrap="square" lIns="0" tIns="0" rIns="0" bIns="0" rtlCol="0"/>
          <a:lstStyle/>
          <a:p>
            <a:endParaRPr/>
          </a:p>
        </p:txBody>
      </p:sp>
      <p:sp>
        <p:nvSpPr>
          <p:cNvPr id="4" name="object 4"/>
          <p:cNvSpPr/>
          <p:nvPr/>
        </p:nvSpPr>
        <p:spPr>
          <a:xfrm>
            <a:off x="4648200" y="640080"/>
            <a:ext cx="6901180" cy="0"/>
          </a:xfrm>
          <a:custGeom>
            <a:avLst/>
            <a:gdLst/>
            <a:ahLst/>
            <a:cxnLst/>
            <a:rect l="l" t="t" r="r" b="b"/>
            <a:pathLst>
              <a:path w="6901180">
                <a:moveTo>
                  <a:pt x="0" y="0"/>
                </a:moveTo>
                <a:lnTo>
                  <a:pt x="6900672" y="0"/>
                </a:lnTo>
              </a:path>
            </a:pathLst>
          </a:custGeom>
          <a:ln w="12700">
            <a:solidFill>
              <a:srgbClr val="EC7C30"/>
            </a:solidFill>
          </a:ln>
        </p:spPr>
        <p:txBody>
          <a:bodyPr wrap="square" lIns="0" tIns="0" rIns="0" bIns="0" rtlCol="0"/>
          <a:lstStyle/>
          <a:p>
            <a:endParaRPr/>
          </a:p>
        </p:txBody>
      </p:sp>
      <p:sp>
        <p:nvSpPr>
          <p:cNvPr id="5" name="object 5"/>
          <p:cNvSpPr txBox="1">
            <a:spLocks noGrp="1"/>
          </p:cNvSpPr>
          <p:nvPr>
            <p:ph type="title"/>
          </p:nvPr>
        </p:nvSpPr>
        <p:spPr>
          <a:xfrm>
            <a:off x="4780534" y="690448"/>
            <a:ext cx="3320415" cy="605790"/>
          </a:xfrm>
          <a:prstGeom prst="rect">
            <a:avLst/>
          </a:prstGeom>
        </p:spPr>
        <p:txBody>
          <a:bodyPr vert="horz" wrap="square" lIns="0" tIns="13335" rIns="0" bIns="0" rtlCol="0">
            <a:spAutoFit/>
          </a:bodyPr>
          <a:lstStyle/>
          <a:p>
            <a:pPr marL="12700">
              <a:lnSpc>
                <a:spcPct val="100000"/>
              </a:lnSpc>
              <a:spcBef>
                <a:spcPts val="105"/>
              </a:spcBef>
            </a:pPr>
            <a:r>
              <a:rPr sz="3800" b="0" spc="-15" dirty="0">
                <a:solidFill>
                  <a:srgbClr val="000000"/>
                </a:solidFill>
                <a:latin typeface="Calibri"/>
                <a:cs typeface="Calibri"/>
              </a:rPr>
              <a:t>Lire</a:t>
            </a:r>
            <a:r>
              <a:rPr sz="3800" b="0" spc="-40" dirty="0">
                <a:solidFill>
                  <a:srgbClr val="000000"/>
                </a:solidFill>
                <a:latin typeface="Calibri"/>
                <a:cs typeface="Calibri"/>
              </a:rPr>
              <a:t> </a:t>
            </a:r>
            <a:r>
              <a:rPr sz="3800" b="0" dirty="0">
                <a:solidFill>
                  <a:srgbClr val="000000"/>
                </a:solidFill>
                <a:latin typeface="Calibri"/>
                <a:cs typeface="Calibri"/>
              </a:rPr>
              <a:t>le</a:t>
            </a:r>
            <a:r>
              <a:rPr sz="3800" b="0" spc="-20" dirty="0">
                <a:solidFill>
                  <a:srgbClr val="000000"/>
                </a:solidFill>
                <a:latin typeface="Calibri"/>
                <a:cs typeface="Calibri"/>
              </a:rPr>
              <a:t> </a:t>
            </a:r>
            <a:r>
              <a:rPr sz="3800" b="0" spc="-5" dirty="0">
                <a:solidFill>
                  <a:srgbClr val="000000"/>
                </a:solidFill>
                <a:latin typeface="Calibri"/>
                <a:cs typeface="Calibri"/>
              </a:rPr>
              <a:t>document</a:t>
            </a:r>
            <a:endParaRPr sz="3800">
              <a:latin typeface="Calibri"/>
              <a:cs typeface="Calibri"/>
            </a:endParaRPr>
          </a:p>
        </p:txBody>
      </p:sp>
      <p:sp>
        <p:nvSpPr>
          <p:cNvPr id="6" name="object 6"/>
          <p:cNvSpPr/>
          <p:nvPr/>
        </p:nvSpPr>
        <p:spPr>
          <a:xfrm>
            <a:off x="4648200" y="2025395"/>
            <a:ext cx="6901180" cy="0"/>
          </a:xfrm>
          <a:custGeom>
            <a:avLst/>
            <a:gdLst/>
            <a:ahLst/>
            <a:cxnLst/>
            <a:rect l="l" t="t" r="r" b="b"/>
            <a:pathLst>
              <a:path w="6901180">
                <a:moveTo>
                  <a:pt x="0" y="0"/>
                </a:moveTo>
                <a:lnTo>
                  <a:pt x="6900672" y="0"/>
                </a:lnTo>
              </a:path>
            </a:pathLst>
          </a:custGeom>
          <a:ln w="12700">
            <a:solidFill>
              <a:srgbClr val="D17A5C"/>
            </a:solidFill>
          </a:ln>
        </p:spPr>
        <p:txBody>
          <a:bodyPr wrap="square" lIns="0" tIns="0" rIns="0" bIns="0" rtlCol="0"/>
          <a:lstStyle/>
          <a:p>
            <a:endParaRPr/>
          </a:p>
        </p:txBody>
      </p:sp>
      <p:sp>
        <p:nvSpPr>
          <p:cNvPr id="7" name="object 7"/>
          <p:cNvSpPr txBox="1"/>
          <p:nvPr/>
        </p:nvSpPr>
        <p:spPr>
          <a:xfrm>
            <a:off x="4780534" y="2074875"/>
            <a:ext cx="6017895" cy="1136650"/>
          </a:xfrm>
          <a:prstGeom prst="rect">
            <a:avLst/>
          </a:prstGeom>
        </p:spPr>
        <p:txBody>
          <a:bodyPr vert="horz" wrap="square" lIns="0" tIns="71120" rIns="0" bIns="0" rtlCol="0">
            <a:spAutoFit/>
          </a:bodyPr>
          <a:lstStyle/>
          <a:p>
            <a:pPr marL="12700" marR="5080">
              <a:lnSpc>
                <a:spcPts val="4180"/>
              </a:lnSpc>
              <a:spcBef>
                <a:spcPts val="560"/>
              </a:spcBef>
            </a:pPr>
            <a:r>
              <a:rPr sz="3800" dirty="0">
                <a:latin typeface="Calibri"/>
                <a:cs typeface="Calibri"/>
              </a:rPr>
              <a:t>Souligner</a:t>
            </a:r>
            <a:r>
              <a:rPr sz="3800" spc="-60" dirty="0">
                <a:latin typeface="Calibri"/>
                <a:cs typeface="Calibri"/>
              </a:rPr>
              <a:t> </a:t>
            </a:r>
            <a:r>
              <a:rPr sz="3800" dirty="0">
                <a:latin typeface="Calibri"/>
                <a:cs typeface="Calibri"/>
              </a:rPr>
              <a:t>les</a:t>
            </a:r>
            <a:r>
              <a:rPr sz="3800" spc="-20" dirty="0">
                <a:latin typeface="Calibri"/>
                <a:cs typeface="Calibri"/>
              </a:rPr>
              <a:t> </a:t>
            </a:r>
            <a:r>
              <a:rPr sz="3800" dirty="0">
                <a:latin typeface="Calibri"/>
                <a:cs typeface="Calibri"/>
              </a:rPr>
              <a:t>idées</a:t>
            </a:r>
            <a:r>
              <a:rPr sz="3800" spc="-40" dirty="0">
                <a:latin typeface="Calibri"/>
                <a:cs typeface="Calibri"/>
              </a:rPr>
              <a:t> </a:t>
            </a:r>
            <a:r>
              <a:rPr sz="3800" dirty="0">
                <a:latin typeface="Calibri"/>
                <a:cs typeface="Calibri"/>
              </a:rPr>
              <a:t>principales, </a:t>
            </a:r>
            <a:r>
              <a:rPr sz="3800" spc="-844" dirty="0">
                <a:latin typeface="Calibri"/>
                <a:cs typeface="Calibri"/>
              </a:rPr>
              <a:t> </a:t>
            </a:r>
            <a:r>
              <a:rPr sz="3800" dirty="0">
                <a:latin typeface="Calibri"/>
                <a:cs typeface="Calibri"/>
              </a:rPr>
              <a:t>les</a:t>
            </a:r>
            <a:r>
              <a:rPr sz="3800" spc="-5" dirty="0">
                <a:latin typeface="Calibri"/>
                <a:cs typeface="Calibri"/>
              </a:rPr>
              <a:t> mots-clés</a:t>
            </a:r>
            <a:endParaRPr sz="3800">
              <a:latin typeface="Calibri"/>
              <a:cs typeface="Calibri"/>
            </a:endParaRPr>
          </a:p>
        </p:txBody>
      </p:sp>
      <p:sp>
        <p:nvSpPr>
          <p:cNvPr id="8" name="object 8"/>
          <p:cNvSpPr/>
          <p:nvPr/>
        </p:nvSpPr>
        <p:spPr>
          <a:xfrm>
            <a:off x="4648200" y="3409188"/>
            <a:ext cx="6901180" cy="0"/>
          </a:xfrm>
          <a:custGeom>
            <a:avLst/>
            <a:gdLst/>
            <a:ahLst/>
            <a:cxnLst/>
            <a:rect l="l" t="t" r="r" b="b"/>
            <a:pathLst>
              <a:path w="6901180">
                <a:moveTo>
                  <a:pt x="0" y="0"/>
                </a:moveTo>
                <a:lnTo>
                  <a:pt x="6900672" y="0"/>
                </a:lnTo>
              </a:path>
            </a:pathLst>
          </a:custGeom>
          <a:ln w="12700">
            <a:solidFill>
              <a:srgbClr val="B88982"/>
            </a:solidFill>
          </a:ln>
        </p:spPr>
        <p:txBody>
          <a:bodyPr wrap="square" lIns="0" tIns="0" rIns="0" bIns="0" rtlCol="0"/>
          <a:lstStyle/>
          <a:p>
            <a:endParaRPr/>
          </a:p>
        </p:txBody>
      </p:sp>
      <p:sp>
        <p:nvSpPr>
          <p:cNvPr id="9" name="object 9"/>
          <p:cNvSpPr txBox="1"/>
          <p:nvPr/>
        </p:nvSpPr>
        <p:spPr>
          <a:xfrm>
            <a:off x="4780534" y="3459302"/>
            <a:ext cx="2237105" cy="605790"/>
          </a:xfrm>
          <a:prstGeom prst="rect">
            <a:avLst/>
          </a:prstGeom>
        </p:spPr>
        <p:txBody>
          <a:bodyPr vert="horz" wrap="square" lIns="0" tIns="13335" rIns="0" bIns="0" rtlCol="0">
            <a:spAutoFit/>
          </a:bodyPr>
          <a:lstStyle/>
          <a:p>
            <a:pPr marL="12700">
              <a:lnSpc>
                <a:spcPct val="100000"/>
              </a:lnSpc>
              <a:spcBef>
                <a:spcPts val="105"/>
              </a:spcBef>
            </a:pPr>
            <a:r>
              <a:rPr sz="3800" spc="-20" dirty="0">
                <a:latin typeface="Calibri"/>
                <a:cs typeface="Calibri"/>
              </a:rPr>
              <a:t>Reformuler</a:t>
            </a:r>
            <a:endParaRPr sz="3800">
              <a:latin typeface="Calibri"/>
              <a:cs typeface="Calibri"/>
            </a:endParaRPr>
          </a:p>
        </p:txBody>
      </p:sp>
      <p:sp>
        <p:nvSpPr>
          <p:cNvPr id="10" name="object 10"/>
          <p:cNvSpPr/>
          <p:nvPr/>
        </p:nvSpPr>
        <p:spPr>
          <a:xfrm>
            <a:off x="4648200" y="4792979"/>
            <a:ext cx="6901180" cy="0"/>
          </a:xfrm>
          <a:custGeom>
            <a:avLst/>
            <a:gdLst/>
            <a:ahLst/>
            <a:cxnLst/>
            <a:rect l="l" t="t" r="r" b="b"/>
            <a:pathLst>
              <a:path w="6901180">
                <a:moveTo>
                  <a:pt x="0" y="0"/>
                </a:moveTo>
                <a:lnTo>
                  <a:pt x="6900672" y="0"/>
                </a:lnTo>
              </a:path>
            </a:pathLst>
          </a:custGeom>
          <a:ln w="12700">
            <a:solidFill>
              <a:srgbClr val="A4A4A4"/>
            </a:solidFill>
          </a:ln>
        </p:spPr>
        <p:txBody>
          <a:bodyPr wrap="square" lIns="0" tIns="0" rIns="0" bIns="0" rtlCol="0"/>
          <a:lstStyle/>
          <a:p>
            <a:endParaRPr/>
          </a:p>
        </p:txBody>
      </p:sp>
      <p:sp>
        <p:nvSpPr>
          <p:cNvPr id="11" name="object 11"/>
          <p:cNvSpPr txBox="1"/>
          <p:nvPr/>
        </p:nvSpPr>
        <p:spPr>
          <a:xfrm>
            <a:off x="4780534" y="4844034"/>
            <a:ext cx="5064125" cy="605155"/>
          </a:xfrm>
          <a:prstGeom prst="rect">
            <a:avLst/>
          </a:prstGeom>
        </p:spPr>
        <p:txBody>
          <a:bodyPr vert="horz" wrap="square" lIns="0" tIns="12700" rIns="0" bIns="0" rtlCol="0">
            <a:spAutoFit/>
          </a:bodyPr>
          <a:lstStyle/>
          <a:p>
            <a:pPr marL="12700">
              <a:lnSpc>
                <a:spcPct val="100000"/>
              </a:lnSpc>
              <a:spcBef>
                <a:spcPts val="100"/>
              </a:spcBef>
            </a:pPr>
            <a:r>
              <a:rPr sz="3800" dirty="0">
                <a:latin typeface="Calibri"/>
                <a:cs typeface="Calibri"/>
              </a:rPr>
              <a:t>Suivre</a:t>
            </a:r>
            <a:r>
              <a:rPr sz="3800" spc="-45" dirty="0">
                <a:latin typeface="Calibri"/>
                <a:cs typeface="Calibri"/>
              </a:rPr>
              <a:t> </a:t>
            </a:r>
            <a:r>
              <a:rPr sz="3800" spc="-5" dirty="0">
                <a:latin typeface="Calibri"/>
                <a:cs typeface="Calibri"/>
              </a:rPr>
              <a:t>un</a:t>
            </a:r>
            <a:r>
              <a:rPr sz="3800" spc="-25" dirty="0">
                <a:latin typeface="Calibri"/>
                <a:cs typeface="Calibri"/>
              </a:rPr>
              <a:t> </a:t>
            </a:r>
            <a:r>
              <a:rPr sz="3800" spc="-5" dirty="0">
                <a:latin typeface="Calibri"/>
                <a:cs typeface="Calibri"/>
              </a:rPr>
              <a:t>schema</a:t>
            </a:r>
            <a:r>
              <a:rPr sz="3800" spc="-20" dirty="0">
                <a:latin typeface="Calibri"/>
                <a:cs typeface="Calibri"/>
              </a:rPr>
              <a:t> </a:t>
            </a:r>
            <a:r>
              <a:rPr sz="3800" dirty="0">
                <a:latin typeface="Calibri"/>
                <a:cs typeface="Calibri"/>
              </a:rPr>
              <a:t>concret</a:t>
            </a:r>
            <a:endParaRPr sz="3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45709" y="383794"/>
            <a:ext cx="6061710" cy="605155"/>
          </a:xfrm>
          <a:prstGeom prst="rect">
            <a:avLst/>
          </a:prstGeom>
        </p:spPr>
        <p:txBody>
          <a:bodyPr vert="horz" wrap="square" lIns="0" tIns="13335" rIns="0" bIns="0" rtlCol="0">
            <a:spAutoFit/>
          </a:bodyPr>
          <a:lstStyle/>
          <a:p>
            <a:pPr marL="12700">
              <a:lnSpc>
                <a:spcPct val="100000"/>
              </a:lnSpc>
              <a:spcBef>
                <a:spcPts val="105"/>
              </a:spcBef>
            </a:pPr>
            <a:r>
              <a:rPr sz="3800" spc="-5" dirty="0">
                <a:solidFill>
                  <a:srgbClr val="000000"/>
                </a:solidFill>
              </a:rPr>
              <a:t>Compte</a:t>
            </a:r>
            <a:r>
              <a:rPr sz="3800" spc="-35" dirty="0">
                <a:solidFill>
                  <a:srgbClr val="000000"/>
                </a:solidFill>
              </a:rPr>
              <a:t> </a:t>
            </a:r>
            <a:r>
              <a:rPr sz="3800" spc="-15" dirty="0">
                <a:solidFill>
                  <a:srgbClr val="000000"/>
                </a:solidFill>
              </a:rPr>
              <a:t>rendu </a:t>
            </a:r>
            <a:r>
              <a:rPr sz="3800" spc="-5" dirty="0">
                <a:solidFill>
                  <a:srgbClr val="000000"/>
                </a:solidFill>
              </a:rPr>
              <a:t>(schéma</a:t>
            </a:r>
            <a:r>
              <a:rPr sz="3800" spc="-50" dirty="0">
                <a:solidFill>
                  <a:srgbClr val="000000"/>
                </a:solidFill>
              </a:rPr>
              <a:t> </a:t>
            </a:r>
            <a:r>
              <a:rPr sz="3800" spc="-5" dirty="0">
                <a:solidFill>
                  <a:srgbClr val="000000"/>
                </a:solidFill>
              </a:rPr>
              <a:t>suivi)</a:t>
            </a:r>
            <a:endParaRPr sz="3800"/>
          </a:p>
        </p:txBody>
      </p:sp>
      <p:pic>
        <p:nvPicPr>
          <p:cNvPr id="3" name="object 3"/>
          <p:cNvPicPr/>
          <p:nvPr/>
        </p:nvPicPr>
        <p:blipFill>
          <a:blip r:embed="rId2" cstate="print"/>
          <a:stretch>
            <a:fillRect/>
          </a:stretch>
        </p:blipFill>
        <p:spPr>
          <a:xfrm>
            <a:off x="0" y="0"/>
            <a:ext cx="4657265" cy="6857996"/>
          </a:xfrm>
          <a:prstGeom prst="rect">
            <a:avLst/>
          </a:prstGeom>
        </p:spPr>
      </p:pic>
      <p:grpSp>
        <p:nvGrpSpPr>
          <p:cNvPr id="4" name="object 4"/>
          <p:cNvGrpSpPr/>
          <p:nvPr/>
        </p:nvGrpSpPr>
        <p:grpSpPr>
          <a:xfrm>
            <a:off x="5275707" y="2332593"/>
            <a:ext cx="4290060" cy="90805"/>
            <a:chOff x="5275707" y="2332593"/>
            <a:chExt cx="4290060" cy="90805"/>
          </a:xfrm>
        </p:grpSpPr>
        <p:sp>
          <p:nvSpPr>
            <p:cNvPr id="5" name="object 5"/>
            <p:cNvSpPr/>
            <p:nvPr/>
          </p:nvSpPr>
          <p:spPr>
            <a:xfrm>
              <a:off x="5297798" y="2361349"/>
              <a:ext cx="4244975" cy="48895"/>
            </a:xfrm>
            <a:custGeom>
              <a:avLst/>
              <a:gdLst/>
              <a:ahLst/>
              <a:cxnLst/>
              <a:rect l="l" t="t" r="r" b="b"/>
              <a:pathLst>
                <a:path w="4244975" h="48894">
                  <a:moveTo>
                    <a:pt x="2873151" y="21912"/>
                  </a:moveTo>
                  <a:lnTo>
                    <a:pt x="2039108" y="21912"/>
                  </a:lnTo>
                  <a:lnTo>
                    <a:pt x="2085321" y="23184"/>
                  </a:lnTo>
                  <a:lnTo>
                    <a:pt x="2142661" y="26441"/>
                  </a:lnTo>
                  <a:lnTo>
                    <a:pt x="2178907" y="29332"/>
                  </a:lnTo>
                  <a:lnTo>
                    <a:pt x="2277231" y="37472"/>
                  </a:lnTo>
                  <a:lnTo>
                    <a:pt x="2334743" y="41695"/>
                  </a:lnTo>
                  <a:lnTo>
                    <a:pt x="2387030" y="44843"/>
                  </a:lnTo>
                  <a:lnTo>
                    <a:pt x="2435096" y="46998"/>
                  </a:lnTo>
                  <a:lnTo>
                    <a:pt x="2479948" y="48243"/>
                  </a:lnTo>
                  <a:lnTo>
                    <a:pt x="2522589" y="48660"/>
                  </a:lnTo>
                  <a:lnTo>
                    <a:pt x="2564025" y="48332"/>
                  </a:lnTo>
                  <a:lnTo>
                    <a:pt x="2605261" y="47340"/>
                  </a:lnTo>
                  <a:lnTo>
                    <a:pt x="2691152" y="43699"/>
                  </a:lnTo>
                  <a:lnTo>
                    <a:pt x="2966915" y="29323"/>
                  </a:lnTo>
                  <a:lnTo>
                    <a:pt x="3025031" y="27513"/>
                  </a:lnTo>
                  <a:lnTo>
                    <a:pt x="3079620" y="26529"/>
                  </a:lnTo>
                  <a:lnTo>
                    <a:pt x="3776244" y="26238"/>
                  </a:lnTo>
                  <a:lnTo>
                    <a:pt x="3792643" y="25600"/>
                  </a:lnTo>
                  <a:lnTo>
                    <a:pt x="3768901" y="25600"/>
                  </a:lnTo>
                  <a:lnTo>
                    <a:pt x="3713931" y="25044"/>
                  </a:lnTo>
                  <a:lnTo>
                    <a:pt x="3656658" y="23704"/>
                  </a:lnTo>
                  <a:lnTo>
                    <a:pt x="3616125" y="22184"/>
                  </a:lnTo>
                  <a:lnTo>
                    <a:pt x="2884512" y="22184"/>
                  </a:lnTo>
                  <a:lnTo>
                    <a:pt x="2873151" y="21912"/>
                  </a:lnTo>
                  <a:close/>
                </a:path>
                <a:path w="4244975" h="48894">
                  <a:moveTo>
                    <a:pt x="808486" y="1752"/>
                  </a:moveTo>
                  <a:lnTo>
                    <a:pt x="765245" y="1961"/>
                  </a:lnTo>
                  <a:lnTo>
                    <a:pt x="717956" y="3333"/>
                  </a:lnTo>
                  <a:lnTo>
                    <a:pt x="405447" y="20027"/>
                  </a:lnTo>
                  <a:lnTo>
                    <a:pt x="370791" y="21621"/>
                  </a:lnTo>
                  <a:lnTo>
                    <a:pt x="343063" y="22736"/>
                  </a:lnTo>
                  <a:lnTo>
                    <a:pt x="380505" y="24118"/>
                  </a:lnTo>
                  <a:lnTo>
                    <a:pt x="448064" y="27517"/>
                  </a:lnTo>
                  <a:lnTo>
                    <a:pt x="587063" y="36116"/>
                  </a:lnTo>
                  <a:lnTo>
                    <a:pt x="643824" y="38872"/>
                  </a:lnTo>
                  <a:lnTo>
                    <a:pt x="694019" y="40514"/>
                  </a:lnTo>
                  <a:lnTo>
                    <a:pt x="739536" y="41197"/>
                  </a:lnTo>
                  <a:lnTo>
                    <a:pt x="782263" y="41074"/>
                  </a:lnTo>
                  <a:lnTo>
                    <a:pt x="824087" y="40301"/>
                  </a:lnTo>
                  <a:lnTo>
                    <a:pt x="1349262" y="26417"/>
                  </a:lnTo>
                  <a:lnTo>
                    <a:pt x="1699272" y="25493"/>
                  </a:lnTo>
                  <a:lnTo>
                    <a:pt x="1654826" y="24537"/>
                  </a:lnTo>
                  <a:lnTo>
                    <a:pt x="1609332" y="22367"/>
                  </a:lnTo>
                  <a:lnTo>
                    <a:pt x="1565144" y="18851"/>
                  </a:lnTo>
                  <a:lnTo>
                    <a:pt x="1559860" y="18229"/>
                  </a:lnTo>
                  <a:lnTo>
                    <a:pt x="1110232" y="18229"/>
                  </a:lnTo>
                  <a:lnTo>
                    <a:pt x="1056076" y="17397"/>
                  </a:lnTo>
                  <a:lnTo>
                    <a:pt x="1000893" y="13804"/>
                  </a:lnTo>
                  <a:lnTo>
                    <a:pt x="943884" y="8732"/>
                  </a:lnTo>
                  <a:lnTo>
                    <a:pt x="894810" y="5075"/>
                  </a:lnTo>
                  <a:lnTo>
                    <a:pt x="850676" y="2769"/>
                  </a:lnTo>
                  <a:lnTo>
                    <a:pt x="808486" y="1752"/>
                  </a:lnTo>
                  <a:close/>
                </a:path>
                <a:path w="4244975" h="48894">
                  <a:moveTo>
                    <a:pt x="1699272" y="25493"/>
                  </a:moveTo>
                  <a:lnTo>
                    <a:pt x="1443069" y="25493"/>
                  </a:lnTo>
                  <a:lnTo>
                    <a:pt x="1535985" y="25886"/>
                  </a:lnTo>
                  <a:lnTo>
                    <a:pt x="1631835" y="27964"/>
                  </a:lnTo>
                  <a:lnTo>
                    <a:pt x="1786734" y="33959"/>
                  </a:lnTo>
                  <a:lnTo>
                    <a:pt x="1828906" y="34120"/>
                  </a:lnTo>
                  <a:lnTo>
                    <a:pt x="1863321" y="32985"/>
                  </a:lnTo>
                  <a:lnTo>
                    <a:pt x="1892339" y="30963"/>
                  </a:lnTo>
                  <a:lnTo>
                    <a:pt x="1909397" y="29323"/>
                  </a:lnTo>
                  <a:lnTo>
                    <a:pt x="1930216" y="27259"/>
                  </a:lnTo>
                  <a:lnTo>
                    <a:pt x="1943630" y="25900"/>
                  </a:lnTo>
                  <a:lnTo>
                    <a:pt x="1947622" y="25572"/>
                  </a:lnTo>
                  <a:lnTo>
                    <a:pt x="1749869" y="25572"/>
                  </a:lnTo>
                  <a:lnTo>
                    <a:pt x="1701660" y="25544"/>
                  </a:lnTo>
                  <a:lnTo>
                    <a:pt x="1699272" y="25493"/>
                  </a:lnTo>
                  <a:close/>
                </a:path>
                <a:path w="4244975" h="48894">
                  <a:moveTo>
                    <a:pt x="3776244" y="26238"/>
                  </a:moveTo>
                  <a:lnTo>
                    <a:pt x="3131201" y="26238"/>
                  </a:lnTo>
                  <a:lnTo>
                    <a:pt x="3180294" y="26506"/>
                  </a:lnTo>
                  <a:lnTo>
                    <a:pt x="3497984" y="32845"/>
                  </a:lnTo>
                  <a:lnTo>
                    <a:pt x="3545901" y="32788"/>
                  </a:lnTo>
                  <a:lnTo>
                    <a:pt x="3596011" y="32092"/>
                  </a:lnTo>
                  <a:lnTo>
                    <a:pt x="3742982" y="27513"/>
                  </a:lnTo>
                  <a:lnTo>
                    <a:pt x="3776244" y="26238"/>
                  </a:lnTo>
                  <a:close/>
                </a:path>
                <a:path w="4244975" h="48894">
                  <a:moveTo>
                    <a:pt x="387" y="13804"/>
                  </a:moveTo>
                  <a:lnTo>
                    <a:pt x="112" y="18200"/>
                  </a:lnTo>
                  <a:lnTo>
                    <a:pt x="0" y="22184"/>
                  </a:lnTo>
                  <a:lnTo>
                    <a:pt x="1120" y="24537"/>
                  </a:lnTo>
                  <a:lnTo>
                    <a:pt x="1128" y="24805"/>
                  </a:lnTo>
                  <a:lnTo>
                    <a:pt x="387" y="32092"/>
                  </a:lnTo>
                  <a:lnTo>
                    <a:pt x="37277" y="28231"/>
                  </a:lnTo>
                  <a:lnTo>
                    <a:pt x="76138" y="25069"/>
                  </a:lnTo>
                  <a:lnTo>
                    <a:pt x="111297" y="23027"/>
                  </a:lnTo>
                  <a:lnTo>
                    <a:pt x="85368" y="21619"/>
                  </a:lnTo>
                  <a:lnTo>
                    <a:pt x="43044" y="18248"/>
                  </a:lnTo>
                  <a:lnTo>
                    <a:pt x="387" y="13804"/>
                  </a:lnTo>
                  <a:close/>
                </a:path>
                <a:path w="4244975" h="48894">
                  <a:moveTo>
                    <a:pt x="4244727" y="13804"/>
                  </a:moveTo>
                  <a:lnTo>
                    <a:pt x="4199592" y="14646"/>
                  </a:lnTo>
                  <a:lnTo>
                    <a:pt x="4027697" y="20351"/>
                  </a:lnTo>
                  <a:lnTo>
                    <a:pt x="4045493" y="20442"/>
                  </a:lnTo>
                  <a:lnTo>
                    <a:pt x="4094493" y="21621"/>
                  </a:lnTo>
                  <a:lnTo>
                    <a:pt x="4143170" y="23820"/>
                  </a:lnTo>
                  <a:lnTo>
                    <a:pt x="4193328" y="27266"/>
                  </a:lnTo>
                  <a:lnTo>
                    <a:pt x="4244727" y="32092"/>
                  </a:lnTo>
                  <a:lnTo>
                    <a:pt x="4244600" y="25615"/>
                  </a:lnTo>
                  <a:lnTo>
                    <a:pt x="4244241" y="20351"/>
                  </a:lnTo>
                  <a:lnTo>
                    <a:pt x="4244368" y="18200"/>
                  </a:lnTo>
                  <a:lnTo>
                    <a:pt x="4244727" y="13804"/>
                  </a:lnTo>
                  <a:close/>
                </a:path>
                <a:path w="4244975" h="48894">
                  <a:moveTo>
                    <a:pt x="209874" y="20376"/>
                  </a:moveTo>
                  <a:lnTo>
                    <a:pt x="161905" y="21082"/>
                  </a:lnTo>
                  <a:lnTo>
                    <a:pt x="117504" y="22666"/>
                  </a:lnTo>
                  <a:lnTo>
                    <a:pt x="111297" y="23027"/>
                  </a:lnTo>
                  <a:lnTo>
                    <a:pt x="128273" y="23949"/>
                  </a:lnTo>
                  <a:lnTo>
                    <a:pt x="172676" y="25270"/>
                  </a:lnTo>
                  <a:lnTo>
                    <a:pt x="219494" y="25615"/>
                  </a:lnTo>
                  <a:lnTo>
                    <a:pt x="269641" y="25014"/>
                  </a:lnTo>
                  <a:lnTo>
                    <a:pt x="324035" y="23501"/>
                  </a:lnTo>
                  <a:lnTo>
                    <a:pt x="343063" y="22736"/>
                  </a:lnTo>
                  <a:lnTo>
                    <a:pt x="318642" y="21834"/>
                  </a:lnTo>
                  <a:lnTo>
                    <a:pt x="261942" y="20607"/>
                  </a:lnTo>
                  <a:lnTo>
                    <a:pt x="209874" y="20376"/>
                  </a:lnTo>
                  <a:close/>
                </a:path>
                <a:path w="4244975" h="48894">
                  <a:moveTo>
                    <a:pt x="3793996" y="25548"/>
                  </a:moveTo>
                  <a:lnTo>
                    <a:pt x="3768901" y="25600"/>
                  </a:lnTo>
                  <a:lnTo>
                    <a:pt x="3792643" y="25600"/>
                  </a:lnTo>
                  <a:lnTo>
                    <a:pt x="3793996" y="25548"/>
                  </a:lnTo>
                  <a:close/>
                </a:path>
                <a:path w="4244975" h="48894">
                  <a:moveTo>
                    <a:pt x="2560306" y="0"/>
                  </a:moveTo>
                  <a:lnTo>
                    <a:pt x="2509832" y="577"/>
                  </a:lnTo>
                  <a:lnTo>
                    <a:pt x="2457736" y="1844"/>
                  </a:lnTo>
                  <a:lnTo>
                    <a:pt x="1903078" y="21621"/>
                  </a:lnTo>
                  <a:lnTo>
                    <a:pt x="1799485" y="24805"/>
                  </a:lnTo>
                  <a:lnTo>
                    <a:pt x="1749869" y="25572"/>
                  </a:lnTo>
                  <a:lnTo>
                    <a:pt x="1947622" y="25572"/>
                  </a:lnTo>
                  <a:lnTo>
                    <a:pt x="1970623" y="23680"/>
                  </a:lnTo>
                  <a:lnTo>
                    <a:pt x="2001663" y="22214"/>
                  </a:lnTo>
                  <a:lnTo>
                    <a:pt x="2873151" y="21912"/>
                  </a:lnTo>
                  <a:lnTo>
                    <a:pt x="2847132" y="21288"/>
                  </a:lnTo>
                  <a:lnTo>
                    <a:pt x="2811485" y="18610"/>
                  </a:lnTo>
                  <a:lnTo>
                    <a:pt x="2739709" y="8214"/>
                  </a:lnTo>
                  <a:lnTo>
                    <a:pt x="2698859" y="4220"/>
                  </a:lnTo>
                  <a:lnTo>
                    <a:pt x="2655133" y="1640"/>
                  </a:lnTo>
                  <a:lnTo>
                    <a:pt x="2608844" y="294"/>
                  </a:lnTo>
                  <a:lnTo>
                    <a:pt x="2560306" y="0"/>
                  </a:lnTo>
                  <a:close/>
                </a:path>
                <a:path w="4244975" h="48894">
                  <a:moveTo>
                    <a:pt x="3997434" y="20195"/>
                  </a:moveTo>
                  <a:lnTo>
                    <a:pt x="3949535" y="20700"/>
                  </a:lnTo>
                  <a:lnTo>
                    <a:pt x="3901525" y="21800"/>
                  </a:lnTo>
                  <a:lnTo>
                    <a:pt x="3793996" y="25548"/>
                  </a:lnTo>
                  <a:lnTo>
                    <a:pt x="3821808" y="25490"/>
                  </a:lnTo>
                  <a:lnTo>
                    <a:pt x="3922395" y="23735"/>
                  </a:lnTo>
                  <a:lnTo>
                    <a:pt x="3991250" y="21619"/>
                  </a:lnTo>
                  <a:lnTo>
                    <a:pt x="4027697" y="20351"/>
                  </a:lnTo>
                  <a:lnTo>
                    <a:pt x="3997434" y="20195"/>
                  </a:lnTo>
                  <a:close/>
                </a:path>
                <a:path w="4244975" h="48894">
                  <a:moveTo>
                    <a:pt x="3270526" y="6899"/>
                  </a:moveTo>
                  <a:lnTo>
                    <a:pt x="3211911" y="7750"/>
                  </a:lnTo>
                  <a:lnTo>
                    <a:pt x="3156666" y="9599"/>
                  </a:lnTo>
                  <a:lnTo>
                    <a:pt x="2965295" y="20021"/>
                  </a:lnTo>
                  <a:lnTo>
                    <a:pt x="2923832" y="21646"/>
                  </a:lnTo>
                  <a:lnTo>
                    <a:pt x="2884512" y="22184"/>
                  </a:lnTo>
                  <a:lnTo>
                    <a:pt x="3616125" y="22184"/>
                  </a:lnTo>
                  <a:lnTo>
                    <a:pt x="3596844" y="21461"/>
                  </a:lnTo>
                  <a:lnTo>
                    <a:pt x="3534248" y="18200"/>
                  </a:lnTo>
                  <a:lnTo>
                    <a:pt x="3398681" y="9578"/>
                  </a:lnTo>
                  <a:lnTo>
                    <a:pt x="3332714" y="7392"/>
                  </a:lnTo>
                  <a:lnTo>
                    <a:pt x="3270526" y="6899"/>
                  </a:lnTo>
                  <a:close/>
                </a:path>
                <a:path w="4244975" h="48894">
                  <a:moveTo>
                    <a:pt x="1420936" y="6452"/>
                  </a:moveTo>
                  <a:lnTo>
                    <a:pt x="1370191" y="6731"/>
                  </a:lnTo>
                  <a:lnTo>
                    <a:pt x="1319205" y="8665"/>
                  </a:lnTo>
                  <a:lnTo>
                    <a:pt x="1215987" y="14553"/>
                  </a:lnTo>
                  <a:lnTo>
                    <a:pt x="1163492" y="17036"/>
                  </a:lnTo>
                  <a:lnTo>
                    <a:pt x="1110232" y="18229"/>
                  </a:lnTo>
                  <a:lnTo>
                    <a:pt x="1559860" y="18229"/>
                  </a:lnTo>
                  <a:lnTo>
                    <a:pt x="1522228" y="13804"/>
                  </a:lnTo>
                  <a:lnTo>
                    <a:pt x="1471572" y="8564"/>
                  </a:lnTo>
                  <a:lnTo>
                    <a:pt x="1420936" y="6452"/>
                  </a:lnTo>
                  <a:close/>
                </a:path>
              </a:pathLst>
            </a:custGeom>
            <a:solidFill>
              <a:srgbClr val="EC7C30"/>
            </a:solidFill>
          </p:spPr>
          <p:txBody>
            <a:bodyPr wrap="square" lIns="0" tIns="0" rIns="0" bIns="0" rtlCol="0"/>
            <a:lstStyle/>
            <a:p>
              <a:endParaRPr/>
            </a:p>
          </p:txBody>
        </p:sp>
        <p:sp>
          <p:nvSpPr>
            <p:cNvPr id="6" name="object 6"/>
            <p:cNvSpPr/>
            <p:nvPr/>
          </p:nvSpPr>
          <p:spPr>
            <a:xfrm>
              <a:off x="5297932" y="2354818"/>
              <a:ext cx="4245610" cy="46355"/>
            </a:xfrm>
            <a:custGeom>
              <a:avLst/>
              <a:gdLst/>
              <a:ahLst/>
              <a:cxnLst/>
              <a:rect l="l" t="t" r="r" b="b"/>
              <a:pathLst>
                <a:path w="4245609" h="46355">
                  <a:moveTo>
                    <a:pt x="253" y="20335"/>
                  </a:moveTo>
                  <a:lnTo>
                    <a:pt x="67260" y="14218"/>
                  </a:lnTo>
                  <a:lnTo>
                    <a:pt x="127036" y="9792"/>
                  </a:lnTo>
                  <a:lnTo>
                    <a:pt x="181205" y="6986"/>
                  </a:lnTo>
                  <a:lnTo>
                    <a:pt x="231388" y="5733"/>
                  </a:lnTo>
                  <a:lnTo>
                    <a:pt x="279208" y="5963"/>
                  </a:lnTo>
                  <a:lnTo>
                    <a:pt x="326286" y="7607"/>
                  </a:lnTo>
                  <a:lnTo>
                    <a:pt x="374246" y="10597"/>
                  </a:lnTo>
                  <a:lnTo>
                    <a:pt x="424709" y="14862"/>
                  </a:lnTo>
                  <a:lnTo>
                    <a:pt x="479297" y="20335"/>
                  </a:lnTo>
                  <a:lnTo>
                    <a:pt x="530947" y="24176"/>
                  </a:lnTo>
                  <a:lnTo>
                    <a:pt x="582774" y="25273"/>
                  </a:lnTo>
                  <a:lnTo>
                    <a:pt x="634398" y="24336"/>
                  </a:lnTo>
                  <a:lnTo>
                    <a:pt x="685440" y="22073"/>
                  </a:lnTo>
                  <a:lnTo>
                    <a:pt x="735520" y="19192"/>
                  </a:lnTo>
                  <a:lnTo>
                    <a:pt x="784259" y="16403"/>
                  </a:lnTo>
                  <a:lnTo>
                    <a:pt x="831277" y="14415"/>
                  </a:lnTo>
                  <a:lnTo>
                    <a:pt x="876196" y="13935"/>
                  </a:lnTo>
                  <a:lnTo>
                    <a:pt x="918635" y="15672"/>
                  </a:lnTo>
                  <a:lnTo>
                    <a:pt x="958214" y="20335"/>
                  </a:lnTo>
                  <a:lnTo>
                    <a:pt x="994986" y="25683"/>
                  </a:lnTo>
                  <a:lnTo>
                    <a:pt x="1035836" y="30120"/>
                  </a:lnTo>
                  <a:lnTo>
                    <a:pt x="1080370" y="33595"/>
                  </a:lnTo>
                  <a:lnTo>
                    <a:pt x="1128196" y="36053"/>
                  </a:lnTo>
                  <a:lnTo>
                    <a:pt x="1178920" y="37442"/>
                  </a:lnTo>
                  <a:lnTo>
                    <a:pt x="1232148" y="37708"/>
                  </a:lnTo>
                  <a:lnTo>
                    <a:pt x="1287488" y="36798"/>
                  </a:lnTo>
                  <a:lnTo>
                    <a:pt x="1344546" y="34659"/>
                  </a:lnTo>
                  <a:lnTo>
                    <a:pt x="1402928" y="31238"/>
                  </a:lnTo>
                  <a:lnTo>
                    <a:pt x="1462242" y="26481"/>
                  </a:lnTo>
                  <a:lnTo>
                    <a:pt x="1522094" y="20335"/>
                  </a:lnTo>
                  <a:lnTo>
                    <a:pt x="1569391" y="15276"/>
                  </a:lnTo>
                  <a:lnTo>
                    <a:pt x="1616963" y="10891"/>
                  </a:lnTo>
                  <a:lnTo>
                    <a:pt x="1664821" y="7208"/>
                  </a:lnTo>
                  <a:lnTo>
                    <a:pt x="1712977" y="4251"/>
                  </a:lnTo>
                  <a:lnTo>
                    <a:pt x="1761442" y="2047"/>
                  </a:lnTo>
                  <a:lnTo>
                    <a:pt x="1810227" y="621"/>
                  </a:lnTo>
                  <a:lnTo>
                    <a:pt x="1859343" y="0"/>
                  </a:lnTo>
                  <a:lnTo>
                    <a:pt x="1908801" y="208"/>
                  </a:lnTo>
                  <a:lnTo>
                    <a:pt x="1958612" y="1272"/>
                  </a:lnTo>
                  <a:lnTo>
                    <a:pt x="2008788" y="3218"/>
                  </a:lnTo>
                  <a:lnTo>
                    <a:pt x="2059339" y="6072"/>
                  </a:lnTo>
                  <a:lnTo>
                    <a:pt x="2110276" y="9858"/>
                  </a:lnTo>
                  <a:lnTo>
                    <a:pt x="2161612" y="14604"/>
                  </a:lnTo>
                  <a:lnTo>
                    <a:pt x="2213356" y="20335"/>
                  </a:lnTo>
                  <a:lnTo>
                    <a:pt x="2282169" y="27272"/>
                  </a:lnTo>
                  <a:lnTo>
                    <a:pt x="2343909" y="31040"/>
                  </a:lnTo>
                  <a:lnTo>
                    <a:pt x="2399841" y="32249"/>
                  </a:lnTo>
                  <a:lnTo>
                    <a:pt x="2451225" y="31509"/>
                  </a:lnTo>
                  <a:lnTo>
                    <a:pt x="2499328" y="29432"/>
                  </a:lnTo>
                  <a:lnTo>
                    <a:pt x="2545411" y="26626"/>
                  </a:lnTo>
                  <a:lnTo>
                    <a:pt x="2590738" y="23704"/>
                  </a:lnTo>
                  <a:lnTo>
                    <a:pt x="2636572" y="21274"/>
                  </a:lnTo>
                  <a:lnTo>
                    <a:pt x="2684178" y="19948"/>
                  </a:lnTo>
                  <a:lnTo>
                    <a:pt x="2734817" y="20335"/>
                  </a:lnTo>
                  <a:lnTo>
                    <a:pt x="2787734" y="21145"/>
                  </a:lnTo>
                  <a:lnTo>
                    <a:pt x="2841158" y="20896"/>
                  </a:lnTo>
                  <a:lnTo>
                    <a:pt x="2894835" y="19919"/>
                  </a:lnTo>
                  <a:lnTo>
                    <a:pt x="2948511" y="18543"/>
                  </a:lnTo>
                  <a:lnTo>
                    <a:pt x="3001930" y="17097"/>
                  </a:lnTo>
                  <a:lnTo>
                    <a:pt x="3054839" y="15910"/>
                  </a:lnTo>
                  <a:lnTo>
                    <a:pt x="3106983" y="15311"/>
                  </a:lnTo>
                  <a:lnTo>
                    <a:pt x="3158107" y="15629"/>
                  </a:lnTo>
                  <a:lnTo>
                    <a:pt x="3207958" y="17194"/>
                  </a:lnTo>
                  <a:lnTo>
                    <a:pt x="3256279" y="20335"/>
                  </a:lnTo>
                  <a:lnTo>
                    <a:pt x="3284553" y="22163"/>
                  </a:lnTo>
                  <a:lnTo>
                    <a:pt x="3318990" y="23436"/>
                  </a:lnTo>
                  <a:lnTo>
                    <a:pt x="3358966" y="24217"/>
                  </a:lnTo>
                  <a:lnTo>
                    <a:pt x="3403861" y="24568"/>
                  </a:lnTo>
                  <a:lnTo>
                    <a:pt x="3453052" y="24550"/>
                  </a:lnTo>
                  <a:lnTo>
                    <a:pt x="3505918" y="24226"/>
                  </a:lnTo>
                  <a:lnTo>
                    <a:pt x="3561837" y="23658"/>
                  </a:lnTo>
                  <a:lnTo>
                    <a:pt x="3620186" y="22907"/>
                  </a:lnTo>
                  <a:lnTo>
                    <a:pt x="3680345" y="22035"/>
                  </a:lnTo>
                  <a:lnTo>
                    <a:pt x="3741690" y="21105"/>
                  </a:lnTo>
                  <a:lnTo>
                    <a:pt x="3803600" y="20179"/>
                  </a:lnTo>
                  <a:lnTo>
                    <a:pt x="3865453" y="19318"/>
                  </a:lnTo>
                  <a:lnTo>
                    <a:pt x="3926628" y="18585"/>
                  </a:lnTo>
                  <a:lnTo>
                    <a:pt x="3986502" y="18041"/>
                  </a:lnTo>
                  <a:lnTo>
                    <a:pt x="4044453" y="17749"/>
                  </a:lnTo>
                  <a:lnTo>
                    <a:pt x="4099860" y="17770"/>
                  </a:lnTo>
                  <a:lnTo>
                    <a:pt x="4152100" y="18167"/>
                  </a:lnTo>
                  <a:lnTo>
                    <a:pt x="4200552" y="19002"/>
                  </a:lnTo>
                  <a:lnTo>
                    <a:pt x="4244594" y="20335"/>
                  </a:lnTo>
                  <a:lnTo>
                    <a:pt x="4245483" y="29352"/>
                  </a:lnTo>
                  <a:lnTo>
                    <a:pt x="4244086" y="29733"/>
                  </a:lnTo>
                  <a:lnTo>
                    <a:pt x="4244594" y="38623"/>
                  </a:lnTo>
                  <a:lnTo>
                    <a:pt x="4202503" y="40923"/>
                  </a:lnTo>
                  <a:lnTo>
                    <a:pt x="4161147" y="41996"/>
                  </a:lnTo>
                  <a:lnTo>
                    <a:pt x="4119970" y="42073"/>
                  </a:lnTo>
                  <a:lnTo>
                    <a:pt x="4078416" y="41383"/>
                  </a:lnTo>
                  <a:lnTo>
                    <a:pt x="4035931" y="40156"/>
                  </a:lnTo>
                  <a:lnTo>
                    <a:pt x="3991959" y="38623"/>
                  </a:lnTo>
                  <a:lnTo>
                    <a:pt x="3945945" y="37014"/>
                  </a:lnTo>
                  <a:lnTo>
                    <a:pt x="3897333" y="35557"/>
                  </a:lnTo>
                  <a:lnTo>
                    <a:pt x="3845568" y="34484"/>
                  </a:lnTo>
                  <a:lnTo>
                    <a:pt x="3790096" y="34024"/>
                  </a:lnTo>
                  <a:lnTo>
                    <a:pt x="3730360" y="34408"/>
                  </a:lnTo>
                  <a:lnTo>
                    <a:pt x="3665806" y="35864"/>
                  </a:lnTo>
                  <a:lnTo>
                    <a:pt x="3595877" y="38623"/>
                  </a:lnTo>
                  <a:lnTo>
                    <a:pt x="3524026" y="41374"/>
                  </a:lnTo>
                  <a:lnTo>
                    <a:pt x="3464779" y="42328"/>
                  </a:lnTo>
                  <a:lnTo>
                    <a:pt x="3415905" y="41874"/>
                  </a:lnTo>
                  <a:lnTo>
                    <a:pt x="3375170" y="40401"/>
                  </a:lnTo>
                  <a:lnTo>
                    <a:pt x="3340343" y="38299"/>
                  </a:lnTo>
                  <a:lnTo>
                    <a:pt x="3309191" y="35956"/>
                  </a:lnTo>
                  <a:lnTo>
                    <a:pt x="3279480" y="33762"/>
                  </a:lnTo>
                  <a:lnTo>
                    <a:pt x="3248979" y="32104"/>
                  </a:lnTo>
                  <a:lnTo>
                    <a:pt x="3215455" y="31372"/>
                  </a:lnTo>
                  <a:lnTo>
                    <a:pt x="3176675" y="31956"/>
                  </a:lnTo>
                  <a:lnTo>
                    <a:pt x="3130406" y="34243"/>
                  </a:lnTo>
                  <a:lnTo>
                    <a:pt x="3074416" y="38623"/>
                  </a:lnTo>
                  <a:lnTo>
                    <a:pt x="3011558" y="43264"/>
                  </a:lnTo>
                  <a:lnTo>
                    <a:pt x="2956416" y="45409"/>
                  </a:lnTo>
                  <a:lnTo>
                    <a:pt x="2907448" y="45583"/>
                  </a:lnTo>
                  <a:lnTo>
                    <a:pt x="2863112" y="44306"/>
                  </a:lnTo>
                  <a:lnTo>
                    <a:pt x="2821867" y="42101"/>
                  </a:lnTo>
                  <a:lnTo>
                    <a:pt x="2782170" y="39491"/>
                  </a:lnTo>
                  <a:lnTo>
                    <a:pt x="2742480" y="36996"/>
                  </a:lnTo>
                  <a:lnTo>
                    <a:pt x="2701255" y="35140"/>
                  </a:lnTo>
                  <a:lnTo>
                    <a:pt x="2656953" y="34445"/>
                  </a:lnTo>
                  <a:lnTo>
                    <a:pt x="2608034" y="35432"/>
                  </a:lnTo>
                  <a:lnTo>
                    <a:pt x="2552953" y="38623"/>
                  </a:lnTo>
                  <a:lnTo>
                    <a:pt x="2504260" y="41866"/>
                  </a:lnTo>
                  <a:lnTo>
                    <a:pt x="2457199" y="44113"/>
                  </a:lnTo>
                  <a:lnTo>
                    <a:pt x="2411269" y="45491"/>
                  </a:lnTo>
                  <a:lnTo>
                    <a:pt x="2365970" y="46121"/>
                  </a:lnTo>
                  <a:lnTo>
                    <a:pt x="2320803" y="46129"/>
                  </a:lnTo>
                  <a:lnTo>
                    <a:pt x="2275265" y="45637"/>
                  </a:lnTo>
                  <a:lnTo>
                    <a:pt x="2228858" y="44771"/>
                  </a:lnTo>
                  <a:lnTo>
                    <a:pt x="2181079" y="43653"/>
                  </a:lnTo>
                  <a:lnTo>
                    <a:pt x="2131430" y="42407"/>
                  </a:lnTo>
                  <a:lnTo>
                    <a:pt x="2079409" y="41157"/>
                  </a:lnTo>
                  <a:lnTo>
                    <a:pt x="2024516" y="40027"/>
                  </a:lnTo>
                  <a:lnTo>
                    <a:pt x="1966250" y="39142"/>
                  </a:lnTo>
                  <a:lnTo>
                    <a:pt x="1904111" y="38623"/>
                  </a:lnTo>
                  <a:lnTo>
                    <a:pt x="1847506" y="38472"/>
                  </a:lnTo>
                  <a:lnTo>
                    <a:pt x="1796286" y="38530"/>
                  </a:lnTo>
                  <a:lnTo>
                    <a:pt x="1749385" y="38752"/>
                  </a:lnTo>
                  <a:lnTo>
                    <a:pt x="1705733" y="39090"/>
                  </a:lnTo>
                  <a:lnTo>
                    <a:pt x="1664262" y="39498"/>
                  </a:lnTo>
                  <a:lnTo>
                    <a:pt x="1623906" y="39930"/>
                  </a:lnTo>
                  <a:lnTo>
                    <a:pt x="1583594" y="40338"/>
                  </a:lnTo>
                  <a:lnTo>
                    <a:pt x="1542260" y="40676"/>
                  </a:lnTo>
                  <a:lnTo>
                    <a:pt x="1498836" y="40898"/>
                  </a:lnTo>
                  <a:lnTo>
                    <a:pt x="1452253" y="40956"/>
                  </a:lnTo>
                  <a:lnTo>
                    <a:pt x="1401444" y="40804"/>
                  </a:lnTo>
                  <a:lnTo>
                    <a:pt x="1345340" y="40396"/>
                  </a:lnTo>
                  <a:lnTo>
                    <a:pt x="1282874" y="39685"/>
                  </a:lnTo>
                  <a:lnTo>
                    <a:pt x="1212976" y="38623"/>
                  </a:lnTo>
                  <a:lnTo>
                    <a:pt x="1119455" y="37132"/>
                  </a:lnTo>
                  <a:lnTo>
                    <a:pt x="1044077" y="36124"/>
                  </a:lnTo>
                  <a:lnTo>
                    <a:pt x="983839" y="35543"/>
                  </a:lnTo>
                  <a:lnTo>
                    <a:pt x="935741" y="35332"/>
                  </a:lnTo>
                  <a:lnTo>
                    <a:pt x="896778" y="35433"/>
                  </a:lnTo>
                  <a:lnTo>
                    <a:pt x="863950" y="35789"/>
                  </a:lnTo>
                  <a:lnTo>
                    <a:pt x="834254" y="36343"/>
                  </a:lnTo>
                  <a:lnTo>
                    <a:pt x="804687" y="37038"/>
                  </a:lnTo>
                  <a:lnTo>
                    <a:pt x="772247" y="37818"/>
                  </a:lnTo>
                  <a:lnTo>
                    <a:pt x="733932" y="38623"/>
                  </a:lnTo>
                  <a:lnTo>
                    <a:pt x="699823" y="39066"/>
                  </a:lnTo>
                  <a:lnTo>
                    <a:pt x="658575" y="39277"/>
                  </a:lnTo>
                  <a:lnTo>
                    <a:pt x="611270" y="39297"/>
                  </a:lnTo>
                  <a:lnTo>
                    <a:pt x="558989" y="39168"/>
                  </a:lnTo>
                  <a:lnTo>
                    <a:pt x="502812" y="38930"/>
                  </a:lnTo>
                  <a:lnTo>
                    <a:pt x="443820" y="38623"/>
                  </a:lnTo>
                  <a:lnTo>
                    <a:pt x="383095" y="38290"/>
                  </a:lnTo>
                  <a:lnTo>
                    <a:pt x="321716" y="37970"/>
                  </a:lnTo>
                  <a:lnTo>
                    <a:pt x="260765" y="37705"/>
                  </a:lnTo>
                  <a:lnTo>
                    <a:pt x="201323" y="37535"/>
                  </a:lnTo>
                  <a:lnTo>
                    <a:pt x="144470" y="37501"/>
                  </a:lnTo>
                  <a:lnTo>
                    <a:pt x="91287" y="37644"/>
                  </a:lnTo>
                  <a:lnTo>
                    <a:pt x="42854" y="38004"/>
                  </a:lnTo>
                  <a:lnTo>
                    <a:pt x="253" y="38623"/>
                  </a:lnTo>
                  <a:lnTo>
                    <a:pt x="0" y="34559"/>
                  </a:lnTo>
                  <a:lnTo>
                    <a:pt x="762" y="26177"/>
                  </a:lnTo>
                  <a:lnTo>
                    <a:pt x="253" y="20335"/>
                  </a:lnTo>
                  <a:close/>
                </a:path>
              </a:pathLst>
            </a:custGeom>
            <a:ln w="44450">
              <a:solidFill>
                <a:srgbClr val="EC7C30"/>
              </a:solidFill>
            </a:ln>
          </p:spPr>
          <p:txBody>
            <a:bodyPr wrap="square" lIns="0" tIns="0" rIns="0" bIns="0" rtlCol="0"/>
            <a:lstStyle/>
            <a:p>
              <a:endParaRPr/>
            </a:p>
          </p:txBody>
        </p:sp>
      </p:grpSp>
      <p:sp>
        <p:nvSpPr>
          <p:cNvPr id="7" name="object 7"/>
          <p:cNvSpPr txBox="1"/>
          <p:nvPr/>
        </p:nvSpPr>
        <p:spPr>
          <a:xfrm>
            <a:off x="5377053" y="2697302"/>
            <a:ext cx="5666105" cy="3235960"/>
          </a:xfrm>
          <a:prstGeom prst="rect">
            <a:avLst/>
          </a:prstGeom>
        </p:spPr>
        <p:txBody>
          <a:bodyPr vert="horz" wrap="square" lIns="0" tIns="12065" rIns="0" bIns="0" rtlCol="0">
            <a:spAutoFit/>
          </a:bodyPr>
          <a:lstStyle/>
          <a:p>
            <a:pPr marL="469900" indent="-457834">
              <a:lnSpc>
                <a:spcPts val="2510"/>
              </a:lnSpc>
              <a:spcBef>
                <a:spcPts val="95"/>
              </a:spcBef>
              <a:buAutoNum type="arabicPeriod"/>
              <a:tabLst>
                <a:tab pos="469900" algn="l"/>
                <a:tab pos="470534" algn="l"/>
              </a:tabLst>
            </a:pPr>
            <a:r>
              <a:rPr sz="2200" b="1" spc="-5" dirty="0">
                <a:latin typeface="Times New Roman"/>
                <a:cs typeface="Times New Roman"/>
              </a:rPr>
              <a:t>Dans ce</a:t>
            </a:r>
            <a:r>
              <a:rPr sz="2200" b="1" spc="5" dirty="0">
                <a:latin typeface="Times New Roman"/>
                <a:cs typeface="Times New Roman"/>
              </a:rPr>
              <a:t> </a:t>
            </a:r>
            <a:r>
              <a:rPr sz="2200" b="1" spc="-5" dirty="0">
                <a:latin typeface="Times New Roman"/>
                <a:cs typeface="Times New Roman"/>
              </a:rPr>
              <a:t>texte</a:t>
            </a:r>
            <a:r>
              <a:rPr sz="2200" b="1" spc="10" dirty="0">
                <a:latin typeface="Times New Roman"/>
                <a:cs typeface="Times New Roman"/>
              </a:rPr>
              <a:t> </a:t>
            </a:r>
            <a:r>
              <a:rPr sz="2200" b="1" spc="-5" dirty="0">
                <a:latin typeface="Times New Roman"/>
                <a:cs typeface="Times New Roman"/>
              </a:rPr>
              <a:t>tiré</a:t>
            </a:r>
            <a:r>
              <a:rPr sz="2200" b="1" spc="10" dirty="0">
                <a:latin typeface="Times New Roman"/>
                <a:cs typeface="Times New Roman"/>
              </a:rPr>
              <a:t> </a:t>
            </a:r>
            <a:r>
              <a:rPr sz="2200" b="1" spc="-10" dirty="0">
                <a:latin typeface="Times New Roman"/>
                <a:cs typeface="Times New Roman"/>
              </a:rPr>
              <a:t>de………………,</a:t>
            </a:r>
            <a:r>
              <a:rPr sz="2200" b="1" spc="25" dirty="0">
                <a:latin typeface="Times New Roman"/>
                <a:cs typeface="Times New Roman"/>
              </a:rPr>
              <a:t> </a:t>
            </a:r>
            <a:r>
              <a:rPr sz="2200" b="1" spc="-5" dirty="0">
                <a:latin typeface="Times New Roman"/>
                <a:cs typeface="Times New Roman"/>
              </a:rPr>
              <a:t>l’auteur</a:t>
            </a:r>
            <a:endParaRPr sz="2200">
              <a:latin typeface="Times New Roman"/>
              <a:cs typeface="Times New Roman"/>
            </a:endParaRPr>
          </a:p>
          <a:p>
            <a:pPr marL="469900">
              <a:lnSpc>
                <a:spcPts val="2510"/>
              </a:lnSpc>
            </a:pPr>
            <a:r>
              <a:rPr sz="2200" b="1" spc="-5" dirty="0">
                <a:latin typeface="Times New Roman"/>
                <a:cs typeface="Times New Roman"/>
              </a:rPr>
              <a:t>parle</a:t>
            </a:r>
            <a:r>
              <a:rPr sz="2200" b="1" spc="-30" dirty="0">
                <a:latin typeface="Times New Roman"/>
                <a:cs typeface="Times New Roman"/>
              </a:rPr>
              <a:t> </a:t>
            </a:r>
            <a:r>
              <a:rPr sz="2200" b="1" spc="-5" dirty="0">
                <a:latin typeface="Times New Roman"/>
                <a:cs typeface="Times New Roman"/>
              </a:rPr>
              <a:t>de</a:t>
            </a:r>
            <a:r>
              <a:rPr sz="2200" b="1" spc="-30" dirty="0">
                <a:latin typeface="Times New Roman"/>
                <a:cs typeface="Times New Roman"/>
              </a:rPr>
              <a:t> </a:t>
            </a:r>
            <a:r>
              <a:rPr sz="2200" b="1" spc="-5" dirty="0">
                <a:latin typeface="Times New Roman"/>
                <a:cs typeface="Times New Roman"/>
              </a:rPr>
              <a:t>………………</a:t>
            </a:r>
            <a:endParaRPr sz="2200">
              <a:latin typeface="Times New Roman"/>
              <a:cs typeface="Times New Roman"/>
            </a:endParaRPr>
          </a:p>
          <a:p>
            <a:pPr>
              <a:lnSpc>
                <a:spcPct val="100000"/>
              </a:lnSpc>
              <a:spcBef>
                <a:spcPts val="35"/>
              </a:spcBef>
            </a:pPr>
            <a:endParaRPr sz="3550">
              <a:latin typeface="Times New Roman"/>
              <a:cs typeface="Times New Roman"/>
            </a:endParaRPr>
          </a:p>
          <a:p>
            <a:pPr marL="469900" indent="-457834">
              <a:lnSpc>
                <a:spcPct val="100000"/>
              </a:lnSpc>
              <a:buAutoNum type="arabicPeriod" startAt="2"/>
              <a:tabLst>
                <a:tab pos="469900" algn="l"/>
                <a:tab pos="470534" algn="l"/>
              </a:tabLst>
            </a:pPr>
            <a:r>
              <a:rPr sz="2200" b="1" spc="-5" dirty="0">
                <a:latin typeface="Times New Roman"/>
                <a:cs typeface="Times New Roman"/>
              </a:rPr>
              <a:t>Il</a:t>
            </a:r>
            <a:r>
              <a:rPr sz="2200" b="1" spc="-25" dirty="0">
                <a:latin typeface="Times New Roman"/>
                <a:cs typeface="Times New Roman"/>
              </a:rPr>
              <a:t> </a:t>
            </a:r>
            <a:r>
              <a:rPr sz="2200" b="1" spc="-5" dirty="0">
                <a:latin typeface="Times New Roman"/>
                <a:cs typeface="Times New Roman"/>
              </a:rPr>
              <a:t>dit</a:t>
            </a:r>
            <a:r>
              <a:rPr sz="2200" b="1" spc="-15" dirty="0">
                <a:latin typeface="Times New Roman"/>
                <a:cs typeface="Times New Roman"/>
              </a:rPr>
              <a:t> </a:t>
            </a:r>
            <a:r>
              <a:rPr sz="2200" spc="-5" dirty="0">
                <a:latin typeface="Times New Roman"/>
                <a:cs typeface="Times New Roman"/>
              </a:rPr>
              <a:t>que……………………</a:t>
            </a:r>
            <a:endParaRPr sz="2200">
              <a:latin typeface="Times New Roman"/>
              <a:cs typeface="Times New Roman"/>
            </a:endParaRPr>
          </a:p>
          <a:p>
            <a:pPr>
              <a:lnSpc>
                <a:spcPct val="100000"/>
              </a:lnSpc>
              <a:spcBef>
                <a:spcPts val="25"/>
              </a:spcBef>
              <a:buFont typeface="Times New Roman"/>
              <a:buAutoNum type="arabicPeriod" startAt="2"/>
            </a:pPr>
            <a:endParaRPr sz="3550">
              <a:latin typeface="Times New Roman"/>
              <a:cs typeface="Times New Roman"/>
            </a:endParaRPr>
          </a:p>
          <a:p>
            <a:pPr marL="469900" indent="-457834">
              <a:lnSpc>
                <a:spcPct val="100000"/>
              </a:lnSpc>
              <a:buAutoNum type="arabicPeriod" startAt="2"/>
              <a:tabLst>
                <a:tab pos="469900" algn="l"/>
                <a:tab pos="470534" algn="l"/>
              </a:tabLst>
            </a:pPr>
            <a:r>
              <a:rPr sz="2200" b="1" spc="-5" dirty="0">
                <a:latin typeface="Times New Roman"/>
                <a:cs typeface="Times New Roman"/>
              </a:rPr>
              <a:t>Il</a:t>
            </a:r>
            <a:r>
              <a:rPr sz="2200" b="1" spc="-20" dirty="0">
                <a:latin typeface="Times New Roman"/>
                <a:cs typeface="Times New Roman"/>
              </a:rPr>
              <a:t> </a:t>
            </a:r>
            <a:r>
              <a:rPr sz="2200" b="1" spc="-5" dirty="0">
                <a:latin typeface="Times New Roman"/>
                <a:cs typeface="Times New Roman"/>
              </a:rPr>
              <a:t>ajoute</a:t>
            </a:r>
            <a:r>
              <a:rPr sz="2200" b="1" spc="-15" dirty="0">
                <a:latin typeface="Times New Roman"/>
                <a:cs typeface="Times New Roman"/>
              </a:rPr>
              <a:t> </a:t>
            </a:r>
            <a:r>
              <a:rPr sz="2200" b="1" spc="-5" dirty="0">
                <a:latin typeface="Times New Roman"/>
                <a:cs typeface="Times New Roman"/>
              </a:rPr>
              <a:t>que </a:t>
            </a:r>
            <a:r>
              <a:rPr sz="2200" spc="-5" dirty="0">
                <a:latin typeface="Times New Roman"/>
                <a:cs typeface="Times New Roman"/>
              </a:rPr>
              <a:t>………………..</a:t>
            </a:r>
            <a:endParaRPr sz="2200">
              <a:latin typeface="Times New Roman"/>
              <a:cs typeface="Times New Roman"/>
            </a:endParaRPr>
          </a:p>
          <a:p>
            <a:pPr>
              <a:lnSpc>
                <a:spcPct val="100000"/>
              </a:lnSpc>
              <a:spcBef>
                <a:spcPts val="35"/>
              </a:spcBef>
              <a:buFont typeface="Times New Roman"/>
              <a:buAutoNum type="arabicPeriod" startAt="2"/>
            </a:pPr>
            <a:endParaRPr sz="3550">
              <a:latin typeface="Times New Roman"/>
              <a:cs typeface="Times New Roman"/>
            </a:endParaRPr>
          </a:p>
          <a:p>
            <a:pPr marL="469900" indent="-457834">
              <a:lnSpc>
                <a:spcPct val="100000"/>
              </a:lnSpc>
              <a:buAutoNum type="arabicPeriod" startAt="2"/>
              <a:tabLst>
                <a:tab pos="469900" algn="l"/>
                <a:tab pos="470534" algn="l"/>
              </a:tabLst>
            </a:pPr>
            <a:r>
              <a:rPr sz="2200" b="1" spc="-5" dirty="0">
                <a:latin typeface="Times New Roman"/>
                <a:cs typeface="Times New Roman"/>
              </a:rPr>
              <a:t>Il</a:t>
            </a:r>
            <a:r>
              <a:rPr sz="2200" b="1" spc="-20" dirty="0">
                <a:latin typeface="Times New Roman"/>
                <a:cs typeface="Times New Roman"/>
              </a:rPr>
              <a:t> </a:t>
            </a:r>
            <a:r>
              <a:rPr sz="2200" b="1" spc="-5" dirty="0">
                <a:latin typeface="Times New Roman"/>
                <a:cs typeface="Times New Roman"/>
              </a:rPr>
              <a:t>conclut</a:t>
            </a:r>
            <a:r>
              <a:rPr sz="2200" b="1" spc="-15" dirty="0">
                <a:latin typeface="Times New Roman"/>
                <a:cs typeface="Times New Roman"/>
              </a:rPr>
              <a:t> </a:t>
            </a:r>
            <a:r>
              <a:rPr sz="2200" b="1" spc="-5" dirty="0">
                <a:latin typeface="Times New Roman"/>
                <a:cs typeface="Times New Roman"/>
              </a:rPr>
              <a:t>que ………………………</a:t>
            </a:r>
            <a:endParaRPr sz="22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0"/>
            <a:ext cx="3171190" cy="697230"/>
          </a:xfrm>
          <a:prstGeom prst="rect">
            <a:avLst/>
          </a:prstGeom>
        </p:spPr>
        <p:txBody>
          <a:bodyPr vert="horz" wrap="square" lIns="0" tIns="13335" rIns="0" bIns="0" rtlCol="0">
            <a:spAutoFit/>
          </a:bodyPr>
          <a:lstStyle/>
          <a:p>
            <a:pPr marL="12700">
              <a:lnSpc>
                <a:spcPct val="100000"/>
              </a:lnSpc>
              <a:spcBef>
                <a:spcPts val="105"/>
              </a:spcBef>
            </a:pPr>
            <a:r>
              <a:rPr sz="4400" spc="-60" dirty="0">
                <a:latin typeface="Calibri Light"/>
                <a:cs typeface="Calibri Light"/>
              </a:rPr>
              <a:t>Reformulation</a:t>
            </a:r>
            <a:endParaRPr sz="4400">
              <a:latin typeface="Calibri Light"/>
              <a:cs typeface="Calibri Light"/>
            </a:endParaRPr>
          </a:p>
        </p:txBody>
      </p:sp>
      <p:sp>
        <p:nvSpPr>
          <p:cNvPr id="3" name="object 3"/>
          <p:cNvSpPr txBox="1"/>
          <p:nvPr/>
        </p:nvSpPr>
        <p:spPr>
          <a:xfrm>
            <a:off x="78739" y="882776"/>
            <a:ext cx="12035155" cy="8299836"/>
          </a:xfrm>
          <a:prstGeom prst="rect">
            <a:avLst/>
          </a:prstGeom>
        </p:spPr>
        <p:txBody>
          <a:bodyPr vert="horz" wrap="square" lIns="0" tIns="13335" rIns="0" bIns="0" rtlCol="0">
            <a:spAutoFit/>
          </a:bodyPr>
          <a:lstStyle/>
          <a:p>
            <a:pPr marL="241300" indent="-228600">
              <a:lnSpc>
                <a:spcPts val="2810"/>
              </a:lnSpc>
              <a:spcBef>
                <a:spcPts val="105"/>
              </a:spcBef>
              <a:buFont typeface="Arial MT"/>
              <a:buChar char="•"/>
              <a:tabLst>
                <a:tab pos="241300" algn="l"/>
              </a:tabLst>
            </a:pPr>
            <a:r>
              <a:rPr sz="2400" i="1" dirty="0">
                <a:cs typeface="Times New Roman"/>
              </a:rPr>
              <a:t>Tandis</a:t>
            </a:r>
            <a:r>
              <a:rPr sz="2400" i="1" spc="-20" dirty="0">
                <a:cs typeface="Times New Roman"/>
              </a:rPr>
              <a:t> </a:t>
            </a:r>
            <a:r>
              <a:rPr sz="2400" i="1" u="heavy" dirty="0">
                <a:uFill>
                  <a:solidFill>
                    <a:srgbClr val="000000"/>
                  </a:solidFill>
                </a:uFill>
                <a:cs typeface="Times New Roman"/>
              </a:rPr>
              <a:t>qu’une</a:t>
            </a:r>
            <a:r>
              <a:rPr sz="2400" i="1" u="heavy" spc="-40" dirty="0">
                <a:uFill>
                  <a:solidFill>
                    <a:srgbClr val="000000"/>
                  </a:solidFill>
                </a:uFill>
                <a:cs typeface="Times New Roman"/>
              </a:rPr>
              <a:t> </a:t>
            </a:r>
            <a:r>
              <a:rPr sz="2400" i="1" u="heavy" spc="-5" dirty="0">
                <a:uFill>
                  <a:solidFill>
                    <a:srgbClr val="000000"/>
                  </a:solidFill>
                </a:uFill>
                <a:cs typeface="Times New Roman"/>
              </a:rPr>
              <a:t>expo</a:t>
            </a:r>
            <a:r>
              <a:rPr sz="2400" i="1" u="heavy" dirty="0">
                <a:uFill>
                  <a:solidFill>
                    <a:srgbClr val="000000"/>
                  </a:solidFill>
                </a:uFill>
                <a:cs typeface="Times New Roman"/>
              </a:rPr>
              <a:t> </a:t>
            </a:r>
            <a:r>
              <a:rPr sz="2400" i="1" spc="-5" dirty="0">
                <a:cs typeface="Times New Roman"/>
              </a:rPr>
              <a:t>sur</a:t>
            </a:r>
            <a:r>
              <a:rPr sz="2400" i="1" spc="5" dirty="0">
                <a:cs typeface="Times New Roman"/>
              </a:rPr>
              <a:t> </a:t>
            </a:r>
            <a:r>
              <a:rPr sz="2400" i="1" spc="-5" dirty="0">
                <a:cs typeface="Times New Roman"/>
              </a:rPr>
              <a:t>les</a:t>
            </a:r>
            <a:r>
              <a:rPr sz="2400" i="1" dirty="0">
                <a:cs typeface="Times New Roman"/>
              </a:rPr>
              <a:t> Inuits</a:t>
            </a:r>
            <a:r>
              <a:rPr sz="2400" i="1" spc="-20" dirty="0">
                <a:cs typeface="Times New Roman"/>
              </a:rPr>
              <a:t> </a:t>
            </a:r>
            <a:r>
              <a:rPr sz="2400" i="1" spc="-5" dirty="0">
                <a:cs typeface="Times New Roman"/>
              </a:rPr>
              <a:t>se</a:t>
            </a:r>
            <a:r>
              <a:rPr sz="2400" i="1" dirty="0">
                <a:cs typeface="Times New Roman"/>
              </a:rPr>
              <a:t> </a:t>
            </a:r>
            <a:r>
              <a:rPr sz="2400" i="1" spc="-5" dirty="0">
                <a:cs typeface="Times New Roman"/>
              </a:rPr>
              <a:t>tient</a:t>
            </a:r>
            <a:r>
              <a:rPr sz="2400" i="1" spc="5" dirty="0">
                <a:cs typeface="Times New Roman"/>
              </a:rPr>
              <a:t> </a:t>
            </a:r>
            <a:r>
              <a:rPr sz="2400" i="1" dirty="0">
                <a:cs typeface="Times New Roman"/>
              </a:rPr>
              <a:t>à</a:t>
            </a:r>
            <a:r>
              <a:rPr sz="2400" i="1" spc="5" dirty="0">
                <a:cs typeface="Times New Roman"/>
              </a:rPr>
              <a:t> </a:t>
            </a:r>
            <a:r>
              <a:rPr sz="2400" i="1" spc="-5" dirty="0">
                <a:cs typeface="Times New Roman"/>
              </a:rPr>
              <a:t>Paris </a:t>
            </a:r>
            <a:r>
              <a:rPr sz="2400" i="1" spc="5" dirty="0">
                <a:cs typeface="Times New Roman"/>
              </a:rPr>
              <a:t>jusqu’au</a:t>
            </a:r>
            <a:r>
              <a:rPr sz="2400" i="1" spc="-30" dirty="0">
                <a:cs typeface="Times New Roman"/>
              </a:rPr>
              <a:t> </a:t>
            </a:r>
            <a:r>
              <a:rPr sz="2400" i="1" dirty="0">
                <a:cs typeface="Times New Roman"/>
              </a:rPr>
              <a:t>11</a:t>
            </a:r>
            <a:r>
              <a:rPr sz="2400" i="1" spc="-5" dirty="0">
                <a:cs typeface="Times New Roman"/>
              </a:rPr>
              <a:t> </a:t>
            </a:r>
            <a:r>
              <a:rPr sz="2400" i="1" dirty="0">
                <a:cs typeface="Times New Roman"/>
              </a:rPr>
              <a:t>janvier</a:t>
            </a:r>
            <a:r>
              <a:rPr sz="2400" i="1" spc="-5" dirty="0">
                <a:cs typeface="Times New Roman"/>
              </a:rPr>
              <a:t> </a:t>
            </a:r>
            <a:r>
              <a:rPr sz="2400" i="1" spc="5" dirty="0">
                <a:cs typeface="Times New Roman"/>
              </a:rPr>
              <a:t>2009,</a:t>
            </a:r>
            <a:r>
              <a:rPr sz="2400" i="1" spc="-25" dirty="0">
                <a:cs typeface="Times New Roman"/>
              </a:rPr>
              <a:t> </a:t>
            </a:r>
            <a:r>
              <a:rPr sz="2400" dirty="0">
                <a:cs typeface="Times New Roman"/>
              </a:rPr>
              <a:t>Les</a:t>
            </a:r>
            <a:r>
              <a:rPr sz="2400" spc="-15" dirty="0">
                <a:cs typeface="Times New Roman"/>
              </a:rPr>
              <a:t> </a:t>
            </a:r>
            <a:r>
              <a:rPr sz="2400" dirty="0">
                <a:cs typeface="Times New Roman"/>
              </a:rPr>
              <a:t>Clés</a:t>
            </a:r>
            <a:endParaRPr sz="2400">
              <a:cs typeface="Times New Roman"/>
            </a:endParaRPr>
          </a:p>
          <a:p>
            <a:pPr marL="241300">
              <a:lnSpc>
                <a:spcPts val="2810"/>
              </a:lnSpc>
            </a:pPr>
            <a:r>
              <a:rPr sz="2400" i="1" dirty="0">
                <a:cs typeface="Times New Roman"/>
              </a:rPr>
              <a:t>vous</a:t>
            </a:r>
            <a:r>
              <a:rPr sz="2400" i="1" spc="-25" dirty="0">
                <a:cs typeface="Times New Roman"/>
              </a:rPr>
              <a:t> </a:t>
            </a:r>
            <a:r>
              <a:rPr sz="2400" i="1" dirty="0">
                <a:cs typeface="Times New Roman"/>
              </a:rPr>
              <a:t>entraîne</a:t>
            </a:r>
            <a:r>
              <a:rPr sz="2400" i="1" spc="-20" dirty="0">
                <a:cs typeface="Times New Roman"/>
              </a:rPr>
              <a:t> </a:t>
            </a:r>
            <a:r>
              <a:rPr sz="2400" i="1" dirty="0">
                <a:cs typeface="Times New Roman"/>
              </a:rPr>
              <a:t>à la </a:t>
            </a:r>
            <a:r>
              <a:rPr sz="2400" i="1" u="heavy" dirty="0">
                <a:uFill>
                  <a:solidFill>
                    <a:srgbClr val="000000"/>
                  </a:solidFill>
                </a:uFill>
                <a:cs typeface="Times New Roman"/>
              </a:rPr>
              <a:t>rencontre</a:t>
            </a:r>
            <a:r>
              <a:rPr sz="2400" i="1" u="heavy" spc="-35" dirty="0">
                <a:uFill>
                  <a:solidFill>
                    <a:srgbClr val="000000"/>
                  </a:solidFill>
                </a:uFill>
                <a:cs typeface="Times New Roman"/>
              </a:rPr>
              <a:t> </a:t>
            </a:r>
            <a:r>
              <a:rPr sz="2400" i="1" u="heavy" dirty="0">
                <a:uFill>
                  <a:solidFill>
                    <a:srgbClr val="000000"/>
                  </a:solidFill>
                </a:uFill>
                <a:cs typeface="Times New Roman"/>
              </a:rPr>
              <a:t>de</a:t>
            </a:r>
            <a:r>
              <a:rPr sz="2400" i="1" u="heavy" spc="5" dirty="0">
                <a:uFill>
                  <a:solidFill>
                    <a:srgbClr val="000000"/>
                  </a:solidFill>
                </a:uFill>
                <a:cs typeface="Times New Roman"/>
              </a:rPr>
              <a:t> </a:t>
            </a:r>
            <a:r>
              <a:rPr sz="2400" i="1" u="heavy" spc="-5" dirty="0">
                <a:uFill>
                  <a:solidFill>
                    <a:srgbClr val="000000"/>
                  </a:solidFill>
                </a:uFill>
                <a:cs typeface="Times New Roman"/>
              </a:rPr>
              <a:t>ces</a:t>
            </a:r>
            <a:r>
              <a:rPr sz="2400" i="1" u="heavy" spc="-10" dirty="0">
                <a:uFill>
                  <a:solidFill>
                    <a:srgbClr val="000000"/>
                  </a:solidFill>
                </a:uFill>
                <a:cs typeface="Times New Roman"/>
              </a:rPr>
              <a:t> </a:t>
            </a:r>
            <a:r>
              <a:rPr sz="2400" i="1" u="heavy" dirty="0">
                <a:uFill>
                  <a:solidFill>
                    <a:srgbClr val="000000"/>
                  </a:solidFill>
                </a:uFill>
                <a:cs typeface="Times New Roman"/>
              </a:rPr>
              <a:t>habitants</a:t>
            </a:r>
            <a:r>
              <a:rPr sz="2400" i="1" spc="-20" dirty="0">
                <a:cs typeface="Times New Roman"/>
              </a:rPr>
              <a:t> </a:t>
            </a:r>
            <a:r>
              <a:rPr sz="2400" i="1" dirty="0">
                <a:cs typeface="Times New Roman"/>
              </a:rPr>
              <a:t>du</a:t>
            </a:r>
            <a:r>
              <a:rPr sz="2400" i="1" spc="-5" dirty="0">
                <a:cs typeface="Times New Roman"/>
              </a:rPr>
              <a:t> froid</a:t>
            </a:r>
            <a:r>
              <a:rPr sz="2400" i="1" spc="5" dirty="0">
                <a:cs typeface="Times New Roman"/>
              </a:rPr>
              <a:t> </a:t>
            </a:r>
            <a:r>
              <a:rPr sz="2400" i="1" dirty="0">
                <a:cs typeface="Times New Roman"/>
              </a:rPr>
              <a:t>polaire.</a:t>
            </a:r>
            <a:endParaRPr sz="2400">
              <a:cs typeface="Times New Roman"/>
            </a:endParaRPr>
          </a:p>
          <a:p>
            <a:pPr marL="12700">
              <a:lnSpc>
                <a:spcPct val="100000"/>
              </a:lnSpc>
              <a:spcBef>
                <a:spcPts val="385"/>
              </a:spcBef>
            </a:pPr>
            <a:r>
              <a:rPr lang="fr-FR" sz="2400" i="1" dirty="0" smtClean="0">
                <a:solidFill>
                  <a:srgbClr val="FF0000"/>
                </a:solidFill>
                <a:cs typeface="Times New Roman"/>
              </a:rPr>
              <a:t>Pendant que l'exposition sur les Inuits se déroule à Paris jusqu'au 11 janvier 2009, Les Clés vous emmène à la rencontre de ces habitants du froid polaire.</a:t>
            </a:r>
          </a:p>
          <a:p>
            <a:pPr marL="12700">
              <a:lnSpc>
                <a:spcPct val="100000"/>
              </a:lnSpc>
              <a:spcBef>
                <a:spcPts val="385"/>
              </a:spcBef>
            </a:pPr>
            <a:endParaRPr sz="2400">
              <a:cs typeface="Times New Roman"/>
            </a:endParaRPr>
          </a:p>
          <a:p>
            <a:pPr marL="355600" marR="5080" indent="-342900">
              <a:lnSpc>
                <a:spcPct val="80000"/>
              </a:lnSpc>
              <a:spcBef>
                <a:spcPts val="5"/>
              </a:spcBef>
              <a:buAutoNum type="arabicPeriod"/>
              <a:tabLst>
                <a:tab pos="355600" algn="l"/>
              </a:tabLst>
            </a:pPr>
            <a:r>
              <a:rPr sz="2400" i="1" spc="-5" dirty="0">
                <a:cs typeface="Times New Roman"/>
              </a:rPr>
              <a:t>Les</a:t>
            </a:r>
            <a:r>
              <a:rPr sz="2400" i="1" spc="10" dirty="0">
                <a:cs typeface="Times New Roman"/>
              </a:rPr>
              <a:t> </a:t>
            </a:r>
            <a:r>
              <a:rPr sz="2400" i="1" spc="-5" dirty="0">
                <a:cs typeface="Times New Roman"/>
              </a:rPr>
              <a:t>ancêtres </a:t>
            </a:r>
            <a:r>
              <a:rPr sz="2400" i="1" dirty="0">
                <a:cs typeface="Times New Roman"/>
              </a:rPr>
              <a:t>des</a:t>
            </a:r>
            <a:r>
              <a:rPr sz="2400" i="1" spc="10" dirty="0">
                <a:cs typeface="Times New Roman"/>
              </a:rPr>
              <a:t> </a:t>
            </a:r>
            <a:r>
              <a:rPr sz="2400" i="1" u="heavy" dirty="0">
                <a:uFill>
                  <a:solidFill>
                    <a:srgbClr val="000000"/>
                  </a:solidFill>
                </a:uFill>
                <a:cs typeface="Times New Roman"/>
              </a:rPr>
              <a:t>Inuits</a:t>
            </a:r>
            <a:r>
              <a:rPr sz="2400" i="1" spc="15" dirty="0">
                <a:cs typeface="Times New Roman"/>
              </a:rPr>
              <a:t> </a:t>
            </a:r>
            <a:r>
              <a:rPr sz="2400" i="1" spc="-5" dirty="0">
                <a:cs typeface="Times New Roman"/>
              </a:rPr>
              <a:t>sont</a:t>
            </a:r>
            <a:r>
              <a:rPr sz="2400" i="1" spc="15" dirty="0">
                <a:cs typeface="Times New Roman"/>
              </a:rPr>
              <a:t> </a:t>
            </a:r>
            <a:r>
              <a:rPr sz="2400" i="1" u="heavy" spc="-5" dirty="0">
                <a:uFill>
                  <a:solidFill>
                    <a:srgbClr val="000000"/>
                  </a:solidFill>
                </a:uFill>
                <a:cs typeface="Times New Roman"/>
              </a:rPr>
              <a:t>arrivés</a:t>
            </a:r>
            <a:r>
              <a:rPr sz="2400" i="1" u="heavy" spc="5" dirty="0">
                <a:uFill>
                  <a:solidFill>
                    <a:srgbClr val="000000"/>
                  </a:solidFill>
                </a:uFill>
                <a:cs typeface="Times New Roman"/>
              </a:rPr>
              <a:t> </a:t>
            </a:r>
            <a:r>
              <a:rPr sz="2400" i="1" u="heavy" spc="-5" dirty="0">
                <a:uFill>
                  <a:solidFill>
                    <a:srgbClr val="000000"/>
                  </a:solidFill>
                </a:uFill>
                <a:cs typeface="Times New Roman"/>
              </a:rPr>
              <a:t>sur</a:t>
            </a:r>
            <a:r>
              <a:rPr sz="2400" i="1" u="heavy" spc="10" dirty="0">
                <a:uFill>
                  <a:solidFill>
                    <a:srgbClr val="000000"/>
                  </a:solidFill>
                </a:uFill>
                <a:cs typeface="Times New Roman"/>
              </a:rPr>
              <a:t> </a:t>
            </a:r>
            <a:r>
              <a:rPr sz="2400" i="1" u="heavy" dirty="0">
                <a:uFill>
                  <a:solidFill>
                    <a:srgbClr val="000000"/>
                  </a:solidFill>
                </a:uFill>
                <a:cs typeface="Times New Roman"/>
              </a:rPr>
              <a:t>les</a:t>
            </a:r>
            <a:r>
              <a:rPr sz="2400" i="1" u="heavy" spc="15" dirty="0">
                <a:uFill>
                  <a:solidFill>
                    <a:srgbClr val="000000"/>
                  </a:solidFill>
                </a:uFill>
                <a:cs typeface="Times New Roman"/>
              </a:rPr>
              <a:t> </a:t>
            </a:r>
            <a:r>
              <a:rPr sz="2400" i="1" u="heavy" spc="-5" dirty="0">
                <a:uFill>
                  <a:solidFill>
                    <a:srgbClr val="000000"/>
                  </a:solidFill>
                </a:uFill>
                <a:cs typeface="Times New Roman"/>
              </a:rPr>
              <a:t>territoires</a:t>
            </a:r>
            <a:r>
              <a:rPr sz="2400" i="1" u="heavy" spc="10" dirty="0">
                <a:uFill>
                  <a:solidFill>
                    <a:srgbClr val="000000"/>
                  </a:solidFill>
                </a:uFill>
                <a:cs typeface="Times New Roman"/>
              </a:rPr>
              <a:t> </a:t>
            </a:r>
            <a:r>
              <a:rPr sz="2400" i="1" u="heavy" dirty="0">
                <a:uFill>
                  <a:solidFill>
                    <a:srgbClr val="000000"/>
                  </a:solidFill>
                </a:uFill>
                <a:cs typeface="Times New Roman"/>
              </a:rPr>
              <a:t>arctiques</a:t>
            </a:r>
            <a:r>
              <a:rPr sz="2400" i="1" u="heavy" spc="10" dirty="0">
                <a:uFill>
                  <a:solidFill>
                    <a:srgbClr val="000000"/>
                  </a:solidFill>
                </a:uFill>
                <a:cs typeface="Times New Roman"/>
              </a:rPr>
              <a:t> </a:t>
            </a:r>
            <a:r>
              <a:rPr sz="2400" i="1" u="heavy" spc="-5" dirty="0">
                <a:uFill>
                  <a:solidFill>
                    <a:srgbClr val="000000"/>
                  </a:solidFill>
                </a:uFill>
                <a:cs typeface="Times New Roman"/>
              </a:rPr>
              <a:t>il</a:t>
            </a:r>
            <a:r>
              <a:rPr sz="2400" i="1" u="heavy" spc="10" dirty="0">
                <a:uFill>
                  <a:solidFill>
                    <a:srgbClr val="000000"/>
                  </a:solidFill>
                </a:uFill>
                <a:cs typeface="Times New Roman"/>
              </a:rPr>
              <a:t> </a:t>
            </a:r>
            <a:r>
              <a:rPr sz="2400" i="1" u="heavy" dirty="0">
                <a:uFill>
                  <a:solidFill>
                    <a:srgbClr val="000000"/>
                  </a:solidFill>
                </a:uFill>
                <a:cs typeface="Times New Roman"/>
              </a:rPr>
              <a:t>y</a:t>
            </a:r>
            <a:r>
              <a:rPr sz="2400" i="1" u="heavy" spc="10" dirty="0">
                <a:uFill>
                  <a:solidFill>
                    <a:srgbClr val="000000"/>
                  </a:solidFill>
                </a:uFill>
                <a:cs typeface="Times New Roman"/>
              </a:rPr>
              <a:t> </a:t>
            </a:r>
            <a:r>
              <a:rPr sz="2400" i="1" u="heavy" dirty="0">
                <a:uFill>
                  <a:solidFill>
                    <a:srgbClr val="000000"/>
                  </a:solidFill>
                </a:uFill>
                <a:cs typeface="Times New Roman"/>
              </a:rPr>
              <a:t>a</a:t>
            </a:r>
            <a:r>
              <a:rPr sz="2400" i="1" u="heavy" spc="30" dirty="0">
                <a:uFill>
                  <a:solidFill>
                    <a:srgbClr val="000000"/>
                  </a:solidFill>
                </a:uFill>
                <a:cs typeface="Times New Roman"/>
              </a:rPr>
              <a:t> </a:t>
            </a:r>
            <a:r>
              <a:rPr sz="2400" i="1" u="heavy" dirty="0">
                <a:uFill>
                  <a:solidFill>
                    <a:srgbClr val="000000"/>
                  </a:solidFill>
                </a:uFill>
                <a:cs typeface="Times New Roman"/>
              </a:rPr>
              <a:t>environ</a:t>
            </a:r>
            <a:r>
              <a:rPr sz="2400" i="1" u="heavy" spc="15" dirty="0">
                <a:uFill>
                  <a:solidFill>
                    <a:srgbClr val="000000"/>
                  </a:solidFill>
                </a:uFill>
                <a:cs typeface="Times New Roman"/>
              </a:rPr>
              <a:t> </a:t>
            </a:r>
            <a:r>
              <a:rPr sz="2400" i="1" u="heavy" dirty="0">
                <a:uFill>
                  <a:solidFill>
                    <a:srgbClr val="000000"/>
                  </a:solidFill>
                </a:uFill>
                <a:cs typeface="Times New Roman"/>
              </a:rPr>
              <a:t>4</a:t>
            </a:r>
            <a:r>
              <a:rPr sz="2400" i="1" u="heavy" spc="20" dirty="0">
                <a:uFill>
                  <a:solidFill>
                    <a:srgbClr val="000000"/>
                  </a:solidFill>
                </a:uFill>
                <a:cs typeface="Times New Roman"/>
              </a:rPr>
              <a:t> </a:t>
            </a:r>
            <a:r>
              <a:rPr sz="2400" i="1" u="heavy" dirty="0">
                <a:uFill>
                  <a:solidFill>
                    <a:srgbClr val="000000"/>
                  </a:solidFill>
                </a:uFill>
                <a:cs typeface="Times New Roman"/>
              </a:rPr>
              <a:t>000</a:t>
            </a:r>
            <a:r>
              <a:rPr sz="2400" i="1" u="heavy" spc="20" dirty="0">
                <a:uFill>
                  <a:solidFill>
                    <a:srgbClr val="000000"/>
                  </a:solidFill>
                </a:uFill>
                <a:cs typeface="Times New Roman"/>
              </a:rPr>
              <a:t> </a:t>
            </a:r>
            <a:r>
              <a:rPr sz="2400" i="1" u="heavy" spc="-5" dirty="0">
                <a:uFill>
                  <a:solidFill>
                    <a:srgbClr val="000000"/>
                  </a:solidFill>
                </a:uFill>
                <a:cs typeface="Times New Roman"/>
              </a:rPr>
              <a:t>ans</a:t>
            </a:r>
            <a:r>
              <a:rPr sz="2400" i="1" spc="-5" dirty="0">
                <a:cs typeface="Times New Roman"/>
              </a:rPr>
              <a:t>, </a:t>
            </a:r>
            <a:r>
              <a:rPr sz="2400" i="1" spc="-635" dirty="0">
                <a:cs typeface="Times New Roman"/>
              </a:rPr>
              <a:t> </a:t>
            </a:r>
            <a:r>
              <a:rPr sz="2400" i="1" dirty="0">
                <a:cs typeface="Times New Roman"/>
              </a:rPr>
              <a:t>en</a:t>
            </a:r>
            <a:r>
              <a:rPr sz="2400" i="1" spc="-15" dirty="0">
                <a:cs typeface="Times New Roman"/>
              </a:rPr>
              <a:t> </a:t>
            </a:r>
            <a:r>
              <a:rPr sz="2400" i="1" spc="-5" dirty="0">
                <a:cs typeface="Times New Roman"/>
              </a:rPr>
              <a:t>suivant les</a:t>
            </a:r>
            <a:r>
              <a:rPr sz="2400" i="1" spc="-10" dirty="0">
                <a:cs typeface="Times New Roman"/>
              </a:rPr>
              <a:t> </a:t>
            </a:r>
            <a:r>
              <a:rPr sz="2400" i="1" dirty="0">
                <a:cs typeface="Times New Roman"/>
              </a:rPr>
              <a:t>troupeaux</a:t>
            </a:r>
            <a:r>
              <a:rPr sz="2400" i="1" spc="-30" dirty="0">
                <a:cs typeface="Times New Roman"/>
              </a:rPr>
              <a:t> </a:t>
            </a:r>
            <a:r>
              <a:rPr sz="2400" i="1" dirty="0">
                <a:cs typeface="Times New Roman"/>
              </a:rPr>
              <a:t>des</a:t>
            </a:r>
            <a:r>
              <a:rPr sz="2400" i="1" spc="-25" dirty="0">
                <a:cs typeface="Times New Roman"/>
              </a:rPr>
              <a:t> </a:t>
            </a:r>
            <a:r>
              <a:rPr sz="2400" i="1">
                <a:cs typeface="Times New Roman"/>
              </a:rPr>
              <a:t>caribous</a:t>
            </a:r>
            <a:r>
              <a:rPr sz="2400" i="1" smtClean="0">
                <a:cs typeface="Times New Roman"/>
              </a:rPr>
              <a:t>.</a:t>
            </a:r>
            <a:endParaRPr lang="en-US" sz="2400" i="1" dirty="0" smtClean="0">
              <a:cs typeface="Times New Roman"/>
            </a:endParaRPr>
          </a:p>
          <a:p>
            <a:pPr marL="355600" marR="5080" indent="-342900">
              <a:lnSpc>
                <a:spcPct val="80000"/>
              </a:lnSpc>
              <a:spcBef>
                <a:spcPts val="5"/>
              </a:spcBef>
              <a:tabLst>
                <a:tab pos="355600" algn="l"/>
              </a:tabLst>
            </a:pPr>
            <a:r>
              <a:rPr lang="fr-FR" sz="2400" dirty="0" smtClean="0">
                <a:solidFill>
                  <a:srgbClr val="FF0000"/>
                </a:solidFill>
                <a:cs typeface="Times New Roman"/>
              </a:rPr>
              <a:t>L'arrivée des Inuits sur les territoires arctiques remonte à environ 4 000 ans, en suivant les troupeaux de caribous.</a:t>
            </a:r>
            <a:endParaRPr lang="fr-FR" sz="2400" dirty="0">
              <a:solidFill>
                <a:srgbClr val="FF0000"/>
              </a:solidFill>
              <a:cs typeface="Times New Roman"/>
            </a:endParaRPr>
          </a:p>
          <a:p>
            <a:pPr marL="355600" marR="5080" indent="-342900">
              <a:lnSpc>
                <a:spcPct val="80000"/>
              </a:lnSpc>
              <a:spcBef>
                <a:spcPts val="5"/>
              </a:spcBef>
              <a:tabLst>
                <a:tab pos="355600" algn="l"/>
              </a:tabLst>
            </a:pPr>
            <a:r>
              <a:rPr lang="fr-FR" sz="2400" i="1" dirty="0" smtClean="0">
                <a:cs typeface="Times New Roman"/>
              </a:rPr>
              <a:t>2</a:t>
            </a:r>
            <a:r>
              <a:rPr lang="fr-FR" sz="2400" i="1" dirty="0" smtClean="0">
                <a:solidFill>
                  <a:srgbClr val="FF0000"/>
                </a:solidFill>
                <a:cs typeface="Times New Roman"/>
              </a:rPr>
              <a:t>.</a:t>
            </a:r>
            <a:r>
              <a:rPr sz="2400" i="1" smtClean="0">
                <a:cs typeface="Times New Roman"/>
              </a:rPr>
              <a:t>Le</a:t>
            </a:r>
            <a:r>
              <a:rPr sz="2400" i="1" spc="-5" smtClean="0">
                <a:cs typeface="Times New Roman"/>
              </a:rPr>
              <a:t> </a:t>
            </a:r>
            <a:r>
              <a:rPr sz="2400" i="1" dirty="0">
                <a:cs typeface="Times New Roman"/>
              </a:rPr>
              <a:t>grand</a:t>
            </a:r>
            <a:r>
              <a:rPr sz="2400" i="1" spc="-15" dirty="0">
                <a:cs typeface="Times New Roman"/>
              </a:rPr>
              <a:t> </a:t>
            </a:r>
            <a:r>
              <a:rPr sz="2400" i="1" dirty="0">
                <a:cs typeface="Times New Roman"/>
              </a:rPr>
              <a:t>Nord</a:t>
            </a:r>
            <a:r>
              <a:rPr sz="2400" i="1" spc="-10" dirty="0">
                <a:cs typeface="Times New Roman"/>
              </a:rPr>
              <a:t> </a:t>
            </a:r>
            <a:r>
              <a:rPr sz="2400" i="1" spc="-5" dirty="0">
                <a:cs typeface="Times New Roman"/>
              </a:rPr>
              <a:t>regorgeait</a:t>
            </a:r>
            <a:r>
              <a:rPr sz="2400" i="1" spc="-20" dirty="0">
                <a:cs typeface="Times New Roman"/>
              </a:rPr>
              <a:t> </a:t>
            </a:r>
            <a:r>
              <a:rPr sz="2400" i="1" dirty="0">
                <a:cs typeface="Times New Roman"/>
              </a:rPr>
              <a:t>alors</a:t>
            </a:r>
            <a:r>
              <a:rPr sz="2400" i="1" spc="-5" dirty="0">
                <a:cs typeface="Times New Roman"/>
              </a:rPr>
              <a:t> </a:t>
            </a:r>
            <a:r>
              <a:rPr sz="2400" i="1" dirty="0">
                <a:cs typeface="Times New Roman"/>
              </a:rPr>
              <a:t>de phoques,</a:t>
            </a:r>
            <a:r>
              <a:rPr sz="2400" i="1" spc="-25" dirty="0">
                <a:cs typeface="Times New Roman"/>
              </a:rPr>
              <a:t> </a:t>
            </a:r>
            <a:r>
              <a:rPr sz="2400" i="1" dirty="0">
                <a:cs typeface="Times New Roman"/>
              </a:rPr>
              <a:t>de</a:t>
            </a:r>
            <a:r>
              <a:rPr sz="2400" i="1" spc="-15" dirty="0">
                <a:cs typeface="Times New Roman"/>
              </a:rPr>
              <a:t> </a:t>
            </a:r>
            <a:r>
              <a:rPr sz="2400" i="1" dirty="0">
                <a:cs typeface="Times New Roman"/>
              </a:rPr>
              <a:t>boeufs</a:t>
            </a:r>
            <a:r>
              <a:rPr sz="2400" i="1" spc="-20" dirty="0">
                <a:cs typeface="Times New Roman"/>
              </a:rPr>
              <a:t> </a:t>
            </a:r>
            <a:r>
              <a:rPr sz="2400" i="1" spc="-5" dirty="0">
                <a:cs typeface="Times New Roman"/>
              </a:rPr>
              <a:t>musqués</a:t>
            </a:r>
            <a:r>
              <a:rPr sz="2400" i="1" spc="-20" dirty="0">
                <a:cs typeface="Times New Roman"/>
              </a:rPr>
              <a:t> </a:t>
            </a:r>
            <a:r>
              <a:rPr sz="2400" i="1" spc="-5" dirty="0">
                <a:cs typeface="Times New Roman"/>
              </a:rPr>
              <a:t>et</a:t>
            </a:r>
            <a:r>
              <a:rPr sz="2400" i="1" spc="15" dirty="0">
                <a:cs typeface="Times New Roman"/>
              </a:rPr>
              <a:t> </a:t>
            </a:r>
            <a:r>
              <a:rPr sz="2400" i="1" dirty="0">
                <a:cs typeface="Times New Roman"/>
              </a:rPr>
              <a:t>de</a:t>
            </a:r>
            <a:r>
              <a:rPr sz="2400" i="1" spc="-15" dirty="0">
                <a:cs typeface="Times New Roman"/>
              </a:rPr>
              <a:t> </a:t>
            </a:r>
            <a:r>
              <a:rPr sz="2400" i="1">
                <a:cs typeface="Times New Roman"/>
              </a:rPr>
              <a:t>baleines</a:t>
            </a:r>
            <a:r>
              <a:rPr sz="2400" i="1" smtClean="0">
                <a:cs typeface="Times New Roman"/>
              </a:rPr>
              <a:t>.</a:t>
            </a:r>
            <a:r>
              <a:rPr lang="fr-FR" sz="2400" i="1" dirty="0" smtClean="0">
                <a:cs typeface="Times New Roman"/>
              </a:rPr>
              <a:t> </a:t>
            </a:r>
          </a:p>
          <a:p>
            <a:pPr marL="355600" indent="-342900">
              <a:lnSpc>
                <a:spcPct val="100000"/>
              </a:lnSpc>
              <a:spcBef>
                <a:spcPts val="385"/>
              </a:spcBef>
              <a:tabLst>
                <a:tab pos="355600" algn="l"/>
              </a:tabLst>
            </a:pPr>
            <a:r>
              <a:rPr lang="fr-FR" sz="2400" i="1" dirty="0" smtClean="0">
                <a:solidFill>
                  <a:srgbClr val="FF0000"/>
                </a:solidFill>
                <a:cs typeface="Times New Roman"/>
              </a:rPr>
              <a:t>Le grand Nord était rempli de phoques, de </a:t>
            </a:r>
            <a:r>
              <a:rPr lang="fr-FR" sz="2400" i="1" dirty="0" err="1" smtClean="0">
                <a:solidFill>
                  <a:srgbClr val="FF0000"/>
                </a:solidFill>
                <a:cs typeface="Times New Roman"/>
              </a:rPr>
              <a:t>boeufs</a:t>
            </a:r>
            <a:r>
              <a:rPr lang="fr-FR" sz="2400" i="1" dirty="0" smtClean="0">
                <a:solidFill>
                  <a:srgbClr val="FF0000"/>
                </a:solidFill>
                <a:cs typeface="Times New Roman"/>
              </a:rPr>
              <a:t> musqués et de baleines à cette époque.</a:t>
            </a:r>
          </a:p>
          <a:p>
            <a:pPr marL="355600" indent="-342900">
              <a:lnSpc>
                <a:spcPct val="100000"/>
              </a:lnSpc>
              <a:spcBef>
                <a:spcPts val="385"/>
              </a:spcBef>
              <a:tabLst>
                <a:tab pos="355600" algn="l"/>
              </a:tabLst>
            </a:pPr>
            <a:endParaRPr lang="fr-FR" sz="2400" i="1" dirty="0">
              <a:solidFill>
                <a:srgbClr val="FF0000"/>
              </a:solidFill>
              <a:cs typeface="Times New Roman"/>
            </a:endParaRPr>
          </a:p>
          <a:p>
            <a:pPr marL="355600" marR="87630" indent="-342900">
              <a:lnSpc>
                <a:spcPts val="2500"/>
              </a:lnSpc>
              <a:spcBef>
                <a:spcPts val="969"/>
              </a:spcBef>
              <a:tabLst>
                <a:tab pos="355600" algn="l"/>
              </a:tabLst>
            </a:pPr>
            <a:endParaRPr lang="fr-FR" sz="2400" i="1" dirty="0" smtClean="0">
              <a:solidFill>
                <a:srgbClr val="FF0000"/>
              </a:solidFill>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lang="fr-FR" sz="2600" i="1" dirty="0" smtClean="0">
              <a:solidFill>
                <a:srgbClr val="FF0000"/>
              </a:solidFill>
              <a:latin typeface="Times New Roman"/>
              <a:cs typeface="Times New Roman"/>
            </a:endParaRPr>
          </a:p>
          <a:p>
            <a:pPr marL="355600" marR="87630" indent="-342900">
              <a:lnSpc>
                <a:spcPts val="2500"/>
              </a:lnSpc>
              <a:spcBef>
                <a:spcPts val="969"/>
              </a:spcBef>
              <a:tabLst>
                <a:tab pos="355600" algn="l"/>
              </a:tabLst>
            </a:pPr>
            <a:endParaRPr sz="2600">
              <a:solidFill>
                <a:srgbClr val="FF0000"/>
              </a:solidFill>
              <a:latin typeface="Times New Roman"/>
              <a:cs typeface="Times New Roman"/>
            </a:endParaRPr>
          </a:p>
          <a:p>
            <a:pPr marL="355600" marR="297815" indent="-342900">
              <a:lnSpc>
                <a:spcPct val="80000"/>
              </a:lnSpc>
              <a:spcBef>
                <a:spcPts val="1015"/>
              </a:spcBef>
              <a:buAutoNum type="arabicPeriod"/>
              <a:tabLst>
                <a:tab pos="355600" algn="l"/>
              </a:tabLst>
            </a:pPr>
            <a:r>
              <a:rPr sz="2600" i="1" smtClean="0">
                <a:latin typeface="Times New Roman"/>
                <a:cs typeface="Times New Roman"/>
              </a:rPr>
              <a:t>…</a:t>
            </a:r>
            <a:endParaRPr sz="26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4722" y="396621"/>
            <a:ext cx="10182555" cy="369332"/>
          </a:xfrm>
        </p:spPr>
        <p:txBody>
          <a:bodyPr/>
          <a:lstStyle/>
          <a:p>
            <a:r>
              <a:rPr lang="en-US" sz="2400" dirty="0" smtClean="0">
                <a:latin typeface="+mj-lt"/>
              </a:rPr>
              <a:t>Reformulation</a:t>
            </a:r>
            <a:endParaRPr lang="el-GR" sz="2400" dirty="0">
              <a:latin typeface="+mj-lt"/>
            </a:endParaRPr>
          </a:p>
        </p:txBody>
      </p:sp>
      <p:sp>
        <p:nvSpPr>
          <p:cNvPr id="3" name="2 - Θέση κειμένου"/>
          <p:cNvSpPr>
            <a:spLocks noGrp="1"/>
          </p:cNvSpPr>
          <p:nvPr>
            <p:ph type="body" idx="1"/>
          </p:nvPr>
        </p:nvSpPr>
        <p:spPr>
          <a:xfrm>
            <a:off x="609600" y="1371600"/>
            <a:ext cx="11311763" cy="5096780"/>
          </a:xfrm>
        </p:spPr>
        <p:txBody>
          <a:bodyPr/>
          <a:lstStyle/>
          <a:p>
            <a:pPr marL="355600" marR="297815" indent="-342900">
              <a:lnSpc>
                <a:spcPct val="80000"/>
              </a:lnSpc>
              <a:spcBef>
                <a:spcPts val="1015"/>
              </a:spcBef>
              <a:tabLst>
                <a:tab pos="355600" algn="l"/>
              </a:tabLst>
            </a:pPr>
            <a:endParaRPr lang="fr-FR" i="1" spc="-5" dirty="0" smtClean="0">
              <a:latin typeface="Times New Roman"/>
              <a:cs typeface="Times New Roman"/>
            </a:endParaRPr>
          </a:p>
          <a:p>
            <a:pPr marL="355600" indent="-342900">
              <a:lnSpc>
                <a:spcPct val="100000"/>
              </a:lnSpc>
              <a:spcBef>
                <a:spcPts val="385"/>
              </a:spcBef>
              <a:tabLst>
                <a:tab pos="355600" algn="l"/>
              </a:tabLst>
            </a:pPr>
            <a:r>
              <a:rPr lang="fr-FR" sz="2400" i="1" dirty="0" smtClean="0">
                <a:cs typeface="Times New Roman"/>
              </a:rPr>
              <a:t>3.Aujourd’hui, </a:t>
            </a:r>
            <a:r>
              <a:rPr lang="fr-FR" sz="2400" i="1" u="heavy" spc="-5" dirty="0" smtClean="0">
                <a:uFill>
                  <a:solidFill>
                    <a:srgbClr val="000000"/>
                  </a:solidFill>
                </a:uFill>
                <a:cs typeface="Times New Roman"/>
              </a:rPr>
              <a:t>ils </a:t>
            </a:r>
            <a:r>
              <a:rPr lang="fr-FR" sz="2400" i="1" u="heavy" dirty="0" smtClean="0">
                <a:uFill>
                  <a:solidFill>
                    <a:srgbClr val="000000"/>
                  </a:solidFill>
                </a:uFill>
                <a:cs typeface="Times New Roman"/>
              </a:rPr>
              <a:t>sont encore </a:t>
            </a:r>
            <a:r>
              <a:rPr lang="fr-FR" sz="2400" i="1" u="heavy" spc="5" dirty="0" smtClean="0">
                <a:uFill>
                  <a:solidFill>
                    <a:srgbClr val="000000"/>
                  </a:solidFill>
                </a:uFill>
                <a:cs typeface="Times New Roman"/>
              </a:rPr>
              <a:t>600 000</a:t>
            </a:r>
            <a:r>
              <a:rPr lang="fr-FR" sz="2400" i="1" spc="5" dirty="0" smtClean="0">
                <a:cs typeface="Times New Roman"/>
              </a:rPr>
              <a:t> </a:t>
            </a:r>
            <a:r>
              <a:rPr lang="fr-FR" sz="2400" i="1" spc="-10" dirty="0" smtClean="0">
                <a:cs typeface="Times New Roman"/>
              </a:rPr>
              <a:t>(sur </a:t>
            </a:r>
            <a:r>
              <a:rPr lang="fr-FR" sz="2400" i="1" dirty="0" smtClean="0">
                <a:cs typeface="Times New Roman"/>
              </a:rPr>
              <a:t>4 </a:t>
            </a:r>
            <a:r>
              <a:rPr lang="fr-FR" sz="2400" i="1" spc="-5" dirty="0" smtClean="0">
                <a:cs typeface="Times New Roman"/>
              </a:rPr>
              <a:t>millions </a:t>
            </a:r>
            <a:r>
              <a:rPr lang="fr-FR" sz="2400" i="1" dirty="0" smtClean="0">
                <a:cs typeface="Times New Roman"/>
              </a:rPr>
              <a:t>d’habitants) à </a:t>
            </a:r>
            <a:r>
              <a:rPr lang="fr-FR" sz="2400" i="1" spc="-5" dirty="0" smtClean="0">
                <a:cs typeface="Times New Roman"/>
              </a:rPr>
              <a:t>vivre </a:t>
            </a:r>
            <a:r>
              <a:rPr lang="fr-FR" sz="2400" i="1" dirty="0" smtClean="0">
                <a:cs typeface="Times New Roman"/>
              </a:rPr>
              <a:t>dans </a:t>
            </a:r>
            <a:r>
              <a:rPr lang="fr-FR" sz="2400" i="1" spc="-5" dirty="0" smtClean="0">
                <a:cs typeface="Times New Roman"/>
              </a:rPr>
              <a:t>ces zones </a:t>
            </a:r>
            <a:r>
              <a:rPr lang="fr-FR" sz="2400" i="1" spc="-635" dirty="0" smtClean="0">
                <a:cs typeface="Times New Roman"/>
              </a:rPr>
              <a:t> </a:t>
            </a:r>
            <a:r>
              <a:rPr lang="fr-FR" sz="2400" i="1" dirty="0" smtClean="0">
                <a:cs typeface="Times New Roman"/>
              </a:rPr>
              <a:t>arctiques. </a:t>
            </a:r>
          </a:p>
          <a:p>
            <a:pPr marL="355600" marR="87630" indent="-342900">
              <a:lnSpc>
                <a:spcPts val="2500"/>
              </a:lnSpc>
              <a:spcBef>
                <a:spcPts val="969"/>
              </a:spcBef>
              <a:tabLst>
                <a:tab pos="355600" algn="l"/>
              </a:tabLst>
            </a:pPr>
            <a:r>
              <a:rPr lang="fr-FR" sz="2400" i="1" dirty="0" smtClean="0">
                <a:solidFill>
                  <a:srgbClr val="FF0000"/>
                </a:solidFill>
                <a:cs typeface="Times New Roman"/>
              </a:rPr>
              <a:t>Actuellement, 600 000 personnes (sur 4 millions d'habitants) résident encore dans ces régions arctiques.</a:t>
            </a:r>
            <a:endParaRPr lang="fr-FR" sz="2400" i="1" spc="-5" dirty="0" smtClean="0">
              <a:cs typeface="Times New Roman"/>
            </a:endParaRPr>
          </a:p>
          <a:p>
            <a:pPr marL="355600" marR="297815" indent="-342900">
              <a:lnSpc>
                <a:spcPct val="80000"/>
              </a:lnSpc>
              <a:spcBef>
                <a:spcPts val="1015"/>
              </a:spcBef>
              <a:tabLst>
                <a:tab pos="355600" algn="l"/>
              </a:tabLst>
            </a:pPr>
            <a:r>
              <a:rPr lang="fr-FR" sz="2400" i="1" spc="-5" dirty="0" smtClean="0">
                <a:cs typeface="Times New Roman"/>
              </a:rPr>
              <a:t>  4. La </a:t>
            </a:r>
            <a:r>
              <a:rPr lang="fr-FR" sz="2400" i="1" dirty="0" smtClean="0">
                <a:cs typeface="Times New Roman"/>
              </a:rPr>
              <a:t>population la plus importante </a:t>
            </a:r>
            <a:r>
              <a:rPr lang="fr-FR" sz="2400" i="1" spc="-5" dirty="0" smtClean="0">
                <a:cs typeface="Times New Roman"/>
              </a:rPr>
              <a:t>est celle </a:t>
            </a:r>
            <a:r>
              <a:rPr lang="fr-FR" sz="2400" i="1" dirty="0" smtClean="0">
                <a:cs typeface="Times New Roman"/>
              </a:rPr>
              <a:t>des </a:t>
            </a:r>
            <a:r>
              <a:rPr lang="fr-FR" sz="2400" i="1" dirty="0" err="1" smtClean="0">
                <a:cs typeface="Times New Roman"/>
              </a:rPr>
              <a:t>Yakoutes</a:t>
            </a:r>
            <a:r>
              <a:rPr lang="fr-FR" sz="2400" i="1" dirty="0" smtClean="0">
                <a:cs typeface="Times New Roman"/>
              </a:rPr>
              <a:t>, en </a:t>
            </a:r>
            <a:r>
              <a:rPr lang="fr-FR" sz="2400" i="1" spc="-5" dirty="0" smtClean="0">
                <a:cs typeface="Times New Roman"/>
              </a:rPr>
              <a:t>Russie (près </a:t>
            </a:r>
            <a:r>
              <a:rPr lang="fr-FR" sz="2400" i="1" dirty="0" smtClean="0">
                <a:cs typeface="Times New Roman"/>
              </a:rPr>
              <a:t>de </a:t>
            </a:r>
            <a:r>
              <a:rPr lang="fr-FR" sz="2400" i="1" spc="5" dirty="0" smtClean="0">
                <a:cs typeface="Times New Roman"/>
              </a:rPr>
              <a:t>300 000 </a:t>
            </a:r>
            <a:r>
              <a:rPr lang="fr-FR" sz="2400" i="1" spc="10" dirty="0" smtClean="0">
                <a:cs typeface="Times New Roman"/>
              </a:rPr>
              <a:t> </a:t>
            </a:r>
            <a:r>
              <a:rPr lang="fr-FR" sz="2400" i="1" spc="-5" dirty="0" smtClean="0">
                <a:cs typeface="Times New Roman"/>
              </a:rPr>
              <a:t>personnes), </a:t>
            </a:r>
            <a:r>
              <a:rPr lang="fr-FR" sz="2400" i="1" spc="5" dirty="0" smtClean="0">
                <a:cs typeface="Times New Roman"/>
              </a:rPr>
              <a:t>qui </a:t>
            </a:r>
            <a:r>
              <a:rPr lang="fr-FR" sz="2400" i="1" dirty="0" smtClean="0">
                <a:cs typeface="Times New Roman"/>
              </a:rPr>
              <a:t>côtoie </a:t>
            </a:r>
            <a:r>
              <a:rPr lang="fr-FR" sz="2400" i="1" spc="-5" dirty="0" smtClean="0">
                <a:cs typeface="Times New Roman"/>
              </a:rPr>
              <a:t>les </a:t>
            </a:r>
            <a:r>
              <a:rPr lang="fr-FR" sz="2400" i="1" dirty="0" smtClean="0">
                <a:cs typeface="Times New Roman"/>
              </a:rPr>
              <a:t>nombreux </a:t>
            </a:r>
            <a:r>
              <a:rPr lang="fr-FR" sz="2400" i="1" spc="-5" dirty="0" smtClean="0">
                <a:cs typeface="Times New Roman"/>
              </a:rPr>
              <a:t>“petits </a:t>
            </a:r>
            <a:r>
              <a:rPr lang="fr-FR" sz="2400" i="1" dirty="0" smtClean="0">
                <a:cs typeface="Times New Roman"/>
              </a:rPr>
              <a:t>peuples du Nord” </a:t>
            </a:r>
            <a:r>
              <a:rPr lang="fr-FR" sz="2400" i="1" spc="-5" dirty="0" smtClean="0">
                <a:cs typeface="Times New Roman"/>
              </a:rPr>
              <a:t>(50 </a:t>
            </a:r>
            <a:r>
              <a:rPr lang="fr-FR" sz="2400" i="1" dirty="0" smtClean="0">
                <a:cs typeface="Times New Roman"/>
              </a:rPr>
              <a:t>000). </a:t>
            </a:r>
          </a:p>
          <a:p>
            <a:r>
              <a:rPr lang="fr-FR" sz="2400" i="1" u="sng" dirty="0" smtClean="0">
                <a:solidFill>
                  <a:srgbClr val="FF0000"/>
                </a:solidFill>
                <a:uFill>
                  <a:solidFill>
                    <a:srgbClr val="000000"/>
                  </a:solidFill>
                </a:uFill>
                <a:cs typeface="Times New Roman"/>
              </a:rPr>
              <a:t>Les </a:t>
            </a:r>
            <a:r>
              <a:rPr lang="fr-FR" sz="2400" i="1" u="sng" dirty="0" err="1" smtClean="0">
                <a:solidFill>
                  <a:srgbClr val="FF0000"/>
                </a:solidFill>
                <a:uFill>
                  <a:solidFill>
                    <a:srgbClr val="000000"/>
                  </a:solidFill>
                </a:uFill>
                <a:cs typeface="Times New Roman"/>
              </a:rPr>
              <a:t>Yakoutes</a:t>
            </a:r>
            <a:r>
              <a:rPr lang="fr-FR" sz="2400" i="1" u="sng" dirty="0" smtClean="0">
                <a:solidFill>
                  <a:srgbClr val="FF0000"/>
                </a:solidFill>
                <a:uFill>
                  <a:solidFill>
                    <a:srgbClr val="000000"/>
                  </a:solidFill>
                </a:uFill>
                <a:cs typeface="Times New Roman"/>
              </a:rPr>
              <a:t> en Russie (près de 300 000 personnes) constituent la population la plus importante, </a:t>
            </a:r>
            <a:r>
              <a:rPr lang="fr-FR" sz="2400" i="1" u="sng" dirty="0" smtClean="0">
                <a:solidFill>
                  <a:srgbClr val="FF0000"/>
                </a:solidFill>
                <a:uFill>
                  <a:solidFill>
                    <a:srgbClr val="000000"/>
                  </a:solidFill>
                </a:uFill>
                <a:cs typeface="Times New Roman"/>
              </a:rPr>
              <a:t>qui  vivent  </a:t>
            </a:r>
            <a:r>
              <a:rPr lang="fr-FR" sz="2400" i="1" u="sng" dirty="0" err="1" smtClean="0">
                <a:solidFill>
                  <a:srgbClr val="FF0000"/>
                </a:solidFill>
                <a:uFill>
                  <a:solidFill>
                    <a:srgbClr val="000000"/>
                  </a:solidFill>
                </a:uFill>
                <a:cs typeface="Times New Roman"/>
              </a:rPr>
              <a:t>tres</a:t>
            </a:r>
            <a:r>
              <a:rPr lang="fr-FR" sz="2400" i="1" u="sng" dirty="0" smtClean="0">
                <a:solidFill>
                  <a:srgbClr val="FF0000"/>
                </a:solidFill>
                <a:uFill>
                  <a:solidFill>
                    <a:srgbClr val="000000"/>
                  </a:solidFill>
                </a:uFill>
                <a:cs typeface="Times New Roman"/>
              </a:rPr>
              <a:t> </a:t>
            </a:r>
            <a:r>
              <a:rPr lang="fr-FR" sz="2400" i="1" u="sng" dirty="0" smtClean="0">
                <a:solidFill>
                  <a:srgbClr val="FF0000"/>
                </a:solidFill>
                <a:uFill>
                  <a:solidFill>
                    <a:srgbClr val="000000"/>
                  </a:solidFill>
                </a:uFill>
                <a:cs typeface="Times New Roman"/>
              </a:rPr>
              <a:t>proches /près de/sont en contact avec de nombreux </a:t>
            </a:r>
            <a:r>
              <a:rPr lang="fr-FR" sz="2400" i="1" u="sng" dirty="0" smtClean="0">
                <a:solidFill>
                  <a:srgbClr val="FF0000"/>
                </a:solidFill>
                <a:uFill>
                  <a:solidFill>
                    <a:srgbClr val="000000"/>
                  </a:solidFill>
                </a:uFill>
                <a:cs typeface="Times New Roman"/>
              </a:rPr>
              <a:t>'petits peuples du Nord' (50 000).</a:t>
            </a:r>
          </a:p>
          <a:p>
            <a:pPr marL="355600" marR="297815" indent="-342900">
              <a:lnSpc>
                <a:spcPct val="80000"/>
              </a:lnSpc>
              <a:spcBef>
                <a:spcPts val="1015"/>
              </a:spcBef>
              <a:tabLst>
                <a:tab pos="355600" algn="l"/>
              </a:tabLst>
            </a:pPr>
            <a:r>
              <a:rPr lang="fr-FR" sz="2400" i="1" u="heavy" dirty="0" smtClean="0">
                <a:uFill>
                  <a:solidFill>
                    <a:srgbClr val="000000"/>
                  </a:solidFill>
                </a:uFill>
                <a:cs typeface="Times New Roman"/>
              </a:rPr>
              <a:t>Puis viennent </a:t>
            </a:r>
            <a:r>
              <a:rPr lang="fr-FR" sz="2400" i="1" spc="-635" dirty="0" smtClean="0">
                <a:cs typeface="Times New Roman"/>
              </a:rPr>
              <a:t> </a:t>
            </a:r>
            <a:r>
              <a:rPr lang="fr-FR" sz="2400" i="1" u="heavy" spc="-5" dirty="0" smtClean="0">
                <a:uFill>
                  <a:solidFill>
                    <a:srgbClr val="000000"/>
                  </a:solidFill>
                </a:uFill>
                <a:cs typeface="Times New Roman"/>
              </a:rPr>
              <a:t>les </a:t>
            </a:r>
            <a:r>
              <a:rPr lang="fr-FR" sz="2400" i="1" u="heavy" dirty="0" smtClean="0">
                <a:uFill>
                  <a:solidFill>
                    <a:srgbClr val="000000"/>
                  </a:solidFill>
                </a:uFill>
                <a:cs typeface="Times New Roman"/>
              </a:rPr>
              <a:t>Inuits d’Amérique du Nord</a:t>
            </a:r>
            <a:r>
              <a:rPr lang="fr-FR" sz="2400" i="1" dirty="0" smtClean="0">
                <a:cs typeface="Times New Roman"/>
              </a:rPr>
              <a:t> et du </a:t>
            </a:r>
            <a:r>
              <a:rPr lang="fr-FR" sz="2400" i="1" spc="-5" dirty="0" smtClean="0">
                <a:cs typeface="Times New Roman"/>
              </a:rPr>
              <a:t>Groenland </a:t>
            </a:r>
            <a:r>
              <a:rPr lang="fr-FR" sz="2400" i="1" dirty="0" smtClean="0">
                <a:cs typeface="Times New Roman"/>
              </a:rPr>
              <a:t>(150 000) et </a:t>
            </a:r>
            <a:r>
              <a:rPr lang="fr-FR" sz="2400" i="1" spc="-5" dirty="0" smtClean="0">
                <a:cs typeface="Times New Roman"/>
              </a:rPr>
              <a:t>les </a:t>
            </a:r>
            <a:r>
              <a:rPr lang="fr-FR" sz="2400" i="1" dirty="0" smtClean="0">
                <a:cs typeface="Times New Roman"/>
              </a:rPr>
              <a:t>Lapons (100 </a:t>
            </a:r>
            <a:r>
              <a:rPr lang="fr-FR" sz="2400" i="1" spc="5" dirty="0" smtClean="0">
                <a:cs typeface="Times New Roman"/>
              </a:rPr>
              <a:t>000) </a:t>
            </a:r>
            <a:r>
              <a:rPr lang="fr-FR" sz="2400" i="1" dirty="0" smtClean="0">
                <a:cs typeface="Times New Roman"/>
              </a:rPr>
              <a:t>en </a:t>
            </a:r>
            <a:r>
              <a:rPr lang="fr-FR" sz="2400" i="1" spc="5" dirty="0" smtClean="0">
                <a:cs typeface="Times New Roman"/>
              </a:rPr>
              <a:t> </a:t>
            </a:r>
            <a:r>
              <a:rPr lang="fr-FR" sz="2400" i="1" dirty="0" smtClean="0">
                <a:cs typeface="Times New Roman"/>
              </a:rPr>
              <a:t>Scandinavie.</a:t>
            </a:r>
            <a:endParaRPr lang="fr-FR" sz="2400" dirty="0" smtClean="0">
              <a:cs typeface="Times New Roman"/>
            </a:endParaRPr>
          </a:p>
          <a:p>
            <a:pPr marL="12700">
              <a:lnSpc>
                <a:spcPts val="2810"/>
              </a:lnSpc>
              <a:spcBef>
                <a:spcPts val="385"/>
              </a:spcBef>
            </a:pPr>
            <a:r>
              <a:rPr lang="fr-FR" sz="2400" dirty="0" smtClean="0">
                <a:solidFill>
                  <a:srgbClr val="FF0000"/>
                </a:solidFill>
                <a:cs typeface="Times New Roman"/>
              </a:rPr>
              <a:t>Ensuite, il y a les Inuits d'Amérique du Nord et du Groenland (150 000) et les Lapons (100 000) en Scandinavie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0"/>
            <a:ext cx="3171190" cy="690574"/>
          </a:xfrm>
          <a:prstGeom prst="rect">
            <a:avLst/>
          </a:prstGeom>
        </p:spPr>
        <p:txBody>
          <a:bodyPr vert="horz" wrap="square" lIns="0" tIns="13335" rIns="0" bIns="0" rtlCol="0">
            <a:spAutoFit/>
          </a:bodyPr>
          <a:lstStyle/>
          <a:p>
            <a:pPr marL="12700">
              <a:lnSpc>
                <a:spcPct val="100000"/>
              </a:lnSpc>
              <a:spcBef>
                <a:spcPts val="105"/>
              </a:spcBef>
            </a:pPr>
            <a:r>
              <a:rPr sz="4400" b="0" spc="-60" smtClean="0">
                <a:solidFill>
                  <a:srgbClr val="000000"/>
                </a:solidFill>
                <a:latin typeface="Calibri Light"/>
                <a:cs typeface="Calibri Light"/>
              </a:rPr>
              <a:t>Reformulation</a:t>
            </a:r>
            <a:r>
              <a:rPr lang="en-US" sz="4400" b="0" spc="-60" dirty="0" smtClean="0">
                <a:solidFill>
                  <a:srgbClr val="000000"/>
                </a:solidFill>
                <a:latin typeface="Calibri Light"/>
                <a:cs typeface="Calibri Light"/>
              </a:rPr>
              <a:t>      </a:t>
            </a:r>
            <a:endParaRPr sz="4400">
              <a:latin typeface="Calibri Light"/>
              <a:cs typeface="Calibri Light"/>
            </a:endParaRPr>
          </a:p>
        </p:txBody>
      </p:sp>
      <p:sp>
        <p:nvSpPr>
          <p:cNvPr id="3" name="object 3"/>
          <p:cNvSpPr txBox="1"/>
          <p:nvPr/>
        </p:nvSpPr>
        <p:spPr>
          <a:xfrm>
            <a:off x="78739" y="710311"/>
            <a:ext cx="11918315" cy="4265655"/>
          </a:xfrm>
          <a:prstGeom prst="rect">
            <a:avLst/>
          </a:prstGeom>
        </p:spPr>
        <p:txBody>
          <a:bodyPr vert="horz" wrap="square" lIns="0" tIns="52705" rIns="0" bIns="0" rtlCol="0">
            <a:spAutoFit/>
          </a:bodyPr>
          <a:lstStyle/>
          <a:p>
            <a:pPr marL="527685" marR="5080" indent="-515620" algn="just">
              <a:lnSpc>
                <a:spcPct val="90000"/>
              </a:lnSpc>
              <a:spcBef>
                <a:spcPts val="415"/>
              </a:spcBef>
              <a:buAutoNum type="arabicPeriod" startAt="5"/>
              <a:tabLst>
                <a:tab pos="528320" algn="l"/>
              </a:tabLst>
            </a:pPr>
            <a:r>
              <a:rPr sz="2600" dirty="0">
                <a:latin typeface="Times New Roman"/>
                <a:cs typeface="Times New Roman"/>
              </a:rPr>
              <a:t>Les </a:t>
            </a:r>
            <a:r>
              <a:rPr sz="2600" u="heavy" dirty="0">
                <a:uFill>
                  <a:solidFill>
                    <a:srgbClr val="000000"/>
                  </a:solidFill>
                </a:uFill>
                <a:latin typeface="Times New Roman"/>
                <a:cs typeface="Times New Roman"/>
              </a:rPr>
              <a:t>jeunes </a:t>
            </a:r>
            <a:r>
              <a:rPr sz="2600" u="heavy" spc="-5" dirty="0">
                <a:uFill>
                  <a:solidFill>
                    <a:srgbClr val="000000"/>
                  </a:solidFill>
                </a:uFill>
                <a:latin typeface="Times New Roman"/>
                <a:cs typeface="Times New Roman"/>
              </a:rPr>
              <a:t>habitants </a:t>
            </a:r>
            <a:r>
              <a:rPr sz="2600" dirty="0">
                <a:latin typeface="Times New Roman"/>
                <a:cs typeface="Times New Roman"/>
              </a:rPr>
              <a:t>de </a:t>
            </a:r>
            <a:r>
              <a:rPr sz="2600" spc="-5" dirty="0">
                <a:latin typeface="Times New Roman"/>
                <a:cs typeface="Times New Roman"/>
              </a:rPr>
              <a:t>l’Arctique </a:t>
            </a:r>
            <a:r>
              <a:rPr sz="2600" dirty="0">
                <a:latin typeface="Times New Roman"/>
                <a:cs typeface="Times New Roman"/>
              </a:rPr>
              <a:t>tiennent </a:t>
            </a:r>
            <a:r>
              <a:rPr sz="2600" spc="-5" dirty="0">
                <a:latin typeface="Times New Roman"/>
                <a:cs typeface="Times New Roman"/>
              </a:rPr>
              <a:t>l’avenir </a:t>
            </a:r>
            <a:r>
              <a:rPr sz="2600" dirty="0">
                <a:latin typeface="Times New Roman"/>
                <a:cs typeface="Times New Roman"/>
              </a:rPr>
              <a:t>de </a:t>
            </a:r>
            <a:r>
              <a:rPr sz="2600" spc="-5" dirty="0">
                <a:latin typeface="Times New Roman"/>
                <a:cs typeface="Times New Roman"/>
              </a:rPr>
              <a:t>leur peuple </a:t>
            </a:r>
            <a:r>
              <a:rPr sz="2600" dirty="0">
                <a:latin typeface="Times New Roman"/>
                <a:cs typeface="Times New Roman"/>
              </a:rPr>
              <a:t>entre </a:t>
            </a:r>
            <a:r>
              <a:rPr sz="2600" spc="-5" dirty="0">
                <a:latin typeface="Times New Roman"/>
                <a:cs typeface="Times New Roman"/>
              </a:rPr>
              <a:t>leurs mains. </a:t>
            </a:r>
            <a:r>
              <a:rPr sz="2600" dirty="0">
                <a:latin typeface="Times New Roman"/>
                <a:cs typeface="Times New Roman"/>
              </a:rPr>
              <a:t> </a:t>
            </a:r>
            <a:r>
              <a:rPr sz="2600" spc="-5" dirty="0">
                <a:latin typeface="Times New Roman"/>
                <a:cs typeface="Times New Roman"/>
              </a:rPr>
              <a:t>Ils</a:t>
            </a:r>
            <a:r>
              <a:rPr sz="2600" spc="140" dirty="0">
                <a:latin typeface="Times New Roman"/>
                <a:cs typeface="Times New Roman"/>
              </a:rPr>
              <a:t> </a:t>
            </a:r>
            <a:r>
              <a:rPr sz="2600" spc="5" dirty="0">
                <a:latin typeface="Times New Roman"/>
                <a:cs typeface="Times New Roman"/>
              </a:rPr>
              <a:t>ont</a:t>
            </a:r>
            <a:r>
              <a:rPr sz="2600" spc="145" dirty="0">
                <a:latin typeface="Times New Roman"/>
                <a:cs typeface="Times New Roman"/>
              </a:rPr>
              <a:t> </a:t>
            </a:r>
            <a:r>
              <a:rPr sz="2600" u="heavy" dirty="0">
                <a:uFill>
                  <a:solidFill>
                    <a:srgbClr val="000000"/>
                  </a:solidFill>
                </a:uFill>
                <a:latin typeface="Times New Roman"/>
                <a:cs typeface="Times New Roman"/>
              </a:rPr>
              <a:t>hérité</a:t>
            </a:r>
            <a:r>
              <a:rPr sz="2600" u="heavy" spc="135" dirty="0">
                <a:uFill>
                  <a:solidFill>
                    <a:srgbClr val="000000"/>
                  </a:solidFill>
                </a:uFill>
                <a:latin typeface="Times New Roman"/>
                <a:cs typeface="Times New Roman"/>
              </a:rPr>
              <a:t> </a:t>
            </a:r>
            <a:r>
              <a:rPr sz="2600" u="heavy" dirty="0">
                <a:uFill>
                  <a:solidFill>
                    <a:srgbClr val="000000"/>
                  </a:solidFill>
                </a:uFill>
                <a:latin typeface="Times New Roman"/>
                <a:cs typeface="Times New Roman"/>
              </a:rPr>
              <a:t>des</a:t>
            </a:r>
            <a:r>
              <a:rPr sz="2600" u="heavy" spc="145" dirty="0">
                <a:uFill>
                  <a:solidFill>
                    <a:srgbClr val="000000"/>
                  </a:solidFill>
                </a:uFill>
                <a:latin typeface="Times New Roman"/>
                <a:cs typeface="Times New Roman"/>
              </a:rPr>
              <a:t> </a:t>
            </a:r>
            <a:r>
              <a:rPr sz="2600" u="heavy" spc="-5" dirty="0">
                <a:uFill>
                  <a:solidFill>
                    <a:srgbClr val="000000"/>
                  </a:solidFill>
                </a:uFill>
                <a:latin typeface="Times New Roman"/>
                <a:cs typeface="Times New Roman"/>
              </a:rPr>
              <a:t>traditions</a:t>
            </a:r>
            <a:r>
              <a:rPr sz="2600" u="heavy" spc="145" dirty="0">
                <a:uFill>
                  <a:solidFill>
                    <a:srgbClr val="000000"/>
                  </a:solidFill>
                </a:uFill>
                <a:latin typeface="Times New Roman"/>
                <a:cs typeface="Times New Roman"/>
              </a:rPr>
              <a:t> </a:t>
            </a:r>
            <a:r>
              <a:rPr sz="2600" dirty="0">
                <a:latin typeface="Times New Roman"/>
                <a:cs typeface="Times New Roman"/>
              </a:rPr>
              <a:t>de</a:t>
            </a:r>
            <a:r>
              <a:rPr sz="2600" spc="140" dirty="0">
                <a:latin typeface="Times New Roman"/>
                <a:cs typeface="Times New Roman"/>
              </a:rPr>
              <a:t> </a:t>
            </a:r>
            <a:r>
              <a:rPr sz="2600" spc="-10" dirty="0">
                <a:latin typeface="Times New Roman"/>
                <a:cs typeface="Times New Roman"/>
              </a:rPr>
              <a:t>leurs</a:t>
            </a:r>
            <a:r>
              <a:rPr sz="2600" spc="140" dirty="0">
                <a:latin typeface="Times New Roman"/>
                <a:cs typeface="Times New Roman"/>
              </a:rPr>
              <a:t> </a:t>
            </a:r>
            <a:r>
              <a:rPr sz="2600" dirty="0">
                <a:latin typeface="Times New Roman"/>
                <a:cs typeface="Times New Roman"/>
              </a:rPr>
              <a:t>parents,</a:t>
            </a:r>
            <a:r>
              <a:rPr sz="2600" spc="145" dirty="0">
                <a:latin typeface="Times New Roman"/>
                <a:cs typeface="Times New Roman"/>
              </a:rPr>
              <a:t> </a:t>
            </a:r>
            <a:r>
              <a:rPr sz="2600" dirty="0">
                <a:latin typeface="Times New Roman"/>
                <a:cs typeface="Times New Roman"/>
              </a:rPr>
              <a:t>des</a:t>
            </a:r>
            <a:r>
              <a:rPr sz="2600" spc="140" dirty="0">
                <a:latin typeface="Times New Roman"/>
                <a:cs typeface="Times New Roman"/>
              </a:rPr>
              <a:t> </a:t>
            </a:r>
            <a:r>
              <a:rPr sz="2600" spc="-5" dirty="0">
                <a:latin typeface="Times New Roman"/>
                <a:cs typeface="Times New Roman"/>
              </a:rPr>
              <a:t>chasseurs</a:t>
            </a:r>
            <a:r>
              <a:rPr sz="2600" spc="145" dirty="0">
                <a:latin typeface="Times New Roman"/>
                <a:cs typeface="Times New Roman"/>
              </a:rPr>
              <a:t> </a:t>
            </a:r>
            <a:r>
              <a:rPr sz="2600" spc="-5" dirty="0">
                <a:latin typeface="Times New Roman"/>
                <a:cs typeface="Times New Roman"/>
              </a:rPr>
              <a:t>nomades.</a:t>
            </a:r>
            <a:r>
              <a:rPr sz="2600" spc="145" dirty="0">
                <a:latin typeface="Times New Roman"/>
                <a:cs typeface="Times New Roman"/>
              </a:rPr>
              <a:t> </a:t>
            </a:r>
            <a:r>
              <a:rPr sz="2600" b="1" u="heavy" spc="-5" dirty="0">
                <a:uFill>
                  <a:solidFill>
                    <a:srgbClr val="000000"/>
                  </a:solidFill>
                </a:uFill>
                <a:latin typeface="Times New Roman"/>
                <a:cs typeface="Times New Roman"/>
              </a:rPr>
              <a:t>Mais</a:t>
            </a:r>
            <a:r>
              <a:rPr sz="2600" b="1" spc="150" dirty="0">
                <a:latin typeface="Times New Roman"/>
                <a:cs typeface="Times New Roman"/>
              </a:rPr>
              <a:t> </a:t>
            </a:r>
            <a:r>
              <a:rPr sz="2600" spc="-5" dirty="0">
                <a:latin typeface="Times New Roman"/>
                <a:cs typeface="Times New Roman"/>
              </a:rPr>
              <a:t>ils</a:t>
            </a:r>
            <a:r>
              <a:rPr sz="2600" spc="155" dirty="0">
                <a:latin typeface="Times New Roman"/>
                <a:cs typeface="Times New Roman"/>
              </a:rPr>
              <a:t> </a:t>
            </a:r>
            <a:r>
              <a:rPr sz="2600" dirty="0">
                <a:latin typeface="Times New Roman"/>
                <a:cs typeface="Times New Roman"/>
              </a:rPr>
              <a:t>suivent </a:t>
            </a:r>
            <a:r>
              <a:rPr sz="2600" spc="-640" dirty="0">
                <a:latin typeface="Times New Roman"/>
                <a:cs typeface="Times New Roman"/>
              </a:rPr>
              <a:t> </a:t>
            </a:r>
            <a:r>
              <a:rPr sz="2600" spc="-5" dirty="0">
                <a:latin typeface="Times New Roman"/>
                <a:cs typeface="Times New Roman"/>
              </a:rPr>
              <a:t>la</a:t>
            </a:r>
            <a:r>
              <a:rPr sz="2600" dirty="0">
                <a:latin typeface="Times New Roman"/>
                <a:cs typeface="Times New Roman"/>
              </a:rPr>
              <a:t> </a:t>
            </a:r>
            <a:r>
              <a:rPr sz="2600" u="heavy" dirty="0">
                <a:uFill>
                  <a:solidFill>
                    <a:srgbClr val="000000"/>
                  </a:solidFill>
                </a:uFill>
                <a:latin typeface="Times New Roman"/>
                <a:cs typeface="Times New Roman"/>
              </a:rPr>
              <a:t>même</a:t>
            </a:r>
            <a:r>
              <a:rPr sz="2600" u="heavy" spc="5" dirty="0">
                <a:uFill>
                  <a:solidFill>
                    <a:srgbClr val="000000"/>
                  </a:solidFill>
                </a:uFill>
                <a:latin typeface="Times New Roman"/>
                <a:cs typeface="Times New Roman"/>
              </a:rPr>
              <a:t> </a:t>
            </a:r>
            <a:r>
              <a:rPr sz="2600" u="heavy" spc="-5" dirty="0">
                <a:uFill>
                  <a:solidFill>
                    <a:srgbClr val="000000"/>
                  </a:solidFill>
                </a:uFill>
                <a:latin typeface="Times New Roman"/>
                <a:cs typeface="Times New Roman"/>
              </a:rPr>
              <a:t>scolarité</a:t>
            </a:r>
            <a:r>
              <a:rPr sz="2600" u="heavy" dirty="0">
                <a:uFill>
                  <a:solidFill>
                    <a:srgbClr val="000000"/>
                  </a:solidFill>
                </a:uFill>
                <a:latin typeface="Times New Roman"/>
                <a:cs typeface="Times New Roman"/>
              </a:rPr>
              <a:t> </a:t>
            </a:r>
            <a:r>
              <a:rPr sz="2600" dirty="0">
                <a:latin typeface="Times New Roman"/>
                <a:cs typeface="Times New Roman"/>
              </a:rPr>
              <a:t>que</a:t>
            </a:r>
            <a:r>
              <a:rPr sz="2600" spc="5" dirty="0">
                <a:latin typeface="Times New Roman"/>
                <a:cs typeface="Times New Roman"/>
              </a:rPr>
              <a:t> </a:t>
            </a:r>
            <a:r>
              <a:rPr sz="2600" spc="-5" dirty="0">
                <a:latin typeface="Times New Roman"/>
                <a:cs typeface="Times New Roman"/>
              </a:rPr>
              <a:t>leurs</a:t>
            </a:r>
            <a:r>
              <a:rPr sz="2600" dirty="0">
                <a:latin typeface="Times New Roman"/>
                <a:cs typeface="Times New Roman"/>
              </a:rPr>
              <a:t> </a:t>
            </a:r>
            <a:r>
              <a:rPr sz="2600" spc="-5" dirty="0">
                <a:latin typeface="Times New Roman"/>
                <a:cs typeface="Times New Roman"/>
              </a:rPr>
              <a:t>compatriotes</a:t>
            </a:r>
            <a:r>
              <a:rPr sz="2600" dirty="0">
                <a:latin typeface="Times New Roman"/>
                <a:cs typeface="Times New Roman"/>
              </a:rPr>
              <a:t> </a:t>
            </a:r>
            <a:r>
              <a:rPr sz="2600" spc="5" dirty="0">
                <a:latin typeface="Times New Roman"/>
                <a:cs typeface="Times New Roman"/>
              </a:rPr>
              <a:t>qui</a:t>
            </a:r>
            <a:r>
              <a:rPr sz="2600" spc="10" dirty="0">
                <a:latin typeface="Times New Roman"/>
                <a:cs typeface="Times New Roman"/>
              </a:rPr>
              <a:t> </a:t>
            </a:r>
            <a:r>
              <a:rPr sz="2600" spc="-5" dirty="0">
                <a:latin typeface="Times New Roman"/>
                <a:cs typeface="Times New Roman"/>
              </a:rPr>
              <a:t>habitant</a:t>
            </a:r>
            <a:r>
              <a:rPr sz="2600" dirty="0">
                <a:latin typeface="Times New Roman"/>
                <a:cs typeface="Times New Roman"/>
              </a:rPr>
              <a:t> plus</a:t>
            </a:r>
            <a:r>
              <a:rPr sz="2600" spc="5" dirty="0">
                <a:latin typeface="Times New Roman"/>
                <a:cs typeface="Times New Roman"/>
              </a:rPr>
              <a:t> </a:t>
            </a:r>
            <a:r>
              <a:rPr sz="2600" spc="-5" dirty="0">
                <a:latin typeface="Times New Roman"/>
                <a:cs typeface="Times New Roman"/>
              </a:rPr>
              <a:t>au</a:t>
            </a:r>
            <a:r>
              <a:rPr sz="2600" dirty="0">
                <a:latin typeface="Times New Roman"/>
                <a:cs typeface="Times New Roman"/>
              </a:rPr>
              <a:t> sud,</a:t>
            </a:r>
            <a:r>
              <a:rPr sz="2600" spc="5" dirty="0">
                <a:latin typeface="Times New Roman"/>
                <a:cs typeface="Times New Roman"/>
              </a:rPr>
              <a:t> </a:t>
            </a:r>
            <a:r>
              <a:rPr sz="2600" spc="-5" dirty="0">
                <a:latin typeface="Times New Roman"/>
                <a:cs typeface="Times New Roman"/>
              </a:rPr>
              <a:t>qu’ils</a:t>
            </a:r>
            <a:r>
              <a:rPr sz="2600" dirty="0">
                <a:latin typeface="Times New Roman"/>
                <a:cs typeface="Times New Roman"/>
              </a:rPr>
              <a:t> soient </a:t>
            </a:r>
            <a:r>
              <a:rPr sz="2600" spc="-640" dirty="0">
                <a:latin typeface="Times New Roman"/>
                <a:cs typeface="Times New Roman"/>
              </a:rPr>
              <a:t> </a:t>
            </a:r>
            <a:r>
              <a:rPr sz="2600" spc="-5" dirty="0">
                <a:latin typeface="Times New Roman"/>
                <a:cs typeface="Times New Roman"/>
              </a:rPr>
              <a:t>canadiens, groenlandais, </a:t>
            </a:r>
            <a:r>
              <a:rPr sz="2600" dirty="0">
                <a:latin typeface="Times New Roman"/>
                <a:cs typeface="Times New Roman"/>
              </a:rPr>
              <a:t>finnois, ou </a:t>
            </a:r>
            <a:r>
              <a:rPr sz="2600" spc="-5" dirty="0">
                <a:latin typeface="Times New Roman"/>
                <a:cs typeface="Times New Roman"/>
              </a:rPr>
              <a:t>encore russes. Ils </a:t>
            </a:r>
            <a:r>
              <a:rPr sz="2600" dirty="0">
                <a:latin typeface="Times New Roman"/>
                <a:cs typeface="Times New Roman"/>
              </a:rPr>
              <a:t>se </a:t>
            </a:r>
            <a:r>
              <a:rPr sz="2600" spc="-5" dirty="0">
                <a:latin typeface="Times New Roman"/>
                <a:cs typeface="Times New Roman"/>
              </a:rPr>
              <a:t>passionnent aussi </a:t>
            </a:r>
            <a:r>
              <a:rPr sz="2600" spc="5" dirty="0">
                <a:latin typeface="Times New Roman"/>
                <a:cs typeface="Times New Roman"/>
              </a:rPr>
              <a:t>pour </a:t>
            </a:r>
            <a:r>
              <a:rPr sz="2600" spc="-5" dirty="0">
                <a:latin typeface="Times New Roman"/>
                <a:cs typeface="Times New Roman"/>
              </a:rPr>
              <a:t>les </a:t>
            </a:r>
            <a:r>
              <a:rPr sz="2600" dirty="0">
                <a:latin typeface="Times New Roman"/>
                <a:cs typeface="Times New Roman"/>
              </a:rPr>
              <a:t> </a:t>
            </a:r>
            <a:r>
              <a:rPr sz="2600" spc="-5" dirty="0">
                <a:latin typeface="Times New Roman"/>
                <a:cs typeface="Times New Roman"/>
              </a:rPr>
              <a:t>matchs</a:t>
            </a:r>
            <a:r>
              <a:rPr sz="2600" dirty="0">
                <a:latin typeface="Times New Roman"/>
                <a:cs typeface="Times New Roman"/>
              </a:rPr>
              <a:t> de</a:t>
            </a:r>
            <a:r>
              <a:rPr sz="2600" spc="-20" dirty="0">
                <a:latin typeface="Times New Roman"/>
                <a:cs typeface="Times New Roman"/>
              </a:rPr>
              <a:t> </a:t>
            </a:r>
            <a:r>
              <a:rPr sz="2600" dirty="0">
                <a:latin typeface="Times New Roman"/>
                <a:cs typeface="Times New Roman"/>
              </a:rPr>
              <a:t>foot</a:t>
            </a:r>
            <a:r>
              <a:rPr sz="2600" spc="-15" dirty="0">
                <a:latin typeface="Times New Roman"/>
                <a:cs typeface="Times New Roman"/>
              </a:rPr>
              <a:t> </a:t>
            </a:r>
            <a:r>
              <a:rPr sz="2600" dirty="0">
                <a:latin typeface="Times New Roman"/>
                <a:cs typeface="Times New Roman"/>
              </a:rPr>
              <a:t>ou</a:t>
            </a:r>
            <a:r>
              <a:rPr sz="2600" spc="-10" dirty="0">
                <a:latin typeface="Times New Roman"/>
                <a:cs typeface="Times New Roman"/>
              </a:rPr>
              <a:t> </a:t>
            </a:r>
            <a:r>
              <a:rPr sz="2600" spc="-5" dirty="0">
                <a:latin typeface="Times New Roman"/>
                <a:cs typeface="Times New Roman"/>
              </a:rPr>
              <a:t>les</a:t>
            </a:r>
            <a:r>
              <a:rPr sz="2600" spc="5" dirty="0">
                <a:latin typeface="Times New Roman"/>
                <a:cs typeface="Times New Roman"/>
              </a:rPr>
              <a:t> </a:t>
            </a:r>
            <a:r>
              <a:rPr sz="2600" spc="-5" dirty="0">
                <a:latin typeface="Times New Roman"/>
                <a:cs typeface="Times New Roman"/>
              </a:rPr>
              <a:t>jeux </a:t>
            </a:r>
            <a:r>
              <a:rPr sz="2600">
                <a:latin typeface="Times New Roman"/>
                <a:cs typeface="Times New Roman"/>
              </a:rPr>
              <a:t>vidéo</a:t>
            </a:r>
            <a:r>
              <a:rPr sz="2600" smtClean="0">
                <a:latin typeface="Times New Roman"/>
                <a:cs typeface="Times New Roman"/>
              </a:rPr>
              <a:t>.</a:t>
            </a:r>
            <a:endParaRPr lang="en-US" sz="2600" dirty="0" smtClean="0">
              <a:latin typeface="Times New Roman"/>
              <a:cs typeface="Times New Roman"/>
            </a:endParaRPr>
          </a:p>
          <a:p>
            <a:pPr marL="527685" marR="5080" indent="-515620" algn="just">
              <a:lnSpc>
                <a:spcPct val="90000"/>
              </a:lnSpc>
              <a:spcBef>
                <a:spcPts val="415"/>
              </a:spcBef>
              <a:buAutoNum type="arabicPeriod" startAt="5"/>
              <a:tabLst>
                <a:tab pos="528320" algn="l"/>
              </a:tabLst>
            </a:pPr>
            <a:endParaRPr sz="2600">
              <a:latin typeface="Times New Roman"/>
              <a:cs typeface="Times New Roman"/>
            </a:endParaRPr>
          </a:p>
          <a:p>
            <a:pPr marL="12700">
              <a:lnSpc>
                <a:spcPts val="2965"/>
              </a:lnSpc>
              <a:spcBef>
                <a:spcPts val="615"/>
              </a:spcBef>
            </a:pPr>
            <a:r>
              <a:rPr lang="fr-FR" sz="2600" dirty="0" smtClean="0">
                <a:solidFill>
                  <a:schemeClr val="accent2">
                    <a:lumMod val="75000"/>
                  </a:schemeClr>
                </a:solidFill>
                <a:cs typeface="Calibri"/>
              </a:rPr>
              <a:t>Les jeunes résidents de l'Arctique sont responsables de l'avenir de leur peuple. </a:t>
            </a:r>
            <a:r>
              <a:rPr lang="fr-FR" sz="2600" dirty="0" smtClean="0">
                <a:solidFill>
                  <a:srgbClr val="C00000"/>
                </a:solidFill>
                <a:cs typeface="Calibri"/>
              </a:rPr>
              <a:t>Les coutumes de leurs ancêtres, qui étaient des chasseurs nomades, leur ont été transmis. </a:t>
            </a:r>
            <a:r>
              <a:rPr lang="fr-FR" sz="2600" dirty="0" smtClean="0">
                <a:solidFill>
                  <a:schemeClr val="accent4">
                    <a:lumMod val="75000"/>
                  </a:schemeClr>
                </a:solidFill>
                <a:cs typeface="Calibri"/>
              </a:rPr>
              <a:t>Cependant, ils suivent la même éducation que leurs compatriotes qui vivent dans le sud, qu'ils soient canadiens, groenlandais, finnois ou russes</a:t>
            </a:r>
            <a:r>
              <a:rPr lang="fr-FR" sz="2600" dirty="0" smtClean="0">
                <a:cs typeface="Calibri"/>
              </a:rPr>
              <a:t>. </a:t>
            </a:r>
            <a:r>
              <a:rPr lang="fr-FR" sz="2600" dirty="0" smtClean="0">
                <a:solidFill>
                  <a:schemeClr val="accent3">
                    <a:lumMod val="75000"/>
                  </a:schemeClr>
                </a:solidFill>
                <a:cs typeface="Calibri"/>
              </a:rPr>
              <a:t>Ils sont également passionnés par les matchs de football ou les jeux vidéo.</a:t>
            </a:r>
            <a:r>
              <a:rPr lang="fr-FR" sz="2600" dirty="0" smtClean="0">
                <a:cs typeface="Calibri"/>
              </a:rPr>
              <a:t> </a:t>
            </a:r>
            <a:endParaRPr sz="26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4722" y="396621"/>
            <a:ext cx="10182555" cy="338554"/>
          </a:xfrm>
        </p:spPr>
        <p:txBody>
          <a:bodyPr/>
          <a:lstStyle/>
          <a:p>
            <a:r>
              <a:rPr lang="en-US" dirty="0" smtClean="0"/>
              <a:t>Reformulation _ </a:t>
            </a:r>
            <a:r>
              <a:rPr lang="en-US" dirty="0" err="1" smtClean="0"/>
              <a:t>paragraphe</a:t>
            </a:r>
            <a:r>
              <a:rPr lang="en-US" dirty="0" smtClean="0"/>
              <a:t> 6</a:t>
            </a:r>
            <a:endParaRPr lang="el-GR" dirty="0"/>
          </a:p>
        </p:txBody>
      </p:sp>
      <p:sp>
        <p:nvSpPr>
          <p:cNvPr id="3" name="2 - Θέση κειμένου"/>
          <p:cNvSpPr>
            <a:spLocks noGrp="1"/>
          </p:cNvSpPr>
          <p:nvPr>
            <p:ph type="body" idx="1"/>
          </p:nvPr>
        </p:nvSpPr>
        <p:spPr>
          <a:xfrm>
            <a:off x="685800" y="1524000"/>
            <a:ext cx="11235563" cy="5816977"/>
          </a:xfrm>
        </p:spPr>
        <p:txBody>
          <a:bodyPr/>
          <a:lstStyle/>
          <a:p>
            <a:pPr algn="just"/>
            <a:r>
              <a:rPr lang="fr-FR" sz="2400" u="heavy" dirty="0" smtClean="0">
                <a:uFill>
                  <a:solidFill>
                    <a:srgbClr val="000000"/>
                  </a:solidFill>
                </a:uFill>
                <a:cs typeface="Times New Roman"/>
              </a:rPr>
              <a:t>6. De leur </a:t>
            </a:r>
            <a:r>
              <a:rPr lang="fr-FR" sz="2400" u="heavy" spc="-5" dirty="0" smtClean="0">
                <a:uFill>
                  <a:solidFill>
                    <a:srgbClr val="000000"/>
                  </a:solidFill>
                </a:uFill>
                <a:cs typeface="Times New Roman"/>
              </a:rPr>
              <a:t>choix </a:t>
            </a:r>
            <a:r>
              <a:rPr lang="fr-FR" sz="2400" u="heavy" dirty="0" smtClean="0">
                <a:uFill>
                  <a:solidFill>
                    <a:srgbClr val="000000"/>
                  </a:solidFill>
                </a:uFill>
                <a:cs typeface="Times New Roman"/>
              </a:rPr>
              <a:t>de vie dépendra </a:t>
            </a:r>
            <a:r>
              <a:rPr lang="fr-FR" sz="2400" u="heavy" spc="-10" dirty="0" smtClean="0">
                <a:uFill>
                  <a:solidFill>
                    <a:srgbClr val="000000"/>
                  </a:solidFill>
                </a:uFill>
                <a:cs typeface="Times New Roman"/>
              </a:rPr>
              <a:t>la </a:t>
            </a:r>
            <a:r>
              <a:rPr lang="fr-FR" sz="2400" u="heavy" dirty="0" smtClean="0">
                <a:uFill>
                  <a:solidFill>
                    <a:srgbClr val="000000"/>
                  </a:solidFill>
                </a:uFill>
                <a:cs typeface="Times New Roman"/>
              </a:rPr>
              <a:t>survie de </a:t>
            </a:r>
            <a:r>
              <a:rPr lang="fr-FR" sz="2400" u="heavy" spc="-5" dirty="0" smtClean="0">
                <a:uFill>
                  <a:solidFill>
                    <a:srgbClr val="000000"/>
                  </a:solidFill>
                </a:uFill>
                <a:cs typeface="Times New Roman"/>
              </a:rPr>
              <a:t>leurs </a:t>
            </a:r>
            <a:r>
              <a:rPr lang="fr-FR" sz="2400" u="heavy" dirty="0" smtClean="0">
                <a:uFill>
                  <a:solidFill>
                    <a:srgbClr val="000000"/>
                  </a:solidFill>
                </a:uFill>
                <a:cs typeface="Times New Roman"/>
              </a:rPr>
              <a:t>traditions</a:t>
            </a:r>
            <a:r>
              <a:rPr lang="fr-FR" sz="2400" dirty="0" smtClean="0">
                <a:cs typeface="Times New Roman"/>
              </a:rPr>
              <a:t>.  </a:t>
            </a:r>
            <a:r>
              <a:rPr lang="fr-FR" sz="2400" b="1" dirty="0" smtClean="0">
                <a:cs typeface="Times New Roman"/>
              </a:rPr>
              <a:t>Car </a:t>
            </a:r>
            <a:r>
              <a:rPr lang="fr-FR" sz="2400" dirty="0" smtClean="0">
                <a:cs typeface="Times New Roman"/>
              </a:rPr>
              <a:t>de </a:t>
            </a:r>
            <a:r>
              <a:rPr lang="fr-FR" sz="2400" u="heavy" dirty="0" smtClean="0">
                <a:uFill>
                  <a:solidFill>
                    <a:srgbClr val="000000"/>
                  </a:solidFill>
                </a:uFill>
                <a:cs typeface="Times New Roman"/>
              </a:rPr>
              <a:t>grosses </a:t>
            </a:r>
            <a:r>
              <a:rPr lang="fr-FR" sz="2400" u="heavy" spc="-5" dirty="0" smtClean="0">
                <a:uFill>
                  <a:solidFill>
                    <a:srgbClr val="000000"/>
                  </a:solidFill>
                </a:uFill>
                <a:cs typeface="Times New Roman"/>
              </a:rPr>
              <a:t>menaces </a:t>
            </a:r>
            <a:r>
              <a:rPr lang="fr-FR" sz="2400" dirty="0" smtClean="0">
                <a:cs typeface="Times New Roman"/>
              </a:rPr>
              <a:t> </a:t>
            </a:r>
            <a:r>
              <a:rPr lang="fr-FR" sz="2400" spc="-5" dirty="0" smtClean="0">
                <a:cs typeface="Times New Roman"/>
              </a:rPr>
              <a:t>planent </a:t>
            </a:r>
            <a:r>
              <a:rPr lang="fr-FR" sz="2400" b="1" dirty="0" smtClean="0">
                <a:cs typeface="Times New Roman"/>
              </a:rPr>
              <a:t>: </a:t>
            </a:r>
            <a:r>
              <a:rPr lang="fr-FR" sz="2400" spc="-5" dirty="0" smtClean="0">
                <a:cs typeface="Times New Roman"/>
              </a:rPr>
              <a:t>leur </a:t>
            </a:r>
            <a:r>
              <a:rPr lang="fr-FR" sz="2400" u="heavy" spc="-5" dirty="0" smtClean="0">
                <a:uFill>
                  <a:solidFill>
                    <a:srgbClr val="000000"/>
                  </a:solidFill>
                </a:uFill>
                <a:cs typeface="Times New Roman"/>
              </a:rPr>
              <a:t>culture est minoritaire</a:t>
            </a:r>
            <a:r>
              <a:rPr lang="fr-FR" sz="2400" spc="-5" dirty="0" smtClean="0">
                <a:cs typeface="Times New Roman"/>
              </a:rPr>
              <a:t>, </a:t>
            </a:r>
            <a:r>
              <a:rPr lang="fr-FR" sz="2400" dirty="0" smtClean="0">
                <a:cs typeface="Times New Roman"/>
              </a:rPr>
              <a:t>noyée </a:t>
            </a:r>
            <a:r>
              <a:rPr lang="fr-FR" sz="2400" spc="-5" dirty="0" smtClean="0">
                <a:cs typeface="Times New Roman"/>
              </a:rPr>
              <a:t>dans la </a:t>
            </a:r>
            <a:r>
              <a:rPr lang="fr-FR" sz="2400" u="heavy" spc="-5" dirty="0" smtClean="0">
                <a:uFill>
                  <a:solidFill>
                    <a:srgbClr val="000000"/>
                  </a:solidFill>
                </a:uFill>
                <a:cs typeface="Times New Roman"/>
              </a:rPr>
              <a:t>culture </a:t>
            </a:r>
            <a:r>
              <a:rPr lang="fr-FR" sz="2400" u="heavy" dirty="0" smtClean="0">
                <a:uFill>
                  <a:solidFill>
                    <a:srgbClr val="000000"/>
                  </a:solidFill>
                </a:uFill>
                <a:cs typeface="Times New Roman"/>
              </a:rPr>
              <a:t>mondiale </a:t>
            </a:r>
            <a:r>
              <a:rPr lang="fr-FR" sz="2400" spc="-5" dirty="0" smtClean="0">
                <a:cs typeface="Times New Roman"/>
              </a:rPr>
              <a:t>apportée </a:t>
            </a:r>
            <a:r>
              <a:rPr lang="fr-FR" sz="2400" dirty="0" smtClean="0">
                <a:cs typeface="Times New Roman"/>
              </a:rPr>
              <a:t>par </a:t>
            </a:r>
            <a:r>
              <a:rPr lang="fr-FR" sz="2400" spc="-5" dirty="0" smtClean="0">
                <a:cs typeface="Times New Roman"/>
              </a:rPr>
              <a:t>les </a:t>
            </a:r>
            <a:r>
              <a:rPr lang="fr-FR" sz="2400" dirty="0" smtClean="0">
                <a:cs typeface="Times New Roman"/>
              </a:rPr>
              <a:t> </a:t>
            </a:r>
            <a:r>
              <a:rPr lang="fr-FR" sz="2400" spc="-5" dirty="0" smtClean="0">
                <a:cs typeface="Times New Roman"/>
              </a:rPr>
              <a:t>habitants</a:t>
            </a:r>
            <a:r>
              <a:rPr lang="fr-FR" sz="2400" dirty="0" smtClean="0">
                <a:cs typeface="Times New Roman"/>
              </a:rPr>
              <a:t> </a:t>
            </a:r>
            <a:r>
              <a:rPr lang="fr-FR" sz="2400" spc="-5" dirty="0" smtClean="0">
                <a:cs typeface="Times New Roman"/>
              </a:rPr>
              <a:t>du</a:t>
            </a:r>
            <a:r>
              <a:rPr lang="fr-FR" sz="2400" dirty="0" smtClean="0">
                <a:cs typeface="Times New Roman"/>
              </a:rPr>
              <a:t> Sud.</a:t>
            </a:r>
            <a:r>
              <a:rPr lang="fr-FR" sz="2400" spc="5" dirty="0" smtClean="0">
                <a:cs typeface="Times New Roman"/>
              </a:rPr>
              <a:t> </a:t>
            </a:r>
            <a:r>
              <a:rPr lang="fr-FR" sz="2400" spc="-5" dirty="0" smtClean="0">
                <a:cs typeface="Times New Roman"/>
              </a:rPr>
              <a:t>Ceux-ci</a:t>
            </a:r>
            <a:r>
              <a:rPr lang="fr-FR" sz="2400" dirty="0" smtClean="0">
                <a:cs typeface="Times New Roman"/>
              </a:rPr>
              <a:t> sont</a:t>
            </a:r>
            <a:r>
              <a:rPr lang="fr-FR" sz="2400" spc="5" dirty="0" smtClean="0">
                <a:cs typeface="Times New Roman"/>
              </a:rPr>
              <a:t> </a:t>
            </a:r>
            <a:r>
              <a:rPr lang="fr-FR" sz="2400" u="heavy" spc="-5" dirty="0" smtClean="0">
                <a:uFill>
                  <a:solidFill>
                    <a:srgbClr val="000000"/>
                  </a:solidFill>
                </a:uFill>
                <a:cs typeface="Times New Roman"/>
              </a:rPr>
              <a:t>attirés</a:t>
            </a:r>
            <a:r>
              <a:rPr lang="fr-FR" sz="2400" u="heavy" dirty="0" smtClean="0">
                <a:uFill>
                  <a:solidFill>
                    <a:srgbClr val="000000"/>
                  </a:solidFill>
                </a:uFill>
                <a:cs typeface="Times New Roman"/>
              </a:rPr>
              <a:t> par</a:t>
            </a:r>
            <a:r>
              <a:rPr lang="fr-FR" sz="2400" u="heavy" spc="5" dirty="0" smtClean="0">
                <a:uFill>
                  <a:solidFill>
                    <a:srgbClr val="000000"/>
                  </a:solidFill>
                </a:uFill>
                <a:cs typeface="Times New Roman"/>
              </a:rPr>
              <a:t> </a:t>
            </a:r>
            <a:r>
              <a:rPr lang="fr-FR" sz="2400" u="heavy" spc="-5" dirty="0" smtClean="0">
                <a:uFill>
                  <a:solidFill>
                    <a:srgbClr val="000000"/>
                  </a:solidFill>
                </a:uFill>
                <a:cs typeface="Times New Roman"/>
              </a:rPr>
              <a:t>les</a:t>
            </a:r>
            <a:r>
              <a:rPr lang="fr-FR" sz="2400" u="heavy" dirty="0" smtClean="0">
                <a:uFill>
                  <a:solidFill>
                    <a:srgbClr val="000000"/>
                  </a:solidFill>
                </a:uFill>
                <a:cs typeface="Times New Roman"/>
              </a:rPr>
              <a:t> </a:t>
            </a:r>
            <a:r>
              <a:rPr lang="fr-FR" sz="2400" u="heavy" spc="-5" dirty="0" smtClean="0">
                <a:uFill>
                  <a:solidFill>
                    <a:srgbClr val="000000"/>
                  </a:solidFill>
                </a:uFill>
                <a:cs typeface="Times New Roman"/>
              </a:rPr>
              <a:t>ressources</a:t>
            </a:r>
            <a:r>
              <a:rPr lang="fr-FR" sz="2400" u="heavy" dirty="0" smtClean="0">
                <a:uFill>
                  <a:solidFill>
                    <a:srgbClr val="000000"/>
                  </a:solidFill>
                </a:uFill>
                <a:cs typeface="Times New Roman"/>
              </a:rPr>
              <a:t> </a:t>
            </a:r>
            <a:r>
              <a:rPr lang="fr-FR" sz="2400" u="heavy" spc="-5" dirty="0" smtClean="0">
                <a:uFill>
                  <a:solidFill>
                    <a:srgbClr val="000000"/>
                  </a:solidFill>
                </a:uFill>
                <a:cs typeface="Times New Roman"/>
              </a:rPr>
              <a:t>naturelles</a:t>
            </a:r>
            <a:r>
              <a:rPr lang="fr-FR" sz="2400" u="heavy" dirty="0" smtClean="0">
                <a:uFill>
                  <a:solidFill>
                    <a:srgbClr val="000000"/>
                  </a:solidFill>
                </a:uFill>
                <a:cs typeface="Times New Roman"/>
              </a:rPr>
              <a:t> de</a:t>
            </a:r>
            <a:r>
              <a:rPr lang="fr-FR" sz="2400" u="heavy" spc="5" dirty="0" smtClean="0">
                <a:uFill>
                  <a:solidFill>
                    <a:srgbClr val="000000"/>
                  </a:solidFill>
                </a:uFill>
                <a:cs typeface="Times New Roman"/>
              </a:rPr>
              <a:t> </a:t>
            </a:r>
            <a:r>
              <a:rPr lang="fr-FR" sz="2400" u="heavy" spc="-5" dirty="0" smtClean="0">
                <a:uFill>
                  <a:solidFill>
                    <a:srgbClr val="000000"/>
                  </a:solidFill>
                </a:uFill>
                <a:cs typeface="Times New Roman"/>
              </a:rPr>
              <a:t>ces</a:t>
            </a:r>
            <a:r>
              <a:rPr lang="fr-FR" sz="2400" u="heavy" dirty="0" smtClean="0">
                <a:uFill>
                  <a:solidFill>
                    <a:srgbClr val="000000"/>
                  </a:solidFill>
                </a:uFill>
                <a:cs typeface="Times New Roman"/>
              </a:rPr>
              <a:t> </a:t>
            </a:r>
            <a:r>
              <a:rPr lang="fr-FR" sz="2400" u="heavy" spc="-5" dirty="0" smtClean="0">
                <a:uFill>
                  <a:solidFill>
                    <a:srgbClr val="000000"/>
                  </a:solidFill>
                </a:uFill>
                <a:cs typeface="Times New Roman"/>
              </a:rPr>
              <a:t>pays, </a:t>
            </a:r>
            <a:r>
              <a:rPr lang="fr-FR" sz="2400" spc="-635" dirty="0" smtClean="0">
                <a:cs typeface="Times New Roman"/>
              </a:rPr>
              <a:t> </a:t>
            </a:r>
            <a:r>
              <a:rPr lang="fr-FR" sz="2400" u="heavy" spc="-5" dirty="0" smtClean="0">
                <a:uFill>
                  <a:solidFill>
                    <a:srgbClr val="000000"/>
                  </a:solidFill>
                </a:uFill>
                <a:cs typeface="Times New Roman"/>
              </a:rPr>
              <a:t>notamment</a:t>
            </a:r>
            <a:r>
              <a:rPr lang="fr-FR" sz="2400" u="heavy" dirty="0" smtClean="0">
                <a:uFill>
                  <a:solidFill>
                    <a:srgbClr val="000000"/>
                  </a:solidFill>
                </a:uFill>
                <a:cs typeface="Times New Roman"/>
              </a:rPr>
              <a:t> </a:t>
            </a:r>
            <a:r>
              <a:rPr lang="fr-FR" sz="2400" u="heavy" spc="-5" dirty="0" smtClean="0">
                <a:uFill>
                  <a:solidFill>
                    <a:srgbClr val="000000"/>
                  </a:solidFill>
                </a:uFill>
                <a:cs typeface="Times New Roman"/>
              </a:rPr>
              <a:t>le</a:t>
            </a:r>
            <a:r>
              <a:rPr lang="fr-FR" sz="2400" u="heavy" dirty="0" smtClean="0">
                <a:uFill>
                  <a:solidFill>
                    <a:srgbClr val="000000"/>
                  </a:solidFill>
                </a:uFill>
                <a:cs typeface="Times New Roman"/>
              </a:rPr>
              <a:t> pétrole</a:t>
            </a:r>
            <a:r>
              <a:rPr lang="fr-FR" sz="2400" dirty="0" smtClean="0">
                <a:cs typeface="Times New Roman"/>
              </a:rPr>
              <a:t>.</a:t>
            </a:r>
            <a:r>
              <a:rPr lang="fr-FR" sz="2400" spc="5" dirty="0" smtClean="0">
                <a:cs typeface="Times New Roman"/>
              </a:rPr>
              <a:t> </a:t>
            </a:r>
            <a:r>
              <a:rPr lang="fr-FR" sz="2400" spc="-20" dirty="0" smtClean="0">
                <a:cs typeface="Times New Roman"/>
              </a:rPr>
              <a:t>L’environnement</a:t>
            </a:r>
            <a:r>
              <a:rPr lang="fr-FR" sz="2400" spc="-15" dirty="0" smtClean="0">
                <a:cs typeface="Times New Roman"/>
              </a:rPr>
              <a:t> </a:t>
            </a:r>
            <a:r>
              <a:rPr lang="fr-FR" sz="2400" spc="-5" dirty="0" smtClean="0">
                <a:cs typeface="Times New Roman"/>
              </a:rPr>
              <a:t>change</a:t>
            </a:r>
            <a:r>
              <a:rPr lang="fr-FR" sz="2400" dirty="0" smtClean="0">
                <a:cs typeface="Times New Roman"/>
              </a:rPr>
              <a:t> </a:t>
            </a:r>
            <a:r>
              <a:rPr lang="fr-FR" sz="2400" spc="-5" dirty="0" smtClean="0">
                <a:cs typeface="Times New Roman"/>
              </a:rPr>
              <a:t>aussi</a:t>
            </a:r>
            <a:r>
              <a:rPr lang="fr-FR" sz="2400" dirty="0" smtClean="0">
                <a:cs typeface="Times New Roman"/>
              </a:rPr>
              <a:t> </a:t>
            </a:r>
            <a:r>
              <a:rPr lang="fr-FR" sz="2400" spc="-5" dirty="0" smtClean="0">
                <a:cs typeface="Times New Roman"/>
              </a:rPr>
              <a:t>très</a:t>
            </a:r>
            <a:r>
              <a:rPr lang="fr-FR" sz="2400" dirty="0" smtClean="0">
                <a:cs typeface="Times New Roman"/>
              </a:rPr>
              <a:t> rapidement,</a:t>
            </a:r>
            <a:r>
              <a:rPr lang="fr-FR" sz="2400" spc="5" dirty="0" smtClean="0">
                <a:cs typeface="Times New Roman"/>
              </a:rPr>
              <a:t> </a:t>
            </a:r>
            <a:r>
              <a:rPr lang="fr-FR" sz="2400" dirty="0" smtClean="0">
                <a:cs typeface="Times New Roman"/>
              </a:rPr>
              <a:t>avec</a:t>
            </a:r>
            <a:r>
              <a:rPr lang="fr-FR" sz="2400" spc="5" dirty="0" smtClean="0">
                <a:cs typeface="Times New Roman"/>
              </a:rPr>
              <a:t> </a:t>
            </a:r>
            <a:r>
              <a:rPr lang="fr-FR" sz="2400" spc="-5" dirty="0" smtClean="0">
                <a:cs typeface="Times New Roman"/>
              </a:rPr>
              <a:t>la </a:t>
            </a:r>
            <a:r>
              <a:rPr lang="fr-FR" sz="2400" dirty="0" smtClean="0">
                <a:cs typeface="Times New Roman"/>
              </a:rPr>
              <a:t> </a:t>
            </a:r>
            <a:r>
              <a:rPr lang="fr-FR" sz="2400" u="heavy" spc="-5" dirty="0" smtClean="0">
                <a:uFill>
                  <a:solidFill>
                    <a:srgbClr val="000000"/>
                  </a:solidFill>
                </a:uFill>
                <a:cs typeface="Times New Roman"/>
              </a:rPr>
              <a:t>disparition </a:t>
            </a:r>
            <a:r>
              <a:rPr lang="fr-FR" sz="2400" u="heavy" dirty="0" smtClean="0">
                <a:uFill>
                  <a:solidFill>
                    <a:srgbClr val="000000"/>
                  </a:solidFill>
                </a:uFill>
                <a:cs typeface="Times New Roman"/>
              </a:rPr>
              <a:t>de </a:t>
            </a:r>
            <a:r>
              <a:rPr lang="fr-FR" sz="2400" u="heavy" spc="-5" dirty="0" smtClean="0">
                <a:uFill>
                  <a:solidFill>
                    <a:srgbClr val="000000"/>
                  </a:solidFill>
                </a:uFill>
                <a:cs typeface="Times New Roman"/>
              </a:rPr>
              <a:t>nombreuses </a:t>
            </a:r>
            <a:r>
              <a:rPr lang="fr-FR" sz="2400" u="heavy" dirty="0" smtClean="0">
                <a:uFill>
                  <a:solidFill>
                    <a:srgbClr val="000000"/>
                  </a:solidFill>
                </a:uFill>
                <a:cs typeface="Times New Roman"/>
              </a:rPr>
              <a:t>espèces </a:t>
            </a:r>
            <a:r>
              <a:rPr lang="fr-FR" sz="2400" u="heavy" spc="-5" dirty="0" smtClean="0">
                <a:uFill>
                  <a:solidFill>
                    <a:srgbClr val="000000"/>
                  </a:solidFill>
                </a:uFill>
                <a:cs typeface="Times New Roman"/>
              </a:rPr>
              <a:t>animales</a:t>
            </a:r>
            <a:r>
              <a:rPr lang="fr-FR" sz="2400" spc="-5" dirty="0" smtClean="0">
                <a:cs typeface="Times New Roman"/>
              </a:rPr>
              <a:t> </a:t>
            </a:r>
            <a:r>
              <a:rPr lang="fr-FR" sz="2400" dirty="0" smtClean="0">
                <a:cs typeface="Times New Roman"/>
              </a:rPr>
              <a:t>(baleines, ours, </a:t>
            </a:r>
            <a:r>
              <a:rPr lang="fr-FR" sz="2400" spc="-5" dirty="0" smtClean="0">
                <a:cs typeface="Times New Roman"/>
              </a:rPr>
              <a:t>rennes, etc.), </a:t>
            </a:r>
            <a:r>
              <a:rPr lang="fr-FR" sz="2400" dirty="0" smtClean="0">
                <a:cs typeface="Times New Roman"/>
              </a:rPr>
              <a:t>qu’ils </a:t>
            </a:r>
            <a:r>
              <a:rPr lang="fr-FR" sz="2400" spc="5" dirty="0" smtClean="0">
                <a:cs typeface="Times New Roman"/>
              </a:rPr>
              <a:t>ne </a:t>
            </a:r>
            <a:r>
              <a:rPr lang="fr-FR" sz="2400" spc="10" dirty="0" smtClean="0">
                <a:cs typeface="Times New Roman"/>
              </a:rPr>
              <a:t> </a:t>
            </a:r>
            <a:r>
              <a:rPr lang="fr-FR" sz="2400" dirty="0" smtClean="0">
                <a:cs typeface="Times New Roman"/>
              </a:rPr>
              <a:t>peuvent</a:t>
            </a:r>
            <a:r>
              <a:rPr lang="fr-FR" sz="2400" spc="-20" dirty="0" smtClean="0">
                <a:cs typeface="Times New Roman"/>
              </a:rPr>
              <a:t> </a:t>
            </a:r>
            <a:r>
              <a:rPr lang="fr-FR" sz="2400" dirty="0" smtClean="0">
                <a:cs typeface="Times New Roman"/>
              </a:rPr>
              <a:t>plus</a:t>
            </a:r>
            <a:r>
              <a:rPr lang="fr-FR" sz="2400" spc="-15" dirty="0" smtClean="0">
                <a:cs typeface="Times New Roman"/>
              </a:rPr>
              <a:t> </a:t>
            </a:r>
            <a:r>
              <a:rPr lang="fr-FR" sz="2400" spc="-20" dirty="0" smtClean="0">
                <a:cs typeface="Times New Roman"/>
              </a:rPr>
              <a:t>chasser.</a:t>
            </a:r>
            <a:r>
              <a:rPr lang="fr-FR" sz="2400" dirty="0" smtClean="0">
                <a:cs typeface="Times New Roman"/>
              </a:rPr>
              <a:t> Le</a:t>
            </a:r>
            <a:r>
              <a:rPr lang="fr-FR" sz="2400" spc="-15" dirty="0" smtClean="0">
                <a:cs typeface="Times New Roman"/>
              </a:rPr>
              <a:t> </a:t>
            </a:r>
            <a:r>
              <a:rPr lang="fr-FR" sz="2400" u="heavy" spc="-5" dirty="0" smtClean="0">
                <a:uFill>
                  <a:solidFill>
                    <a:srgbClr val="000000"/>
                  </a:solidFill>
                </a:uFill>
                <a:cs typeface="Times New Roman"/>
              </a:rPr>
              <a:t>réchauffement climatique</a:t>
            </a:r>
            <a:r>
              <a:rPr lang="fr-FR" sz="2400" dirty="0" smtClean="0">
                <a:cs typeface="Times New Roman"/>
              </a:rPr>
              <a:t> </a:t>
            </a:r>
            <a:r>
              <a:rPr lang="fr-FR" sz="2400" spc="-5" dirty="0" smtClean="0">
                <a:cs typeface="Times New Roman"/>
              </a:rPr>
              <a:t>fait</a:t>
            </a:r>
            <a:r>
              <a:rPr lang="fr-FR" sz="2400" spc="10" dirty="0" smtClean="0">
                <a:cs typeface="Times New Roman"/>
              </a:rPr>
              <a:t> </a:t>
            </a:r>
            <a:r>
              <a:rPr lang="fr-FR" sz="2400" dirty="0" smtClean="0">
                <a:cs typeface="Times New Roman"/>
              </a:rPr>
              <a:t>fondre</a:t>
            </a:r>
            <a:r>
              <a:rPr lang="fr-FR" sz="2400" spc="-20" dirty="0" smtClean="0">
                <a:cs typeface="Times New Roman"/>
              </a:rPr>
              <a:t> </a:t>
            </a:r>
            <a:r>
              <a:rPr lang="fr-FR" sz="2400" spc="-5" dirty="0" smtClean="0">
                <a:cs typeface="Times New Roman"/>
              </a:rPr>
              <a:t>la </a:t>
            </a:r>
            <a:r>
              <a:rPr lang="fr-FR" sz="2400" dirty="0" smtClean="0">
                <a:cs typeface="Times New Roman"/>
              </a:rPr>
              <a:t>banquise</a:t>
            </a:r>
            <a:r>
              <a:rPr lang="fr-FR" sz="2400" spc="-25" dirty="0" smtClean="0">
                <a:cs typeface="Times New Roman"/>
              </a:rPr>
              <a:t> </a:t>
            </a:r>
            <a:r>
              <a:rPr lang="fr-FR" sz="2400" spc="-5" dirty="0" smtClean="0">
                <a:cs typeface="Times New Roman"/>
              </a:rPr>
              <a:t>et</a:t>
            </a:r>
            <a:r>
              <a:rPr lang="fr-FR" sz="2400" spc="10" dirty="0" smtClean="0">
                <a:cs typeface="Times New Roman"/>
              </a:rPr>
              <a:t> </a:t>
            </a:r>
            <a:r>
              <a:rPr lang="fr-FR" sz="2400" spc="-5" dirty="0" smtClean="0">
                <a:cs typeface="Times New Roman"/>
              </a:rPr>
              <a:t>les sols.</a:t>
            </a:r>
            <a:endParaRPr lang="fr-FR" sz="2400" dirty="0" smtClean="0">
              <a:cs typeface="Times New Roman"/>
            </a:endParaRPr>
          </a:p>
          <a:p>
            <a:endParaRPr lang="en-US" dirty="0" smtClean="0"/>
          </a:p>
          <a:p>
            <a:r>
              <a:rPr lang="fr-FR" dirty="0" smtClean="0">
                <a:solidFill>
                  <a:schemeClr val="accent3">
                    <a:lumMod val="50000"/>
                  </a:schemeClr>
                </a:solidFill>
              </a:rPr>
              <a:t>.Leur décision de vie est cruciale pour préserver leurs traditions</a:t>
            </a:r>
            <a:r>
              <a:rPr lang="fr-FR" dirty="0" smtClean="0">
                <a:solidFill>
                  <a:schemeClr val="accent2">
                    <a:lumMod val="75000"/>
                  </a:schemeClr>
                </a:solidFill>
              </a:rPr>
              <a:t>.</a:t>
            </a:r>
            <a:r>
              <a:rPr lang="fr-FR" dirty="0" smtClean="0"/>
              <a:t> </a:t>
            </a:r>
            <a:r>
              <a:rPr lang="fr-FR" dirty="0" smtClean="0">
                <a:solidFill>
                  <a:srgbClr val="FF0000"/>
                </a:solidFill>
              </a:rPr>
              <a:t>les habitants du Sud sont confrontés à de grandes menaces parce que leur culture est marginale, submergée par la culture mondiale apportée par les habitants du Sud. L’ intérêt  de ces derniers  se porte sur les ressources naturelles de ces pays, en particulier le pétrole. . </a:t>
            </a:r>
            <a:r>
              <a:rPr lang="fr-FR" dirty="0" smtClean="0">
                <a:solidFill>
                  <a:schemeClr val="accent5">
                    <a:lumMod val="50000"/>
                  </a:schemeClr>
                </a:solidFill>
              </a:rPr>
              <a:t>L'environnement subit également des changements rapides, ce qui entraîne la disparition de nombreuses espèces animales telles que les baleines, les ours et les rennes </a:t>
            </a:r>
            <a:r>
              <a:rPr lang="fr-FR" spc="-20" dirty="0" smtClean="0">
                <a:solidFill>
                  <a:schemeClr val="accent3">
                    <a:lumMod val="50000"/>
                  </a:schemeClr>
                </a:solidFill>
                <a:cs typeface="Times New Roman"/>
              </a:rPr>
              <a:t>La banquise et les sols sont en train de fondre à cause du réchauffement climatique.</a:t>
            </a:r>
            <a:r>
              <a:rPr lang="fr-FR" dirty="0" smtClean="0">
                <a:cs typeface="Times New Roman"/>
              </a:rPr>
              <a:t> qu’ils </a:t>
            </a:r>
            <a:r>
              <a:rPr lang="fr-FR" spc="5" dirty="0" smtClean="0">
                <a:cs typeface="Times New Roman"/>
              </a:rPr>
              <a:t>ne </a:t>
            </a:r>
            <a:r>
              <a:rPr lang="fr-FR" spc="10" dirty="0" smtClean="0">
                <a:cs typeface="Times New Roman"/>
              </a:rPr>
              <a:t> </a:t>
            </a:r>
            <a:r>
              <a:rPr lang="fr-FR" dirty="0" smtClean="0">
                <a:cs typeface="Times New Roman"/>
              </a:rPr>
              <a:t>peuvent</a:t>
            </a:r>
            <a:r>
              <a:rPr lang="fr-FR" spc="-20" dirty="0" smtClean="0">
                <a:cs typeface="Times New Roman"/>
              </a:rPr>
              <a:t> </a:t>
            </a:r>
            <a:r>
              <a:rPr lang="fr-FR" dirty="0" smtClean="0">
                <a:cs typeface="Times New Roman"/>
              </a:rPr>
              <a:t>plus</a:t>
            </a:r>
            <a:r>
              <a:rPr lang="fr-FR" spc="-15" dirty="0" smtClean="0">
                <a:cs typeface="Times New Roman"/>
              </a:rPr>
              <a:t> </a:t>
            </a:r>
            <a:r>
              <a:rPr lang="fr-FR" spc="-20" dirty="0" smtClean="0">
                <a:cs typeface="Times New Roman"/>
              </a:rPr>
              <a:t>chasser. </a:t>
            </a:r>
            <a:endParaRPr lang="en-US" dirty="0" smtClean="0">
              <a:solidFill>
                <a:schemeClr val="accent3">
                  <a:lumMod val="50000"/>
                </a:schemeClr>
              </a:solidFill>
            </a:endParaRPr>
          </a:p>
          <a:p>
            <a:endParaRPr lang="en-US" dirty="0" smtClean="0"/>
          </a:p>
          <a:p>
            <a:endParaRPr lang="en-US" dirty="0" smtClean="0"/>
          </a:p>
          <a:p>
            <a:endParaRPr lang="en-US" dirty="0" smtClean="0"/>
          </a:p>
          <a:p>
            <a:endParaRPr lang="en-US" dirty="0" smtClean="0"/>
          </a:p>
          <a:p>
            <a:endParaRPr lang="en-US" dirty="0" smtClean="0"/>
          </a:p>
          <a:p>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2006</Words>
  <Application>Microsoft Office PowerPoint</Application>
  <PresentationFormat>Προσαρμογή</PresentationFormat>
  <Paragraphs>148</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Office Theme</vt:lpstr>
      <vt:lpstr>641018 - Γραπτός Λόγος ΙΙ Εαρινό εξάμηνο 2023-2024</vt:lpstr>
      <vt:lpstr>Le peuple des glaces (Les Clés de l’actualité, du 3 au 9 octobre 2008)</vt:lpstr>
      <vt:lpstr>Questions de compréhension</vt:lpstr>
      <vt:lpstr>Lire le document</vt:lpstr>
      <vt:lpstr>Compte rendu (schéma suivi)</vt:lpstr>
      <vt:lpstr>Reformulation</vt:lpstr>
      <vt:lpstr>Reformulation</vt:lpstr>
      <vt:lpstr>Reformulation      </vt:lpstr>
      <vt:lpstr>Reformulation _ paragraphe 6</vt:lpstr>
      <vt:lpstr>Reformulation</vt:lpstr>
      <vt:lpstr>Reformulation</vt:lpstr>
      <vt:lpstr>Le groupe  verbal</vt:lpstr>
      <vt:lpstr>Διαφάνεια 13</vt:lpstr>
      <vt:lpstr>Compte rendu proposé en classe (vous pouvez proposer votre propre compte rendu et  l’envoyer à corriger)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641018 - Γραπτός Λόγος ΙΙ Εαρινό εξάμηνο 2022-2023</dc:title>
  <dc:creator>Anna Kalyva</dc:creator>
  <cp:lastModifiedBy>user</cp:lastModifiedBy>
  <cp:revision>21</cp:revision>
  <dcterms:created xsi:type="dcterms:W3CDTF">2024-03-22T19:52:04Z</dcterms:created>
  <dcterms:modified xsi:type="dcterms:W3CDTF">2024-03-26T18:15:54Z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2023-03-24T00:00:00Z</vt:filetime>
  </property>
  <property fmtid="{D5CDD505-2E9C-101B-9397-08002B2CF9AE}" pid="3" name="Creator">
    <vt:lpwstr>Microsoft® PowerPoint® για το Microsoft 365</vt:lpwstr>
  </property>
  <property fmtid="{D5CDD505-2E9C-101B-9397-08002B2CF9AE}" pid="4" name="LastSaved">
    <vt:filetime>2024-03-22T00:00:00Z</vt:filetime>
  </property>
</Properties>
</file>