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58" r:id="rId3"/>
    <p:sldId id="259" r:id="rId4"/>
    <p:sldId id="270" r:id="rId5"/>
    <p:sldId id="271" r:id="rId6"/>
    <p:sldId id="260" r:id="rId7"/>
    <p:sldId id="267" r:id="rId8"/>
    <p:sldId id="265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-87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8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44372215-2A44-308E-8036-CA849C29A8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14C13245-E665-93E6-3677-057A779487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7BD15102-9F5F-2B28-A0FF-AC559E28E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pPr/>
              <a:t>2024-04-20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186AE895-D590-6847-13B0-1592CA29C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7A3E5648-57C8-71CA-F34C-82BB49CB1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77884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B27A077-DCC1-C9EA-C04C-55F7FB52C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482D0C61-6347-C60E-6DBB-91FFF6561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09CA0724-CF0B-5945-0725-D994015BA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pPr/>
              <a:t>2024-04-20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25AB0DDB-078B-F2AF-4A7B-ACA831741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B8AB0C62-94BA-4A86-4D5D-C6E1CA85A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28238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="" xmlns:a16="http://schemas.microsoft.com/office/drawing/2014/main" id="{F2900E37-BD3F-2A46-179D-A982FD0EA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AEB4F626-B802-ED86-65EE-0CF3764209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CF91F2CA-58DD-366B-4735-B1AF42638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pPr/>
              <a:t>2024-04-20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937383CB-33FC-8632-8D70-929B44C7F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7BB16D55-F6B8-ADC9-8B76-FE08CAB93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75591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4CCA240B-13A4-3769-C28F-6D2282CB8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8FEE12CB-7360-E99F-CA1D-96D4C1FD2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97B9DEBA-C5CF-AB1B-4254-1641B629D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pPr/>
              <a:t>2024-04-20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338E25A2-E1D2-AC36-F4AD-F85711A3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6CC87B3E-BD57-1583-BBE3-CEFDEBED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76754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DD69DDF-E91F-561D-1DD7-2F7D61476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BF2B0CF2-7543-24E6-2B6B-363EAF890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5AFD9747-936F-B66C-C123-7CC119E80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pPr/>
              <a:t>2024-04-20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9EDAFFB6-CB33-BBAF-454B-44AAF6F11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D8DDC5ED-D56E-B4C6-BB18-7FB3F61B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317996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ECBBD7A-0002-A93C-A112-465DCED3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91DEEC2E-0850-E635-01BE-72C6DF415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87BFCB2E-1751-33FA-E7B5-24BF0FFB9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E5879109-60F5-94B9-E7A7-2B7D60CAC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pPr/>
              <a:t>2024-04-20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875173EE-4199-C860-A5A7-546A9879D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6C58C619-1A96-DAB1-F17D-AD9C8216A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63015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38C449E2-72D7-4094-243A-7EF96221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6D751FD4-51C4-EFA7-C14F-36A572246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E8CDE89E-BDEB-4B18-1B0D-DF23E1BB1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="" xmlns:a16="http://schemas.microsoft.com/office/drawing/2014/main" id="{823F2D78-342A-82A4-6722-5AA211AFBC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="" xmlns:a16="http://schemas.microsoft.com/office/drawing/2014/main" id="{13123F52-B51D-B2B3-E442-6F8B4C2013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="" xmlns:a16="http://schemas.microsoft.com/office/drawing/2014/main" id="{6EF6CBBE-7A52-F2F2-EAA1-E2F2625B5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pPr/>
              <a:t>2024-04-20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="" xmlns:a16="http://schemas.microsoft.com/office/drawing/2014/main" id="{A59514DF-0CDF-98B2-E520-C515C0F29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="" xmlns:a16="http://schemas.microsoft.com/office/drawing/2014/main" id="{2B920E03-1285-EB69-F4A8-50DE32C4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33229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3484D1F-4218-A0C0-FF00-58ECA3D59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="" xmlns:a16="http://schemas.microsoft.com/office/drawing/2014/main" id="{AA448EEB-970B-409D-DC59-F6877B06D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pPr/>
              <a:t>2024-04-20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="" xmlns:a16="http://schemas.microsoft.com/office/drawing/2014/main" id="{DFFE3174-A311-6183-682C-291DF940C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5B749E50-9FBF-CB0B-0133-85F1778DD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14600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="" xmlns:a16="http://schemas.microsoft.com/office/drawing/2014/main" id="{FEB84BD6-6D88-0C56-E147-E4C18D0A4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pPr/>
              <a:t>2024-04-20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="" xmlns:a16="http://schemas.microsoft.com/office/drawing/2014/main" id="{EB1267BF-3A0E-F9FF-0F59-93BE8CEC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F2ACC47A-4859-D5FD-D530-E83181BAD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14441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CBAC7975-0224-185A-78EA-EB37C61B2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A1113E15-20A7-C948-FB37-E04F7496A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5EBCDBF2-CA31-AB28-AE4C-B700B40B69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DE134BE4-84AD-2D64-9A3F-F3AB41707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pPr/>
              <a:t>2024-04-20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6724C1A0-0D15-CAC9-2A2F-69D7C7110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11872EA7-C91A-2414-B19E-02E290FE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248418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C6B4617-3254-ACA6-1346-737B8DE05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="" xmlns:a16="http://schemas.microsoft.com/office/drawing/2014/main" id="{9FB4D62F-AC25-B4BB-CB3D-BAC73B95A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7FC9735E-FB96-89AE-CE2C-F74F48108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9728D4C4-9D00-3B35-8261-A7B882935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7C343-0D22-4007-9EF8-764029DAB4A4}" type="datetimeFigureOut">
              <a:rPr lang="el-GR" smtClean="0"/>
              <a:pPr/>
              <a:t>2024-04-20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CED8699F-88AF-FCE5-0538-B249200D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E2159D99-1C67-279E-4441-E6A0AE27F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E739-A07B-4DCE-9041-D02477EA24F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08488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584A4802-E6C1-B9BA-C74D-9EEE21260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49EF1A80-85C8-0848-DB3D-273A16478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F7DE5DC5-6A7A-1ACE-BD4C-3C09576307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7C343-0D22-4007-9EF8-764029DAB4A4}" type="datetimeFigureOut">
              <a:rPr lang="el-GR" smtClean="0"/>
              <a:pPr/>
              <a:t>2024-04-20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7F562BF5-AEB6-DAA2-DDF1-037F4BE06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1F744438-117C-7604-8146-1BCDA12482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5E739-A07B-4DCE-9041-D02477EA24F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8118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F615983-227C-BA91-4885-75DBDC47FE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641018 - </a:t>
            </a:r>
            <a:r>
              <a:rPr lang="el-GR" b="1" dirty="0"/>
              <a:t>Γραπτός Λόγος ΙΙ</a:t>
            </a:r>
            <a:r>
              <a:rPr lang="el-GR" dirty="0"/>
              <a:t/>
            </a:r>
            <a:br>
              <a:rPr lang="el-GR" dirty="0"/>
            </a:br>
            <a:r>
              <a:rPr lang="el-GR" sz="3600" dirty="0"/>
              <a:t>Εαρινό εξάμηνο </a:t>
            </a:r>
            <a:r>
              <a:rPr lang="el-GR" sz="3600" dirty="0" smtClean="0"/>
              <a:t>202</a:t>
            </a:r>
            <a:r>
              <a:rPr lang="en-US" sz="3600" dirty="0" smtClean="0"/>
              <a:t>3</a:t>
            </a:r>
            <a:r>
              <a:rPr lang="el-GR" sz="3600" dirty="0" smtClean="0"/>
              <a:t>-202</a:t>
            </a:r>
            <a:r>
              <a:rPr lang="en-US" sz="3600" dirty="0" smtClean="0"/>
              <a:t>4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D48257D7-892E-3BDE-20D5-1F9A065077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0017" y="4728473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Cours</a:t>
            </a:r>
            <a:r>
              <a:rPr lang="en-US" dirty="0"/>
              <a:t> </a:t>
            </a:r>
            <a:r>
              <a:rPr lang="el-GR" dirty="0"/>
              <a:t>7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Le </a:t>
            </a:r>
            <a:r>
              <a:rPr lang="en-US" b="1" dirty="0" err="1"/>
              <a:t>compte-rendu</a:t>
            </a:r>
            <a:endParaRPr lang="en-US" b="1" dirty="0"/>
          </a:p>
          <a:p>
            <a:r>
              <a:rPr lang="en-US" b="1" dirty="0"/>
              <a:t>La phrase</a:t>
            </a:r>
            <a:r>
              <a:rPr lang="el-GR" b="1" dirty="0"/>
              <a:t> </a:t>
            </a:r>
            <a:r>
              <a:rPr lang="en-US" b="1" dirty="0"/>
              <a:t>interrogative</a:t>
            </a:r>
          </a:p>
          <a:p>
            <a:r>
              <a:rPr lang="en-US" b="1" dirty="0"/>
              <a:t>La </a:t>
            </a:r>
            <a:r>
              <a:rPr lang="en-US" b="1" dirty="0" err="1"/>
              <a:t>négation</a:t>
            </a:r>
            <a:endParaRPr lang="el-GR" b="1" dirty="0"/>
          </a:p>
        </p:txBody>
      </p:sp>
      <p:pic>
        <p:nvPicPr>
          <p:cNvPr id="4" name="Εικόνα 3">
            <a:extLst>
              <a:ext uri="{FF2B5EF4-FFF2-40B4-BE49-F238E27FC236}">
                <a16:creationId xmlns="" xmlns:a16="http://schemas.microsoft.com/office/drawing/2014/main" id="{36B9EB22-ADB8-28B3-4E47-87868BBF73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3182" y="0"/>
            <a:ext cx="2314575" cy="1981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4060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B826EA2-2284-9AC5-158D-92E14E92D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31" y="-310736"/>
            <a:ext cx="10515600" cy="1325563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Texte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2DECE192-470E-40BE-5B19-FCE76D8FC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31" y="702364"/>
            <a:ext cx="12082669" cy="6155635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fr-CA" sz="2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Le téléphone portable </a:t>
            </a:r>
            <a:endParaRPr lang="el-GR" sz="23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Dès l’entrée au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collège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et pour certains plus tôt encore, de nombreux pré-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ados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ont un téléphone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portable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La semaine, le soir ou le week-end, ils ne le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quittent jamais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Aujourd’hui le téléphone portable est devenu un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instrument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de la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vie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quotidienne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et il continuera sans aucun doute, dans le futur, à prendre de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l’importance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pour les jeunes. </a:t>
            </a:r>
            <a:r>
              <a:rPr lang="fr-CA" sz="2300" strike="sngStrike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Utilisé intelligemment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il a, </a:t>
            </a:r>
            <a:r>
              <a:rPr lang="fr-CA" sz="2300" strike="sngStrike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sans conteste,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des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qualités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el-GR" sz="23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Le téléphone portable apparaît comme un nouveau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symbole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de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l’entrée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dans le monde des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adultes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Il apporte un sentiment de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liberté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d’appartenance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à un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groupe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(comme pour le phénomène des vêtements connu depuis longtemps, les jeunes se retrouvent maintenant dans tel ou tel modèle de portable). </a:t>
            </a:r>
            <a:endParaRPr lang="el-GR" sz="23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Une étude publiée en 2000 dans le British </a:t>
            </a:r>
            <a:r>
              <a:rPr lang="fr-CA" sz="23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Medical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Journal montre qu’aujourd’hui les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jeunes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préfèreraient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s’affirmer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avec un téléphone portable plutôt qu’en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fumant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el-GR" sz="23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Ce nouvel outil de communication peut aussi aider les jeunes à devenir plus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responsables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Dorénavant, ils n’ont plus d’excuse s’ils ne signalent pas leurs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retards éventuels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A carte ou avec un forfait, les jeunes doivent apprendre à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gérer leur budget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les parents </a:t>
            </a:r>
            <a:r>
              <a:rPr lang="fr-CA" sz="23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n’étant pas 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prêts à engloutir des sommes folles dans le portable de leur enfant. Il faut apprendre à </a:t>
            </a:r>
            <a:r>
              <a:rPr lang="fr-CA" sz="23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restreindre les communications</a:t>
            </a:r>
            <a:r>
              <a:rPr lang="fr-CA" sz="23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à décrocher son portable à bon escient. </a:t>
            </a:r>
            <a:endParaRPr lang="el-GR" sz="23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r">
              <a:lnSpc>
                <a:spcPct val="115000"/>
              </a:lnSpc>
              <a:buNone/>
            </a:pPr>
            <a:r>
              <a:rPr lang="fr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						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     Consultant médical : Dr Sauveur </a:t>
            </a:r>
            <a:r>
              <a:rPr lang="fr-CA" sz="1400" b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Boukris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l-GR" sz="1400" b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r">
              <a:lnSpc>
                <a:spcPct val="115000"/>
              </a:lnSpc>
              <a:buNone/>
            </a:pP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					     </a:t>
            </a:r>
            <a:r>
              <a:rPr lang="fr-CA" sz="1400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Santé Magazine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juillet 2002, no 319, p. 162-164</a:t>
            </a:r>
            <a:r>
              <a:rPr lang="fr-CA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el-GR" sz="1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964311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575EAA3-61C5-9A0E-BCA0-10B72FD4B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55313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Questions de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compr</a:t>
            </a:r>
            <a:r>
              <a:rPr lang="fr-CA" b="1" dirty="0" smtClean="0">
                <a:solidFill>
                  <a:srgbClr val="FF0000"/>
                </a:solidFill>
                <a:latin typeface="+mn-lt"/>
                <a:ea typeface="SimSun" panose="02010600030101010101" pitchFamily="2" charset="-122"/>
              </a:rPr>
              <a:t>é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hension</a:t>
            </a:r>
            <a:endParaRPr lang="el-GR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6DB2ACB9-9BBE-C792-603B-B43126DCA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0" y="1070250"/>
            <a:ext cx="3256722" cy="5608845"/>
          </a:xfrm>
        </p:spPr>
        <p:txBody>
          <a:bodyPr>
            <a:normAutofit fontScale="70000" lnSpcReduction="20000"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À partir de quel âge les jeunes achètent-ils un portable ? </a:t>
            </a:r>
            <a:endParaRPr lang="el-GR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Quand est-ce qu’ils l’utilisent ? </a:t>
            </a:r>
            <a:endParaRPr lang="el-GR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A-t-il de l’importance pour eux ? </a:t>
            </a:r>
            <a:endParaRPr lang="el-GR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Qu’est-ce qu’il symbolise ? Pourquoi est-il si important pour eux ? </a:t>
            </a:r>
            <a:endParaRPr lang="el-GR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Dans le temps qu’est-ce qui assurait l’entrée des ados dans le monde adulte ? </a:t>
            </a:r>
            <a:endParaRPr lang="el-GR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Comment le portable aide les jeunes à se responsabiliser ? </a:t>
            </a:r>
            <a:endParaRPr lang="el-GR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2DD4A89-BDE1-71E6-AC35-FC92D6382AA8}"/>
              </a:ext>
            </a:extLst>
          </p:cNvPr>
          <p:cNvSpPr txBox="1"/>
          <p:nvPr/>
        </p:nvSpPr>
        <p:spPr>
          <a:xfrm>
            <a:off x="172278" y="1070251"/>
            <a:ext cx="7991061" cy="578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Le téléphone portable </a:t>
            </a:r>
            <a:endParaRPr lang="el-GR" sz="1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Dès l’entrée au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collège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et pour certains plus tôt encore, de nombreux pré-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ados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ont un téléphone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portable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La semaine, le soir ou le week-end, ils ne le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quittent jamais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Aujourd’hui le téléphone portable est devenu un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instrument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de la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vie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quotidienne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et il continuera sans aucun doute, dans le futur, à prendre de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l’importance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pour les jeunes. </a:t>
            </a:r>
            <a:r>
              <a:rPr lang="fr-CA" sz="1400" strike="sngStrike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Utilisé intelligemment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il a, </a:t>
            </a:r>
            <a:r>
              <a:rPr lang="fr-CA" sz="1400" strike="sngStrike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sans conteste,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des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qualités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el-GR" sz="1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Le téléphone portable apparaît comme un nouveau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symbole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de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l’entrée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dans le monde des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adultes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Il apporte un sentiment de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liberté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d’appartenance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à un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groupe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(comme pour le phénomène des vêtements connu depuis longtemps, les jeunes se retrouvent maintenant dans tel ou tel modèle de portable). </a:t>
            </a:r>
            <a:endParaRPr lang="el-GR" sz="1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Une étude publiée en 2000 dans le British </a:t>
            </a:r>
            <a:r>
              <a:rPr lang="fr-CA" sz="14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Medical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Journal montre qu’aujourd’hui les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jeunes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préfèreraient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s’affirmer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avec un téléphone portable plutôt qu’en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fumant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el-GR" sz="1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Ce nouvel outil de communication peut aussi aider les jeunes à devenir plus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responsables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Dorénavant, ils n’ont plus d’excuse s’ils ne signalent pas leurs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retards éventuels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 A carte ou avec un forfait, les jeunes doivent apprendre à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gérer leur budget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les parents </a:t>
            </a:r>
            <a:r>
              <a:rPr lang="fr-CA" sz="14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n’étant pas 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prêts à engloutir des sommes folles dans le portable de leur enfant. Il faut apprendre à </a:t>
            </a:r>
            <a:r>
              <a:rPr lang="fr-CA" sz="1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restreindre les communications</a:t>
            </a:r>
            <a:r>
              <a:rPr lang="fr-CA" sz="1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à décrocher son portable à bon escient. </a:t>
            </a:r>
            <a:endParaRPr lang="el-GR" sz="1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6798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Le téléphone portable </a:t>
            </a:r>
            <a:r>
              <a:rPr lang="el-GR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/>
            </a:r>
            <a:br>
              <a:rPr lang="el-GR" dirty="0" smtClean="0"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en-US" dirty="0" smtClean="0"/>
              <a:t>_ </a:t>
            </a:r>
            <a:r>
              <a:rPr lang="en-US" dirty="0" smtClean="0">
                <a:solidFill>
                  <a:srgbClr val="FF0000"/>
                </a:solidFill>
              </a:rPr>
              <a:t>REFORMULATION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Dès l’entrée au collège, et pour certains plus tôt encore, de nombreux </a:t>
            </a:r>
            <a:r>
              <a:rPr lang="fr-FR" b="1" dirty="0" err="1" smtClean="0"/>
              <a:t>pré-ados</a:t>
            </a:r>
            <a:r>
              <a:rPr lang="fr-FR" dirty="0" smtClean="0"/>
              <a:t> ont un téléphone </a:t>
            </a:r>
            <a:r>
              <a:rPr lang="fr-FR" b="1" dirty="0" smtClean="0"/>
              <a:t>portable</a:t>
            </a:r>
            <a:r>
              <a:rPr lang="fr-FR" dirty="0" smtClean="0"/>
              <a:t>. La semaine, le soir ou le week-end, ils ne le </a:t>
            </a:r>
            <a:r>
              <a:rPr lang="fr-FR" b="1" dirty="0" smtClean="0"/>
              <a:t>quittent jamais</a:t>
            </a:r>
            <a:r>
              <a:rPr lang="fr-FR" dirty="0" smtClean="0"/>
              <a:t>. Aujourd’hui le téléphone portable est devenu </a:t>
            </a:r>
            <a:r>
              <a:rPr lang="fr-FR" b="1" dirty="0" smtClean="0"/>
              <a:t>un instrument de la vie quotidienne</a:t>
            </a:r>
            <a:r>
              <a:rPr lang="fr-FR" dirty="0" smtClean="0"/>
              <a:t> et il continuera sans aucun doute, dans le futur, à prendre de l’</a:t>
            </a:r>
            <a:r>
              <a:rPr lang="fr-FR" b="1" dirty="0" smtClean="0"/>
              <a:t>importance</a:t>
            </a:r>
            <a:r>
              <a:rPr lang="fr-FR" dirty="0" smtClean="0"/>
              <a:t> pour les jeunes. Utilisé intelligemment, il a, sans conteste, des </a:t>
            </a:r>
            <a:r>
              <a:rPr lang="fr-FR" b="1" dirty="0" smtClean="0"/>
              <a:t>qualités.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Le téléphone portable est devenu un instrument important dans la vie des adolescents. Il a des avantages.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Le téléphone portable apparaît comme un nouveau </a:t>
            </a:r>
            <a:r>
              <a:rPr lang="fr-FR" b="1" dirty="0" smtClean="0"/>
              <a:t>symbole de l’entrée dans le monde</a:t>
            </a:r>
            <a:r>
              <a:rPr lang="fr-FR" dirty="0" smtClean="0"/>
              <a:t> des </a:t>
            </a:r>
            <a:r>
              <a:rPr lang="fr-FR" b="1" dirty="0" smtClean="0"/>
              <a:t>adultes.</a:t>
            </a:r>
            <a:r>
              <a:rPr lang="fr-FR" dirty="0" smtClean="0"/>
              <a:t> Il apporte un </a:t>
            </a:r>
            <a:r>
              <a:rPr lang="fr-FR" b="1" dirty="0" smtClean="0"/>
              <a:t>sentiment de liberté</a:t>
            </a:r>
            <a:r>
              <a:rPr lang="fr-FR" dirty="0" smtClean="0"/>
              <a:t>, </a:t>
            </a:r>
            <a:r>
              <a:rPr lang="fr-FR" b="1" dirty="0" smtClean="0"/>
              <a:t>d’appartenance à un groupe</a:t>
            </a:r>
            <a:r>
              <a:rPr lang="fr-FR" dirty="0" smtClean="0"/>
              <a:t> (comme pour le phénomène des vêtements connu depuis longtemps, les jeunes se retrouvent maintenant dans tel ou tel modèle de portable).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Le portable symbolise/marque leur passage de l’adolescence à l’âge adulte et avec cela ils se sentent libres et membres d’un groupe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71293" y="1535693"/>
            <a:ext cx="10515600" cy="4351338"/>
          </a:xfrm>
        </p:spPr>
        <p:txBody>
          <a:bodyPr>
            <a:normAutofit fontScale="77500" lnSpcReduction="20000"/>
          </a:bodyPr>
          <a:lstStyle/>
          <a:p>
            <a:endParaRPr lang="fr-FR" sz="3100" dirty="0" smtClean="0"/>
          </a:p>
          <a:p>
            <a:r>
              <a:rPr lang="fr-FR" sz="3100" dirty="0" smtClean="0"/>
              <a:t>Une </a:t>
            </a:r>
            <a:r>
              <a:rPr lang="fr-FR" sz="3100" dirty="0" smtClean="0"/>
              <a:t>étude publiée en 2000 dans le British </a:t>
            </a:r>
            <a:r>
              <a:rPr lang="fr-FR" sz="3100" dirty="0" err="1" smtClean="0"/>
              <a:t>Medical</a:t>
            </a:r>
            <a:r>
              <a:rPr lang="fr-FR" sz="3100" dirty="0" smtClean="0"/>
              <a:t> Journal montre qu’aujourd’hui </a:t>
            </a:r>
            <a:r>
              <a:rPr lang="fr-FR" sz="3100" b="1" dirty="0" smtClean="0"/>
              <a:t>les jeunes</a:t>
            </a:r>
            <a:r>
              <a:rPr lang="fr-FR" sz="3100" dirty="0" smtClean="0"/>
              <a:t> préfèreraient </a:t>
            </a:r>
            <a:r>
              <a:rPr lang="fr-FR" sz="3100" b="1" dirty="0" smtClean="0"/>
              <a:t>s’affirmer</a:t>
            </a:r>
            <a:r>
              <a:rPr lang="fr-FR" sz="3100" dirty="0" smtClean="0"/>
              <a:t> avec un </a:t>
            </a:r>
            <a:r>
              <a:rPr lang="fr-FR" sz="3100" b="1" dirty="0" smtClean="0"/>
              <a:t>téléphone portable plutôt qu’en fumant</a:t>
            </a:r>
            <a:r>
              <a:rPr lang="fr-FR" sz="3100" dirty="0" smtClean="0"/>
              <a:t>.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Une étude montre que les jeunes s’affirment plus avec le portable qu’avec la cigarette.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 algn="just"/>
            <a:r>
              <a:rPr lang="fr-FR" sz="3100" dirty="0" smtClean="0"/>
              <a:t>Ce nouvel outil de communication peut aussi aider les jeunes à devenir plus </a:t>
            </a:r>
            <a:r>
              <a:rPr lang="fr-FR" sz="3100" b="1" dirty="0" smtClean="0"/>
              <a:t>responsables.</a:t>
            </a:r>
            <a:r>
              <a:rPr lang="fr-FR" sz="3100" dirty="0" smtClean="0"/>
              <a:t> Dorénavant, ils n’ont plus d’excuse s’ils ne signalent pas leurs retards éventuels. A carte ou avec un forfait, les jeunes </a:t>
            </a:r>
            <a:r>
              <a:rPr lang="fr-FR" sz="3100" b="1" dirty="0" smtClean="0"/>
              <a:t>doivent apprendre à gérer leur budget</a:t>
            </a:r>
            <a:r>
              <a:rPr lang="fr-FR" sz="3100" dirty="0" smtClean="0"/>
              <a:t>, les parents n’étant pas prêts à engloutir des sommes folles dans le portable de leur enfant. Il faut apprendre à </a:t>
            </a:r>
            <a:r>
              <a:rPr lang="fr-FR" sz="3100" b="1" dirty="0" smtClean="0"/>
              <a:t>restreindre/limiter les communications/appels</a:t>
            </a:r>
            <a:r>
              <a:rPr lang="fr-FR" sz="3100" dirty="0" smtClean="0"/>
              <a:t>, à décrocher son portable à bon escient.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Le portable responsabilise les jeunes qui doivent limiter leurs appels/maîtriser leur consommation pour ne pas dépasser leur budget/ne pas dépenser beaucoup d’argent.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63B7164-5775-397B-E1A5-C59B3E7E9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  </a:t>
            </a:r>
            <a:r>
              <a:rPr lang="fr-FR" b="1" dirty="0" smtClean="0"/>
              <a:t>Connecteurs</a:t>
            </a:r>
            <a:r>
              <a:rPr lang="fr-FR" dirty="0" smtClean="0"/>
              <a:t> permettant la progression </a:t>
            </a:r>
            <a:r>
              <a:rPr lang="fr-FR" b="1" dirty="0" smtClean="0"/>
              <a:t>logique</a:t>
            </a:r>
            <a:r>
              <a:rPr lang="fr-FR" dirty="0" smtClean="0"/>
              <a:t> d'un discours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D5639D6-0218-51A2-3A6F-9C1A8F92C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Dans ce </a:t>
            </a:r>
            <a:r>
              <a:rPr lang="fr-CA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texte tiré de </a:t>
            </a:r>
            <a:r>
              <a:rPr lang="fr-CA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…</a:t>
            </a:r>
          </a:p>
          <a:p>
            <a:pPr marL="0" indent="0">
              <a:buNone/>
            </a:pPr>
            <a:endParaRPr lang="fr-CA" sz="240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fr-CA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Tout d’abord</a:t>
            </a:r>
            <a:r>
              <a:rPr lang="fr-CA" sz="2400" b="1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il </a:t>
            </a:r>
            <a:r>
              <a:rPr lang="fr-CA" sz="240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est souligné que …</a:t>
            </a:r>
          </a:p>
          <a:p>
            <a:endParaRPr lang="fr-CA" sz="240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fr-CA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Puis</a:t>
            </a:r>
            <a:r>
              <a:rPr lang="fr-CA" sz="2400" b="1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fr-CA" sz="240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l’ auteur ajoute que …</a:t>
            </a:r>
          </a:p>
          <a:p>
            <a:endParaRPr lang="fr-CA" sz="240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fr-CA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Ensuite</a:t>
            </a:r>
            <a:r>
              <a:rPr lang="fr-CA" sz="240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il continue en évoquant ….</a:t>
            </a:r>
          </a:p>
          <a:p>
            <a:endParaRPr lang="fr-CA" sz="240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fr-CA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Enfin, </a:t>
            </a:r>
            <a:r>
              <a:rPr lang="fr-CA" sz="240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le journaliste conclut que …</a:t>
            </a:r>
          </a:p>
          <a:p>
            <a:endParaRPr lang="fr-CA" sz="180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9282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80585" y="1"/>
            <a:ext cx="10573215" cy="1690688"/>
          </a:xfrm>
        </p:spPr>
        <p:txBody>
          <a:bodyPr>
            <a:normAutofit/>
          </a:bodyPr>
          <a:lstStyle/>
          <a:p>
            <a:r>
              <a:rPr lang="fr-CA" b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Le téléphone portable </a:t>
            </a:r>
            <a:r>
              <a:rPr lang="fr-CA" b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_ </a:t>
            </a:r>
            <a:r>
              <a:rPr lang="el-GR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/>
            </a:r>
            <a:br>
              <a:rPr lang="el-GR" dirty="0" smtClean="0"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fr-FR" b="1" dirty="0" smtClean="0">
                <a:solidFill>
                  <a:srgbClr val="FF0000"/>
                </a:solidFill>
              </a:rPr>
              <a:t>Compte rendu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>
              <a:buNone/>
            </a:pPr>
            <a:r>
              <a:rPr lang="fr-FR" dirty="0" smtClean="0"/>
              <a:t>Dans ce texte tiré de </a:t>
            </a:r>
            <a:r>
              <a:rPr lang="fr-FR" i="1" dirty="0" smtClean="0"/>
              <a:t>Santé Magazine</a:t>
            </a:r>
            <a:r>
              <a:rPr lang="fr-FR" dirty="0" smtClean="0"/>
              <a:t>, de juillet 2002, </a:t>
            </a:r>
            <a:r>
              <a:rPr lang="fr-FR" b="1" dirty="0" smtClean="0"/>
              <a:t>l’auteur aborde le sujet de </a:t>
            </a:r>
            <a:r>
              <a:rPr lang="fr-FR" dirty="0" smtClean="0"/>
              <a:t>l’importance du téléphone portable chez les adolescents.</a:t>
            </a:r>
          </a:p>
          <a:p>
            <a:pPr>
              <a:buNone/>
            </a:pPr>
            <a:r>
              <a:rPr lang="fr-FR" b="1" dirty="0" smtClean="0"/>
              <a:t>Il dit, d’abord, que </a:t>
            </a:r>
            <a:r>
              <a:rPr lang="fr-FR" dirty="0" smtClean="0"/>
              <a:t>le portable est devenu un instrument important dans la vie des adolescents et qu’il a des avantages. </a:t>
            </a:r>
          </a:p>
          <a:p>
            <a:pPr>
              <a:buNone/>
            </a:pPr>
            <a:r>
              <a:rPr lang="fr-FR" b="1" dirty="0" smtClean="0"/>
              <a:t>Il ajoute que </a:t>
            </a:r>
            <a:r>
              <a:rPr lang="fr-FR" dirty="0" smtClean="0"/>
              <a:t>le portable symbolise leur passage de l’adolescence à l’âge adulte </a:t>
            </a:r>
            <a:r>
              <a:rPr lang="fr-FR" b="1" dirty="0" smtClean="0"/>
              <a:t>et qu</a:t>
            </a:r>
            <a:r>
              <a:rPr lang="fr-FR" b="1" dirty="0" smtClean="0"/>
              <a:t>’ </a:t>
            </a:r>
            <a:r>
              <a:rPr lang="fr-FR" dirty="0" smtClean="0"/>
              <a:t>avec </a:t>
            </a:r>
            <a:r>
              <a:rPr lang="fr-FR" dirty="0" smtClean="0"/>
              <a:t>cela ils se sentent libres et membres d’un groupe.</a:t>
            </a:r>
          </a:p>
          <a:p>
            <a:pPr>
              <a:buNone/>
            </a:pPr>
            <a:r>
              <a:rPr lang="fr-FR" b="1" dirty="0" smtClean="0"/>
              <a:t>Il se réfère à </a:t>
            </a:r>
            <a:r>
              <a:rPr lang="fr-FR" dirty="0" smtClean="0"/>
              <a:t>une étude selon laquelle les jeunes s’affirment plus avec le portable qu’avec la cigarette.</a:t>
            </a:r>
          </a:p>
          <a:p>
            <a:pPr>
              <a:buNone/>
            </a:pPr>
            <a:r>
              <a:rPr lang="fr-FR" b="1" dirty="0" smtClean="0"/>
              <a:t>L’auteur conclut </a:t>
            </a:r>
            <a:r>
              <a:rPr lang="fr-FR" b="1" dirty="0" smtClean="0"/>
              <a:t> que </a:t>
            </a:r>
            <a:r>
              <a:rPr lang="fr-FR" b="1" dirty="0" smtClean="0"/>
              <a:t>le </a:t>
            </a:r>
            <a:r>
              <a:rPr lang="fr-FR" dirty="0" smtClean="0"/>
              <a:t>portable responsabilise les jeunes qui doivent limiter leurs </a:t>
            </a:r>
            <a:r>
              <a:rPr lang="fr-FR" dirty="0" smtClean="0"/>
              <a:t> appels </a:t>
            </a:r>
            <a:r>
              <a:rPr lang="fr-FR" dirty="0" smtClean="0"/>
              <a:t>pour ne pas dépasser leur budget.</a:t>
            </a:r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783CD56-0BCC-E31F-C402-A83CB503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>
                <a:solidFill>
                  <a:srgbClr val="00B0F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Participe présent</a:t>
            </a:r>
            <a:r>
              <a:rPr lang="el-GR" dirty="0">
                <a:latin typeface="Times New Roman" panose="02020603050405020304" pitchFamily="18" charset="0"/>
                <a:ea typeface="SimSun" panose="02010600030101010101" pitchFamily="2" charset="-122"/>
              </a:rPr>
              <a:t/>
            </a:r>
            <a:br>
              <a:rPr lang="el-GR" dirty="0">
                <a:latin typeface="Times New Roman" panose="02020603050405020304" pitchFamily="18" charset="0"/>
                <a:ea typeface="SimSun" panose="02010600030101010101" pitchFamily="2" charset="-122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7953FBBA-2A07-B7C2-A119-442FE7ADD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r>
              <a:rPr lang="fr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 carte ou avec un forfait, les jeunes doivent apprendre à gérer leur budget, les parents </a:t>
            </a:r>
            <a:r>
              <a:rPr lang="fr-CA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n’étant pas </a:t>
            </a:r>
            <a:r>
              <a:rPr lang="fr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prêts à engloutir des sommes folles dans le portable de leur enfant.</a:t>
            </a:r>
            <a:endParaRPr lang="el-GR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lnSpc>
                <a:spcPct val="115000"/>
              </a:lnSpc>
            </a:pPr>
            <a:r>
              <a:rPr lang="fr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 carte ou avec un forfait, les jeunes doivent apprendre à gérer leur budget, </a:t>
            </a:r>
            <a:r>
              <a:rPr lang="fr-CA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parce que </a:t>
            </a:r>
            <a:r>
              <a:rPr lang="fr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les parents </a:t>
            </a:r>
            <a:r>
              <a:rPr lang="fr-CA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ne sont pas </a:t>
            </a:r>
            <a:r>
              <a:rPr lang="fr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prêts à engloutir des sommes folles dans le portable de leur enfant.</a:t>
            </a:r>
            <a:endParaRPr lang="el-GR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el-GR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22351453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803</Words>
  <Application>Microsoft Office PowerPoint</Application>
  <PresentationFormat>Προσαρμογή</PresentationFormat>
  <Paragraphs>57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641018 - Γραπτός Λόγος ΙΙ Εαρινό εξάμηνο 2023-2024</vt:lpstr>
      <vt:lpstr>Texte</vt:lpstr>
      <vt:lpstr>Questions de compréhension</vt:lpstr>
      <vt:lpstr>Le téléphone portable  _ REFORMULATION </vt:lpstr>
      <vt:lpstr>Διαφάνεια 5</vt:lpstr>
      <vt:lpstr>_  Connecteurs permettant la progression logique d'un discours </vt:lpstr>
      <vt:lpstr>Le téléphone portable _  Compte rendu</vt:lpstr>
      <vt:lpstr>Participe présent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641018 - Γραπτός Λόγος ΙΙ Εαρινό εξάμηνο 2022-2023</dc:title>
  <dc:creator>Anna Kalyva</dc:creator>
  <cp:lastModifiedBy>user</cp:lastModifiedBy>
  <cp:revision>16</cp:revision>
  <dcterms:created xsi:type="dcterms:W3CDTF">2023-05-05T11:02:18Z</dcterms:created>
  <dcterms:modified xsi:type="dcterms:W3CDTF">2024-04-20T21:04:25Z</dcterms:modified>
</cp:coreProperties>
</file>