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10/14/2019</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10/14/2019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10/14/2019</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10/14/2019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10/14/2019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10/14/2019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10/14/2019</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10/14/2019</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10/14/2019</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smtClean="0"/>
              <a:t>L’Explication </a:t>
            </a:r>
            <a:br>
              <a:rPr lang="fr-FR" dirty="0" smtClean="0"/>
            </a:br>
            <a:r>
              <a:rPr lang="fr-FR" dirty="0" smtClean="0"/>
              <a:t>de texte</a:t>
            </a:r>
            <a:endParaRPr lang="el-GR" dirty="0"/>
          </a:p>
        </p:txBody>
      </p:sp>
      <p:sp>
        <p:nvSpPr>
          <p:cNvPr id="3" name="Subtitle 2"/>
          <p:cNvSpPr>
            <a:spLocks noGrp="1"/>
          </p:cNvSpPr>
          <p:nvPr>
            <p:ph type="subTitle" idx="1"/>
          </p:nvPr>
        </p:nvSpPr>
        <p:spPr/>
        <p:txBody>
          <a:bodyPr>
            <a:normAutofit fontScale="92500" lnSpcReduction="20000"/>
          </a:bodyPr>
          <a:lstStyle/>
          <a:p>
            <a:r>
              <a:rPr lang="fr-FR" dirty="0" smtClean="0"/>
              <a:t>Nos outils syntaxiques</a:t>
            </a:r>
          </a:p>
          <a:p>
            <a:r>
              <a:rPr lang="fr-FR" dirty="0" smtClean="0"/>
              <a:t>Les figures syntaxiques</a:t>
            </a:r>
            <a:endParaRPr lang="el-GR" dirty="0"/>
          </a:p>
        </p:txBody>
      </p:sp>
    </p:spTree>
    <p:extLst>
      <p:ext uri="{BB962C8B-B14F-4D97-AF65-F5344CB8AC3E}">
        <p14:creationId xmlns:p14="http://schemas.microsoft.com/office/powerpoint/2010/main" val="635530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L’ordre des mots</a:t>
            </a:r>
            <a:endParaRPr lang="el-GR" dirty="0"/>
          </a:p>
        </p:txBody>
      </p:sp>
      <p:sp>
        <p:nvSpPr>
          <p:cNvPr id="3" name="Content Placeholder 2"/>
          <p:cNvSpPr>
            <a:spLocks noGrp="1"/>
          </p:cNvSpPr>
          <p:nvPr>
            <p:ph idx="1"/>
          </p:nvPr>
        </p:nvSpPr>
        <p:spPr/>
        <p:txBody>
          <a:bodyPr>
            <a:normAutofit fontScale="92500" lnSpcReduction="10000"/>
          </a:bodyPr>
          <a:lstStyle/>
          <a:p>
            <a:pPr algn="just"/>
            <a:r>
              <a:rPr lang="fr-FR" dirty="0" smtClean="0"/>
              <a:t>1. </a:t>
            </a:r>
            <a:r>
              <a:rPr lang="fr-FR" u="sng" dirty="0" smtClean="0"/>
              <a:t>L’emphase</a:t>
            </a:r>
            <a:r>
              <a:rPr lang="fr-FR" dirty="0" smtClean="0"/>
              <a:t>: il s’agit de souligner un constituant de la phrase par des procédés syntaxiques (très souvent avec « c’est… qui », « c’est … que » ou avec les pronoms personnels toniques). </a:t>
            </a:r>
          </a:p>
          <a:p>
            <a:r>
              <a:rPr lang="fr-FR" dirty="0" smtClean="0"/>
              <a:t>Exemples: « </a:t>
            </a:r>
            <a:r>
              <a:rPr lang="fr-FR" b="1" dirty="0" smtClean="0"/>
              <a:t>C’est toi </a:t>
            </a:r>
            <a:r>
              <a:rPr lang="fr-FR" dirty="0" smtClean="0"/>
              <a:t>qui l’as nommé. » (Racine)</a:t>
            </a:r>
          </a:p>
          <a:p>
            <a:r>
              <a:rPr lang="fr-FR" dirty="0" smtClean="0"/>
              <a:t>« Mais </a:t>
            </a:r>
            <a:r>
              <a:rPr lang="fr-FR" b="1" dirty="0" smtClean="0"/>
              <a:t>moi</a:t>
            </a:r>
            <a:r>
              <a:rPr lang="fr-FR" dirty="0" smtClean="0"/>
              <a:t>, détaché d’eux … que suis-je? » (Rousseau) </a:t>
            </a:r>
          </a:p>
          <a:p>
            <a:r>
              <a:rPr lang="fr-FR" dirty="0" smtClean="0"/>
              <a:t>« </a:t>
            </a:r>
            <a:r>
              <a:rPr lang="fr-FR" b="1" dirty="0" smtClean="0"/>
              <a:t>Tu</a:t>
            </a:r>
            <a:r>
              <a:rPr lang="fr-FR" dirty="0" smtClean="0"/>
              <a:t> as bien fait de partir, Arthur Rimbaud! » (Char)</a:t>
            </a:r>
          </a:p>
          <a:p>
            <a:r>
              <a:rPr lang="fr-FR" dirty="0" smtClean="0"/>
              <a:t>2. </a:t>
            </a:r>
            <a:r>
              <a:rPr lang="fr-FR" u="sng" dirty="0" smtClean="0"/>
              <a:t>L’incise</a:t>
            </a:r>
            <a:r>
              <a:rPr lang="fr-FR" dirty="0" smtClean="0"/>
              <a:t>: phrase intermédiaire séparée par des tirets, des parenthèses ou des virgules. Elle indique qu’on rapporte les paroles de quelqu’un ou elle exprime une sorte de parenthèse.</a:t>
            </a:r>
          </a:p>
          <a:p>
            <a:r>
              <a:rPr lang="fr-FR" dirty="0" smtClean="0"/>
              <a:t>Exemples: « Il n’avait pas été aussi agité depuis un duel qu’il avait failli avoir en 1816, et, </a:t>
            </a:r>
            <a:r>
              <a:rPr lang="fr-FR" b="1" dirty="0" smtClean="0"/>
              <a:t>pour lui rendre justice</a:t>
            </a:r>
            <a:r>
              <a:rPr lang="fr-FR" dirty="0" smtClean="0"/>
              <a:t>, alors la perspective d’une balle l’avait rendu moins malheureux. » (Stendhal, </a:t>
            </a:r>
            <a:r>
              <a:rPr lang="fr-FR" i="1" dirty="0" smtClean="0"/>
              <a:t>Le Rouge et le Noir</a:t>
            </a:r>
            <a:r>
              <a:rPr lang="fr-FR" dirty="0" smtClean="0"/>
              <a:t>)  </a:t>
            </a:r>
          </a:p>
          <a:p>
            <a:r>
              <a:rPr lang="fr-FR" dirty="0" smtClean="0"/>
              <a:t>« Un soir, </a:t>
            </a:r>
            <a:r>
              <a:rPr lang="fr-FR" b="1" dirty="0" smtClean="0"/>
              <a:t>t’en souvient-il</a:t>
            </a:r>
            <a:r>
              <a:rPr lang="fr-FR" dirty="0" smtClean="0"/>
              <a:t>, nous voguions en silence… » (Lamartine)</a:t>
            </a:r>
          </a:p>
          <a:p>
            <a:r>
              <a:rPr lang="fr-FR" dirty="0" smtClean="0"/>
              <a:t>« Bonsoir, </a:t>
            </a:r>
            <a:r>
              <a:rPr lang="fr-FR" b="1" dirty="0" smtClean="0"/>
              <a:t>dit-elle</a:t>
            </a:r>
            <a:r>
              <a:rPr lang="fr-FR" dirty="0" smtClean="0"/>
              <a:t>. »</a:t>
            </a:r>
            <a:endParaRPr lang="el-GR" dirty="0"/>
          </a:p>
        </p:txBody>
      </p:sp>
    </p:spTree>
    <p:extLst>
      <p:ext uri="{BB962C8B-B14F-4D97-AF65-F5344CB8AC3E}">
        <p14:creationId xmlns:p14="http://schemas.microsoft.com/office/powerpoint/2010/main" val="740574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(suite)</a:t>
            </a:r>
            <a:endParaRPr lang="el-GR" dirty="0"/>
          </a:p>
        </p:txBody>
      </p:sp>
      <p:sp>
        <p:nvSpPr>
          <p:cNvPr id="3" name="Content Placeholder 2"/>
          <p:cNvSpPr>
            <a:spLocks noGrp="1"/>
          </p:cNvSpPr>
          <p:nvPr>
            <p:ph idx="1"/>
          </p:nvPr>
        </p:nvSpPr>
        <p:spPr/>
        <p:txBody>
          <a:bodyPr/>
          <a:lstStyle/>
          <a:p>
            <a:r>
              <a:rPr lang="fr-FR" dirty="0" smtClean="0"/>
              <a:t>3. </a:t>
            </a:r>
            <a:r>
              <a:rPr lang="fr-FR" u="sng" dirty="0" smtClean="0"/>
              <a:t>L’apostrophe</a:t>
            </a:r>
            <a:r>
              <a:rPr lang="fr-FR" dirty="0" smtClean="0"/>
              <a:t>: c’est l’adresse à l’interlocuteur.</a:t>
            </a:r>
          </a:p>
          <a:p>
            <a:r>
              <a:rPr lang="fr-FR" dirty="0" smtClean="0"/>
              <a:t>Exemples: « Je suis belle, </a:t>
            </a:r>
            <a:r>
              <a:rPr lang="fr-FR" b="1" dirty="0" smtClean="0"/>
              <a:t>ô mortels</a:t>
            </a:r>
            <a:r>
              <a:rPr lang="fr-FR" dirty="0" smtClean="0"/>
              <a:t>, comme un rêve de pierre! » (Baudelaire)</a:t>
            </a:r>
          </a:p>
          <a:p>
            <a:r>
              <a:rPr lang="fr-FR" dirty="0" smtClean="0"/>
              <a:t>« J’allais sous le ciel, </a:t>
            </a:r>
            <a:r>
              <a:rPr lang="fr-FR" b="1" dirty="0" smtClean="0"/>
              <a:t>Muse</a:t>
            </a:r>
            <a:r>
              <a:rPr lang="fr-FR" dirty="0" smtClean="0"/>
              <a:t>! » (Rimbaud)</a:t>
            </a:r>
          </a:p>
          <a:p>
            <a:r>
              <a:rPr lang="fr-FR" dirty="0" smtClean="0"/>
              <a:t>Je vous le dis, </a:t>
            </a:r>
            <a:r>
              <a:rPr lang="fr-FR" b="1" dirty="0" smtClean="0"/>
              <a:t>petits bonshommes</a:t>
            </a:r>
            <a:r>
              <a:rPr lang="fr-FR" dirty="0" smtClean="0"/>
              <a:t>… » (Céline)    </a:t>
            </a:r>
            <a:endParaRPr lang="el-GR" dirty="0"/>
          </a:p>
        </p:txBody>
      </p:sp>
    </p:spTree>
    <p:extLst>
      <p:ext uri="{BB962C8B-B14F-4D97-AF65-F5344CB8AC3E}">
        <p14:creationId xmlns:p14="http://schemas.microsoft.com/office/powerpoint/2010/main" val="20197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Le type des phrases</a:t>
            </a:r>
            <a:endParaRPr lang="el-GR" dirty="0"/>
          </a:p>
        </p:txBody>
      </p:sp>
      <p:sp>
        <p:nvSpPr>
          <p:cNvPr id="3" name="Content Placeholder 2"/>
          <p:cNvSpPr>
            <a:spLocks noGrp="1"/>
          </p:cNvSpPr>
          <p:nvPr>
            <p:ph idx="1"/>
          </p:nvPr>
        </p:nvSpPr>
        <p:spPr/>
        <p:txBody>
          <a:bodyPr/>
          <a:lstStyle/>
          <a:p>
            <a:r>
              <a:rPr lang="fr-FR" dirty="0" smtClean="0"/>
              <a:t>1</a:t>
            </a:r>
            <a:r>
              <a:rPr lang="fr-FR" u="sng" dirty="0" smtClean="0"/>
              <a:t>. La phrase nominale</a:t>
            </a:r>
            <a:r>
              <a:rPr lang="fr-FR" dirty="0" smtClean="0"/>
              <a:t>: phrase sans verbe (style de notation, style plus vivant, rapidité). </a:t>
            </a:r>
          </a:p>
          <a:p>
            <a:pPr algn="just"/>
            <a:r>
              <a:rPr lang="fr-FR" dirty="0" smtClean="0"/>
              <a:t>Exemples: « Tout autour de nous, c’était l’hiver, un silence troublé de tombeaux, de vent miaulant, de sabots sabotant, l’hiver et la ceinture des bois autour du village… Rien d’autre. Rien de plus. » (Colette, </a:t>
            </a:r>
            <a:r>
              <a:rPr lang="fr-FR" i="1" dirty="0" smtClean="0"/>
              <a:t>Journal à rebours</a:t>
            </a:r>
            <a:r>
              <a:rPr lang="fr-FR" dirty="0" smtClean="0"/>
              <a:t>)</a:t>
            </a:r>
          </a:p>
          <a:p>
            <a:pPr algn="just"/>
            <a:r>
              <a:rPr lang="fr-FR" dirty="0" smtClean="0"/>
              <a:t>« Des souterrains murés: partout silence, obscurité et visage de pierre » (Chateaubriand)</a:t>
            </a:r>
            <a:endParaRPr lang="fr-FR" dirty="0"/>
          </a:p>
          <a:p>
            <a:pPr algn="just"/>
            <a:r>
              <a:rPr lang="fr-FR" dirty="0" smtClean="0"/>
              <a:t>« Diseur de bons mots: mauvais caractère. » (La Bruyère)  </a:t>
            </a:r>
            <a:endParaRPr lang="el-GR" dirty="0"/>
          </a:p>
        </p:txBody>
      </p:sp>
    </p:spTree>
    <p:extLst>
      <p:ext uri="{BB962C8B-B14F-4D97-AF65-F5344CB8AC3E}">
        <p14:creationId xmlns:p14="http://schemas.microsoft.com/office/powerpoint/2010/main" val="2792314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(suite)</a:t>
            </a:r>
            <a:endParaRPr lang="el-GR" dirty="0"/>
          </a:p>
        </p:txBody>
      </p:sp>
      <p:sp>
        <p:nvSpPr>
          <p:cNvPr id="3" name="Content Placeholder 2"/>
          <p:cNvSpPr>
            <a:spLocks noGrp="1"/>
          </p:cNvSpPr>
          <p:nvPr>
            <p:ph idx="1"/>
          </p:nvPr>
        </p:nvSpPr>
        <p:spPr/>
        <p:txBody>
          <a:bodyPr/>
          <a:lstStyle/>
          <a:p>
            <a:r>
              <a:rPr lang="fr-FR" dirty="0" smtClean="0"/>
              <a:t>2. </a:t>
            </a:r>
            <a:r>
              <a:rPr lang="fr-FR" u="sng" dirty="0" smtClean="0"/>
              <a:t>La phrase simple: </a:t>
            </a:r>
            <a:r>
              <a:rPr lang="fr-FR" dirty="0" smtClean="0"/>
              <a:t>une phrase réduite aux termes essentiels.</a:t>
            </a:r>
          </a:p>
          <a:p>
            <a:r>
              <a:rPr lang="fr-FR" dirty="0" smtClean="0"/>
              <a:t>Exemple: « Dieu dit: Que la lumière soit. Et la lumière fut. » (Bible)</a:t>
            </a:r>
          </a:p>
          <a:p>
            <a:r>
              <a:rPr lang="fr-FR" dirty="0" smtClean="0"/>
              <a:t>(La phrase nominale appartient à ce type de phrase). </a:t>
            </a:r>
          </a:p>
          <a:p>
            <a:endParaRPr lang="fr-FR" dirty="0"/>
          </a:p>
          <a:p>
            <a:r>
              <a:rPr lang="fr-FR" dirty="0" smtClean="0"/>
              <a:t>3. </a:t>
            </a:r>
            <a:r>
              <a:rPr lang="fr-FR" u="sng" dirty="0" smtClean="0"/>
              <a:t>La phrase complexe</a:t>
            </a:r>
            <a:r>
              <a:rPr lang="fr-FR" dirty="0" smtClean="0"/>
              <a:t>: phrase avec beaucoup de subordonnées (style oratoire). </a:t>
            </a:r>
          </a:p>
          <a:p>
            <a:pPr algn="just"/>
            <a:r>
              <a:rPr lang="fr-FR" dirty="0" smtClean="0"/>
              <a:t>Exemple: « Car il était celui que j’eusse choisi entre tous, me rendant bien compte, avec une satisfaction de botaniste, qu’il n’était pas possible de trouver réunies des espèces plus rares que celles de ces jeunes fleurs qui interrompaient en ce moment devant moi la ligne du flot de leur fleur légère, pareille à un bouquet de roses de Pennsylvanie… »  (Marcel Proust)</a:t>
            </a:r>
          </a:p>
          <a:p>
            <a:endParaRPr lang="el-GR" dirty="0"/>
          </a:p>
        </p:txBody>
      </p:sp>
    </p:spTree>
    <p:extLst>
      <p:ext uri="{BB962C8B-B14F-4D97-AF65-F5344CB8AC3E}">
        <p14:creationId xmlns:p14="http://schemas.microsoft.com/office/powerpoint/2010/main" val="1135245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Les figures de construction</a:t>
            </a:r>
            <a:endParaRPr lang="el-GR" dirty="0"/>
          </a:p>
        </p:txBody>
      </p:sp>
      <p:sp>
        <p:nvSpPr>
          <p:cNvPr id="3" name="Content Placeholder 2"/>
          <p:cNvSpPr>
            <a:spLocks noGrp="1"/>
          </p:cNvSpPr>
          <p:nvPr>
            <p:ph idx="1"/>
          </p:nvPr>
        </p:nvSpPr>
        <p:spPr/>
        <p:txBody>
          <a:bodyPr/>
          <a:lstStyle/>
          <a:p>
            <a:r>
              <a:rPr lang="fr-FR" dirty="0" smtClean="0"/>
              <a:t>1. </a:t>
            </a:r>
            <a:r>
              <a:rPr lang="fr-FR" u="sng" dirty="0" smtClean="0"/>
              <a:t>La répétition</a:t>
            </a:r>
          </a:p>
          <a:p>
            <a:r>
              <a:rPr lang="fr-FR" dirty="0" smtClean="0"/>
              <a:t>Exemples: « </a:t>
            </a:r>
            <a:r>
              <a:rPr lang="fr-FR" b="1" dirty="0" smtClean="0"/>
              <a:t>Toujours</a:t>
            </a:r>
            <a:r>
              <a:rPr lang="fr-FR" dirty="0" smtClean="0"/>
              <a:t> aimer, </a:t>
            </a:r>
            <a:r>
              <a:rPr lang="fr-FR" b="1" dirty="0" smtClean="0"/>
              <a:t>toujours</a:t>
            </a:r>
            <a:r>
              <a:rPr lang="fr-FR" dirty="0" smtClean="0"/>
              <a:t> souffrir, </a:t>
            </a:r>
            <a:r>
              <a:rPr lang="fr-FR" b="1" dirty="0" smtClean="0"/>
              <a:t>toujours</a:t>
            </a:r>
            <a:r>
              <a:rPr lang="fr-FR" dirty="0" smtClean="0"/>
              <a:t> mourir » (Corneille)</a:t>
            </a:r>
          </a:p>
          <a:p>
            <a:r>
              <a:rPr lang="fr-FR" dirty="0" smtClean="0"/>
              <a:t>« Et toujours ce parfum de foin coupé qui venait de </a:t>
            </a:r>
            <a:r>
              <a:rPr lang="fr-FR" b="1" dirty="0" smtClean="0"/>
              <a:t>Bérénice</a:t>
            </a:r>
            <a:r>
              <a:rPr lang="fr-FR" dirty="0" smtClean="0"/>
              <a:t>, qui résumait </a:t>
            </a:r>
            <a:r>
              <a:rPr lang="fr-FR" b="1" dirty="0" smtClean="0"/>
              <a:t>Bérénice</a:t>
            </a:r>
            <a:r>
              <a:rPr lang="fr-FR" dirty="0" smtClean="0"/>
              <a:t>, qui le pénétrait de </a:t>
            </a:r>
            <a:r>
              <a:rPr lang="fr-FR" b="1" dirty="0" smtClean="0"/>
              <a:t>Bérénice</a:t>
            </a:r>
            <a:r>
              <a:rPr lang="fr-FR" dirty="0" smtClean="0"/>
              <a:t>. » (Aragon) </a:t>
            </a:r>
          </a:p>
          <a:p>
            <a:r>
              <a:rPr lang="fr-FR" dirty="0" smtClean="0"/>
              <a:t>« </a:t>
            </a:r>
            <a:r>
              <a:rPr lang="fr-FR" b="1" dirty="0" smtClean="0"/>
              <a:t>Waterloo! Waterloo! Waterloo! </a:t>
            </a:r>
            <a:r>
              <a:rPr lang="fr-FR" dirty="0" smtClean="0"/>
              <a:t>Morne plaine! » (Hugo)</a:t>
            </a:r>
          </a:p>
          <a:p>
            <a:r>
              <a:rPr lang="fr-FR" dirty="0" smtClean="0"/>
              <a:t>« Je suis hanté: </a:t>
            </a:r>
            <a:r>
              <a:rPr lang="fr-FR" b="1" dirty="0" smtClean="0"/>
              <a:t>l’azur! l’azur! l’azur!</a:t>
            </a:r>
            <a:r>
              <a:rPr lang="fr-FR" dirty="0" smtClean="0"/>
              <a:t> » (Mallarmé)</a:t>
            </a:r>
          </a:p>
          <a:p>
            <a:endParaRPr lang="fr-FR" dirty="0"/>
          </a:p>
          <a:p>
            <a:endParaRPr lang="fr-FR" dirty="0" smtClean="0"/>
          </a:p>
          <a:p>
            <a:endParaRPr lang="el-GR" dirty="0"/>
          </a:p>
        </p:txBody>
      </p:sp>
    </p:spTree>
    <p:extLst>
      <p:ext uri="{BB962C8B-B14F-4D97-AF65-F5344CB8AC3E}">
        <p14:creationId xmlns:p14="http://schemas.microsoft.com/office/powerpoint/2010/main" val="730812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(suite)</a:t>
            </a:r>
            <a:endParaRPr lang="el-GR" dirty="0"/>
          </a:p>
        </p:txBody>
      </p:sp>
      <p:sp>
        <p:nvSpPr>
          <p:cNvPr id="3" name="Content Placeholder 2"/>
          <p:cNvSpPr>
            <a:spLocks noGrp="1"/>
          </p:cNvSpPr>
          <p:nvPr>
            <p:ph idx="1"/>
          </p:nvPr>
        </p:nvSpPr>
        <p:spPr/>
        <p:txBody>
          <a:bodyPr/>
          <a:lstStyle/>
          <a:p>
            <a:r>
              <a:rPr lang="fr-FR" dirty="0" smtClean="0"/>
              <a:t>2. LA SYMETRIE</a:t>
            </a:r>
          </a:p>
          <a:p>
            <a:r>
              <a:rPr lang="fr-FR" dirty="0" smtClean="0"/>
              <a:t>a. </a:t>
            </a:r>
            <a:r>
              <a:rPr lang="fr-FR" u="sng" dirty="0" smtClean="0"/>
              <a:t>Le parallélisme: </a:t>
            </a:r>
            <a:r>
              <a:rPr lang="fr-FR" dirty="0" smtClean="0"/>
              <a:t>il reprend un même patron syntaxique. </a:t>
            </a:r>
          </a:p>
          <a:p>
            <a:r>
              <a:rPr lang="fr-FR" dirty="0" smtClean="0"/>
              <a:t>Exemples: « Présente, je vous fuis. Absente, je vous trouve. » (Racine)</a:t>
            </a:r>
          </a:p>
          <a:p>
            <a:r>
              <a:rPr lang="fr-FR" dirty="0" smtClean="0"/>
              <a:t>« Deux mille ans de labeur ont fait de cette terre</a:t>
            </a:r>
          </a:p>
          <a:p>
            <a:pPr marL="0" indent="0">
              <a:buNone/>
            </a:pPr>
            <a:r>
              <a:rPr lang="fr-FR" dirty="0" smtClean="0"/>
              <a:t>     Un réservoir sans fin pour les âges nouveaux.</a:t>
            </a:r>
          </a:p>
          <a:p>
            <a:pPr marL="0" indent="0">
              <a:buNone/>
            </a:pPr>
            <a:r>
              <a:rPr lang="fr-FR" dirty="0" smtClean="0"/>
              <a:t>     Mille ans de votre grâce ont fait de ces travaux</a:t>
            </a:r>
          </a:p>
          <a:p>
            <a:pPr marL="0" indent="0">
              <a:buNone/>
            </a:pPr>
            <a:r>
              <a:rPr lang="fr-FR" dirty="0"/>
              <a:t> </a:t>
            </a:r>
            <a:r>
              <a:rPr lang="fr-FR" dirty="0" smtClean="0"/>
              <a:t>    Un reposoir sans fin pour l’âme solitaire. » (Péguy </a:t>
            </a:r>
            <a:endParaRPr lang="el-GR" dirty="0"/>
          </a:p>
        </p:txBody>
      </p:sp>
    </p:spTree>
    <p:extLst>
      <p:ext uri="{BB962C8B-B14F-4D97-AF65-F5344CB8AC3E}">
        <p14:creationId xmlns:p14="http://schemas.microsoft.com/office/powerpoint/2010/main" val="1108262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(suite)</a:t>
            </a:r>
            <a:endParaRPr lang="el-GR" dirty="0"/>
          </a:p>
        </p:txBody>
      </p:sp>
      <p:sp>
        <p:nvSpPr>
          <p:cNvPr id="3" name="Content Placeholder 2"/>
          <p:cNvSpPr>
            <a:spLocks noGrp="1"/>
          </p:cNvSpPr>
          <p:nvPr>
            <p:ph idx="1"/>
          </p:nvPr>
        </p:nvSpPr>
        <p:spPr/>
        <p:txBody>
          <a:bodyPr/>
          <a:lstStyle/>
          <a:p>
            <a:pPr algn="just"/>
            <a:r>
              <a:rPr lang="fr-FR" dirty="0" smtClean="0"/>
              <a:t>b. </a:t>
            </a:r>
            <a:r>
              <a:rPr lang="fr-FR" u="sng" dirty="0" smtClean="0"/>
              <a:t>Le chiasme</a:t>
            </a:r>
            <a:r>
              <a:rPr lang="fr-FR" dirty="0" smtClean="0"/>
              <a:t>: figure d’embrassement de deux groupes de mots que l’on peut rapprocher ainsi: ABBA. </a:t>
            </a:r>
          </a:p>
          <a:p>
            <a:pPr algn="just"/>
            <a:r>
              <a:rPr lang="fr-FR" dirty="0" smtClean="0"/>
              <a:t>Exemples: « La fin du </a:t>
            </a:r>
            <a:r>
              <a:rPr lang="fr-FR" b="1" dirty="0" smtClean="0"/>
              <a:t>bien</a:t>
            </a:r>
            <a:r>
              <a:rPr lang="fr-FR" dirty="0" smtClean="0"/>
              <a:t> (A) est un </a:t>
            </a:r>
            <a:r>
              <a:rPr lang="fr-FR" b="1" dirty="0" smtClean="0"/>
              <a:t>mal</a:t>
            </a:r>
            <a:r>
              <a:rPr lang="fr-FR" dirty="0" smtClean="0"/>
              <a:t> (B), la fin du </a:t>
            </a:r>
            <a:r>
              <a:rPr lang="fr-FR" b="1" dirty="0" smtClean="0"/>
              <a:t>mal</a:t>
            </a:r>
            <a:r>
              <a:rPr lang="fr-FR" dirty="0" smtClean="0"/>
              <a:t> (B) est un </a:t>
            </a:r>
            <a:r>
              <a:rPr lang="fr-FR" b="1" dirty="0" smtClean="0"/>
              <a:t>bien </a:t>
            </a:r>
            <a:r>
              <a:rPr lang="fr-FR" dirty="0" smtClean="0"/>
              <a:t>(A). » (La Rochefoucauld) </a:t>
            </a:r>
          </a:p>
          <a:p>
            <a:pPr algn="just"/>
            <a:r>
              <a:rPr lang="fr-FR" dirty="0" smtClean="0"/>
              <a:t>« Le sein martyrisé d’une antique catin » (Baudelaire) (exemple de chiasme entre catégories grammaticales). </a:t>
            </a:r>
            <a:endParaRPr lang="el-GR" dirty="0"/>
          </a:p>
        </p:txBody>
      </p:sp>
    </p:spTree>
    <p:extLst>
      <p:ext uri="{BB962C8B-B14F-4D97-AF65-F5344CB8AC3E}">
        <p14:creationId xmlns:p14="http://schemas.microsoft.com/office/powerpoint/2010/main" val="2587116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3. L’ELLIPSE</a:t>
            </a:r>
            <a:endParaRPr lang="el-GR" dirty="0"/>
          </a:p>
        </p:txBody>
      </p:sp>
      <p:sp>
        <p:nvSpPr>
          <p:cNvPr id="3" name="Content Placeholder 2"/>
          <p:cNvSpPr>
            <a:spLocks noGrp="1"/>
          </p:cNvSpPr>
          <p:nvPr>
            <p:ph idx="1"/>
          </p:nvPr>
        </p:nvSpPr>
        <p:spPr/>
        <p:txBody>
          <a:bodyPr/>
          <a:lstStyle/>
          <a:p>
            <a:r>
              <a:rPr lang="fr-FR" dirty="0" smtClean="0"/>
              <a:t>On supprime ou on sous-entend un ou plusieurs mots.</a:t>
            </a:r>
          </a:p>
          <a:p>
            <a:r>
              <a:rPr lang="fr-FR" dirty="0" smtClean="0"/>
              <a:t>Exemples: « A vingt ans, deuil et solitude. » (Hugo)</a:t>
            </a:r>
          </a:p>
          <a:p>
            <a:r>
              <a:rPr lang="fr-FR" dirty="0" smtClean="0"/>
              <a:t>« - Que voulez-vous qu’il fît contre trois?</a:t>
            </a:r>
          </a:p>
          <a:p>
            <a:pPr marL="0" indent="0">
              <a:buNone/>
            </a:pPr>
            <a:r>
              <a:rPr lang="fr-FR" dirty="0"/>
              <a:t> </a:t>
            </a:r>
            <a:r>
              <a:rPr lang="fr-FR" dirty="0" smtClean="0"/>
              <a:t>    - Qu’il mourût. » (Corneille)</a:t>
            </a:r>
          </a:p>
          <a:p>
            <a:r>
              <a:rPr lang="fr-FR" smtClean="0"/>
              <a:t>«</a:t>
            </a:r>
            <a:r>
              <a:rPr lang="fr-FR" dirty="0" smtClean="0"/>
              <a:t> Je t’aimais inconstant, qu’aurais-je fait fidèle? » (Racine)</a:t>
            </a:r>
          </a:p>
          <a:p>
            <a:r>
              <a:rPr lang="fr-FR" dirty="0" smtClean="0"/>
              <a:t>« Mère décédée. Enterrement demain. Sentiments distingués. » (Camus)</a:t>
            </a:r>
          </a:p>
          <a:p>
            <a:endParaRPr lang="fr-FR" dirty="0"/>
          </a:p>
          <a:p>
            <a:pPr marL="0" indent="0">
              <a:buNone/>
            </a:pPr>
            <a:r>
              <a:rPr lang="fr-FR" b="1" dirty="0" smtClean="0"/>
              <a:t>Nous remarquons que l’absence des mots n’empêche pas la compréhension.</a:t>
            </a:r>
            <a:r>
              <a:rPr lang="fr-FR" dirty="0" smtClean="0"/>
              <a:t> </a:t>
            </a:r>
            <a:endParaRPr lang="el-GR" dirty="0"/>
          </a:p>
        </p:txBody>
      </p:sp>
    </p:spTree>
    <p:extLst>
      <p:ext uri="{BB962C8B-B14F-4D97-AF65-F5344CB8AC3E}">
        <p14:creationId xmlns:p14="http://schemas.microsoft.com/office/powerpoint/2010/main" val="6629665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140</TotalTime>
  <Words>168</Words>
  <Application>Microsoft Office PowerPoint</Application>
  <PresentationFormat>Widescreen</PresentationFormat>
  <Paragraphs>57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Century Gothic</vt:lpstr>
      <vt:lpstr>Garamond</vt:lpstr>
      <vt:lpstr>Savon</vt:lpstr>
      <vt:lpstr>L’Explication  de texte</vt:lpstr>
      <vt:lpstr>L’ordre des mots</vt:lpstr>
      <vt:lpstr>(suite)</vt:lpstr>
      <vt:lpstr>Le type des phrases</vt:lpstr>
      <vt:lpstr>(suite)</vt:lpstr>
      <vt:lpstr>Les figures de construction</vt:lpstr>
      <vt:lpstr>(suite)</vt:lpstr>
      <vt:lpstr>(suite)</vt:lpstr>
      <vt:lpstr>3. L’ELLIPSE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L’Explication  de texte</dc:title>
  <dc:creator>user</dc:creator>
  <cp:lastModifiedBy>user</cp:lastModifiedBy>
  <cp:revision>8</cp:revision>
  <dcterms:created xsi:type="dcterms:W3CDTF">2019-10-14T17:38:52Z</dcterms:created>
  <dcterms:modified xsi:type="dcterms:W3CDTF">2019-10-14T19:58:58Z</dcterms:modified>
</cp:coreProperties>
</file>