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11/17/2021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11/17/2021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11/17/2021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11/17/2021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11/17/2021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11/17/2021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11/17/2021</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smtClean="0"/>
              <a:t>COMMENT ETUDIER UN ROMAN</a:t>
            </a:r>
            <a:endParaRPr lang="el-GR" dirty="0"/>
          </a:p>
        </p:txBody>
      </p:sp>
      <p:sp>
        <p:nvSpPr>
          <p:cNvPr id="3" name="Subtitle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1081713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LES TYPES DU DISCOURS</a:t>
            </a:r>
            <a:endParaRPr lang="el-GR" dirty="0"/>
          </a:p>
        </p:txBody>
      </p:sp>
      <p:sp>
        <p:nvSpPr>
          <p:cNvPr id="3" name="Content Placeholder 2"/>
          <p:cNvSpPr>
            <a:spLocks noGrp="1"/>
          </p:cNvSpPr>
          <p:nvPr>
            <p:ph idx="1"/>
          </p:nvPr>
        </p:nvSpPr>
        <p:spPr/>
        <p:txBody>
          <a:bodyPr/>
          <a:lstStyle/>
          <a:p>
            <a:r>
              <a:rPr lang="fr-FR" dirty="0" smtClean="0"/>
              <a:t>LE STYLE DIRECT</a:t>
            </a:r>
          </a:p>
          <a:p>
            <a:pPr algn="just"/>
            <a:r>
              <a:rPr lang="fr-FR" dirty="0" smtClean="0"/>
              <a:t>EXEMPLE: « Louis questionna: -Vous allez chercher les enfants? » (Georges SIMENON? </a:t>
            </a:r>
            <a:r>
              <a:rPr lang="fr-FR" i="1" dirty="0" smtClean="0"/>
              <a:t>Feux rouges</a:t>
            </a:r>
            <a:r>
              <a:rPr lang="fr-FR" dirty="0" smtClean="0"/>
              <a:t>)</a:t>
            </a:r>
          </a:p>
          <a:p>
            <a:pPr algn="just"/>
            <a:r>
              <a:rPr lang="fr-FR" dirty="0" smtClean="0"/>
              <a:t>- LE STYLE INDIRECT: on rapporte les paroles de quelqu’un en utilisant des verbes introducteurs et des subordonnées. </a:t>
            </a:r>
          </a:p>
          <a:p>
            <a:pPr algn="just"/>
            <a:r>
              <a:rPr lang="fr-FR" dirty="0" smtClean="0"/>
              <a:t>EXEMPLES: « Je lui ai fait remarquer qu’en somme il était un pensionnaire. Il m’a dit que non. » (Albert CAMUS, </a:t>
            </a:r>
            <a:r>
              <a:rPr lang="fr-FR" i="1" dirty="0" smtClean="0"/>
              <a:t>L’Etranger</a:t>
            </a:r>
            <a:r>
              <a:rPr lang="fr-FR" dirty="0" smtClean="0"/>
              <a:t>) </a:t>
            </a:r>
          </a:p>
          <a:p>
            <a:pPr algn="just"/>
            <a:r>
              <a:rPr lang="fr-FR" dirty="0" smtClean="0"/>
              <a:t>« On entendait encore de temps en temps la voix de madame d’Aumale qui appelait Octave… » (STENDHAL, </a:t>
            </a:r>
            <a:r>
              <a:rPr lang="fr-FR" i="1" dirty="0" smtClean="0"/>
              <a:t>Armance</a:t>
            </a:r>
            <a:r>
              <a:rPr lang="fr-FR" dirty="0" smtClean="0"/>
              <a:t>) </a:t>
            </a:r>
          </a:p>
          <a:p>
            <a:endParaRPr lang="fr-FR" dirty="0" smtClean="0"/>
          </a:p>
          <a:p>
            <a:endParaRPr lang="el-GR" dirty="0"/>
          </a:p>
        </p:txBody>
      </p:sp>
    </p:spTree>
    <p:extLst>
      <p:ext uri="{BB962C8B-B14F-4D97-AF65-F5344CB8AC3E}">
        <p14:creationId xmlns:p14="http://schemas.microsoft.com/office/powerpoint/2010/main" val="2955226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fr-FR" dirty="0" smtClean="0"/>
              <a:t>LE MONOLOGUE INTERIEUR: dans un texte narratif, long passage de discours intérieur, généralement au discours direct.</a:t>
            </a:r>
          </a:p>
          <a:p>
            <a:pPr algn="just"/>
            <a:r>
              <a:rPr lang="fr-FR" dirty="0" smtClean="0"/>
              <a:t>EXEMPLE: « Sur une chaise, mon pardessus et mon chapeau. J’entre dans ma chambre; les deux bougeoirs … à doubles branches; allumons; voilà. » </a:t>
            </a:r>
          </a:p>
          <a:p>
            <a:pPr algn="just"/>
            <a:r>
              <a:rPr lang="fr-FR" dirty="0" smtClean="0"/>
              <a:t>(Edouard DUJARDIN, </a:t>
            </a:r>
            <a:r>
              <a:rPr lang="fr-FR" i="1" dirty="0" smtClean="0"/>
              <a:t>Les lauriers sont coupés</a:t>
            </a:r>
            <a:r>
              <a:rPr lang="fr-FR" dirty="0" smtClean="0"/>
              <a:t>). </a:t>
            </a:r>
            <a:endParaRPr lang="el-GR" dirty="0"/>
          </a:p>
        </p:txBody>
      </p:sp>
    </p:spTree>
    <p:extLst>
      <p:ext uri="{BB962C8B-B14F-4D97-AF65-F5344CB8AC3E}">
        <p14:creationId xmlns:p14="http://schemas.microsoft.com/office/powerpoint/2010/main" val="437191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QUI PARLE? (L’énonciation)</a:t>
            </a:r>
            <a:endParaRPr lang="el-GR" dirty="0"/>
          </a:p>
        </p:txBody>
      </p:sp>
      <p:sp>
        <p:nvSpPr>
          <p:cNvPr id="3" name="Content Placeholder 2"/>
          <p:cNvSpPr>
            <a:spLocks noGrp="1"/>
          </p:cNvSpPr>
          <p:nvPr>
            <p:ph idx="1"/>
          </p:nvPr>
        </p:nvSpPr>
        <p:spPr/>
        <p:txBody>
          <a:bodyPr/>
          <a:lstStyle/>
          <a:p>
            <a:r>
              <a:rPr lang="fr-FR" dirty="0" smtClean="0"/>
              <a:t>3 niveaux de parole: </a:t>
            </a:r>
          </a:p>
          <a:p>
            <a:r>
              <a:rPr lang="fr-FR" dirty="0" smtClean="0"/>
              <a:t>- L’écrivain</a:t>
            </a:r>
          </a:p>
          <a:p>
            <a:r>
              <a:rPr lang="fr-FR" dirty="0" smtClean="0"/>
              <a:t>- le narrateur</a:t>
            </a:r>
          </a:p>
          <a:p>
            <a:r>
              <a:rPr lang="fr-FR" dirty="0" smtClean="0"/>
              <a:t>- le personnage</a:t>
            </a:r>
            <a:endParaRPr lang="fr-FR" dirty="0"/>
          </a:p>
          <a:p>
            <a:endParaRPr lang="el-GR" dirty="0"/>
          </a:p>
        </p:txBody>
      </p:sp>
    </p:spTree>
    <p:extLst>
      <p:ext uri="{BB962C8B-B14F-4D97-AF65-F5344CB8AC3E}">
        <p14:creationId xmlns:p14="http://schemas.microsoft.com/office/powerpoint/2010/main" val="1537307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TEXTE NARRATIF OU DESCRIPTIF? </a:t>
            </a:r>
            <a:endParaRPr lang="el-GR" dirty="0"/>
          </a:p>
        </p:txBody>
      </p:sp>
      <p:sp>
        <p:nvSpPr>
          <p:cNvPr id="3" name="Content Placeholder 2"/>
          <p:cNvSpPr>
            <a:spLocks noGrp="1"/>
          </p:cNvSpPr>
          <p:nvPr>
            <p:ph idx="1"/>
          </p:nvPr>
        </p:nvSpPr>
        <p:spPr/>
        <p:txBody>
          <a:bodyPr/>
          <a:lstStyle/>
          <a:p>
            <a:r>
              <a:rPr lang="fr-FR" dirty="0" smtClean="0"/>
              <a:t>A. Un texte narratif raconte un événement; il situe son déroulement dans le temps et dans l’espace. </a:t>
            </a:r>
          </a:p>
          <a:p>
            <a:r>
              <a:rPr lang="fr-FR" dirty="0" smtClean="0"/>
              <a:t>CARACTERISTIQUES: - 1</a:t>
            </a:r>
            <a:r>
              <a:rPr lang="fr-FR" baseline="30000" dirty="0" smtClean="0"/>
              <a:t>ère</a:t>
            </a:r>
            <a:r>
              <a:rPr lang="fr-FR" dirty="0" smtClean="0"/>
              <a:t> ou 3</a:t>
            </a:r>
            <a:r>
              <a:rPr lang="fr-FR" baseline="30000" dirty="0" smtClean="0"/>
              <a:t>ème</a:t>
            </a:r>
            <a:r>
              <a:rPr lang="fr-FR" dirty="0" smtClean="0"/>
              <a:t> personne du singulier</a:t>
            </a:r>
          </a:p>
          <a:p>
            <a:r>
              <a:rPr lang="fr-FR" dirty="0" smtClean="0"/>
              <a:t>- verbes d’action ou de mouvement</a:t>
            </a:r>
          </a:p>
          <a:p>
            <a:r>
              <a:rPr lang="fr-FR" dirty="0" smtClean="0"/>
              <a:t>- compléments circonstanciels de temps et de lieu </a:t>
            </a:r>
          </a:p>
          <a:p>
            <a:r>
              <a:rPr lang="fr-FR" dirty="0" smtClean="0"/>
              <a:t>EXEMPLE: </a:t>
            </a:r>
          </a:p>
          <a:p>
            <a:r>
              <a:rPr lang="fr-FR" dirty="0" smtClean="0"/>
              <a:t>«  Il ne s’était rien passé d’intéressant. Il avait pris sa douche, s’était habillé, puis sa femme lui avait rappelé d’aller fermer le compteur électrique dans le garage, tandis que, de son côté, elle vérifiait les fenêtres. » (Georges SIMENON, </a:t>
            </a:r>
            <a:r>
              <a:rPr lang="fr-FR" i="1" dirty="0" smtClean="0"/>
              <a:t>Feux rouges</a:t>
            </a:r>
            <a:r>
              <a:rPr lang="fr-FR" dirty="0" smtClean="0"/>
              <a:t>)  </a:t>
            </a:r>
            <a:endParaRPr lang="el-GR" dirty="0"/>
          </a:p>
        </p:txBody>
      </p:sp>
    </p:spTree>
    <p:extLst>
      <p:ext uri="{BB962C8B-B14F-4D97-AF65-F5344CB8AC3E}">
        <p14:creationId xmlns:p14="http://schemas.microsoft.com/office/powerpoint/2010/main" val="3017072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fr-FR" dirty="0" smtClean="0"/>
              <a:t>B. Un texte descriptif décrit un lieu, un personnage, un objet, un phénomène, une classe sociale. </a:t>
            </a:r>
          </a:p>
          <a:p>
            <a:pPr algn="just"/>
            <a:r>
              <a:rPr lang="fr-FR" dirty="0" smtClean="0"/>
              <a:t>CARACTERISTIQUES: - l’écrivain est très précis. </a:t>
            </a:r>
          </a:p>
          <a:p>
            <a:pPr algn="just"/>
            <a:r>
              <a:rPr lang="fr-FR" dirty="0" smtClean="0"/>
              <a:t>- il y a, en général, beaucoup d’adjectifs. </a:t>
            </a:r>
          </a:p>
          <a:p>
            <a:pPr algn="just"/>
            <a:r>
              <a:rPr lang="fr-FR" dirty="0" smtClean="0"/>
              <a:t>EXEMPLE: « Elle avait un air caressant et tendre, un regard très doux, un sourire angélique, une bouche à la hauteur de la mienne, des cheveux cendrés d’une beauté peu commune… » (Jean Jacques ROUSSEAU, </a:t>
            </a:r>
            <a:r>
              <a:rPr lang="fr-FR" i="1" dirty="0" smtClean="0"/>
              <a:t>Confessions</a:t>
            </a:r>
            <a:r>
              <a:rPr lang="fr-FR" dirty="0" smtClean="0"/>
              <a:t>). </a:t>
            </a:r>
            <a:r>
              <a:rPr lang="fr-FR" b="1" dirty="0" smtClean="0"/>
              <a:t>Portrait de Mme de Warens. </a:t>
            </a:r>
          </a:p>
          <a:p>
            <a:pPr algn="just"/>
            <a:r>
              <a:rPr lang="fr-FR" b="1" dirty="0" smtClean="0"/>
              <a:t>Un portrait:</a:t>
            </a:r>
            <a:r>
              <a:rPr lang="fr-FR" dirty="0" smtClean="0"/>
              <a:t> description physique et morale d’un personnage. </a:t>
            </a:r>
            <a:r>
              <a:rPr lang="fr-FR" b="1" dirty="0" smtClean="0"/>
              <a:t> </a:t>
            </a:r>
            <a:r>
              <a:rPr lang="fr-FR" dirty="0" smtClean="0"/>
              <a:t> </a:t>
            </a:r>
          </a:p>
          <a:p>
            <a:pPr algn="just"/>
            <a:r>
              <a:rPr lang="fr-FR" dirty="0" smtClean="0"/>
              <a:t> </a:t>
            </a:r>
            <a:endParaRPr lang="el-GR" dirty="0"/>
          </a:p>
        </p:txBody>
      </p:sp>
    </p:spTree>
    <p:extLst>
      <p:ext uri="{BB962C8B-B14F-4D97-AF65-F5344CB8AC3E}">
        <p14:creationId xmlns:p14="http://schemas.microsoft.com/office/powerpoint/2010/main" val="2670405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L’INCIPIT</a:t>
            </a:r>
            <a:endParaRPr lang="el-GR" dirty="0"/>
          </a:p>
        </p:txBody>
      </p:sp>
      <p:sp>
        <p:nvSpPr>
          <p:cNvPr id="3" name="Content Placeholder 2"/>
          <p:cNvSpPr>
            <a:spLocks noGrp="1"/>
          </p:cNvSpPr>
          <p:nvPr>
            <p:ph idx="1"/>
          </p:nvPr>
        </p:nvSpPr>
        <p:spPr/>
        <p:txBody>
          <a:bodyPr>
            <a:normAutofit lnSpcReduction="10000"/>
          </a:bodyPr>
          <a:lstStyle/>
          <a:p>
            <a:pPr algn="just"/>
            <a:r>
              <a:rPr lang="fr-FR" dirty="0" smtClean="0"/>
              <a:t>C’est le début du roman (les premières lignes ou le premier paragraphe, parfois même la première page). Son objectif est d’attirer l’attention du lecteur, de lui donner envie de lire le roman. </a:t>
            </a:r>
          </a:p>
          <a:p>
            <a:pPr algn="just"/>
            <a:r>
              <a:rPr lang="fr-FR" dirty="0" smtClean="0"/>
              <a:t>SES COMPOSANTES: un incipit traditionnel nous informe sur le personnage principal, le lieu, le temps, et nous donne très souvent une idée de l’intrigue. </a:t>
            </a:r>
          </a:p>
          <a:p>
            <a:pPr algn="just"/>
            <a:r>
              <a:rPr lang="fr-FR" dirty="0" smtClean="0"/>
              <a:t>EXEMPLES: « Vendredi 3 novembre. Concarneau est désert. L’horloge lumineuse de la vieille ville, qu’on aperçoit au-dessus des remparts, marque onze heures trente-cinq. »</a:t>
            </a:r>
          </a:p>
          <a:p>
            <a:pPr algn="just"/>
            <a:r>
              <a:rPr lang="fr-FR" dirty="0" smtClean="0"/>
              <a:t>(Georges SIMENON, </a:t>
            </a:r>
            <a:r>
              <a:rPr lang="fr-FR" i="1" dirty="0" smtClean="0"/>
              <a:t>Le Chien jaune</a:t>
            </a:r>
            <a:r>
              <a:rPr lang="fr-FR" dirty="0" smtClean="0"/>
              <a:t>)</a:t>
            </a:r>
          </a:p>
          <a:p>
            <a:pPr algn="just"/>
            <a:r>
              <a:rPr lang="fr-FR" dirty="0" smtClean="0"/>
              <a:t>- « Aujourd’hui, maman est morte. Ou peut-être hier, je ne sais pas. J’ai reçu un télégramme de l’asile: « Mère décédée. Enterrement demain. Sentiments distingués. » Cela ne veut rien dire. C’était peut-être hier. » (Albert Camus, </a:t>
            </a:r>
            <a:r>
              <a:rPr lang="fr-FR" i="1" dirty="0" smtClean="0"/>
              <a:t>L’Etranger</a:t>
            </a:r>
            <a:r>
              <a:rPr lang="fr-FR" dirty="0" smtClean="0"/>
              <a:t>).  </a:t>
            </a:r>
            <a:endParaRPr lang="el-GR" dirty="0"/>
          </a:p>
        </p:txBody>
      </p:sp>
    </p:spTree>
    <p:extLst>
      <p:ext uri="{BB962C8B-B14F-4D97-AF65-F5344CB8AC3E}">
        <p14:creationId xmlns:p14="http://schemas.microsoft.com/office/powerpoint/2010/main" val="65857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L’EXCIPIT</a:t>
            </a:r>
            <a:endParaRPr lang="el-GR" dirty="0"/>
          </a:p>
        </p:txBody>
      </p:sp>
      <p:sp>
        <p:nvSpPr>
          <p:cNvPr id="3" name="Content Placeholder 2"/>
          <p:cNvSpPr>
            <a:spLocks noGrp="1"/>
          </p:cNvSpPr>
          <p:nvPr>
            <p:ph idx="1"/>
          </p:nvPr>
        </p:nvSpPr>
        <p:spPr/>
        <p:txBody>
          <a:bodyPr>
            <a:normAutofit fontScale="92500" lnSpcReduction="10000"/>
          </a:bodyPr>
          <a:lstStyle/>
          <a:p>
            <a:r>
              <a:rPr lang="fr-FR" dirty="0" smtClean="0"/>
              <a:t>C’est la fin du roman; elle permet au lecteur de récapituler les événements du roman. Soit c’est une source de plaisir soit elle déçoit. </a:t>
            </a:r>
          </a:p>
          <a:p>
            <a:r>
              <a:rPr lang="fr-FR" dirty="0" smtClean="0"/>
              <a:t>SIGNES DE L’EXCIPIT: - romanesques (les héros se marient, ou c’est la fin de leur voyage ou il y a une fin tragique, la mort). </a:t>
            </a:r>
          </a:p>
          <a:p>
            <a:r>
              <a:rPr lang="fr-FR" dirty="0" smtClean="0"/>
              <a:t>- stylistiques: champ sémantique de la fin ou de la mort, par exemple. </a:t>
            </a:r>
          </a:p>
          <a:p>
            <a:r>
              <a:rPr lang="fr-FR" dirty="0" smtClean="0"/>
              <a:t>IL Y A DES FINS FERMEES OU OUVERTES. Parfois elles ne sont pas évidentes ou elles sont ambiguës.</a:t>
            </a:r>
          </a:p>
          <a:p>
            <a:pPr algn="just"/>
            <a:r>
              <a:rPr lang="fr-FR" dirty="0" smtClean="0"/>
              <a:t>EXEMPLES: « Rastignac, resté seul, fit quelques pas vers le haut du cimetière et vit Paris tortueusement couché le long des deux rives de la Seine où commençaient à briller les lumières. Ses yeux s’attardèrent presque avidement entre la colonne de la place Vendôme et le dôme des Invalides, là où vivait ce beau monde où il avait voulu pénétrer. Il lança sur cette ruche bourdonnante un regard qui semblait par avance en pomper le miel, et dit ces mots grandioses: « A nous deux maintenant! »   (Honoré de BALZAC, </a:t>
            </a:r>
            <a:r>
              <a:rPr lang="fr-FR" i="1" dirty="0" smtClean="0"/>
              <a:t>Le Père Goriot</a:t>
            </a:r>
            <a:r>
              <a:rPr lang="fr-FR" dirty="0" smtClean="0"/>
              <a:t>)       </a:t>
            </a:r>
            <a:endParaRPr lang="el-GR" dirty="0"/>
          </a:p>
        </p:txBody>
      </p:sp>
    </p:spTree>
    <p:extLst>
      <p:ext uri="{BB962C8B-B14F-4D97-AF65-F5344CB8AC3E}">
        <p14:creationId xmlns:p14="http://schemas.microsoft.com/office/powerpoint/2010/main" val="3644713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fr-FR" dirty="0" smtClean="0"/>
              <a:t>- « Fabrice n’eût pas manqué un jour de venir à </a:t>
            </a:r>
            <a:r>
              <a:rPr lang="fr-FR" dirty="0" err="1" smtClean="0"/>
              <a:t>Vignano</a:t>
            </a:r>
            <a:r>
              <a:rPr lang="fr-FR" dirty="0" smtClean="0"/>
              <a:t>. La comtesse en un mot réunissait toutes les apparences du bonheur, mais elle ne survécut que fort peu de temps à Fabrice, qu’elle adorait, et qui ne passa qu’une année dans sa Chartreuse. </a:t>
            </a:r>
          </a:p>
          <a:p>
            <a:r>
              <a:rPr lang="fr-FR" dirty="0" smtClean="0"/>
              <a:t>Les prisons de Parme étaient vides, le comte immensément riche, Ernest V adoré de ses sujets qui comparaient son gouvernement à celui des grands ducs de Toscane.</a:t>
            </a:r>
          </a:p>
          <a:p>
            <a:r>
              <a:rPr lang="fr-FR" dirty="0" smtClean="0"/>
              <a:t>TO THE HAPPY FEW. »</a:t>
            </a:r>
          </a:p>
          <a:p>
            <a:r>
              <a:rPr lang="fr-FR" dirty="0" smtClean="0"/>
              <a:t>(Stendhal, </a:t>
            </a:r>
            <a:r>
              <a:rPr lang="fr-FR" i="1" dirty="0" smtClean="0"/>
              <a:t>La Chartreuse de Parme</a:t>
            </a:r>
            <a:r>
              <a:rPr lang="fr-FR" dirty="0" smtClean="0"/>
              <a:t>)  </a:t>
            </a:r>
            <a:endParaRPr lang="el-GR" dirty="0"/>
          </a:p>
        </p:txBody>
      </p:sp>
    </p:spTree>
    <p:extLst>
      <p:ext uri="{BB962C8B-B14F-4D97-AF65-F5344CB8AC3E}">
        <p14:creationId xmlns:p14="http://schemas.microsoft.com/office/powerpoint/2010/main" val="2699450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LES DIFFERENTES PARTIES DU ROMAN</a:t>
            </a:r>
            <a:endParaRPr lang="el-GR" dirty="0"/>
          </a:p>
        </p:txBody>
      </p:sp>
      <p:sp>
        <p:nvSpPr>
          <p:cNvPr id="3" name="Content Placeholder 2"/>
          <p:cNvSpPr>
            <a:spLocks noGrp="1"/>
          </p:cNvSpPr>
          <p:nvPr>
            <p:ph idx="1"/>
          </p:nvPr>
        </p:nvSpPr>
        <p:spPr/>
        <p:txBody>
          <a:bodyPr/>
          <a:lstStyle/>
          <a:p>
            <a:r>
              <a:rPr lang="fr-FR" b="1" dirty="0" smtClean="0"/>
              <a:t>UN EPISODE</a:t>
            </a:r>
            <a:r>
              <a:rPr lang="fr-FR" dirty="0" smtClean="0"/>
              <a:t>: partie importante d’une œuvre qui se rattache à l’ensemble. </a:t>
            </a:r>
          </a:p>
          <a:p>
            <a:r>
              <a:rPr lang="fr-FR" dirty="0" smtClean="0"/>
              <a:t>- EXEMPLE: l’épisode de l’arrestation de Vautrin (BALZAC, </a:t>
            </a:r>
            <a:r>
              <a:rPr lang="fr-FR" i="1" dirty="0" smtClean="0"/>
              <a:t>Le Père Goriot</a:t>
            </a:r>
            <a:r>
              <a:rPr lang="fr-FR" dirty="0" smtClean="0"/>
              <a:t>)</a:t>
            </a:r>
          </a:p>
          <a:p>
            <a:r>
              <a:rPr lang="fr-FR" b="1" dirty="0" smtClean="0"/>
              <a:t>UN COUP DE THEATRE</a:t>
            </a:r>
            <a:r>
              <a:rPr lang="fr-FR" dirty="0" smtClean="0"/>
              <a:t>: un événement imprévu modifie le cours de l’action et relance l’intérêt. </a:t>
            </a:r>
          </a:p>
          <a:p>
            <a:r>
              <a:rPr lang="fr-FR" dirty="0" smtClean="0"/>
              <a:t>- EXEMPLE: « … (il) se faufila jusqu’à sa voiture, s’arrêta net en découvrant que sa femme ne s’y trouvait pas. </a:t>
            </a:r>
          </a:p>
          <a:p>
            <a:pPr lvl="1"/>
            <a:r>
              <a:rPr lang="fr-FR" sz="2200" dirty="0" smtClean="0"/>
              <a:t>D’abord, pensant qu’elle faisait les cent pas, il se mit à regarder alentour. Ce n’était plus une pluie d’orage qui tombait, mais une pluie fine et caressante, d’une réconfortante fraîcheur. </a:t>
            </a:r>
          </a:p>
          <a:p>
            <a:pPr lvl="1"/>
            <a:r>
              <a:rPr lang="fr-FR" sz="2200" dirty="0" smtClean="0"/>
              <a:t>- Nancy! appela-t-il à mi-voix. » (Georges SIMENON, </a:t>
            </a:r>
            <a:r>
              <a:rPr lang="fr-FR" sz="2200" i="1" dirty="0" smtClean="0"/>
              <a:t>Feux rouges</a:t>
            </a:r>
            <a:r>
              <a:rPr lang="fr-FR" sz="2200" dirty="0" smtClean="0"/>
              <a:t>)</a:t>
            </a:r>
          </a:p>
          <a:p>
            <a:pPr lvl="1"/>
            <a:endParaRPr lang="el-GR" sz="2200" dirty="0"/>
          </a:p>
        </p:txBody>
      </p:sp>
    </p:spTree>
    <p:extLst>
      <p:ext uri="{BB962C8B-B14F-4D97-AF65-F5344CB8AC3E}">
        <p14:creationId xmlns:p14="http://schemas.microsoft.com/office/powerpoint/2010/main" val="3626168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fr-FR" dirty="0" smtClean="0"/>
              <a:t>- </a:t>
            </a:r>
            <a:r>
              <a:rPr lang="fr-FR" b="1" dirty="0" smtClean="0"/>
              <a:t>UN LEITMOTIV: </a:t>
            </a:r>
            <a:r>
              <a:rPr lang="fr-FR" dirty="0" smtClean="0"/>
              <a:t>un thème, une phrase, une formule, une idée qui revient souvent et joue un rôle récurrent: </a:t>
            </a:r>
          </a:p>
          <a:p>
            <a:pPr algn="just"/>
            <a:r>
              <a:rPr lang="fr-FR" dirty="0" smtClean="0"/>
              <a:t>EXEMPLE: « J’ai la passion de la lecture. Je suis un liseur: un liseur de livres surtout, d’ailleurs. </a:t>
            </a:r>
          </a:p>
          <a:p>
            <a:pPr algn="just"/>
            <a:r>
              <a:rPr lang="fr-FR" dirty="0" smtClean="0"/>
              <a:t>Ma passion est aussi ancienne que moi (…) A tout moment du passé, je vois des livres: des livres retournés dans l’herbe, des livres en tas près d’un lit… » (Jacques ROUBAUD, </a:t>
            </a:r>
            <a:r>
              <a:rPr lang="fr-FR" i="1" dirty="0" smtClean="0"/>
              <a:t>Le Grand incendie de Londres</a:t>
            </a:r>
            <a:r>
              <a:rPr lang="fr-FR" dirty="0" smtClean="0"/>
              <a:t>)   </a:t>
            </a:r>
            <a:r>
              <a:rPr lang="fr-FR" b="1" dirty="0" smtClean="0"/>
              <a:t>  </a:t>
            </a:r>
            <a:endParaRPr lang="el-GR" b="1" dirty="0"/>
          </a:p>
        </p:txBody>
      </p:sp>
    </p:spTree>
    <p:extLst>
      <p:ext uri="{BB962C8B-B14F-4D97-AF65-F5344CB8AC3E}">
        <p14:creationId xmlns:p14="http://schemas.microsoft.com/office/powerpoint/2010/main" val="13236063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97</TotalTime>
  <Words>1084</Words>
  <Application>Microsoft Office PowerPoint</Application>
  <PresentationFormat>Widescreen</PresentationFormat>
  <Paragraphs>54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Tw Cen MT</vt:lpstr>
      <vt:lpstr>Tw Cen MT Condensed</vt:lpstr>
      <vt:lpstr>Wingdings 3</vt:lpstr>
      <vt:lpstr>Integral</vt:lpstr>
      <vt:lpstr>COMMENT ETUDIER UN ROMAN</vt:lpstr>
      <vt:lpstr>QUI PARLE? (L’énonciation)</vt:lpstr>
      <vt:lpstr>TEXTE NARRATIF OU DESCRIPTIF? </vt:lpstr>
      <vt:lpstr>PowerPoint Presentation</vt:lpstr>
      <vt:lpstr>L’INCIPIT</vt:lpstr>
      <vt:lpstr>L’EXCIPIT</vt:lpstr>
      <vt:lpstr>PowerPoint Presentation</vt:lpstr>
      <vt:lpstr>LES DIFFERENTES PARTIES DU ROMAN</vt:lpstr>
      <vt:lpstr>PowerPoint Presentation</vt:lpstr>
      <vt:lpstr>LES TYPES DU DISCOURS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ETUDIER UN ROMAN</dc:title>
  <dc:creator>ipapasp@otenet.gr</dc:creator>
  <cp:lastModifiedBy>ipapasp@otenet.gr</cp:lastModifiedBy>
  <cp:revision>11</cp:revision>
  <dcterms:created xsi:type="dcterms:W3CDTF">2021-11-17T19:24:25Z</dcterms:created>
  <dcterms:modified xsi:type="dcterms:W3CDTF">2021-11-17T21:02:14Z</dcterms:modified>
</cp:coreProperties>
</file>