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1/12/2023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1/12/2023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1/12/2023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1/12/2023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1/12/2023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1/12/2023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1/12/2023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1/12/2023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1/12/2023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1/12/2023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1/12/2023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1/12/2023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Comment lire un </a:t>
            </a:r>
            <a:r>
              <a:rPr lang="fr-FR" dirty="0" err="1" smtClean="0"/>
              <a:t>poeme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18997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Quelques notions importantes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- le vers</a:t>
            </a:r>
          </a:p>
          <a:p>
            <a:r>
              <a:rPr lang="fr-FR" dirty="0" smtClean="0"/>
              <a:t>- le vers régulier (alexandrin, 12 syllabes – décasyllabe, heptasyllabe…, pair ou impair. </a:t>
            </a:r>
          </a:p>
          <a:p>
            <a:r>
              <a:rPr lang="fr-FR" dirty="0" smtClean="0"/>
              <a:t>- les vers libres (inégaux): </a:t>
            </a:r>
          </a:p>
          <a:p>
            <a:r>
              <a:rPr lang="fr-FR" dirty="0" smtClean="0"/>
              <a:t>Ex.  « Tu marches vers Auteuil, tu veux aller chez toi à pied</a:t>
            </a:r>
          </a:p>
          <a:p>
            <a:r>
              <a:rPr lang="fr-FR" dirty="0" smtClean="0"/>
              <a:t>Dormir parmi les fétiches d’Océanie et de Guinée</a:t>
            </a:r>
          </a:p>
          <a:p>
            <a:r>
              <a:rPr lang="fr-FR" dirty="0" smtClean="0"/>
              <a:t>Ils sont des Christ d’une autre forme et d’une autre croyance…</a:t>
            </a:r>
          </a:p>
          <a:p>
            <a:r>
              <a:rPr lang="fr-FR" dirty="0" smtClean="0"/>
              <a:t>Adieu </a:t>
            </a:r>
            <a:r>
              <a:rPr lang="fr-FR" dirty="0" err="1" smtClean="0"/>
              <a:t>Adieu</a:t>
            </a:r>
            <a:endParaRPr lang="fr-FR" dirty="0" smtClean="0"/>
          </a:p>
          <a:p>
            <a:r>
              <a:rPr lang="fr-FR" dirty="0" smtClean="0"/>
              <a:t>Soleil cou coupé » (Guillaume Apollinaire, « Zone », </a:t>
            </a:r>
            <a:r>
              <a:rPr lang="fr-FR" i="1" dirty="0" smtClean="0"/>
              <a:t>Alcools</a:t>
            </a:r>
            <a:r>
              <a:rPr lang="fr-FR" dirty="0" smtClean="0"/>
              <a:t>, 1913)   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67364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STRUCTURE DU TEXTE POETIQUE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ORGANISATION EN STROPHES</a:t>
            </a:r>
          </a:p>
          <a:p>
            <a:r>
              <a:rPr lang="fr-FR" dirty="0" smtClean="0"/>
              <a:t>4 vers: un quatrain</a:t>
            </a:r>
          </a:p>
          <a:p>
            <a:r>
              <a:rPr lang="fr-FR" dirty="0" smtClean="0"/>
              <a:t>3 vers: un tercet</a:t>
            </a:r>
          </a:p>
          <a:p>
            <a:r>
              <a:rPr lang="fr-FR" dirty="0" smtClean="0"/>
              <a:t>2 vers: un distique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42422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POEMES A FORME FIXE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- LE SONNET ( ou quatorzain): deux quatrains, deux tercets</a:t>
            </a:r>
          </a:p>
          <a:p>
            <a:r>
              <a:rPr lang="fr-FR" dirty="0" smtClean="0"/>
              <a:t>- LA BALLADE: trois strophes et un envoi</a:t>
            </a:r>
          </a:p>
          <a:p>
            <a:r>
              <a:rPr lang="fr-FR" dirty="0" smtClean="0"/>
              <a:t>- L’HYMNE: c’est surtout son contenu qui est fixe.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34802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RIME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SON GENRE: féminine (fin du vers sur un « e » muet) ou masculine (fin du vers sur une consonne ou une voyelle autre que le « e » muet). </a:t>
            </a:r>
          </a:p>
          <a:p>
            <a:r>
              <a:rPr lang="fr-FR" dirty="0" smtClean="0"/>
              <a:t>Ex. « Guidé par ton odeur vers de charmants cli</a:t>
            </a:r>
            <a:r>
              <a:rPr lang="fr-FR" b="1" dirty="0" smtClean="0"/>
              <a:t>ma</a:t>
            </a:r>
            <a:r>
              <a:rPr lang="fr-FR" dirty="0" smtClean="0"/>
              <a:t>ts, </a:t>
            </a:r>
          </a:p>
          <a:p>
            <a:r>
              <a:rPr lang="fr-FR" dirty="0" smtClean="0"/>
              <a:t>Je vois un port rempli de voiles et de </a:t>
            </a:r>
            <a:r>
              <a:rPr lang="fr-FR" b="1" dirty="0" smtClean="0"/>
              <a:t>mâ</a:t>
            </a:r>
            <a:r>
              <a:rPr lang="fr-FR" dirty="0" smtClean="0"/>
              <a:t>ts… » (Charles BAUDELAIRE, « Parfum exotique, </a:t>
            </a:r>
            <a:r>
              <a:rPr lang="fr-FR" i="1" dirty="0" smtClean="0"/>
              <a:t>Les Fleurs du mal, </a:t>
            </a:r>
            <a:r>
              <a:rPr lang="fr-FR" dirty="0" smtClean="0"/>
              <a:t>1857</a:t>
            </a:r>
            <a:r>
              <a:rPr lang="fr-FR" i="1" dirty="0" smtClean="0"/>
              <a:t>)</a:t>
            </a:r>
            <a:r>
              <a:rPr lang="fr-FR" dirty="0" smtClean="0"/>
              <a:t> </a:t>
            </a:r>
            <a:r>
              <a:rPr lang="fr-FR" b="1" dirty="0" smtClean="0"/>
              <a:t>RIME MASCULINE</a:t>
            </a:r>
          </a:p>
          <a:p>
            <a:r>
              <a:rPr lang="fr-FR" dirty="0" smtClean="0"/>
              <a:t>« Mon cœur, désespéré d’un an d’ingratit</a:t>
            </a:r>
            <a:r>
              <a:rPr lang="fr-FR" b="1" dirty="0" smtClean="0"/>
              <a:t>ude</a:t>
            </a:r>
            <a:r>
              <a:rPr lang="fr-FR" dirty="0" smtClean="0"/>
              <a:t>, </a:t>
            </a:r>
          </a:p>
          <a:p>
            <a:r>
              <a:rPr lang="fr-FR" dirty="0" smtClean="0"/>
              <a:t>Ne peut plus de son sort souffrir l’incertitu</a:t>
            </a:r>
            <a:r>
              <a:rPr lang="fr-FR" b="1" dirty="0" smtClean="0"/>
              <a:t>de</a:t>
            </a:r>
            <a:r>
              <a:rPr lang="fr-FR" dirty="0" smtClean="0"/>
              <a:t>. » (Jean RACINE, </a:t>
            </a:r>
            <a:r>
              <a:rPr lang="fr-FR" i="1" dirty="0" smtClean="0"/>
              <a:t>Andromaque, </a:t>
            </a:r>
            <a:r>
              <a:rPr lang="fr-FR" dirty="0" smtClean="0"/>
              <a:t>XVIIe siècle).  (« e » muet, rime féminine)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94310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(suite)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LA QUALITE DE LA RIME: </a:t>
            </a:r>
          </a:p>
          <a:p>
            <a:r>
              <a:rPr lang="fr-FR" dirty="0" smtClean="0"/>
              <a:t>RICHE ( trois sons communs): ingratitude-servitude </a:t>
            </a:r>
            <a:r>
              <a:rPr lang="fr-FR" b="1" dirty="0" smtClean="0"/>
              <a:t>(« </a:t>
            </a:r>
            <a:r>
              <a:rPr lang="fr-FR" b="1" dirty="0" err="1" smtClean="0"/>
              <a:t>tud</a:t>
            </a:r>
            <a:r>
              <a:rPr lang="fr-FR" b="1" dirty="0" smtClean="0"/>
              <a:t> »)</a:t>
            </a:r>
          </a:p>
          <a:p>
            <a:r>
              <a:rPr lang="fr-FR" dirty="0" smtClean="0"/>
              <a:t>SUFFISANTE (deux sons communs): « mon âme rajeunit » - « le couchant jaunit » </a:t>
            </a:r>
            <a:r>
              <a:rPr lang="fr-FR" b="1" dirty="0" smtClean="0"/>
              <a:t>(« ni ») </a:t>
            </a:r>
            <a:endParaRPr lang="fr-FR" b="1" dirty="0"/>
          </a:p>
          <a:p>
            <a:r>
              <a:rPr lang="fr-FR" dirty="0" smtClean="0"/>
              <a:t>PAUVRE ( un son commun): « vue » - « étendue » </a:t>
            </a:r>
            <a:r>
              <a:rPr lang="fr-FR" b="1" dirty="0" smtClean="0"/>
              <a:t>(« u »)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247449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(suite)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/>
              <a:t>LA NATURE DE LA RIME</a:t>
            </a:r>
          </a:p>
          <a:p>
            <a:r>
              <a:rPr lang="fr-FR" dirty="0" smtClean="0"/>
              <a:t>- rimes croisées (</a:t>
            </a:r>
            <a:r>
              <a:rPr lang="fr-FR" dirty="0" err="1" smtClean="0"/>
              <a:t>abab</a:t>
            </a:r>
            <a:r>
              <a:rPr lang="fr-FR" dirty="0" smtClean="0"/>
              <a:t>)</a:t>
            </a:r>
          </a:p>
          <a:p>
            <a:r>
              <a:rPr lang="fr-FR" dirty="0" smtClean="0"/>
              <a:t>- rimes embrassées (</a:t>
            </a:r>
            <a:r>
              <a:rPr lang="fr-FR" dirty="0" err="1" smtClean="0"/>
              <a:t>abba</a:t>
            </a:r>
            <a:r>
              <a:rPr lang="fr-FR" dirty="0" smtClean="0"/>
              <a:t>)</a:t>
            </a:r>
          </a:p>
          <a:p>
            <a:r>
              <a:rPr lang="fr-FR" dirty="0" smtClean="0"/>
              <a:t>- rimes plates (</a:t>
            </a:r>
            <a:r>
              <a:rPr lang="fr-FR" dirty="0" err="1" smtClean="0"/>
              <a:t>aa-bb</a:t>
            </a:r>
            <a:r>
              <a:rPr lang="fr-FR" dirty="0" smtClean="0"/>
              <a:t>)</a:t>
            </a:r>
          </a:p>
          <a:p>
            <a:r>
              <a:rPr lang="fr-FR" dirty="0" smtClean="0"/>
              <a:t>Ex. « Les sanglots </a:t>
            </a:r>
            <a:r>
              <a:rPr lang="fr-FR" b="1" dirty="0" smtClean="0"/>
              <a:t>longs</a:t>
            </a:r>
          </a:p>
          <a:p>
            <a:r>
              <a:rPr lang="fr-FR" dirty="0" smtClean="0"/>
              <a:t>        Des </a:t>
            </a:r>
            <a:r>
              <a:rPr lang="fr-FR" b="1" dirty="0" smtClean="0"/>
              <a:t>violons</a:t>
            </a:r>
          </a:p>
          <a:p>
            <a:r>
              <a:rPr lang="fr-FR" dirty="0"/>
              <a:t> </a:t>
            </a:r>
            <a:r>
              <a:rPr lang="fr-FR" dirty="0" smtClean="0"/>
              <a:t>       De </a:t>
            </a:r>
            <a:r>
              <a:rPr lang="fr-FR" b="1" dirty="0" smtClean="0"/>
              <a:t>l’automne</a:t>
            </a:r>
          </a:p>
          <a:p>
            <a:r>
              <a:rPr lang="fr-FR" dirty="0"/>
              <a:t> </a:t>
            </a:r>
            <a:r>
              <a:rPr lang="fr-FR" dirty="0" smtClean="0"/>
              <a:t>       Blessent mon </a:t>
            </a:r>
            <a:r>
              <a:rPr lang="fr-FR" b="1" dirty="0" smtClean="0"/>
              <a:t>cœur </a:t>
            </a:r>
          </a:p>
          <a:p>
            <a:r>
              <a:rPr lang="fr-FR" dirty="0"/>
              <a:t> </a:t>
            </a:r>
            <a:r>
              <a:rPr lang="fr-FR" dirty="0" smtClean="0"/>
              <a:t>       D’une </a:t>
            </a:r>
            <a:r>
              <a:rPr lang="fr-FR" b="1" dirty="0" smtClean="0"/>
              <a:t>langueur</a:t>
            </a:r>
          </a:p>
          <a:p>
            <a:r>
              <a:rPr lang="fr-FR" dirty="0"/>
              <a:t> </a:t>
            </a:r>
            <a:r>
              <a:rPr lang="fr-FR" dirty="0" smtClean="0"/>
              <a:t>       Monot</a:t>
            </a:r>
            <a:r>
              <a:rPr lang="fr-FR" b="1" dirty="0" smtClean="0"/>
              <a:t>one</a:t>
            </a:r>
            <a:r>
              <a:rPr lang="fr-FR" dirty="0" smtClean="0"/>
              <a:t>. » (Paul VERLAINE, « Chanson d’automne », </a:t>
            </a:r>
            <a:r>
              <a:rPr lang="fr-FR" i="1" dirty="0" smtClean="0"/>
              <a:t>Poèmes saturniens, </a:t>
            </a:r>
            <a:r>
              <a:rPr lang="fr-FR" dirty="0" smtClean="0"/>
              <a:t>1866)     </a:t>
            </a:r>
            <a:endParaRPr lang="fr-FR" dirty="0"/>
          </a:p>
          <a:p>
            <a:r>
              <a:rPr lang="fr-FR" dirty="0" smtClean="0"/>
              <a:t> (1</a:t>
            </a:r>
            <a:r>
              <a:rPr lang="fr-FR" baseline="30000" dirty="0" smtClean="0"/>
              <a:t>er</a:t>
            </a:r>
            <a:r>
              <a:rPr lang="fr-FR" dirty="0" smtClean="0"/>
              <a:t>- 2</a:t>
            </a:r>
            <a:r>
              <a:rPr lang="fr-FR" baseline="30000" dirty="0" smtClean="0"/>
              <a:t>ème</a:t>
            </a:r>
            <a:r>
              <a:rPr lang="fr-FR" dirty="0" smtClean="0"/>
              <a:t> vers= rimes plates, 3</a:t>
            </a:r>
            <a:r>
              <a:rPr lang="fr-FR" baseline="30000" dirty="0" smtClean="0"/>
              <a:t>e</a:t>
            </a:r>
            <a:r>
              <a:rPr lang="fr-FR" dirty="0" smtClean="0"/>
              <a:t>-dernier vers, 4</a:t>
            </a:r>
            <a:r>
              <a:rPr lang="fr-FR" baseline="30000" dirty="0" smtClean="0"/>
              <a:t>e</a:t>
            </a:r>
            <a:r>
              <a:rPr lang="fr-FR" dirty="0" smtClean="0"/>
              <a:t>- 5</a:t>
            </a:r>
            <a:r>
              <a:rPr lang="fr-FR" baseline="30000" dirty="0" smtClean="0"/>
              <a:t>e</a:t>
            </a:r>
            <a:r>
              <a:rPr lang="fr-FR" dirty="0" smtClean="0"/>
              <a:t> vers= rimes embrassées)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43248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REPETITION DE SONS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1. L’allitération: répétition de la même consonne. </a:t>
            </a:r>
          </a:p>
          <a:p>
            <a:r>
              <a:rPr lang="fr-FR" dirty="0" smtClean="0"/>
              <a:t>P.ex. « Mon verre s’est brisé comme un éclat de rire » (Guillaume APOLLINAIRE)</a:t>
            </a:r>
          </a:p>
          <a:p>
            <a:r>
              <a:rPr lang="fr-FR" dirty="0" smtClean="0"/>
              <a:t>(allitération en « r » - qui imite peut-être le verre qui se brise)</a:t>
            </a:r>
          </a:p>
          <a:p>
            <a:r>
              <a:rPr lang="fr-FR" dirty="0" smtClean="0"/>
              <a:t>- « Pour qui sont ces serpents qui sifflent sur vos têtes? »( Jean RACINE)</a:t>
            </a:r>
          </a:p>
          <a:p>
            <a:r>
              <a:rPr lang="fr-FR" dirty="0" smtClean="0"/>
              <a:t>(allitération en « s » - qui imite le sifflement du serpent)</a:t>
            </a:r>
          </a:p>
          <a:p>
            <a:r>
              <a:rPr lang="fr-FR" dirty="0" smtClean="0"/>
              <a:t>2. L’assonance: répétition de la même voyelle. </a:t>
            </a:r>
          </a:p>
          <a:p>
            <a:r>
              <a:rPr lang="fr-FR" dirty="0" smtClean="0"/>
              <a:t>P. ex. « Le Rhin le Rhin est ivre… » (Guillaume APOLLINAIRE)</a:t>
            </a:r>
          </a:p>
          <a:p>
            <a:r>
              <a:rPr lang="fr-FR" dirty="0" smtClean="0"/>
              <a:t>(assonance en « in » - répétition de la nasale, pour insister)</a:t>
            </a:r>
          </a:p>
          <a:p>
            <a:r>
              <a:rPr lang="fr-FR" dirty="0" smtClean="0"/>
              <a:t> 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99618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DES CHANGEMENTS DANS LA STRUCTURE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1. L’ENJAMBEMENT: la phrase du vers précédent continue au vers suivant.</a:t>
            </a:r>
          </a:p>
          <a:p>
            <a:r>
              <a:rPr lang="fr-FR" dirty="0" smtClean="0"/>
              <a:t>P.ex. « Il est un air pour qui je donnerais</a:t>
            </a:r>
          </a:p>
          <a:p>
            <a:r>
              <a:rPr lang="fr-FR" dirty="0" smtClean="0"/>
              <a:t>Tout Rossini, tout Mozart, et tout Weber… » (Gérard de NERVAL) </a:t>
            </a:r>
          </a:p>
          <a:p>
            <a:endParaRPr lang="fr-FR" dirty="0"/>
          </a:p>
          <a:p>
            <a:r>
              <a:rPr lang="fr-FR" dirty="0" smtClean="0"/>
              <a:t>2. LE REJET: un seul mot appartenant au vers précédent se trouve au vers suivant. </a:t>
            </a:r>
          </a:p>
          <a:p>
            <a:r>
              <a:rPr lang="fr-FR" dirty="0" smtClean="0"/>
              <a:t>« D’une langueur</a:t>
            </a:r>
          </a:p>
          <a:p>
            <a:r>
              <a:rPr lang="fr-FR" dirty="0" smtClean="0"/>
              <a:t>   Monotone. » (Paul VERLAINE)</a:t>
            </a:r>
          </a:p>
          <a:p>
            <a:r>
              <a:rPr lang="fr-FR" dirty="0" smtClean="0"/>
              <a:t> 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040069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44</TotalTime>
  <Words>643</Words>
  <Application>Microsoft Office PowerPoint</Application>
  <PresentationFormat>Widescreen</PresentationFormat>
  <Paragraphs>61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Calibri</vt:lpstr>
      <vt:lpstr>Tw Cen MT</vt:lpstr>
      <vt:lpstr>Tw Cen MT Condensed</vt:lpstr>
      <vt:lpstr>Wingdings 3</vt:lpstr>
      <vt:lpstr>Integral</vt:lpstr>
      <vt:lpstr>Comment lire un poeme</vt:lpstr>
      <vt:lpstr>Quelques notions importantes</vt:lpstr>
      <vt:lpstr>LA STRUCTURE DU TEXTE POETIQUE</vt:lpstr>
      <vt:lpstr>LES POEMES A FORME FIXE</vt:lpstr>
      <vt:lpstr>LA RIME</vt:lpstr>
      <vt:lpstr>(suite)</vt:lpstr>
      <vt:lpstr>(suite)</vt:lpstr>
      <vt:lpstr>LA REPETITION DE SONS</vt:lpstr>
      <vt:lpstr>DES CHANGEMENTS DANS LA STRUCTURE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Comment lire un poeme</dc:title>
  <dc:creator>ipapasp@otenet.gr</dc:creator>
  <cp:lastModifiedBy>ipapasp@otenet.gr</cp:lastModifiedBy>
  <cp:revision>6</cp:revision>
  <dcterms:created xsi:type="dcterms:W3CDTF">2021-12-14T19:20:14Z</dcterms:created>
  <dcterms:modified xsi:type="dcterms:W3CDTF">2023-01-12T17:51:37Z</dcterms:modified>
</cp:coreProperties>
</file>