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L’explication </a:t>
            </a:r>
            <a:br>
              <a:rPr lang="fr-FR" dirty="0" smtClean="0"/>
            </a:br>
            <a:r>
              <a:rPr lang="fr-FR" dirty="0" smtClean="0"/>
              <a:t>de texte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Nos outils stylistiques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926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FIGURES DE SENS</a:t>
            </a:r>
            <a:br>
              <a:rPr lang="fr-FR" dirty="0" smtClean="0"/>
            </a:br>
            <a:r>
              <a:rPr lang="fr-FR" dirty="0" smtClean="0"/>
              <a:t>LA COMPARAISON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Rapprochement entre le comparant et le comparé. </a:t>
            </a:r>
          </a:p>
          <a:p>
            <a:r>
              <a:rPr lang="fr-FR" dirty="0" smtClean="0"/>
              <a:t>Termes utilisés: comme, ainsi, tel. </a:t>
            </a:r>
          </a:p>
          <a:p>
            <a:r>
              <a:rPr lang="fr-FR" dirty="0" smtClean="0"/>
              <a:t>Exemples:</a:t>
            </a:r>
          </a:p>
          <a:p>
            <a:r>
              <a:rPr lang="fr-FR" i="1" dirty="0"/>
              <a:t>“</a:t>
            </a:r>
            <a:r>
              <a:rPr lang="fr-FR" dirty="0"/>
              <a:t>Et cette terre était proche, et elle lui apparaissait comme un bouclier sur la mer sombre” –  Homère, </a:t>
            </a:r>
            <a:r>
              <a:rPr lang="fr-FR" i="1" dirty="0" smtClean="0"/>
              <a:t>L’Odyssée.</a:t>
            </a:r>
          </a:p>
          <a:p>
            <a:r>
              <a:rPr lang="fr-FR" i="1" dirty="0"/>
              <a:t>“</a:t>
            </a:r>
            <a:r>
              <a:rPr lang="fr-FR" dirty="0"/>
              <a:t>Sa barbe était d’argent comme un ruisseau d’avril” </a:t>
            </a:r>
            <a:r>
              <a:rPr lang="fr-FR" i="1" dirty="0"/>
              <a:t>–  </a:t>
            </a:r>
            <a:r>
              <a:rPr lang="fr-FR" dirty="0"/>
              <a:t>Hugo</a:t>
            </a:r>
            <a:r>
              <a:rPr lang="fr-FR" i="1" dirty="0"/>
              <a:t>, La Légende des siècles, Booz endormi</a:t>
            </a:r>
            <a:r>
              <a:rPr lang="fr-FR" i="1" dirty="0" smtClean="0"/>
              <a:t>.</a:t>
            </a:r>
          </a:p>
          <a:p>
            <a:r>
              <a:rPr lang="fr-FR" dirty="0"/>
              <a:t>“Le poète est semblable au Prince des nuées / Qui hante la tempête et se rit de l’archer.” – Baudelaire, </a:t>
            </a:r>
            <a:r>
              <a:rPr lang="fr-FR" i="1" dirty="0"/>
              <a:t>Fleurs du Ma</a:t>
            </a:r>
            <a:r>
              <a:rPr lang="fr-FR" dirty="0"/>
              <a:t>l, </a:t>
            </a:r>
            <a:r>
              <a:rPr lang="fr-FR" dirty="0" smtClean="0"/>
              <a:t>« L’Albatros ».</a:t>
            </a:r>
          </a:p>
          <a:p>
            <a:r>
              <a:rPr lang="fr-FR" dirty="0"/>
              <a:t>“Il pleure dans mon cœur / Comme il pleut sur la ville” </a:t>
            </a:r>
            <a:r>
              <a:rPr lang="fr-FR" i="1" dirty="0"/>
              <a:t>– Verlaine, Romances sans paroles</a:t>
            </a:r>
            <a:r>
              <a:rPr lang="fr-FR" i="1" dirty="0" smtClean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7995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Et des cas plus osés…</a:t>
            </a:r>
          </a:p>
          <a:p>
            <a:r>
              <a:rPr lang="fr-FR" dirty="0" smtClean="0"/>
              <a:t>« Mon verre s’est brisé comme un éclat de rire… » (Guillaume Apollinaire, </a:t>
            </a:r>
            <a:r>
              <a:rPr lang="fr-FR" i="1" dirty="0" smtClean="0"/>
              <a:t>Alcools</a:t>
            </a:r>
            <a:r>
              <a:rPr lang="fr-FR" dirty="0" smtClean="0"/>
              <a:t>).</a:t>
            </a:r>
          </a:p>
          <a:p>
            <a:r>
              <a:rPr lang="fr-FR" dirty="0" smtClean="0"/>
              <a:t>« La terre est bleue comme une orange… » (Paul Eluard, </a:t>
            </a:r>
            <a:r>
              <a:rPr lang="fr-FR" i="1" dirty="0" smtClean="0"/>
              <a:t>L’Amour la poésie</a:t>
            </a:r>
            <a:r>
              <a:rPr lang="fr-FR" dirty="0" smtClean="0"/>
              <a:t>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816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METAPHORE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Rapprochement implicite entre deux termes qui peut aller jusqu’à l’identification. </a:t>
            </a:r>
          </a:p>
          <a:p>
            <a:r>
              <a:rPr lang="fr-FR" dirty="0" smtClean="0"/>
              <a:t>Exemples: </a:t>
            </a:r>
          </a:p>
          <a:p>
            <a:pPr algn="just"/>
            <a:r>
              <a:rPr lang="fr-FR" dirty="0" smtClean="0"/>
              <a:t>« La Nature est un temple… » (Charles Baudelaire, </a:t>
            </a:r>
            <a:r>
              <a:rPr lang="fr-FR" i="1" dirty="0" smtClean="0"/>
              <a:t>Les Fleurs du Mal</a:t>
            </a:r>
            <a:r>
              <a:rPr lang="fr-FR" dirty="0" smtClean="0"/>
              <a:t>, « Correspondances ».  (</a:t>
            </a:r>
            <a:r>
              <a:rPr lang="fr-FR" b="1" dirty="0" smtClean="0"/>
              <a:t>est </a:t>
            </a:r>
            <a:r>
              <a:rPr lang="fr-FR" dirty="0" smtClean="0"/>
              <a:t> d’équivalence)</a:t>
            </a:r>
            <a:r>
              <a:rPr lang="fr-FR" b="1" dirty="0" smtClean="0"/>
              <a:t> </a:t>
            </a:r>
            <a:endParaRPr lang="fr-FR" dirty="0" smtClean="0"/>
          </a:p>
          <a:p>
            <a:pPr algn="just"/>
            <a:r>
              <a:rPr lang="fr-FR" dirty="0" smtClean="0"/>
              <a:t>  « Votre âme est un paysage choisi » (Paul Verlaine)</a:t>
            </a:r>
          </a:p>
          <a:p>
            <a:pPr algn="just"/>
            <a:r>
              <a:rPr lang="fr-FR" dirty="0" smtClean="0"/>
              <a:t>« Mille </a:t>
            </a:r>
            <a:r>
              <a:rPr lang="fr-FR" dirty="0" err="1" smtClean="0"/>
              <a:t>pensers</a:t>
            </a:r>
            <a:r>
              <a:rPr lang="fr-FR" dirty="0" smtClean="0"/>
              <a:t> dormaient, chrysalides funèbres » (Charles Baudelaire). </a:t>
            </a:r>
            <a:r>
              <a:rPr lang="fr-FR" b="1" dirty="0" smtClean="0"/>
              <a:t>Apposition. </a:t>
            </a:r>
          </a:p>
          <a:p>
            <a:pPr algn="just"/>
            <a:r>
              <a:rPr lang="fr-FR" dirty="0" smtClean="0"/>
              <a:t>« dors doucement au tronc méticuleux de mon étreinte » (Aimé Césaire, </a:t>
            </a:r>
            <a:r>
              <a:rPr lang="fr-FR" i="1" dirty="0" smtClean="0"/>
              <a:t>Cadastre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« Je sais qu’il est des yeux, des yeux mélancoliques…</a:t>
            </a:r>
          </a:p>
          <a:p>
            <a:pPr marL="0" indent="0" algn="just">
              <a:buNone/>
            </a:pPr>
            <a:r>
              <a:rPr lang="fr-FR" b="1" dirty="0"/>
              <a:t> </a:t>
            </a:r>
            <a:r>
              <a:rPr lang="fr-FR" b="1" dirty="0" smtClean="0"/>
              <a:t>     </a:t>
            </a:r>
            <a:r>
              <a:rPr lang="fr-FR" dirty="0" smtClean="0"/>
              <a:t>Beaux écrins sans joyaux, médaillons sans reliques… » (Charles Baudelaire, </a:t>
            </a:r>
            <a:r>
              <a:rPr lang="fr-FR" i="1" dirty="0" smtClean="0"/>
              <a:t>Les Fleurs du Mal</a:t>
            </a:r>
            <a:r>
              <a:rPr lang="fr-FR" dirty="0" smtClean="0"/>
              <a:t>, « L’amour du mensonge »). </a:t>
            </a:r>
          </a:p>
          <a:p>
            <a:pPr marL="0" indent="0" algn="just">
              <a:buNone/>
            </a:pPr>
            <a:r>
              <a:rPr lang="fr-FR" dirty="0" smtClean="0"/>
              <a:t>« Bergère ô tour Eiffel le troupeau des ponts bêle ce matin… » (Guillaume Apollinaire, </a:t>
            </a:r>
            <a:r>
              <a:rPr lang="fr-FR" i="1" dirty="0" smtClean="0"/>
              <a:t>Alcools</a:t>
            </a:r>
            <a:r>
              <a:rPr lang="fr-FR" dirty="0" smtClean="0"/>
              <a:t>, « Zone »)</a:t>
            </a:r>
          </a:p>
          <a:p>
            <a:pPr marL="0" indent="0" algn="just">
              <a:buNone/>
            </a:pPr>
            <a:r>
              <a:rPr lang="fr-FR" i="1" dirty="0" smtClean="0"/>
              <a:t> </a:t>
            </a:r>
            <a:r>
              <a:rPr lang="fr-FR" b="1" dirty="0" smtClean="0"/>
              <a:t>   </a:t>
            </a:r>
            <a:r>
              <a:rPr lang="fr-FR" dirty="0" smtClean="0"/>
              <a:t>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2800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Quand la logique de la métaphore se poursuit dans toute la phrase, on parle de </a:t>
            </a:r>
            <a:r>
              <a:rPr lang="fr-FR" b="1" dirty="0" smtClean="0"/>
              <a:t>métaphore filée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Exemples: « O mon Dieu! Le bonheur est une perle si rare dans cet océan d’ici-bas! Tu nous l’avais donné, pêcheur céleste… » (Alfred de Musset)</a:t>
            </a:r>
          </a:p>
          <a:p>
            <a:r>
              <a:rPr lang="fr-FR" dirty="0" smtClean="0"/>
              <a:t>« Je vous l’ai déjà dit, je l’ai trouvé sans vie;</a:t>
            </a:r>
          </a:p>
          <a:p>
            <a:pPr marL="0" indent="0">
              <a:buNone/>
            </a:pPr>
            <a:r>
              <a:rPr lang="fr-FR" dirty="0" smtClean="0"/>
              <a:t>      Son flanc était ouvert; et pour mieux m’émouvoir,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Son sang sur la poussière écrivait mon devoir;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Ou plutôt sa valeur en cet état réduite</a:t>
            </a:r>
          </a:p>
          <a:p>
            <a:pPr marL="0" indent="0">
              <a:buNone/>
            </a:pPr>
            <a:r>
              <a:rPr lang="fr-FR" dirty="0" smtClean="0"/>
              <a:t>     Me parlait par sa plaie, et hâtait ma poursuite;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Et pour se faire entendre au plus juste des rois,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Par cette triste bouche elle empruntait ma voix. «  (Pierre Corneille, </a:t>
            </a:r>
            <a:r>
              <a:rPr lang="fr-FR" i="1" dirty="0" smtClean="0"/>
              <a:t>Le Cid</a:t>
            </a:r>
            <a:r>
              <a:rPr lang="fr-FR" dirty="0" smtClean="0"/>
              <a:t>)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0900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PERSONNIFICATION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fr-FR" dirty="0" smtClean="0"/>
              <a:t>Image par laquelle l’auteur donne à un animal, un objet ou même une abstraction des sentiments ou des comportements propres aux humains. (Jarrety)</a:t>
            </a:r>
          </a:p>
          <a:p>
            <a:pPr lvl="1" algn="just"/>
            <a:r>
              <a:rPr lang="fr-FR" dirty="0" smtClean="0"/>
              <a:t>Exemple:</a:t>
            </a:r>
          </a:p>
          <a:p>
            <a:pPr lvl="1" algn="just"/>
            <a:r>
              <a:rPr lang="fr-FR" dirty="0" smtClean="0"/>
              <a:t>« La Lune, qui le voit venir,</a:t>
            </a:r>
          </a:p>
          <a:p>
            <a:pPr marL="274320" lvl="1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   En est toute confuse;</a:t>
            </a:r>
          </a:p>
          <a:p>
            <a:pPr marL="274320" lvl="1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  Sa lueur, prête à se ternir,</a:t>
            </a:r>
          </a:p>
          <a:p>
            <a:pPr marL="274320" lvl="1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    A nos yeux se refuse,</a:t>
            </a:r>
          </a:p>
          <a:p>
            <a:pPr marL="274320" lvl="1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  Et son visage, à cet abord, </a:t>
            </a:r>
          </a:p>
          <a:p>
            <a:pPr marL="274320" lvl="1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  Sent comme une espèce de mort. » (Saint-Amant)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850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PROSOPOPEE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Figure qui consiste à faire parler un être absent, imaginaire, abstrait ou disparu.</a:t>
            </a:r>
          </a:p>
          <a:p>
            <a:r>
              <a:rPr lang="fr-FR" dirty="0" smtClean="0"/>
              <a:t>Exemple: </a:t>
            </a:r>
          </a:p>
          <a:p>
            <a:pPr marL="0" indent="0">
              <a:buNone/>
            </a:pPr>
            <a:r>
              <a:rPr lang="fr-FR" dirty="0" smtClean="0"/>
              <a:t>« O Fabricius, qu’eût pensé votre grande âme, si, pour votre malheur, vous eussiez vu la face pompeuse de cette Rome sauvée par votre bras… Dieux, eussiez-vous dit, que sont devenus ces toits de chaume et foyers rustiques qu’habitaient jadis la modération et la vertu? » (Jean-Jacques Rousseau, </a:t>
            </a:r>
            <a:r>
              <a:rPr lang="fr-FR" i="1" dirty="0" smtClean="0"/>
              <a:t>Discours sur les sciences et les arts</a:t>
            </a:r>
            <a:r>
              <a:rPr lang="fr-FR" dirty="0" smtClean="0"/>
              <a:t>).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420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FIGURES DE SUBSTITUTION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1. LE SYMBOLE</a:t>
            </a:r>
          </a:p>
          <a:p>
            <a:r>
              <a:rPr lang="fr-FR" dirty="0" smtClean="0"/>
              <a:t>a. Les symboles conventionnels (pas de contenu sémantique).</a:t>
            </a:r>
          </a:p>
          <a:p>
            <a:r>
              <a:rPr lang="fr-FR" dirty="0" smtClean="0"/>
              <a:t>Exemple: l’aigle, symbole de Napoléon</a:t>
            </a:r>
          </a:p>
          <a:p>
            <a:r>
              <a:rPr lang="fr-FR" dirty="0" smtClean="0"/>
              <a:t>b. Les symboles culturels, bases de métaphores.</a:t>
            </a:r>
          </a:p>
          <a:p>
            <a:r>
              <a:rPr lang="fr-FR" dirty="0" smtClean="0"/>
              <a:t>Exemple: le lion, symbole de force, de courage, de puissance royale.</a:t>
            </a:r>
          </a:p>
          <a:p>
            <a:pPr marL="0" indent="0">
              <a:buNone/>
            </a:pPr>
            <a:r>
              <a:rPr lang="fr-FR" dirty="0" smtClean="0"/>
              <a:t>   La colombe: symbole de la paix.</a:t>
            </a:r>
          </a:p>
          <a:p>
            <a:r>
              <a:rPr lang="fr-FR" dirty="0" smtClean="0"/>
              <a:t> c. Les symboles liés à un auteur. </a:t>
            </a:r>
          </a:p>
          <a:p>
            <a:pPr algn="just"/>
            <a:r>
              <a:rPr lang="fr-FR" dirty="0" smtClean="0"/>
              <a:t>Exemple: l’albatros, symbole du poète chez Baudelaire (alors que les poètes romantiques choisissent en général l’aigle). </a:t>
            </a:r>
          </a:p>
          <a:p>
            <a:pPr algn="just"/>
            <a:r>
              <a:rPr lang="fr-FR" dirty="0" smtClean="0"/>
              <a:t>Le gouffre, chez Baudelaire, est lié à des images négatives: l’effrayant, l’irrémédiable.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368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2. LA METONYMIE</a:t>
            </a:r>
          </a:p>
          <a:p>
            <a:r>
              <a:rPr lang="fr-FR" dirty="0" smtClean="0"/>
              <a:t>On désigne un objet par le nom d’un autre objet, indépendant du premier mais qui a avec lui un lien nécessaire.</a:t>
            </a:r>
          </a:p>
          <a:p>
            <a:r>
              <a:rPr lang="fr-FR" dirty="0" smtClean="0"/>
              <a:t>Exemples dans la langue courante:</a:t>
            </a:r>
          </a:p>
          <a:p>
            <a:pPr marL="0" indent="0" algn="just">
              <a:buNone/>
            </a:pPr>
            <a:r>
              <a:rPr lang="fr-FR" dirty="0" smtClean="0"/>
              <a:t>« boire un pot », « boire du champagne » (du vin de Champagne), faire de la voile, manger du roquefort (lieu), admirer un Rembrandt, avoir de l’estomac (=du courage).   </a:t>
            </a:r>
          </a:p>
          <a:p>
            <a:r>
              <a:rPr lang="fr-FR" dirty="0" smtClean="0"/>
              <a:t>Exemples littéraires:</a:t>
            </a:r>
          </a:p>
          <a:p>
            <a:pPr marL="0" indent="0">
              <a:buNone/>
            </a:pPr>
            <a:r>
              <a:rPr lang="fr-FR" dirty="0" smtClean="0"/>
              <a:t>« Le fer qui les tua leur donna cette grâce » (Malherbe)</a:t>
            </a:r>
          </a:p>
          <a:p>
            <a:pPr marL="0" indent="0">
              <a:buNone/>
            </a:pPr>
            <a:r>
              <a:rPr lang="fr-FR" dirty="0" smtClean="0"/>
              <a:t>« Un rat, hôte d’un champ, rat de peu de cervelle… (</a:t>
            </a:r>
            <a:r>
              <a:rPr lang="fr-FR" smtClean="0"/>
              <a:t>La Fontaine)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07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76</TotalTime>
  <Words>296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Savon</vt:lpstr>
      <vt:lpstr>L’explication  de texte</vt:lpstr>
      <vt:lpstr>LES FIGURES DE SENS LA COMPARAISON</vt:lpstr>
      <vt:lpstr>(suite)</vt:lpstr>
      <vt:lpstr>LA METAPHORE</vt:lpstr>
      <vt:lpstr>(suite)</vt:lpstr>
      <vt:lpstr>LA PERSONNIFICATION</vt:lpstr>
      <vt:lpstr>LA PROSOPOPEE</vt:lpstr>
      <vt:lpstr>LES FIGURES DE SUBSTITUTION</vt:lpstr>
      <vt:lpstr>(suite)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L’explication  de texte</dc:title>
  <dc:creator>user</dc:creator>
  <cp:lastModifiedBy>user</cp:lastModifiedBy>
  <cp:revision>8</cp:revision>
  <dcterms:created xsi:type="dcterms:W3CDTF">2019-10-21T08:21:17Z</dcterms:created>
  <dcterms:modified xsi:type="dcterms:W3CDTF">2019-10-21T09:37:23Z</dcterms:modified>
</cp:coreProperties>
</file>