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9" r:id="rId5"/>
    <p:sldId id="267" r:id="rId6"/>
    <p:sldId id="258" r:id="rId7"/>
    <p:sldId id="266" r:id="rId8"/>
    <p:sldId id="261" r:id="rId9"/>
    <p:sldId id="265" r:id="rId10"/>
    <p:sldId id="263" r:id="rId11"/>
    <p:sldId id="262" r:id="rId12"/>
    <p:sldId id="270" r:id="rId13"/>
    <p:sldId id="271" r:id="rId14"/>
    <p:sldId id="268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3" autoAdjust="0"/>
    <p:restoredTop sz="94660"/>
  </p:normalViewPr>
  <p:slideViewPr>
    <p:cSldViewPr>
      <p:cViewPr varScale="1">
        <p:scale>
          <a:sx n="109" d="100"/>
          <a:sy n="109" d="100"/>
        </p:scale>
        <p:origin x="17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20/1/2019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s-expressions.com/" TargetMode="External"/><Relationship Id="rId2" Type="http://schemas.openxmlformats.org/officeDocument/2006/relationships/hyperlink" Target="http://www.linternaute.fr/expression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105460"/>
          </a:xfrm>
        </p:spPr>
        <p:txBody>
          <a:bodyPr/>
          <a:lstStyle/>
          <a:p>
            <a:r>
              <a:rPr lang="fr-FR" sz="2300" b="1" u="sng" dirty="0" smtClean="0"/>
              <a:t>Expressions figées de la folie</a:t>
            </a:r>
            <a:endParaRPr lang="el-GR" sz="2300" b="1" u="sng" dirty="0" smtClean="0"/>
          </a:p>
          <a:p>
            <a:pPr algn="just"/>
            <a:r>
              <a:rPr lang="fr-FR" b="1" dirty="0" smtClean="0"/>
              <a:t>Enseignante</a:t>
            </a:r>
            <a:r>
              <a:rPr lang="el-GR" b="1" dirty="0" smtClean="0"/>
              <a:t>:</a:t>
            </a:r>
            <a:r>
              <a:rPr lang="el-GR" dirty="0" smtClean="0"/>
              <a:t> </a:t>
            </a:r>
            <a:r>
              <a:rPr lang="fr-FR" dirty="0" smtClean="0"/>
              <a:t>Moustaki </a:t>
            </a:r>
            <a:r>
              <a:rPr lang="fr-FR" dirty="0" err="1" smtClean="0"/>
              <a:t>Argyro</a:t>
            </a:r>
            <a:r>
              <a:rPr lang="fr-FR" dirty="0" smtClean="0"/>
              <a:t>			</a:t>
            </a:r>
          </a:p>
          <a:p>
            <a:pPr algn="just"/>
            <a:r>
              <a:rPr lang="fr-FR" b="1" dirty="0" smtClean="0"/>
              <a:t>Etudiants</a:t>
            </a:r>
            <a:r>
              <a:rPr lang="el-GR" b="1" dirty="0" smtClean="0"/>
              <a:t>: </a:t>
            </a:r>
            <a:r>
              <a:rPr lang="fr-FR" dirty="0" err="1" smtClean="0"/>
              <a:t>Avramidou</a:t>
            </a:r>
            <a:r>
              <a:rPr lang="fr-FR" dirty="0" smtClean="0"/>
              <a:t> </a:t>
            </a:r>
            <a:r>
              <a:rPr lang="fr-FR" dirty="0" err="1" smtClean="0"/>
              <a:t>Gethsimani</a:t>
            </a:r>
            <a:r>
              <a:rPr lang="en-US" dirty="0" smtClean="0"/>
              <a:t>-</a:t>
            </a:r>
            <a:r>
              <a:rPr lang="fr-FR" dirty="0" err="1" smtClean="0"/>
              <a:t>Dimitra</a:t>
            </a:r>
            <a:r>
              <a:rPr lang="fr-FR" dirty="0" smtClean="0"/>
              <a:t> </a:t>
            </a:r>
            <a:r>
              <a:rPr lang="el-GR" dirty="0" smtClean="0"/>
              <a:t>(</a:t>
            </a:r>
            <a:r>
              <a:rPr lang="fr-FR" dirty="0" smtClean="0"/>
              <a:t>1564201400145</a:t>
            </a:r>
            <a:r>
              <a:rPr lang="en-US" dirty="0" smtClean="0"/>
              <a:t>)   	        </a:t>
            </a:r>
            <a:r>
              <a:rPr lang="fr-FR" dirty="0" err="1" smtClean="0"/>
              <a:t>Voutsinos</a:t>
            </a:r>
            <a:r>
              <a:rPr lang="fr-FR" dirty="0" smtClean="0"/>
              <a:t> </a:t>
            </a:r>
            <a:r>
              <a:rPr lang="fr-FR" dirty="0" err="1" smtClean="0"/>
              <a:t>Markos</a:t>
            </a:r>
            <a:r>
              <a:rPr lang="en-US" dirty="0" smtClean="0"/>
              <a:t>-</a:t>
            </a:r>
            <a:r>
              <a:rPr lang="fr-FR" dirty="0" err="1" smtClean="0"/>
              <a:t>Marios</a:t>
            </a:r>
            <a:r>
              <a:rPr lang="fr-FR" dirty="0" smtClean="0"/>
              <a:t>            </a:t>
            </a:r>
            <a:r>
              <a:rPr lang="en-US" dirty="0" smtClean="0"/>
              <a:t>(</a:t>
            </a:r>
            <a:r>
              <a:rPr lang="fr-FR" dirty="0" smtClean="0"/>
              <a:t>1564201600014</a:t>
            </a:r>
            <a:r>
              <a:rPr lang="en-US" dirty="0" smtClean="0"/>
              <a:t>) </a:t>
            </a:r>
            <a:endParaRPr lang="fr-FR" b="1" dirty="0" smtClean="0"/>
          </a:p>
          <a:p>
            <a:pPr algn="just"/>
            <a:endParaRPr lang="fr-F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57200" y="692696"/>
            <a:ext cx="8305800" cy="2376264"/>
          </a:xfrm>
        </p:spPr>
        <p:txBody>
          <a:bodyPr/>
          <a:lstStyle/>
          <a:p>
            <a:r>
              <a:rPr lang="el-GR" sz="4200" b="1" dirty="0" smtClean="0"/>
              <a:t>Οι ιδιωτισμοί στη διδασκαλία της γαλλικής ως ξένης γλώσσας και στη μετάφραση (1025)</a:t>
            </a:r>
            <a:endParaRPr lang="fr-FR" sz="4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500" dirty="0" smtClean="0"/>
              <a:t>Signification: se livrer à la débauche. Avoir des rapports sexuels sans modération</a:t>
            </a:r>
          </a:p>
          <a:p>
            <a:pPr>
              <a:buFont typeface="Wingdings" pitchFamily="2" charset="2"/>
              <a:buChar char="Ø"/>
            </a:pPr>
            <a:r>
              <a:rPr lang="fr-CA" sz="2500" dirty="0" smtClean="0"/>
              <a:t>Équivalence</a:t>
            </a:r>
            <a:r>
              <a:rPr lang="fr-FR" sz="2500" dirty="0" smtClean="0"/>
              <a:t>: </a:t>
            </a:r>
            <a:r>
              <a:rPr lang="el-GR" sz="2500" dirty="0" smtClean="0"/>
              <a:t>είμαι ελευθέρων ηθών (</a:t>
            </a:r>
            <a:r>
              <a:rPr lang="fr-CA" sz="2500" smtClean="0"/>
              <a:t>niveau soutenu)</a:t>
            </a:r>
            <a:endParaRPr lang="fr-FR" sz="2500" dirty="0" smtClean="0"/>
          </a:p>
          <a:p>
            <a:pPr marL="0" indent="0">
              <a:buFont typeface="Wingdings" pitchFamily="2" charset="2"/>
              <a:buChar char="Ø"/>
            </a:pPr>
            <a:r>
              <a:rPr lang="fr-FR" sz="2500" dirty="0" smtClean="0"/>
              <a:t>Origine: probablement antérieure au XV siècle. Cette</a:t>
            </a:r>
            <a:endParaRPr lang="el-GR" sz="2500" dirty="0" smtClean="0"/>
          </a:p>
          <a:p>
            <a:pPr marL="0" indent="0">
              <a:buNone/>
            </a:pPr>
            <a:r>
              <a:rPr lang="el-GR" sz="2500" dirty="0" smtClean="0"/>
              <a:t>   </a:t>
            </a:r>
            <a:r>
              <a:rPr lang="fr-FR" sz="2500" dirty="0" smtClean="0"/>
              <a:t>expression s ’appliquait  aux hommes et aux femmes.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Contexte: Chaque jour, </a:t>
            </a:r>
            <a:r>
              <a:rPr lang="fr-CA" sz="2500" dirty="0" smtClean="0"/>
              <a:t>il</a:t>
            </a:r>
            <a:r>
              <a:rPr lang="fr-FR" sz="2500" dirty="0" smtClean="0"/>
              <a:t> rentre chez ses parents très tard dans la nuit. Il fait constamment </a:t>
            </a:r>
            <a:r>
              <a:rPr lang="fr-FR" sz="2500" i="1" dirty="0" smtClean="0"/>
              <a:t>des folies de son corps</a:t>
            </a:r>
            <a:r>
              <a:rPr lang="fr-FR" sz="2500" dirty="0" smtClean="0"/>
              <a:t>!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Faire des folies de son corps</a:t>
            </a:r>
            <a:endParaRPr lang="fr-FR" b="1" dirty="0"/>
          </a:p>
        </p:txBody>
      </p:sp>
      <p:pic>
        <p:nvPicPr>
          <p:cNvPr id="4" name="Picture 4" descr="C:\Users\Mania\Desktop\couple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4568" y="5157192"/>
            <a:ext cx="1778724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4726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500" dirty="0" smtClean="0"/>
              <a:t>Signification: actions folles, immodérées /dépenses</a:t>
            </a:r>
            <a:r>
              <a:rPr lang="el-GR" sz="2500" dirty="0" smtClean="0"/>
              <a:t> </a:t>
            </a:r>
            <a:r>
              <a:rPr lang="fr-FR" sz="2500" dirty="0" smtClean="0"/>
              <a:t>excessives pour des achats condamnables  </a:t>
            </a:r>
          </a:p>
          <a:p>
            <a:pPr>
              <a:buFont typeface="Wingdings" pitchFamily="2" charset="2"/>
              <a:buChar char="Ø"/>
            </a:pPr>
            <a:r>
              <a:rPr lang="fr-CA" sz="2500" dirty="0" smtClean="0"/>
              <a:t>Équivalence: </a:t>
            </a:r>
            <a:r>
              <a:rPr lang="el-GR" sz="2500" dirty="0" smtClean="0"/>
              <a:t>Κάνει τρέλες, σκορπάει λεφτά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Contexte : Chaque jour, </a:t>
            </a:r>
            <a:r>
              <a:rPr lang="fr-FR" sz="2500" i="1" dirty="0" smtClean="0"/>
              <a:t>elle fait des folies </a:t>
            </a:r>
            <a:r>
              <a:rPr lang="fr-FR" sz="2500" smtClean="0"/>
              <a:t>! </a:t>
            </a:r>
          </a:p>
          <a:p>
            <a:pPr>
              <a:buFont typeface="Wingdings" pitchFamily="2" charset="2"/>
              <a:buChar char="Ø"/>
            </a:pPr>
            <a:r>
              <a:rPr lang="fr-FR" sz="2500" smtClean="0"/>
              <a:t>Elle </a:t>
            </a:r>
            <a:r>
              <a:rPr lang="fr-FR" sz="2500" dirty="0" smtClean="0"/>
              <a:t>ne travaille pas, elle n’a presque rien à manger, elle a des dettes mais elle fait la fête chaque soir et elle achète</a:t>
            </a:r>
            <a:r>
              <a:rPr lang="el-GR" sz="2500" dirty="0" smtClean="0"/>
              <a:t> </a:t>
            </a:r>
            <a:r>
              <a:rPr lang="fr-FR" sz="2500" dirty="0" smtClean="0"/>
              <a:t>toujours de nouveaux vêtements.</a:t>
            </a:r>
            <a:endParaRPr lang="fr-FR" sz="25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Faire des folies</a:t>
            </a:r>
            <a:endParaRPr lang="fr-FR" b="1" dirty="0"/>
          </a:p>
        </p:txBody>
      </p:sp>
      <p:pic>
        <p:nvPicPr>
          <p:cNvPr id="4" name="Picture 2" descr="C:\Users\Mania\Downloads\46498247_1974365162642467_6977190139176943616_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79" y="2132857"/>
            <a:ext cx="1629085" cy="174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el-GR" sz="2500" dirty="0" err="1" smtClean="0"/>
              <a:t>Γαλλοελληνικό</a:t>
            </a:r>
            <a:r>
              <a:rPr lang="el-GR" sz="2500" dirty="0" smtClean="0"/>
              <a:t> λεξικό, </a:t>
            </a:r>
            <a:r>
              <a:rPr lang="el-GR" sz="2500" dirty="0" err="1" smtClean="0"/>
              <a:t>εκδ</a:t>
            </a:r>
            <a:r>
              <a:rPr lang="el-GR" sz="2500" dirty="0" smtClean="0"/>
              <a:t>. Πατάκης (σε συνεργασία µε τον</a:t>
            </a:r>
            <a:r>
              <a:rPr lang="en-US" sz="2500" dirty="0" smtClean="0"/>
              <a:t> </a:t>
            </a:r>
            <a:r>
              <a:rPr lang="el-GR" sz="2500" dirty="0" smtClean="0"/>
              <a:t>εκδοτικό οίκο </a:t>
            </a:r>
            <a:r>
              <a:rPr lang="el-GR" sz="2500" dirty="0" err="1" smtClean="0"/>
              <a:t>Larousse</a:t>
            </a:r>
            <a:r>
              <a:rPr lang="el-GR" sz="2500" dirty="0" smtClean="0"/>
              <a:t>) </a:t>
            </a:r>
            <a:r>
              <a:rPr lang="en-US" sz="2500" dirty="0" smtClean="0"/>
              <a:t> </a:t>
            </a:r>
          </a:p>
          <a:p>
            <a:pPr marL="514350" indent="-514350" algn="just">
              <a:buNone/>
            </a:pPr>
            <a:endParaRPr lang="en-US" sz="2500" dirty="0" smtClean="0">
              <a:solidFill>
                <a:srgbClr val="FFFFFF"/>
              </a:solidFill>
            </a:endParaRPr>
          </a:p>
          <a:p>
            <a:pPr marL="514350" indent="-514350" algn="just">
              <a:buNone/>
            </a:pPr>
            <a:endParaRPr lang="el-GR" sz="2500" dirty="0" smtClean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Dictionnaire</a:t>
            </a:r>
            <a:r>
              <a:rPr lang="el-GR" b="1" dirty="0" smtClean="0"/>
              <a:t>: 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sz="2800" dirty="0" smtClean="0">
                <a:solidFill>
                  <a:srgbClr val="FFFFFF"/>
                </a:solidFill>
                <a:hlinkClick r:id="rId2"/>
              </a:rPr>
              <a:t>http://www.linternaute.fr/expression/</a:t>
            </a:r>
            <a:r>
              <a:rPr lang="el-GR" sz="2800" dirty="0" smtClean="0">
                <a:solidFill>
                  <a:srgbClr val="FFFFFF"/>
                </a:solidFill>
              </a:rPr>
              <a:t> </a:t>
            </a:r>
          </a:p>
          <a:p>
            <a:pPr marL="514350" indent="-514350">
              <a:buFont typeface="Wingdings 2"/>
              <a:buAutoNum type="arabicParenR"/>
            </a:pPr>
            <a:r>
              <a:rPr lang="en-US" sz="2800" dirty="0" smtClean="0">
                <a:solidFill>
                  <a:srgbClr val="FFFFFF"/>
                </a:solidFill>
                <a:hlinkClick r:id="rId3"/>
              </a:rPr>
              <a:t>http://www.les-expressions.com</a:t>
            </a:r>
            <a:endParaRPr lang="en-US" sz="2800" dirty="0" smtClean="0">
              <a:solidFill>
                <a:srgbClr val="FFFFFF"/>
              </a:solidFill>
            </a:endParaRPr>
          </a:p>
          <a:p>
            <a:pPr marL="514350" indent="-514350">
              <a:buNone/>
            </a:pPr>
            <a:endParaRPr lang="el-GR" sz="2800" dirty="0" smtClean="0">
              <a:solidFill>
                <a:srgbClr val="FFFFFF"/>
              </a:solidFill>
            </a:endParaRPr>
          </a:p>
          <a:p>
            <a:pPr marL="514350" indent="-514350">
              <a:buNone/>
            </a:pPr>
            <a:endParaRPr lang="en-US" sz="2800" dirty="0" smtClean="0">
              <a:solidFill>
                <a:srgbClr val="FFFFFF"/>
              </a:solidFill>
            </a:endParaRPr>
          </a:p>
          <a:p>
            <a:pPr>
              <a:buNone/>
            </a:pP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Sitographie</a:t>
            </a:r>
            <a:r>
              <a:rPr lang="el-GR" b="1" dirty="0" smtClean="0"/>
              <a:t>: 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nia\Desktop\ob_b99811_image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100" y="1831663"/>
            <a:ext cx="6077799" cy="3829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519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500" dirty="0" smtClean="0"/>
              <a:t>Signification:</a:t>
            </a:r>
            <a:r>
              <a:rPr lang="el-GR" sz="2500" dirty="0" smtClean="0"/>
              <a:t> </a:t>
            </a:r>
            <a:r>
              <a:rPr lang="fr-FR" sz="2500" dirty="0" smtClean="0"/>
              <a:t>cinglé</a:t>
            </a:r>
            <a:r>
              <a:rPr lang="en-US" sz="2500" dirty="0" smtClean="0"/>
              <a:t>, </a:t>
            </a:r>
            <a:r>
              <a:rPr lang="fr-FR" sz="2500" dirty="0" smtClean="0"/>
              <a:t>être complètement fou</a:t>
            </a:r>
            <a:endParaRPr lang="el-GR" sz="2500" dirty="0" smtClean="0"/>
          </a:p>
          <a:p>
            <a:pPr algn="just">
              <a:buFont typeface="Wingdings" pitchFamily="2" charset="2"/>
              <a:buChar char="Ø"/>
            </a:pPr>
            <a:r>
              <a:rPr lang="fr-CA" sz="2500" dirty="0" smtClean="0"/>
              <a:t>Équivalence</a:t>
            </a:r>
            <a:r>
              <a:rPr lang="el-GR" sz="2500" dirty="0" smtClean="0"/>
              <a:t>: Είναι τρελός για τα σίδερα</a:t>
            </a:r>
            <a:r>
              <a:rPr lang="fr-CA" sz="2500" dirty="0" smtClean="0"/>
              <a:t>, </a:t>
            </a:r>
            <a:endParaRPr lang="el-GR" sz="25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500" dirty="0" smtClean="0"/>
              <a:t>για δέσιμο</a:t>
            </a:r>
            <a:endParaRPr lang="fr-FR" sz="2500" dirty="0" smtClean="0"/>
          </a:p>
          <a:p>
            <a:pPr algn="just">
              <a:buFont typeface="Wingdings" pitchFamily="2" charset="2"/>
              <a:buChar char="Ø"/>
            </a:pPr>
            <a:r>
              <a:rPr lang="fr-FR" sz="2500" dirty="0" smtClean="0"/>
              <a:t>Origine:</a:t>
            </a:r>
            <a:r>
              <a:rPr lang="el-GR" sz="2500" dirty="0" smtClean="0"/>
              <a:t> </a:t>
            </a:r>
            <a:r>
              <a:rPr lang="fr-FR" sz="2500" dirty="0" smtClean="0"/>
              <a:t>expression </a:t>
            </a:r>
            <a:r>
              <a:rPr lang="fr-FR" sz="2500" dirty="0"/>
              <a:t>du XVIIe </a:t>
            </a:r>
            <a:r>
              <a:rPr lang="fr-FR" sz="2500" dirty="0" smtClean="0"/>
              <a:t>siècle. Les </a:t>
            </a:r>
            <a:r>
              <a:rPr lang="fr-FR" sz="2500" dirty="0"/>
              <a:t>personnes dans </a:t>
            </a:r>
            <a:r>
              <a:rPr lang="fr-FR" sz="2500" dirty="0" smtClean="0"/>
              <a:t>les hôpitaux </a:t>
            </a:r>
            <a:r>
              <a:rPr lang="fr-FR" sz="2500" dirty="0"/>
              <a:t>qui sont folles </a:t>
            </a:r>
            <a:r>
              <a:rPr lang="fr-FR" sz="2500" dirty="0" smtClean="0"/>
              <a:t>sont attachées </a:t>
            </a:r>
            <a:r>
              <a:rPr lang="fr-FR" sz="2500" dirty="0"/>
              <a:t>pour qu’elles </a:t>
            </a:r>
            <a:r>
              <a:rPr lang="fr-FR" sz="2500" dirty="0" smtClean="0"/>
              <a:t>ne se fassent </a:t>
            </a:r>
            <a:r>
              <a:rPr lang="fr-FR" sz="2500" dirty="0"/>
              <a:t>pas </a:t>
            </a:r>
            <a:r>
              <a:rPr lang="fr-FR" sz="2500" dirty="0" smtClean="0"/>
              <a:t>mal ou ne puissent pas blesser les autres</a:t>
            </a:r>
            <a:r>
              <a:rPr lang="en-US" sz="2500" dirty="0" smtClean="0"/>
              <a:t>. (</a:t>
            </a:r>
            <a:r>
              <a:rPr lang="en-US" sz="2500" dirty="0" err="1" smtClean="0"/>
              <a:t>lier</a:t>
            </a:r>
            <a:r>
              <a:rPr lang="en-US" sz="2500" dirty="0" smtClean="0"/>
              <a:t> = </a:t>
            </a:r>
            <a:r>
              <a:rPr lang="en-US" sz="2500" dirty="0" err="1" smtClean="0"/>
              <a:t>attacher</a:t>
            </a:r>
            <a:r>
              <a:rPr lang="en-US" sz="2500" dirty="0" smtClean="0"/>
              <a:t>)</a:t>
            </a:r>
            <a:endParaRPr lang="el-GR" sz="2500" dirty="0"/>
          </a:p>
          <a:p>
            <a:pPr algn="just"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500" dirty="0" smtClean="0"/>
              <a:t>Contexte:</a:t>
            </a:r>
            <a:r>
              <a:rPr lang="el-GR" sz="2500" dirty="0" smtClean="0"/>
              <a:t> Ι</a:t>
            </a:r>
            <a:r>
              <a:rPr lang="fr-FR" sz="2500" dirty="0" smtClean="0"/>
              <a:t>l</a:t>
            </a:r>
            <a:r>
              <a:rPr lang="el-GR" sz="2500" dirty="0" smtClean="0"/>
              <a:t> </a:t>
            </a:r>
            <a:r>
              <a:rPr lang="fr-FR" sz="2500" dirty="0" smtClean="0"/>
              <a:t>veut maintenant sauter du pont haut de 15 mètres. Il ne voit pas que c’est dangereux! Il est </a:t>
            </a:r>
            <a:r>
              <a:rPr lang="fr-FR" sz="2500" i="1" dirty="0" smtClean="0"/>
              <a:t>fou à lier</a:t>
            </a:r>
            <a:r>
              <a:rPr lang="fr-FR" sz="2500" dirty="0" smtClean="0"/>
              <a:t>!</a:t>
            </a:r>
            <a:endParaRPr lang="fr-FR" sz="25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38944"/>
          </a:xfrm>
        </p:spPr>
        <p:txBody>
          <a:bodyPr>
            <a:normAutofit/>
          </a:bodyPr>
          <a:lstStyle/>
          <a:p>
            <a:r>
              <a:rPr lang="fr-FR" b="1" dirty="0" smtClean="0"/>
              <a:t>Être </a:t>
            </a:r>
            <a:r>
              <a:rPr lang="fr-FR" sz="4000" b="1" dirty="0" smtClean="0"/>
              <a:t>fou</a:t>
            </a:r>
            <a:r>
              <a:rPr lang="el-GR" sz="4000" b="1" dirty="0" smtClean="0"/>
              <a:t>/</a:t>
            </a:r>
            <a:r>
              <a:rPr lang="fr-FR" sz="4000" b="1" dirty="0" smtClean="0"/>
              <a:t>folle</a:t>
            </a:r>
            <a:r>
              <a:rPr lang="fr-FR" b="1" dirty="0" smtClean="0"/>
              <a:t> à lier                                                 </a:t>
            </a:r>
            <a:endParaRPr lang="fr-FR" b="1" dirty="0"/>
          </a:p>
        </p:txBody>
      </p:sp>
      <p:pic>
        <p:nvPicPr>
          <p:cNvPr id="4" name="Picture 3" descr="C:\Users\Mania\Downloads\46521738_2220304644910343_6041969574637731840_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3364" y="224147"/>
            <a:ext cx="1191044" cy="2412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519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2500" dirty="0" smtClean="0"/>
              <a:t>Signification: plein de rage</a:t>
            </a:r>
            <a:r>
              <a:rPr lang="en-US" sz="2500" dirty="0" smtClean="0"/>
              <a:t>, </a:t>
            </a:r>
            <a:r>
              <a:rPr lang="fr-FR" sz="2500" dirty="0" smtClean="0"/>
              <a:t>en furie</a:t>
            </a:r>
          </a:p>
          <a:p>
            <a:pPr>
              <a:buFont typeface="Wingdings" pitchFamily="2" charset="2"/>
              <a:buChar char="Ø"/>
            </a:pPr>
            <a:r>
              <a:rPr lang="fr-CA" sz="2500" dirty="0" smtClean="0"/>
              <a:t>Équivalence: </a:t>
            </a:r>
            <a:r>
              <a:rPr lang="el-GR" sz="2500" dirty="0" smtClean="0"/>
              <a:t>Είναι τρελός για δέσιμο</a:t>
            </a:r>
            <a:endParaRPr lang="fr-FR" sz="2500" dirty="0" smtClean="0"/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Contexte: Elle venait d’apprendre par sms que son copain l’avait quittée. Elle s’est mise dans un état </a:t>
            </a:r>
            <a:r>
              <a:rPr lang="fr-FR" sz="2500" i="1" dirty="0" smtClean="0"/>
              <a:t>fou furieux </a:t>
            </a:r>
            <a:r>
              <a:rPr lang="fr-FR" sz="2500" dirty="0" smtClean="0"/>
              <a:t>et elle a tout cassé dans la maison.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Être </a:t>
            </a:r>
            <a:r>
              <a:rPr lang="fr-FR" sz="4000" b="1" dirty="0" smtClean="0"/>
              <a:t>fou furieux/folle furieuse</a:t>
            </a:r>
            <a:endParaRPr lang="fr-FR" dirty="0"/>
          </a:p>
        </p:txBody>
      </p:sp>
      <p:pic>
        <p:nvPicPr>
          <p:cNvPr id="6" name="Picture 2" descr="C:\Users\Mania\Desktop\paidia-goneis-diaxeirisi-thymoy-icon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869160"/>
            <a:ext cx="1728192" cy="16129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Être fou de joie/folle de joie</a:t>
            </a:r>
            <a:endParaRPr lang="fr-FR" b="1" dirty="0"/>
          </a:p>
        </p:txBody>
      </p:sp>
      <p:sp>
        <p:nvSpPr>
          <p:cNvPr id="15" name="14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500" dirty="0" smtClean="0"/>
              <a:t>Signification: </a:t>
            </a:r>
            <a:r>
              <a:rPr lang="fr-FR" sz="2400" dirty="0" smtClean="0"/>
              <a:t>être au comble de la joie, se sentir</a:t>
            </a:r>
            <a:r>
              <a:rPr lang="el-GR" sz="2400" dirty="0" smtClean="0"/>
              <a:t> </a:t>
            </a:r>
            <a:r>
              <a:rPr lang="fr-FR" sz="2400" dirty="0" smtClean="0"/>
              <a:t>extrêmement joyeux/joyeuse</a:t>
            </a:r>
            <a:endParaRPr lang="fr-FR" sz="2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CA" sz="2500" dirty="0" smtClean="0"/>
              <a:t>Équivalence</a:t>
            </a:r>
            <a:r>
              <a:rPr lang="fr-FR" sz="2500" dirty="0" smtClean="0"/>
              <a:t>: </a:t>
            </a:r>
            <a:r>
              <a:rPr lang="el-GR" sz="2400" dirty="0" smtClean="0"/>
              <a:t>Είναι τρελαμένος από χαρά,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Τρελάθηκε απ’τη χαρά του</a:t>
            </a:r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Contexte: </a:t>
            </a:r>
            <a:r>
              <a:rPr lang="fr-FR" sz="2500" dirty="0"/>
              <a:t> </a:t>
            </a:r>
            <a:r>
              <a:rPr lang="fr-FR" sz="2500" dirty="0" smtClean="0"/>
              <a:t>Son chanteur préféré va bientôt venir donner</a:t>
            </a:r>
            <a:r>
              <a:rPr lang="el-GR" sz="2500" dirty="0" smtClean="0"/>
              <a:t> </a:t>
            </a:r>
            <a:r>
              <a:rPr lang="fr-FR" sz="2500" dirty="0" smtClean="0"/>
              <a:t>un concert dans sa ville. Il attendait cela depuis des</a:t>
            </a:r>
            <a:r>
              <a:rPr lang="el-GR" sz="2500" dirty="0" smtClean="0"/>
              <a:t> </a:t>
            </a:r>
            <a:r>
              <a:rPr lang="fr-FR" sz="2500" dirty="0" smtClean="0"/>
              <a:t>années,</a:t>
            </a:r>
            <a:r>
              <a:rPr lang="el-GR" sz="2500" dirty="0" smtClean="0"/>
              <a:t> </a:t>
            </a:r>
            <a:r>
              <a:rPr lang="fr-FR" sz="2500" dirty="0" smtClean="0"/>
              <a:t>il est </a:t>
            </a:r>
            <a:r>
              <a:rPr lang="fr-FR" sz="2500" i="1" dirty="0" smtClean="0"/>
              <a:t>fou de joie</a:t>
            </a:r>
            <a:r>
              <a:rPr lang="fr-FR" sz="2500" dirty="0" smtClean="0"/>
              <a:t>!</a:t>
            </a:r>
            <a:endParaRPr lang="fr-FR" sz="2500" dirty="0"/>
          </a:p>
        </p:txBody>
      </p:sp>
      <p:pic>
        <p:nvPicPr>
          <p:cNvPr id="1029" name="Picture 5" descr="RÃ©sultat de recherche d'images pour &quot;fou de joie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632" y="1371600"/>
            <a:ext cx="1512168" cy="226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5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Comme un fou</a:t>
            </a:r>
            <a:r>
              <a:rPr lang="en-US" b="1" dirty="0" smtClean="0"/>
              <a:t>/</a:t>
            </a:r>
            <a:r>
              <a:rPr lang="fr-FR" b="1" dirty="0" smtClean="0"/>
              <a:t>une folle</a:t>
            </a:r>
            <a:endParaRPr lang="fr-FR" b="1" dirty="0"/>
          </a:p>
        </p:txBody>
      </p:sp>
      <p:sp>
        <p:nvSpPr>
          <p:cNvPr id="15" name="14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500" dirty="0" smtClean="0"/>
              <a:t>Signification: </a:t>
            </a:r>
            <a:r>
              <a:rPr lang="fr-FR" sz="2400" dirty="0" smtClean="0"/>
              <a:t>énormément ou d'une manière excessive,</a:t>
            </a:r>
            <a:r>
              <a:rPr lang="el-GR" sz="2400" dirty="0" smtClean="0"/>
              <a:t> </a:t>
            </a:r>
            <a:r>
              <a:rPr lang="fr-FR" sz="2400" dirty="0" smtClean="0"/>
              <a:t>déraisonnable</a:t>
            </a:r>
            <a:endParaRPr lang="fr-FR" sz="25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CA" sz="2500" dirty="0" smtClean="0"/>
              <a:t>Équivalence</a:t>
            </a:r>
            <a:r>
              <a:rPr lang="fr-FR" sz="2500" dirty="0" smtClean="0"/>
              <a:t>: </a:t>
            </a:r>
            <a:r>
              <a:rPr lang="el-GR" sz="2500" dirty="0" smtClean="0"/>
              <a:t>Σαν τρελός/τρελή</a:t>
            </a:r>
            <a:endParaRPr lang="fr-FR" sz="2500" dirty="0" smtClean="0"/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Contexte: Il travaille 7 jours sur 7 et il ne prend jamais</a:t>
            </a:r>
            <a:r>
              <a:rPr lang="el-GR" sz="2500" dirty="0" smtClean="0"/>
              <a:t> </a:t>
            </a:r>
            <a:r>
              <a:rPr lang="fr-FR" sz="2500" dirty="0" smtClean="0"/>
              <a:t>de</a:t>
            </a:r>
            <a:r>
              <a:rPr lang="el-GR" sz="2500" dirty="0" smtClean="0"/>
              <a:t> </a:t>
            </a:r>
            <a:r>
              <a:rPr lang="fr-FR" sz="2500" dirty="0" smtClean="0"/>
              <a:t>vacances</a:t>
            </a:r>
            <a:r>
              <a:rPr lang="en-US" sz="2500" dirty="0" smtClean="0"/>
              <a:t>.</a:t>
            </a:r>
            <a:r>
              <a:rPr lang="fr-FR" sz="2500" dirty="0" smtClean="0"/>
              <a:t> Il </a:t>
            </a:r>
            <a:r>
              <a:rPr lang="fr-FR" sz="2500" i="1" dirty="0" smtClean="0"/>
              <a:t>travaille</a:t>
            </a:r>
            <a:r>
              <a:rPr lang="fr-FR" sz="2500" dirty="0" smtClean="0"/>
              <a:t> </a:t>
            </a:r>
            <a:r>
              <a:rPr lang="fr-FR" sz="2500" i="1" dirty="0" smtClean="0"/>
              <a:t>comme un fou</a:t>
            </a:r>
            <a:r>
              <a:rPr lang="fr-FR" sz="2500" dirty="0" smtClean="0"/>
              <a:t>! </a:t>
            </a:r>
            <a:endParaRPr lang="fr-FR" sz="2500" dirty="0"/>
          </a:p>
        </p:txBody>
      </p:sp>
      <p:pic>
        <p:nvPicPr>
          <p:cNvPr id="16" name="Picture 2" descr="C:\Users\Mania\Downloads\46513405_332413940903045_722340179800489984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436588"/>
            <a:ext cx="1938441" cy="19454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2500" dirty="0" smtClean="0"/>
              <a:t>Signification: aimer beaucoup </a:t>
            </a:r>
            <a:r>
              <a:rPr lang="fr-FR" sz="2500" dirty="0" err="1" smtClean="0"/>
              <a:t>quelqu</a:t>
            </a:r>
            <a:r>
              <a:rPr lang="en-US" sz="2500" dirty="0" smtClean="0"/>
              <a:t>’un</a:t>
            </a:r>
            <a:endParaRPr lang="en-US" sz="2500" dirty="0"/>
          </a:p>
          <a:p>
            <a:pPr>
              <a:buFont typeface="Wingdings" pitchFamily="2" charset="2"/>
              <a:buChar char="Ø"/>
            </a:pPr>
            <a:r>
              <a:rPr lang="fr-CA" sz="2500" dirty="0" smtClean="0"/>
              <a:t>Équivalence: </a:t>
            </a:r>
            <a:r>
              <a:rPr lang="el-GR" sz="2500" dirty="0" smtClean="0"/>
              <a:t> Αγαπάω τρελά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Contexte</a:t>
            </a:r>
            <a:r>
              <a:rPr lang="el-GR" sz="2500" dirty="0" smtClean="0"/>
              <a:t>:</a:t>
            </a:r>
            <a:r>
              <a:rPr lang="fr-FR" sz="2500" dirty="0" smtClean="0"/>
              <a:t> Il est très amoureux d’elle. Il pourrait faire</a:t>
            </a:r>
            <a:r>
              <a:rPr lang="el-GR" sz="2500" dirty="0" smtClean="0"/>
              <a:t> </a:t>
            </a:r>
            <a:r>
              <a:rPr lang="fr-FR" sz="2500" dirty="0" smtClean="0"/>
              <a:t>n’importe quoi d’irrationnel pour  elle: voler, tuer, mourir…</a:t>
            </a:r>
            <a:r>
              <a:rPr lang="el-GR" sz="2500" dirty="0" smtClean="0"/>
              <a:t> </a:t>
            </a:r>
            <a:r>
              <a:rPr lang="fr-FR" sz="2500" dirty="0" smtClean="0"/>
              <a:t>Il </a:t>
            </a:r>
            <a:r>
              <a:rPr lang="fr-FR" sz="2500" i="1" dirty="0" smtClean="0"/>
              <a:t>l’aime à la folie</a:t>
            </a:r>
            <a:r>
              <a:rPr lang="fr-FR" sz="2500" dirty="0" smtClean="0"/>
              <a:t>!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 smtClean="0"/>
              <a:t>Aimer</a:t>
            </a:r>
            <a:r>
              <a:rPr lang="el-GR" b="1" dirty="0" smtClean="0"/>
              <a:t> </a:t>
            </a:r>
            <a:r>
              <a:rPr lang="fr-FR" b="1" dirty="0" smtClean="0"/>
              <a:t>à la folie </a:t>
            </a:r>
            <a:endParaRPr lang="fr-FR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4653136"/>
            <a:ext cx="2304256" cy="15417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 fontAlgn="t">
              <a:buFont typeface="Wingdings" pitchFamily="2" charset="2"/>
              <a:buChar char="Ø"/>
            </a:pPr>
            <a:r>
              <a:rPr lang="fr-FR" sz="2500" dirty="0" smtClean="0"/>
              <a:t>Signification: avoir une crise de démence</a:t>
            </a:r>
          </a:p>
          <a:p>
            <a:pPr>
              <a:buFont typeface="Wingdings" pitchFamily="2" charset="2"/>
              <a:buChar char="Ø"/>
            </a:pPr>
            <a:r>
              <a:rPr lang="fr-CA" sz="2500" dirty="0" smtClean="0"/>
              <a:t>Équivalence</a:t>
            </a:r>
            <a:r>
              <a:rPr lang="fr-FR" sz="2500" dirty="0" smtClean="0"/>
              <a:t>: </a:t>
            </a:r>
            <a:r>
              <a:rPr lang="el-GR" sz="2500" dirty="0" smtClean="0"/>
              <a:t>Έχει ένα παροξυσμό</a:t>
            </a:r>
            <a:r>
              <a:rPr lang="en-US" sz="2500" dirty="0" smtClean="0"/>
              <a:t> </a:t>
            </a:r>
            <a:r>
              <a:rPr lang="el-GR" sz="2500" dirty="0" smtClean="0"/>
              <a:t>τρέλας 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Contexte: Cet homme a tué sauvagement sa femme </a:t>
            </a:r>
            <a:r>
              <a:rPr lang="fr-FR" sz="2500" i="1" dirty="0" smtClean="0"/>
              <a:t>dans un accès de folie</a:t>
            </a:r>
            <a:r>
              <a:rPr lang="fr-FR" sz="2500" dirty="0" smtClean="0"/>
              <a:t> et il s’est ensuite suicidé! Tout s’est passé très vite, on ne connaît pas les motifs exacts de ses actes. </a:t>
            </a:r>
            <a:endParaRPr lang="fr-FR" sz="25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Avoir un accès de folie</a:t>
            </a:r>
            <a:endParaRPr lang="fr-FR" b="1" dirty="0"/>
          </a:p>
        </p:txBody>
      </p:sp>
      <p:pic>
        <p:nvPicPr>
          <p:cNvPr id="6" name="Picture 2" descr="C:\Users\Mania\Downloads\46770484_2151502058500002_706417900663078912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60648"/>
            <a:ext cx="2095358" cy="2664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942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72028" y="1700808"/>
            <a:ext cx="8229600" cy="461121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2500" dirty="0" smtClean="0"/>
              <a:t>Signification: être un peu fou par moment</a:t>
            </a:r>
          </a:p>
          <a:p>
            <a:pPr>
              <a:buFont typeface="Wingdings" pitchFamily="2" charset="2"/>
              <a:buChar char="Ø"/>
            </a:pPr>
            <a:r>
              <a:rPr lang="fr-CA" sz="2500" dirty="0" smtClean="0"/>
              <a:t>Équivalence: </a:t>
            </a:r>
            <a:r>
              <a:rPr lang="el-GR" sz="2500" dirty="0" smtClean="0"/>
              <a:t>Έχει μια δόση τρέλας</a:t>
            </a:r>
            <a:endParaRPr lang="fr-FR" sz="2500" dirty="0" smtClean="0"/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Contexte: Tout le monde sait que les grands génies ont</a:t>
            </a:r>
            <a:r>
              <a:rPr lang="el-GR" sz="2500" dirty="0" smtClean="0"/>
              <a:t> </a:t>
            </a:r>
            <a:r>
              <a:rPr lang="fr-FR" sz="2500" dirty="0" smtClean="0"/>
              <a:t>par moment</a:t>
            </a:r>
            <a:r>
              <a:rPr lang="fr-CA" sz="2500" dirty="0" smtClean="0"/>
              <a:t>s</a:t>
            </a:r>
            <a:r>
              <a:rPr lang="fr-FR" sz="2500" dirty="0" smtClean="0"/>
              <a:t> </a:t>
            </a:r>
            <a:r>
              <a:rPr lang="fr-FR" sz="2500" i="1" dirty="0" smtClean="0"/>
              <a:t>un grain de folie</a:t>
            </a:r>
            <a:r>
              <a:rPr lang="fr-FR" sz="2500" dirty="0" smtClean="0"/>
              <a:t>.</a:t>
            </a:r>
            <a:endParaRPr lang="el-GR" sz="2500" dirty="0" smtClean="0"/>
          </a:p>
          <a:p>
            <a:pPr>
              <a:buFont typeface="Wingdings" pitchFamily="2" charset="2"/>
              <a:buChar char="Ø"/>
            </a:pPr>
            <a:endParaRPr lang="fr-F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Avoir un grain de folie </a:t>
            </a:r>
            <a:endParaRPr lang="fr-FR" b="1" dirty="0"/>
          </a:p>
        </p:txBody>
      </p:sp>
      <p:pic>
        <p:nvPicPr>
          <p:cNvPr id="4" name="Picture 3" descr="C:\Users\Mania\Downloads\46482089_2149817625235383_4156113052019720192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124744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>
            <a:noAutofit/>
          </a:bodyPr>
          <a:lstStyle/>
          <a:p>
            <a:pPr fontAlgn="t">
              <a:buFont typeface="Wingdings" pitchFamily="2" charset="2"/>
              <a:buChar char="Ø"/>
            </a:pPr>
            <a:r>
              <a:rPr lang="fr-FR" sz="2500" dirty="0" smtClean="0"/>
              <a:t>Signification: Avoir des envies démesurées</a:t>
            </a:r>
          </a:p>
          <a:p>
            <a:pPr>
              <a:buFont typeface="Wingdings" pitchFamily="2" charset="2"/>
              <a:buChar char="Ø"/>
            </a:pPr>
            <a:r>
              <a:rPr lang="fr-CA" sz="2500" dirty="0" smtClean="0"/>
              <a:t>Équivalence</a:t>
            </a:r>
            <a:r>
              <a:rPr lang="fr-FR" sz="2500" dirty="0" smtClean="0"/>
              <a:t>: </a:t>
            </a:r>
            <a:r>
              <a:rPr lang="el-GR" sz="2500" dirty="0" smtClean="0"/>
              <a:t>Έχει μεγαλομανία, είναι μεγαλομανής</a:t>
            </a:r>
            <a:endParaRPr lang="fr-FR" sz="2500" dirty="0" smtClean="0"/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Origine:  Du XV siècle. Fait historique. Louis XIV</a:t>
            </a:r>
            <a:r>
              <a:rPr lang="el-GR" sz="2500" dirty="0" smtClean="0"/>
              <a:t> </a:t>
            </a:r>
            <a:r>
              <a:rPr lang="fr-FR" sz="2500" dirty="0" smtClean="0"/>
              <a:t>confisqua les biens de son intendant qui avait organisé</a:t>
            </a:r>
            <a:r>
              <a:rPr lang="el-GR" sz="2500" dirty="0" smtClean="0"/>
              <a:t> </a:t>
            </a:r>
            <a:r>
              <a:rPr lang="fr-FR" sz="2500" dirty="0" smtClean="0"/>
              <a:t>une grande fête. Le roi l’a alors accusé d’avoir accumulé</a:t>
            </a:r>
            <a:r>
              <a:rPr lang="el-GR" sz="2500" dirty="0" smtClean="0"/>
              <a:t> </a:t>
            </a:r>
            <a:r>
              <a:rPr lang="fr-FR" sz="2500" dirty="0" smtClean="0"/>
              <a:t>des richesses aux dépens du trésor.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Commentaire: registre familier</a:t>
            </a:r>
          </a:p>
          <a:p>
            <a:pPr>
              <a:buFont typeface="Wingdings" pitchFamily="2" charset="2"/>
              <a:buChar char="Ø"/>
            </a:pPr>
            <a:r>
              <a:rPr lang="fr-FR" sz="2500" dirty="0" smtClean="0"/>
              <a:t>Contexte: Bien qu’il n’ait pas beaucoup d’argent, il veut</a:t>
            </a:r>
            <a:r>
              <a:rPr lang="el-GR" sz="2500" dirty="0" smtClean="0"/>
              <a:t> </a:t>
            </a:r>
            <a:r>
              <a:rPr lang="fr-FR" sz="2500" dirty="0" smtClean="0"/>
              <a:t>toujours rouler dans une belle voiture ou s’acheter le</a:t>
            </a:r>
            <a:r>
              <a:rPr lang="el-GR" sz="2500" dirty="0" smtClean="0"/>
              <a:t> </a:t>
            </a:r>
            <a:r>
              <a:rPr lang="fr-FR" sz="2500" dirty="0" smtClean="0"/>
              <a:t>dernier téléphone à la mode. Il </a:t>
            </a:r>
            <a:r>
              <a:rPr lang="fr-FR" sz="2500" i="1" dirty="0" smtClean="0"/>
              <a:t>a la folie des grandeurs</a:t>
            </a:r>
            <a:r>
              <a:rPr lang="fr-FR" sz="2500" dirty="0" smtClean="0"/>
              <a:t>! </a:t>
            </a:r>
            <a:endParaRPr lang="fr-FR" sz="25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251520" y="152400"/>
            <a:ext cx="8435280" cy="1219200"/>
          </a:xfrm>
        </p:spPr>
        <p:txBody>
          <a:bodyPr>
            <a:normAutofit/>
          </a:bodyPr>
          <a:lstStyle/>
          <a:p>
            <a:r>
              <a:rPr lang="fr-FR" sz="4100" b="1" dirty="0" smtClean="0"/>
              <a:t>Avoir la folie des grandeurs </a:t>
            </a:r>
            <a:endParaRPr lang="fr-FR" sz="4100" b="1" dirty="0"/>
          </a:p>
        </p:txBody>
      </p:sp>
      <p:pic>
        <p:nvPicPr>
          <p:cNvPr id="6" name="Picture 5" descr="C:\Users\Mania\Desktop\reprise-la-folie-des-grandeurs,M186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22369"/>
            <a:ext cx="2232248" cy="15944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27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601</TotalTime>
  <Words>611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Constantia</vt:lpstr>
      <vt:lpstr>Wingdings</vt:lpstr>
      <vt:lpstr>Wingdings 2</vt:lpstr>
      <vt:lpstr>Χαρτί</vt:lpstr>
      <vt:lpstr>Οι ιδιωτισμοί στη διδασκαλία της γαλλικής ως ξένης γλώσσας και στη μετάφραση (1025)</vt:lpstr>
      <vt:lpstr>Être fou/folle à lier                                                 </vt:lpstr>
      <vt:lpstr>Être fou furieux/folle furieuse</vt:lpstr>
      <vt:lpstr>Être fou de joie/folle de joie</vt:lpstr>
      <vt:lpstr>Comme un fou/une folle</vt:lpstr>
      <vt:lpstr>Aimer à la folie </vt:lpstr>
      <vt:lpstr>Avoir un accès de folie</vt:lpstr>
      <vt:lpstr>Avoir un grain de folie </vt:lpstr>
      <vt:lpstr>Avoir la folie des grandeurs </vt:lpstr>
      <vt:lpstr>Faire des folies de son corps</vt:lpstr>
      <vt:lpstr>Faire des folies</vt:lpstr>
      <vt:lpstr>Dictionnaire: </vt:lpstr>
      <vt:lpstr>Sitographie: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ιδιωματισμοί στη διδασκαλία της γαλλικής ως ξένης γλώσσας και στη μετάφραση (1025)</dc:title>
  <dc:creator>Mania Av</dc:creator>
  <cp:lastModifiedBy>user</cp:lastModifiedBy>
  <cp:revision>220</cp:revision>
  <dcterms:created xsi:type="dcterms:W3CDTF">2018-11-09T22:17:33Z</dcterms:created>
  <dcterms:modified xsi:type="dcterms:W3CDTF">2019-01-20T14:28:46Z</dcterms:modified>
</cp:coreProperties>
</file>