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Playfair Display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6bcf0455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6bcf0455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6bcf0455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6bcf0455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606b4f83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606b4f83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606b4f83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606b4f83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6bc64131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6bc64131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6bc64131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6bc64131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6bc64131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6bc64131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6bc64131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6bc64131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606b4f83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606b4f83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6bc64131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6bc64131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6bc64131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6bc64131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6bc64131b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6bc64131b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6bcf0455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6bcf0455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nrtl.fr/definition" TargetMode="External"/><Relationship Id="rId3" Type="http://schemas.openxmlformats.org/officeDocument/2006/relationships/hyperlink" Target="http://www.linternaute.fr/expression/" TargetMode="External"/><Relationship Id="rId7" Type="http://schemas.openxmlformats.org/officeDocument/2006/relationships/hyperlink" Target="http://dictionnaire.reverso.ne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tumblr.gr" TargetMode="External"/><Relationship Id="rId5" Type="http://schemas.openxmlformats.org/officeDocument/2006/relationships/hyperlink" Target="http://www.google.fr/images" TargetMode="External"/><Relationship Id="rId4" Type="http://schemas.openxmlformats.org/officeDocument/2006/relationships/hyperlink" Target="https://fr.wiktionary.org" TargetMode="External"/><Relationship Id="rId9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01350" y="1024000"/>
            <a:ext cx="3130800" cy="3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FF"/>
                </a:solidFill>
              </a:rPr>
              <a:t>Οι ιδιωτισμοί στη διδασκαλία της Γαλλικής ως ξένης γλώσσας και στη μετάφραση</a:t>
            </a:r>
            <a:endParaRPr b="0">
              <a:solidFill>
                <a:srgbClr val="FFFFFF"/>
              </a:solidFill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00" y="4154828"/>
            <a:ext cx="295140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(1025)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Avoir les jambes en coton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E696C"/>
                </a:solidFill>
              </a:rPr>
              <a:t>Jambes tremblantes qui ont du mal</a:t>
            </a: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E696C"/>
                </a:solidFill>
              </a:rPr>
              <a:t>à porter le poids du corps,</a:t>
            </a: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E696C"/>
                </a:solidFill>
              </a:rPr>
              <a:t>par suite d’une émotion, d’une</a:t>
            </a: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E696C"/>
                </a:solidFill>
              </a:rPr>
              <a:t>maladie ou de la fatigue.</a:t>
            </a: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par exemple:  </a:t>
            </a:r>
            <a:r>
              <a:rPr lang="en" sz="1600" dirty="0">
                <a:solidFill>
                  <a:srgbClr val="000000"/>
                </a:solidFill>
              </a:rPr>
              <a:t>Quand je l'ai vue,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1600" dirty="0">
                <a:solidFill>
                  <a:schemeClr val="accent1"/>
                </a:solidFill>
              </a:rPr>
              <a:t>e</a:t>
            </a:r>
            <a:r>
              <a:rPr lang="en" sz="1600" dirty="0" smtClean="0">
                <a:solidFill>
                  <a:schemeClr val="accent1"/>
                </a:solidFill>
              </a:rPr>
              <a:t>lle </a:t>
            </a:r>
            <a:r>
              <a:rPr lang="en" sz="1600" dirty="0" smtClean="0">
                <a:solidFill>
                  <a:srgbClr val="000000"/>
                </a:solidFill>
              </a:rPr>
              <a:t>avais </a:t>
            </a:r>
            <a:r>
              <a:rPr lang="en" sz="1600" dirty="0">
                <a:solidFill>
                  <a:srgbClr val="000000"/>
                </a:solidFill>
              </a:rPr>
              <a:t>les jambes en coton.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Δεν </a:t>
            </a:r>
            <a:r>
              <a:rPr lang="el-GR" dirty="0" smtClean="0">
                <a:solidFill>
                  <a:schemeClr val="bg2"/>
                </a:solidFill>
              </a:rPr>
              <a:t>την</a:t>
            </a:r>
            <a:r>
              <a:rPr lang="en" dirty="0" smtClean="0">
                <a:solidFill>
                  <a:schemeClr val="bg2"/>
                </a:solidFill>
              </a:rPr>
              <a:t> κρατού</a:t>
            </a:r>
            <a:r>
              <a:rPr lang="el-GR" dirty="0" smtClean="0">
                <a:solidFill>
                  <a:schemeClr val="bg2"/>
                </a:solidFill>
              </a:rPr>
              <a:t>σαν</a:t>
            </a:r>
            <a:r>
              <a:rPr lang="en" dirty="0" smtClean="0">
                <a:solidFill>
                  <a:schemeClr val="bg2"/>
                </a:solidFill>
              </a:rPr>
              <a:t> </a:t>
            </a:r>
            <a:r>
              <a:rPr lang="en" dirty="0">
                <a:solidFill>
                  <a:schemeClr val="bg2"/>
                </a:solidFill>
              </a:rPr>
              <a:t>τα πόδια </a:t>
            </a:r>
            <a:r>
              <a:rPr lang="el-GR" dirty="0" smtClean="0">
                <a:solidFill>
                  <a:schemeClr val="bg2"/>
                </a:solidFill>
              </a:rPr>
              <a:t>της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8472" y="1382250"/>
            <a:ext cx="4434275" cy="295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Charrier dans les b</a:t>
            </a:r>
            <a:r>
              <a:rPr lang="en">
                <a:solidFill>
                  <a:srgbClr val="F55E61"/>
                </a:solidFill>
              </a:rPr>
              <a:t>é</a:t>
            </a:r>
            <a:r>
              <a:rPr lang="en"/>
              <a:t>gonias</a:t>
            </a: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E696C"/>
                </a:solidFill>
              </a:rPr>
              <a:t>Exagérer</a:t>
            </a: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par exemple: </a:t>
            </a:r>
            <a:r>
              <a:rPr lang="en" sz="1600" dirty="0">
                <a:solidFill>
                  <a:srgbClr val="000000"/>
                </a:solidFill>
              </a:rPr>
              <a:t>Je ne t'ai pas insulté,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faut pas charrier(dans les bégonias)! J'ai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Juste dit un peu sèchement ce que je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pensais, c'est tout!</a:t>
            </a:r>
            <a:r>
              <a:rPr lang="en" i="1" dirty="0">
                <a:solidFill>
                  <a:srgbClr val="000000"/>
                </a:solidFill>
              </a:rPr>
              <a:t> 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>
                <a:solidFill>
                  <a:schemeClr val="bg2"/>
                </a:solidFill>
              </a:rPr>
              <a:t>Μην κάνεις</a:t>
            </a:r>
            <a:r>
              <a:rPr lang="en" dirty="0" smtClean="0">
                <a:solidFill>
                  <a:schemeClr val="bg2"/>
                </a:solidFill>
              </a:rPr>
              <a:t> </a:t>
            </a:r>
            <a:r>
              <a:rPr lang="en" dirty="0">
                <a:solidFill>
                  <a:schemeClr val="bg2"/>
                </a:solidFill>
              </a:rPr>
              <a:t>την τρίχα </a:t>
            </a:r>
            <a:r>
              <a:rPr lang="en" dirty="0" smtClean="0">
                <a:solidFill>
                  <a:schemeClr val="bg2"/>
                </a:solidFill>
              </a:rPr>
              <a:t>τριχιά!</a:t>
            </a:r>
            <a:r>
              <a:rPr lang="el-GR" dirty="0" smtClean="0">
                <a:solidFill>
                  <a:schemeClr val="bg2"/>
                </a:solidFill>
              </a:rPr>
              <a:t> Μην το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>
                <a:solidFill>
                  <a:schemeClr val="bg2"/>
                </a:solidFill>
              </a:rPr>
              <a:t>παρατραβάς  (το σκοινί)!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E696C"/>
              </a:solidFill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650" y="1113187"/>
            <a:ext cx="3495000" cy="349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Manger les pissenlits par la racine</a:t>
            </a:r>
            <a:endParaRPr>
              <a:solidFill>
                <a:srgbClr val="F55E61"/>
              </a:solidFill>
            </a:endParaRPr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E696C"/>
                </a:solidFill>
              </a:rPr>
              <a:t>Être mort et enterré</a:t>
            </a: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par exemple: </a:t>
            </a:r>
            <a:r>
              <a:rPr lang="en" sz="1600" dirty="0">
                <a:solidFill>
                  <a:srgbClr val="000000"/>
                </a:solidFill>
              </a:rPr>
              <a:t>Votre plan était tout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simplement un désastre et si ce n'était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pas grâce à ce homme, on serait en train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de manger les pissenlits par la racine.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>
                <a:solidFill>
                  <a:schemeClr val="bg2"/>
                </a:solidFill>
              </a:rPr>
              <a:t>Θα βλέπαμε τώρα</a:t>
            </a:r>
            <a:r>
              <a:rPr lang="en" dirty="0" smtClean="0">
                <a:solidFill>
                  <a:schemeClr val="bg2"/>
                </a:solidFill>
              </a:rPr>
              <a:t> </a:t>
            </a:r>
            <a:r>
              <a:rPr lang="en" dirty="0">
                <a:solidFill>
                  <a:schemeClr val="bg2"/>
                </a:solidFill>
              </a:rPr>
              <a:t>τα ραδίκια </a:t>
            </a:r>
            <a:r>
              <a:rPr lang="en" dirty="0" smtClean="0">
                <a:solidFill>
                  <a:schemeClr val="bg2"/>
                </a:solidFill>
              </a:rPr>
              <a:t>ανάποδα</a:t>
            </a:r>
            <a:r>
              <a:rPr lang="el-GR" dirty="0" smtClean="0">
                <a:solidFill>
                  <a:schemeClr val="bg2"/>
                </a:solidFill>
              </a:rPr>
              <a:t>,</a:t>
            </a:r>
            <a:endParaRPr lang="el-GR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>
                <a:solidFill>
                  <a:schemeClr val="bg2"/>
                </a:solidFill>
              </a:rPr>
              <a:t>Θα τα’χαμε κακαρώσει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075" y="1195338"/>
            <a:ext cx="2455550" cy="343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Ê</a:t>
            </a:r>
            <a:r>
              <a:rPr lang="en">
                <a:solidFill>
                  <a:srgbClr val="F55E61"/>
                </a:solidFill>
              </a:rPr>
              <a:t>tre blanche comme un lis</a:t>
            </a:r>
            <a:endParaRPr>
              <a:solidFill>
                <a:srgbClr val="F55E61"/>
              </a:solidFill>
            </a:endParaRPr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E696C"/>
                </a:solidFill>
              </a:rPr>
              <a:t>Avoir un teint très pâle</a:t>
            </a: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 dirty="0"/>
              <a:t>par exemple: </a:t>
            </a:r>
            <a:r>
              <a:rPr lang="en" sz="1600" dirty="0">
                <a:solidFill>
                  <a:srgbClr val="000000"/>
                </a:solidFill>
              </a:rPr>
              <a:t>Les épouses royales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doivent être blanches comme un lis.</a:t>
            </a: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i="1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-GR" dirty="0" smtClean="0">
                <a:solidFill>
                  <a:schemeClr val="bg2"/>
                </a:solidFill>
              </a:rPr>
              <a:t>Πρέπει να είναι</a:t>
            </a:r>
            <a:r>
              <a:rPr lang="en" dirty="0" smtClean="0">
                <a:solidFill>
                  <a:schemeClr val="bg2"/>
                </a:solidFill>
              </a:rPr>
              <a:t> λευκ</a:t>
            </a:r>
            <a:r>
              <a:rPr lang="el-GR" dirty="0" smtClean="0">
                <a:solidFill>
                  <a:schemeClr val="bg2"/>
                </a:solidFill>
              </a:rPr>
              <a:t>ές</a:t>
            </a:r>
            <a:r>
              <a:rPr lang="en" dirty="0" smtClean="0">
                <a:solidFill>
                  <a:schemeClr val="bg2"/>
                </a:solidFill>
              </a:rPr>
              <a:t> </a:t>
            </a:r>
            <a:r>
              <a:rPr lang="en" dirty="0">
                <a:solidFill>
                  <a:schemeClr val="bg2"/>
                </a:solidFill>
              </a:rPr>
              <a:t>σαν </a:t>
            </a:r>
            <a:r>
              <a:rPr lang="en" dirty="0" smtClean="0">
                <a:solidFill>
                  <a:schemeClr val="bg2"/>
                </a:solidFill>
              </a:rPr>
              <a:t>κρινάκι</a:t>
            </a:r>
            <a:r>
              <a:rPr lang="el-GR" dirty="0" smtClean="0">
                <a:solidFill>
                  <a:schemeClr val="bg2"/>
                </a:solidFill>
              </a:rPr>
              <a:t>;;;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-GR" dirty="0" smtClean="0">
                <a:solidFill>
                  <a:schemeClr val="bg2"/>
                </a:solidFill>
              </a:rPr>
              <a:t>Πρέπει να είναι στα λευκά...;;;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2671" y="1439000"/>
            <a:ext cx="4250450" cy="28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http://www.linternaute.fr/expression/</a:t>
            </a:r>
            <a:r>
              <a:rPr lang="en">
                <a:solidFill>
                  <a:srgbClr val="5E696C"/>
                </a:solidFill>
              </a:rPr>
              <a:t> </a:t>
            </a:r>
            <a:endParaRPr>
              <a:solidFill>
                <a:srgbClr val="5E696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https://fr.wiktionary.org</a:t>
            </a:r>
            <a:r>
              <a:rPr lang="en">
                <a:solidFill>
                  <a:srgbClr val="5E696C"/>
                </a:solidFill>
              </a:rPr>
              <a:t> </a:t>
            </a:r>
            <a:endParaRPr>
              <a:solidFill>
                <a:srgbClr val="5E696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5"/>
              </a:rPr>
              <a:t>www.google.fr/images</a:t>
            </a:r>
            <a:endParaRPr>
              <a:solidFill>
                <a:srgbClr val="5E696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6"/>
              </a:rPr>
              <a:t>www.tumblr.gr</a:t>
            </a:r>
            <a:r>
              <a:rPr lang="en">
                <a:solidFill>
                  <a:srgbClr val="5E696C"/>
                </a:solidFill>
              </a:rPr>
              <a:t> </a:t>
            </a:r>
            <a:endParaRPr>
              <a:solidFill>
                <a:srgbClr val="5E696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7"/>
              </a:rPr>
              <a:t>http://dictionnaire.reverso.net</a:t>
            </a:r>
            <a:endParaRPr>
              <a:solidFill>
                <a:srgbClr val="5E696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8"/>
              </a:rPr>
              <a:t>http://www.cnrtl.fr/definition</a:t>
            </a:r>
            <a:r>
              <a:rPr lang="en">
                <a:solidFill>
                  <a:srgbClr val="5E696C"/>
                </a:solidFill>
              </a:rPr>
              <a:t>  </a:t>
            </a:r>
            <a:endParaRPr>
              <a:solidFill>
                <a:srgbClr val="5E696C"/>
              </a:solidFill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00750" y="1658600"/>
            <a:ext cx="4068201" cy="305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376650"/>
            <a:ext cx="8520600" cy="41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/>
              <a:t>Καθηγήτρια:</a:t>
            </a:r>
            <a:r>
              <a:rPr lang="en" sz="2400"/>
              <a:t> </a:t>
            </a:r>
            <a:r>
              <a:rPr lang="en" sz="2400" i="1"/>
              <a:t>Μουστάκη Αργυρώ</a:t>
            </a:r>
            <a:endParaRPr sz="2400"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/>
              <a:t>Φοιτήτρια:</a:t>
            </a:r>
            <a:r>
              <a:rPr lang="en" sz="2400"/>
              <a:t> </a:t>
            </a:r>
            <a:r>
              <a:rPr lang="en" sz="2400" i="1"/>
              <a:t>Ξηρογιάννη Παναγιώτα</a:t>
            </a:r>
            <a:endParaRPr sz="2400" i="1"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/>
              <a:t>Α.Μ. :</a:t>
            </a:r>
            <a:r>
              <a:rPr lang="en" sz="2400"/>
              <a:t> </a:t>
            </a:r>
            <a:r>
              <a:rPr lang="en" sz="2400" i="1"/>
              <a:t>1564201500085</a:t>
            </a:r>
            <a:endParaRPr sz="2400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1559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Phrases fig</a:t>
            </a:r>
            <a:r>
              <a:rPr lang="en">
                <a:solidFill>
                  <a:srgbClr val="F55E61"/>
                </a:solidFill>
              </a:rPr>
              <a:t>é</a:t>
            </a:r>
            <a:r>
              <a:rPr lang="en"/>
              <a:t>es avec des fleurs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0600" y="887975"/>
            <a:ext cx="3954050" cy="39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Arriver comme une fleur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E696C"/>
                </a:solidFill>
              </a:rPr>
              <a:t>Αrriver de façon innocente,</a:t>
            </a: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E696C"/>
                </a:solidFill>
              </a:rPr>
              <a:t>ingénue, et inopportune</a:t>
            </a: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par exemple:  </a:t>
            </a:r>
            <a:r>
              <a:rPr lang="en" sz="1600" dirty="0">
                <a:solidFill>
                  <a:srgbClr val="000000"/>
                </a:solidFill>
              </a:rPr>
              <a:t>Et tu arrives comme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une fleur non pas avec un,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mais deux contrats.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>
                <a:solidFill>
                  <a:schemeClr val="bg2"/>
                </a:solidFill>
              </a:rPr>
              <a:t>Σκ</a:t>
            </a:r>
            <a:r>
              <a:rPr lang="el-GR" dirty="0" smtClean="0">
                <a:solidFill>
                  <a:schemeClr val="bg2"/>
                </a:solidFill>
              </a:rPr>
              <a:t>ας</a:t>
            </a:r>
            <a:r>
              <a:rPr lang="en" dirty="0" smtClean="0">
                <a:solidFill>
                  <a:schemeClr val="bg2"/>
                </a:solidFill>
              </a:rPr>
              <a:t> </a:t>
            </a:r>
            <a:r>
              <a:rPr lang="en" dirty="0">
                <a:solidFill>
                  <a:schemeClr val="bg2"/>
                </a:solidFill>
              </a:rPr>
              <a:t>από </a:t>
            </a:r>
            <a:r>
              <a:rPr lang="en" dirty="0">
                <a:solidFill>
                  <a:srgbClr val="5E696C"/>
                </a:solidFill>
              </a:rPr>
              <a:t>το πουθενά</a:t>
            </a:r>
            <a:endParaRPr dirty="0">
              <a:solidFill>
                <a:srgbClr val="5E696C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4275" y="1508675"/>
            <a:ext cx="4402374" cy="24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Faire une fleur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E696C"/>
                </a:solidFill>
              </a:rPr>
              <a:t>Avoir un geste ou une</a:t>
            </a: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E696C"/>
                </a:solidFill>
              </a:rPr>
              <a:t>attention aimable (agréable)</a:t>
            </a: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E696C"/>
                </a:solidFill>
              </a:rPr>
              <a:t>envers quelqu’un.</a:t>
            </a: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par exemple: </a:t>
            </a:r>
            <a:r>
              <a:rPr lang="en" sz="1600" dirty="0">
                <a:solidFill>
                  <a:srgbClr val="000000"/>
                </a:solidFill>
              </a:rPr>
              <a:t>Je ne peux pas aller voir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la juge pour faire une fleur à ta mère.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>
                <a:solidFill>
                  <a:schemeClr val="bg2"/>
                </a:solidFill>
              </a:rPr>
              <a:t>Για να της κ</a:t>
            </a:r>
            <a:r>
              <a:rPr lang="en" dirty="0" smtClean="0">
                <a:solidFill>
                  <a:schemeClr val="bg2"/>
                </a:solidFill>
              </a:rPr>
              <a:t>άν</a:t>
            </a:r>
            <a:r>
              <a:rPr lang="el-GR" dirty="0" smtClean="0">
                <a:solidFill>
                  <a:schemeClr val="bg2"/>
                </a:solidFill>
              </a:rPr>
              <a:t>ω τη</a:t>
            </a:r>
            <a:r>
              <a:rPr lang="en" dirty="0" smtClean="0">
                <a:solidFill>
                  <a:schemeClr val="bg2"/>
                </a:solidFill>
              </a:rPr>
              <a:t> </a:t>
            </a:r>
            <a:r>
              <a:rPr lang="en" dirty="0">
                <a:solidFill>
                  <a:schemeClr val="bg2"/>
                </a:solidFill>
              </a:rPr>
              <a:t>χάρη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625" y="1389725"/>
            <a:ext cx="3469925" cy="26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C’est le bouquet!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E696C"/>
                </a:solidFill>
              </a:rPr>
              <a:t>C’est l’événement qui vient</a:t>
            </a: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E696C"/>
                </a:solidFill>
              </a:rPr>
              <a:t>s’ajouter à une série</a:t>
            </a: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E696C"/>
                </a:solidFill>
              </a:rPr>
              <a:t>d’événements négatifs</a:t>
            </a: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par exemple: </a:t>
            </a:r>
            <a:r>
              <a:rPr lang="en" sz="1600" dirty="0">
                <a:solidFill>
                  <a:srgbClr val="000000"/>
                </a:solidFill>
              </a:rPr>
              <a:t>C'est encore pire que ce que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</a:rPr>
              <a:t>tu as fait hier. C'est le bouquet!</a:t>
            </a:r>
            <a:endParaRPr sz="1600"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>
                <a:solidFill>
                  <a:schemeClr val="bg2"/>
                </a:solidFill>
              </a:rPr>
              <a:t>Είναι</a:t>
            </a:r>
            <a:r>
              <a:rPr lang="en" dirty="0" smtClean="0">
                <a:solidFill>
                  <a:srgbClr val="5E696C"/>
                </a:solidFill>
              </a:rPr>
              <a:t> </a:t>
            </a:r>
            <a:r>
              <a:rPr lang="en" dirty="0">
                <a:solidFill>
                  <a:srgbClr val="5E696C"/>
                </a:solidFill>
              </a:rPr>
              <a:t>το κερασάκι στην τούρτα!</a:t>
            </a:r>
            <a:endParaRPr dirty="0">
              <a:solidFill>
                <a:srgbClr val="5E696C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255" y="1037980"/>
            <a:ext cx="3067525" cy="306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>
                <a:solidFill>
                  <a:srgbClr val="F55E61"/>
                </a:solidFill>
              </a:rPr>
              <a:t>é</a:t>
            </a:r>
            <a:r>
              <a:rPr lang="en"/>
              <a:t>couvrir le pot aux roses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E696C"/>
                </a:solidFill>
              </a:rPr>
              <a:t>Découvrir le(s) secret(s) que cache</a:t>
            </a: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E696C"/>
                </a:solidFill>
              </a:rPr>
              <a:t>une personne ou une supercherie.</a:t>
            </a: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E696C"/>
                </a:solidFill>
              </a:rPr>
              <a:t>En général, cette expression a</a:t>
            </a: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E696C"/>
                </a:solidFill>
              </a:rPr>
              <a:t>une connotation négative</a:t>
            </a: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5E696C"/>
                </a:solidFill>
              </a:rPr>
              <a:t>par exemple:</a:t>
            </a:r>
            <a:r>
              <a:rPr lang="en" dirty="0">
                <a:solidFill>
                  <a:srgbClr val="5E696C"/>
                </a:solidFill>
              </a:rPr>
              <a:t> </a:t>
            </a:r>
            <a:r>
              <a:rPr lang="en" sz="1600" dirty="0">
                <a:solidFill>
                  <a:srgbClr val="000000"/>
                </a:solidFill>
              </a:rPr>
              <a:t>Nous avons divulgué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leurs plans aux autorités. Nous avons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</a:rPr>
              <a:t>dévoilé le pot aux roses.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E696C"/>
                </a:solidFill>
              </a:rPr>
              <a:t>Τους </a:t>
            </a:r>
            <a:r>
              <a:rPr lang="en" dirty="0" smtClean="0">
                <a:solidFill>
                  <a:srgbClr val="5E696C"/>
                </a:solidFill>
              </a:rPr>
              <a:t>ξεσκ</a:t>
            </a:r>
            <a:r>
              <a:rPr lang="el-GR" dirty="0" smtClean="0">
                <a:solidFill>
                  <a:schemeClr val="bg2"/>
                </a:solidFill>
              </a:rPr>
              <a:t>επάσαμε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6150" y="1583875"/>
            <a:ext cx="4846149" cy="273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Être rouge comme un coquelicot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E696C"/>
                </a:solidFill>
              </a:rPr>
              <a:t>Très confus,</a:t>
            </a: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E696C"/>
                </a:solidFill>
              </a:rPr>
              <a:t>rouge de timidité</a:t>
            </a: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par exemple:  </a:t>
            </a:r>
            <a:r>
              <a:rPr lang="en" sz="1600" dirty="0">
                <a:solidFill>
                  <a:srgbClr val="000000"/>
                </a:solidFill>
              </a:rPr>
              <a:t>Une chose importante,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Amélie: les amoureux étaient rouges,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comme le coquelicot après tant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de compliments.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5E696C"/>
                </a:solidFill>
              </a:rPr>
              <a:t>Κοκκίνισ</a:t>
            </a:r>
            <a:r>
              <a:rPr lang="el-GR" dirty="0" smtClean="0">
                <a:solidFill>
                  <a:schemeClr val="bg2"/>
                </a:solidFill>
              </a:rPr>
              <a:t>αν</a:t>
            </a:r>
            <a:r>
              <a:rPr lang="en" dirty="0" smtClean="0">
                <a:solidFill>
                  <a:schemeClr val="bg2"/>
                </a:solidFill>
              </a:rPr>
              <a:t> </a:t>
            </a:r>
            <a:r>
              <a:rPr lang="en" dirty="0">
                <a:solidFill>
                  <a:srgbClr val="5E696C"/>
                </a:solidFill>
              </a:rPr>
              <a:t>σαν</a:t>
            </a:r>
            <a:endParaRPr dirty="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E696C"/>
                </a:solidFill>
              </a:rPr>
              <a:t>παπαρούνα</a:t>
            </a:r>
            <a:endParaRPr dirty="0">
              <a:solidFill>
                <a:srgbClr val="5E696C"/>
              </a:solidFill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3325" y="1228050"/>
            <a:ext cx="4768976" cy="318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Filer un mauvais coton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E696C"/>
                </a:solidFill>
              </a:rPr>
              <a:t>Avoir la santé qui se détériore,</a:t>
            </a:r>
            <a:endParaRPr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E696C"/>
                </a:solidFill>
              </a:rPr>
              <a:t>les affaires qui marchent mal</a:t>
            </a:r>
            <a:endParaRPr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par exemple: </a:t>
            </a:r>
            <a:r>
              <a:rPr lang="en" sz="1600">
                <a:solidFill>
                  <a:srgbClr val="000000"/>
                </a:solidFill>
              </a:rPr>
              <a:t>Ma mère est déprimée. Elle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0000"/>
                </a:solidFill>
              </a:rPr>
              <a:t>file un mauvais coton.</a:t>
            </a:r>
            <a:endParaRPr sz="160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Είναι στα κάτω της.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425" y="1017451"/>
            <a:ext cx="3344475" cy="37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475</Words>
  <Application>Microsoft Office PowerPoint</Application>
  <PresentationFormat>On-screen Show (16:9)</PresentationFormat>
  <Paragraphs>128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Lato</vt:lpstr>
      <vt:lpstr>Arial</vt:lpstr>
      <vt:lpstr>Playfair Display</vt:lpstr>
      <vt:lpstr>Coral</vt:lpstr>
      <vt:lpstr>Οι ιδιωτισμοί στη διδασκαλία της Γαλλικής ως ξένης γλώσσας και στη μετάφραση</vt:lpstr>
      <vt:lpstr>PowerPoint Presentation</vt:lpstr>
      <vt:lpstr>Phrases figées avec des fleurs</vt:lpstr>
      <vt:lpstr>Arriver comme une fleur</vt:lpstr>
      <vt:lpstr>Faire une fleur</vt:lpstr>
      <vt:lpstr>C’est le bouquet!</vt:lpstr>
      <vt:lpstr>Découvrir le pot aux roses</vt:lpstr>
      <vt:lpstr>Être rouge comme un coquelicot</vt:lpstr>
      <vt:lpstr>Filer un mauvais coton</vt:lpstr>
      <vt:lpstr>Avoir les jambes en coton</vt:lpstr>
      <vt:lpstr>Charrier dans les bégonias</vt:lpstr>
      <vt:lpstr>Manger les pissenlits par la racine</vt:lpstr>
      <vt:lpstr>Être blanche comme un lis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ιδιωτισμοί στη διδασκαλία της Γαλλικής ως ξένης γλώσσας και στη μετάφραση</dc:title>
  <dc:creator>user</dc:creator>
  <cp:lastModifiedBy>user</cp:lastModifiedBy>
  <cp:revision>6</cp:revision>
  <dcterms:modified xsi:type="dcterms:W3CDTF">2019-01-11T18:56:50Z</dcterms:modified>
</cp:coreProperties>
</file>