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82" r:id="rId3"/>
    <p:sldId id="283" r:id="rId4"/>
    <p:sldId id="285" r:id="rId5"/>
    <p:sldId id="286" r:id="rId6"/>
    <p:sldId id="288" r:id="rId7"/>
    <p:sldId id="310" r:id="rId8"/>
    <p:sldId id="257" r:id="rId9"/>
    <p:sldId id="291" r:id="rId10"/>
    <p:sldId id="273" r:id="rId11"/>
    <p:sldId id="276" r:id="rId12"/>
    <p:sldId id="277" r:id="rId13"/>
    <p:sldId id="278" r:id="rId14"/>
    <p:sldId id="279" r:id="rId15"/>
    <p:sldId id="307" r:id="rId16"/>
    <p:sldId id="308" r:id="rId17"/>
    <p:sldId id="281" r:id="rId18"/>
    <p:sldId id="280" r:id="rId19"/>
    <p:sldId id="294" r:id="rId20"/>
    <p:sldId id="292" r:id="rId21"/>
    <p:sldId id="293" r:id="rId22"/>
    <p:sldId id="295" r:id="rId23"/>
    <p:sldId id="296" r:id="rId24"/>
    <p:sldId id="297" r:id="rId25"/>
    <p:sldId id="298" r:id="rId26"/>
    <p:sldId id="299" r:id="rId27"/>
    <p:sldId id="300" r:id="rId28"/>
    <p:sldId id="301" r:id="rId29"/>
    <p:sldId id="304" r:id="rId30"/>
    <p:sldId id="306" r:id="rId31"/>
    <p:sldId id="309" r:id="rId32"/>
    <p:sldId id="303" r:id="rId33"/>
  </p:sldIdLst>
  <p:sldSz cx="12192000" cy="6858000"/>
  <p:notesSz cx="6797675" cy="987425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3" d="100"/>
          <a:sy n="73" d="100"/>
        </p:scale>
        <p:origin x="61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FFA9DB-7D99-4255-B414-81BB41803E1A}"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el-GR"/>
        </a:p>
      </dgm:t>
    </dgm:pt>
    <dgm:pt modelId="{D3D71013-BF90-45C8-B342-DD931CB1F394}">
      <dgm:prSet phldrT="[Κείμενο]"/>
      <dgm:spPr/>
      <dgm:t>
        <a:bodyPr/>
        <a:lstStyle/>
        <a:p>
          <a:r>
            <a:rPr lang="fr-CA" dirty="0" err="1"/>
            <a:t>Koiné</a:t>
          </a:r>
          <a:r>
            <a:rPr lang="fr-CA" dirty="0"/>
            <a:t> et dialectes du grec moderne</a:t>
          </a:r>
          <a:endParaRPr lang="el-GR" dirty="0"/>
        </a:p>
      </dgm:t>
    </dgm:pt>
    <dgm:pt modelId="{3D810298-4F99-42BC-8001-3FC47B3A4DB3}" type="parTrans" cxnId="{13476ECD-17BF-44D1-B02D-65B7BCA62DB8}">
      <dgm:prSet/>
      <dgm:spPr/>
      <dgm:t>
        <a:bodyPr/>
        <a:lstStyle/>
        <a:p>
          <a:endParaRPr lang="el-GR"/>
        </a:p>
      </dgm:t>
    </dgm:pt>
    <dgm:pt modelId="{1691B425-E40A-46EE-BD3A-8E326792E361}" type="sibTrans" cxnId="{13476ECD-17BF-44D1-B02D-65B7BCA62DB8}">
      <dgm:prSet/>
      <dgm:spPr/>
      <dgm:t>
        <a:bodyPr/>
        <a:lstStyle/>
        <a:p>
          <a:endParaRPr lang="el-GR"/>
        </a:p>
      </dgm:t>
    </dgm:pt>
    <dgm:pt modelId="{AE81152A-43CA-4A36-A891-DEAE25CDF099}">
      <dgm:prSet phldrT="[Κείμενο]"/>
      <dgm:spPr>
        <a:solidFill>
          <a:schemeClr val="accent2"/>
        </a:solidFill>
      </dgm:spPr>
      <dgm:t>
        <a:bodyPr/>
        <a:lstStyle/>
        <a:p>
          <a:r>
            <a:rPr lang="fr-CA" dirty="0"/>
            <a:t>superstrat</a:t>
          </a:r>
          <a:endParaRPr lang="el-GR" dirty="0"/>
        </a:p>
      </dgm:t>
    </dgm:pt>
    <dgm:pt modelId="{614D05F3-6F16-4A8F-A3BF-3C32A6E00B80}" type="parTrans" cxnId="{A311003A-ADFA-4784-850D-2742575BC76C}">
      <dgm:prSet/>
      <dgm:spPr/>
      <dgm:t>
        <a:bodyPr/>
        <a:lstStyle/>
        <a:p>
          <a:endParaRPr lang="el-GR"/>
        </a:p>
      </dgm:t>
    </dgm:pt>
    <dgm:pt modelId="{94E8749A-AB81-471A-9762-6B02E6159456}" type="sibTrans" cxnId="{A311003A-ADFA-4784-850D-2742575BC76C}">
      <dgm:prSet/>
      <dgm:spPr/>
      <dgm:t>
        <a:bodyPr/>
        <a:lstStyle/>
        <a:p>
          <a:endParaRPr lang="el-GR"/>
        </a:p>
      </dgm:t>
    </dgm:pt>
    <dgm:pt modelId="{3BE27738-8037-4E86-A222-94E832EB5075}">
      <dgm:prSet phldrT="[Κείμενο]" custT="1"/>
      <dgm:spPr/>
      <dgm:t>
        <a:bodyPr/>
        <a:lstStyle/>
        <a:p>
          <a:r>
            <a:rPr lang="fr-CA" sz="3600" dirty="0"/>
            <a:t>arabe, français</a:t>
          </a:r>
          <a:r>
            <a:rPr lang="fr-CA" sz="2000" dirty="0"/>
            <a:t>,</a:t>
          </a:r>
        </a:p>
        <a:p>
          <a:r>
            <a:rPr lang="fr-CA" sz="2000" dirty="0"/>
            <a:t>italien, anglais</a:t>
          </a:r>
          <a:endParaRPr lang="el-GR" sz="2000" dirty="0"/>
        </a:p>
      </dgm:t>
    </dgm:pt>
    <dgm:pt modelId="{A49C5D40-0D1C-43D4-9AB1-66DB720BE319}" type="parTrans" cxnId="{8B3F8379-207C-4567-9B0F-21389FA13BE7}">
      <dgm:prSet/>
      <dgm:spPr/>
      <dgm:t>
        <a:bodyPr/>
        <a:lstStyle/>
        <a:p>
          <a:endParaRPr lang="el-GR"/>
        </a:p>
      </dgm:t>
    </dgm:pt>
    <dgm:pt modelId="{86F1F66E-1C32-4FF4-BDE7-E9F1AFE2FF80}" type="sibTrans" cxnId="{8B3F8379-207C-4567-9B0F-21389FA13BE7}">
      <dgm:prSet/>
      <dgm:spPr/>
      <dgm:t>
        <a:bodyPr/>
        <a:lstStyle/>
        <a:p>
          <a:endParaRPr lang="el-GR"/>
        </a:p>
      </dgm:t>
    </dgm:pt>
    <dgm:pt modelId="{4D42A077-E992-4F43-8FA1-DC858D4E9307}">
      <dgm:prSet/>
      <dgm:spPr>
        <a:solidFill>
          <a:schemeClr val="accent2"/>
        </a:solidFill>
      </dgm:spPr>
      <dgm:t>
        <a:bodyPr/>
        <a:lstStyle/>
        <a:p>
          <a:r>
            <a:rPr lang="en-US" dirty="0" err="1"/>
            <a:t>substrat</a:t>
          </a:r>
          <a:endParaRPr lang="el-GR" dirty="0"/>
        </a:p>
      </dgm:t>
    </dgm:pt>
    <dgm:pt modelId="{F05C8F19-37D5-4CE9-AC1F-ACF0D008081C}" type="parTrans" cxnId="{9A4EFAC1-A11A-4201-8D93-FB0C60C57D8E}">
      <dgm:prSet/>
      <dgm:spPr/>
      <dgm:t>
        <a:bodyPr/>
        <a:lstStyle/>
        <a:p>
          <a:endParaRPr lang="el-GR"/>
        </a:p>
      </dgm:t>
    </dgm:pt>
    <dgm:pt modelId="{90D87403-3A6F-4F6B-987E-B0309B08BB31}" type="sibTrans" cxnId="{9A4EFAC1-A11A-4201-8D93-FB0C60C57D8E}">
      <dgm:prSet/>
      <dgm:spPr/>
      <dgm:t>
        <a:bodyPr/>
        <a:lstStyle/>
        <a:p>
          <a:endParaRPr lang="el-GR"/>
        </a:p>
      </dgm:t>
    </dgm:pt>
    <dgm:pt modelId="{5893064E-1EE9-4C4C-8725-EB03AD56A21F}" type="pres">
      <dgm:prSet presAssocID="{39FFA9DB-7D99-4255-B414-81BB41803E1A}" presName="Name0" presStyleCnt="0">
        <dgm:presLayoutVars>
          <dgm:chPref val="1"/>
          <dgm:dir/>
          <dgm:animOne val="branch"/>
          <dgm:animLvl val="lvl"/>
          <dgm:resizeHandles/>
        </dgm:presLayoutVars>
      </dgm:prSet>
      <dgm:spPr/>
    </dgm:pt>
    <dgm:pt modelId="{61CBC393-2A3A-46DD-ADBF-78D5A4C4061E}" type="pres">
      <dgm:prSet presAssocID="{D3D71013-BF90-45C8-B342-DD931CB1F394}" presName="vertOne" presStyleCnt="0"/>
      <dgm:spPr/>
    </dgm:pt>
    <dgm:pt modelId="{8C1D596C-1971-4053-B8C5-2D2282A089FF}" type="pres">
      <dgm:prSet presAssocID="{D3D71013-BF90-45C8-B342-DD931CB1F394}" presName="txOne" presStyleLbl="node0" presStyleIdx="0" presStyleCnt="1" custScaleX="71731" custScaleY="49419" custLinFactY="66456" custLinFactNeighborX="0" custLinFactNeighborY="100000">
        <dgm:presLayoutVars>
          <dgm:chPref val="3"/>
        </dgm:presLayoutVars>
      </dgm:prSet>
      <dgm:spPr/>
    </dgm:pt>
    <dgm:pt modelId="{D90A2F22-6797-43B4-90CD-F07B064B1078}" type="pres">
      <dgm:prSet presAssocID="{D3D71013-BF90-45C8-B342-DD931CB1F394}" presName="parTransOne" presStyleCnt="0"/>
      <dgm:spPr/>
    </dgm:pt>
    <dgm:pt modelId="{56A5AE74-B2AE-4D28-ABBD-626C216B1B55}" type="pres">
      <dgm:prSet presAssocID="{D3D71013-BF90-45C8-B342-DD931CB1F394}" presName="horzOne" presStyleCnt="0"/>
      <dgm:spPr/>
    </dgm:pt>
    <dgm:pt modelId="{83AC21DE-437C-4305-973F-814B3BC89A49}" type="pres">
      <dgm:prSet presAssocID="{AE81152A-43CA-4A36-A891-DEAE25CDF099}" presName="vertTwo" presStyleCnt="0"/>
      <dgm:spPr/>
    </dgm:pt>
    <dgm:pt modelId="{D8EEB0F9-AF6C-47DB-A879-FC6892F5332A}" type="pres">
      <dgm:prSet presAssocID="{AE81152A-43CA-4A36-A891-DEAE25CDF099}" presName="txTwo" presStyleLbl="node2" presStyleIdx="0" presStyleCnt="3" custScaleX="111720" custScaleY="68001" custLinFactNeighborX="-22831" custLinFactNeighborY="-79413">
        <dgm:presLayoutVars>
          <dgm:chPref val="3"/>
        </dgm:presLayoutVars>
      </dgm:prSet>
      <dgm:spPr/>
    </dgm:pt>
    <dgm:pt modelId="{8A15642E-572E-4366-BC4D-FC9031F82EC3}" type="pres">
      <dgm:prSet presAssocID="{AE81152A-43CA-4A36-A891-DEAE25CDF099}" presName="horzTwo" presStyleCnt="0"/>
      <dgm:spPr/>
    </dgm:pt>
    <dgm:pt modelId="{B83B7BE5-3AFC-41A8-B75B-6BA72D4DECC8}" type="pres">
      <dgm:prSet presAssocID="{94E8749A-AB81-471A-9762-6B02E6159456}" presName="sibSpaceTwo" presStyleCnt="0"/>
      <dgm:spPr/>
    </dgm:pt>
    <dgm:pt modelId="{A9E563EE-5339-4CB5-81DC-57A5253CA596}" type="pres">
      <dgm:prSet presAssocID="{4D42A077-E992-4F43-8FA1-DC858D4E9307}" presName="vertTwo" presStyleCnt="0"/>
      <dgm:spPr/>
    </dgm:pt>
    <dgm:pt modelId="{BC6BB797-324C-48DB-B656-75E8CBF7C076}" type="pres">
      <dgm:prSet presAssocID="{4D42A077-E992-4F43-8FA1-DC858D4E9307}" presName="txTwo" presStyleLbl="node2" presStyleIdx="1" presStyleCnt="3" custScaleX="113389" custScaleY="52995" custLinFactX="-100000" custLinFactY="2061" custLinFactNeighborX="-107725" custLinFactNeighborY="100000">
        <dgm:presLayoutVars>
          <dgm:chPref val="3"/>
        </dgm:presLayoutVars>
      </dgm:prSet>
      <dgm:spPr/>
    </dgm:pt>
    <dgm:pt modelId="{579E825F-7EA8-401B-8294-A86D9B40BD8C}" type="pres">
      <dgm:prSet presAssocID="{4D42A077-E992-4F43-8FA1-DC858D4E9307}" presName="horzTwo" presStyleCnt="0"/>
      <dgm:spPr/>
    </dgm:pt>
    <dgm:pt modelId="{BF41BFC7-899A-4C5A-9218-9F63EA9DF877}" type="pres">
      <dgm:prSet presAssocID="{90D87403-3A6F-4F6B-987E-B0309B08BB31}" presName="sibSpaceTwo" presStyleCnt="0"/>
      <dgm:spPr/>
    </dgm:pt>
    <dgm:pt modelId="{A7B5311C-4419-458F-A7EA-BFA80BC78480}" type="pres">
      <dgm:prSet presAssocID="{3BE27738-8037-4E86-A222-94E832EB5075}" presName="vertTwo" presStyleCnt="0"/>
      <dgm:spPr/>
    </dgm:pt>
    <dgm:pt modelId="{3D4A6E4F-F025-4A29-B91D-429BD7E873AC}" type="pres">
      <dgm:prSet presAssocID="{3BE27738-8037-4E86-A222-94E832EB5075}" presName="txTwo" presStyleLbl="node2" presStyleIdx="2" presStyleCnt="3" custScaleX="667372" custScaleY="69543" custLinFactX="-20954" custLinFactNeighborX="-100000" custLinFactNeighborY="-66914">
        <dgm:presLayoutVars>
          <dgm:chPref val="3"/>
        </dgm:presLayoutVars>
      </dgm:prSet>
      <dgm:spPr/>
    </dgm:pt>
    <dgm:pt modelId="{CE983894-D9A7-49FD-B652-5B20AFC12199}" type="pres">
      <dgm:prSet presAssocID="{3BE27738-8037-4E86-A222-94E832EB5075}" presName="horzTwo" presStyleCnt="0"/>
      <dgm:spPr/>
    </dgm:pt>
  </dgm:ptLst>
  <dgm:cxnLst>
    <dgm:cxn modelId="{8E0C6317-E65D-4CE3-9B7A-BFABF1ABFF39}" type="presOf" srcId="{4D42A077-E992-4F43-8FA1-DC858D4E9307}" destId="{BC6BB797-324C-48DB-B656-75E8CBF7C076}" srcOrd="0" destOrd="0" presId="urn:microsoft.com/office/officeart/2005/8/layout/hierarchy4"/>
    <dgm:cxn modelId="{A90DAB37-0FD7-4753-835E-EB1E4F80427C}" type="presOf" srcId="{AE81152A-43CA-4A36-A891-DEAE25CDF099}" destId="{D8EEB0F9-AF6C-47DB-A879-FC6892F5332A}" srcOrd="0" destOrd="0" presId="urn:microsoft.com/office/officeart/2005/8/layout/hierarchy4"/>
    <dgm:cxn modelId="{A311003A-ADFA-4784-850D-2742575BC76C}" srcId="{D3D71013-BF90-45C8-B342-DD931CB1F394}" destId="{AE81152A-43CA-4A36-A891-DEAE25CDF099}" srcOrd="0" destOrd="0" parTransId="{614D05F3-6F16-4A8F-A3BF-3C32A6E00B80}" sibTransId="{94E8749A-AB81-471A-9762-6B02E6159456}"/>
    <dgm:cxn modelId="{1C90BF5E-2F6B-48CB-B219-9362678F5AAF}" type="presOf" srcId="{D3D71013-BF90-45C8-B342-DD931CB1F394}" destId="{8C1D596C-1971-4053-B8C5-2D2282A089FF}" srcOrd="0" destOrd="0" presId="urn:microsoft.com/office/officeart/2005/8/layout/hierarchy4"/>
    <dgm:cxn modelId="{61F78A67-D6BF-40BA-B8C7-22A7584F81FD}" type="presOf" srcId="{39FFA9DB-7D99-4255-B414-81BB41803E1A}" destId="{5893064E-1EE9-4C4C-8725-EB03AD56A21F}" srcOrd="0" destOrd="0" presId="urn:microsoft.com/office/officeart/2005/8/layout/hierarchy4"/>
    <dgm:cxn modelId="{8B3F8379-207C-4567-9B0F-21389FA13BE7}" srcId="{D3D71013-BF90-45C8-B342-DD931CB1F394}" destId="{3BE27738-8037-4E86-A222-94E832EB5075}" srcOrd="2" destOrd="0" parTransId="{A49C5D40-0D1C-43D4-9AB1-66DB720BE319}" sibTransId="{86F1F66E-1C32-4FF4-BDE7-E9F1AFE2FF80}"/>
    <dgm:cxn modelId="{B0B69D9D-CEE6-4CE1-846A-D2743EAAB676}" type="presOf" srcId="{3BE27738-8037-4E86-A222-94E832EB5075}" destId="{3D4A6E4F-F025-4A29-B91D-429BD7E873AC}" srcOrd="0" destOrd="0" presId="urn:microsoft.com/office/officeart/2005/8/layout/hierarchy4"/>
    <dgm:cxn modelId="{9A4EFAC1-A11A-4201-8D93-FB0C60C57D8E}" srcId="{D3D71013-BF90-45C8-B342-DD931CB1F394}" destId="{4D42A077-E992-4F43-8FA1-DC858D4E9307}" srcOrd="1" destOrd="0" parTransId="{F05C8F19-37D5-4CE9-AC1F-ACF0D008081C}" sibTransId="{90D87403-3A6F-4F6B-987E-B0309B08BB31}"/>
    <dgm:cxn modelId="{13476ECD-17BF-44D1-B02D-65B7BCA62DB8}" srcId="{39FFA9DB-7D99-4255-B414-81BB41803E1A}" destId="{D3D71013-BF90-45C8-B342-DD931CB1F394}" srcOrd="0" destOrd="0" parTransId="{3D810298-4F99-42BC-8001-3FC47B3A4DB3}" sibTransId="{1691B425-E40A-46EE-BD3A-8E326792E361}"/>
    <dgm:cxn modelId="{97252027-6F64-465D-AE87-84E8298F1447}" type="presParOf" srcId="{5893064E-1EE9-4C4C-8725-EB03AD56A21F}" destId="{61CBC393-2A3A-46DD-ADBF-78D5A4C4061E}" srcOrd="0" destOrd="0" presId="urn:microsoft.com/office/officeart/2005/8/layout/hierarchy4"/>
    <dgm:cxn modelId="{650179D4-227B-4273-9788-4A369B78C100}" type="presParOf" srcId="{61CBC393-2A3A-46DD-ADBF-78D5A4C4061E}" destId="{8C1D596C-1971-4053-B8C5-2D2282A089FF}" srcOrd="0" destOrd="0" presId="urn:microsoft.com/office/officeart/2005/8/layout/hierarchy4"/>
    <dgm:cxn modelId="{4CA1587F-97AD-4343-AB15-69E072F50DD4}" type="presParOf" srcId="{61CBC393-2A3A-46DD-ADBF-78D5A4C4061E}" destId="{D90A2F22-6797-43B4-90CD-F07B064B1078}" srcOrd="1" destOrd="0" presId="urn:microsoft.com/office/officeart/2005/8/layout/hierarchy4"/>
    <dgm:cxn modelId="{D17AD1C7-1883-4714-952E-D843FB2D01CF}" type="presParOf" srcId="{61CBC393-2A3A-46DD-ADBF-78D5A4C4061E}" destId="{56A5AE74-B2AE-4D28-ABBD-626C216B1B55}" srcOrd="2" destOrd="0" presId="urn:microsoft.com/office/officeart/2005/8/layout/hierarchy4"/>
    <dgm:cxn modelId="{639F4045-B5B7-42E4-AA14-EA3AAB13EA7E}" type="presParOf" srcId="{56A5AE74-B2AE-4D28-ABBD-626C216B1B55}" destId="{83AC21DE-437C-4305-973F-814B3BC89A49}" srcOrd="0" destOrd="0" presId="urn:microsoft.com/office/officeart/2005/8/layout/hierarchy4"/>
    <dgm:cxn modelId="{FF1AED21-7143-4817-89E1-C9E1AE00EEE6}" type="presParOf" srcId="{83AC21DE-437C-4305-973F-814B3BC89A49}" destId="{D8EEB0F9-AF6C-47DB-A879-FC6892F5332A}" srcOrd="0" destOrd="0" presId="urn:microsoft.com/office/officeart/2005/8/layout/hierarchy4"/>
    <dgm:cxn modelId="{00DC2CA8-58D3-43D5-A2AE-5D34986ABFF5}" type="presParOf" srcId="{83AC21DE-437C-4305-973F-814B3BC89A49}" destId="{8A15642E-572E-4366-BC4D-FC9031F82EC3}" srcOrd="1" destOrd="0" presId="urn:microsoft.com/office/officeart/2005/8/layout/hierarchy4"/>
    <dgm:cxn modelId="{01C615BE-F5EA-4E3D-B493-FBCF7067AFD0}" type="presParOf" srcId="{56A5AE74-B2AE-4D28-ABBD-626C216B1B55}" destId="{B83B7BE5-3AFC-41A8-B75B-6BA72D4DECC8}" srcOrd="1" destOrd="0" presId="urn:microsoft.com/office/officeart/2005/8/layout/hierarchy4"/>
    <dgm:cxn modelId="{F19F5148-E334-4EE3-BA15-9B0066A5967D}" type="presParOf" srcId="{56A5AE74-B2AE-4D28-ABBD-626C216B1B55}" destId="{A9E563EE-5339-4CB5-81DC-57A5253CA596}" srcOrd="2" destOrd="0" presId="urn:microsoft.com/office/officeart/2005/8/layout/hierarchy4"/>
    <dgm:cxn modelId="{7A754615-7927-4ECB-9F28-EE51B2BCEDEB}" type="presParOf" srcId="{A9E563EE-5339-4CB5-81DC-57A5253CA596}" destId="{BC6BB797-324C-48DB-B656-75E8CBF7C076}" srcOrd="0" destOrd="0" presId="urn:microsoft.com/office/officeart/2005/8/layout/hierarchy4"/>
    <dgm:cxn modelId="{34D1306B-D02E-4C96-BA0B-84C3E0ECF074}" type="presParOf" srcId="{A9E563EE-5339-4CB5-81DC-57A5253CA596}" destId="{579E825F-7EA8-401B-8294-A86D9B40BD8C}" srcOrd="1" destOrd="0" presId="urn:microsoft.com/office/officeart/2005/8/layout/hierarchy4"/>
    <dgm:cxn modelId="{DDA59A3B-DAEE-491B-8862-F70E65E6C83A}" type="presParOf" srcId="{56A5AE74-B2AE-4D28-ABBD-626C216B1B55}" destId="{BF41BFC7-899A-4C5A-9218-9F63EA9DF877}" srcOrd="3" destOrd="0" presId="urn:microsoft.com/office/officeart/2005/8/layout/hierarchy4"/>
    <dgm:cxn modelId="{2A38ABE6-ED01-4203-8B05-05A764A4C6FA}" type="presParOf" srcId="{56A5AE74-B2AE-4D28-ABBD-626C216B1B55}" destId="{A7B5311C-4419-458F-A7EA-BFA80BC78480}" srcOrd="4" destOrd="0" presId="urn:microsoft.com/office/officeart/2005/8/layout/hierarchy4"/>
    <dgm:cxn modelId="{2F14471F-3726-4862-8867-DCF233D86EEF}" type="presParOf" srcId="{A7B5311C-4419-458F-A7EA-BFA80BC78480}" destId="{3D4A6E4F-F025-4A29-B91D-429BD7E873AC}" srcOrd="0" destOrd="0" presId="urn:microsoft.com/office/officeart/2005/8/layout/hierarchy4"/>
    <dgm:cxn modelId="{D533BC6E-C56F-43DF-B877-04B7268E11C9}" type="presParOf" srcId="{A7B5311C-4419-458F-A7EA-BFA80BC78480}" destId="{CE983894-D9A7-49FD-B652-5B20AFC12199}"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96A10B-0EEC-4F3C-B89C-B38600D8874E}"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l-GR"/>
        </a:p>
      </dgm:t>
    </dgm:pt>
    <dgm:pt modelId="{C612EEAB-9080-4109-9CCD-B69A10D876ED}">
      <dgm:prSet phldrT="[Κείμενο]" custT="1"/>
      <dgm:spPr/>
      <dgm:t>
        <a:bodyPr/>
        <a:lstStyle/>
        <a:p>
          <a:r>
            <a:rPr lang="fr-CA" sz="3600" dirty="0"/>
            <a:t>isolement</a:t>
          </a:r>
          <a:endParaRPr lang="el-GR" sz="3600" dirty="0"/>
        </a:p>
      </dgm:t>
    </dgm:pt>
    <dgm:pt modelId="{F7994C54-EA91-4BED-B790-C8B7C5907B61}" type="parTrans" cxnId="{24445542-E808-47E5-8F76-C4FDB5C1BC8F}">
      <dgm:prSet/>
      <dgm:spPr/>
      <dgm:t>
        <a:bodyPr/>
        <a:lstStyle/>
        <a:p>
          <a:endParaRPr lang="el-GR"/>
        </a:p>
      </dgm:t>
    </dgm:pt>
    <dgm:pt modelId="{097B76CE-8800-4075-8763-B574750D5A40}" type="sibTrans" cxnId="{24445542-E808-47E5-8F76-C4FDB5C1BC8F}">
      <dgm:prSet/>
      <dgm:spPr/>
      <dgm:t>
        <a:bodyPr/>
        <a:lstStyle/>
        <a:p>
          <a:endParaRPr lang="el-GR"/>
        </a:p>
      </dgm:t>
    </dgm:pt>
    <dgm:pt modelId="{41343F3D-81F0-43B9-A378-E4B62E1DD5AE}">
      <dgm:prSet phldrT="[Κείμενο]" custT="1"/>
      <dgm:spPr/>
      <dgm:t>
        <a:bodyPr/>
        <a:lstStyle/>
        <a:p>
          <a:r>
            <a:rPr lang="fr-CA" sz="3600" dirty="0"/>
            <a:t>assimilation</a:t>
          </a:r>
          <a:endParaRPr lang="el-GR" sz="3600" dirty="0"/>
        </a:p>
      </dgm:t>
    </dgm:pt>
    <dgm:pt modelId="{2D4FE0A4-AADE-4E8B-B0EA-4A16F892DCBC}" type="parTrans" cxnId="{341929AF-02B5-4816-B50F-A679E04B10D1}">
      <dgm:prSet/>
      <dgm:spPr/>
      <dgm:t>
        <a:bodyPr/>
        <a:lstStyle/>
        <a:p>
          <a:endParaRPr lang="el-GR"/>
        </a:p>
      </dgm:t>
    </dgm:pt>
    <dgm:pt modelId="{6F99573D-DC84-407B-AA08-5AC4C72CB0D4}" type="sibTrans" cxnId="{341929AF-02B5-4816-B50F-A679E04B10D1}">
      <dgm:prSet/>
      <dgm:spPr/>
      <dgm:t>
        <a:bodyPr/>
        <a:lstStyle/>
        <a:p>
          <a:endParaRPr lang="el-GR"/>
        </a:p>
      </dgm:t>
    </dgm:pt>
    <dgm:pt modelId="{4DFD2EAF-7514-40F5-95E8-0E9CF6DA8313}" type="pres">
      <dgm:prSet presAssocID="{CB96A10B-0EEC-4F3C-B89C-B38600D8874E}" presName="compositeShape" presStyleCnt="0">
        <dgm:presLayoutVars>
          <dgm:chMax val="2"/>
          <dgm:dir/>
          <dgm:resizeHandles val="exact"/>
        </dgm:presLayoutVars>
      </dgm:prSet>
      <dgm:spPr/>
    </dgm:pt>
    <dgm:pt modelId="{D3BD231D-7750-4903-A033-A6661DAD7D76}" type="pres">
      <dgm:prSet presAssocID="{CB96A10B-0EEC-4F3C-B89C-B38600D8874E}" presName="divider" presStyleLbl="fgShp" presStyleIdx="0" presStyleCnt="1" custLinFactNeighborX="909" custLinFactNeighborY="11364"/>
      <dgm:spPr/>
    </dgm:pt>
    <dgm:pt modelId="{E1718BBF-DEB3-4B0E-81E2-E2744866CEF6}" type="pres">
      <dgm:prSet presAssocID="{C612EEAB-9080-4109-9CCD-B69A10D876ED}" presName="downArrow" presStyleLbl="node1" presStyleIdx="0" presStyleCnt="2" custLinFactNeighborX="-1894" custLinFactNeighborY="19598"/>
      <dgm:spPr/>
    </dgm:pt>
    <dgm:pt modelId="{8F1ADF09-E670-4959-A7D8-CA806B824F76}" type="pres">
      <dgm:prSet presAssocID="{C612EEAB-9080-4109-9CCD-B69A10D876ED}" presName="downArrowText" presStyleLbl="revTx" presStyleIdx="0" presStyleCnt="2">
        <dgm:presLayoutVars>
          <dgm:bulletEnabled val="1"/>
        </dgm:presLayoutVars>
      </dgm:prSet>
      <dgm:spPr/>
    </dgm:pt>
    <dgm:pt modelId="{BC42FF1B-8804-41E6-B408-D56D43860326}" type="pres">
      <dgm:prSet presAssocID="{41343F3D-81F0-43B9-A378-E4B62E1DD5AE}" presName="upArrow" presStyleLbl="node1" presStyleIdx="1" presStyleCnt="2" custLinFactNeighborX="-1515" custLinFactNeighborY="8949"/>
      <dgm:spPr/>
    </dgm:pt>
    <dgm:pt modelId="{4AD28AEF-C7D8-44A7-BC87-D36BCCF81E9D}" type="pres">
      <dgm:prSet presAssocID="{41343F3D-81F0-43B9-A378-E4B62E1DD5AE}" presName="upArrowText" presStyleLbl="revTx" presStyleIdx="1" presStyleCnt="2" custScaleX="112358">
        <dgm:presLayoutVars>
          <dgm:bulletEnabled val="1"/>
        </dgm:presLayoutVars>
      </dgm:prSet>
      <dgm:spPr/>
    </dgm:pt>
  </dgm:ptLst>
  <dgm:cxnLst>
    <dgm:cxn modelId="{B5D4AE1B-B847-4B92-8722-5102EDE1CFBE}" type="presOf" srcId="{41343F3D-81F0-43B9-A378-E4B62E1DD5AE}" destId="{4AD28AEF-C7D8-44A7-BC87-D36BCCF81E9D}" srcOrd="0" destOrd="0" presId="urn:microsoft.com/office/officeart/2005/8/layout/arrow3"/>
    <dgm:cxn modelId="{E0F6CB20-4C78-4779-8D0C-3EC603313E7B}" type="presOf" srcId="{C612EEAB-9080-4109-9CCD-B69A10D876ED}" destId="{8F1ADF09-E670-4959-A7D8-CA806B824F76}" srcOrd="0" destOrd="0" presId="urn:microsoft.com/office/officeart/2005/8/layout/arrow3"/>
    <dgm:cxn modelId="{24445542-E808-47E5-8F76-C4FDB5C1BC8F}" srcId="{CB96A10B-0EEC-4F3C-B89C-B38600D8874E}" destId="{C612EEAB-9080-4109-9CCD-B69A10D876ED}" srcOrd="0" destOrd="0" parTransId="{F7994C54-EA91-4BED-B790-C8B7C5907B61}" sibTransId="{097B76CE-8800-4075-8763-B574750D5A40}"/>
    <dgm:cxn modelId="{341929AF-02B5-4816-B50F-A679E04B10D1}" srcId="{CB96A10B-0EEC-4F3C-B89C-B38600D8874E}" destId="{41343F3D-81F0-43B9-A378-E4B62E1DD5AE}" srcOrd="1" destOrd="0" parTransId="{2D4FE0A4-AADE-4E8B-B0EA-4A16F892DCBC}" sibTransId="{6F99573D-DC84-407B-AA08-5AC4C72CB0D4}"/>
    <dgm:cxn modelId="{FAD743D5-E0A5-4218-AC18-78FAF4B3CF07}" type="presOf" srcId="{CB96A10B-0EEC-4F3C-B89C-B38600D8874E}" destId="{4DFD2EAF-7514-40F5-95E8-0E9CF6DA8313}" srcOrd="0" destOrd="0" presId="urn:microsoft.com/office/officeart/2005/8/layout/arrow3"/>
    <dgm:cxn modelId="{85E90A0E-8B88-42C5-A45A-01DB58189F58}" type="presParOf" srcId="{4DFD2EAF-7514-40F5-95E8-0E9CF6DA8313}" destId="{D3BD231D-7750-4903-A033-A6661DAD7D76}" srcOrd="0" destOrd="0" presId="urn:microsoft.com/office/officeart/2005/8/layout/arrow3"/>
    <dgm:cxn modelId="{5E55138E-001B-4A64-94C5-DADBB0FEF4C0}" type="presParOf" srcId="{4DFD2EAF-7514-40F5-95E8-0E9CF6DA8313}" destId="{E1718BBF-DEB3-4B0E-81E2-E2744866CEF6}" srcOrd="1" destOrd="0" presId="urn:microsoft.com/office/officeart/2005/8/layout/arrow3"/>
    <dgm:cxn modelId="{48C09C2B-1A02-4A1B-BDB4-FEEB8D49FEDD}" type="presParOf" srcId="{4DFD2EAF-7514-40F5-95E8-0E9CF6DA8313}" destId="{8F1ADF09-E670-4959-A7D8-CA806B824F76}" srcOrd="2" destOrd="0" presId="urn:microsoft.com/office/officeart/2005/8/layout/arrow3"/>
    <dgm:cxn modelId="{CDB781BC-2279-4EA7-AB17-EF5D83D2528A}" type="presParOf" srcId="{4DFD2EAF-7514-40F5-95E8-0E9CF6DA8313}" destId="{BC42FF1B-8804-41E6-B408-D56D43860326}" srcOrd="3" destOrd="0" presId="urn:microsoft.com/office/officeart/2005/8/layout/arrow3"/>
    <dgm:cxn modelId="{845C18C4-18F6-494A-A006-6CE68620B544}" type="presParOf" srcId="{4DFD2EAF-7514-40F5-95E8-0E9CF6DA8313}" destId="{4AD28AEF-C7D8-44A7-BC87-D36BCCF81E9D}" srcOrd="4" destOrd="0" presId="urn:microsoft.com/office/officeart/2005/8/layout/arrow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F80D959-CFB7-4A7C-86FE-FA91FC632FF4}" type="doc">
      <dgm:prSet loTypeId="urn:microsoft.com/office/officeart/2005/8/layout/arrow3" loCatId="relationship" qsTypeId="urn:microsoft.com/office/officeart/2005/8/quickstyle/simple1" qsCatId="simple" csTypeId="urn:microsoft.com/office/officeart/2005/8/colors/colorful1" csCatId="colorful" phldr="1"/>
      <dgm:spPr/>
      <dgm:t>
        <a:bodyPr/>
        <a:lstStyle/>
        <a:p>
          <a:endParaRPr lang="el-GR"/>
        </a:p>
      </dgm:t>
    </dgm:pt>
    <dgm:pt modelId="{6B902D3A-A002-4236-A6F0-F8B12B5DF249}">
      <dgm:prSet phldrT="[Κείμενο]"/>
      <dgm:spPr/>
      <dgm:t>
        <a:bodyPr/>
        <a:lstStyle/>
        <a:p>
          <a:pPr>
            <a:spcAft>
              <a:spcPts val="0"/>
            </a:spcAft>
          </a:pPr>
          <a:r>
            <a:rPr lang="fr-CA" dirty="0"/>
            <a:t>Pôle macro, </a:t>
          </a:r>
        </a:p>
        <a:p>
          <a:pPr>
            <a:spcAft>
              <a:spcPct val="35000"/>
            </a:spcAft>
          </a:pPr>
          <a:r>
            <a:rPr lang="fr-CA" dirty="0"/>
            <a:t>la ville multilingue : </a:t>
          </a:r>
        </a:p>
        <a:p>
          <a:pPr>
            <a:spcAft>
              <a:spcPct val="35000"/>
            </a:spcAft>
          </a:pPr>
          <a:r>
            <a:rPr lang="fr-CA" dirty="0"/>
            <a:t>ouverture et partage, intégration, assimilation</a:t>
          </a:r>
          <a:endParaRPr lang="el-GR" dirty="0"/>
        </a:p>
      </dgm:t>
    </dgm:pt>
    <dgm:pt modelId="{C3F05275-2AAB-439E-A978-DAC45FC4AA0F}" type="parTrans" cxnId="{A898F33B-EE46-4FFB-A20A-52C0E4157FFB}">
      <dgm:prSet/>
      <dgm:spPr/>
      <dgm:t>
        <a:bodyPr/>
        <a:lstStyle/>
        <a:p>
          <a:endParaRPr lang="el-GR"/>
        </a:p>
      </dgm:t>
    </dgm:pt>
    <dgm:pt modelId="{80DDC078-12B0-4AE1-9AD9-AD0FC6A0BF00}" type="sibTrans" cxnId="{A898F33B-EE46-4FFB-A20A-52C0E4157FFB}">
      <dgm:prSet/>
      <dgm:spPr/>
      <dgm:t>
        <a:bodyPr/>
        <a:lstStyle/>
        <a:p>
          <a:endParaRPr lang="el-GR"/>
        </a:p>
      </dgm:t>
    </dgm:pt>
    <dgm:pt modelId="{3B20753F-99D9-402C-9D7A-622C2C08FEB7}">
      <dgm:prSet phldrT="[Κείμενο]"/>
      <dgm:spPr/>
      <dgm:t>
        <a:bodyPr/>
        <a:lstStyle/>
        <a:p>
          <a:pPr>
            <a:spcAft>
              <a:spcPts val="0"/>
            </a:spcAft>
          </a:pPr>
          <a:r>
            <a:rPr lang="fr-CA" dirty="0"/>
            <a:t>Pôle micro, </a:t>
          </a:r>
        </a:p>
        <a:p>
          <a:pPr>
            <a:spcAft>
              <a:spcPct val="35000"/>
            </a:spcAft>
          </a:pPr>
          <a:r>
            <a:rPr lang="fr-CA" dirty="0"/>
            <a:t>individuel : </a:t>
          </a:r>
        </a:p>
        <a:p>
          <a:pPr>
            <a:spcAft>
              <a:spcPct val="35000"/>
            </a:spcAft>
          </a:pPr>
          <a:r>
            <a:rPr lang="fr-CA" dirty="0"/>
            <a:t>isolement collectif, préservation du patrimoine linguistique</a:t>
          </a:r>
          <a:endParaRPr lang="el-GR" dirty="0"/>
        </a:p>
      </dgm:t>
    </dgm:pt>
    <dgm:pt modelId="{D5199B4A-D64C-4D56-8C61-5FE759355B7F}" type="parTrans" cxnId="{D0A70758-14AB-4C44-849B-6337E17A0744}">
      <dgm:prSet/>
      <dgm:spPr/>
      <dgm:t>
        <a:bodyPr/>
        <a:lstStyle/>
        <a:p>
          <a:endParaRPr lang="el-GR"/>
        </a:p>
      </dgm:t>
    </dgm:pt>
    <dgm:pt modelId="{644E03C1-F763-4776-926D-2B18C3D614BA}" type="sibTrans" cxnId="{D0A70758-14AB-4C44-849B-6337E17A0744}">
      <dgm:prSet/>
      <dgm:spPr/>
      <dgm:t>
        <a:bodyPr/>
        <a:lstStyle/>
        <a:p>
          <a:endParaRPr lang="el-GR"/>
        </a:p>
      </dgm:t>
    </dgm:pt>
    <dgm:pt modelId="{673162D1-169E-4517-A9FE-B963FD42A748}" type="pres">
      <dgm:prSet presAssocID="{DF80D959-CFB7-4A7C-86FE-FA91FC632FF4}" presName="compositeShape" presStyleCnt="0">
        <dgm:presLayoutVars>
          <dgm:chMax val="2"/>
          <dgm:dir/>
          <dgm:resizeHandles val="exact"/>
        </dgm:presLayoutVars>
      </dgm:prSet>
      <dgm:spPr/>
    </dgm:pt>
    <dgm:pt modelId="{ACFADB6E-346B-456E-ADF2-3863CF352DD4}" type="pres">
      <dgm:prSet presAssocID="{DF80D959-CFB7-4A7C-86FE-FA91FC632FF4}" presName="divider" presStyleLbl="fgShp" presStyleIdx="0" presStyleCnt="1"/>
      <dgm:spPr/>
    </dgm:pt>
    <dgm:pt modelId="{A3344B5E-2347-4BD5-90A9-90512A92A35C}" type="pres">
      <dgm:prSet presAssocID="{6B902D3A-A002-4236-A6F0-F8B12B5DF249}" presName="downArrow" presStyleLbl="node1" presStyleIdx="0" presStyleCnt="2"/>
      <dgm:spPr/>
    </dgm:pt>
    <dgm:pt modelId="{E80E9011-A3EF-4C9B-82BD-F5DA3A99A3EE}" type="pres">
      <dgm:prSet presAssocID="{6B902D3A-A002-4236-A6F0-F8B12B5DF249}" presName="downArrowText" presStyleLbl="revTx" presStyleIdx="0" presStyleCnt="2">
        <dgm:presLayoutVars>
          <dgm:bulletEnabled val="1"/>
        </dgm:presLayoutVars>
      </dgm:prSet>
      <dgm:spPr/>
    </dgm:pt>
    <dgm:pt modelId="{DF10B35D-973D-4F50-ADDD-5D67A01E3A7A}" type="pres">
      <dgm:prSet presAssocID="{3B20753F-99D9-402C-9D7A-622C2C08FEB7}" presName="upArrow" presStyleLbl="node1" presStyleIdx="1" presStyleCnt="2"/>
      <dgm:spPr/>
    </dgm:pt>
    <dgm:pt modelId="{AC8AEAE3-1E89-4828-945A-B8664DA3B9CE}" type="pres">
      <dgm:prSet presAssocID="{3B20753F-99D9-402C-9D7A-622C2C08FEB7}" presName="upArrowText" presStyleLbl="revTx" presStyleIdx="1" presStyleCnt="2">
        <dgm:presLayoutVars>
          <dgm:bulletEnabled val="1"/>
        </dgm:presLayoutVars>
      </dgm:prSet>
      <dgm:spPr/>
    </dgm:pt>
  </dgm:ptLst>
  <dgm:cxnLst>
    <dgm:cxn modelId="{A898F33B-EE46-4FFB-A20A-52C0E4157FFB}" srcId="{DF80D959-CFB7-4A7C-86FE-FA91FC632FF4}" destId="{6B902D3A-A002-4236-A6F0-F8B12B5DF249}" srcOrd="0" destOrd="0" parTransId="{C3F05275-2AAB-439E-A978-DAC45FC4AA0F}" sibTransId="{80DDC078-12B0-4AE1-9AD9-AD0FC6A0BF00}"/>
    <dgm:cxn modelId="{9A40D23E-F8BC-4D7E-A981-39F179114E67}" type="presOf" srcId="{6B902D3A-A002-4236-A6F0-F8B12B5DF249}" destId="{E80E9011-A3EF-4C9B-82BD-F5DA3A99A3EE}" srcOrd="0" destOrd="0" presId="urn:microsoft.com/office/officeart/2005/8/layout/arrow3"/>
    <dgm:cxn modelId="{D0A70758-14AB-4C44-849B-6337E17A0744}" srcId="{DF80D959-CFB7-4A7C-86FE-FA91FC632FF4}" destId="{3B20753F-99D9-402C-9D7A-622C2C08FEB7}" srcOrd="1" destOrd="0" parTransId="{D5199B4A-D64C-4D56-8C61-5FE759355B7F}" sibTransId="{644E03C1-F763-4776-926D-2B18C3D614BA}"/>
    <dgm:cxn modelId="{69E395A5-04BB-4F67-B757-3932AA5423F4}" type="presOf" srcId="{DF80D959-CFB7-4A7C-86FE-FA91FC632FF4}" destId="{673162D1-169E-4517-A9FE-B963FD42A748}" srcOrd="0" destOrd="0" presId="urn:microsoft.com/office/officeart/2005/8/layout/arrow3"/>
    <dgm:cxn modelId="{719201B6-1597-4641-9DE6-5814A95C13E8}" type="presOf" srcId="{3B20753F-99D9-402C-9D7A-622C2C08FEB7}" destId="{AC8AEAE3-1E89-4828-945A-B8664DA3B9CE}" srcOrd="0" destOrd="0" presId="urn:microsoft.com/office/officeart/2005/8/layout/arrow3"/>
    <dgm:cxn modelId="{53A6DDBA-C093-42F0-B8AB-F3893BF89C1E}" type="presParOf" srcId="{673162D1-169E-4517-A9FE-B963FD42A748}" destId="{ACFADB6E-346B-456E-ADF2-3863CF352DD4}" srcOrd="0" destOrd="0" presId="urn:microsoft.com/office/officeart/2005/8/layout/arrow3"/>
    <dgm:cxn modelId="{4A05978C-0237-4661-A810-CB24843B7A52}" type="presParOf" srcId="{673162D1-169E-4517-A9FE-B963FD42A748}" destId="{A3344B5E-2347-4BD5-90A9-90512A92A35C}" srcOrd="1" destOrd="0" presId="urn:microsoft.com/office/officeart/2005/8/layout/arrow3"/>
    <dgm:cxn modelId="{02C014DA-0057-4565-95C7-BAB10C3B4B11}" type="presParOf" srcId="{673162D1-169E-4517-A9FE-B963FD42A748}" destId="{E80E9011-A3EF-4C9B-82BD-F5DA3A99A3EE}" srcOrd="2" destOrd="0" presId="urn:microsoft.com/office/officeart/2005/8/layout/arrow3"/>
    <dgm:cxn modelId="{3CCC70D0-7B85-47E5-9AF2-045FF1FD1628}" type="presParOf" srcId="{673162D1-169E-4517-A9FE-B963FD42A748}" destId="{DF10B35D-973D-4F50-ADDD-5D67A01E3A7A}" srcOrd="3" destOrd="0" presId="urn:microsoft.com/office/officeart/2005/8/layout/arrow3"/>
    <dgm:cxn modelId="{867A6D87-A4C1-40C3-8134-98DC436BFE2B}" type="presParOf" srcId="{673162D1-169E-4517-A9FE-B963FD42A748}" destId="{AC8AEAE3-1E89-4828-945A-B8664DA3B9CE}" srcOrd="4" destOrd="0" presId="urn:microsoft.com/office/officeart/2005/8/layout/arrow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1D596C-1971-4053-B8C5-2D2282A089FF}">
      <dsp:nvSpPr>
        <dsp:cNvPr id="0" name=""/>
        <dsp:cNvSpPr/>
      </dsp:nvSpPr>
      <dsp:spPr>
        <a:xfrm>
          <a:off x="1490227" y="2034197"/>
          <a:ext cx="7535145" cy="11919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fr-CA" sz="3900" kern="1200" dirty="0" err="1"/>
            <a:t>Koiné</a:t>
          </a:r>
          <a:r>
            <a:rPr lang="fr-CA" sz="3900" kern="1200" dirty="0"/>
            <a:t> et dialectes du grec moderne</a:t>
          </a:r>
          <a:endParaRPr lang="el-GR" sz="3900" kern="1200" dirty="0"/>
        </a:p>
      </dsp:txBody>
      <dsp:txXfrm>
        <a:off x="1525137" y="2069107"/>
        <a:ext cx="7465325" cy="1122093"/>
      </dsp:txXfrm>
    </dsp:sp>
    <dsp:sp modelId="{D8EEB0F9-AF6C-47DB-A879-FC6892F5332A}">
      <dsp:nvSpPr>
        <dsp:cNvPr id="0" name=""/>
        <dsp:cNvSpPr/>
      </dsp:nvSpPr>
      <dsp:spPr>
        <a:xfrm>
          <a:off x="0" y="0"/>
          <a:ext cx="1290676" cy="1640083"/>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CA" sz="2000" kern="1200" dirty="0"/>
            <a:t>superstrat</a:t>
          </a:r>
          <a:endParaRPr lang="el-GR" sz="2000" kern="1200" dirty="0"/>
        </a:p>
      </dsp:txBody>
      <dsp:txXfrm>
        <a:off x="37803" y="37803"/>
        <a:ext cx="1215070" cy="1564477"/>
      </dsp:txXfrm>
    </dsp:sp>
    <dsp:sp modelId="{BC6BB797-324C-48DB-B656-75E8CBF7C076}">
      <dsp:nvSpPr>
        <dsp:cNvPr id="0" name=""/>
        <dsp:cNvSpPr/>
      </dsp:nvSpPr>
      <dsp:spPr>
        <a:xfrm>
          <a:off x="0" y="2023625"/>
          <a:ext cx="1309958" cy="127816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t>substrat</a:t>
          </a:r>
          <a:endParaRPr lang="el-GR" sz="2000" kern="1200" dirty="0"/>
        </a:p>
      </dsp:txBody>
      <dsp:txXfrm>
        <a:off x="37436" y="2061061"/>
        <a:ext cx="1235086" cy="1203289"/>
      </dsp:txXfrm>
    </dsp:sp>
    <dsp:sp modelId="{3D4A6E4F-F025-4A29-B91D-429BD7E873AC}">
      <dsp:nvSpPr>
        <dsp:cNvPr id="0" name=""/>
        <dsp:cNvSpPr/>
      </dsp:nvSpPr>
      <dsp:spPr>
        <a:xfrm>
          <a:off x="1402803" y="9423"/>
          <a:ext cx="7710004" cy="167727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fr-CA" sz="3600" kern="1200" dirty="0"/>
            <a:t>arabe, français</a:t>
          </a:r>
          <a:r>
            <a:rPr lang="fr-CA" sz="2000" kern="1200" dirty="0"/>
            <a:t>,</a:t>
          </a:r>
        </a:p>
        <a:p>
          <a:pPr marL="0" lvl="0" indent="0" algn="ctr" defTabSz="1600200">
            <a:lnSpc>
              <a:spcPct val="90000"/>
            </a:lnSpc>
            <a:spcBef>
              <a:spcPct val="0"/>
            </a:spcBef>
            <a:spcAft>
              <a:spcPct val="35000"/>
            </a:spcAft>
            <a:buNone/>
          </a:pPr>
          <a:r>
            <a:rPr lang="fr-CA" sz="2000" kern="1200" dirty="0"/>
            <a:t>italien, anglais</a:t>
          </a:r>
          <a:endParaRPr lang="el-GR" sz="2000" kern="1200" dirty="0"/>
        </a:p>
      </dsp:txBody>
      <dsp:txXfrm>
        <a:off x="1451929" y="58549"/>
        <a:ext cx="7611752" cy="15790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BD231D-7750-4903-A033-A6661DAD7D76}">
      <dsp:nvSpPr>
        <dsp:cNvPr id="0" name=""/>
        <dsp:cNvSpPr/>
      </dsp:nvSpPr>
      <dsp:spPr>
        <a:xfrm rot="21300000">
          <a:off x="24942" y="2130966"/>
          <a:ext cx="8078114" cy="925066"/>
        </a:xfrm>
        <a:prstGeom prst="mathMinus">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1718BBF-DEB3-4B0E-81E2-E2744866CEF6}">
      <dsp:nvSpPr>
        <dsp:cNvPr id="0" name=""/>
        <dsp:cNvSpPr/>
      </dsp:nvSpPr>
      <dsp:spPr>
        <a:xfrm>
          <a:off x="929176" y="618532"/>
          <a:ext cx="2438400" cy="1927013"/>
        </a:xfrm>
        <a:prstGeom prst="down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1ADF09-E670-4959-A7D8-CA806B824F76}">
      <dsp:nvSpPr>
        <dsp:cNvPr id="0" name=""/>
        <dsp:cNvSpPr/>
      </dsp:nvSpPr>
      <dsp:spPr>
        <a:xfrm>
          <a:off x="4307840" y="0"/>
          <a:ext cx="2600960" cy="202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fr-CA" sz="3600" kern="1200" dirty="0"/>
            <a:t>isolement</a:t>
          </a:r>
          <a:endParaRPr lang="el-GR" sz="3600" kern="1200" dirty="0"/>
        </a:p>
      </dsp:txBody>
      <dsp:txXfrm>
        <a:off x="4307840" y="0"/>
        <a:ext cx="2600960" cy="2023363"/>
      </dsp:txXfrm>
    </dsp:sp>
    <dsp:sp modelId="{BC42FF1B-8804-41E6-B408-D56D43860326}">
      <dsp:nvSpPr>
        <dsp:cNvPr id="0" name=""/>
        <dsp:cNvSpPr/>
      </dsp:nvSpPr>
      <dsp:spPr>
        <a:xfrm>
          <a:off x="4677298" y="2822091"/>
          <a:ext cx="2438400" cy="1927013"/>
        </a:xfrm>
        <a:prstGeom prst="up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D28AEF-C7D8-44A7-BC87-D36BCCF81E9D}">
      <dsp:nvSpPr>
        <dsp:cNvPr id="0" name=""/>
        <dsp:cNvSpPr/>
      </dsp:nvSpPr>
      <dsp:spPr>
        <a:xfrm>
          <a:off x="1058486" y="2794169"/>
          <a:ext cx="2922386" cy="202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fr-CA" sz="3600" kern="1200" dirty="0"/>
            <a:t>assimilation</a:t>
          </a:r>
          <a:endParaRPr lang="el-GR" sz="3600" kern="1200" dirty="0"/>
        </a:p>
      </dsp:txBody>
      <dsp:txXfrm>
        <a:off x="1058486" y="2794169"/>
        <a:ext cx="2922386" cy="20233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FADB6E-346B-456E-ADF2-3863CF352DD4}">
      <dsp:nvSpPr>
        <dsp:cNvPr id="0" name=""/>
        <dsp:cNvSpPr/>
      </dsp:nvSpPr>
      <dsp:spPr>
        <a:xfrm rot="21300000">
          <a:off x="265199" y="1738873"/>
          <a:ext cx="9985200" cy="873591"/>
        </a:xfrm>
        <a:prstGeom prst="mathMinus">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344B5E-2347-4BD5-90A9-90512A92A35C}">
      <dsp:nvSpPr>
        <dsp:cNvPr id="0" name=""/>
        <dsp:cNvSpPr/>
      </dsp:nvSpPr>
      <dsp:spPr>
        <a:xfrm>
          <a:off x="1261872" y="217566"/>
          <a:ext cx="3154680" cy="1740535"/>
        </a:xfrm>
        <a:prstGeom prst="downArrow">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0E9011-A3EF-4C9B-82BD-F5DA3A99A3EE}">
      <dsp:nvSpPr>
        <dsp:cNvPr id="0" name=""/>
        <dsp:cNvSpPr/>
      </dsp:nvSpPr>
      <dsp:spPr>
        <a:xfrm>
          <a:off x="5573268" y="0"/>
          <a:ext cx="3364992" cy="1827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ts val="0"/>
            </a:spcAft>
            <a:buNone/>
          </a:pPr>
          <a:r>
            <a:rPr lang="fr-CA" sz="2000" kern="1200" dirty="0"/>
            <a:t>Pôle macro, </a:t>
          </a:r>
        </a:p>
        <a:p>
          <a:pPr marL="0" lvl="0" indent="0" algn="ctr" defTabSz="889000">
            <a:lnSpc>
              <a:spcPct val="90000"/>
            </a:lnSpc>
            <a:spcBef>
              <a:spcPct val="0"/>
            </a:spcBef>
            <a:spcAft>
              <a:spcPct val="35000"/>
            </a:spcAft>
            <a:buNone/>
          </a:pPr>
          <a:r>
            <a:rPr lang="fr-CA" sz="2000" kern="1200" dirty="0"/>
            <a:t>la ville multilingue : </a:t>
          </a:r>
        </a:p>
        <a:p>
          <a:pPr marL="0" lvl="0" indent="0" algn="ctr" defTabSz="889000">
            <a:lnSpc>
              <a:spcPct val="90000"/>
            </a:lnSpc>
            <a:spcBef>
              <a:spcPct val="0"/>
            </a:spcBef>
            <a:spcAft>
              <a:spcPct val="35000"/>
            </a:spcAft>
            <a:buNone/>
          </a:pPr>
          <a:r>
            <a:rPr lang="fr-CA" sz="2000" kern="1200" dirty="0"/>
            <a:t>ouverture et partage, intégration, assimilation</a:t>
          </a:r>
          <a:endParaRPr lang="el-GR" sz="2000" kern="1200" dirty="0"/>
        </a:p>
      </dsp:txBody>
      <dsp:txXfrm>
        <a:off x="5573268" y="0"/>
        <a:ext cx="3364992" cy="1827561"/>
      </dsp:txXfrm>
    </dsp:sp>
    <dsp:sp modelId="{DF10B35D-973D-4F50-ADDD-5D67A01E3A7A}">
      <dsp:nvSpPr>
        <dsp:cNvPr id="0" name=""/>
        <dsp:cNvSpPr/>
      </dsp:nvSpPr>
      <dsp:spPr>
        <a:xfrm>
          <a:off x="6099048" y="2393235"/>
          <a:ext cx="3154680" cy="1740535"/>
        </a:xfrm>
        <a:prstGeom prst="upArrow">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8AEAE3-1E89-4828-945A-B8664DA3B9CE}">
      <dsp:nvSpPr>
        <dsp:cNvPr id="0" name=""/>
        <dsp:cNvSpPr/>
      </dsp:nvSpPr>
      <dsp:spPr>
        <a:xfrm>
          <a:off x="1577340" y="2523776"/>
          <a:ext cx="3364992" cy="1827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ts val="0"/>
            </a:spcAft>
            <a:buNone/>
          </a:pPr>
          <a:r>
            <a:rPr lang="fr-CA" sz="2000" kern="1200" dirty="0"/>
            <a:t>Pôle micro, </a:t>
          </a:r>
        </a:p>
        <a:p>
          <a:pPr marL="0" lvl="0" indent="0" algn="ctr" defTabSz="889000">
            <a:lnSpc>
              <a:spcPct val="90000"/>
            </a:lnSpc>
            <a:spcBef>
              <a:spcPct val="0"/>
            </a:spcBef>
            <a:spcAft>
              <a:spcPct val="35000"/>
            </a:spcAft>
            <a:buNone/>
          </a:pPr>
          <a:r>
            <a:rPr lang="fr-CA" sz="2000" kern="1200" dirty="0"/>
            <a:t>individuel : </a:t>
          </a:r>
        </a:p>
        <a:p>
          <a:pPr marL="0" lvl="0" indent="0" algn="ctr" defTabSz="889000">
            <a:lnSpc>
              <a:spcPct val="90000"/>
            </a:lnSpc>
            <a:spcBef>
              <a:spcPct val="0"/>
            </a:spcBef>
            <a:spcAft>
              <a:spcPct val="35000"/>
            </a:spcAft>
            <a:buNone/>
          </a:pPr>
          <a:r>
            <a:rPr lang="fr-CA" sz="2000" kern="1200" dirty="0"/>
            <a:t>isolement collectif, préservation du patrimoine linguistique</a:t>
          </a:r>
          <a:endParaRPr lang="el-GR" sz="2000" kern="1200" dirty="0"/>
        </a:p>
      </dsp:txBody>
      <dsp:txXfrm>
        <a:off x="1577340" y="2523776"/>
        <a:ext cx="3364992" cy="182756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46400" cy="4953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49688" y="0"/>
            <a:ext cx="2946400" cy="495300"/>
          </a:xfrm>
          <a:prstGeom prst="rect">
            <a:avLst/>
          </a:prstGeom>
        </p:spPr>
        <p:txBody>
          <a:bodyPr vert="horz" lIns="91440" tIns="45720" rIns="91440" bIns="45720" rtlCol="0"/>
          <a:lstStyle>
            <a:lvl1pPr algn="r">
              <a:defRPr sz="1200"/>
            </a:lvl1pPr>
          </a:lstStyle>
          <a:p>
            <a:fld id="{F1372F81-114B-421D-89CE-F104DF326DA9}" type="datetimeFigureOut">
              <a:rPr lang="el-GR" smtClean="0"/>
              <a:t>2/5/2023</a:t>
            </a:fld>
            <a:endParaRPr lang="el-GR"/>
          </a:p>
        </p:txBody>
      </p:sp>
      <p:sp>
        <p:nvSpPr>
          <p:cNvPr id="4" name="Θέση εικόνας διαφάνειας 3"/>
          <p:cNvSpPr>
            <a:spLocks noGrp="1" noRot="1" noChangeAspect="1"/>
          </p:cNvSpPr>
          <p:nvPr>
            <p:ph type="sldImg" idx="2"/>
          </p:nvPr>
        </p:nvSpPr>
        <p:spPr>
          <a:xfrm>
            <a:off x="438150" y="1235075"/>
            <a:ext cx="5921375" cy="3332163"/>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79450" y="4751388"/>
            <a:ext cx="5438775" cy="3889375"/>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9378950"/>
            <a:ext cx="2946400" cy="4953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49688" y="9378950"/>
            <a:ext cx="2946400" cy="495300"/>
          </a:xfrm>
          <a:prstGeom prst="rect">
            <a:avLst/>
          </a:prstGeom>
        </p:spPr>
        <p:txBody>
          <a:bodyPr vert="horz" lIns="91440" tIns="45720" rIns="91440" bIns="45720" rtlCol="0" anchor="b"/>
          <a:lstStyle>
            <a:lvl1pPr algn="r">
              <a:defRPr sz="1200"/>
            </a:lvl1pPr>
          </a:lstStyle>
          <a:p>
            <a:fld id="{D3393175-750B-4E86-B42B-88C0E3759E9E}" type="slidenum">
              <a:rPr lang="el-GR" smtClean="0"/>
              <a:t>‹#›</a:t>
            </a:fld>
            <a:endParaRPr lang="el-GR"/>
          </a:p>
        </p:txBody>
      </p:sp>
    </p:spTree>
    <p:extLst>
      <p:ext uri="{BB962C8B-B14F-4D97-AF65-F5344CB8AC3E}">
        <p14:creationId xmlns:p14="http://schemas.microsoft.com/office/powerpoint/2010/main" val="199065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1867 Η</a:t>
            </a:r>
            <a:r>
              <a:rPr lang="en-US" dirty="0" err="1"/>
              <a:t>einrich</a:t>
            </a:r>
            <a:r>
              <a:rPr lang="en-US" dirty="0"/>
              <a:t> </a:t>
            </a:r>
            <a:r>
              <a:rPr lang="en-US" dirty="0" err="1"/>
              <a:t>Kiepert</a:t>
            </a:r>
            <a:r>
              <a:rPr lang="en-US" dirty="0"/>
              <a:t>_</a:t>
            </a:r>
            <a:endParaRPr lang="el-GR" dirty="0"/>
          </a:p>
        </p:txBody>
      </p:sp>
      <p:sp>
        <p:nvSpPr>
          <p:cNvPr id="4" name="Θέση αριθμού διαφάνειας 3"/>
          <p:cNvSpPr>
            <a:spLocks noGrp="1"/>
          </p:cNvSpPr>
          <p:nvPr>
            <p:ph type="sldNum" sz="quarter" idx="5"/>
          </p:nvPr>
        </p:nvSpPr>
        <p:spPr/>
        <p:txBody>
          <a:bodyPr/>
          <a:lstStyle/>
          <a:p>
            <a:fld id="{D3393175-750B-4E86-B42B-88C0E3759E9E}" type="slidenum">
              <a:rPr lang="el-GR" smtClean="0"/>
              <a:t>10</a:t>
            </a:fld>
            <a:endParaRPr lang="el-GR"/>
          </a:p>
        </p:txBody>
      </p:sp>
    </p:spTree>
    <p:extLst>
      <p:ext uri="{BB962C8B-B14F-4D97-AF65-F5344CB8AC3E}">
        <p14:creationId xmlns:p14="http://schemas.microsoft.com/office/powerpoint/2010/main" val="2029630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1905 Α</a:t>
            </a:r>
            <a:r>
              <a:rPr lang="en-US" dirty="0" err="1"/>
              <a:t>ndree</a:t>
            </a:r>
            <a:endParaRPr lang="el-GR" dirty="0"/>
          </a:p>
        </p:txBody>
      </p:sp>
      <p:sp>
        <p:nvSpPr>
          <p:cNvPr id="4" name="Θέση αριθμού διαφάνειας 3"/>
          <p:cNvSpPr>
            <a:spLocks noGrp="1"/>
          </p:cNvSpPr>
          <p:nvPr>
            <p:ph type="sldNum" sz="quarter" idx="5"/>
          </p:nvPr>
        </p:nvSpPr>
        <p:spPr/>
        <p:txBody>
          <a:bodyPr/>
          <a:lstStyle/>
          <a:p>
            <a:fld id="{D3393175-750B-4E86-B42B-88C0E3759E9E}" type="slidenum">
              <a:rPr lang="el-GR" smtClean="0"/>
              <a:t>11</a:t>
            </a:fld>
            <a:endParaRPr lang="el-GR"/>
          </a:p>
        </p:txBody>
      </p:sp>
    </p:spTree>
    <p:extLst>
      <p:ext uri="{BB962C8B-B14F-4D97-AF65-F5344CB8AC3E}">
        <p14:creationId xmlns:p14="http://schemas.microsoft.com/office/powerpoint/2010/main" val="3967138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1D0C296-BA26-277B-26B0-17EA96C3A33E}"/>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A84A65F4-FAA5-5B90-3190-96E605B69B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1A0FC37C-C8AD-8182-FCD5-BA8E0EF4766A}"/>
              </a:ext>
            </a:extLst>
          </p:cNvPr>
          <p:cNvSpPr>
            <a:spLocks noGrp="1"/>
          </p:cNvSpPr>
          <p:nvPr>
            <p:ph type="dt" sz="half" idx="10"/>
          </p:nvPr>
        </p:nvSpPr>
        <p:spPr/>
        <p:txBody>
          <a:bodyPr/>
          <a:lstStyle/>
          <a:p>
            <a:fld id="{82D3485D-9F9E-49EE-B4A1-28DF95DC41DD}" type="datetimeFigureOut">
              <a:rPr lang="el-GR" smtClean="0"/>
              <a:t>2/5/2023</a:t>
            </a:fld>
            <a:endParaRPr lang="el-GR"/>
          </a:p>
        </p:txBody>
      </p:sp>
      <p:sp>
        <p:nvSpPr>
          <p:cNvPr id="5" name="Θέση υποσέλιδου 4">
            <a:extLst>
              <a:ext uri="{FF2B5EF4-FFF2-40B4-BE49-F238E27FC236}">
                <a16:creationId xmlns:a16="http://schemas.microsoft.com/office/drawing/2014/main" id="{F6DC7AE5-7A4D-3121-7CA3-6557A83610A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B9828F45-1787-D5BA-B1BB-887904DFD6B0}"/>
              </a:ext>
            </a:extLst>
          </p:cNvPr>
          <p:cNvSpPr>
            <a:spLocks noGrp="1"/>
          </p:cNvSpPr>
          <p:nvPr>
            <p:ph type="sldNum" sz="quarter" idx="12"/>
          </p:nvPr>
        </p:nvSpPr>
        <p:spPr/>
        <p:txBody>
          <a:bodyPr/>
          <a:lstStyle/>
          <a:p>
            <a:fld id="{2E9971AC-EA50-4B92-A566-93E4E5EF7251}" type="slidenum">
              <a:rPr lang="el-GR" smtClean="0"/>
              <a:t>‹#›</a:t>
            </a:fld>
            <a:endParaRPr lang="el-GR"/>
          </a:p>
        </p:txBody>
      </p:sp>
    </p:spTree>
    <p:extLst>
      <p:ext uri="{BB962C8B-B14F-4D97-AF65-F5344CB8AC3E}">
        <p14:creationId xmlns:p14="http://schemas.microsoft.com/office/powerpoint/2010/main" val="3436957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6EA3746-B450-5587-7DF7-BAF4A8BFC79D}"/>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52F36C91-8DF0-4353-82C8-5F52C01A42A0}"/>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E00AFFAE-DBC6-F747-FBD3-CE1BEC38BD0C}"/>
              </a:ext>
            </a:extLst>
          </p:cNvPr>
          <p:cNvSpPr>
            <a:spLocks noGrp="1"/>
          </p:cNvSpPr>
          <p:nvPr>
            <p:ph type="dt" sz="half" idx="10"/>
          </p:nvPr>
        </p:nvSpPr>
        <p:spPr/>
        <p:txBody>
          <a:bodyPr/>
          <a:lstStyle/>
          <a:p>
            <a:fld id="{82D3485D-9F9E-49EE-B4A1-28DF95DC41DD}" type="datetimeFigureOut">
              <a:rPr lang="el-GR" smtClean="0"/>
              <a:t>2/5/2023</a:t>
            </a:fld>
            <a:endParaRPr lang="el-GR"/>
          </a:p>
        </p:txBody>
      </p:sp>
      <p:sp>
        <p:nvSpPr>
          <p:cNvPr id="5" name="Θέση υποσέλιδου 4">
            <a:extLst>
              <a:ext uri="{FF2B5EF4-FFF2-40B4-BE49-F238E27FC236}">
                <a16:creationId xmlns:a16="http://schemas.microsoft.com/office/drawing/2014/main" id="{14AD182A-FC17-30E2-5ECA-F37DDB65EDD9}"/>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A45541EB-7F34-2E1B-E35E-FFACA9A82DE7}"/>
              </a:ext>
            </a:extLst>
          </p:cNvPr>
          <p:cNvSpPr>
            <a:spLocks noGrp="1"/>
          </p:cNvSpPr>
          <p:nvPr>
            <p:ph type="sldNum" sz="quarter" idx="12"/>
          </p:nvPr>
        </p:nvSpPr>
        <p:spPr/>
        <p:txBody>
          <a:bodyPr/>
          <a:lstStyle/>
          <a:p>
            <a:fld id="{2E9971AC-EA50-4B92-A566-93E4E5EF7251}" type="slidenum">
              <a:rPr lang="el-GR" smtClean="0"/>
              <a:t>‹#›</a:t>
            </a:fld>
            <a:endParaRPr lang="el-GR"/>
          </a:p>
        </p:txBody>
      </p:sp>
    </p:spTree>
    <p:extLst>
      <p:ext uri="{BB962C8B-B14F-4D97-AF65-F5344CB8AC3E}">
        <p14:creationId xmlns:p14="http://schemas.microsoft.com/office/powerpoint/2010/main" val="721212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DD243E9C-0732-FF7E-5EB9-B5CDBF05BFC2}"/>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0873FC74-5600-154C-1C61-1043320EEB3F}"/>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D88C27D2-ED18-7D14-32F0-AA473056D9F7}"/>
              </a:ext>
            </a:extLst>
          </p:cNvPr>
          <p:cNvSpPr>
            <a:spLocks noGrp="1"/>
          </p:cNvSpPr>
          <p:nvPr>
            <p:ph type="dt" sz="half" idx="10"/>
          </p:nvPr>
        </p:nvSpPr>
        <p:spPr/>
        <p:txBody>
          <a:bodyPr/>
          <a:lstStyle/>
          <a:p>
            <a:fld id="{82D3485D-9F9E-49EE-B4A1-28DF95DC41DD}" type="datetimeFigureOut">
              <a:rPr lang="el-GR" smtClean="0"/>
              <a:t>2/5/2023</a:t>
            </a:fld>
            <a:endParaRPr lang="el-GR"/>
          </a:p>
        </p:txBody>
      </p:sp>
      <p:sp>
        <p:nvSpPr>
          <p:cNvPr id="5" name="Θέση υποσέλιδου 4">
            <a:extLst>
              <a:ext uri="{FF2B5EF4-FFF2-40B4-BE49-F238E27FC236}">
                <a16:creationId xmlns:a16="http://schemas.microsoft.com/office/drawing/2014/main" id="{938F0947-535F-EA74-E4C5-02792F13340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DA3C3003-CC45-5BFC-9BF7-CEF6679784EF}"/>
              </a:ext>
            </a:extLst>
          </p:cNvPr>
          <p:cNvSpPr>
            <a:spLocks noGrp="1"/>
          </p:cNvSpPr>
          <p:nvPr>
            <p:ph type="sldNum" sz="quarter" idx="12"/>
          </p:nvPr>
        </p:nvSpPr>
        <p:spPr/>
        <p:txBody>
          <a:bodyPr/>
          <a:lstStyle/>
          <a:p>
            <a:fld id="{2E9971AC-EA50-4B92-A566-93E4E5EF7251}" type="slidenum">
              <a:rPr lang="el-GR" smtClean="0"/>
              <a:t>‹#›</a:t>
            </a:fld>
            <a:endParaRPr lang="el-GR"/>
          </a:p>
        </p:txBody>
      </p:sp>
    </p:spTree>
    <p:extLst>
      <p:ext uri="{BB962C8B-B14F-4D97-AF65-F5344CB8AC3E}">
        <p14:creationId xmlns:p14="http://schemas.microsoft.com/office/powerpoint/2010/main" val="3715549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1391DAC-F3C5-F4FC-6227-788D908B7197}"/>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95E29C02-2F9A-7437-4130-1C397AE82CF5}"/>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F473B3F3-7402-B795-B742-A4AA63A45B31}"/>
              </a:ext>
            </a:extLst>
          </p:cNvPr>
          <p:cNvSpPr>
            <a:spLocks noGrp="1"/>
          </p:cNvSpPr>
          <p:nvPr>
            <p:ph type="dt" sz="half" idx="10"/>
          </p:nvPr>
        </p:nvSpPr>
        <p:spPr/>
        <p:txBody>
          <a:bodyPr/>
          <a:lstStyle/>
          <a:p>
            <a:fld id="{82D3485D-9F9E-49EE-B4A1-28DF95DC41DD}" type="datetimeFigureOut">
              <a:rPr lang="el-GR" smtClean="0"/>
              <a:t>2/5/2023</a:t>
            </a:fld>
            <a:endParaRPr lang="el-GR"/>
          </a:p>
        </p:txBody>
      </p:sp>
      <p:sp>
        <p:nvSpPr>
          <p:cNvPr id="5" name="Θέση υποσέλιδου 4">
            <a:extLst>
              <a:ext uri="{FF2B5EF4-FFF2-40B4-BE49-F238E27FC236}">
                <a16:creationId xmlns:a16="http://schemas.microsoft.com/office/drawing/2014/main" id="{125BAEBE-217D-3506-2608-B5178DAF52A9}"/>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1CD15B5B-A802-60EA-B25B-C1B63468E73D}"/>
              </a:ext>
            </a:extLst>
          </p:cNvPr>
          <p:cNvSpPr>
            <a:spLocks noGrp="1"/>
          </p:cNvSpPr>
          <p:nvPr>
            <p:ph type="sldNum" sz="quarter" idx="12"/>
          </p:nvPr>
        </p:nvSpPr>
        <p:spPr/>
        <p:txBody>
          <a:bodyPr/>
          <a:lstStyle/>
          <a:p>
            <a:fld id="{2E9971AC-EA50-4B92-A566-93E4E5EF7251}" type="slidenum">
              <a:rPr lang="el-GR" smtClean="0"/>
              <a:t>‹#›</a:t>
            </a:fld>
            <a:endParaRPr lang="el-GR"/>
          </a:p>
        </p:txBody>
      </p:sp>
    </p:spTree>
    <p:extLst>
      <p:ext uri="{BB962C8B-B14F-4D97-AF65-F5344CB8AC3E}">
        <p14:creationId xmlns:p14="http://schemas.microsoft.com/office/powerpoint/2010/main" val="4006001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00787ED-B1A4-B9B3-FE97-DDD4F6BD2FC0}"/>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FF86AAF8-2B8C-97E3-B41F-2FB10F6214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3D9C4D89-E4C8-E188-D0ED-E1AF293A684E}"/>
              </a:ext>
            </a:extLst>
          </p:cNvPr>
          <p:cNvSpPr>
            <a:spLocks noGrp="1"/>
          </p:cNvSpPr>
          <p:nvPr>
            <p:ph type="dt" sz="half" idx="10"/>
          </p:nvPr>
        </p:nvSpPr>
        <p:spPr/>
        <p:txBody>
          <a:bodyPr/>
          <a:lstStyle/>
          <a:p>
            <a:fld id="{82D3485D-9F9E-49EE-B4A1-28DF95DC41DD}" type="datetimeFigureOut">
              <a:rPr lang="el-GR" smtClean="0"/>
              <a:t>2/5/2023</a:t>
            </a:fld>
            <a:endParaRPr lang="el-GR"/>
          </a:p>
        </p:txBody>
      </p:sp>
      <p:sp>
        <p:nvSpPr>
          <p:cNvPr id="5" name="Θέση υποσέλιδου 4">
            <a:extLst>
              <a:ext uri="{FF2B5EF4-FFF2-40B4-BE49-F238E27FC236}">
                <a16:creationId xmlns:a16="http://schemas.microsoft.com/office/drawing/2014/main" id="{0C8D13DB-4F2D-A107-FB44-4557CB10695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44FF7A1-CC1D-72FC-70DC-7CD3D2CE214F}"/>
              </a:ext>
            </a:extLst>
          </p:cNvPr>
          <p:cNvSpPr>
            <a:spLocks noGrp="1"/>
          </p:cNvSpPr>
          <p:nvPr>
            <p:ph type="sldNum" sz="quarter" idx="12"/>
          </p:nvPr>
        </p:nvSpPr>
        <p:spPr/>
        <p:txBody>
          <a:bodyPr/>
          <a:lstStyle/>
          <a:p>
            <a:fld id="{2E9971AC-EA50-4B92-A566-93E4E5EF7251}" type="slidenum">
              <a:rPr lang="el-GR" smtClean="0"/>
              <a:t>‹#›</a:t>
            </a:fld>
            <a:endParaRPr lang="el-GR"/>
          </a:p>
        </p:txBody>
      </p:sp>
    </p:spTree>
    <p:extLst>
      <p:ext uri="{BB962C8B-B14F-4D97-AF65-F5344CB8AC3E}">
        <p14:creationId xmlns:p14="http://schemas.microsoft.com/office/powerpoint/2010/main" val="2393794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C717420-58C3-CB9C-65CC-3F09A451FA85}"/>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D9CE1B68-67DE-A9A7-4163-5E37589B83DA}"/>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8D8EEE8F-57D4-1DDD-64DD-3E57C1BD7A70}"/>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BC557DE3-EFC5-8F2D-DDEE-181293531939}"/>
              </a:ext>
            </a:extLst>
          </p:cNvPr>
          <p:cNvSpPr>
            <a:spLocks noGrp="1"/>
          </p:cNvSpPr>
          <p:nvPr>
            <p:ph type="dt" sz="half" idx="10"/>
          </p:nvPr>
        </p:nvSpPr>
        <p:spPr/>
        <p:txBody>
          <a:bodyPr/>
          <a:lstStyle/>
          <a:p>
            <a:fld id="{82D3485D-9F9E-49EE-B4A1-28DF95DC41DD}" type="datetimeFigureOut">
              <a:rPr lang="el-GR" smtClean="0"/>
              <a:t>2/5/2023</a:t>
            </a:fld>
            <a:endParaRPr lang="el-GR"/>
          </a:p>
        </p:txBody>
      </p:sp>
      <p:sp>
        <p:nvSpPr>
          <p:cNvPr id="6" name="Θέση υποσέλιδου 5">
            <a:extLst>
              <a:ext uri="{FF2B5EF4-FFF2-40B4-BE49-F238E27FC236}">
                <a16:creationId xmlns:a16="http://schemas.microsoft.com/office/drawing/2014/main" id="{9D20CB37-0623-D3F4-0597-2017E2F3B73F}"/>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4EE5C28A-6761-A87D-D644-DA4DA19BAC2B}"/>
              </a:ext>
            </a:extLst>
          </p:cNvPr>
          <p:cNvSpPr>
            <a:spLocks noGrp="1"/>
          </p:cNvSpPr>
          <p:nvPr>
            <p:ph type="sldNum" sz="quarter" idx="12"/>
          </p:nvPr>
        </p:nvSpPr>
        <p:spPr/>
        <p:txBody>
          <a:bodyPr/>
          <a:lstStyle/>
          <a:p>
            <a:fld id="{2E9971AC-EA50-4B92-A566-93E4E5EF7251}" type="slidenum">
              <a:rPr lang="el-GR" smtClean="0"/>
              <a:t>‹#›</a:t>
            </a:fld>
            <a:endParaRPr lang="el-GR"/>
          </a:p>
        </p:txBody>
      </p:sp>
    </p:spTree>
    <p:extLst>
      <p:ext uri="{BB962C8B-B14F-4D97-AF65-F5344CB8AC3E}">
        <p14:creationId xmlns:p14="http://schemas.microsoft.com/office/powerpoint/2010/main" val="491239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F809CEA-2798-D6F1-2461-AE9056A85F1D}"/>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BD006D86-E92E-12F0-CEED-1303048CD3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E8D3CE8E-A779-FB7C-E207-94BEAF57D3D4}"/>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6B261232-FEFE-2749-BD52-AB678FC9D2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73C0AF3C-3A9B-6A56-D28D-E2A4C0F4A5D5}"/>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E046F8FD-1C51-56BF-94B5-0B325CCCFF2D}"/>
              </a:ext>
            </a:extLst>
          </p:cNvPr>
          <p:cNvSpPr>
            <a:spLocks noGrp="1"/>
          </p:cNvSpPr>
          <p:nvPr>
            <p:ph type="dt" sz="half" idx="10"/>
          </p:nvPr>
        </p:nvSpPr>
        <p:spPr/>
        <p:txBody>
          <a:bodyPr/>
          <a:lstStyle/>
          <a:p>
            <a:fld id="{82D3485D-9F9E-49EE-B4A1-28DF95DC41DD}" type="datetimeFigureOut">
              <a:rPr lang="el-GR" smtClean="0"/>
              <a:t>2/5/2023</a:t>
            </a:fld>
            <a:endParaRPr lang="el-GR"/>
          </a:p>
        </p:txBody>
      </p:sp>
      <p:sp>
        <p:nvSpPr>
          <p:cNvPr id="8" name="Θέση υποσέλιδου 7">
            <a:extLst>
              <a:ext uri="{FF2B5EF4-FFF2-40B4-BE49-F238E27FC236}">
                <a16:creationId xmlns:a16="http://schemas.microsoft.com/office/drawing/2014/main" id="{E7B5135B-3706-176C-4554-8A1F08CA0C24}"/>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498ED61C-CB62-CC6F-910A-2142C8FE434B}"/>
              </a:ext>
            </a:extLst>
          </p:cNvPr>
          <p:cNvSpPr>
            <a:spLocks noGrp="1"/>
          </p:cNvSpPr>
          <p:nvPr>
            <p:ph type="sldNum" sz="quarter" idx="12"/>
          </p:nvPr>
        </p:nvSpPr>
        <p:spPr/>
        <p:txBody>
          <a:bodyPr/>
          <a:lstStyle/>
          <a:p>
            <a:fld id="{2E9971AC-EA50-4B92-A566-93E4E5EF7251}" type="slidenum">
              <a:rPr lang="el-GR" smtClean="0"/>
              <a:t>‹#›</a:t>
            </a:fld>
            <a:endParaRPr lang="el-GR"/>
          </a:p>
        </p:txBody>
      </p:sp>
    </p:spTree>
    <p:extLst>
      <p:ext uri="{BB962C8B-B14F-4D97-AF65-F5344CB8AC3E}">
        <p14:creationId xmlns:p14="http://schemas.microsoft.com/office/powerpoint/2010/main" val="949858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A3D78A8-C574-F493-23EC-FF2F7474C81D}"/>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255437FB-D750-CF1A-CC59-854177495F07}"/>
              </a:ext>
            </a:extLst>
          </p:cNvPr>
          <p:cNvSpPr>
            <a:spLocks noGrp="1"/>
          </p:cNvSpPr>
          <p:nvPr>
            <p:ph type="dt" sz="half" idx="10"/>
          </p:nvPr>
        </p:nvSpPr>
        <p:spPr/>
        <p:txBody>
          <a:bodyPr/>
          <a:lstStyle/>
          <a:p>
            <a:fld id="{82D3485D-9F9E-49EE-B4A1-28DF95DC41DD}" type="datetimeFigureOut">
              <a:rPr lang="el-GR" smtClean="0"/>
              <a:t>2/5/2023</a:t>
            </a:fld>
            <a:endParaRPr lang="el-GR"/>
          </a:p>
        </p:txBody>
      </p:sp>
      <p:sp>
        <p:nvSpPr>
          <p:cNvPr id="4" name="Θέση υποσέλιδου 3">
            <a:extLst>
              <a:ext uri="{FF2B5EF4-FFF2-40B4-BE49-F238E27FC236}">
                <a16:creationId xmlns:a16="http://schemas.microsoft.com/office/drawing/2014/main" id="{542DFC67-0FD5-EFA0-75C3-92DAB97406D5}"/>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B7AD233B-17AB-0787-5642-315337E50813}"/>
              </a:ext>
            </a:extLst>
          </p:cNvPr>
          <p:cNvSpPr>
            <a:spLocks noGrp="1"/>
          </p:cNvSpPr>
          <p:nvPr>
            <p:ph type="sldNum" sz="quarter" idx="12"/>
          </p:nvPr>
        </p:nvSpPr>
        <p:spPr/>
        <p:txBody>
          <a:bodyPr/>
          <a:lstStyle/>
          <a:p>
            <a:fld id="{2E9971AC-EA50-4B92-A566-93E4E5EF7251}" type="slidenum">
              <a:rPr lang="el-GR" smtClean="0"/>
              <a:t>‹#›</a:t>
            </a:fld>
            <a:endParaRPr lang="el-GR"/>
          </a:p>
        </p:txBody>
      </p:sp>
    </p:spTree>
    <p:extLst>
      <p:ext uri="{BB962C8B-B14F-4D97-AF65-F5344CB8AC3E}">
        <p14:creationId xmlns:p14="http://schemas.microsoft.com/office/powerpoint/2010/main" val="3867139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685EF759-5A02-47B2-D6D3-C6E83D160756}"/>
              </a:ext>
            </a:extLst>
          </p:cNvPr>
          <p:cNvSpPr>
            <a:spLocks noGrp="1"/>
          </p:cNvSpPr>
          <p:nvPr>
            <p:ph type="dt" sz="half" idx="10"/>
          </p:nvPr>
        </p:nvSpPr>
        <p:spPr/>
        <p:txBody>
          <a:bodyPr/>
          <a:lstStyle/>
          <a:p>
            <a:fld id="{82D3485D-9F9E-49EE-B4A1-28DF95DC41DD}" type="datetimeFigureOut">
              <a:rPr lang="el-GR" smtClean="0"/>
              <a:t>2/5/2023</a:t>
            </a:fld>
            <a:endParaRPr lang="el-GR"/>
          </a:p>
        </p:txBody>
      </p:sp>
      <p:sp>
        <p:nvSpPr>
          <p:cNvPr id="3" name="Θέση υποσέλιδου 2">
            <a:extLst>
              <a:ext uri="{FF2B5EF4-FFF2-40B4-BE49-F238E27FC236}">
                <a16:creationId xmlns:a16="http://schemas.microsoft.com/office/drawing/2014/main" id="{5E7336D2-EB82-2AF5-F017-73B2D7E6FAC3}"/>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73861FBA-7D72-57FC-A7D8-59D298BAC5B8}"/>
              </a:ext>
            </a:extLst>
          </p:cNvPr>
          <p:cNvSpPr>
            <a:spLocks noGrp="1"/>
          </p:cNvSpPr>
          <p:nvPr>
            <p:ph type="sldNum" sz="quarter" idx="12"/>
          </p:nvPr>
        </p:nvSpPr>
        <p:spPr/>
        <p:txBody>
          <a:bodyPr/>
          <a:lstStyle/>
          <a:p>
            <a:fld id="{2E9971AC-EA50-4B92-A566-93E4E5EF7251}" type="slidenum">
              <a:rPr lang="el-GR" smtClean="0"/>
              <a:t>‹#›</a:t>
            </a:fld>
            <a:endParaRPr lang="el-GR"/>
          </a:p>
        </p:txBody>
      </p:sp>
    </p:spTree>
    <p:extLst>
      <p:ext uri="{BB962C8B-B14F-4D97-AF65-F5344CB8AC3E}">
        <p14:creationId xmlns:p14="http://schemas.microsoft.com/office/powerpoint/2010/main" val="422632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395AE88-230F-A70F-D9FA-50E9EBB24B42}"/>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CCBC758F-1A82-3232-7F3F-A3C4F90B2A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E9BBBD78-BD6B-B20C-277D-176C236D6F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40E94A30-AAC0-B381-C127-68D5A8727F36}"/>
              </a:ext>
            </a:extLst>
          </p:cNvPr>
          <p:cNvSpPr>
            <a:spLocks noGrp="1"/>
          </p:cNvSpPr>
          <p:nvPr>
            <p:ph type="dt" sz="half" idx="10"/>
          </p:nvPr>
        </p:nvSpPr>
        <p:spPr/>
        <p:txBody>
          <a:bodyPr/>
          <a:lstStyle/>
          <a:p>
            <a:fld id="{82D3485D-9F9E-49EE-B4A1-28DF95DC41DD}" type="datetimeFigureOut">
              <a:rPr lang="el-GR" smtClean="0"/>
              <a:t>2/5/2023</a:t>
            </a:fld>
            <a:endParaRPr lang="el-GR"/>
          </a:p>
        </p:txBody>
      </p:sp>
      <p:sp>
        <p:nvSpPr>
          <p:cNvPr id="6" name="Θέση υποσέλιδου 5">
            <a:extLst>
              <a:ext uri="{FF2B5EF4-FFF2-40B4-BE49-F238E27FC236}">
                <a16:creationId xmlns:a16="http://schemas.microsoft.com/office/drawing/2014/main" id="{4EDC4EF9-F59F-379D-2F0E-06475B4AC841}"/>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182FDB11-AD7A-A20C-A9AC-9B8D54FC67F2}"/>
              </a:ext>
            </a:extLst>
          </p:cNvPr>
          <p:cNvSpPr>
            <a:spLocks noGrp="1"/>
          </p:cNvSpPr>
          <p:nvPr>
            <p:ph type="sldNum" sz="quarter" idx="12"/>
          </p:nvPr>
        </p:nvSpPr>
        <p:spPr/>
        <p:txBody>
          <a:bodyPr/>
          <a:lstStyle/>
          <a:p>
            <a:fld id="{2E9971AC-EA50-4B92-A566-93E4E5EF7251}" type="slidenum">
              <a:rPr lang="el-GR" smtClean="0"/>
              <a:t>‹#›</a:t>
            </a:fld>
            <a:endParaRPr lang="el-GR"/>
          </a:p>
        </p:txBody>
      </p:sp>
    </p:spTree>
    <p:extLst>
      <p:ext uri="{BB962C8B-B14F-4D97-AF65-F5344CB8AC3E}">
        <p14:creationId xmlns:p14="http://schemas.microsoft.com/office/powerpoint/2010/main" val="2217697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E0262F9-EC51-618C-3887-49A427502534}"/>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60B53D0C-248D-2108-70EF-223FAEC12B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56FF810C-6730-39CA-75EB-6532554DB7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86B8C1D2-CB71-9354-E7E3-39EC8F895085}"/>
              </a:ext>
            </a:extLst>
          </p:cNvPr>
          <p:cNvSpPr>
            <a:spLocks noGrp="1"/>
          </p:cNvSpPr>
          <p:nvPr>
            <p:ph type="dt" sz="half" idx="10"/>
          </p:nvPr>
        </p:nvSpPr>
        <p:spPr/>
        <p:txBody>
          <a:bodyPr/>
          <a:lstStyle/>
          <a:p>
            <a:fld id="{82D3485D-9F9E-49EE-B4A1-28DF95DC41DD}" type="datetimeFigureOut">
              <a:rPr lang="el-GR" smtClean="0"/>
              <a:t>2/5/2023</a:t>
            </a:fld>
            <a:endParaRPr lang="el-GR"/>
          </a:p>
        </p:txBody>
      </p:sp>
      <p:sp>
        <p:nvSpPr>
          <p:cNvPr id="6" name="Θέση υποσέλιδου 5">
            <a:extLst>
              <a:ext uri="{FF2B5EF4-FFF2-40B4-BE49-F238E27FC236}">
                <a16:creationId xmlns:a16="http://schemas.microsoft.com/office/drawing/2014/main" id="{AEAEE539-004B-6629-0F84-72CBD5F30A88}"/>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331F35C5-578C-1953-477A-311AE766D940}"/>
              </a:ext>
            </a:extLst>
          </p:cNvPr>
          <p:cNvSpPr>
            <a:spLocks noGrp="1"/>
          </p:cNvSpPr>
          <p:nvPr>
            <p:ph type="sldNum" sz="quarter" idx="12"/>
          </p:nvPr>
        </p:nvSpPr>
        <p:spPr/>
        <p:txBody>
          <a:bodyPr/>
          <a:lstStyle/>
          <a:p>
            <a:fld id="{2E9971AC-EA50-4B92-A566-93E4E5EF7251}" type="slidenum">
              <a:rPr lang="el-GR" smtClean="0"/>
              <a:t>‹#›</a:t>
            </a:fld>
            <a:endParaRPr lang="el-GR"/>
          </a:p>
        </p:txBody>
      </p:sp>
    </p:spTree>
    <p:extLst>
      <p:ext uri="{BB962C8B-B14F-4D97-AF65-F5344CB8AC3E}">
        <p14:creationId xmlns:p14="http://schemas.microsoft.com/office/powerpoint/2010/main" val="679322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E214986A-7AA0-E0E0-1DB9-3FC251E443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28F57C6C-BC55-0B7B-9BF4-0781919127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267466B7-60DF-861E-8279-E663525608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D3485D-9F9E-49EE-B4A1-28DF95DC41DD}" type="datetimeFigureOut">
              <a:rPr lang="el-GR" smtClean="0"/>
              <a:t>2/5/2023</a:t>
            </a:fld>
            <a:endParaRPr lang="el-GR"/>
          </a:p>
        </p:txBody>
      </p:sp>
      <p:sp>
        <p:nvSpPr>
          <p:cNvPr id="5" name="Θέση υποσέλιδου 4">
            <a:extLst>
              <a:ext uri="{FF2B5EF4-FFF2-40B4-BE49-F238E27FC236}">
                <a16:creationId xmlns:a16="http://schemas.microsoft.com/office/drawing/2014/main" id="{010E704D-E685-81DA-F97A-44BB3D9458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AE46770B-7586-0920-B86A-81B555BAB5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9971AC-EA50-4B92-A566-93E4E5EF7251}" type="slidenum">
              <a:rPr lang="el-GR" smtClean="0"/>
              <a:t>‹#›</a:t>
            </a:fld>
            <a:endParaRPr lang="el-GR"/>
          </a:p>
        </p:txBody>
      </p:sp>
    </p:spTree>
    <p:extLst>
      <p:ext uri="{BB962C8B-B14F-4D97-AF65-F5344CB8AC3E}">
        <p14:creationId xmlns:p14="http://schemas.microsoft.com/office/powerpoint/2010/main" val="33890190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0.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878EEC5-6085-8951-E1EA-63DBF4807299}"/>
              </a:ext>
            </a:extLst>
          </p:cNvPr>
          <p:cNvSpPr>
            <a:spLocks noGrp="1"/>
          </p:cNvSpPr>
          <p:nvPr>
            <p:ph type="ctrTitle"/>
          </p:nvPr>
        </p:nvSpPr>
        <p:spPr>
          <a:xfrm>
            <a:off x="1524000" y="612742"/>
            <a:ext cx="9144000" cy="2897221"/>
          </a:xfrm>
        </p:spPr>
        <p:txBody>
          <a:bodyPr>
            <a:normAutofit fontScale="90000"/>
          </a:bodyPr>
          <a:lstStyle/>
          <a:p>
            <a:pPr>
              <a:lnSpc>
                <a:spcPct val="115000"/>
              </a:lnSpc>
              <a:spcBef>
                <a:spcPts val="2400"/>
              </a:spcBef>
            </a:pPr>
            <a:br>
              <a:rPr lang="en-US" sz="800" dirty="0"/>
            </a:br>
            <a:br>
              <a:rPr lang="el-GR" sz="1800" dirty="0">
                <a:effectLst/>
                <a:latin typeface="Calibri" panose="020F0502020204030204" pitchFamily="34" charset="0"/>
                <a:ea typeface="Calibri" panose="020F0502020204030204" pitchFamily="34" charset="0"/>
                <a:cs typeface="Times New Roman" panose="02020603050405020304" pitchFamily="18" charset="0"/>
              </a:rPr>
            </a:br>
            <a:br>
              <a:rPr lang="fr-CA" sz="1800" dirty="0">
                <a:effectLst/>
                <a:latin typeface="Calibri" panose="020F0502020204030204" pitchFamily="34" charset="0"/>
                <a:ea typeface="Calibri" panose="020F0502020204030204" pitchFamily="34" charset="0"/>
                <a:cs typeface="Times New Roman" panose="02020603050405020304" pitchFamily="18" charset="0"/>
              </a:rPr>
            </a:br>
            <a:br>
              <a:rPr lang="fr-CA" sz="1800" dirty="0">
                <a:effectLst/>
                <a:latin typeface="Calibri" panose="020F0502020204030204" pitchFamily="34" charset="0"/>
                <a:ea typeface="Calibri" panose="020F0502020204030204" pitchFamily="34" charset="0"/>
                <a:cs typeface="Times New Roman" panose="02020603050405020304" pitchFamily="18" charset="0"/>
              </a:rPr>
            </a:br>
            <a:br>
              <a:rPr lang="fr-CA" sz="1800" dirty="0">
                <a:effectLst/>
                <a:latin typeface="Calibri" panose="020F0502020204030204" pitchFamily="34" charset="0"/>
                <a:ea typeface="Calibri" panose="020F0502020204030204" pitchFamily="34" charset="0"/>
                <a:cs typeface="Times New Roman" panose="02020603050405020304" pitchFamily="18" charset="0"/>
              </a:rPr>
            </a:br>
            <a:br>
              <a:rPr lang="fr-CA" sz="1800" dirty="0">
                <a:effectLst/>
                <a:latin typeface="Calibri" panose="020F0502020204030204" pitchFamily="34" charset="0"/>
                <a:ea typeface="Calibri" panose="020F0502020204030204" pitchFamily="34" charset="0"/>
                <a:cs typeface="Times New Roman" panose="02020603050405020304" pitchFamily="18" charset="0"/>
              </a:rPr>
            </a:br>
            <a:br>
              <a:rPr lang="fr-CA" sz="1800" dirty="0">
                <a:effectLst/>
                <a:latin typeface="Calibri" panose="020F0502020204030204" pitchFamily="34" charset="0"/>
                <a:ea typeface="Calibri" panose="020F0502020204030204" pitchFamily="34" charset="0"/>
                <a:cs typeface="Times New Roman" panose="02020603050405020304" pitchFamily="18" charset="0"/>
              </a:rPr>
            </a:br>
            <a:br>
              <a:rPr lang="fr-CA" sz="1800" dirty="0">
                <a:effectLst/>
                <a:latin typeface="Calibri" panose="020F0502020204030204" pitchFamily="34" charset="0"/>
                <a:ea typeface="Calibri" panose="020F0502020204030204" pitchFamily="34" charset="0"/>
                <a:cs typeface="Times New Roman" panose="02020603050405020304" pitchFamily="18" charset="0"/>
              </a:rPr>
            </a:br>
            <a:br>
              <a:rPr lang="fr-CA" sz="1800" dirty="0">
                <a:effectLst/>
                <a:latin typeface="Calibri" panose="020F0502020204030204" pitchFamily="34" charset="0"/>
                <a:ea typeface="Calibri" panose="020F0502020204030204" pitchFamily="34" charset="0"/>
                <a:cs typeface="Times New Roman" panose="02020603050405020304" pitchFamily="18" charset="0"/>
              </a:rPr>
            </a:br>
            <a:br>
              <a:rPr lang="fr-CA" sz="1800" dirty="0">
                <a:effectLst/>
                <a:latin typeface="Calibri" panose="020F0502020204030204" pitchFamily="34" charset="0"/>
                <a:ea typeface="Calibri" panose="020F0502020204030204" pitchFamily="34" charset="0"/>
                <a:cs typeface="Times New Roman" panose="02020603050405020304" pitchFamily="18" charset="0"/>
              </a:rPr>
            </a:br>
            <a:br>
              <a:rPr lang="fr-CA" sz="1800" dirty="0">
                <a:effectLst/>
                <a:latin typeface="Calibri" panose="020F0502020204030204" pitchFamily="34" charset="0"/>
                <a:ea typeface="Calibri" panose="020F0502020204030204" pitchFamily="34" charset="0"/>
                <a:cs typeface="Times New Roman" panose="02020603050405020304" pitchFamily="18" charset="0"/>
              </a:rPr>
            </a:br>
            <a:br>
              <a:rPr lang="fr-CA" sz="1800" dirty="0">
                <a:effectLst/>
                <a:latin typeface="Calibri" panose="020F0502020204030204" pitchFamily="34" charset="0"/>
                <a:ea typeface="Calibri" panose="020F0502020204030204" pitchFamily="34" charset="0"/>
                <a:cs typeface="Times New Roman" panose="02020603050405020304" pitchFamily="18" charset="0"/>
              </a:rPr>
            </a:br>
            <a:r>
              <a:rPr lang="fr-CA" sz="4000" dirty="0">
                <a:effectLst/>
                <a:latin typeface="Calibri" panose="020F0502020204030204" pitchFamily="34" charset="0"/>
                <a:ea typeface="Calibri" panose="020F0502020204030204" pitchFamily="34" charset="0"/>
                <a:cs typeface="Times New Roman" panose="02020603050405020304" pitchFamily="18" charset="0"/>
              </a:rPr>
              <a:t>Les Grecs d’Égypte et leur variété de langue : entre cosmopolitisme et isolement</a:t>
            </a:r>
            <a:br>
              <a:rPr lang="fr-CA" sz="4000" dirty="0">
                <a:effectLst/>
                <a:latin typeface="Calibri" panose="020F0502020204030204" pitchFamily="34" charset="0"/>
                <a:ea typeface="Calibri" panose="020F0502020204030204" pitchFamily="34" charset="0"/>
                <a:cs typeface="Times New Roman" panose="02020603050405020304" pitchFamily="18" charset="0"/>
              </a:rPr>
            </a:br>
            <a:r>
              <a:rPr lang="en-US" sz="4000" dirty="0"/>
              <a:t>Rea Delveroudi</a:t>
            </a:r>
            <a:br>
              <a:rPr lang="en-US" sz="4000" dirty="0"/>
            </a:br>
            <a:r>
              <a:rPr lang="en-US" sz="2700" dirty="0"/>
              <a:t>rdel@frl.uoa.gr</a:t>
            </a:r>
            <a:br>
              <a:rPr lang="el-GR" sz="4000" dirty="0"/>
            </a:br>
            <a:r>
              <a:rPr lang="en-US" sz="3100" dirty="0" err="1"/>
              <a:t>Universit</a:t>
            </a:r>
            <a:r>
              <a:rPr lang="fr-CA" sz="3100" dirty="0"/>
              <a:t>é Nationale et </a:t>
            </a:r>
            <a:r>
              <a:rPr lang="fr-CA" sz="3100" dirty="0" err="1"/>
              <a:t>Kapodistrienne</a:t>
            </a:r>
            <a:r>
              <a:rPr lang="fr-CA" sz="3100" dirty="0"/>
              <a:t> d’Athènes</a:t>
            </a:r>
            <a:endParaRPr lang="el-GR" sz="3100" dirty="0"/>
          </a:p>
        </p:txBody>
      </p:sp>
      <p:sp>
        <p:nvSpPr>
          <p:cNvPr id="3" name="Υπότιτλος 2">
            <a:extLst>
              <a:ext uri="{FF2B5EF4-FFF2-40B4-BE49-F238E27FC236}">
                <a16:creationId xmlns:a16="http://schemas.microsoft.com/office/drawing/2014/main" id="{57F8EC06-2846-061D-749C-47B808BCB3BC}"/>
              </a:ext>
            </a:extLst>
          </p:cNvPr>
          <p:cNvSpPr>
            <a:spLocks noGrp="1"/>
          </p:cNvSpPr>
          <p:nvPr>
            <p:ph type="subTitle" idx="1"/>
          </p:nvPr>
        </p:nvSpPr>
        <p:spPr>
          <a:xfrm>
            <a:off x="1524000" y="3602037"/>
            <a:ext cx="9144000" cy="2179927"/>
          </a:xfrm>
        </p:spPr>
        <p:txBody>
          <a:bodyPr>
            <a:normAutofit fontScale="70000" lnSpcReduction="20000"/>
          </a:bodyPr>
          <a:lstStyle/>
          <a:p>
            <a:r>
              <a:rPr lang="fr-FR" sz="3800" i="1" dirty="0">
                <a:ln>
                  <a:noFill/>
                </a:ln>
                <a:solidFill>
                  <a:srgbClr val="000000"/>
                </a:solidFill>
                <a:effectLst/>
                <a:uFill>
                  <a:solidFill>
                    <a:srgbClr val="000000"/>
                  </a:solidFill>
                </a:uFill>
                <a:ea typeface="Arial Unicode MS"/>
                <a:cs typeface="Calibri" panose="020F0502020204030204" pitchFamily="34" charset="0"/>
              </a:rPr>
              <a:t>Colloque international </a:t>
            </a:r>
            <a:br>
              <a:rPr lang="el-GR" sz="3800" i="1" dirty="0">
                <a:ln>
                  <a:noFill/>
                </a:ln>
                <a:solidFill>
                  <a:srgbClr val="000000"/>
                </a:solidFill>
                <a:effectLst/>
                <a:uFill>
                  <a:solidFill>
                    <a:srgbClr val="000000"/>
                  </a:solidFill>
                </a:uFill>
                <a:ea typeface="Arial Unicode MS"/>
                <a:cs typeface="Arial Unicode MS"/>
              </a:rPr>
            </a:br>
            <a:r>
              <a:rPr lang="fr-FR" sz="3800" i="1" dirty="0">
                <a:ln>
                  <a:noFill/>
                </a:ln>
                <a:solidFill>
                  <a:srgbClr val="000000"/>
                </a:solidFill>
                <a:effectLst/>
                <a:uFill>
                  <a:solidFill>
                    <a:srgbClr val="000000"/>
                  </a:solidFill>
                </a:uFill>
                <a:ea typeface="Arial Unicode MS"/>
                <a:cs typeface="Calibri" panose="020F0502020204030204" pitchFamily="34" charset="0"/>
              </a:rPr>
              <a:t>Isolement et espace </a:t>
            </a:r>
          </a:p>
          <a:p>
            <a:r>
              <a:rPr lang="fr-FR" sz="3000" i="1" dirty="0">
                <a:ln>
                  <a:noFill/>
                </a:ln>
                <a:solidFill>
                  <a:srgbClr val="000000"/>
                </a:solidFill>
                <a:effectLst/>
                <a:uFill>
                  <a:solidFill>
                    <a:srgbClr val="000000"/>
                  </a:solidFill>
                </a:uFill>
                <a:ea typeface="Arial Unicode MS"/>
                <a:cs typeface="Calibri" panose="020F0502020204030204" pitchFamily="34" charset="0"/>
              </a:rPr>
              <a:t>dans les mondes orientaux, </a:t>
            </a:r>
          </a:p>
          <a:p>
            <a:pPr>
              <a:spcBef>
                <a:spcPts val="0"/>
              </a:spcBef>
            </a:pPr>
            <a:r>
              <a:rPr lang="fr-FR" sz="3000" i="1" dirty="0">
                <a:ln>
                  <a:noFill/>
                </a:ln>
                <a:solidFill>
                  <a:srgbClr val="000000"/>
                </a:solidFill>
                <a:effectLst/>
                <a:uFill>
                  <a:solidFill>
                    <a:srgbClr val="000000"/>
                  </a:solidFill>
                </a:uFill>
                <a:ea typeface="Arial Unicode MS"/>
                <a:cs typeface="Calibri" panose="020F0502020204030204" pitchFamily="34" charset="0"/>
              </a:rPr>
              <a:t>slaves et néo-helléniques </a:t>
            </a:r>
          </a:p>
          <a:p>
            <a:pPr>
              <a:spcBef>
                <a:spcPts val="0"/>
              </a:spcBef>
            </a:pPr>
            <a:br>
              <a:rPr lang="fr-FR" sz="3000" dirty="0">
                <a:ln>
                  <a:noFill/>
                </a:ln>
                <a:solidFill>
                  <a:srgbClr val="000000"/>
                </a:solidFill>
                <a:effectLst/>
                <a:uFill>
                  <a:solidFill>
                    <a:srgbClr val="000000"/>
                  </a:solidFill>
                </a:uFill>
                <a:ea typeface="Arial Unicode MS"/>
                <a:cs typeface="Calibri" panose="020F0502020204030204" pitchFamily="34" charset="0"/>
              </a:rPr>
            </a:br>
            <a:r>
              <a:rPr lang="fr-FR" sz="3000" dirty="0">
                <a:effectLst/>
                <a:ea typeface="Arial Unicode MS"/>
                <a:cs typeface="Calibri" panose="020F0502020204030204" pitchFamily="34" charset="0"/>
              </a:rPr>
              <a:t>3-5 mai 2023 </a:t>
            </a:r>
          </a:p>
          <a:p>
            <a:pPr>
              <a:spcBef>
                <a:spcPts val="0"/>
              </a:spcBef>
            </a:pPr>
            <a:r>
              <a:rPr lang="fr-FR" sz="3000" dirty="0">
                <a:effectLst/>
                <a:ea typeface="Arial Unicode MS"/>
                <a:cs typeface="Calibri" panose="020F0502020204030204" pitchFamily="34" charset="0"/>
              </a:rPr>
              <a:t>Université de Strasbourg</a:t>
            </a:r>
            <a:br>
              <a:rPr lang="el-GR" sz="2400" dirty="0">
                <a:ln>
                  <a:noFill/>
                </a:ln>
                <a:solidFill>
                  <a:srgbClr val="000000"/>
                </a:solidFill>
                <a:effectLst/>
                <a:uFill>
                  <a:solidFill>
                    <a:srgbClr val="000000"/>
                  </a:solidFill>
                </a:uFill>
                <a:latin typeface="Calibri" panose="020F0502020204030204" pitchFamily="34" charset="0"/>
                <a:ea typeface="Arial Unicode MS"/>
                <a:cs typeface="Arial Unicode MS"/>
              </a:rPr>
            </a:br>
            <a:endParaRPr lang="el-GR" dirty="0"/>
          </a:p>
        </p:txBody>
      </p:sp>
      <p:pic>
        <p:nvPicPr>
          <p:cNvPr id="4" name="Εικόνα 3">
            <a:extLst>
              <a:ext uri="{FF2B5EF4-FFF2-40B4-BE49-F238E27FC236}">
                <a16:creationId xmlns:a16="http://schemas.microsoft.com/office/drawing/2014/main" id="{137A36E4-AF73-1B99-1CC9-016B330D3E56}"/>
              </a:ext>
            </a:extLst>
          </p:cNvPr>
          <p:cNvPicPr>
            <a:picLocks noChangeAspect="1"/>
          </p:cNvPicPr>
          <p:nvPr/>
        </p:nvPicPr>
        <p:blipFill>
          <a:blip r:embed="rId2"/>
          <a:stretch>
            <a:fillRect/>
          </a:stretch>
        </p:blipFill>
        <p:spPr>
          <a:xfrm>
            <a:off x="1157333" y="2659181"/>
            <a:ext cx="733333" cy="942857"/>
          </a:xfrm>
          <a:prstGeom prst="rect">
            <a:avLst/>
          </a:prstGeom>
        </p:spPr>
      </p:pic>
      <p:pic>
        <p:nvPicPr>
          <p:cNvPr id="8" name="Εικόνα 7">
            <a:extLst>
              <a:ext uri="{FF2B5EF4-FFF2-40B4-BE49-F238E27FC236}">
                <a16:creationId xmlns:a16="http://schemas.microsoft.com/office/drawing/2014/main" id="{7D056C0F-CFDD-691E-EDB1-A6F8EE79A5D4}"/>
              </a:ext>
            </a:extLst>
          </p:cNvPr>
          <p:cNvPicPr>
            <a:picLocks noChangeAspect="1"/>
          </p:cNvPicPr>
          <p:nvPr/>
        </p:nvPicPr>
        <p:blipFill>
          <a:blip r:embed="rId3"/>
          <a:stretch>
            <a:fillRect/>
          </a:stretch>
        </p:blipFill>
        <p:spPr>
          <a:xfrm>
            <a:off x="2660073" y="5467927"/>
            <a:ext cx="7056582" cy="1258238"/>
          </a:xfrm>
          <a:prstGeom prst="rect">
            <a:avLst/>
          </a:prstGeom>
        </p:spPr>
      </p:pic>
    </p:spTree>
    <p:extLst>
      <p:ext uri="{BB962C8B-B14F-4D97-AF65-F5344CB8AC3E}">
        <p14:creationId xmlns:p14="http://schemas.microsoft.com/office/powerpoint/2010/main" val="16274033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78A6869-663F-BEDD-1D03-1CE3F043D559}"/>
              </a:ext>
            </a:extLst>
          </p:cNvPr>
          <p:cNvGrpSpPr/>
          <p:nvPr/>
        </p:nvGrpSpPr>
        <p:grpSpPr>
          <a:xfrm>
            <a:off x="2865120" y="490194"/>
            <a:ext cx="6573519" cy="6134126"/>
            <a:chOff x="2779487" y="2301142"/>
            <a:chExt cx="6633024" cy="7645047"/>
          </a:xfrm>
        </p:grpSpPr>
        <p:pic>
          <p:nvPicPr>
            <p:cNvPr id="8" name="Picture 7">
              <a:extLst>
                <a:ext uri="{FF2B5EF4-FFF2-40B4-BE49-F238E27FC236}">
                  <a16:creationId xmlns:a16="http://schemas.microsoft.com/office/drawing/2014/main" id="{806B5C75-A526-CC05-478C-E9A18B15558D}"/>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Effect>
                        <a14:brightnessContrast contrast="20000"/>
                      </a14:imgEffect>
                    </a14:imgLayer>
                  </a14:imgProps>
                </a:ext>
              </a:extLst>
            </a:blip>
            <a:stretch>
              <a:fillRect/>
            </a:stretch>
          </p:blipFill>
          <p:spPr>
            <a:xfrm>
              <a:off x="2779488" y="2301142"/>
              <a:ext cx="6633023" cy="2255716"/>
            </a:xfrm>
            <a:prstGeom prst="rect">
              <a:avLst/>
            </a:prstGeom>
          </p:spPr>
        </p:pic>
        <p:pic>
          <p:nvPicPr>
            <p:cNvPr id="9" name="Picture 8">
              <a:extLst>
                <a:ext uri="{FF2B5EF4-FFF2-40B4-BE49-F238E27FC236}">
                  <a16:creationId xmlns:a16="http://schemas.microsoft.com/office/drawing/2014/main" id="{E2FCF27A-0A67-C0BA-43B8-76000CCB2E7A}"/>
                </a:ext>
              </a:extLst>
            </p:cNvPr>
            <p:cNvPicPr>
              <a:picLocks noChangeAspect="1"/>
            </p:cNvPicPr>
            <p:nvPr/>
          </p:nvPicPr>
          <p:blipFill>
            <a:blip r:embed="rId5"/>
            <a:stretch>
              <a:fillRect/>
            </a:stretch>
          </p:blipFill>
          <p:spPr>
            <a:xfrm>
              <a:off x="2779487" y="4556858"/>
              <a:ext cx="6633023" cy="5389331"/>
            </a:xfrm>
            <a:prstGeom prst="rect">
              <a:avLst/>
            </a:prstGeom>
          </p:spPr>
        </p:pic>
      </p:grpSp>
    </p:spTree>
    <p:extLst>
      <p:ext uri="{BB962C8B-B14F-4D97-AF65-F5344CB8AC3E}">
        <p14:creationId xmlns:p14="http://schemas.microsoft.com/office/powerpoint/2010/main" val="9481431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p&#10;&#10;Description automatically generated">
            <a:extLst>
              <a:ext uri="{FF2B5EF4-FFF2-40B4-BE49-F238E27FC236}">
                <a16:creationId xmlns:a16="http://schemas.microsoft.com/office/drawing/2014/main" id="{7C74C478-0304-C4EB-FE9C-A03A5B31A81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53752" t="47191" r="25821" b="30360"/>
          <a:stretch/>
        </p:blipFill>
        <p:spPr>
          <a:xfrm>
            <a:off x="0" y="0"/>
            <a:ext cx="12192000" cy="9134475"/>
          </a:xfrm>
        </p:spPr>
      </p:pic>
      <p:sp>
        <p:nvSpPr>
          <p:cNvPr id="3" name="Oval 2">
            <a:extLst>
              <a:ext uri="{FF2B5EF4-FFF2-40B4-BE49-F238E27FC236}">
                <a16:creationId xmlns:a16="http://schemas.microsoft.com/office/drawing/2014/main" id="{BB52657D-612F-BBA9-9BC0-077B99DA3463}"/>
              </a:ext>
            </a:extLst>
          </p:cNvPr>
          <p:cNvSpPr/>
          <p:nvPr/>
        </p:nvSpPr>
        <p:spPr>
          <a:xfrm>
            <a:off x="5911703" y="2721934"/>
            <a:ext cx="1022988" cy="707065"/>
          </a:xfrm>
          <a:custGeom>
            <a:avLst/>
            <a:gdLst>
              <a:gd name="connsiteX0" fmla="*/ 0 w 1022988"/>
              <a:gd name="connsiteY0" fmla="*/ 353533 h 707065"/>
              <a:gd name="connsiteX1" fmla="*/ 511494 w 1022988"/>
              <a:gd name="connsiteY1" fmla="*/ 0 h 707065"/>
              <a:gd name="connsiteX2" fmla="*/ 1022988 w 1022988"/>
              <a:gd name="connsiteY2" fmla="*/ 353533 h 707065"/>
              <a:gd name="connsiteX3" fmla="*/ 511494 w 1022988"/>
              <a:gd name="connsiteY3" fmla="*/ 707066 h 707065"/>
              <a:gd name="connsiteX4" fmla="*/ 0 w 1022988"/>
              <a:gd name="connsiteY4" fmla="*/ 353533 h 70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988" h="707065" fill="none" extrusionOk="0">
                <a:moveTo>
                  <a:pt x="0" y="353533"/>
                </a:moveTo>
                <a:cubicBezTo>
                  <a:pt x="69862" y="166570"/>
                  <a:pt x="245963" y="-34902"/>
                  <a:pt x="511494" y="0"/>
                </a:cubicBezTo>
                <a:cubicBezTo>
                  <a:pt x="777540" y="-2518"/>
                  <a:pt x="990688" y="188692"/>
                  <a:pt x="1022988" y="353533"/>
                </a:cubicBezTo>
                <a:cubicBezTo>
                  <a:pt x="1015152" y="474058"/>
                  <a:pt x="777417" y="730089"/>
                  <a:pt x="511494" y="707066"/>
                </a:cubicBezTo>
                <a:cubicBezTo>
                  <a:pt x="252690" y="720326"/>
                  <a:pt x="15190" y="552436"/>
                  <a:pt x="0" y="353533"/>
                </a:cubicBezTo>
                <a:close/>
              </a:path>
              <a:path w="1022988" h="707065" stroke="0" extrusionOk="0">
                <a:moveTo>
                  <a:pt x="0" y="353533"/>
                </a:moveTo>
                <a:cubicBezTo>
                  <a:pt x="-66536" y="117241"/>
                  <a:pt x="179844" y="18451"/>
                  <a:pt x="511494" y="0"/>
                </a:cubicBezTo>
                <a:cubicBezTo>
                  <a:pt x="800868" y="1449"/>
                  <a:pt x="999280" y="159036"/>
                  <a:pt x="1022988" y="353533"/>
                </a:cubicBezTo>
                <a:cubicBezTo>
                  <a:pt x="970148" y="600386"/>
                  <a:pt x="786268" y="749713"/>
                  <a:pt x="511494" y="707066"/>
                </a:cubicBezTo>
                <a:cubicBezTo>
                  <a:pt x="204723" y="693781"/>
                  <a:pt x="9144" y="553153"/>
                  <a:pt x="0" y="353533"/>
                </a:cubicBezTo>
                <a:close/>
              </a:path>
            </a:pathLst>
          </a:custGeom>
          <a:solidFill>
            <a:srgbClr val="FFFF00">
              <a:alpha val="18000"/>
            </a:srgbClr>
          </a:solidFill>
          <a:ln w="22225">
            <a:solidFill>
              <a:srgbClr val="FFFF00"/>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Oval 3">
            <a:extLst>
              <a:ext uri="{FF2B5EF4-FFF2-40B4-BE49-F238E27FC236}">
                <a16:creationId xmlns:a16="http://schemas.microsoft.com/office/drawing/2014/main" id="{DCC7D554-9FD7-8B18-617E-DFFEFEE6BF20}"/>
              </a:ext>
            </a:extLst>
          </p:cNvPr>
          <p:cNvSpPr/>
          <p:nvPr/>
        </p:nvSpPr>
        <p:spPr>
          <a:xfrm>
            <a:off x="4012020" y="1771464"/>
            <a:ext cx="1080976" cy="747145"/>
          </a:xfrm>
          <a:custGeom>
            <a:avLst/>
            <a:gdLst>
              <a:gd name="connsiteX0" fmla="*/ 0 w 1080976"/>
              <a:gd name="connsiteY0" fmla="*/ 373573 h 747145"/>
              <a:gd name="connsiteX1" fmla="*/ 540488 w 1080976"/>
              <a:gd name="connsiteY1" fmla="*/ 0 h 747145"/>
              <a:gd name="connsiteX2" fmla="*/ 1080976 w 1080976"/>
              <a:gd name="connsiteY2" fmla="*/ 373573 h 747145"/>
              <a:gd name="connsiteX3" fmla="*/ 540488 w 1080976"/>
              <a:gd name="connsiteY3" fmla="*/ 747146 h 747145"/>
              <a:gd name="connsiteX4" fmla="*/ 0 w 1080976"/>
              <a:gd name="connsiteY4" fmla="*/ 373573 h 747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976" h="747145" fill="none" extrusionOk="0">
                <a:moveTo>
                  <a:pt x="0" y="373573"/>
                </a:moveTo>
                <a:cubicBezTo>
                  <a:pt x="41617" y="172191"/>
                  <a:pt x="272095" y="-61966"/>
                  <a:pt x="540488" y="0"/>
                </a:cubicBezTo>
                <a:cubicBezTo>
                  <a:pt x="796007" y="-6582"/>
                  <a:pt x="1061981" y="185138"/>
                  <a:pt x="1080976" y="373573"/>
                </a:cubicBezTo>
                <a:cubicBezTo>
                  <a:pt x="1077710" y="548751"/>
                  <a:pt x="800099" y="801195"/>
                  <a:pt x="540488" y="747146"/>
                </a:cubicBezTo>
                <a:cubicBezTo>
                  <a:pt x="279684" y="768251"/>
                  <a:pt x="49837" y="591875"/>
                  <a:pt x="0" y="373573"/>
                </a:cubicBezTo>
                <a:close/>
              </a:path>
              <a:path w="1080976" h="747145" stroke="0" extrusionOk="0">
                <a:moveTo>
                  <a:pt x="0" y="373573"/>
                </a:moveTo>
                <a:cubicBezTo>
                  <a:pt x="-63341" y="128184"/>
                  <a:pt x="220291" y="8142"/>
                  <a:pt x="540488" y="0"/>
                </a:cubicBezTo>
                <a:cubicBezTo>
                  <a:pt x="893833" y="11546"/>
                  <a:pt x="1055496" y="168064"/>
                  <a:pt x="1080976" y="373573"/>
                </a:cubicBezTo>
                <a:cubicBezTo>
                  <a:pt x="1076260" y="584497"/>
                  <a:pt x="827311" y="811706"/>
                  <a:pt x="540488" y="747146"/>
                </a:cubicBezTo>
                <a:cubicBezTo>
                  <a:pt x="204354" y="726557"/>
                  <a:pt x="17667" y="588334"/>
                  <a:pt x="0" y="373573"/>
                </a:cubicBezTo>
                <a:close/>
              </a:path>
            </a:pathLst>
          </a:custGeom>
          <a:solidFill>
            <a:srgbClr val="FFFF00">
              <a:alpha val="18000"/>
            </a:srgbClr>
          </a:solidFill>
          <a:ln w="22225">
            <a:solidFill>
              <a:srgbClr val="FFFF00"/>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Freeform: Shape 1">
            <a:extLst>
              <a:ext uri="{FF2B5EF4-FFF2-40B4-BE49-F238E27FC236}">
                <a16:creationId xmlns:a16="http://schemas.microsoft.com/office/drawing/2014/main" id="{228F18F0-F46B-0A25-6087-99563703DA75}"/>
              </a:ext>
            </a:extLst>
          </p:cNvPr>
          <p:cNvSpPr/>
          <p:nvPr/>
        </p:nvSpPr>
        <p:spPr>
          <a:xfrm rot="20999906">
            <a:off x="4244977" y="2306119"/>
            <a:ext cx="1944291" cy="1020725"/>
          </a:xfrm>
          <a:custGeom>
            <a:avLst/>
            <a:gdLst>
              <a:gd name="connsiteX0" fmla="*/ 1944291 w 1944291"/>
              <a:gd name="connsiteY0" fmla="*/ 888071 h 1020725"/>
              <a:gd name="connsiteX1" fmla="*/ 1928737 w 1944291"/>
              <a:gd name="connsiteY1" fmla="*/ 853162 h 1020725"/>
              <a:gd name="connsiteX2" fmla="*/ 1920959 w 1944291"/>
              <a:gd name="connsiteY2" fmla="*/ 811272 h 1020725"/>
              <a:gd name="connsiteX3" fmla="*/ 1889851 w 1944291"/>
              <a:gd name="connsiteY3" fmla="*/ 755417 h 1020725"/>
              <a:gd name="connsiteX4" fmla="*/ 1866519 w 1944291"/>
              <a:gd name="connsiteY4" fmla="*/ 741454 h 1020725"/>
              <a:gd name="connsiteX5" fmla="*/ 1547656 w 1944291"/>
              <a:gd name="connsiteY5" fmla="*/ 748436 h 1020725"/>
              <a:gd name="connsiteX6" fmla="*/ 1485438 w 1944291"/>
              <a:gd name="connsiteY6" fmla="*/ 762400 h 1020725"/>
              <a:gd name="connsiteX7" fmla="*/ 1407666 w 1944291"/>
              <a:gd name="connsiteY7" fmla="*/ 804290 h 1020725"/>
              <a:gd name="connsiteX8" fmla="*/ 1259900 w 1944291"/>
              <a:gd name="connsiteY8" fmla="*/ 895052 h 1020725"/>
              <a:gd name="connsiteX9" fmla="*/ 1189906 w 1944291"/>
              <a:gd name="connsiteY9" fmla="*/ 915998 h 1020725"/>
              <a:gd name="connsiteX10" fmla="*/ 1088802 w 1944291"/>
              <a:gd name="connsiteY10" fmla="*/ 943925 h 1020725"/>
              <a:gd name="connsiteX11" fmla="*/ 972145 w 1944291"/>
              <a:gd name="connsiteY11" fmla="*/ 950907 h 1020725"/>
              <a:gd name="connsiteX12" fmla="*/ 925483 w 1944291"/>
              <a:gd name="connsiteY12" fmla="*/ 964870 h 1020725"/>
              <a:gd name="connsiteX13" fmla="*/ 871042 w 1944291"/>
              <a:gd name="connsiteY13" fmla="*/ 978834 h 1020725"/>
              <a:gd name="connsiteX14" fmla="*/ 847711 w 1944291"/>
              <a:gd name="connsiteY14" fmla="*/ 999779 h 1020725"/>
              <a:gd name="connsiteX15" fmla="*/ 824379 w 1944291"/>
              <a:gd name="connsiteY15" fmla="*/ 1006761 h 1020725"/>
              <a:gd name="connsiteX16" fmla="*/ 793270 w 1944291"/>
              <a:gd name="connsiteY16" fmla="*/ 1020725 h 1020725"/>
              <a:gd name="connsiteX17" fmla="*/ 699944 w 1944291"/>
              <a:gd name="connsiteY17" fmla="*/ 1006761 h 1020725"/>
              <a:gd name="connsiteX18" fmla="*/ 653282 w 1944291"/>
              <a:gd name="connsiteY18" fmla="*/ 999779 h 1020725"/>
              <a:gd name="connsiteX19" fmla="*/ 629950 w 1944291"/>
              <a:gd name="connsiteY19" fmla="*/ 992798 h 1020725"/>
              <a:gd name="connsiteX20" fmla="*/ 536624 w 1944291"/>
              <a:gd name="connsiteY20" fmla="*/ 978834 h 1020725"/>
              <a:gd name="connsiteX21" fmla="*/ 505515 w 1944291"/>
              <a:gd name="connsiteY21" fmla="*/ 964870 h 1020725"/>
              <a:gd name="connsiteX22" fmla="*/ 412190 w 1944291"/>
              <a:gd name="connsiteY22" fmla="*/ 888071 h 1020725"/>
              <a:gd name="connsiteX23" fmla="*/ 365526 w 1944291"/>
              <a:gd name="connsiteY23" fmla="*/ 874107 h 1020725"/>
              <a:gd name="connsiteX24" fmla="*/ 272200 w 1944291"/>
              <a:gd name="connsiteY24" fmla="*/ 818253 h 1020725"/>
              <a:gd name="connsiteX25" fmla="*/ 209983 w 1944291"/>
              <a:gd name="connsiteY25" fmla="*/ 776363 h 1020725"/>
              <a:gd name="connsiteX26" fmla="*/ 202206 w 1944291"/>
              <a:gd name="connsiteY26" fmla="*/ 741454 h 1020725"/>
              <a:gd name="connsiteX27" fmla="*/ 171097 w 1944291"/>
              <a:gd name="connsiteY27" fmla="*/ 657673 h 1020725"/>
              <a:gd name="connsiteX28" fmla="*/ 163320 w 1944291"/>
              <a:gd name="connsiteY28" fmla="*/ 629746 h 1020725"/>
              <a:gd name="connsiteX29" fmla="*/ 132212 w 1944291"/>
              <a:gd name="connsiteY29" fmla="*/ 587855 h 1020725"/>
              <a:gd name="connsiteX30" fmla="*/ 116657 w 1944291"/>
              <a:gd name="connsiteY30" fmla="*/ 552947 h 1020725"/>
              <a:gd name="connsiteX31" fmla="*/ 93326 w 1944291"/>
              <a:gd name="connsiteY31" fmla="*/ 525019 h 1020725"/>
              <a:gd name="connsiteX32" fmla="*/ 77771 w 1944291"/>
              <a:gd name="connsiteY32" fmla="*/ 504074 h 1020725"/>
              <a:gd name="connsiteX33" fmla="*/ 69995 w 1944291"/>
              <a:gd name="connsiteY33" fmla="*/ 455202 h 1020725"/>
              <a:gd name="connsiteX34" fmla="*/ 54440 w 1944291"/>
              <a:gd name="connsiteY34" fmla="*/ 406329 h 1020725"/>
              <a:gd name="connsiteX35" fmla="*/ 38885 w 1944291"/>
              <a:gd name="connsiteY35" fmla="*/ 357457 h 1020725"/>
              <a:gd name="connsiteX36" fmla="*/ 31109 w 1944291"/>
              <a:gd name="connsiteY36" fmla="*/ 315566 h 1020725"/>
              <a:gd name="connsiteX37" fmla="*/ 0 w 1944291"/>
              <a:gd name="connsiteY37" fmla="*/ 273676 h 1020725"/>
              <a:gd name="connsiteX38" fmla="*/ 15554 w 1944291"/>
              <a:gd name="connsiteY38" fmla="*/ 113096 h 1020725"/>
              <a:gd name="connsiteX39" fmla="*/ 31109 w 1944291"/>
              <a:gd name="connsiteY39" fmla="*/ 92150 h 1020725"/>
              <a:gd name="connsiteX40" fmla="*/ 93326 w 1944291"/>
              <a:gd name="connsiteY40" fmla="*/ 50259 h 1020725"/>
              <a:gd name="connsiteX41" fmla="*/ 132212 w 1944291"/>
              <a:gd name="connsiteY41" fmla="*/ 22333 h 1020725"/>
              <a:gd name="connsiteX42" fmla="*/ 155543 w 1944291"/>
              <a:gd name="connsiteY42" fmla="*/ 1387 h 1020725"/>
              <a:gd name="connsiteX43" fmla="*/ 178875 w 1944291"/>
              <a:gd name="connsiteY43" fmla="*/ 1387 h 102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44291" h="1020725" extrusionOk="0">
                <a:moveTo>
                  <a:pt x="1944291" y="888071"/>
                </a:moveTo>
                <a:cubicBezTo>
                  <a:pt x="1938454" y="876033"/>
                  <a:pt x="1930078" y="866128"/>
                  <a:pt x="1928737" y="853162"/>
                </a:cubicBezTo>
                <a:cubicBezTo>
                  <a:pt x="1925727" y="839744"/>
                  <a:pt x="1924208" y="824958"/>
                  <a:pt x="1920959" y="811272"/>
                </a:cubicBezTo>
                <a:cubicBezTo>
                  <a:pt x="1916229" y="798063"/>
                  <a:pt x="1902937" y="768900"/>
                  <a:pt x="1889851" y="755417"/>
                </a:cubicBezTo>
                <a:cubicBezTo>
                  <a:pt x="1883136" y="749426"/>
                  <a:pt x="1874516" y="746214"/>
                  <a:pt x="1866519" y="741454"/>
                </a:cubicBezTo>
                <a:cubicBezTo>
                  <a:pt x="1769503" y="722986"/>
                  <a:pt x="1611698" y="740074"/>
                  <a:pt x="1547656" y="748436"/>
                </a:cubicBezTo>
                <a:cubicBezTo>
                  <a:pt x="1538903" y="748656"/>
                  <a:pt x="1496481" y="757411"/>
                  <a:pt x="1485438" y="762400"/>
                </a:cubicBezTo>
                <a:cubicBezTo>
                  <a:pt x="1458755" y="774646"/>
                  <a:pt x="1430103" y="789611"/>
                  <a:pt x="1407666" y="804290"/>
                </a:cubicBezTo>
                <a:cubicBezTo>
                  <a:pt x="1380665" y="831156"/>
                  <a:pt x="1306287" y="883944"/>
                  <a:pt x="1259900" y="895052"/>
                </a:cubicBezTo>
                <a:cubicBezTo>
                  <a:pt x="1235145" y="901805"/>
                  <a:pt x="1215371" y="909951"/>
                  <a:pt x="1189906" y="915998"/>
                </a:cubicBezTo>
                <a:cubicBezTo>
                  <a:pt x="1153706" y="930084"/>
                  <a:pt x="1131022" y="939677"/>
                  <a:pt x="1088802" y="943925"/>
                </a:cubicBezTo>
                <a:cubicBezTo>
                  <a:pt x="1053778" y="954026"/>
                  <a:pt x="1014900" y="953318"/>
                  <a:pt x="972145" y="950907"/>
                </a:cubicBezTo>
                <a:cubicBezTo>
                  <a:pt x="958704" y="953711"/>
                  <a:pt x="941433" y="959483"/>
                  <a:pt x="925483" y="964870"/>
                </a:cubicBezTo>
                <a:cubicBezTo>
                  <a:pt x="815965" y="993115"/>
                  <a:pt x="946802" y="953565"/>
                  <a:pt x="871042" y="978834"/>
                </a:cubicBezTo>
                <a:cubicBezTo>
                  <a:pt x="862700" y="985776"/>
                  <a:pt x="856438" y="993438"/>
                  <a:pt x="847711" y="999779"/>
                </a:cubicBezTo>
                <a:cubicBezTo>
                  <a:pt x="840917" y="1003478"/>
                  <a:pt x="830930" y="1004437"/>
                  <a:pt x="824379" y="1006761"/>
                </a:cubicBezTo>
                <a:cubicBezTo>
                  <a:pt x="813083" y="1012006"/>
                  <a:pt x="803946" y="1016297"/>
                  <a:pt x="793270" y="1020725"/>
                </a:cubicBezTo>
                <a:cubicBezTo>
                  <a:pt x="735482" y="1012514"/>
                  <a:pt x="789204" y="1015104"/>
                  <a:pt x="699944" y="1006761"/>
                </a:cubicBezTo>
                <a:cubicBezTo>
                  <a:pt x="683005" y="1006868"/>
                  <a:pt x="668253" y="1002873"/>
                  <a:pt x="653282" y="999779"/>
                </a:cubicBezTo>
                <a:cubicBezTo>
                  <a:pt x="645523" y="998667"/>
                  <a:pt x="636835" y="994738"/>
                  <a:pt x="629950" y="992798"/>
                </a:cubicBezTo>
                <a:cubicBezTo>
                  <a:pt x="498924" y="956753"/>
                  <a:pt x="607272" y="996665"/>
                  <a:pt x="536624" y="978834"/>
                </a:cubicBezTo>
                <a:cubicBezTo>
                  <a:pt x="526882" y="974720"/>
                  <a:pt x="513648" y="973666"/>
                  <a:pt x="505515" y="964870"/>
                </a:cubicBezTo>
                <a:cubicBezTo>
                  <a:pt x="454210" y="933053"/>
                  <a:pt x="507752" y="914897"/>
                  <a:pt x="412190" y="888071"/>
                </a:cubicBezTo>
                <a:cubicBezTo>
                  <a:pt x="398175" y="883899"/>
                  <a:pt x="379742" y="878833"/>
                  <a:pt x="365526" y="874107"/>
                </a:cubicBezTo>
                <a:cubicBezTo>
                  <a:pt x="333871" y="858455"/>
                  <a:pt x="296168" y="840367"/>
                  <a:pt x="272200" y="818253"/>
                </a:cubicBezTo>
                <a:cubicBezTo>
                  <a:pt x="224690" y="789219"/>
                  <a:pt x="246975" y="798118"/>
                  <a:pt x="209983" y="776363"/>
                </a:cubicBezTo>
                <a:cubicBezTo>
                  <a:pt x="208857" y="763625"/>
                  <a:pt x="206562" y="751752"/>
                  <a:pt x="202206" y="741454"/>
                </a:cubicBezTo>
                <a:cubicBezTo>
                  <a:pt x="188449" y="711487"/>
                  <a:pt x="181617" y="683707"/>
                  <a:pt x="171097" y="657673"/>
                </a:cubicBezTo>
                <a:cubicBezTo>
                  <a:pt x="167976" y="648661"/>
                  <a:pt x="168755" y="640104"/>
                  <a:pt x="163320" y="629746"/>
                </a:cubicBezTo>
                <a:cubicBezTo>
                  <a:pt x="156556" y="614418"/>
                  <a:pt x="138777" y="604851"/>
                  <a:pt x="132212" y="587855"/>
                </a:cubicBezTo>
                <a:cubicBezTo>
                  <a:pt x="127237" y="576279"/>
                  <a:pt x="122746" y="561651"/>
                  <a:pt x="116657" y="552947"/>
                </a:cubicBezTo>
                <a:cubicBezTo>
                  <a:pt x="111407" y="542808"/>
                  <a:pt x="101549" y="535202"/>
                  <a:pt x="93326" y="525019"/>
                </a:cubicBezTo>
                <a:cubicBezTo>
                  <a:pt x="88293" y="518574"/>
                  <a:pt x="83235" y="511735"/>
                  <a:pt x="77771" y="504074"/>
                </a:cubicBezTo>
                <a:cubicBezTo>
                  <a:pt x="76471" y="489062"/>
                  <a:pt x="71418" y="468912"/>
                  <a:pt x="69995" y="455202"/>
                </a:cubicBezTo>
                <a:cubicBezTo>
                  <a:pt x="63334" y="425775"/>
                  <a:pt x="63352" y="432627"/>
                  <a:pt x="54440" y="406329"/>
                </a:cubicBezTo>
                <a:cubicBezTo>
                  <a:pt x="37681" y="342021"/>
                  <a:pt x="52956" y="399499"/>
                  <a:pt x="38885" y="357457"/>
                </a:cubicBezTo>
                <a:cubicBezTo>
                  <a:pt x="34521" y="344317"/>
                  <a:pt x="37216" y="329270"/>
                  <a:pt x="31109" y="315566"/>
                </a:cubicBezTo>
                <a:cubicBezTo>
                  <a:pt x="23919" y="300075"/>
                  <a:pt x="1" y="273675"/>
                  <a:pt x="0" y="273676"/>
                </a:cubicBezTo>
                <a:cubicBezTo>
                  <a:pt x="7298" y="222747"/>
                  <a:pt x="9438" y="166711"/>
                  <a:pt x="15554" y="113096"/>
                </a:cubicBezTo>
                <a:cubicBezTo>
                  <a:pt x="15377" y="105387"/>
                  <a:pt x="24134" y="96835"/>
                  <a:pt x="31109" y="92150"/>
                </a:cubicBezTo>
                <a:cubicBezTo>
                  <a:pt x="50534" y="75003"/>
                  <a:pt x="74164" y="60350"/>
                  <a:pt x="93326" y="50259"/>
                </a:cubicBezTo>
                <a:cubicBezTo>
                  <a:pt x="105556" y="41245"/>
                  <a:pt x="122097" y="30343"/>
                  <a:pt x="132212" y="22333"/>
                </a:cubicBezTo>
                <a:cubicBezTo>
                  <a:pt x="140653" y="14829"/>
                  <a:pt x="146682" y="5727"/>
                  <a:pt x="155543" y="1387"/>
                </a:cubicBezTo>
                <a:cubicBezTo>
                  <a:pt x="162872" y="-3179"/>
                  <a:pt x="171490" y="-86"/>
                  <a:pt x="178875" y="1387"/>
                </a:cubicBezTo>
              </a:path>
            </a:pathLst>
          </a:custGeom>
          <a:noFill/>
          <a:ln w="50800" cmpd="sng">
            <a:solidFill>
              <a:schemeClr val="accent1">
                <a:shade val="50000"/>
              </a:schemeClr>
            </a:solidFill>
            <a:prstDash val="sysDash"/>
            <a:headEnd type="oval"/>
            <a:tailEnd type="triangle"/>
            <a:extLst>
              <a:ext uri="{C807C97D-BFC1-408E-A445-0C87EB9F89A2}">
                <ask:lineSketchStyleProps xmlns:ask="http://schemas.microsoft.com/office/drawing/2018/sketchyshapes" sd="1219033472">
                  <a:custGeom>
                    <a:avLst/>
                    <a:gdLst>
                      <a:gd name="connsiteX0" fmla="*/ 2309091 w 2309091"/>
                      <a:gd name="connsiteY0" fmla="*/ 1174854 h 1350345"/>
                      <a:gd name="connsiteX1" fmla="*/ 2290619 w 2309091"/>
                      <a:gd name="connsiteY1" fmla="*/ 1128672 h 1350345"/>
                      <a:gd name="connsiteX2" fmla="*/ 2281382 w 2309091"/>
                      <a:gd name="connsiteY2" fmla="*/ 1073254 h 1350345"/>
                      <a:gd name="connsiteX3" fmla="*/ 2244437 w 2309091"/>
                      <a:gd name="connsiteY3" fmla="*/ 999363 h 1350345"/>
                      <a:gd name="connsiteX4" fmla="*/ 2216728 w 2309091"/>
                      <a:gd name="connsiteY4" fmla="*/ 980890 h 1350345"/>
                      <a:gd name="connsiteX5" fmla="*/ 1838037 w 2309091"/>
                      <a:gd name="connsiteY5" fmla="*/ 990127 h 1350345"/>
                      <a:gd name="connsiteX6" fmla="*/ 1764146 w 2309091"/>
                      <a:gd name="connsiteY6" fmla="*/ 1008600 h 1350345"/>
                      <a:gd name="connsiteX7" fmla="*/ 1671782 w 2309091"/>
                      <a:gd name="connsiteY7" fmla="*/ 1064018 h 1350345"/>
                      <a:gd name="connsiteX8" fmla="*/ 1496291 w 2309091"/>
                      <a:gd name="connsiteY8" fmla="*/ 1184090 h 1350345"/>
                      <a:gd name="connsiteX9" fmla="*/ 1413164 w 2309091"/>
                      <a:gd name="connsiteY9" fmla="*/ 1211800 h 1350345"/>
                      <a:gd name="connsiteX10" fmla="*/ 1293091 w 2309091"/>
                      <a:gd name="connsiteY10" fmla="*/ 1248745 h 1350345"/>
                      <a:gd name="connsiteX11" fmla="*/ 1154546 w 2309091"/>
                      <a:gd name="connsiteY11" fmla="*/ 1257981 h 1350345"/>
                      <a:gd name="connsiteX12" fmla="*/ 1099128 w 2309091"/>
                      <a:gd name="connsiteY12" fmla="*/ 1276454 h 1350345"/>
                      <a:gd name="connsiteX13" fmla="*/ 1034473 w 2309091"/>
                      <a:gd name="connsiteY13" fmla="*/ 1294927 h 1350345"/>
                      <a:gd name="connsiteX14" fmla="*/ 1006764 w 2309091"/>
                      <a:gd name="connsiteY14" fmla="*/ 1322636 h 1350345"/>
                      <a:gd name="connsiteX15" fmla="*/ 979055 w 2309091"/>
                      <a:gd name="connsiteY15" fmla="*/ 1331872 h 1350345"/>
                      <a:gd name="connsiteX16" fmla="*/ 942109 w 2309091"/>
                      <a:gd name="connsiteY16" fmla="*/ 1350345 h 1350345"/>
                      <a:gd name="connsiteX17" fmla="*/ 831273 w 2309091"/>
                      <a:gd name="connsiteY17" fmla="*/ 1331872 h 1350345"/>
                      <a:gd name="connsiteX18" fmla="*/ 775855 w 2309091"/>
                      <a:gd name="connsiteY18" fmla="*/ 1322636 h 1350345"/>
                      <a:gd name="connsiteX19" fmla="*/ 748146 w 2309091"/>
                      <a:gd name="connsiteY19" fmla="*/ 1313400 h 1350345"/>
                      <a:gd name="connsiteX20" fmla="*/ 637309 w 2309091"/>
                      <a:gd name="connsiteY20" fmla="*/ 1294927 h 1350345"/>
                      <a:gd name="connsiteX21" fmla="*/ 600364 w 2309091"/>
                      <a:gd name="connsiteY21" fmla="*/ 1276454 h 1350345"/>
                      <a:gd name="connsiteX22" fmla="*/ 489528 w 2309091"/>
                      <a:gd name="connsiteY22" fmla="*/ 1174854 h 1350345"/>
                      <a:gd name="connsiteX23" fmla="*/ 434109 w 2309091"/>
                      <a:gd name="connsiteY23" fmla="*/ 1156381 h 1350345"/>
                      <a:gd name="connsiteX24" fmla="*/ 323273 w 2309091"/>
                      <a:gd name="connsiteY24" fmla="*/ 1082490 h 1350345"/>
                      <a:gd name="connsiteX25" fmla="*/ 249382 w 2309091"/>
                      <a:gd name="connsiteY25" fmla="*/ 1027072 h 1350345"/>
                      <a:gd name="connsiteX26" fmla="*/ 240146 w 2309091"/>
                      <a:gd name="connsiteY26" fmla="*/ 980890 h 1350345"/>
                      <a:gd name="connsiteX27" fmla="*/ 203200 w 2309091"/>
                      <a:gd name="connsiteY27" fmla="*/ 870054 h 1350345"/>
                      <a:gd name="connsiteX28" fmla="*/ 193964 w 2309091"/>
                      <a:gd name="connsiteY28" fmla="*/ 833109 h 1350345"/>
                      <a:gd name="connsiteX29" fmla="*/ 157019 w 2309091"/>
                      <a:gd name="connsiteY29" fmla="*/ 777690 h 1350345"/>
                      <a:gd name="connsiteX30" fmla="*/ 138546 w 2309091"/>
                      <a:gd name="connsiteY30" fmla="*/ 731509 h 1350345"/>
                      <a:gd name="connsiteX31" fmla="*/ 110837 w 2309091"/>
                      <a:gd name="connsiteY31" fmla="*/ 694563 h 1350345"/>
                      <a:gd name="connsiteX32" fmla="*/ 92364 w 2309091"/>
                      <a:gd name="connsiteY32" fmla="*/ 666854 h 1350345"/>
                      <a:gd name="connsiteX33" fmla="*/ 83128 w 2309091"/>
                      <a:gd name="connsiteY33" fmla="*/ 602200 h 1350345"/>
                      <a:gd name="connsiteX34" fmla="*/ 64655 w 2309091"/>
                      <a:gd name="connsiteY34" fmla="*/ 537545 h 1350345"/>
                      <a:gd name="connsiteX35" fmla="*/ 46182 w 2309091"/>
                      <a:gd name="connsiteY35" fmla="*/ 472890 h 1350345"/>
                      <a:gd name="connsiteX36" fmla="*/ 36946 w 2309091"/>
                      <a:gd name="connsiteY36" fmla="*/ 417472 h 1350345"/>
                      <a:gd name="connsiteX37" fmla="*/ 0 w 2309091"/>
                      <a:gd name="connsiteY37" fmla="*/ 362054 h 1350345"/>
                      <a:gd name="connsiteX38" fmla="*/ 18473 w 2309091"/>
                      <a:gd name="connsiteY38" fmla="*/ 149618 h 1350345"/>
                      <a:gd name="connsiteX39" fmla="*/ 36946 w 2309091"/>
                      <a:gd name="connsiteY39" fmla="*/ 121909 h 1350345"/>
                      <a:gd name="connsiteX40" fmla="*/ 110837 w 2309091"/>
                      <a:gd name="connsiteY40" fmla="*/ 66490 h 1350345"/>
                      <a:gd name="connsiteX41" fmla="*/ 157019 w 2309091"/>
                      <a:gd name="connsiteY41" fmla="*/ 29545 h 1350345"/>
                      <a:gd name="connsiteX42" fmla="*/ 184728 w 2309091"/>
                      <a:gd name="connsiteY42" fmla="*/ 1836 h 1350345"/>
                      <a:gd name="connsiteX43" fmla="*/ 212437 w 2309091"/>
                      <a:gd name="connsiteY43" fmla="*/ 1836 h 135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309091" h="1350345">
                        <a:moveTo>
                          <a:pt x="2309091" y="1174854"/>
                        </a:moveTo>
                        <a:cubicBezTo>
                          <a:pt x="2302934" y="1159460"/>
                          <a:pt x="2294981" y="1144668"/>
                          <a:pt x="2290619" y="1128672"/>
                        </a:cubicBezTo>
                        <a:cubicBezTo>
                          <a:pt x="2285691" y="1110604"/>
                          <a:pt x="2286310" y="1091322"/>
                          <a:pt x="2281382" y="1073254"/>
                        </a:cubicBezTo>
                        <a:cubicBezTo>
                          <a:pt x="2276421" y="1055065"/>
                          <a:pt x="2260299" y="1015225"/>
                          <a:pt x="2244437" y="999363"/>
                        </a:cubicBezTo>
                        <a:cubicBezTo>
                          <a:pt x="2236588" y="991513"/>
                          <a:pt x="2225964" y="987048"/>
                          <a:pt x="2216728" y="980890"/>
                        </a:cubicBezTo>
                        <a:lnTo>
                          <a:pt x="1838037" y="990127"/>
                        </a:lnTo>
                        <a:cubicBezTo>
                          <a:pt x="1828394" y="990546"/>
                          <a:pt x="1778167" y="1001050"/>
                          <a:pt x="1764146" y="1008600"/>
                        </a:cubicBezTo>
                        <a:cubicBezTo>
                          <a:pt x="1732533" y="1025622"/>
                          <a:pt x="1700123" y="1041975"/>
                          <a:pt x="1671782" y="1064018"/>
                        </a:cubicBezTo>
                        <a:cubicBezTo>
                          <a:pt x="1632151" y="1094842"/>
                          <a:pt x="1545279" y="1167760"/>
                          <a:pt x="1496291" y="1184090"/>
                        </a:cubicBezTo>
                        <a:cubicBezTo>
                          <a:pt x="1468582" y="1193327"/>
                          <a:pt x="1440283" y="1200953"/>
                          <a:pt x="1413164" y="1211800"/>
                        </a:cubicBezTo>
                        <a:cubicBezTo>
                          <a:pt x="1369474" y="1229275"/>
                          <a:pt x="1343154" y="1242215"/>
                          <a:pt x="1293091" y="1248745"/>
                        </a:cubicBezTo>
                        <a:cubicBezTo>
                          <a:pt x="1247196" y="1254731"/>
                          <a:pt x="1200728" y="1254902"/>
                          <a:pt x="1154546" y="1257981"/>
                        </a:cubicBezTo>
                        <a:cubicBezTo>
                          <a:pt x="1136073" y="1264139"/>
                          <a:pt x="1117779" y="1270859"/>
                          <a:pt x="1099128" y="1276454"/>
                        </a:cubicBezTo>
                        <a:cubicBezTo>
                          <a:pt x="983189" y="1311236"/>
                          <a:pt x="1127565" y="1263894"/>
                          <a:pt x="1034473" y="1294927"/>
                        </a:cubicBezTo>
                        <a:cubicBezTo>
                          <a:pt x="1025237" y="1304163"/>
                          <a:pt x="1017632" y="1315390"/>
                          <a:pt x="1006764" y="1322636"/>
                        </a:cubicBezTo>
                        <a:cubicBezTo>
                          <a:pt x="998663" y="1328036"/>
                          <a:pt x="988004" y="1328037"/>
                          <a:pt x="979055" y="1331872"/>
                        </a:cubicBezTo>
                        <a:cubicBezTo>
                          <a:pt x="966399" y="1337296"/>
                          <a:pt x="954424" y="1344187"/>
                          <a:pt x="942109" y="1350345"/>
                        </a:cubicBezTo>
                        <a:cubicBezTo>
                          <a:pt x="873713" y="1333247"/>
                          <a:pt x="932171" y="1346286"/>
                          <a:pt x="831273" y="1331872"/>
                        </a:cubicBezTo>
                        <a:cubicBezTo>
                          <a:pt x="812734" y="1329223"/>
                          <a:pt x="794137" y="1326698"/>
                          <a:pt x="775855" y="1322636"/>
                        </a:cubicBezTo>
                        <a:cubicBezTo>
                          <a:pt x="766351" y="1320524"/>
                          <a:pt x="757725" y="1315142"/>
                          <a:pt x="748146" y="1313400"/>
                        </a:cubicBezTo>
                        <a:cubicBezTo>
                          <a:pt x="589576" y="1284569"/>
                          <a:pt x="735200" y="1319398"/>
                          <a:pt x="637309" y="1294927"/>
                        </a:cubicBezTo>
                        <a:cubicBezTo>
                          <a:pt x="624994" y="1288769"/>
                          <a:pt x="610818" y="1285415"/>
                          <a:pt x="600364" y="1276454"/>
                        </a:cubicBezTo>
                        <a:cubicBezTo>
                          <a:pt x="542709" y="1227035"/>
                          <a:pt x="605065" y="1213366"/>
                          <a:pt x="489528" y="1174854"/>
                        </a:cubicBezTo>
                        <a:cubicBezTo>
                          <a:pt x="471055" y="1168696"/>
                          <a:pt x="451131" y="1165838"/>
                          <a:pt x="434109" y="1156381"/>
                        </a:cubicBezTo>
                        <a:cubicBezTo>
                          <a:pt x="395294" y="1134817"/>
                          <a:pt x="357946" y="1110228"/>
                          <a:pt x="323273" y="1082490"/>
                        </a:cubicBezTo>
                        <a:cubicBezTo>
                          <a:pt x="268423" y="1038610"/>
                          <a:pt x="293494" y="1056480"/>
                          <a:pt x="249382" y="1027072"/>
                        </a:cubicBezTo>
                        <a:cubicBezTo>
                          <a:pt x="246303" y="1011678"/>
                          <a:pt x="244576" y="995951"/>
                          <a:pt x="240146" y="980890"/>
                        </a:cubicBezTo>
                        <a:cubicBezTo>
                          <a:pt x="229157" y="943529"/>
                          <a:pt x="212645" y="907835"/>
                          <a:pt x="203200" y="870054"/>
                        </a:cubicBezTo>
                        <a:cubicBezTo>
                          <a:pt x="200121" y="857739"/>
                          <a:pt x="199641" y="844463"/>
                          <a:pt x="193964" y="833109"/>
                        </a:cubicBezTo>
                        <a:cubicBezTo>
                          <a:pt x="184035" y="813251"/>
                          <a:pt x="165265" y="798304"/>
                          <a:pt x="157019" y="777690"/>
                        </a:cubicBezTo>
                        <a:cubicBezTo>
                          <a:pt x="150861" y="762296"/>
                          <a:pt x="146598" y="746002"/>
                          <a:pt x="138546" y="731509"/>
                        </a:cubicBezTo>
                        <a:cubicBezTo>
                          <a:pt x="131070" y="718052"/>
                          <a:pt x="119785" y="707090"/>
                          <a:pt x="110837" y="694563"/>
                        </a:cubicBezTo>
                        <a:cubicBezTo>
                          <a:pt x="104385" y="685530"/>
                          <a:pt x="98522" y="676090"/>
                          <a:pt x="92364" y="666854"/>
                        </a:cubicBezTo>
                        <a:cubicBezTo>
                          <a:pt x="89285" y="645303"/>
                          <a:pt x="87022" y="623619"/>
                          <a:pt x="83128" y="602200"/>
                        </a:cubicBezTo>
                        <a:cubicBezTo>
                          <a:pt x="75910" y="562504"/>
                          <a:pt x="74545" y="572162"/>
                          <a:pt x="64655" y="537545"/>
                        </a:cubicBezTo>
                        <a:cubicBezTo>
                          <a:pt x="41465" y="456379"/>
                          <a:pt x="68325" y="539316"/>
                          <a:pt x="46182" y="472890"/>
                        </a:cubicBezTo>
                        <a:cubicBezTo>
                          <a:pt x="43103" y="454417"/>
                          <a:pt x="44149" y="434759"/>
                          <a:pt x="36946" y="417472"/>
                        </a:cubicBezTo>
                        <a:cubicBezTo>
                          <a:pt x="28407" y="396978"/>
                          <a:pt x="0" y="362054"/>
                          <a:pt x="0" y="362054"/>
                        </a:cubicBezTo>
                        <a:cubicBezTo>
                          <a:pt x="6158" y="291242"/>
                          <a:pt x="7665" y="219871"/>
                          <a:pt x="18473" y="149618"/>
                        </a:cubicBezTo>
                        <a:cubicBezTo>
                          <a:pt x="20161" y="138646"/>
                          <a:pt x="28695" y="129335"/>
                          <a:pt x="36946" y="121909"/>
                        </a:cubicBezTo>
                        <a:cubicBezTo>
                          <a:pt x="59831" y="101313"/>
                          <a:pt x="86434" y="85262"/>
                          <a:pt x="110837" y="66490"/>
                        </a:cubicBezTo>
                        <a:cubicBezTo>
                          <a:pt x="126463" y="54470"/>
                          <a:pt x="143079" y="43485"/>
                          <a:pt x="157019" y="29545"/>
                        </a:cubicBezTo>
                        <a:cubicBezTo>
                          <a:pt x="166255" y="20309"/>
                          <a:pt x="173045" y="7678"/>
                          <a:pt x="184728" y="1836"/>
                        </a:cubicBezTo>
                        <a:cubicBezTo>
                          <a:pt x="192989" y="-2295"/>
                          <a:pt x="203201" y="1836"/>
                          <a:pt x="212437" y="1836"/>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2380502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right)">
                                      <p:cBhvr>
                                        <p:cTn id="11"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51E083-199A-FA0D-0394-3B3A35DBC5A8}"/>
              </a:ext>
            </a:extLst>
          </p:cNvPr>
          <p:cNvPicPr>
            <a:picLocks noChangeAspect="1"/>
          </p:cNvPicPr>
          <p:nvPr/>
        </p:nvPicPr>
        <p:blipFill>
          <a:blip r:embed="rId2"/>
          <a:stretch>
            <a:fillRect/>
          </a:stretch>
        </p:blipFill>
        <p:spPr>
          <a:xfrm>
            <a:off x="-1638299" y="0"/>
            <a:ext cx="13829876" cy="7779846"/>
          </a:xfrm>
          <a:prstGeom prst="rect">
            <a:avLst/>
          </a:prstGeom>
        </p:spPr>
      </p:pic>
      <p:sp>
        <p:nvSpPr>
          <p:cNvPr id="8" name="Freeform: Shape 7">
            <a:extLst>
              <a:ext uri="{FF2B5EF4-FFF2-40B4-BE49-F238E27FC236}">
                <a16:creationId xmlns:a16="http://schemas.microsoft.com/office/drawing/2014/main" id="{7B147904-4600-AC15-0798-34DAEBFA70A4}"/>
              </a:ext>
            </a:extLst>
          </p:cNvPr>
          <p:cNvSpPr/>
          <p:nvPr/>
        </p:nvSpPr>
        <p:spPr>
          <a:xfrm>
            <a:off x="2800351" y="381000"/>
            <a:ext cx="5429250" cy="5848351"/>
          </a:xfrm>
          <a:custGeom>
            <a:avLst/>
            <a:gdLst>
              <a:gd name="connsiteX0" fmla="*/ 31453 w 5429250"/>
              <a:gd name="connsiteY0" fmla="*/ 0 h 5848351"/>
              <a:gd name="connsiteX1" fmla="*/ 4464 w 5429250"/>
              <a:gd name="connsiteY1" fmla="*/ 64407 h 5848351"/>
              <a:gd name="connsiteX2" fmla="*/ 31453 w 5429250"/>
              <a:gd name="connsiteY2" fmla="*/ 296274 h 5848351"/>
              <a:gd name="connsiteX3" fmla="*/ 44948 w 5429250"/>
              <a:gd name="connsiteY3" fmla="*/ 347800 h 5848351"/>
              <a:gd name="connsiteX4" fmla="*/ 85431 w 5429250"/>
              <a:gd name="connsiteY4" fmla="*/ 386445 h 5848351"/>
              <a:gd name="connsiteX5" fmla="*/ 125915 w 5429250"/>
              <a:gd name="connsiteY5" fmla="*/ 450853 h 5848351"/>
              <a:gd name="connsiteX6" fmla="*/ 152904 w 5429250"/>
              <a:gd name="connsiteY6" fmla="*/ 541023 h 5848351"/>
              <a:gd name="connsiteX7" fmla="*/ 247365 w 5429250"/>
              <a:gd name="connsiteY7" fmla="*/ 631194 h 5848351"/>
              <a:gd name="connsiteX8" fmla="*/ 287849 w 5429250"/>
              <a:gd name="connsiteY8" fmla="*/ 682720 h 5848351"/>
              <a:gd name="connsiteX9" fmla="*/ 328332 w 5429250"/>
              <a:gd name="connsiteY9" fmla="*/ 695601 h 5848351"/>
              <a:gd name="connsiteX10" fmla="*/ 368816 w 5429250"/>
              <a:gd name="connsiteY10" fmla="*/ 734246 h 5848351"/>
              <a:gd name="connsiteX11" fmla="*/ 476772 w 5429250"/>
              <a:gd name="connsiteY11" fmla="*/ 760009 h 5848351"/>
              <a:gd name="connsiteX12" fmla="*/ 598222 w 5429250"/>
              <a:gd name="connsiteY12" fmla="*/ 811535 h 5848351"/>
              <a:gd name="connsiteX13" fmla="*/ 679189 w 5429250"/>
              <a:gd name="connsiteY13" fmla="*/ 837298 h 5848351"/>
              <a:gd name="connsiteX14" fmla="*/ 746661 w 5429250"/>
              <a:gd name="connsiteY14" fmla="*/ 901706 h 5848351"/>
              <a:gd name="connsiteX15" fmla="*/ 976068 w 5429250"/>
              <a:gd name="connsiteY15" fmla="*/ 1172217 h 5848351"/>
              <a:gd name="connsiteX16" fmla="*/ 1043540 w 5429250"/>
              <a:gd name="connsiteY16" fmla="*/ 1262388 h 5848351"/>
              <a:gd name="connsiteX17" fmla="*/ 1138002 w 5429250"/>
              <a:gd name="connsiteY17" fmla="*/ 1352559 h 5848351"/>
              <a:gd name="connsiteX18" fmla="*/ 1178485 w 5429250"/>
              <a:gd name="connsiteY18" fmla="*/ 1378322 h 5848351"/>
              <a:gd name="connsiteX19" fmla="*/ 1232463 w 5429250"/>
              <a:gd name="connsiteY19" fmla="*/ 1442729 h 5848351"/>
              <a:gd name="connsiteX20" fmla="*/ 1259452 w 5429250"/>
              <a:gd name="connsiteY20" fmla="*/ 1481374 h 5848351"/>
              <a:gd name="connsiteX21" fmla="*/ 1380902 w 5429250"/>
              <a:gd name="connsiteY21" fmla="*/ 1571544 h 5848351"/>
              <a:gd name="connsiteX22" fmla="*/ 1596814 w 5429250"/>
              <a:gd name="connsiteY22" fmla="*/ 1764767 h 5848351"/>
              <a:gd name="connsiteX23" fmla="*/ 1664287 w 5429250"/>
              <a:gd name="connsiteY23" fmla="*/ 1842056 h 5848351"/>
              <a:gd name="connsiteX24" fmla="*/ 1704770 w 5429250"/>
              <a:gd name="connsiteY24" fmla="*/ 1932227 h 5848351"/>
              <a:gd name="connsiteX25" fmla="*/ 1691276 w 5429250"/>
              <a:gd name="connsiteY25" fmla="*/ 2009516 h 5848351"/>
              <a:gd name="connsiteX26" fmla="*/ 1610309 w 5429250"/>
              <a:gd name="connsiteY26" fmla="*/ 2061042 h 5848351"/>
              <a:gd name="connsiteX27" fmla="*/ 1596814 w 5429250"/>
              <a:gd name="connsiteY27" fmla="*/ 2125450 h 5848351"/>
              <a:gd name="connsiteX28" fmla="*/ 1556331 w 5429250"/>
              <a:gd name="connsiteY28" fmla="*/ 2176976 h 5848351"/>
              <a:gd name="connsiteX29" fmla="*/ 1529342 w 5429250"/>
              <a:gd name="connsiteY29" fmla="*/ 2215620 h 5848351"/>
              <a:gd name="connsiteX30" fmla="*/ 1515847 w 5429250"/>
              <a:gd name="connsiteY30" fmla="*/ 2305791 h 5848351"/>
              <a:gd name="connsiteX31" fmla="*/ 1502353 w 5429250"/>
              <a:gd name="connsiteY31" fmla="*/ 2357317 h 5848351"/>
              <a:gd name="connsiteX32" fmla="*/ 1515847 w 5429250"/>
              <a:gd name="connsiteY32" fmla="*/ 2602066 h 5848351"/>
              <a:gd name="connsiteX33" fmla="*/ 1556331 w 5429250"/>
              <a:gd name="connsiteY33" fmla="*/ 2782407 h 5848351"/>
              <a:gd name="connsiteX34" fmla="*/ 1610309 w 5429250"/>
              <a:gd name="connsiteY34" fmla="*/ 2821052 h 5848351"/>
              <a:gd name="connsiteX35" fmla="*/ 1650792 w 5429250"/>
              <a:gd name="connsiteY35" fmla="*/ 2911222 h 5848351"/>
              <a:gd name="connsiteX36" fmla="*/ 1866704 w 5429250"/>
              <a:gd name="connsiteY36" fmla="*/ 3181734 h 5848351"/>
              <a:gd name="connsiteX37" fmla="*/ 1920682 w 5429250"/>
              <a:gd name="connsiteY37" fmla="*/ 3233260 h 5848351"/>
              <a:gd name="connsiteX38" fmla="*/ 2379495 w 5429250"/>
              <a:gd name="connsiteY38" fmla="*/ 3259023 h 5848351"/>
              <a:gd name="connsiteX39" fmla="*/ 2433473 w 5429250"/>
              <a:gd name="connsiteY39" fmla="*/ 3271905 h 5848351"/>
              <a:gd name="connsiteX40" fmla="*/ 2500945 w 5429250"/>
              <a:gd name="connsiteY40" fmla="*/ 3284786 h 5848351"/>
              <a:gd name="connsiteX41" fmla="*/ 2568418 w 5429250"/>
              <a:gd name="connsiteY41" fmla="*/ 3336312 h 5848351"/>
              <a:gd name="connsiteX42" fmla="*/ 2757340 w 5429250"/>
              <a:gd name="connsiteY42" fmla="*/ 3516653 h 5848351"/>
              <a:gd name="connsiteX43" fmla="*/ 2811318 w 5429250"/>
              <a:gd name="connsiteY43" fmla="*/ 3555298 h 5848351"/>
              <a:gd name="connsiteX44" fmla="*/ 2946263 w 5429250"/>
              <a:gd name="connsiteY44" fmla="*/ 3606824 h 5848351"/>
              <a:gd name="connsiteX45" fmla="*/ 3067714 w 5429250"/>
              <a:gd name="connsiteY45" fmla="*/ 3722758 h 5848351"/>
              <a:gd name="connsiteX46" fmla="*/ 3175670 w 5429250"/>
              <a:gd name="connsiteY46" fmla="*/ 3812928 h 5848351"/>
              <a:gd name="connsiteX47" fmla="*/ 3256637 w 5429250"/>
              <a:gd name="connsiteY47" fmla="*/ 3915980 h 5848351"/>
              <a:gd name="connsiteX48" fmla="*/ 3486043 w 5429250"/>
              <a:gd name="connsiteY48" fmla="*/ 4096322 h 5848351"/>
              <a:gd name="connsiteX49" fmla="*/ 3607493 w 5429250"/>
              <a:gd name="connsiteY49" fmla="*/ 4225137 h 5848351"/>
              <a:gd name="connsiteX50" fmla="*/ 3728944 w 5429250"/>
              <a:gd name="connsiteY50" fmla="*/ 4315307 h 5848351"/>
              <a:gd name="connsiteX51" fmla="*/ 3782922 w 5429250"/>
              <a:gd name="connsiteY51" fmla="*/ 4392597 h 5848351"/>
              <a:gd name="connsiteX52" fmla="*/ 3863889 w 5429250"/>
              <a:gd name="connsiteY52" fmla="*/ 4444123 h 5848351"/>
              <a:gd name="connsiteX53" fmla="*/ 3890878 w 5429250"/>
              <a:gd name="connsiteY53" fmla="*/ 4482767 h 5848351"/>
              <a:gd name="connsiteX54" fmla="*/ 3931361 w 5429250"/>
              <a:gd name="connsiteY54" fmla="*/ 4495649 h 5848351"/>
              <a:gd name="connsiteX55" fmla="*/ 4039317 w 5429250"/>
              <a:gd name="connsiteY55" fmla="*/ 4547175 h 5848351"/>
              <a:gd name="connsiteX56" fmla="*/ 4133778 w 5429250"/>
              <a:gd name="connsiteY56" fmla="*/ 4611582 h 5848351"/>
              <a:gd name="connsiteX57" fmla="*/ 4322701 w 5429250"/>
              <a:gd name="connsiteY57" fmla="*/ 4804805 h 5848351"/>
              <a:gd name="connsiteX58" fmla="*/ 4376679 w 5429250"/>
              <a:gd name="connsiteY58" fmla="*/ 4830568 h 5848351"/>
              <a:gd name="connsiteX59" fmla="*/ 4525119 w 5429250"/>
              <a:gd name="connsiteY59" fmla="*/ 4933620 h 5848351"/>
              <a:gd name="connsiteX60" fmla="*/ 4646569 w 5429250"/>
              <a:gd name="connsiteY60" fmla="*/ 5062435 h 5848351"/>
              <a:gd name="connsiteX61" fmla="*/ 4741030 w 5429250"/>
              <a:gd name="connsiteY61" fmla="*/ 5178369 h 5848351"/>
              <a:gd name="connsiteX62" fmla="*/ 4795008 w 5429250"/>
              <a:gd name="connsiteY62" fmla="*/ 5332947 h 5848351"/>
              <a:gd name="connsiteX63" fmla="*/ 4875975 w 5429250"/>
              <a:gd name="connsiteY63" fmla="*/ 5526170 h 5848351"/>
              <a:gd name="connsiteX64" fmla="*/ 4902964 w 5429250"/>
              <a:gd name="connsiteY64" fmla="*/ 5642104 h 5848351"/>
              <a:gd name="connsiteX65" fmla="*/ 5024415 w 5429250"/>
              <a:gd name="connsiteY65" fmla="*/ 5770919 h 5848351"/>
              <a:gd name="connsiteX66" fmla="*/ 5091887 w 5429250"/>
              <a:gd name="connsiteY66" fmla="*/ 5809563 h 5848351"/>
              <a:gd name="connsiteX67" fmla="*/ 5132371 w 5429250"/>
              <a:gd name="connsiteY67" fmla="*/ 5835326 h 5848351"/>
              <a:gd name="connsiteX68" fmla="*/ 5429250 w 5429250"/>
              <a:gd name="connsiteY68" fmla="*/ 5848208 h 5848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429250" h="5848351" extrusionOk="0">
                <a:moveTo>
                  <a:pt x="31453" y="0"/>
                </a:moveTo>
                <a:cubicBezTo>
                  <a:pt x="22716" y="18841"/>
                  <a:pt x="6566" y="40420"/>
                  <a:pt x="4464" y="64407"/>
                </a:cubicBezTo>
                <a:cubicBezTo>
                  <a:pt x="11" y="268936"/>
                  <a:pt x="4466" y="208991"/>
                  <a:pt x="31453" y="296274"/>
                </a:cubicBezTo>
                <a:cubicBezTo>
                  <a:pt x="38028" y="312473"/>
                  <a:pt x="36356" y="334957"/>
                  <a:pt x="44948" y="347800"/>
                </a:cubicBezTo>
                <a:cubicBezTo>
                  <a:pt x="56275" y="362454"/>
                  <a:pt x="72874" y="373321"/>
                  <a:pt x="85431" y="386445"/>
                </a:cubicBezTo>
                <a:cubicBezTo>
                  <a:pt x="96194" y="406349"/>
                  <a:pt x="108231" y="429291"/>
                  <a:pt x="125915" y="450853"/>
                </a:cubicBezTo>
                <a:cubicBezTo>
                  <a:pt x="134391" y="477775"/>
                  <a:pt x="134717" y="513964"/>
                  <a:pt x="152904" y="541023"/>
                </a:cubicBezTo>
                <a:cubicBezTo>
                  <a:pt x="172535" y="574304"/>
                  <a:pt x="222967" y="597251"/>
                  <a:pt x="247365" y="631194"/>
                </a:cubicBezTo>
                <a:cubicBezTo>
                  <a:pt x="258105" y="646485"/>
                  <a:pt x="270525" y="669578"/>
                  <a:pt x="287849" y="682720"/>
                </a:cubicBezTo>
                <a:cubicBezTo>
                  <a:pt x="299065" y="691428"/>
                  <a:pt x="315672" y="691277"/>
                  <a:pt x="328332" y="695601"/>
                </a:cubicBezTo>
                <a:cubicBezTo>
                  <a:pt x="342015" y="707355"/>
                  <a:pt x="352670" y="724720"/>
                  <a:pt x="368816" y="734246"/>
                </a:cubicBezTo>
                <a:cubicBezTo>
                  <a:pt x="386541" y="745456"/>
                  <a:pt x="467392" y="758328"/>
                  <a:pt x="476772" y="760009"/>
                </a:cubicBezTo>
                <a:cubicBezTo>
                  <a:pt x="544717" y="800254"/>
                  <a:pt x="507457" y="780703"/>
                  <a:pt x="598222" y="811535"/>
                </a:cubicBezTo>
                <a:cubicBezTo>
                  <a:pt x="625751" y="817820"/>
                  <a:pt x="638601" y="824965"/>
                  <a:pt x="679189" y="837298"/>
                </a:cubicBezTo>
                <a:cubicBezTo>
                  <a:pt x="786646" y="1002327"/>
                  <a:pt x="613567" y="723742"/>
                  <a:pt x="746661" y="901706"/>
                </a:cubicBezTo>
                <a:cubicBezTo>
                  <a:pt x="814005" y="989585"/>
                  <a:pt x="922990" y="1080005"/>
                  <a:pt x="976068" y="1172217"/>
                </a:cubicBezTo>
                <a:cubicBezTo>
                  <a:pt x="995306" y="1193884"/>
                  <a:pt x="1023908" y="1242974"/>
                  <a:pt x="1043540" y="1262388"/>
                </a:cubicBezTo>
                <a:cubicBezTo>
                  <a:pt x="1068750" y="1292191"/>
                  <a:pt x="1094461" y="1327047"/>
                  <a:pt x="1138002" y="1352559"/>
                </a:cubicBezTo>
                <a:cubicBezTo>
                  <a:pt x="1159082" y="1363693"/>
                  <a:pt x="1161586" y="1372256"/>
                  <a:pt x="1178485" y="1378322"/>
                </a:cubicBezTo>
                <a:cubicBezTo>
                  <a:pt x="1209685" y="1453180"/>
                  <a:pt x="1180425" y="1374164"/>
                  <a:pt x="1232463" y="1442729"/>
                </a:cubicBezTo>
                <a:cubicBezTo>
                  <a:pt x="1242167" y="1452416"/>
                  <a:pt x="1246003" y="1468867"/>
                  <a:pt x="1259452" y="1481374"/>
                </a:cubicBezTo>
                <a:cubicBezTo>
                  <a:pt x="1330874" y="1563108"/>
                  <a:pt x="1308038" y="1552499"/>
                  <a:pt x="1380902" y="1571544"/>
                </a:cubicBezTo>
                <a:cubicBezTo>
                  <a:pt x="1485191" y="1655414"/>
                  <a:pt x="1482381" y="1647792"/>
                  <a:pt x="1596814" y="1764767"/>
                </a:cubicBezTo>
                <a:cubicBezTo>
                  <a:pt x="1619785" y="1791330"/>
                  <a:pt x="1641485" y="1814669"/>
                  <a:pt x="1664287" y="1842056"/>
                </a:cubicBezTo>
                <a:cubicBezTo>
                  <a:pt x="1688037" y="1866744"/>
                  <a:pt x="1690888" y="1899410"/>
                  <a:pt x="1704770" y="1932227"/>
                </a:cubicBezTo>
                <a:cubicBezTo>
                  <a:pt x="1701522" y="1961827"/>
                  <a:pt x="1703563" y="1986124"/>
                  <a:pt x="1691276" y="2009516"/>
                </a:cubicBezTo>
                <a:cubicBezTo>
                  <a:pt x="1672675" y="2034882"/>
                  <a:pt x="1610309" y="2061042"/>
                  <a:pt x="1610309" y="2061042"/>
                </a:cubicBezTo>
                <a:cubicBezTo>
                  <a:pt x="1605640" y="2083202"/>
                  <a:pt x="1605420" y="2106051"/>
                  <a:pt x="1596814" y="2125450"/>
                </a:cubicBezTo>
                <a:cubicBezTo>
                  <a:pt x="1589982" y="2146592"/>
                  <a:pt x="1570020" y="2159498"/>
                  <a:pt x="1556331" y="2176976"/>
                </a:cubicBezTo>
                <a:cubicBezTo>
                  <a:pt x="1546024" y="2191338"/>
                  <a:pt x="1538525" y="2201189"/>
                  <a:pt x="1529342" y="2215620"/>
                </a:cubicBezTo>
                <a:cubicBezTo>
                  <a:pt x="1529649" y="2246301"/>
                  <a:pt x="1520603" y="2278029"/>
                  <a:pt x="1515847" y="2305791"/>
                </a:cubicBezTo>
                <a:cubicBezTo>
                  <a:pt x="1514078" y="2322979"/>
                  <a:pt x="1503728" y="2340193"/>
                  <a:pt x="1502353" y="2357317"/>
                </a:cubicBezTo>
                <a:cubicBezTo>
                  <a:pt x="1504781" y="2448232"/>
                  <a:pt x="1502942" y="2518432"/>
                  <a:pt x="1515847" y="2602066"/>
                </a:cubicBezTo>
                <a:cubicBezTo>
                  <a:pt x="1514194" y="2617875"/>
                  <a:pt x="1524290" y="2765490"/>
                  <a:pt x="1556331" y="2782407"/>
                </a:cubicBezTo>
                <a:cubicBezTo>
                  <a:pt x="1578896" y="2798140"/>
                  <a:pt x="1588735" y="2798988"/>
                  <a:pt x="1610309" y="2821052"/>
                </a:cubicBezTo>
                <a:cubicBezTo>
                  <a:pt x="1627767" y="2877665"/>
                  <a:pt x="1617084" y="2864914"/>
                  <a:pt x="1650792" y="2911222"/>
                </a:cubicBezTo>
                <a:cubicBezTo>
                  <a:pt x="1727383" y="2988474"/>
                  <a:pt x="1779013" y="3119554"/>
                  <a:pt x="1866704" y="3181734"/>
                </a:cubicBezTo>
                <a:cubicBezTo>
                  <a:pt x="1885189" y="3197455"/>
                  <a:pt x="1893743" y="3229307"/>
                  <a:pt x="1920682" y="3233260"/>
                </a:cubicBezTo>
                <a:cubicBezTo>
                  <a:pt x="2046063" y="3248766"/>
                  <a:pt x="2216729" y="3265839"/>
                  <a:pt x="2379495" y="3259023"/>
                </a:cubicBezTo>
                <a:cubicBezTo>
                  <a:pt x="2398637" y="3261806"/>
                  <a:pt x="2415479" y="3269311"/>
                  <a:pt x="2433473" y="3271905"/>
                </a:cubicBezTo>
                <a:cubicBezTo>
                  <a:pt x="2459128" y="3276282"/>
                  <a:pt x="2478938" y="3275903"/>
                  <a:pt x="2500945" y="3284786"/>
                </a:cubicBezTo>
                <a:cubicBezTo>
                  <a:pt x="2529997" y="3298331"/>
                  <a:pt x="2543458" y="3317883"/>
                  <a:pt x="2568418" y="3336312"/>
                </a:cubicBezTo>
                <a:cubicBezTo>
                  <a:pt x="2636534" y="3388334"/>
                  <a:pt x="2701574" y="3465021"/>
                  <a:pt x="2757340" y="3516653"/>
                </a:cubicBezTo>
                <a:cubicBezTo>
                  <a:pt x="2772154" y="3527007"/>
                  <a:pt x="2789178" y="3544887"/>
                  <a:pt x="2811318" y="3555298"/>
                </a:cubicBezTo>
                <a:cubicBezTo>
                  <a:pt x="2854650" y="3575980"/>
                  <a:pt x="2946263" y="3606824"/>
                  <a:pt x="2946263" y="3606824"/>
                </a:cubicBezTo>
                <a:cubicBezTo>
                  <a:pt x="2991918" y="3642360"/>
                  <a:pt x="3026958" y="3689065"/>
                  <a:pt x="3067714" y="3722758"/>
                </a:cubicBezTo>
                <a:cubicBezTo>
                  <a:pt x="3103933" y="3754501"/>
                  <a:pt x="3144246" y="3786868"/>
                  <a:pt x="3175670" y="3812928"/>
                </a:cubicBezTo>
                <a:cubicBezTo>
                  <a:pt x="3261101" y="3929220"/>
                  <a:pt x="3157338" y="3835808"/>
                  <a:pt x="3256637" y="3915980"/>
                </a:cubicBezTo>
                <a:cubicBezTo>
                  <a:pt x="3386515" y="4014563"/>
                  <a:pt x="3364172" y="3968954"/>
                  <a:pt x="3486043" y="4096322"/>
                </a:cubicBezTo>
                <a:cubicBezTo>
                  <a:pt x="3533085" y="4147745"/>
                  <a:pt x="3570816" y="4186439"/>
                  <a:pt x="3607493" y="4225137"/>
                </a:cubicBezTo>
                <a:cubicBezTo>
                  <a:pt x="3645243" y="4264943"/>
                  <a:pt x="3690661" y="4273390"/>
                  <a:pt x="3728944" y="4315307"/>
                </a:cubicBezTo>
                <a:cubicBezTo>
                  <a:pt x="3746607" y="4341270"/>
                  <a:pt x="3750970" y="4372162"/>
                  <a:pt x="3782922" y="4392597"/>
                </a:cubicBezTo>
                <a:cubicBezTo>
                  <a:pt x="3794206" y="4405799"/>
                  <a:pt x="3828726" y="4422213"/>
                  <a:pt x="3863889" y="4444123"/>
                </a:cubicBezTo>
                <a:cubicBezTo>
                  <a:pt x="3873374" y="4456484"/>
                  <a:pt x="3877335" y="4473301"/>
                  <a:pt x="3890878" y="4482767"/>
                </a:cubicBezTo>
                <a:cubicBezTo>
                  <a:pt x="3902463" y="4493581"/>
                  <a:pt x="3919232" y="4488158"/>
                  <a:pt x="3931361" y="4495649"/>
                </a:cubicBezTo>
                <a:cubicBezTo>
                  <a:pt x="3963572" y="4507117"/>
                  <a:pt x="3999908" y="4528332"/>
                  <a:pt x="4039317" y="4547175"/>
                </a:cubicBezTo>
                <a:cubicBezTo>
                  <a:pt x="4067555" y="4567374"/>
                  <a:pt x="4101536" y="4582909"/>
                  <a:pt x="4133778" y="4611582"/>
                </a:cubicBezTo>
                <a:cubicBezTo>
                  <a:pt x="4211169" y="4671220"/>
                  <a:pt x="4232141" y="4745582"/>
                  <a:pt x="4322701" y="4804805"/>
                </a:cubicBezTo>
                <a:cubicBezTo>
                  <a:pt x="4338960" y="4817717"/>
                  <a:pt x="4357322" y="4821325"/>
                  <a:pt x="4376679" y="4830568"/>
                </a:cubicBezTo>
                <a:cubicBezTo>
                  <a:pt x="4411307" y="4849596"/>
                  <a:pt x="4523187" y="4931599"/>
                  <a:pt x="4525119" y="4933620"/>
                </a:cubicBezTo>
                <a:cubicBezTo>
                  <a:pt x="4561707" y="4965615"/>
                  <a:pt x="4608518" y="5021372"/>
                  <a:pt x="4646569" y="5062435"/>
                </a:cubicBezTo>
                <a:cubicBezTo>
                  <a:pt x="4679605" y="5099883"/>
                  <a:pt x="4741030" y="5178369"/>
                  <a:pt x="4741030" y="5178369"/>
                </a:cubicBezTo>
                <a:cubicBezTo>
                  <a:pt x="4769735" y="5286933"/>
                  <a:pt x="4723941" y="5201869"/>
                  <a:pt x="4795008" y="5332947"/>
                </a:cubicBezTo>
                <a:cubicBezTo>
                  <a:pt x="4859028" y="5513423"/>
                  <a:pt x="4827468" y="5407540"/>
                  <a:pt x="4875975" y="5526170"/>
                </a:cubicBezTo>
                <a:cubicBezTo>
                  <a:pt x="4884226" y="5558946"/>
                  <a:pt x="4886046" y="5610854"/>
                  <a:pt x="4902964" y="5642104"/>
                </a:cubicBezTo>
                <a:cubicBezTo>
                  <a:pt x="4928889" y="5682021"/>
                  <a:pt x="5000286" y="5751347"/>
                  <a:pt x="5024415" y="5770919"/>
                </a:cubicBezTo>
                <a:cubicBezTo>
                  <a:pt x="5051015" y="5783965"/>
                  <a:pt x="5069886" y="5798681"/>
                  <a:pt x="5091887" y="5809563"/>
                </a:cubicBezTo>
                <a:cubicBezTo>
                  <a:pt x="5105639" y="5817075"/>
                  <a:pt x="5116246" y="5833661"/>
                  <a:pt x="5132371" y="5835326"/>
                </a:cubicBezTo>
                <a:cubicBezTo>
                  <a:pt x="5206984" y="5847118"/>
                  <a:pt x="5318185" y="5854774"/>
                  <a:pt x="5429250" y="5848208"/>
                </a:cubicBezTo>
              </a:path>
            </a:pathLst>
          </a:custGeom>
          <a:noFill/>
          <a:ln w="50800">
            <a:prstDash val="sysDash"/>
            <a:headEnd type="oval"/>
            <a:tailEnd type="triangle"/>
            <a:extLst>
              <a:ext uri="{C807C97D-BFC1-408E-A445-0C87EB9F89A2}">
                <ask:lineSketchStyleProps xmlns:ask="http://schemas.microsoft.com/office/drawing/2018/sketchyshapes" sd="3224186516">
                  <a:custGeom>
                    <a:avLst/>
                    <a:gdLst>
                      <a:gd name="connsiteX0" fmla="*/ 44403 w 7664403"/>
                      <a:gd name="connsiteY0" fmla="*/ 0 h 8648911"/>
                      <a:gd name="connsiteX1" fmla="*/ 6303 w 7664403"/>
                      <a:gd name="connsiteY1" fmla="*/ 95250 h 8648911"/>
                      <a:gd name="connsiteX2" fmla="*/ 44403 w 7664403"/>
                      <a:gd name="connsiteY2" fmla="*/ 438150 h 8648911"/>
                      <a:gd name="connsiteX3" fmla="*/ 63453 w 7664403"/>
                      <a:gd name="connsiteY3" fmla="*/ 514350 h 8648911"/>
                      <a:gd name="connsiteX4" fmla="*/ 120603 w 7664403"/>
                      <a:gd name="connsiteY4" fmla="*/ 571500 h 8648911"/>
                      <a:gd name="connsiteX5" fmla="*/ 177753 w 7664403"/>
                      <a:gd name="connsiteY5" fmla="*/ 666750 h 8648911"/>
                      <a:gd name="connsiteX6" fmla="*/ 215853 w 7664403"/>
                      <a:gd name="connsiteY6" fmla="*/ 800100 h 8648911"/>
                      <a:gd name="connsiteX7" fmla="*/ 349203 w 7664403"/>
                      <a:gd name="connsiteY7" fmla="*/ 933450 h 8648911"/>
                      <a:gd name="connsiteX8" fmla="*/ 406353 w 7664403"/>
                      <a:gd name="connsiteY8" fmla="*/ 1009650 h 8648911"/>
                      <a:gd name="connsiteX9" fmla="*/ 463503 w 7664403"/>
                      <a:gd name="connsiteY9" fmla="*/ 1028700 h 8648911"/>
                      <a:gd name="connsiteX10" fmla="*/ 520653 w 7664403"/>
                      <a:gd name="connsiteY10" fmla="*/ 1085850 h 8648911"/>
                      <a:gd name="connsiteX11" fmla="*/ 673053 w 7664403"/>
                      <a:gd name="connsiteY11" fmla="*/ 1123950 h 8648911"/>
                      <a:gd name="connsiteX12" fmla="*/ 844503 w 7664403"/>
                      <a:gd name="connsiteY12" fmla="*/ 1200150 h 8648911"/>
                      <a:gd name="connsiteX13" fmla="*/ 958803 w 7664403"/>
                      <a:gd name="connsiteY13" fmla="*/ 1238250 h 8648911"/>
                      <a:gd name="connsiteX14" fmla="*/ 1054053 w 7664403"/>
                      <a:gd name="connsiteY14" fmla="*/ 1333500 h 8648911"/>
                      <a:gd name="connsiteX15" fmla="*/ 1377903 w 7664403"/>
                      <a:gd name="connsiteY15" fmla="*/ 1733550 h 8648911"/>
                      <a:gd name="connsiteX16" fmla="*/ 1473153 w 7664403"/>
                      <a:gd name="connsiteY16" fmla="*/ 1866900 h 8648911"/>
                      <a:gd name="connsiteX17" fmla="*/ 1606503 w 7664403"/>
                      <a:gd name="connsiteY17" fmla="*/ 2000250 h 8648911"/>
                      <a:gd name="connsiteX18" fmla="*/ 1663653 w 7664403"/>
                      <a:gd name="connsiteY18" fmla="*/ 2038350 h 8648911"/>
                      <a:gd name="connsiteX19" fmla="*/ 1739853 w 7664403"/>
                      <a:gd name="connsiteY19" fmla="*/ 2133600 h 8648911"/>
                      <a:gd name="connsiteX20" fmla="*/ 1777953 w 7664403"/>
                      <a:gd name="connsiteY20" fmla="*/ 2190750 h 8648911"/>
                      <a:gd name="connsiteX21" fmla="*/ 1949403 w 7664403"/>
                      <a:gd name="connsiteY21" fmla="*/ 2324100 h 8648911"/>
                      <a:gd name="connsiteX22" fmla="*/ 2254203 w 7664403"/>
                      <a:gd name="connsiteY22" fmla="*/ 2609850 h 8648911"/>
                      <a:gd name="connsiteX23" fmla="*/ 2349453 w 7664403"/>
                      <a:gd name="connsiteY23" fmla="*/ 2724150 h 8648911"/>
                      <a:gd name="connsiteX24" fmla="*/ 2406603 w 7664403"/>
                      <a:gd name="connsiteY24" fmla="*/ 2857500 h 8648911"/>
                      <a:gd name="connsiteX25" fmla="*/ 2387553 w 7664403"/>
                      <a:gd name="connsiteY25" fmla="*/ 2971800 h 8648911"/>
                      <a:gd name="connsiteX26" fmla="*/ 2273253 w 7664403"/>
                      <a:gd name="connsiteY26" fmla="*/ 3048000 h 8648911"/>
                      <a:gd name="connsiteX27" fmla="*/ 2254203 w 7664403"/>
                      <a:gd name="connsiteY27" fmla="*/ 3143250 h 8648911"/>
                      <a:gd name="connsiteX28" fmla="*/ 2197053 w 7664403"/>
                      <a:gd name="connsiteY28" fmla="*/ 3219450 h 8648911"/>
                      <a:gd name="connsiteX29" fmla="*/ 2158953 w 7664403"/>
                      <a:gd name="connsiteY29" fmla="*/ 3276600 h 8648911"/>
                      <a:gd name="connsiteX30" fmla="*/ 2139903 w 7664403"/>
                      <a:gd name="connsiteY30" fmla="*/ 3409950 h 8648911"/>
                      <a:gd name="connsiteX31" fmla="*/ 2120853 w 7664403"/>
                      <a:gd name="connsiteY31" fmla="*/ 3486150 h 8648911"/>
                      <a:gd name="connsiteX32" fmla="*/ 2139903 w 7664403"/>
                      <a:gd name="connsiteY32" fmla="*/ 3848100 h 8648911"/>
                      <a:gd name="connsiteX33" fmla="*/ 2197053 w 7664403"/>
                      <a:gd name="connsiteY33" fmla="*/ 4114800 h 8648911"/>
                      <a:gd name="connsiteX34" fmla="*/ 2273253 w 7664403"/>
                      <a:gd name="connsiteY34" fmla="*/ 4171950 h 8648911"/>
                      <a:gd name="connsiteX35" fmla="*/ 2330403 w 7664403"/>
                      <a:gd name="connsiteY35" fmla="*/ 4305300 h 8648911"/>
                      <a:gd name="connsiteX36" fmla="*/ 2635203 w 7664403"/>
                      <a:gd name="connsiteY36" fmla="*/ 4705350 h 8648911"/>
                      <a:gd name="connsiteX37" fmla="*/ 2711403 w 7664403"/>
                      <a:gd name="connsiteY37" fmla="*/ 4781550 h 8648911"/>
                      <a:gd name="connsiteX38" fmla="*/ 3359103 w 7664403"/>
                      <a:gd name="connsiteY38" fmla="*/ 4819650 h 8648911"/>
                      <a:gd name="connsiteX39" fmla="*/ 3435303 w 7664403"/>
                      <a:gd name="connsiteY39" fmla="*/ 4838700 h 8648911"/>
                      <a:gd name="connsiteX40" fmla="*/ 3530553 w 7664403"/>
                      <a:gd name="connsiteY40" fmla="*/ 4857750 h 8648911"/>
                      <a:gd name="connsiteX41" fmla="*/ 3625803 w 7664403"/>
                      <a:gd name="connsiteY41" fmla="*/ 4933950 h 8648911"/>
                      <a:gd name="connsiteX42" fmla="*/ 3892503 w 7664403"/>
                      <a:gd name="connsiteY42" fmla="*/ 5200650 h 8648911"/>
                      <a:gd name="connsiteX43" fmla="*/ 3968703 w 7664403"/>
                      <a:gd name="connsiteY43" fmla="*/ 5257800 h 8648911"/>
                      <a:gd name="connsiteX44" fmla="*/ 4159203 w 7664403"/>
                      <a:gd name="connsiteY44" fmla="*/ 5334000 h 8648911"/>
                      <a:gd name="connsiteX45" fmla="*/ 4330653 w 7664403"/>
                      <a:gd name="connsiteY45" fmla="*/ 5505450 h 8648911"/>
                      <a:gd name="connsiteX46" fmla="*/ 4483053 w 7664403"/>
                      <a:gd name="connsiteY46" fmla="*/ 5638800 h 8648911"/>
                      <a:gd name="connsiteX47" fmla="*/ 4597353 w 7664403"/>
                      <a:gd name="connsiteY47" fmla="*/ 5791200 h 8648911"/>
                      <a:gd name="connsiteX48" fmla="*/ 4921203 w 7664403"/>
                      <a:gd name="connsiteY48" fmla="*/ 6057900 h 8648911"/>
                      <a:gd name="connsiteX49" fmla="*/ 5092653 w 7664403"/>
                      <a:gd name="connsiteY49" fmla="*/ 6248400 h 8648911"/>
                      <a:gd name="connsiteX50" fmla="*/ 5264103 w 7664403"/>
                      <a:gd name="connsiteY50" fmla="*/ 6381750 h 8648911"/>
                      <a:gd name="connsiteX51" fmla="*/ 5340303 w 7664403"/>
                      <a:gd name="connsiteY51" fmla="*/ 6496050 h 8648911"/>
                      <a:gd name="connsiteX52" fmla="*/ 5454603 w 7664403"/>
                      <a:gd name="connsiteY52" fmla="*/ 6572250 h 8648911"/>
                      <a:gd name="connsiteX53" fmla="*/ 5492703 w 7664403"/>
                      <a:gd name="connsiteY53" fmla="*/ 6629400 h 8648911"/>
                      <a:gd name="connsiteX54" fmla="*/ 5549853 w 7664403"/>
                      <a:gd name="connsiteY54" fmla="*/ 6648450 h 8648911"/>
                      <a:gd name="connsiteX55" fmla="*/ 5702253 w 7664403"/>
                      <a:gd name="connsiteY55" fmla="*/ 6724650 h 8648911"/>
                      <a:gd name="connsiteX56" fmla="*/ 5835603 w 7664403"/>
                      <a:gd name="connsiteY56" fmla="*/ 6819900 h 8648911"/>
                      <a:gd name="connsiteX57" fmla="*/ 6102303 w 7664403"/>
                      <a:gd name="connsiteY57" fmla="*/ 7105650 h 8648911"/>
                      <a:gd name="connsiteX58" fmla="*/ 6178503 w 7664403"/>
                      <a:gd name="connsiteY58" fmla="*/ 7143750 h 8648911"/>
                      <a:gd name="connsiteX59" fmla="*/ 6388053 w 7664403"/>
                      <a:gd name="connsiteY59" fmla="*/ 7296150 h 8648911"/>
                      <a:gd name="connsiteX60" fmla="*/ 6559503 w 7664403"/>
                      <a:gd name="connsiteY60" fmla="*/ 7486650 h 8648911"/>
                      <a:gd name="connsiteX61" fmla="*/ 6692853 w 7664403"/>
                      <a:gd name="connsiteY61" fmla="*/ 7658100 h 8648911"/>
                      <a:gd name="connsiteX62" fmla="*/ 6769053 w 7664403"/>
                      <a:gd name="connsiteY62" fmla="*/ 7886700 h 8648911"/>
                      <a:gd name="connsiteX63" fmla="*/ 6883353 w 7664403"/>
                      <a:gd name="connsiteY63" fmla="*/ 8172450 h 8648911"/>
                      <a:gd name="connsiteX64" fmla="*/ 6921453 w 7664403"/>
                      <a:gd name="connsiteY64" fmla="*/ 8343900 h 8648911"/>
                      <a:gd name="connsiteX65" fmla="*/ 7092903 w 7664403"/>
                      <a:gd name="connsiteY65" fmla="*/ 8534400 h 8648911"/>
                      <a:gd name="connsiteX66" fmla="*/ 7188153 w 7664403"/>
                      <a:gd name="connsiteY66" fmla="*/ 8591550 h 8648911"/>
                      <a:gd name="connsiteX67" fmla="*/ 7245303 w 7664403"/>
                      <a:gd name="connsiteY67" fmla="*/ 8629650 h 8648911"/>
                      <a:gd name="connsiteX68" fmla="*/ 7664403 w 7664403"/>
                      <a:gd name="connsiteY68" fmla="*/ 8648700 h 8648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7664403" h="8648911">
                        <a:moveTo>
                          <a:pt x="44403" y="0"/>
                        </a:moveTo>
                        <a:cubicBezTo>
                          <a:pt x="31703" y="31750"/>
                          <a:pt x="8011" y="61097"/>
                          <a:pt x="6303" y="95250"/>
                        </a:cubicBezTo>
                        <a:cubicBezTo>
                          <a:pt x="-8653" y="394375"/>
                          <a:pt x="2600" y="291838"/>
                          <a:pt x="44403" y="438150"/>
                        </a:cubicBezTo>
                        <a:cubicBezTo>
                          <a:pt x="51596" y="463324"/>
                          <a:pt x="50463" y="491618"/>
                          <a:pt x="63453" y="514350"/>
                        </a:cubicBezTo>
                        <a:cubicBezTo>
                          <a:pt x="76819" y="537741"/>
                          <a:pt x="104439" y="549947"/>
                          <a:pt x="120603" y="571500"/>
                        </a:cubicBezTo>
                        <a:cubicBezTo>
                          <a:pt x="142819" y="601121"/>
                          <a:pt x="158703" y="635000"/>
                          <a:pt x="177753" y="666750"/>
                        </a:cubicBezTo>
                        <a:cubicBezTo>
                          <a:pt x="190453" y="711200"/>
                          <a:pt x="190854" y="761213"/>
                          <a:pt x="215853" y="800100"/>
                        </a:cubicBezTo>
                        <a:cubicBezTo>
                          <a:pt x="249846" y="852978"/>
                          <a:pt x="311486" y="883161"/>
                          <a:pt x="349203" y="933450"/>
                        </a:cubicBezTo>
                        <a:cubicBezTo>
                          <a:pt x="368253" y="958850"/>
                          <a:pt x="381962" y="989324"/>
                          <a:pt x="406353" y="1009650"/>
                        </a:cubicBezTo>
                        <a:cubicBezTo>
                          <a:pt x="421779" y="1022505"/>
                          <a:pt x="444453" y="1022350"/>
                          <a:pt x="463503" y="1028700"/>
                        </a:cubicBezTo>
                        <a:cubicBezTo>
                          <a:pt x="482553" y="1047750"/>
                          <a:pt x="498237" y="1070906"/>
                          <a:pt x="520653" y="1085850"/>
                        </a:cubicBezTo>
                        <a:cubicBezTo>
                          <a:pt x="545758" y="1102587"/>
                          <a:pt x="659314" y="1121202"/>
                          <a:pt x="673053" y="1123950"/>
                        </a:cubicBezTo>
                        <a:cubicBezTo>
                          <a:pt x="763619" y="1184327"/>
                          <a:pt x="708483" y="1154810"/>
                          <a:pt x="844503" y="1200150"/>
                        </a:cubicBezTo>
                        <a:lnTo>
                          <a:pt x="958803" y="1238250"/>
                        </a:lnTo>
                        <a:cubicBezTo>
                          <a:pt x="1114832" y="1472293"/>
                          <a:pt x="872624" y="1124857"/>
                          <a:pt x="1054053" y="1333500"/>
                        </a:cubicBezTo>
                        <a:cubicBezTo>
                          <a:pt x="1166632" y="1462966"/>
                          <a:pt x="1282734" y="1590797"/>
                          <a:pt x="1377903" y="1733550"/>
                        </a:cubicBezTo>
                        <a:cubicBezTo>
                          <a:pt x="1403796" y="1772390"/>
                          <a:pt x="1443617" y="1834410"/>
                          <a:pt x="1473153" y="1866900"/>
                        </a:cubicBezTo>
                        <a:cubicBezTo>
                          <a:pt x="1515438" y="1913414"/>
                          <a:pt x="1554199" y="1965381"/>
                          <a:pt x="1606503" y="2000250"/>
                        </a:cubicBezTo>
                        <a:lnTo>
                          <a:pt x="1663653" y="2038350"/>
                        </a:lnTo>
                        <a:cubicBezTo>
                          <a:pt x="1700739" y="2149609"/>
                          <a:pt x="1653685" y="2047432"/>
                          <a:pt x="1739853" y="2133600"/>
                        </a:cubicBezTo>
                        <a:cubicBezTo>
                          <a:pt x="1756042" y="2149789"/>
                          <a:pt x="1762742" y="2173638"/>
                          <a:pt x="1777953" y="2190750"/>
                        </a:cubicBezTo>
                        <a:cubicBezTo>
                          <a:pt x="1886163" y="2312486"/>
                          <a:pt x="1848698" y="2290532"/>
                          <a:pt x="1949403" y="2324100"/>
                        </a:cubicBezTo>
                        <a:cubicBezTo>
                          <a:pt x="2097099" y="2447180"/>
                          <a:pt x="2093082" y="2437988"/>
                          <a:pt x="2254203" y="2609850"/>
                        </a:cubicBezTo>
                        <a:cubicBezTo>
                          <a:pt x="2288123" y="2646031"/>
                          <a:pt x="2321012" y="2683520"/>
                          <a:pt x="2349453" y="2724150"/>
                        </a:cubicBezTo>
                        <a:cubicBezTo>
                          <a:pt x="2379413" y="2766950"/>
                          <a:pt x="2390678" y="2809726"/>
                          <a:pt x="2406603" y="2857500"/>
                        </a:cubicBezTo>
                        <a:cubicBezTo>
                          <a:pt x="2400253" y="2895600"/>
                          <a:pt x="2409703" y="2940157"/>
                          <a:pt x="2387553" y="2971800"/>
                        </a:cubicBezTo>
                        <a:cubicBezTo>
                          <a:pt x="2361294" y="3009313"/>
                          <a:pt x="2273253" y="3048000"/>
                          <a:pt x="2273253" y="3048000"/>
                        </a:cubicBezTo>
                        <a:cubicBezTo>
                          <a:pt x="2266903" y="3079750"/>
                          <a:pt x="2267353" y="3113662"/>
                          <a:pt x="2254203" y="3143250"/>
                        </a:cubicBezTo>
                        <a:cubicBezTo>
                          <a:pt x="2241308" y="3172264"/>
                          <a:pt x="2215507" y="3193614"/>
                          <a:pt x="2197053" y="3219450"/>
                        </a:cubicBezTo>
                        <a:cubicBezTo>
                          <a:pt x="2183745" y="3238081"/>
                          <a:pt x="2171653" y="3257550"/>
                          <a:pt x="2158953" y="3276600"/>
                        </a:cubicBezTo>
                        <a:cubicBezTo>
                          <a:pt x="2152603" y="3321050"/>
                          <a:pt x="2147935" y="3365773"/>
                          <a:pt x="2139903" y="3409950"/>
                        </a:cubicBezTo>
                        <a:cubicBezTo>
                          <a:pt x="2135219" y="3435709"/>
                          <a:pt x="2120853" y="3459968"/>
                          <a:pt x="2120853" y="3486150"/>
                        </a:cubicBezTo>
                        <a:cubicBezTo>
                          <a:pt x="2120853" y="3606967"/>
                          <a:pt x="2130978" y="3727613"/>
                          <a:pt x="2139903" y="3848100"/>
                        </a:cubicBezTo>
                        <a:cubicBezTo>
                          <a:pt x="2141355" y="3867704"/>
                          <a:pt x="2160476" y="4087367"/>
                          <a:pt x="2197053" y="4114800"/>
                        </a:cubicBezTo>
                        <a:lnTo>
                          <a:pt x="2273253" y="4171950"/>
                        </a:lnTo>
                        <a:cubicBezTo>
                          <a:pt x="2294095" y="4255317"/>
                          <a:pt x="2281069" y="4239521"/>
                          <a:pt x="2330403" y="4305300"/>
                        </a:cubicBezTo>
                        <a:cubicBezTo>
                          <a:pt x="2430990" y="4439416"/>
                          <a:pt x="2516660" y="4586807"/>
                          <a:pt x="2635203" y="4705350"/>
                        </a:cubicBezTo>
                        <a:cubicBezTo>
                          <a:pt x="2660603" y="4730750"/>
                          <a:pt x="2675922" y="4775948"/>
                          <a:pt x="2711403" y="4781550"/>
                        </a:cubicBezTo>
                        <a:cubicBezTo>
                          <a:pt x="2925030" y="4815281"/>
                          <a:pt x="3143203" y="4806950"/>
                          <a:pt x="3359103" y="4819650"/>
                        </a:cubicBezTo>
                        <a:cubicBezTo>
                          <a:pt x="3384503" y="4826000"/>
                          <a:pt x="3409745" y="4833020"/>
                          <a:pt x="3435303" y="4838700"/>
                        </a:cubicBezTo>
                        <a:cubicBezTo>
                          <a:pt x="3466911" y="4845724"/>
                          <a:pt x="3501593" y="4843270"/>
                          <a:pt x="3530553" y="4857750"/>
                        </a:cubicBezTo>
                        <a:cubicBezTo>
                          <a:pt x="3566920" y="4875934"/>
                          <a:pt x="3596286" y="4905986"/>
                          <a:pt x="3625803" y="4933950"/>
                        </a:cubicBezTo>
                        <a:cubicBezTo>
                          <a:pt x="3717072" y="5020416"/>
                          <a:pt x="3791924" y="5125216"/>
                          <a:pt x="3892503" y="5200650"/>
                        </a:cubicBezTo>
                        <a:cubicBezTo>
                          <a:pt x="3917903" y="5219700"/>
                          <a:pt x="3940305" y="5243601"/>
                          <a:pt x="3968703" y="5257800"/>
                        </a:cubicBezTo>
                        <a:cubicBezTo>
                          <a:pt x="4029874" y="5288386"/>
                          <a:pt x="4159203" y="5334000"/>
                          <a:pt x="4159203" y="5334000"/>
                        </a:cubicBezTo>
                        <a:cubicBezTo>
                          <a:pt x="4216353" y="5391150"/>
                          <a:pt x="4271798" y="5450057"/>
                          <a:pt x="4330653" y="5505450"/>
                        </a:cubicBezTo>
                        <a:cubicBezTo>
                          <a:pt x="4379808" y="5551713"/>
                          <a:pt x="4437441" y="5589041"/>
                          <a:pt x="4483053" y="5638800"/>
                        </a:cubicBezTo>
                        <a:cubicBezTo>
                          <a:pt x="4627624" y="5796513"/>
                          <a:pt x="4460499" y="5679228"/>
                          <a:pt x="4597353" y="5791200"/>
                        </a:cubicBezTo>
                        <a:cubicBezTo>
                          <a:pt x="4779916" y="5940570"/>
                          <a:pt x="4739631" y="5876328"/>
                          <a:pt x="4921203" y="6057900"/>
                        </a:cubicBezTo>
                        <a:cubicBezTo>
                          <a:pt x="4981611" y="6118308"/>
                          <a:pt x="5030544" y="6189741"/>
                          <a:pt x="5092653" y="6248400"/>
                        </a:cubicBezTo>
                        <a:cubicBezTo>
                          <a:pt x="5145290" y="6298112"/>
                          <a:pt x="5223942" y="6321509"/>
                          <a:pt x="5264103" y="6381750"/>
                        </a:cubicBezTo>
                        <a:cubicBezTo>
                          <a:pt x="5289503" y="6419850"/>
                          <a:pt x="5302203" y="6470650"/>
                          <a:pt x="5340303" y="6496050"/>
                        </a:cubicBezTo>
                        <a:lnTo>
                          <a:pt x="5454603" y="6572250"/>
                        </a:lnTo>
                        <a:cubicBezTo>
                          <a:pt x="5467303" y="6591300"/>
                          <a:pt x="5474825" y="6615097"/>
                          <a:pt x="5492703" y="6629400"/>
                        </a:cubicBezTo>
                        <a:cubicBezTo>
                          <a:pt x="5508383" y="6641944"/>
                          <a:pt x="5531572" y="6640141"/>
                          <a:pt x="5549853" y="6648450"/>
                        </a:cubicBezTo>
                        <a:cubicBezTo>
                          <a:pt x="5601558" y="6671952"/>
                          <a:pt x="5656036" y="6691638"/>
                          <a:pt x="5702253" y="6724650"/>
                        </a:cubicBezTo>
                        <a:cubicBezTo>
                          <a:pt x="5746703" y="6756400"/>
                          <a:pt x="5795669" y="6782629"/>
                          <a:pt x="5835603" y="6819900"/>
                        </a:cubicBezTo>
                        <a:cubicBezTo>
                          <a:pt x="5935932" y="6913540"/>
                          <a:pt x="5995852" y="7020489"/>
                          <a:pt x="6102303" y="7105650"/>
                        </a:cubicBezTo>
                        <a:cubicBezTo>
                          <a:pt x="6124478" y="7123390"/>
                          <a:pt x="6153847" y="7129661"/>
                          <a:pt x="6178503" y="7143750"/>
                        </a:cubicBezTo>
                        <a:cubicBezTo>
                          <a:pt x="6227893" y="7171973"/>
                          <a:pt x="6385397" y="7293199"/>
                          <a:pt x="6388053" y="7296150"/>
                        </a:cubicBezTo>
                        <a:cubicBezTo>
                          <a:pt x="6445203" y="7359650"/>
                          <a:pt x="6504474" y="7421303"/>
                          <a:pt x="6559503" y="7486650"/>
                        </a:cubicBezTo>
                        <a:cubicBezTo>
                          <a:pt x="6606139" y="7542030"/>
                          <a:pt x="6692853" y="7658100"/>
                          <a:pt x="6692853" y="7658100"/>
                        </a:cubicBezTo>
                        <a:cubicBezTo>
                          <a:pt x="6725976" y="7823714"/>
                          <a:pt x="6692295" y="7689322"/>
                          <a:pt x="6769053" y="7886700"/>
                        </a:cubicBezTo>
                        <a:cubicBezTo>
                          <a:pt x="6881803" y="8176629"/>
                          <a:pt x="6801757" y="8009258"/>
                          <a:pt x="6883353" y="8172450"/>
                        </a:cubicBezTo>
                        <a:cubicBezTo>
                          <a:pt x="6890670" y="8216350"/>
                          <a:pt x="6898005" y="8297003"/>
                          <a:pt x="6921453" y="8343900"/>
                        </a:cubicBezTo>
                        <a:cubicBezTo>
                          <a:pt x="6952801" y="8406595"/>
                          <a:pt x="7057642" y="8513243"/>
                          <a:pt x="7092903" y="8534400"/>
                        </a:cubicBezTo>
                        <a:cubicBezTo>
                          <a:pt x="7124653" y="8553450"/>
                          <a:pt x="7156755" y="8571926"/>
                          <a:pt x="7188153" y="8591550"/>
                        </a:cubicBezTo>
                        <a:cubicBezTo>
                          <a:pt x="7207568" y="8603684"/>
                          <a:pt x="7222756" y="8625671"/>
                          <a:pt x="7245303" y="8629650"/>
                        </a:cubicBezTo>
                        <a:cubicBezTo>
                          <a:pt x="7373763" y="8652319"/>
                          <a:pt x="7530551" y="8648700"/>
                          <a:pt x="7664403" y="8648700"/>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41430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878A57A3-885F-F565-5C8E-75AAFA7B74CF}"/>
              </a:ext>
            </a:extLst>
          </p:cNvPr>
          <p:cNvPicPr>
            <a:picLocks noChangeAspect="1"/>
          </p:cNvPicPr>
          <p:nvPr/>
        </p:nvPicPr>
        <p:blipFill rotWithShape="1">
          <a:blip r:embed="rId2">
            <a:extLst>
              <a:ext uri="{28A0092B-C50C-407E-A947-70E740481C1C}">
                <a14:useLocalDpi xmlns:a14="http://schemas.microsoft.com/office/drawing/2010/main" val="0"/>
              </a:ext>
            </a:extLst>
          </a:blip>
          <a:srcRect l="25864" t="70006" r="57860" b="9994"/>
          <a:stretch/>
        </p:blipFill>
        <p:spPr>
          <a:xfrm>
            <a:off x="-95694" y="-80158"/>
            <a:ext cx="12287693" cy="10292943"/>
          </a:xfrm>
          <a:prstGeom prst="rect">
            <a:avLst/>
          </a:prstGeom>
        </p:spPr>
      </p:pic>
      <p:sp>
        <p:nvSpPr>
          <p:cNvPr id="10" name="Oval 9">
            <a:extLst>
              <a:ext uri="{FF2B5EF4-FFF2-40B4-BE49-F238E27FC236}">
                <a16:creationId xmlns:a16="http://schemas.microsoft.com/office/drawing/2014/main" id="{697A825B-8754-0682-E11F-71C2742CB6C3}"/>
              </a:ext>
            </a:extLst>
          </p:cNvPr>
          <p:cNvSpPr/>
          <p:nvPr/>
        </p:nvSpPr>
        <p:spPr>
          <a:xfrm>
            <a:off x="4104168" y="3827720"/>
            <a:ext cx="2445488" cy="707065"/>
          </a:xfrm>
          <a:custGeom>
            <a:avLst/>
            <a:gdLst>
              <a:gd name="connsiteX0" fmla="*/ 0 w 2445488"/>
              <a:gd name="connsiteY0" fmla="*/ 353533 h 707065"/>
              <a:gd name="connsiteX1" fmla="*/ 1222744 w 2445488"/>
              <a:gd name="connsiteY1" fmla="*/ 0 h 707065"/>
              <a:gd name="connsiteX2" fmla="*/ 2445488 w 2445488"/>
              <a:gd name="connsiteY2" fmla="*/ 353533 h 707065"/>
              <a:gd name="connsiteX3" fmla="*/ 1222744 w 2445488"/>
              <a:gd name="connsiteY3" fmla="*/ 707066 h 707065"/>
              <a:gd name="connsiteX4" fmla="*/ 0 w 2445488"/>
              <a:gd name="connsiteY4" fmla="*/ 353533 h 70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5488" h="707065" fill="none" extrusionOk="0">
                <a:moveTo>
                  <a:pt x="0" y="353533"/>
                </a:moveTo>
                <a:cubicBezTo>
                  <a:pt x="133499" y="174119"/>
                  <a:pt x="609420" y="-127553"/>
                  <a:pt x="1222744" y="0"/>
                </a:cubicBezTo>
                <a:cubicBezTo>
                  <a:pt x="1881603" y="-2518"/>
                  <a:pt x="2413188" y="188692"/>
                  <a:pt x="2445488" y="353533"/>
                </a:cubicBezTo>
                <a:cubicBezTo>
                  <a:pt x="2443384" y="528715"/>
                  <a:pt x="1845893" y="779546"/>
                  <a:pt x="1222744" y="707066"/>
                </a:cubicBezTo>
                <a:cubicBezTo>
                  <a:pt x="571127" y="720326"/>
                  <a:pt x="15190" y="552436"/>
                  <a:pt x="0" y="353533"/>
                </a:cubicBezTo>
                <a:close/>
              </a:path>
              <a:path w="2445488" h="707065" stroke="0" extrusionOk="0">
                <a:moveTo>
                  <a:pt x="0" y="353533"/>
                </a:moveTo>
                <a:cubicBezTo>
                  <a:pt x="-52997" y="125592"/>
                  <a:pt x="465327" y="30819"/>
                  <a:pt x="1222744" y="0"/>
                </a:cubicBezTo>
                <a:cubicBezTo>
                  <a:pt x="1904931" y="1449"/>
                  <a:pt x="2421780" y="159036"/>
                  <a:pt x="2445488" y="353533"/>
                </a:cubicBezTo>
                <a:cubicBezTo>
                  <a:pt x="2352095" y="639987"/>
                  <a:pt x="1870475" y="859467"/>
                  <a:pt x="1222744" y="707066"/>
                </a:cubicBezTo>
                <a:cubicBezTo>
                  <a:pt x="523160" y="693781"/>
                  <a:pt x="9144" y="553153"/>
                  <a:pt x="0" y="353533"/>
                </a:cubicBezTo>
                <a:close/>
              </a:path>
            </a:pathLst>
          </a:custGeom>
          <a:solidFill>
            <a:srgbClr val="FFFF00">
              <a:alpha val="18000"/>
            </a:srgbClr>
          </a:solidFill>
          <a:ln w="22225">
            <a:solidFill>
              <a:srgbClr val="FFFF00"/>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Oval 10">
            <a:extLst>
              <a:ext uri="{FF2B5EF4-FFF2-40B4-BE49-F238E27FC236}">
                <a16:creationId xmlns:a16="http://schemas.microsoft.com/office/drawing/2014/main" id="{77194983-DB29-97AE-0849-B15E8D18F456}"/>
              </a:ext>
            </a:extLst>
          </p:cNvPr>
          <p:cNvSpPr/>
          <p:nvPr/>
        </p:nvSpPr>
        <p:spPr>
          <a:xfrm>
            <a:off x="269359" y="2939904"/>
            <a:ext cx="2445488" cy="707065"/>
          </a:xfrm>
          <a:custGeom>
            <a:avLst/>
            <a:gdLst>
              <a:gd name="connsiteX0" fmla="*/ 0 w 2445488"/>
              <a:gd name="connsiteY0" fmla="*/ 353533 h 707065"/>
              <a:gd name="connsiteX1" fmla="*/ 1222744 w 2445488"/>
              <a:gd name="connsiteY1" fmla="*/ 0 h 707065"/>
              <a:gd name="connsiteX2" fmla="*/ 2445488 w 2445488"/>
              <a:gd name="connsiteY2" fmla="*/ 353533 h 707065"/>
              <a:gd name="connsiteX3" fmla="*/ 1222744 w 2445488"/>
              <a:gd name="connsiteY3" fmla="*/ 707066 h 707065"/>
              <a:gd name="connsiteX4" fmla="*/ 0 w 2445488"/>
              <a:gd name="connsiteY4" fmla="*/ 353533 h 70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5488" h="707065" fill="none" extrusionOk="0">
                <a:moveTo>
                  <a:pt x="0" y="353533"/>
                </a:moveTo>
                <a:cubicBezTo>
                  <a:pt x="133499" y="174119"/>
                  <a:pt x="609420" y="-127553"/>
                  <a:pt x="1222744" y="0"/>
                </a:cubicBezTo>
                <a:cubicBezTo>
                  <a:pt x="1881603" y="-2518"/>
                  <a:pt x="2413188" y="188692"/>
                  <a:pt x="2445488" y="353533"/>
                </a:cubicBezTo>
                <a:cubicBezTo>
                  <a:pt x="2443384" y="528715"/>
                  <a:pt x="1845893" y="779546"/>
                  <a:pt x="1222744" y="707066"/>
                </a:cubicBezTo>
                <a:cubicBezTo>
                  <a:pt x="571127" y="720326"/>
                  <a:pt x="15190" y="552436"/>
                  <a:pt x="0" y="353533"/>
                </a:cubicBezTo>
                <a:close/>
              </a:path>
              <a:path w="2445488" h="707065" stroke="0" extrusionOk="0">
                <a:moveTo>
                  <a:pt x="0" y="353533"/>
                </a:moveTo>
                <a:cubicBezTo>
                  <a:pt x="-52997" y="125592"/>
                  <a:pt x="465327" y="30819"/>
                  <a:pt x="1222744" y="0"/>
                </a:cubicBezTo>
                <a:cubicBezTo>
                  <a:pt x="1904931" y="1449"/>
                  <a:pt x="2421780" y="159036"/>
                  <a:pt x="2445488" y="353533"/>
                </a:cubicBezTo>
                <a:cubicBezTo>
                  <a:pt x="2352095" y="639987"/>
                  <a:pt x="1870475" y="859467"/>
                  <a:pt x="1222744" y="707066"/>
                </a:cubicBezTo>
                <a:cubicBezTo>
                  <a:pt x="523160" y="693781"/>
                  <a:pt x="9144" y="553153"/>
                  <a:pt x="0" y="353533"/>
                </a:cubicBezTo>
                <a:close/>
              </a:path>
            </a:pathLst>
          </a:custGeom>
          <a:solidFill>
            <a:srgbClr val="FFFF00">
              <a:alpha val="18000"/>
            </a:srgbClr>
          </a:solidFill>
          <a:ln w="22225">
            <a:solidFill>
              <a:srgbClr val="FFFF00"/>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7" name="Connector: Curved 6">
            <a:extLst>
              <a:ext uri="{FF2B5EF4-FFF2-40B4-BE49-F238E27FC236}">
                <a16:creationId xmlns:a16="http://schemas.microsoft.com/office/drawing/2014/main" id="{69319D51-A78C-36D2-60C7-0AB8CA62DE37}"/>
              </a:ext>
            </a:extLst>
          </p:cNvPr>
          <p:cNvCxnSpPr/>
          <p:nvPr/>
        </p:nvCxnSpPr>
        <p:spPr>
          <a:xfrm rot="10800000">
            <a:off x="765545" y="3168503"/>
            <a:ext cx="4508205" cy="893135"/>
          </a:xfrm>
          <a:prstGeom prst="curvedConnector3">
            <a:avLst>
              <a:gd name="adj1" fmla="val 70991"/>
            </a:avLst>
          </a:prstGeom>
          <a:ln w="50800">
            <a:prstDash val="dash"/>
            <a:headEnd type="oval"/>
            <a:tailEnd type="triangle"/>
          </a:ln>
          <a:effectLst>
            <a:outerShdw blurRad="76200" dir="13500000" sy="23000" kx="1200000" algn="br"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E4733C7-1C98-EE31-C830-BE049BFBD500}"/>
              </a:ext>
            </a:extLst>
          </p:cNvPr>
          <p:cNvSpPr txBox="1"/>
          <p:nvPr/>
        </p:nvSpPr>
        <p:spPr>
          <a:xfrm>
            <a:off x="2979420" y="4880094"/>
            <a:ext cx="6141720" cy="369332"/>
          </a:xfrm>
          <a:prstGeom prst="rect">
            <a:avLst/>
          </a:prstGeom>
          <a:noFill/>
        </p:spPr>
        <p:txBody>
          <a:bodyPr wrap="square">
            <a:spAutoFit/>
          </a:bodyPr>
          <a:lstStyle/>
          <a:p>
            <a:r>
              <a:rPr lang="el-GR" dirty="0"/>
              <a:t> </a:t>
            </a:r>
          </a:p>
        </p:txBody>
      </p:sp>
    </p:spTree>
    <p:extLst>
      <p:ext uri="{BB962C8B-B14F-4D97-AF65-F5344CB8AC3E}">
        <p14:creationId xmlns:p14="http://schemas.microsoft.com/office/powerpoint/2010/main" val="2858698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683EF7C-350D-030B-0818-3A81A1D6E8BE}"/>
              </a:ext>
            </a:extLst>
          </p:cNvPr>
          <p:cNvSpPr>
            <a:spLocks noGrp="1"/>
          </p:cNvSpPr>
          <p:nvPr>
            <p:ph type="title"/>
          </p:nvPr>
        </p:nvSpPr>
        <p:spPr/>
        <p:txBody>
          <a:bodyPr/>
          <a:lstStyle/>
          <a:p>
            <a:r>
              <a:rPr lang="fr-CA" dirty="0"/>
              <a:t>Organisation des Grecs en Égypte</a:t>
            </a:r>
            <a:endParaRPr lang="el-GR" dirty="0"/>
          </a:p>
        </p:txBody>
      </p:sp>
      <p:sp>
        <p:nvSpPr>
          <p:cNvPr id="3" name="Θέση περιεχομένου 2">
            <a:extLst>
              <a:ext uri="{FF2B5EF4-FFF2-40B4-BE49-F238E27FC236}">
                <a16:creationId xmlns:a16="http://schemas.microsoft.com/office/drawing/2014/main" id="{7A841C40-8632-1AC5-4EE8-158961E505CB}"/>
              </a:ext>
            </a:extLst>
          </p:cNvPr>
          <p:cNvSpPr>
            <a:spLocks noGrp="1"/>
          </p:cNvSpPr>
          <p:nvPr>
            <p:ph idx="1"/>
          </p:nvPr>
        </p:nvSpPr>
        <p:spPr/>
        <p:txBody>
          <a:bodyPr>
            <a:normAutofit lnSpcReduction="10000"/>
          </a:bodyPr>
          <a:lstStyle/>
          <a:p>
            <a:pPr marL="0" indent="0">
              <a:buNone/>
            </a:pPr>
            <a:r>
              <a:rPr lang="fr-CA" dirty="0"/>
              <a:t>La </a:t>
            </a:r>
            <a:r>
              <a:rPr lang="fr-CA" i="1" dirty="0" err="1"/>
              <a:t>paroikia</a:t>
            </a:r>
            <a:r>
              <a:rPr lang="fr-CA" i="1" dirty="0"/>
              <a:t> </a:t>
            </a:r>
            <a:r>
              <a:rPr lang="fr-CA" dirty="0"/>
              <a:t>: la colonie, l’ensemble des habitants</a:t>
            </a:r>
          </a:p>
          <a:p>
            <a:pPr marL="0" indent="0">
              <a:buNone/>
            </a:pPr>
            <a:r>
              <a:rPr lang="fr-CA" dirty="0"/>
              <a:t>La </a:t>
            </a:r>
            <a:r>
              <a:rPr lang="fr-CA" i="1" dirty="0" err="1"/>
              <a:t>koinotita</a:t>
            </a:r>
            <a:r>
              <a:rPr lang="fr-CA" i="1" dirty="0"/>
              <a:t> </a:t>
            </a:r>
            <a:r>
              <a:rPr lang="fr-CA" dirty="0"/>
              <a:t>: « une institution communautaire soumise à des procédures électorales et indépendante de l’Église orthodoxe » </a:t>
            </a:r>
          </a:p>
          <a:p>
            <a:pPr marL="0" indent="0">
              <a:buNone/>
            </a:pPr>
            <a:r>
              <a:rPr lang="fr-CA" dirty="0"/>
              <a:t>(</a:t>
            </a:r>
            <a:r>
              <a:rPr lang="fr-CA" dirty="0" err="1"/>
              <a:t>Trimi-Kirou</a:t>
            </a:r>
            <a:r>
              <a:rPr lang="fr-CA" dirty="0"/>
              <a:t> 1992 : 82)</a:t>
            </a:r>
          </a:p>
          <a:p>
            <a:pPr marL="0" indent="0">
              <a:buNone/>
            </a:pPr>
            <a:endParaRPr lang="fr-CA" dirty="0"/>
          </a:p>
          <a:p>
            <a:pPr marL="0" indent="0">
              <a:buNone/>
            </a:pPr>
            <a:r>
              <a:rPr lang="fr-CA" dirty="0">
                <a:latin typeface="Calibri" panose="020F0502020204030204" pitchFamily="34" charset="0"/>
                <a:ea typeface="Calibri" panose="020F0502020204030204" pitchFamily="34" charset="0"/>
                <a:cs typeface="Times New Roman" panose="02020603050405020304" pitchFamily="18" charset="0"/>
              </a:rPr>
              <a:t>L</a:t>
            </a:r>
            <a:r>
              <a:rPr lang="fr-CA" dirty="0">
                <a:effectLst/>
                <a:latin typeface="Calibri" panose="020F0502020204030204" pitchFamily="34" charset="0"/>
                <a:ea typeface="Calibri" panose="020F0502020204030204" pitchFamily="34" charset="0"/>
                <a:cs typeface="Times New Roman" panose="02020603050405020304" pitchFamily="18" charset="0"/>
              </a:rPr>
              <a:t>es vagues successives d’immigrés, en arrivant en Égypte y trouvaient, à part les gens de famille et les compatriotes, tout un réseau d’institutions : des écoles, des églises, des hôpitaux, des cimetières, des associations sportives et culturelles, des scouts, etc. </a:t>
            </a:r>
          </a:p>
          <a:p>
            <a:pPr marL="0" indent="0">
              <a:buNone/>
            </a:pPr>
            <a:r>
              <a:rPr lang="fr-CA" dirty="0">
                <a:effectLst/>
                <a:latin typeface="Calibri" panose="020F0502020204030204" pitchFamily="34" charset="0"/>
                <a:ea typeface="Calibri" panose="020F0502020204030204" pitchFamily="34" charset="0"/>
                <a:cs typeface="Times New Roman" panose="02020603050405020304" pitchFamily="18" charset="0"/>
              </a:rPr>
              <a:t>(</a:t>
            </a:r>
            <a:r>
              <a:rPr lang="fr-CA" dirty="0" err="1">
                <a:effectLst/>
                <a:latin typeface="Calibri" panose="020F0502020204030204" pitchFamily="34" charset="0"/>
                <a:ea typeface="Calibri" panose="020F0502020204030204" pitchFamily="34" charset="0"/>
                <a:cs typeface="Times New Roman" panose="02020603050405020304" pitchFamily="18" charset="0"/>
              </a:rPr>
              <a:t>Ilbert</a:t>
            </a:r>
            <a:r>
              <a:rPr lang="fr-CA" dirty="0">
                <a:effectLst/>
                <a:latin typeface="Calibri" panose="020F0502020204030204" pitchFamily="34" charset="0"/>
                <a:ea typeface="Calibri" panose="020F0502020204030204" pitchFamily="34" charset="0"/>
                <a:cs typeface="Times New Roman" panose="02020603050405020304" pitchFamily="18" charset="0"/>
              </a:rPr>
              <a:t> 1992 : 26 et s., </a:t>
            </a:r>
            <a:r>
              <a:rPr lang="fr-CA" dirty="0" err="1">
                <a:effectLst/>
                <a:latin typeface="Calibri" panose="020F0502020204030204" pitchFamily="34" charset="0"/>
                <a:ea typeface="Calibri" panose="020F0502020204030204" pitchFamily="34" charset="0"/>
                <a:cs typeface="Times New Roman" panose="02020603050405020304" pitchFamily="18" charset="0"/>
              </a:rPr>
              <a:t>Yannakakis</a:t>
            </a:r>
            <a:r>
              <a:rPr lang="fr-CA" dirty="0">
                <a:effectLst/>
                <a:latin typeface="Calibri" panose="020F0502020204030204" pitchFamily="34" charset="0"/>
                <a:ea typeface="Calibri" panose="020F0502020204030204" pitchFamily="34" charset="0"/>
                <a:cs typeface="Times New Roman" panose="02020603050405020304" pitchFamily="18" charset="0"/>
              </a:rPr>
              <a:t> 1992 : 135, </a:t>
            </a:r>
            <a:r>
              <a:rPr lang="fr-CA" dirty="0" err="1">
                <a:effectLst/>
                <a:latin typeface="Calibri" panose="020F0502020204030204" pitchFamily="34" charset="0"/>
                <a:ea typeface="Calibri" panose="020F0502020204030204" pitchFamily="34" charset="0"/>
                <a:cs typeface="Times New Roman" panose="02020603050405020304" pitchFamily="18" charset="0"/>
              </a:rPr>
              <a:t>Trimi-Kirou</a:t>
            </a:r>
            <a:r>
              <a:rPr lang="fr-CA" dirty="0">
                <a:effectLst/>
                <a:latin typeface="Calibri" panose="020F0502020204030204" pitchFamily="34" charset="0"/>
                <a:ea typeface="Calibri" panose="020F0502020204030204" pitchFamily="34" charset="0"/>
                <a:cs typeface="Times New Roman" panose="02020603050405020304" pitchFamily="18" charset="0"/>
              </a:rPr>
              <a:t> 1992 : 86) </a:t>
            </a:r>
            <a:endParaRPr lang="el-GR" dirty="0"/>
          </a:p>
        </p:txBody>
      </p:sp>
    </p:spTree>
    <p:extLst>
      <p:ext uri="{BB962C8B-B14F-4D97-AF65-F5344CB8AC3E}">
        <p14:creationId xmlns:p14="http://schemas.microsoft.com/office/powerpoint/2010/main" val="7059654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4F6D751-3C00-380F-B83F-B36D161B50D9}"/>
              </a:ext>
            </a:extLst>
          </p:cNvPr>
          <p:cNvSpPr>
            <a:spLocks noGrp="1"/>
          </p:cNvSpPr>
          <p:nvPr>
            <p:ph type="title"/>
          </p:nvPr>
        </p:nvSpPr>
        <p:spPr/>
        <p:txBody>
          <a:bodyPr/>
          <a:lstStyle/>
          <a:p>
            <a:r>
              <a:rPr lang="fr-CA" dirty="0"/>
              <a:t>Le gymnase/lycée </a:t>
            </a:r>
            <a:r>
              <a:rPr lang="fr-CA" dirty="0" err="1"/>
              <a:t>Averofeion</a:t>
            </a:r>
            <a:endParaRPr lang="el-GR" dirty="0"/>
          </a:p>
        </p:txBody>
      </p:sp>
      <p:pic>
        <p:nvPicPr>
          <p:cNvPr id="4" name="Θέση περιεχομένου 3">
            <a:extLst>
              <a:ext uri="{FF2B5EF4-FFF2-40B4-BE49-F238E27FC236}">
                <a16:creationId xmlns:a16="http://schemas.microsoft.com/office/drawing/2014/main" id="{B970DC3F-49B9-30BB-4116-5DCA374E642C}"/>
              </a:ext>
            </a:extLst>
          </p:cNvPr>
          <p:cNvPicPr>
            <a:picLocks noGrp="1" noChangeAspect="1"/>
          </p:cNvPicPr>
          <p:nvPr>
            <p:ph idx="1"/>
          </p:nvPr>
        </p:nvPicPr>
        <p:blipFill>
          <a:blip r:embed="rId2"/>
          <a:stretch>
            <a:fillRect/>
          </a:stretch>
        </p:blipFill>
        <p:spPr>
          <a:xfrm>
            <a:off x="6186056" y="1320800"/>
            <a:ext cx="4855028" cy="5537200"/>
          </a:xfrm>
          <a:prstGeom prst="rect">
            <a:avLst/>
          </a:prstGeom>
        </p:spPr>
      </p:pic>
    </p:spTree>
    <p:extLst>
      <p:ext uri="{BB962C8B-B14F-4D97-AF65-F5344CB8AC3E}">
        <p14:creationId xmlns:p14="http://schemas.microsoft.com/office/powerpoint/2010/main" val="3814472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DC8C028-324C-CB2E-A2E7-AEC2F8C15BD7}"/>
              </a:ext>
            </a:extLst>
          </p:cNvPr>
          <p:cNvSpPr>
            <a:spLocks noGrp="1"/>
          </p:cNvSpPr>
          <p:nvPr>
            <p:ph type="title"/>
          </p:nvPr>
        </p:nvSpPr>
        <p:spPr/>
        <p:txBody>
          <a:bodyPr/>
          <a:lstStyle/>
          <a:p>
            <a:r>
              <a:rPr lang="fr-CA" dirty="0"/>
              <a:t>L’église grecque orthodoxe d’Alexandrie </a:t>
            </a:r>
            <a:r>
              <a:rPr lang="fr-CA" dirty="0" err="1"/>
              <a:t>Évangélismos</a:t>
            </a:r>
            <a:endParaRPr lang="el-GR" dirty="0"/>
          </a:p>
        </p:txBody>
      </p:sp>
      <p:pic>
        <p:nvPicPr>
          <p:cNvPr id="4" name="Θέση περιεχομένου 3">
            <a:extLst>
              <a:ext uri="{FF2B5EF4-FFF2-40B4-BE49-F238E27FC236}">
                <a16:creationId xmlns:a16="http://schemas.microsoft.com/office/drawing/2014/main" id="{90D3C9CB-A7F9-3E2C-FF4C-95A29906CA4A}"/>
              </a:ext>
            </a:extLst>
          </p:cNvPr>
          <p:cNvPicPr>
            <a:picLocks noGrp="1" noChangeAspect="1"/>
          </p:cNvPicPr>
          <p:nvPr>
            <p:ph idx="1"/>
          </p:nvPr>
        </p:nvPicPr>
        <p:blipFill>
          <a:blip r:embed="rId2"/>
          <a:stretch>
            <a:fillRect/>
          </a:stretch>
        </p:blipFill>
        <p:spPr>
          <a:xfrm>
            <a:off x="1647158" y="1844304"/>
            <a:ext cx="3906866" cy="4794477"/>
          </a:xfrm>
          <a:prstGeom prst="rect">
            <a:avLst/>
          </a:prstGeom>
        </p:spPr>
      </p:pic>
    </p:spTree>
    <p:extLst>
      <p:ext uri="{BB962C8B-B14F-4D97-AF65-F5344CB8AC3E}">
        <p14:creationId xmlns:p14="http://schemas.microsoft.com/office/powerpoint/2010/main" val="863155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4959B37-4B98-025E-EA03-27734F8DC66E}"/>
              </a:ext>
            </a:extLst>
          </p:cNvPr>
          <p:cNvSpPr>
            <a:spLocks noGrp="1"/>
          </p:cNvSpPr>
          <p:nvPr>
            <p:ph type="title"/>
          </p:nvPr>
        </p:nvSpPr>
        <p:spPr/>
        <p:txBody>
          <a:bodyPr>
            <a:normAutofit fontScale="90000"/>
          </a:bodyPr>
          <a:lstStyle/>
          <a:p>
            <a:br>
              <a:rPr lang="fr-CA" dirty="0"/>
            </a:br>
            <a:r>
              <a:rPr lang="fr-CA" dirty="0"/>
              <a:t>	     </a:t>
            </a:r>
            <a:r>
              <a:rPr lang="fr-CA" dirty="0" err="1"/>
              <a:t>Koinotita</a:t>
            </a:r>
            <a:r>
              <a:rPr lang="fr-CA" dirty="0"/>
              <a:t> : Institution régulatrice</a:t>
            </a:r>
            <a:br>
              <a:rPr lang="fr-CA" dirty="0"/>
            </a:br>
            <a:endParaRPr lang="el-GR" dirty="0"/>
          </a:p>
        </p:txBody>
      </p:sp>
      <p:sp>
        <p:nvSpPr>
          <p:cNvPr id="3" name="Θέση περιεχομένου 2">
            <a:extLst>
              <a:ext uri="{FF2B5EF4-FFF2-40B4-BE49-F238E27FC236}">
                <a16:creationId xmlns:a16="http://schemas.microsoft.com/office/drawing/2014/main" id="{4A01BBAC-99C0-16E0-AAF3-3B6DF72504B9}"/>
              </a:ext>
            </a:extLst>
          </p:cNvPr>
          <p:cNvSpPr>
            <a:spLocks noGrp="1"/>
          </p:cNvSpPr>
          <p:nvPr>
            <p:ph idx="1"/>
          </p:nvPr>
        </p:nvSpPr>
        <p:spPr/>
        <p:txBody>
          <a:bodyPr/>
          <a:lstStyle/>
          <a:p>
            <a:pPr marL="0" indent="0">
              <a:buNone/>
            </a:pPr>
            <a:endParaRPr lang="fr-CA" dirty="0"/>
          </a:p>
          <a:p>
            <a:pPr marL="0" indent="0">
              <a:buNone/>
            </a:pPr>
            <a:endParaRPr lang="el-GR" dirty="0"/>
          </a:p>
        </p:txBody>
      </p:sp>
      <p:graphicFrame>
        <p:nvGraphicFramePr>
          <p:cNvPr id="6" name="Διάγραμμα 5">
            <a:extLst>
              <a:ext uri="{FF2B5EF4-FFF2-40B4-BE49-F238E27FC236}">
                <a16:creationId xmlns:a16="http://schemas.microsoft.com/office/drawing/2014/main" id="{814291A6-3CE3-7E71-F150-E271E75A24B6}"/>
              </a:ext>
            </a:extLst>
          </p:cNvPr>
          <p:cNvGraphicFramePr/>
          <p:nvPr>
            <p:extLst>
              <p:ext uri="{D42A27DB-BD31-4B8C-83A1-F6EECF244321}">
                <p14:modId xmlns:p14="http://schemas.microsoft.com/office/powerpoint/2010/main" val="2239293189"/>
              </p:ext>
            </p:extLst>
          </p:nvPr>
        </p:nvGraphicFramePr>
        <p:xfrm>
          <a:off x="2032000" y="1320800"/>
          <a:ext cx="8128000" cy="48175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975121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FFFF1A8-36D6-14C3-D326-F4D70686F105}"/>
              </a:ext>
            </a:extLst>
          </p:cNvPr>
          <p:cNvSpPr>
            <a:spLocks noGrp="1"/>
          </p:cNvSpPr>
          <p:nvPr>
            <p:ph type="title"/>
          </p:nvPr>
        </p:nvSpPr>
        <p:spPr/>
        <p:txBody>
          <a:bodyPr>
            <a:normAutofit fontScale="90000"/>
          </a:bodyPr>
          <a:lstStyle/>
          <a:p>
            <a:r>
              <a:rPr lang="fr-CA" dirty="0"/>
              <a:t>L’urbanisme d’Alexandrie : </a:t>
            </a:r>
            <a:br>
              <a:rPr lang="fr-CA" dirty="0"/>
            </a:br>
            <a:r>
              <a:rPr lang="fr-CA" dirty="0"/>
              <a:t>un reflet de l’isolement communautaire et de la stratification sociale</a:t>
            </a:r>
            <a:endParaRPr lang="el-GR" dirty="0"/>
          </a:p>
        </p:txBody>
      </p:sp>
      <p:sp>
        <p:nvSpPr>
          <p:cNvPr id="3" name="Θέση περιεχομένου 2">
            <a:extLst>
              <a:ext uri="{FF2B5EF4-FFF2-40B4-BE49-F238E27FC236}">
                <a16:creationId xmlns:a16="http://schemas.microsoft.com/office/drawing/2014/main" id="{CE02A999-7426-4F3D-2519-CE2869854A92}"/>
              </a:ext>
            </a:extLst>
          </p:cNvPr>
          <p:cNvSpPr>
            <a:spLocks noGrp="1"/>
          </p:cNvSpPr>
          <p:nvPr>
            <p:ph idx="1"/>
          </p:nvPr>
        </p:nvSpPr>
        <p:spPr>
          <a:xfrm>
            <a:off x="838200" y="2336799"/>
            <a:ext cx="10515600" cy="3840163"/>
          </a:xfrm>
        </p:spPr>
        <p:txBody>
          <a:bodyPr/>
          <a:lstStyle/>
          <a:p>
            <a:endParaRPr lang="fr-CA" dirty="0"/>
          </a:p>
          <a:p>
            <a:endParaRPr lang="fr-CA" dirty="0"/>
          </a:p>
          <a:p>
            <a:r>
              <a:rPr lang="fr-CA" dirty="0"/>
              <a:t>La grande bourgeoisie : Quartier grec</a:t>
            </a:r>
          </a:p>
          <a:p>
            <a:r>
              <a:rPr lang="fr-CA" dirty="0"/>
              <a:t>La petite et moyenne bourgeoisie : </a:t>
            </a:r>
            <a:r>
              <a:rPr lang="fr-CA" dirty="0" err="1"/>
              <a:t>Ibrahimia</a:t>
            </a:r>
            <a:r>
              <a:rPr lang="fr-CA" dirty="0"/>
              <a:t>, Camp César</a:t>
            </a:r>
            <a:endParaRPr lang="el-GR" dirty="0"/>
          </a:p>
          <a:p>
            <a:r>
              <a:rPr lang="fr-CA" dirty="0"/>
              <a:t>Les Grecs défavorisés : Quartiers arabes (el </a:t>
            </a:r>
            <a:r>
              <a:rPr lang="fr-CA" dirty="0" err="1"/>
              <a:t>Hadra</a:t>
            </a:r>
            <a:r>
              <a:rPr lang="fr-CA" dirty="0"/>
              <a:t>, </a:t>
            </a:r>
            <a:r>
              <a:rPr lang="fr-CA" dirty="0" err="1"/>
              <a:t>Attarin</a:t>
            </a:r>
            <a:r>
              <a:rPr lang="fr-CA" dirty="0"/>
              <a:t>, </a:t>
            </a:r>
            <a:r>
              <a:rPr lang="fr-CA" dirty="0" err="1"/>
              <a:t>Moharam</a:t>
            </a:r>
            <a:r>
              <a:rPr lang="fr-CA" dirty="0"/>
              <a:t> Bey)</a:t>
            </a:r>
            <a:endParaRPr lang="el-GR" dirty="0"/>
          </a:p>
        </p:txBody>
      </p:sp>
    </p:spTree>
    <p:extLst>
      <p:ext uri="{BB962C8B-B14F-4D97-AF65-F5344CB8AC3E}">
        <p14:creationId xmlns:p14="http://schemas.microsoft.com/office/powerpoint/2010/main" val="41724043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E65D1E5-AEDA-EA9A-065A-D6CE5B484C8B}"/>
              </a:ext>
            </a:extLst>
          </p:cNvPr>
          <p:cNvSpPr>
            <a:spLocks noGrp="1"/>
          </p:cNvSpPr>
          <p:nvPr>
            <p:ph type="title"/>
          </p:nvPr>
        </p:nvSpPr>
        <p:spPr/>
        <p:txBody>
          <a:bodyPr/>
          <a:lstStyle/>
          <a:p>
            <a:r>
              <a:rPr lang="fr-CA" dirty="0"/>
              <a:t>Carte de la partie Est d’Alexandrie</a:t>
            </a:r>
            <a:endParaRPr lang="el-GR" dirty="0"/>
          </a:p>
        </p:txBody>
      </p:sp>
      <p:sp>
        <p:nvSpPr>
          <p:cNvPr id="3" name="Θέση περιεχομένου 2">
            <a:extLst>
              <a:ext uri="{FF2B5EF4-FFF2-40B4-BE49-F238E27FC236}">
                <a16:creationId xmlns:a16="http://schemas.microsoft.com/office/drawing/2014/main" id="{270EFEAB-42BD-C038-6E19-8142F10FA832}"/>
              </a:ext>
            </a:extLst>
          </p:cNvPr>
          <p:cNvSpPr>
            <a:spLocks noGrp="1"/>
          </p:cNvSpPr>
          <p:nvPr>
            <p:ph idx="1"/>
          </p:nvPr>
        </p:nvSpPr>
        <p:spPr/>
        <p:txBody>
          <a:bodyPr/>
          <a:lstStyle/>
          <a:p>
            <a:endParaRPr lang="el-GR"/>
          </a:p>
        </p:txBody>
      </p:sp>
      <p:pic>
        <p:nvPicPr>
          <p:cNvPr id="4" name="Εικόνα 3">
            <a:extLst>
              <a:ext uri="{FF2B5EF4-FFF2-40B4-BE49-F238E27FC236}">
                <a16:creationId xmlns:a16="http://schemas.microsoft.com/office/drawing/2014/main" id="{F67AE407-A084-5039-F913-FF4C6F320400}"/>
              </a:ext>
            </a:extLst>
          </p:cNvPr>
          <p:cNvPicPr>
            <a:picLocks noChangeAspect="1"/>
          </p:cNvPicPr>
          <p:nvPr/>
        </p:nvPicPr>
        <p:blipFill>
          <a:blip r:embed="rId2"/>
          <a:stretch>
            <a:fillRect/>
          </a:stretch>
        </p:blipFill>
        <p:spPr>
          <a:xfrm>
            <a:off x="1041400" y="1348509"/>
            <a:ext cx="9918328" cy="5393357"/>
          </a:xfrm>
          <a:prstGeom prst="rect">
            <a:avLst/>
          </a:prstGeom>
        </p:spPr>
      </p:pic>
      <p:sp>
        <p:nvSpPr>
          <p:cNvPr id="5" name="Οβάλ 4">
            <a:extLst>
              <a:ext uri="{FF2B5EF4-FFF2-40B4-BE49-F238E27FC236}">
                <a16:creationId xmlns:a16="http://schemas.microsoft.com/office/drawing/2014/main" id="{07421423-E9A1-3D47-B8C9-5188EA0FF1E0}"/>
              </a:ext>
            </a:extLst>
          </p:cNvPr>
          <p:cNvSpPr/>
          <p:nvPr/>
        </p:nvSpPr>
        <p:spPr>
          <a:xfrm>
            <a:off x="2091559" y="3163614"/>
            <a:ext cx="294289" cy="157655"/>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Οβάλ 5">
            <a:extLst>
              <a:ext uri="{FF2B5EF4-FFF2-40B4-BE49-F238E27FC236}">
                <a16:creationId xmlns:a16="http://schemas.microsoft.com/office/drawing/2014/main" id="{33F7E6A3-10E1-3A58-030D-B5C254A0AFF2}"/>
              </a:ext>
            </a:extLst>
          </p:cNvPr>
          <p:cNvSpPr/>
          <p:nvPr/>
        </p:nvSpPr>
        <p:spPr>
          <a:xfrm>
            <a:off x="2238703" y="3615559"/>
            <a:ext cx="294289" cy="157655"/>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Οβάλ 6">
            <a:extLst>
              <a:ext uri="{FF2B5EF4-FFF2-40B4-BE49-F238E27FC236}">
                <a16:creationId xmlns:a16="http://schemas.microsoft.com/office/drawing/2014/main" id="{6E4E99AE-910E-C5DC-D142-0D29837AEEF8}"/>
              </a:ext>
            </a:extLst>
          </p:cNvPr>
          <p:cNvSpPr/>
          <p:nvPr/>
        </p:nvSpPr>
        <p:spPr>
          <a:xfrm>
            <a:off x="1786759" y="4656083"/>
            <a:ext cx="304800" cy="21020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923606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0223C07-9D28-1B6A-D8B8-B9A78C20D155}"/>
              </a:ext>
            </a:extLst>
          </p:cNvPr>
          <p:cNvSpPr>
            <a:spLocks noGrp="1"/>
          </p:cNvSpPr>
          <p:nvPr>
            <p:ph type="title"/>
          </p:nvPr>
        </p:nvSpPr>
        <p:spPr/>
        <p:txBody>
          <a:bodyPr/>
          <a:lstStyle/>
          <a:p>
            <a:r>
              <a:rPr lang="fr-CA" dirty="0"/>
              <a:t>Le dialecte des Grecs d’Égypte</a:t>
            </a:r>
            <a:br>
              <a:rPr lang="fr-CA" dirty="0"/>
            </a:br>
            <a:r>
              <a:rPr lang="fr-CA" dirty="0"/>
              <a:t>(débuts du 19</a:t>
            </a:r>
            <a:r>
              <a:rPr lang="fr-CA" baseline="30000" dirty="0"/>
              <a:t>e</a:t>
            </a:r>
            <a:r>
              <a:rPr lang="fr-CA" dirty="0"/>
              <a:t> – milieu du 20</a:t>
            </a:r>
            <a:r>
              <a:rPr lang="fr-CA" baseline="30000" dirty="0"/>
              <a:t>e</a:t>
            </a:r>
            <a:r>
              <a:rPr lang="fr-CA" dirty="0"/>
              <a:t> siècle)</a:t>
            </a:r>
            <a:endParaRPr lang="el-GR" dirty="0"/>
          </a:p>
        </p:txBody>
      </p:sp>
      <p:graphicFrame>
        <p:nvGraphicFramePr>
          <p:cNvPr id="8" name="Θέση περιεχομένου 7">
            <a:extLst>
              <a:ext uri="{FF2B5EF4-FFF2-40B4-BE49-F238E27FC236}">
                <a16:creationId xmlns:a16="http://schemas.microsoft.com/office/drawing/2014/main" id="{503DC330-08AB-3A57-2F7D-3ECA428B6A80}"/>
              </a:ext>
            </a:extLst>
          </p:cNvPr>
          <p:cNvGraphicFramePr>
            <a:graphicFrameLocks noGrp="1"/>
          </p:cNvGraphicFramePr>
          <p:nvPr>
            <p:ph idx="1"/>
            <p:extLst>
              <p:ext uri="{D42A27DB-BD31-4B8C-83A1-F6EECF244321}">
                <p14:modId xmlns:p14="http://schemas.microsoft.com/office/powerpoint/2010/main" val="3265294930"/>
              </p:ext>
            </p:extLst>
          </p:nvPr>
        </p:nvGraphicFramePr>
        <p:xfrm>
          <a:off x="838200" y="2875175"/>
          <a:ext cx="10515600" cy="33017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685650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1963D86-7120-15C5-43A2-965C5F1F1176}"/>
              </a:ext>
            </a:extLst>
          </p:cNvPr>
          <p:cNvSpPr>
            <a:spLocks noGrp="1"/>
          </p:cNvSpPr>
          <p:nvPr>
            <p:ph type="title"/>
          </p:nvPr>
        </p:nvSpPr>
        <p:spPr/>
        <p:txBody>
          <a:bodyPr/>
          <a:lstStyle/>
          <a:p>
            <a:r>
              <a:rPr lang="fr-CA" dirty="0"/>
              <a:t>Carte de la partie Est d’Alexandrie : Camp de César et </a:t>
            </a:r>
            <a:r>
              <a:rPr lang="fr-CA" dirty="0" err="1"/>
              <a:t>Ibrahimia</a:t>
            </a:r>
            <a:endParaRPr lang="el-GR" dirty="0"/>
          </a:p>
        </p:txBody>
      </p:sp>
      <p:pic>
        <p:nvPicPr>
          <p:cNvPr id="4" name="Θέση περιεχομένου 3">
            <a:extLst>
              <a:ext uri="{FF2B5EF4-FFF2-40B4-BE49-F238E27FC236}">
                <a16:creationId xmlns:a16="http://schemas.microsoft.com/office/drawing/2014/main" id="{A77D5B0B-0B03-15A6-D08B-599A916F7A96}"/>
              </a:ext>
            </a:extLst>
          </p:cNvPr>
          <p:cNvPicPr>
            <a:picLocks noGrp="1" noChangeAspect="1"/>
          </p:cNvPicPr>
          <p:nvPr>
            <p:ph idx="1"/>
          </p:nvPr>
        </p:nvPicPr>
        <p:blipFill>
          <a:blip r:embed="rId2"/>
          <a:stretch>
            <a:fillRect/>
          </a:stretch>
        </p:blipFill>
        <p:spPr>
          <a:xfrm>
            <a:off x="2569780" y="1993791"/>
            <a:ext cx="7052440" cy="4351338"/>
          </a:xfrm>
          <a:prstGeom prst="rect">
            <a:avLst/>
          </a:prstGeom>
        </p:spPr>
      </p:pic>
      <p:sp>
        <p:nvSpPr>
          <p:cNvPr id="5" name="Οβάλ 4">
            <a:extLst>
              <a:ext uri="{FF2B5EF4-FFF2-40B4-BE49-F238E27FC236}">
                <a16:creationId xmlns:a16="http://schemas.microsoft.com/office/drawing/2014/main" id="{8BB52999-2FAE-BCB0-E386-35079775E85B}"/>
              </a:ext>
            </a:extLst>
          </p:cNvPr>
          <p:cNvSpPr/>
          <p:nvPr/>
        </p:nvSpPr>
        <p:spPr>
          <a:xfrm>
            <a:off x="4046483" y="2448910"/>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Οβάλ 5">
            <a:extLst>
              <a:ext uri="{FF2B5EF4-FFF2-40B4-BE49-F238E27FC236}">
                <a16:creationId xmlns:a16="http://schemas.microsoft.com/office/drawing/2014/main" id="{F18A4BF6-868F-0043-B689-E7D5DEC272D1}"/>
              </a:ext>
            </a:extLst>
          </p:cNvPr>
          <p:cNvSpPr/>
          <p:nvPr/>
        </p:nvSpPr>
        <p:spPr>
          <a:xfrm>
            <a:off x="3941379" y="2648607"/>
            <a:ext cx="914400" cy="486631"/>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Οβάλ 6">
            <a:extLst>
              <a:ext uri="{FF2B5EF4-FFF2-40B4-BE49-F238E27FC236}">
                <a16:creationId xmlns:a16="http://schemas.microsoft.com/office/drawing/2014/main" id="{34753137-4AFC-DBEC-098A-33BE4FDF8781}"/>
              </a:ext>
            </a:extLst>
          </p:cNvPr>
          <p:cNvSpPr/>
          <p:nvPr/>
        </p:nvSpPr>
        <p:spPr>
          <a:xfrm>
            <a:off x="4694447" y="3429000"/>
            <a:ext cx="914400" cy="9144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047350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A918DC7-2A1C-DAFD-D302-ACEFE7A21424}"/>
              </a:ext>
            </a:extLst>
          </p:cNvPr>
          <p:cNvSpPr>
            <a:spLocks noGrp="1"/>
          </p:cNvSpPr>
          <p:nvPr>
            <p:ph type="title"/>
          </p:nvPr>
        </p:nvSpPr>
        <p:spPr/>
        <p:txBody>
          <a:bodyPr/>
          <a:lstStyle/>
          <a:p>
            <a:r>
              <a:rPr lang="fr-CA" dirty="0"/>
              <a:t>Carte de la partie Est d’Alexandrie : El </a:t>
            </a:r>
            <a:r>
              <a:rPr lang="fr-CA" dirty="0" err="1"/>
              <a:t>Hadra</a:t>
            </a:r>
            <a:endParaRPr lang="el-GR" dirty="0"/>
          </a:p>
        </p:txBody>
      </p:sp>
      <p:pic>
        <p:nvPicPr>
          <p:cNvPr id="4" name="Θέση περιεχομένου 3">
            <a:extLst>
              <a:ext uri="{FF2B5EF4-FFF2-40B4-BE49-F238E27FC236}">
                <a16:creationId xmlns:a16="http://schemas.microsoft.com/office/drawing/2014/main" id="{0CA176AD-362D-1645-5374-4FDF8DA8DFA8}"/>
              </a:ext>
            </a:extLst>
          </p:cNvPr>
          <p:cNvPicPr>
            <a:picLocks noGrp="1" noChangeAspect="1"/>
          </p:cNvPicPr>
          <p:nvPr>
            <p:ph idx="1"/>
          </p:nvPr>
        </p:nvPicPr>
        <p:blipFill>
          <a:blip r:embed="rId2"/>
          <a:stretch>
            <a:fillRect/>
          </a:stretch>
        </p:blipFill>
        <p:spPr>
          <a:xfrm>
            <a:off x="3342573" y="1899197"/>
            <a:ext cx="5506854" cy="4351338"/>
          </a:xfrm>
          <a:prstGeom prst="rect">
            <a:avLst/>
          </a:prstGeom>
        </p:spPr>
      </p:pic>
      <p:sp>
        <p:nvSpPr>
          <p:cNvPr id="5" name="Οβάλ 4">
            <a:extLst>
              <a:ext uri="{FF2B5EF4-FFF2-40B4-BE49-F238E27FC236}">
                <a16:creationId xmlns:a16="http://schemas.microsoft.com/office/drawing/2014/main" id="{B412E990-2C9C-87EF-E602-16E6F3C01697}"/>
              </a:ext>
            </a:extLst>
          </p:cNvPr>
          <p:cNvSpPr/>
          <p:nvPr/>
        </p:nvSpPr>
        <p:spPr>
          <a:xfrm>
            <a:off x="4109545" y="5213131"/>
            <a:ext cx="336331" cy="241738"/>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6529440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9CC40E2-406C-5DE4-EB8F-2E140E841339}"/>
              </a:ext>
            </a:extLst>
          </p:cNvPr>
          <p:cNvSpPr>
            <a:spLocks noGrp="1"/>
          </p:cNvSpPr>
          <p:nvPr>
            <p:ph type="title"/>
          </p:nvPr>
        </p:nvSpPr>
        <p:spPr/>
        <p:txBody>
          <a:bodyPr/>
          <a:lstStyle/>
          <a:p>
            <a:r>
              <a:rPr lang="fr-CA" dirty="0" err="1"/>
              <a:t>Egyptiotika</a:t>
            </a:r>
            <a:r>
              <a:rPr lang="fr-CA" dirty="0"/>
              <a:t>, le dialecte des Grecs d’Égypte</a:t>
            </a:r>
            <a:endParaRPr lang="el-GR" dirty="0"/>
          </a:p>
        </p:txBody>
      </p:sp>
      <p:sp>
        <p:nvSpPr>
          <p:cNvPr id="3" name="Θέση περιεχομένου 2">
            <a:extLst>
              <a:ext uri="{FF2B5EF4-FFF2-40B4-BE49-F238E27FC236}">
                <a16:creationId xmlns:a16="http://schemas.microsoft.com/office/drawing/2014/main" id="{25E793A7-140E-6C87-423A-A0D72660008F}"/>
              </a:ext>
            </a:extLst>
          </p:cNvPr>
          <p:cNvSpPr>
            <a:spLocks noGrp="1"/>
          </p:cNvSpPr>
          <p:nvPr>
            <p:ph idx="1"/>
          </p:nvPr>
        </p:nvSpPr>
        <p:spPr/>
        <p:txBody>
          <a:bodyPr>
            <a:normAutofit lnSpcReduction="10000"/>
          </a:bodyPr>
          <a:lstStyle/>
          <a:p>
            <a:pPr marL="0" indent="0">
              <a:buNone/>
            </a:pPr>
            <a:r>
              <a:rPr lang="fr-CA" dirty="0"/>
              <a:t>Un paysage multilingue et </a:t>
            </a:r>
            <a:r>
              <a:rPr lang="fr-CA" dirty="0" err="1"/>
              <a:t>multidialectal</a:t>
            </a:r>
            <a:r>
              <a:rPr lang="fr-CA" dirty="0"/>
              <a:t> :</a:t>
            </a:r>
          </a:p>
          <a:p>
            <a:pPr marL="0" indent="0">
              <a:buNone/>
            </a:pPr>
            <a:endParaRPr lang="fr-CA" dirty="0"/>
          </a:p>
          <a:p>
            <a:r>
              <a:rPr lang="fr-CA" dirty="0"/>
              <a:t>Arabe classique et écrit</a:t>
            </a:r>
          </a:p>
          <a:p>
            <a:r>
              <a:rPr lang="fr-CA" dirty="0"/>
              <a:t>Dialecte égyptien et autres dialectes arabes</a:t>
            </a:r>
          </a:p>
          <a:p>
            <a:r>
              <a:rPr lang="fr-CA" dirty="0"/>
              <a:t>Langues africaines</a:t>
            </a:r>
          </a:p>
          <a:p>
            <a:r>
              <a:rPr lang="fr-CA" dirty="0"/>
              <a:t>Langues européennes</a:t>
            </a:r>
          </a:p>
          <a:p>
            <a:r>
              <a:rPr lang="fr-CA" dirty="0"/>
              <a:t>Dialectes du grec</a:t>
            </a:r>
          </a:p>
          <a:p>
            <a:r>
              <a:rPr lang="fr-CA" dirty="0" err="1"/>
              <a:t>Koiné</a:t>
            </a:r>
            <a:r>
              <a:rPr lang="fr-CA" dirty="0"/>
              <a:t> grecque moderne (démotique)</a:t>
            </a:r>
          </a:p>
          <a:p>
            <a:r>
              <a:rPr lang="fr-CA" dirty="0" err="1"/>
              <a:t>Katharevousa</a:t>
            </a:r>
            <a:r>
              <a:rPr lang="fr-CA" dirty="0"/>
              <a:t> </a:t>
            </a:r>
          </a:p>
        </p:txBody>
      </p:sp>
    </p:spTree>
    <p:extLst>
      <p:ext uri="{BB962C8B-B14F-4D97-AF65-F5344CB8AC3E}">
        <p14:creationId xmlns:p14="http://schemas.microsoft.com/office/powerpoint/2010/main" val="18408995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CB5B28A-368E-A23C-32E9-C8C1C4EE5058}"/>
              </a:ext>
            </a:extLst>
          </p:cNvPr>
          <p:cNvSpPr>
            <a:spLocks noGrp="1"/>
          </p:cNvSpPr>
          <p:nvPr>
            <p:ph type="title"/>
          </p:nvPr>
        </p:nvSpPr>
        <p:spPr/>
        <p:txBody>
          <a:bodyPr/>
          <a:lstStyle/>
          <a:p>
            <a:r>
              <a:rPr lang="fr-CA" dirty="0"/>
              <a:t>Des codes hybrides improvisés</a:t>
            </a:r>
            <a:endParaRPr lang="el-GR" dirty="0"/>
          </a:p>
        </p:txBody>
      </p:sp>
      <p:sp>
        <p:nvSpPr>
          <p:cNvPr id="3" name="Θέση περιεχομένου 2">
            <a:extLst>
              <a:ext uri="{FF2B5EF4-FFF2-40B4-BE49-F238E27FC236}">
                <a16:creationId xmlns:a16="http://schemas.microsoft.com/office/drawing/2014/main" id="{5ABA7AF9-884D-F118-CD91-5E0B26E09745}"/>
              </a:ext>
            </a:extLst>
          </p:cNvPr>
          <p:cNvSpPr>
            <a:spLocks noGrp="1"/>
          </p:cNvSpPr>
          <p:nvPr>
            <p:ph idx="1"/>
          </p:nvPr>
        </p:nvSpPr>
        <p:spPr/>
        <p:txBody>
          <a:bodyPr/>
          <a:lstStyle/>
          <a:p>
            <a:r>
              <a:rPr lang="fr-CA" dirty="0" err="1"/>
              <a:t>Ruh</a:t>
            </a:r>
            <a:r>
              <a:rPr lang="fr-CA" dirty="0"/>
              <a:t> </a:t>
            </a:r>
            <a:r>
              <a:rPr lang="fr-CA" dirty="0" err="1"/>
              <a:t>gib</a:t>
            </a:r>
            <a:r>
              <a:rPr lang="fr-CA" dirty="0"/>
              <a:t> </a:t>
            </a:r>
            <a:r>
              <a:rPr lang="el-GR" dirty="0"/>
              <a:t>κολοκύθια = ‘</a:t>
            </a:r>
            <a:r>
              <a:rPr lang="fr-CA" dirty="0"/>
              <a:t>va chercher des courgettes’</a:t>
            </a:r>
          </a:p>
          <a:p>
            <a:r>
              <a:rPr lang="fr-CA" dirty="0" err="1"/>
              <a:t>Gib</a:t>
            </a:r>
            <a:r>
              <a:rPr lang="fr-CA" dirty="0"/>
              <a:t> </a:t>
            </a:r>
            <a:r>
              <a:rPr lang="fr-CA" dirty="0" err="1"/>
              <a:t>kidi</a:t>
            </a:r>
            <a:r>
              <a:rPr lang="fr-CA" dirty="0"/>
              <a:t> </a:t>
            </a:r>
            <a:r>
              <a:rPr lang="fr-CA" dirty="0" err="1"/>
              <a:t>ki</a:t>
            </a:r>
            <a:r>
              <a:rPr lang="fr-CA" dirty="0"/>
              <a:t> </a:t>
            </a:r>
            <a:r>
              <a:rPr lang="fr-CA" dirty="0" err="1"/>
              <a:t>fo</a:t>
            </a:r>
            <a:r>
              <a:rPr lang="fr-CA" dirty="0"/>
              <a:t> </a:t>
            </a:r>
            <a:r>
              <a:rPr lang="fr-CA" dirty="0" err="1"/>
              <a:t>fel</a:t>
            </a:r>
            <a:r>
              <a:rPr lang="fr-CA" dirty="0"/>
              <a:t> </a:t>
            </a:r>
            <a:r>
              <a:rPr lang="el-GR" dirty="0" err="1"/>
              <a:t>μαρμάρ</a:t>
            </a:r>
            <a:r>
              <a:rPr lang="el-GR" dirty="0"/>
              <a:t> = ‘</a:t>
            </a:r>
            <a:r>
              <a:rPr lang="fr-CA" dirty="0"/>
              <a:t>va chercher ce truc sur le marbre’</a:t>
            </a:r>
          </a:p>
          <a:p>
            <a:endParaRPr lang="fr-CA" dirty="0"/>
          </a:p>
          <a:p>
            <a:endParaRPr lang="el-GR" dirty="0"/>
          </a:p>
        </p:txBody>
      </p:sp>
    </p:spTree>
    <p:extLst>
      <p:ext uri="{BB962C8B-B14F-4D97-AF65-F5344CB8AC3E}">
        <p14:creationId xmlns:p14="http://schemas.microsoft.com/office/powerpoint/2010/main" val="13621357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4F45B29-48A0-ACB8-815F-68DC699D2E54}"/>
              </a:ext>
            </a:extLst>
          </p:cNvPr>
          <p:cNvSpPr>
            <a:spLocks noGrp="1"/>
          </p:cNvSpPr>
          <p:nvPr>
            <p:ph type="title"/>
          </p:nvPr>
        </p:nvSpPr>
        <p:spPr/>
        <p:txBody>
          <a:bodyPr/>
          <a:lstStyle/>
          <a:p>
            <a:r>
              <a:rPr lang="fr-CA" dirty="0"/>
              <a:t>Deux pôles influant </a:t>
            </a:r>
            <a:br>
              <a:rPr lang="fr-CA" dirty="0"/>
            </a:br>
            <a:r>
              <a:rPr lang="fr-CA" dirty="0"/>
              <a:t>sur les interactions </a:t>
            </a:r>
            <a:r>
              <a:rPr lang="fr-CA" dirty="0" err="1"/>
              <a:t>translagagières</a:t>
            </a:r>
            <a:endParaRPr lang="el-GR" dirty="0"/>
          </a:p>
        </p:txBody>
      </p:sp>
      <p:graphicFrame>
        <p:nvGraphicFramePr>
          <p:cNvPr id="4" name="Θέση περιεχομένου 3">
            <a:extLst>
              <a:ext uri="{FF2B5EF4-FFF2-40B4-BE49-F238E27FC236}">
                <a16:creationId xmlns:a16="http://schemas.microsoft.com/office/drawing/2014/main" id="{1940D87B-47D9-8194-E00E-0AA736D6230F}"/>
              </a:ext>
            </a:extLst>
          </p:cNvPr>
          <p:cNvGraphicFramePr>
            <a:graphicFrameLocks noGrp="1"/>
          </p:cNvGraphicFramePr>
          <p:nvPr>
            <p:ph idx="1"/>
            <p:extLst>
              <p:ext uri="{D42A27DB-BD31-4B8C-83A1-F6EECF244321}">
                <p14:modId xmlns:p14="http://schemas.microsoft.com/office/powerpoint/2010/main" val="386940773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156920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E50CB39-ECAC-CB7E-D73F-29D0FC1357E6}"/>
              </a:ext>
            </a:extLst>
          </p:cNvPr>
          <p:cNvSpPr>
            <a:spLocks noGrp="1"/>
          </p:cNvSpPr>
          <p:nvPr>
            <p:ph type="title"/>
          </p:nvPr>
        </p:nvSpPr>
        <p:spPr/>
        <p:txBody>
          <a:bodyPr/>
          <a:lstStyle/>
          <a:p>
            <a:r>
              <a:rPr lang="fr-CA" dirty="0"/>
              <a:t>Interactions </a:t>
            </a:r>
            <a:r>
              <a:rPr lang="fr-CA" dirty="0" err="1"/>
              <a:t>interdialectales</a:t>
            </a:r>
            <a:endParaRPr lang="el-GR" dirty="0"/>
          </a:p>
        </p:txBody>
      </p:sp>
      <p:sp>
        <p:nvSpPr>
          <p:cNvPr id="3" name="Θέση περιεχομένου 2">
            <a:extLst>
              <a:ext uri="{FF2B5EF4-FFF2-40B4-BE49-F238E27FC236}">
                <a16:creationId xmlns:a16="http://schemas.microsoft.com/office/drawing/2014/main" id="{9F0C5FE7-291D-9F8D-913F-781E82D20284}"/>
              </a:ext>
            </a:extLst>
          </p:cNvPr>
          <p:cNvSpPr>
            <a:spLocks noGrp="1"/>
          </p:cNvSpPr>
          <p:nvPr>
            <p:ph idx="1"/>
          </p:nvPr>
        </p:nvSpPr>
        <p:spPr/>
        <p:txBody>
          <a:bodyPr/>
          <a:lstStyle/>
          <a:p>
            <a:r>
              <a:rPr lang="fr-CA" dirty="0"/>
              <a:t>Dialecte du village natal </a:t>
            </a:r>
            <a:r>
              <a:rPr lang="en-US" dirty="0"/>
              <a:t>&gt; adoption </a:t>
            </a:r>
            <a:r>
              <a:rPr lang="en-US" dirty="0" err="1"/>
              <a:t>d’égyptiotika</a:t>
            </a:r>
            <a:r>
              <a:rPr lang="en-US" dirty="0"/>
              <a:t>, la langue </a:t>
            </a:r>
            <a:r>
              <a:rPr lang="en-US" dirty="0" err="1"/>
              <a:t>koiné</a:t>
            </a:r>
            <a:r>
              <a:rPr lang="en-US" dirty="0"/>
              <a:t> des </a:t>
            </a:r>
            <a:r>
              <a:rPr lang="en-US" dirty="0" err="1"/>
              <a:t>Égyptiotes</a:t>
            </a:r>
            <a:r>
              <a:rPr lang="fr-CA" dirty="0"/>
              <a:t> </a:t>
            </a:r>
          </a:p>
          <a:p>
            <a:r>
              <a:rPr lang="fr-CA" dirty="0"/>
              <a:t>La </a:t>
            </a:r>
            <a:r>
              <a:rPr lang="fr-CA" dirty="0" err="1"/>
              <a:t>koiné</a:t>
            </a:r>
            <a:r>
              <a:rPr lang="fr-CA" dirty="0"/>
              <a:t> des </a:t>
            </a:r>
            <a:r>
              <a:rPr lang="fr-CA" dirty="0" err="1"/>
              <a:t>Égyptiotes</a:t>
            </a:r>
            <a:r>
              <a:rPr lang="fr-CA" dirty="0"/>
              <a:t>, créée : </a:t>
            </a:r>
          </a:p>
          <a:p>
            <a:pPr marL="514350" indent="-514350">
              <a:buAutoNum type="alphaLcParenR"/>
            </a:pPr>
            <a:r>
              <a:rPr lang="fr-CA" dirty="0"/>
              <a:t>par nivellement des différences dialectales et adoption des formes de la </a:t>
            </a:r>
            <a:r>
              <a:rPr lang="fr-CA" dirty="0" err="1"/>
              <a:t>koiné</a:t>
            </a:r>
            <a:r>
              <a:rPr lang="fr-CA" dirty="0"/>
              <a:t> grecque moderne.</a:t>
            </a:r>
            <a:endParaRPr lang="el-GR" dirty="0"/>
          </a:p>
          <a:p>
            <a:pPr marL="0" indent="0">
              <a:buNone/>
            </a:pPr>
            <a:endParaRPr lang="el-GR" dirty="0"/>
          </a:p>
        </p:txBody>
      </p:sp>
    </p:spTree>
    <p:extLst>
      <p:ext uri="{BB962C8B-B14F-4D97-AF65-F5344CB8AC3E}">
        <p14:creationId xmlns:p14="http://schemas.microsoft.com/office/powerpoint/2010/main" val="39870302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1079E43-A4AD-555B-0879-6EE5C34E99DF}"/>
              </a:ext>
            </a:extLst>
          </p:cNvPr>
          <p:cNvSpPr>
            <a:spLocks noGrp="1"/>
          </p:cNvSpPr>
          <p:nvPr>
            <p:ph type="title"/>
          </p:nvPr>
        </p:nvSpPr>
        <p:spPr/>
        <p:txBody>
          <a:bodyPr/>
          <a:lstStyle/>
          <a:p>
            <a:r>
              <a:rPr lang="fr-CA" dirty="0"/>
              <a:t>Les mots dialectaux dans </a:t>
            </a:r>
            <a:r>
              <a:rPr lang="fr-CA" dirty="0" err="1"/>
              <a:t>égyptiotika</a:t>
            </a:r>
            <a:endParaRPr lang="el-GR" dirty="0"/>
          </a:p>
        </p:txBody>
      </p:sp>
      <p:sp>
        <p:nvSpPr>
          <p:cNvPr id="3" name="Θέση περιεχομένου 2">
            <a:extLst>
              <a:ext uri="{FF2B5EF4-FFF2-40B4-BE49-F238E27FC236}">
                <a16:creationId xmlns:a16="http://schemas.microsoft.com/office/drawing/2014/main" id="{6BB2FAD1-F90C-DB25-7CEE-5FE4E9EAAE5E}"/>
              </a:ext>
            </a:extLst>
          </p:cNvPr>
          <p:cNvSpPr>
            <a:spLocks noGrp="1"/>
          </p:cNvSpPr>
          <p:nvPr>
            <p:ph idx="1"/>
          </p:nvPr>
        </p:nvSpPr>
        <p:spPr/>
        <p:txBody>
          <a:bodyPr>
            <a:normAutofit lnSpcReduction="10000"/>
          </a:bodyPr>
          <a:lstStyle/>
          <a:p>
            <a:pPr marL="0" indent="0">
              <a:buNone/>
            </a:pPr>
            <a:r>
              <a:rPr lang="fr-CA" dirty="0"/>
              <a:t>- </a:t>
            </a:r>
            <a:r>
              <a:rPr lang="el-GR" dirty="0"/>
              <a:t>Μ</a:t>
            </a:r>
            <a:r>
              <a:rPr lang="fr-CA" dirty="0" err="1"/>
              <a:t>ots</a:t>
            </a:r>
            <a:r>
              <a:rPr lang="fr-CA" dirty="0"/>
              <a:t> restreints au parler d’</a:t>
            </a:r>
            <a:r>
              <a:rPr lang="fr-CA" dirty="0" err="1"/>
              <a:t>Égyptiotes</a:t>
            </a:r>
            <a:r>
              <a:rPr lang="fr-CA" dirty="0"/>
              <a:t> d’une certaine origine :</a:t>
            </a:r>
          </a:p>
          <a:p>
            <a:pPr marL="0" indent="0">
              <a:buNone/>
            </a:pPr>
            <a:r>
              <a:rPr lang="el-GR" sz="2200" dirty="0" err="1"/>
              <a:t>καφούρα</a:t>
            </a:r>
            <a:r>
              <a:rPr lang="el-GR" sz="2200" dirty="0"/>
              <a:t> </a:t>
            </a:r>
            <a:r>
              <a:rPr lang="fr-CA" sz="2200" dirty="0"/>
              <a:t>‘marc de café’</a:t>
            </a:r>
            <a:r>
              <a:rPr lang="el-GR" sz="2200" dirty="0"/>
              <a:t> (Κ</a:t>
            </a:r>
            <a:r>
              <a:rPr lang="fr-CA" sz="2200" dirty="0" err="1"/>
              <a:t>asos</a:t>
            </a:r>
            <a:r>
              <a:rPr lang="fr-CA" sz="2200" dirty="0"/>
              <a:t>)</a:t>
            </a:r>
          </a:p>
          <a:p>
            <a:pPr marL="0" indent="0">
              <a:buNone/>
            </a:pPr>
            <a:r>
              <a:rPr lang="el-GR" sz="2200" dirty="0"/>
              <a:t>πεσκίρι </a:t>
            </a:r>
            <a:r>
              <a:rPr lang="en-US" sz="2200" dirty="0"/>
              <a:t>&lt;</a:t>
            </a:r>
            <a:r>
              <a:rPr lang="en-US" sz="2200" dirty="0" err="1"/>
              <a:t>arab</a:t>
            </a:r>
            <a:r>
              <a:rPr lang="en-US" sz="2200" dirty="0"/>
              <a:t>. et </a:t>
            </a:r>
            <a:r>
              <a:rPr lang="en-US" sz="2200" dirty="0" err="1"/>
              <a:t>turc</a:t>
            </a:r>
            <a:r>
              <a:rPr lang="en-US" sz="2200" dirty="0"/>
              <a:t>, </a:t>
            </a:r>
            <a:r>
              <a:rPr lang="fr-CA" sz="2200" dirty="0"/>
              <a:t>‘petite serviette de toilette’ (Mytilène, Chypre)</a:t>
            </a:r>
          </a:p>
          <a:p>
            <a:pPr>
              <a:buFontTx/>
              <a:buChar char="-"/>
            </a:pPr>
            <a:r>
              <a:rPr lang="fr-CA" dirty="0"/>
              <a:t>Mots introduits dans la </a:t>
            </a:r>
            <a:r>
              <a:rPr lang="fr-CA" dirty="0" err="1"/>
              <a:t>koiné</a:t>
            </a:r>
            <a:r>
              <a:rPr lang="fr-CA" dirty="0"/>
              <a:t> des </a:t>
            </a:r>
            <a:r>
              <a:rPr lang="fr-CA" dirty="0" err="1"/>
              <a:t>Égyptiotes</a:t>
            </a:r>
            <a:r>
              <a:rPr lang="fr-CA" dirty="0"/>
              <a:t>, qui n’existent pas à la </a:t>
            </a:r>
            <a:r>
              <a:rPr lang="fr-CA" dirty="0" err="1"/>
              <a:t>koiné</a:t>
            </a:r>
            <a:r>
              <a:rPr lang="fr-CA" dirty="0"/>
              <a:t> grecque moderne:</a:t>
            </a:r>
          </a:p>
          <a:p>
            <a:pPr marL="0" indent="0">
              <a:buNone/>
            </a:pPr>
            <a:r>
              <a:rPr lang="el-GR" sz="2200" dirty="0"/>
              <a:t>κουσέλι</a:t>
            </a:r>
            <a:r>
              <a:rPr lang="fr-CA" sz="2200" dirty="0"/>
              <a:t> ‘commérage’, </a:t>
            </a:r>
            <a:r>
              <a:rPr lang="el-GR" sz="2200" dirty="0" err="1"/>
              <a:t>κουσελιάρης</a:t>
            </a:r>
            <a:r>
              <a:rPr lang="fr-CA" sz="2200" dirty="0"/>
              <a:t>, </a:t>
            </a:r>
            <a:r>
              <a:rPr lang="el-GR" sz="2200" dirty="0" err="1"/>
              <a:t>κουσελού</a:t>
            </a:r>
            <a:r>
              <a:rPr lang="fr-CA" sz="2200" dirty="0"/>
              <a:t>/</a:t>
            </a:r>
            <a:r>
              <a:rPr lang="el-GR" sz="2200" dirty="0" err="1"/>
              <a:t>κουσέλα</a:t>
            </a:r>
            <a:r>
              <a:rPr lang="fr-CA" sz="2200" dirty="0"/>
              <a:t> ‘personne qui fait du commérage’ (Péloponnèse, Cyclades, îles d’Égée)</a:t>
            </a:r>
          </a:p>
          <a:p>
            <a:pPr marL="0" indent="0">
              <a:buNone/>
            </a:pPr>
            <a:r>
              <a:rPr lang="el-GR" sz="2200" dirty="0" err="1"/>
              <a:t>γιορδέλι</a:t>
            </a:r>
            <a:r>
              <a:rPr lang="fr-CA" sz="2200" dirty="0"/>
              <a:t> (&lt; </a:t>
            </a:r>
            <a:r>
              <a:rPr lang="fr-CA" sz="2200" dirty="0" err="1"/>
              <a:t>arab</a:t>
            </a:r>
            <a:r>
              <a:rPr lang="fr-CA" sz="2200" dirty="0"/>
              <a:t>. </a:t>
            </a:r>
            <a:r>
              <a:rPr lang="fr-CA" sz="2200" dirty="0" err="1"/>
              <a:t>gardal</a:t>
            </a:r>
            <a:r>
              <a:rPr lang="fr-CA" sz="2200" dirty="0"/>
              <a:t> / turc </a:t>
            </a:r>
            <a:r>
              <a:rPr lang="fr-CA" sz="2200" dirty="0" err="1"/>
              <a:t>gerdel</a:t>
            </a:r>
            <a:r>
              <a:rPr lang="fr-CA" sz="2200" dirty="0"/>
              <a:t>) ‘seau’, </a:t>
            </a:r>
            <a:endParaRPr lang="el-GR" sz="2200" dirty="0"/>
          </a:p>
          <a:p>
            <a:pPr marL="0" indent="0">
              <a:buNone/>
            </a:pPr>
            <a:r>
              <a:rPr lang="fr-CA" sz="2200" dirty="0"/>
              <a:t>Variantes: </a:t>
            </a:r>
            <a:r>
              <a:rPr lang="el-GR" sz="2200" dirty="0" err="1"/>
              <a:t>γκέρντελ</a:t>
            </a:r>
            <a:r>
              <a:rPr lang="fr-CA" sz="2200" dirty="0"/>
              <a:t>, </a:t>
            </a:r>
            <a:r>
              <a:rPr lang="el-GR" sz="2200" dirty="0" err="1"/>
              <a:t>γκερντέλι</a:t>
            </a:r>
            <a:r>
              <a:rPr lang="fr-CA" sz="2200" dirty="0"/>
              <a:t>, </a:t>
            </a:r>
            <a:r>
              <a:rPr lang="el-GR" sz="2200" dirty="0" err="1"/>
              <a:t>γιερντέλι</a:t>
            </a:r>
            <a:r>
              <a:rPr lang="fr-CA" sz="2200" dirty="0"/>
              <a:t>, </a:t>
            </a:r>
            <a:r>
              <a:rPr lang="el-GR" sz="2200" dirty="0" err="1"/>
              <a:t>γερδέλι</a:t>
            </a:r>
            <a:r>
              <a:rPr lang="fr-CA" sz="2200" dirty="0"/>
              <a:t>, </a:t>
            </a:r>
            <a:r>
              <a:rPr lang="el-GR" sz="2200" dirty="0" err="1"/>
              <a:t>γιαρντέλι</a:t>
            </a:r>
            <a:r>
              <a:rPr lang="fr-CA" sz="2200" dirty="0"/>
              <a:t>, </a:t>
            </a:r>
            <a:r>
              <a:rPr lang="el-GR" sz="2200" dirty="0" err="1"/>
              <a:t>κερντέλι</a:t>
            </a:r>
            <a:r>
              <a:rPr lang="fr-CA" sz="2200" dirty="0"/>
              <a:t>, </a:t>
            </a:r>
            <a:r>
              <a:rPr lang="el-GR" sz="2200" dirty="0" err="1"/>
              <a:t>γκερδέλι</a:t>
            </a:r>
            <a:r>
              <a:rPr lang="fr-CA" sz="2200" dirty="0"/>
              <a:t> </a:t>
            </a:r>
          </a:p>
          <a:p>
            <a:pPr marL="0" indent="0">
              <a:buNone/>
            </a:pPr>
            <a:r>
              <a:rPr lang="fr-CA" sz="2200" dirty="0"/>
              <a:t>dim. : </a:t>
            </a:r>
            <a:r>
              <a:rPr lang="el-GR" sz="2200" dirty="0" err="1"/>
              <a:t>γκερντελάκια</a:t>
            </a:r>
            <a:r>
              <a:rPr lang="fr-CA" sz="2200" dirty="0"/>
              <a:t>, </a:t>
            </a:r>
            <a:r>
              <a:rPr lang="el-GR" sz="2200" dirty="0" err="1"/>
              <a:t>γιορδελάκια</a:t>
            </a:r>
            <a:r>
              <a:rPr lang="el-GR" sz="2200" dirty="0"/>
              <a:t> </a:t>
            </a:r>
            <a:r>
              <a:rPr lang="fr-CA" sz="2200" dirty="0"/>
              <a:t>‘des petits seaux de sable’ </a:t>
            </a:r>
          </a:p>
          <a:p>
            <a:pPr marL="0" indent="0">
              <a:buNone/>
            </a:pPr>
            <a:r>
              <a:rPr lang="el-GR" sz="2200" dirty="0" err="1"/>
              <a:t>γιορδέλι</a:t>
            </a:r>
            <a:r>
              <a:rPr lang="el-GR" sz="2200" dirty="0"/>
              <a:t>: </a:t>
            </a:r>
            <a:r>
              <a:rPr lang="fr-CA" sz="2200" dirty="0"/>
              <a:t>utilisé encore en Crète et dans l’Argolide du Péloponnèse</a:t>
            </a:r>
          </a:p>
          <a:p>
            <a:pPr marL="0" indent="0">
              <a:buNone/>
            </a:pPr>
            <a:endParaRPr lang="fr-CA" dirty="0"/>
          </a:p>
          <a:p>
            <a:endParaRPr lang="el-GR" dirty="0"/>
          </a:p>
        </p:txBody>
      </p:sp>
    </p:spTree>
    <p:extLst>
      <p:ext uri="{BB962C8B-B14F-4D97-AF65-F5344CB8AC3E}">
        <p14:creationId xmlns:p14="http://schemas.microsoft.com/office/powerpoint/2010/main" val="13942155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41E2472-1C88-2E3B-634A-7F21C7864BD4}"/>
              </a:ext>
            </a:extLst>
          </p:cNvPr>
          <p:cNvSpPr>
            <a:spLocks noGrp="1"/>
          </p:cNvSpPr>
          <p:nvPr>
            <p:ph type="title"/>
          </p:nvPr>
        </p:nvSpPr>
        <p:spPr/>
        <p:txBody>
          <a:bodyPr>
            <a:normAutofit/>
          </a:bodyPr>
          <a:lstStyle/>
          <a:p>
            <a:r>
              <a:rPr lang="fr-CA" dirty="0"/>
              <a:t>La </a:t>
            </a:r>
            <a:r>
              <a:rPr lang="fr-CA" dirty="0" err="1"/>
              <a:t>koiné</a:t>
            </a:r>
            <a:r>
              <a:rPr lang="fr-CA" dirty="0"/>
              <a:t> des </a:t>
            </a:r>
            <a:r>
              <a:rPr lang="fr-CA" dirty="0" err="1"/>
              <a:t>Égyptiotes</a:t>
            </a:r>
            <a:br>
              <a:rPr lang="fr-CA" dirty="0"/>
            </a:br>
            <a:endParaRPr lang="el-GR" dirty="0"/>
          </a:p>
        </p:txBody>
      </p:sp>
      <p:sp>
        <p:nvSpPr>
          <p:cNvPr id="3" name="Θέση περιεχομένου 2">
            <a:extLst>
              <a:ext uri="{FF2B5EF4-FFF2-40B4-BE49-F238E27FC236}">
                <a16:creationId xmlns:a16="http://schemas.microsoft.com/office/drawing/2014/main" id="{03139828-EFE1-57A3-FFA0-57C967A33A10}"/>
              </a:ext>
            </a:extLst>
          </p:cNvPr>
          <p:cNvSpPr>
            <a:spLocks noGrp="1"/>
          </p:cNvSpPr>
          <p:nvPr>
            <p:ph idx="1"/>
          </p:nvPr>
        </p:nvSpPr>
        <p:spPr/>
        <p:txBody>
          <a:bodyPr>
            <a:normAutofit lnSpcReduction="10000"/>
          </a:bodyPr>
          <a:lstStyle/>
          <a:p>
            <a:pPr marL="0" indent="0">
              <a:buNone/>
            </a:pPr>
            <a:r>
              <a:rPr lang="fr-CA" dirty="0"/>
              <a:t>Créée :</a:t>
            </a:r>
          </a:p>
          <a:p>
            <a:pPr marL="514350" indent="-514350">
              <a:buAutoNum type="alphaLcParenR"/>
            </a:pPr>
            <a:r>
              <a:rPr lang="fr-CA" dirty="0"/>
              <a:t>par nivellement des différences dialectales et adoption des formes de la </a:t>
            </a:r>
            <a:r>
              <a:rPr lang="fr-CA" dirty="0" err="1"/>
              <a:t>koiné</a:t>
            </a:r>
            <a:r>
              <a:rPr lang="fr-CA" dirty="0"/>
              <a:t> grecque moderne.</a:t>
            </a:r>
          </a:p>
          <a:p>
            <a:pPr marL="514350" indent="-514350">
              <a:buAutoNum type="alphaLcParenR"/>
            </a:pPr>
            <a:r>
              <a:rPr lang="fr-CA" dirty="0"/>
              <a:t>par influence des autres langues, sous forme d’emprunts :</a:t>
            </a:r>
          </a:p>
          <a:p>
            <a:pPr marL="0" indent="0">
              <a:buNone/>
            </a:pPr>
            <a:r>
              <a:rPr lang="fr-CA" dirty="0"/>
              <a:t>	Emprunts arabes assimilés morphologiquement (dans une 	grande partie)</a:t>
            </a:r>
          </a:p>
          <a:p>
            <a:pPr marL="0" indent="0">
              <a:buNone/>
            </a:pPr>
            <a:r>
              <a:rPr lang="fr-CA" sz="2000" dirty="0"/>
              <a:t>	</a:t>
            </a:r>
            <a:r>
              <a:rPr lang="el-GR" sz="2000" dirty="0" err="1"/>
              <a:t>μπουάπης</a:t>
            </a:r>
            <a:r>
              <a:rPr lang="el-GR" sz="2000" dirty="0"/>
              <a:t> &lt;</a:t>
            </a:r>
            <a:r>
              <a:rPr lang="fr-CA" sz="2000" dirty="0"/>
              <a:t> </a:t>
            </a:r>
            <a:r>
              <a:rPr lang="fr-CA" sz="2000" dirty="0" err="1"/>
              <a:t>arab</a:t>
            </a:r>
            <a:r>
              <a:rPr lang="fr-CA" sz="2000" dirty="0"/>
              <a:t>. </a:t>
            </a:r>
            <a:r>
              <a:rPr lang="fr-CA" sz="2000" dirty="0" err="1"/>
              <a:t>baouab</a:t>
            </a:r>
            <a:r>
              <a:rPr lang="el-GR" sz="2000" dirty="0"/>
              <a:t> ‘</a:t>
            </a:r>
            <a:r>
              <a:rPr lang="fr-CA" sz="2000" dirty="0"/>
              <a:t>concierge’, </a:t>
            </a:r>
          </a:p>
          <a:p>
            <a:pPr marL="0" indent="0">
              <a:buNone/>
            </a:pPr>
            <a:r>
              <a:rPr lang="fr-CA" sz="2000" dirty="0"/>
              <a:t>	</a:t>
            </a:r>
            <a:r>
              <a:rPr lang="el-GR" sz="2000" dirty="0" err="1"/>
              <a:t>ζιμπάλα</a:t>
            </a:r>
            <a:r>
              <a:rPr lang="el-GR" sz="2000" dirty="0"/>
              <a:t> &lt; </a:t>
            </a:r>
            <a:r>
              <a:rPr lang="fr-CA" sz="2000" dirty="0" err="1"/>
              <a:t>arab</a:t>
            </a:r>
            <a:r>
              <a:rPr lang="fr-CA" sz="2000" dirty="0"/>
              <a:t>. </a:t>
            </a:r>
            <a:r>
              <a:rPr lang="el-GR" sz="2000" dirty="0" err="1"/>
              <a:t>zibala</a:t>
            </a:r>
            <a:r>
              <a:rPr lang="el-GR" sz="2000" dirty="0"/>
              <a:t> </a:t>
            </a:r>
            <a:r>
              <a:rPr lang="fr-CA" sz="2000" dirty="0"/>
              <a:t>‘poubelle, ’ </a:t>
            </a:r>
          </a:p>
          <a:p>
            <a:pPr marL="0" indent="0">
              <a:buNone/>
            </a:pPr>
            <a:r>
              <a:rPr lang="fr-CA" sz="2000" dirty="0"/>
              <a:t>	</a:t>
            </a:r>
            <a:r>
              <a:rPr lang="el-GR" sz="2000" dirty="0"/>
              <a:t>ντούρα &lt; </a:t>
            </a:r>
            <a:r>
              <a:rPr lang="fr-CA" sz="2000" dirty="0" err="1"/>
              <a:t>arab</a:t>
            </a:r>
            <a:r>
              <a:rPr lang="fr-CA" sz="2000" dirty="0"/>
              <a:t>. doura ‘épis de maïs’ </a:t>
            </a:r>
          </a:p>
          <a:p>
            <a:pPr marL="0" indent="0">
              <a:buNone/>
            </a:pPr>
            <a:r>
              <a:rPr lang="fr-CA" sz="2000" dirty="0"/>
              <a:t>	</a:t>
            </a:r>
            <a:r>
              <a:rPr lang="el-GR" sz="2000" dirty="0" err="1"/>
              <a:t>ντουράς</a:t>
            </a:r>
            <a:r>
              <a:rPr lang="el-GR" sz="2000" dirty="0"/>
              <a:t> </a:t>
            </a:r>
            <a:r>
              <a:rPr lang="fr-CA" sz="2000" dirty="0"/>
              <a:t>‘vendeur ambulant de maïs’ </a:t>
            </a:r>
          </a:p>
          <a:p>
            <a:endParaRPr lang="el-GR" dirty="0"/>
          </a:p>
        </p:txBody>
      </p:sp>
    </p:spTree>
    <p:extLst>
      <p:ext uri="{BB962C8B-B14F-4D97-AF65-F5344CB8AC3E}">
        <p14:creationId xmlns:p14="http://schemas.microsoft.com/office/powerpoint/2010/main" val="14117140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372D25E-2DD7-CBE2-D294-85B581E6AF71}"/>
              </a:ext>
            </a:extLst>
          </p:cNvPr>
          <p:cNvSpPr>
            <a:spLocks noGrp="1"/>
          </p:cNvSpPr>
          <p:nvPr>
            <p:ph type="title"/>
          </p:nvPr>
        </p:nvSpPr>
        <p:spPr/>
        <p:txBody>
          <a:bodyPr/>
          <a:lstStyle/>
          <a:p>
            <a:r>
              <a:rPr lang="fr-CA" dirty="0"/>
              <a:t>La </a:t>
            </a:r>
            <a:r>
              <a:rPr lang="fr-CA" dirty="0" err="1"/>
              <a:t>koiné</a:t>
            </a:r>
            <a:r>
              <a:rPr lang="fr-CA" dirty="0"/>
              <a:t> des </a:t>
            </a:r>
            <a:r>
              <a:rPr lang="fr-CA" dirty="0" err="1"/>
              <a:t>Égyptiotes</a:t>
            </a:r>
            <a:endParaRPr lang="el-GR" dirty="0"/>
          </a:p>
        </p:txBody>
      </p:sp>
      <p:sp>
        <p:nvSpPr>
          <p:cNvPr id="3" name="Θέση περιεχομένου 2">
            <a:extLst>
              <a:ext uri="{FF2B5EF4-FFF2-40B4-BE49-F238E27FC236}">
                <a16:creationId xmlns:a16="http://schemas.microsoft.com/office/drawing/2014/main" id="{7E2A8EAF-FA39-4F4F-C03A-98968A93D64B}"/>
              </a:ext>
            </a:extLst>
          </p:cNvPr>
          <p:cNvSpPr>
            <a:spLocks noGrp="1"/>
          </p:cNvSpPr>
          <p:nvPr>
            <p:ph idx="1"/>
          </p:nvPr>
        </p:nvSpPr>
        <p:spPr/>
        <p:txBody>
          <a:bodyPr/>
          <a:lstStyle/>
          <a:p>
            <a:pPr marL="0" indent="0">
              <a:buNone/>
            </a:pPr>
            <a:r>
              <a:rPr lang="fr-CA" dirty="0"/>
              <a:t>	Emprunts français : non assimilés morphologiquement (une 	grande partie), mais souvent assimilés phonologiquement :</a:t>
            </a:r>
          </a:p>
          <a:p>
            <a:pPr marL="0" indent="0">
              <a:buNone/>
            </a:pPr>
            <a:r>
              <a:rPr lang="fr-CA" sz="2000" dirty="0"/>
              <a:t>	</a:t>
            </a:r>
            <a:r>
              <a:rPr lang="el-GR" sz="2000" dirty="0" err="1"/>
              <a:t>ντισπανσέρ</a:t>
            </a:r>
            <a:r>
              <a:rPr lang="fr-CA" sz="2000" dirty="0"/>
              <a:t> &lt;</a:t>
            </a:r>
            <a:r>
              <a:rPr lang="el-GR" sz="2000" dirty="0"/>
              <a:t> </a:t>
            </a:r>
            <a:r>
              <a:rPr lang="fr-CA" sz="2000" dirty="0" err="1"/>
              <a:t>fr.</a:t>
            </a:r>
            <a:r>
              <a:rPr lang="fr-CA" sz="2000" dirty="0"/>
              <a:t> dispensaire</a:t>
            </a:r>
          </a:p>
          <a:p>
            <a:pPr marL="0" indent="0">
              <a:buNone/>
            </a:pPr>
            <a:r>
              <a:rPr lang="fr-CA" sz="2000" dirty="0"/>
              <a:t>	</a:t>
            </a:r>
            <a:r>
              <a:rPr lang="el-GR" sz="2000" dirty="0" err="1"/>
              <a:t>αμπονέ</a:t>
            </a:r>
            <a:r>
              <a:rPr lang="fr-CA" sz="2000" dirty="0"/>
              <a:t> &lt; </a:t>
            </a:r>
            <a:r>
              <a:rPr lang="fr-CA" sz="2000" dirty="0" err="1"/>
              <a:t>fr.</a:t>
            </a:r>
            <a:r>
              <a:rPr lang="fr-CA" sz="2000" dirty="0"/>
              <a:t> abonné</a:t>
            </a:r>
          </a:p>
          <a:p>
            <a:pPr marL="0" indent="0">
              <a:buNone/>
            </a:pPr>
            <a:r>
              <a:rPr lang="fr-CA" sz="2000" dirty="0"/>
              <a:t>	</a:t>
            </a:r>
            <a:r>
              <a:rPr lang="el-GR" sz="2000" dirty="0" err="1"/>
              <a:t>μπρικέ</a:t>
            </a:r>
            <a:r>
              <a:rPr lang="fr-CA" sz="2000" dirty="0"/>
              <a:t> &lt; </a:t>
            </a:r>
            <a:r>
              <a:rPr lang="fr-CA" sz="2000" dirty="0" err="1"/>
              <a:t>fr.</a:t>
            </a:r>
            <a:r>
              <a:rPr lang="fr-CA" sz="2000" dirty="0"/>
              <a:t> briquet</a:t>
            </a:r>
          </a:p>
          <a:p>
            <a:pPr marL="0" indent="0">
              <a:buNone/>
            </a:pPr>
            <a:r>
              <a:rPr lang="fr-CA" sz="2000" dirty="0"/>
              <a:t>	</a:t>
            </a:r>
            <a:r>
              <a:rPr lang="el-GR" sz="2000" dirty="0"/>
              <a:t>αμπρί &lt; </a:t>
            </a:r>
            <a:r>
              <a:rPr lang="fr-CA" sz="2000" dirty="0" err="1"/>
              <a:t>fr.</a:t>
            </a:r>
            <a:r>
              <a:rPr lang="fr-CA" sz="2000" dirty="0"/>
              <a:t> abri</a:t>
            </a:r>
            <a:endParaRPr lang="el-GR" sz="2000" dirty="0"/>
          </a:p>
          <a:p>
            <a:endParaRPr lang="el-GR" dirty="0"/>
          </a:p>
        </p:txBody>
      </p:sp>
    </p:spTree>
    <p:extLst>
      <p:ext uri="{BB962C8B-B14F-4D97-AF65-F5344CB8AC3E}">
        <p14:creationId xmlns:p14="http://schemas.microsoft.com/office/powerpoint/2010/main" val="18868786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CA3F979-7139-5E12-DE49-81808771380E}"/>
              </a:ext>
            </a:extLst>
          </p:cNvPr>
          <p:cNvSpPr>
            <a:spLocks noGrp="1"/>
          </p:cNvSpPr>
          <p:nvPr>
            <p:ph type="title"/>
          </p:nvPr>
        </p:nvSpPr>
        <p:spPr/>
        <p:txBody>
          <a:bodyPr/>
          <a:lstStyle/>
          <a:p>
            <a:r>
              <a:rPr lang="fr-CA" dirty="0"/>
              <a:t>Épilogue : Entre solidarité et isolement</a:t>
            </a:r>
            <a:endParaRPr lang="el-GR" dirty="0"/>
          </a:p>
        </p:txBody>
      </p:sp>
      <p:sp>
        <p:nvSpPr>
          <p:cNvPr id="3" name="Θέση περιεχομένου 2">
            <a:extLst>
              <a:ext uri="{FF2B5EF4-FFF2-40B4-BE49-F238E27FC236}">
                <a16:creationId xmlns:a16="http://schemas.microsoft.com/office/drawing/2014/main" id="{209A5DCC-FD61-66CA-44E5-17EB251A92AD}"/>
              </a:ext>
            </a:extLst>
          </p:cNvPr>
          <p:cNvSpPr>
            <a:spLocks noGrp="1"/>
          </p:cNvSpPr>
          <p:nvPr>
            <p:ph idx="1"/>
          </p:nvPr>
        </p:nvSpPr>
        <p:spPr/>
        <p:txBody>
          <a:bodyPr>
            <a:normAutofit fontScale="92500"/>
          </a:bodyPr>
          <a:lstStyle/>
          <a:p>
            <a:pPr marL="0" indent="0">
              <a:buNone/>
            </a:pPr>
            <a:r>
              <a:rPr lang="fr-CA" dirty="0"/>
              <a:t>Traces de l’isolement :</a:t>
            </a:r>
          </a:p>
          <a:p>
            <a:r>
              <a:rPr lang="fr-CA" dirty="0"/>
              <a:t>Endogamie</a:t>
            </a:r>
          </a:p>
          <a:p>
            <a:r>
              <a:rPr lang="fr-CA" dirty="0"/>
              <a:t>Langue : </a:t>
            </a:r>
            <a:r>
              <a:rPr lang="en-US" dirty="0" err="1"/>
              <a:t>termes</a:t>
            </a:r>
            <a:r>
              <a:rPr lang="en-US" dirty="0"/>
              <a:t> p</a:t>
            </a:r>
            <a:r>
              <a:rPr lang="fr-CA" dirty="0" err="1"/>
              <a:t>éjoratifs</a:t>
            </a:r>
            <a:endParaRPr lang="fr-CA" dirty="0"/>
          </a:p>
          <a:p>
            <a:pPr marL="0" indent="0">
              <a:buNone/>
            </a:pPr>
            <a:r>
              <a:rPr lang="fr-CA" dirty="0"/>
              <a:t>	Égyptien : </a:t>
            </a:r>
            <a:r>
              <a:rPr lang="el-GR" dirty="0"/>
              <a:t>αράπης/</a:t>
            </a:r>
            <a:r>
              <a:rPr lang="el-GR" dirty="0" err="1"/>
              <a:t>αραπάδες</a:t>
            </a:r>
            <a:r>
              <a:rPr lang="fr-CA" dirty="0"/>
              <a:t>,</a:t>
            </a:r>
            <a:r>
              <a:rPr lang="el-GR" dirty="0"/>
              <a:t> </a:t>
            </a:r>
            <a:r>
              <a:rPr lang="fr-CA" dirty="0"/>
              <a:t>équivalent de ‘nègre’</a:t>
            </a:r>
          </a:p>
          <a:p>
            <a:pPr marL="0" indent="0">
              <a:buNone/>
            </a:pPr>
            <a:r>
              <a:rPr lang="fr-CA" dirty="0"/>
              <a:t>	Langue arabe : </a:t>
            </a:r>
            <a:r>
              <a:rPr lang="el-GR" dirty="0"/>
              <a:t>αράπικα, </a:t>
            </a:r>
            <a:r>
              <a:rPr lang="fr-CA" dirty="0"/>
              <a:t>équivalent de ‘langue de nègres’</a:t>
            </a:r>
          </a:p>
          <a:p>
            <a:pPr marL="0" indent="0">
              <a:buNone/>
            </a:pPr>
            <a:r>
              <a:rPr lang="fr-CA" dirty="0"/>
              <a:t>	</a:t>
            </a:r>
            <a:r>
              <a:rPr lang="el-GR" dirty="0"/>
              <a:t>«σαν τους </a:t>
            </a:r>
            <a:r>
              <a:rPr lang="el-GR" dirty="0" err="1"/>
              <a:t>αραπάδες</a:t>
            </a:r>
            <a:r>
              <a:rPr lang="el-GR" dirty="0"/>
              <a:t>» : </a:t>
            </a:r>
            <a:r>
              <a:rPr lang="fr-CA" dirty="0"/>
              <a:t>équivalent de ‘comme des nègres’</a:t>
            </a:r>
          </a:p>
          <a:p>
            <a:r>
              <a:rPr lang="fr-CA" dirty="0"/>
              <a:t>Apprentissage défectueux de la langue arabe</a:t>
            </a:r>
          </a:p>
          <a:p>
            <a:pPr marL="0" indent="0">
              <a:buNone/>
            </a:pPr>
            <a:r>
              <a:rPr lang="fr-CA" dirty="0"/>
              <a:t>« si tous les Grecs d’Égypte parlaient l’arabe (</a:t>
            </a:r>
            <a:r>
              <a:rPr lang="el-GR" dirty="0"/>
              <a:t>τα αράπικα), </a:t>
            </a:r>
            <a:r>
              <a:rPr lang="fr-CA" dirty="0"/>
              <a:t>peu l’écrivaient »</a:t>
            </a:r>
          </a:p>
          <a:p>
            <a:pPr marL="0" indent="0">
              <a:buNone/>
            </a:pPr>
            <a:r>
              <a:rPr lang="fr-CA" dirty="0"/>
              <a:t>(</a:t>
            </a:r>
            <a:r>
              <a:rPr lang="fr-CA" dirty="0" err="1"/>
              <a:t>Tzalas</a:t>
            </a:r>
            <a:r>
              <a:rPr lang="fr-CA" dirty="0"/>
              <a:t>, 1995: 54)</a:t>
            </a:r>
          </a:p>
          <a:p>
            <a:endParaRPr lang="fr-CA" dirty="0"/>
          </a:p>
          <a:p>
            <a:endParaRPr lang="el-GR" dirty="0"/>
          </a:p>
        </p:txBody>
      </p:sp>
    </p:spTree>
    <p:extLst>
      <p:ext uri="{BB962C8B-B14F-4D97-AF65-F5344CB8AC3E}">
        <p14:creationId xmlns:p14="http://schemas.microsoft.com/office/powerpoint/2010/main" val="2937297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43485E3-5659-83A9-3819-453573983EFE}"/>
              </a:ext>
            </a:extLst>
          </p:cNvPr>
          <p:cNvSpPr>
            <a:spLocks noGrp="1"/>
          </p:cNvSpPr>
          <p:nvPr>
            <p:ph type="title"/>
          </p:nvPr>
        </p:nvSpPr>
        <p:spPr/>
        <p:txBody>
          <a:bodyPr/>
          <a:lstStyle/>
          <a:p>
            <a:r>
              <a:rPr lang="fr-CA" dirty="0"/>
              <a:t>Le dialecte des Grecs d’Égypte</a:t>
            </a:r>
            <a:br>
              <a:rPr lang="fr-CA" dirty="0"/>
            </a:br>
            <a:r>
              <a:rPr lang="fr-CA" dirty="0"/>
              <a:t>(débuts du 19</a:t>
            </a:r>
            <a:r>
              <a:rPr lang="fr-CA" baseline="30000" dirty="0"/>
              <a:t>e</a:t>
            </a:r>
            <a:r>
              <a:rPr lang="fr-CA" dirty="0"/>
              <a:t> – milieu du 20</a:t>
            </a:r>
            <a:r>
              <a:rPr lang="fr-CA" baseline="30000" dirty="0"/>
              <a:t>e</a:t>
            </a:r>
            <a:r>
              <a:rPr lang="fr-CA" dirty="0"/>
              <a:t> siècle)</a:t>
            </a:r>
            <a:endParaRPr lang="el-GR" dirty="0"/>
          </a:p>
        </p:txBody>
      </p:sp>
      <p:sp>
        <p:nvSpPr>
          <p:cNvPr id="3" name="Θέση περιεχομένου 2">
            <a:extLst>
              <a:ext uri="{FF2B5EF4-FFF2-40B4-BE49-F238E27FC236}">
                <a16:creationId xmlns:a16="http://schemas.microsoft.com/office/drawing/2014/main" id="{64E51C97-BC6D-1EFE-6D7D-E36E818BF07E}"/>
              </a:ext>
            </a:extLst>
          </p:cNvPr>
          <p:cNvSpPr>
            <a:spLocks noGrp="1"/>
          </p:cNvSpPr>
          <p:nvPr>
            <p:ph idx="1"/>
          </p:nvPr>
        </p:nvSpPr>
        <p:spPr/>
        <p:txBody>
          <a:bodyPr/>
          <a:lstStyle/>
          <a:p>
            <a:r>
              <a:rPr lang="fr-CA" dirty="0"/>
              <a:t>Delveroudi, R. 2017. </a:t>
            </a:r>
            <a:r>
              <a:rPr lang="fr-CA" dirty="0" err="1"/>
              <a:t>Égyptiotika</a:t>
            </a:r>
            <a:r>
              <a:rPr lang="fr-CA" dirty="0"/>
              <a:t> une variété </a:t>
            </a:r>
            <a:r>
              <a:rPr lang="fr-CA" dirty="0" err="1"/>
              <a:t>linguistiqus</a:t>
            </a:r>
            <a:r>
              <a:rPr lang="fr-CA" dirty="0"/>
              <a:t> </a:t>
            </a:r>
            <a:r>
              <a:rPr lang="fr-CA" dirty="0">
                <a:solidFill>
                  <a:srgbClr val="FF0000"/>
                </a:solidFill>
              </a:rPr>
              <a:t>en</a:t>
            </a:r>
            <a:r>
              <a:rPr lang="fr-CA" dirty="0"/>
              <a:t> voie de disparition (?) </a:t>
            </a:r>
            <a:r>
              <a:rPr lang="en-US" dirty="0"/>
              <a:t>[</a:t>
            </a:r>
            <a:r>
              <a:rPr lang="en-US" dirty="0" err="1"/>
              <a:t>en</a:t>
            </a:r>
            <a:r>
              <a:rPr lang="en-US" dirty="0"/>
              <a:t> </a:t>
            </a:r>
            <a:r>
              <a:rPr lang="en-US" dirty="0" err="1"/>
              <a:t>grec</a:t>
            </a:r>
            <a:r>
              <a:rPr lang="en-US" dirty="0"/>
              <a:t>]. </a:t>
            </a:r>
            <a:r>
              <a:rPr lang="fr-CA" dirty="0"/>
              <a:t>D</a:t>
            </a:r>
            <a:r>
              <a:rPr lang="fr-CA" sz="2800" dirty="0"/>
              <a:t>ans </a:t>
            </a:r>
            <a:r>
              <a:rPr lang="el-GR" sz="2800" dirty="0"/>
              <a:t>: Α. </a:t>
            </a:r>
            <a:r>
              <a:rPr lang="fr-CA" sz="2800" dirty="0" err="1"/>
              <a:t>Archakis</a:t>
            </a:r>
            <a:r>
              <a:rPr lang="fr-CA" sz="2800" dirty="0"/>
              <a:t>, N. </a:t>
            </a:r>
            <a:r>
              <a:rPr lang="fr-CA" sz="2800" dirty="0" err="1"/>
              <a:t>Koutsoukos</a:t>
            </a:r>
            <a:r>
              <a:rPr lang="fr-CA" sz="2800" dirty="0"/>
              <a:t>, G.I. </a:t>
            </a:r>
            <a:r>
              <a:rPr lang="fr-CA" sz="2800" dirty="0" err="1"/>
              <a:t>Xydopoulos</a:t>
            </a:r>
            <a:r>
              <a:rPr lang="fr-CA" sz="2800" dirty="0"/>
              <a:t> &amp; D. </a:t>
            </a:r>
            <a:r>
              <a:rPr lang="fr-CA" sz="2800" dirty="0" err="1"/>
              <a:t>Papazachariou</a:t>
            </a:r>
            <a:r>
              <a:rPr lang="fr-CA" sz="2800" dirty="0"/>
              <a:t> (</a:t>
            </a:r>
            <a:r>
              <a:rPr lang="fr-CA" sz="2800" dirty="0" err="1"/>
              <a:t>eds</a:t>
            </a:r>
            <a:r>
              <a:rPr lang="fr-CA" sz="2800" dirty="0"/>
              <a:t>), </a:t>
            </a:r>
            <a:r>
              <a:rPr lang="fr-CA" sz="2800" i="1" dirty="0"/>
              <a:t>Variation linguistique: Études </a:t>
            </a:r>
            <a:r>
              <a:rPr lang="fr-CA" sz="2800" i="1" dirty="0" err="1"/>
              <a:t>dediées</a:t>
            </a:r>
            <a:r>
              <a:rPr lang="fr-CA" sz="2800" i="1" dirty="0"/>
              <a:t> à </a:t>
            </a:r>
            <a:r>
              <a:rPr lang="fr-CA" sz="2800" i="1" dirty="0" err="1"/>
              <a:t>Angeliki</a:t>
            </a:r>
            <a:r>
              <a:rPr lang="fr-CA" sz="2800" i="1" dirty="0"/>
              <a:t> </a:t>
            </a:r>
            <a:r>
              <a:rPr lang="fr-CA" sz="2800" i="1" dirty="0" err="1"/>
              <a:t>Ralli</a:t>
            </a:r>
            <a:r>
              <a:rPr lang="fr-CA" sz="2800" dirty="0"/>
              <a:t>. Athènes : éditions </a:t>
            </a:r>
            <a:r>
              <a:rPr lang="fr-CA" sz="2800" dirty="0" err="1"/>
              <a:t>Kapa</a:t>
            </a:r>
            <a:r>
              <a:rPr lang="fr-CA" sz="2800" dirty="0"/>
              <a:t>, pp. 137-153.</a:t>
            </a:r>
            <a:endParaRPr lang="en-US" sz="2800" dirty="0"/>
          </a:p>
          <a:p>
            <a:pPr marL="0" indent="0">
              <a:buNone/>
            </a:pPr>
            <a:endParaRPr lang="fr-CA" dirty="0"/>
          </a:p>
          <a:p>
            <a:pPr marL="0" indent="0">
              <a:buNone/>
            </a:pPr>
            <a:r>
              <a:rPr lang="fr-CA" dirty="0"/>
              <a:t>Plan de l’exposé</a:t>
            </a:r>
          </a:p>
          <a:p>
            <a:pPr marL="514350" indent="-514350">
              <a:buAutoNum type="arabicPeriod"/>
            </a:pPr>
            <a:r>
              <a:rPr lang="fr-CA" dirty="0"/>
              <a:t>Alexandrie et la communauté grecque d’Égypte</a:t>
            </a:r>
          </a:p>
          <a:p>
            <a:pPr marL="514350" indent="-514350">
              <a:buAutoNum type="arabicPeriod"/>
            </a:pPr>
            <a:r>
              <a:rPr lang="fr-CA" dirty="0" err="1"/>
              <a:t>Égyptiotika</a:t>
            </a:r>
            <a:r>
              <a:rPr lang="fr-CA" dirty="0"/>
              <a:t>, le dialecte des Grecs d’Égypte</a:t>
            </a:r>
          </a:p>
          <a:p>
            <a:pPr marL="514350" indent="-514350">
              <a:buAutoNum type="arabicPeriod"/>
            </a:pPr>
            <a:endParaRPr lang="el-GR" dirty="0"/>
          </a:p>
        </p:txBody>
      </p:sp>
    </p:spTree>
    <p:extLst>
      <p:ext uri="{BB962C8B-B14F-4D97-AF65-F5344CB8AC3E}">
        <p14:creationId xmlns:p14="http://schemas.microsoft.com/office/powerpoint/2010/main" val="18787339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545F108-D45F-E98B-1F08-B8201CB9265F}"/>
              </a:ext>
            </a:extLst>
          </p:cNvPr>
          <p:cNvSpPr>
            <a:spLocks noGrp="1"/>
          </p:cNvSpPr>
          <p:nvPr>
            <p:ph type="title"/>
          </p:nvPr>
        </p:nvSpPr>
        <p:spPr/>
        <p:txBody>
          <a:bodyPr/>
          <a:lstStyle/>
          <a:p>
            <a:r>
              <a:rPr lang="fr-CA" dirty="0"/>
              <a:t>Épilogue : Entre solidarité et isolement</a:t>
            </a:r>
            <a:endParaRPr lang="el-GR" dirty="0"/>
          </a:p>
        </p:txBody>
      </p:sp>
      <p:sp>
        <p:nvSpPr>
          <p:cNvPr id="4" name="Θέση κειμένου 3">
            <a:extLst>
              <a:ext uri="{FF2B5EF4-FFF2-40B4-BE49-F238E27FC236}">
                <a16:creationId xmlns:a16="http://schemas.microsoft.com/office/drawing/2014/main" id="{F5CE9907-1C20-52B8-5939-1A4F62D63BE5}"/>
              </a:ext>
            </a:extLst>
          </p:cNvPr>
          <p:cNvSpPr>
            <a:spLocks noGrp="1"/>
          </p:cNvSpPr>
          <p:nvPr>
            <p:ph type="body" sz="half" idx="2"/>
          </p:nvPr>
        </p:nvSpPr>
        <p:spPr/>
        <p:txBody>
          <a:bodyPr/>
          <a:lstStyle/>
          <a:p>
            <a:endParaRPr lang="fr-CA" sz="2800" dirty="0"/>
          </a:p>
          <a:p>
            <a:r>
              <a:rPr lang="fr-CA" sz="2800" dirty="0"/>
              <a:t>… la langue arabe, jusqu’alors méprisée, dressa des obstacles insurmontables pour ceux qui flirtaient avec l’idée d’y rester…</a:t>
            </a:r>
          </a:p>
          <a:p>
            <a:pPr algn="r"/>
            <a:r>
              <a:rPr lang="fr-CA" dirty="0"/>
              <a:t>Alexandrie, Corniche 1960</a:t>
            </a:r>
            <a:endParaRPr lang="el-GR" dirty="0"/>
          </a:p>
        </p:txBody>
      </p:sp>
      <p:pic>
        <p:nvPicPr>
          <p:cNvPr id="8" name="Θέση περιεχομένου 7">
            <a:extLst>
              <a:ext uri="{FF2B5EF4-FFF2-40B4-BE49-F238E27FC236}">
                <a16:creationId xmlns:a16="http://schemas.microsoft.com/office/drawing/2014/main" id="{9E686C1F-17F3-E2D9-2729-2FF301BCEAC9}"/>
              </a:ext>
            </a:extLst>
          </p:cNvPr>
          <p:cNvPicPr>
            <a:picLocks noGrp="1" noChangeAspect="1"/>
          </p:cNvPicPr>
          <p:nvPr>
            <p:ph idx="1"/>
          </p:nvPr>
        </p:nvPicPr>
        <p:blipFill>
          <a:blip r:embed="rId2"/>
          <a:stretch>
            <a:fillRect/>
          </a:stretch>
        </p:blipFill>
        <p:spPr>
          <a:xfrm>
            <a:off x="5522768" y="2164196"/>
            <a:ext cx="5400675" cy="3000375"/>
          </a:xfrm>
          <a:prstGeom prst="rect">
            <a:avLst/>
          </a:prstGeom>
        </p:spPr>
      </p:pic>
    </p:spTree>
    <p:extLst>
      <p:ext uri="{BB962C8B-B14F-4D97-AF65-F5344CB8AC3E}">
        <p14:creationId xmlns:p14="http://schemas.microsoft.com/office/powerpoint/2010/main" val="19265414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9771C61-91B2-7D75-CB51-4429A197235E}"/>
              </a:ext>
            </a:extLst>
          </p:cNvPr>
          <p:cNvSpPr>
            <a:spLocks noGrp="1"/>
          </p:cNvSpPr>
          <p:nvPr>
            <p:ph type="title"/>
          </p:nvPr>
        </p:nvSpPr>
        <p:spPr/>
        <p:txBody>
          <a:bodyPr/>
          <a:lstStyle/>
          <a:p>
            <a:endParaRPr lang="el-GR"/>
          </a:p>
        </p:txBody>
      </p:sp>
      <p:sp>
        <p:nvSpPr>
          <p:cNvPr id="3" name="Θέση κειμένου 2">
            <a:extLst>
              <a:ext uri="{FF2B5EF4-FFF2-40B4-BE49-F238E27FC236}">
                <a16:creationId xmlns:a16="http://schemas.microsoft.com/office/drawing/2014/main" id="{B1FE861A-EEB5-E2CF-AE65-9226BF5F3EDD}"/>
              </a:ext>
            </a:extLst>
          </p:cNvPr>
          <p:cNvSpPr>
            <a:spLocks noGrp="1"/>
          </p:cNvSpPr>
          <p:nvPr>
            <p:ph type="body" idx="1"/>
          </p:nvPr>
        </p:nvSpPr>
        <p:spPr/>
        <p:txBody>
          <a:bodyPr/>
          <a:lstStyle/>
          <a:p>
            <a:endParaRPr lang="el-GR"/>
          </a:p>
        </p:txBody>
      </p:sp>
      <p:sp>
        <p:nvSpPr>
          <p:cNvPr id="4" name="Θέση περιεχομένου 3">
            <a:extLst>
              <a:ext uri="{FF2B5EF4-FFF2-40B4-BE49-F238E27FC236}">
                <a16:creationId xmlns:a16="http://schemas.microsoft.com/office/drawing/2014/main" id="{01611900-C297-C1D8-8750-D07FB90A7EBA}"/>
              </a:ext>
            </a:extLst>
          </p:cNvPr>
          <p:cNvSpPr>
            <a:spLocks noGrp="1"/>
          </p:cNvSpPr>
          <p:nvPr>
            <p:ph sz="half" idx="2"/>
          </p:nvPr>
        </p:nvSpPr>
        <p:spPr>
          <a:xfrm>
            <a:off x="839788" y="1681163"/>
            <a:ext cx="6059776" cy="4811712"/>
          </a:xfrm>
        </p:spPr>
        <p:txBody>
          <a:bodyPr>
            <a:normAutofit lnSpcReduction="10000"/>
          </a:bodyPr>
          <a:lstStyle/>
          <a:p>
            <a:pPr marL="0" indent="0">
              <a:buNone/>
            </a:pPr>
            <a:r>
              <a:rPr lang="fr-CA" sz="5400" dirty="0"/>
              <a:t>merci   </a:t>
            </a:r>
          </a:p>
          <a:p>
            <a:pPr marL="0" indent="0">
              <a:buNone/>
            </a:pPr>
            <a:r>
              <a:rPr lang="fr-CA" sz="5400" dirty="0"/>
              <a:t>        </a:t>
            </a:r>
            <a:r>
              <a:rPr lang="el-GR" sz="5400" dirty="0"/>
              <a:t>ευχαριστώ</a:t>
            </a:r>
            <a:r>
              <a:rPr lang="fr-CA" sz="5400" dirty="0"/>
              <a:t>  </a:t>
            </a:r>
          </a:p>
          <a:p>
            <a:pPr marL="0" indent="0" algn="r">
              <a:buNone/>
            </a:pPr>
            <a:r>
              <a:rPr lang="fr-CA" sz="5400" dirty="0"/>
              <a:t> </a:t>
            </a:r>
            <a:r>
              <a:rPr lang="el-GR" sz="5400" dirty="0" err="1"/>
              <a:t>شكرًا</a:t>
            </a:r>
            <a:endParaRPr lang="fr-CA" sz="5400" dirty="0"/>
          </a:p>
          <a:p>
            <a:pPr marL="0" indent="0" algn="ctr">
              <a:buNone/>
            </a:pPr>
            <a:r>
              <a:rPr lang="fr-CA" sz="5400" dirty="0">
                <a:sym typeface="Wingdings" panose="05000000000000000000" pitchFamily="2" charset="2"/>
              </a:rPr>
              <a:t>    </a:t>
            </a:r>
            <a:endParaRPr lang="el-GR" sz="5400" dirty="0"/>
          </a:p>
          <a:p>
            <a:pPr marL="0" indent="0" algn="r">
              <a:buNone/>
            </a:pPr>
            <a:endParaRPr lang="fr-CA" sz="1600" dirty="0"/>
          </a:p>
          <a:p>
            <a:pPr marL="0" indent="0" algn="r">
              <a:buNone/>
            </a:pPr>
            <a:endParaRPr lang="fr-CA" sz="1600" dirty="0"/>
          </a:p>
          <a:p>
            <a:pPr marL="0" indent="0" algn="r">
              <a:buNone/>
            </a:pPr>
            <a:endParaRPr lang="fr-CA" sz="1600" dirty="0"/>
          </a:p>
          <a:p>
            <a:pPr marL="0" indent="0" algn="r">
              <a:buNone/>
            </a:pPr>
            <a:endParaRPr lang="fr-CA" sz="1600" dirty="0"/>
          </a:p>
          <a:p>
            <a:pPr marL="0" indent="0" algn="r">
              <a:buNone/>
            </a:pPr>
            <a:r>
              <a:rPr lang="el-GR" sz="1600" dirty="0"/>
              <a:t>Α</a:t>
            </a:r>
            <a:r>
              <a:rPr lang="fr-CA" sz="1600" dirty="0" err="1"/>
              <a:t>lexandrie</a:t>
            </a:r>
            <a:r>
              <a:rPr lang="fr-CA" sz="1600" dirty="0"/>
              <a:t>, Corniche 2023</a:t>
            </a:r>
          </a:p>
          <a:p>
            <a:endParaRPr lang="el-GR" dirty="0"/>
          </a:p>
        </p:txBody>
      </p:sp>
      <p:sp>
        <p:nvSpPr>
          <p:cNvPr id="5" name="Θέση κειμένου 4">
            <a:extLst>
              <a:ext uri="{FF2B5EF4-FFF2-40B4-BE49-F238E27FC236}">
                <a16:creationId xmlns:a16="http://schemas.microsoft.com/office/drawing/2014/main" id="{E909A50C-4C5B-F554-0183-A67895A49ECB}"/>
              </a:ext>
            </a:extLst>
          </p:cNvPr>
          <p:cNvSpPr>
            <a:spLocks noGrp="1"/>
          </p:cNvSpPr>
          <p:nvPr>
            <p:ph type="body" sz="quarter" idx="3"/>
          </p:nvPr>
        </p:nvSpPr>
        <p:spPr/>
        <p:txBody>
          <a:bodyPr/>
          <a:lstStyle/>
          <a:p>
            <a:endParaRPr lang="el-GR" dirty="0"/>
          </a:p>
        </p:txBody>
      </p:sp>
      <p:pic>
        <p:nvPicPr>
          <p:cNvPr id="7" name="Θέση περιεχομένου 6">
            <a:extLst>
              <a:ext uri="{FF2B5EF4-FFF2-40B4-BE49-F238E27FC236}">
                <a16:creationId xmlns:a16="http://schemas.microsoft.com/office/drawing/2014/main" id="{ED0637E5-69BB-7753-9AF6-CB8D8EFDBB5A}"/>
              </a:ext>
            </a:extLst>
          </p:cNvPr>
          <p:cNvPicPr>
            <a:picLocks noGrp="1" noChangeAspect="1"/>
          </p:cNvPicPr>
          <p:nvPr>
            <p:ph sz="quarter" idx="4"/>
          </p:nvPr>
        </p:nvPicPr>
        <p:blipFill>
          <a:blip r:embed="rId2"/>
          <a:stretch>
            <a:fillRect/>
          </a:stretch>
        </p:blipFill>
        <p:spPr>
          <a:xfrm>
            <a:off x="7376676" y="932873"/>
            <a:ext cx="3854742" cy="5256790"/>
          </a:xfrm>
          <a:prstGeom prst="rect">
            <a:avLst/>
          </a:prstGeom>
        </p:spPr>
      </p:pic>
    </p:spTree>
    <p:extLst>
      <p:ext uri="{BB962C8B-B14F-4D97-AF65-F5344CB8AC3E}">
        <p14:creationId xmlns:p14="http://schemas.microsoft.com/office/powerpoint/2010/main" val="8678804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1BA4EEF-DFF7-2F51-1C67-49EA88B2BFD5}"/>
              </a:ext>
            </a:extLst>
          </p:cNvPr>
          <p:cNvSpPr>
            <a:spLocks noGrp="1"/>
          </p:cNvSpPr>
          <p:nvPr>
            <p:ph type="title"/>
          </p:nvPr>
        </p:nvSpPr>
        <p:spPr/>
        <p:txBody>
          <a:bodyPr/>
          <a:lstStyle/>
          <a:p>
            <a:r>
              <a:rPr lang="fr-CA" dirty="0"/>
              <a:t>Bibliographie</a:t>
            </a:r>
            <a:endParaRPr lang="el-GR" dirty="0"/>
          </a:p>
        </p:txBody>
      </p:sp>
      <p:sp>
        <p:nvSpPr>
          <p:cNvPr id="3" name="Θέση περιεχομένου 2">
            <a:extLst>
              <a:ext uri="{FF2B5EF4-FFF2-40B4-BE49-F238E27FC236}">
                <a16:creationId xmlns:a16="http://schemas.microsoft.com/office/drawing/2014/main" id="{F66A22F2-1192-0A88-D66B-FFAE4E2B6022}"/>
              </a:ext>
            </a:extLst>
          </p:cNvPr>
          <p:cNvSpPr>
            <a:spLocks noGrp="1"/>
          </p:cNvSpPr>
          <p:nvPr>
            <p:ph idx="1"/>
          </p:nvPr>
        </p:nvSpPr>
        <p:spPr>
          <a:xfrm>
            <a:off x="838200" y="1491343"/>
            <a:ext cx="10515600" cy="4685620"/>
          </a:xfrm>
        </p:spPr>
        <p:txBody>
          <a:bodyPr>
            <a:normAutofit fontScale="85000" lnSpcReduction="20000"/>
          </a:bodyPr>
          <a:lstStyle/>
          <a:p>
            <a:pPr marL="180340" indent="-180340" algn="just">
              <a:lnSpc>
                <a:spcPct val="107000"/>
              </a:lnSpc>
              <a:spcAft>
                <a:spcPts val="80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Dalahanis</a:t>
            </a:r>
            <a:r>
              <a:rPr lang="en-US" sz="1800" dirty="0">
                <a:effectLst/>
                <a:latin typeface="Calibri" panose="020F0502020204030204" pitchFamily="34" charset="0"/>
                <a:ea typeface="Calibri" panose="020F0502020204030204" pitchFamily="34" charset="0"/>
                <a:cs typeface="Times New Roman" panose="02020603050405020304" pitchFamily="18" charset="0"/>
              </a:rPr>
              <a:t>, A. 2016. </a:t>
            </a:r>
            <a:r>
              <a:rPr lang="fr-CA" sz="1800" i="1" dirty="0" err="1">
                <a:effectLst/>
                <a:latin typeface="Calibri" panose="020F0502020204030204" pitchFamily="34" charset="0"/>
                <a:ea typeface="Calibri" panose="020F0502020204030204" pitchFamily="34" charset="0"/>
                <a:cs typeface="Times New Roman" panose="02020603050405020304" pitchFamily="18" charset="0"/>
              </a:rPr>
              <a:t>Paroikia</a:t>
            </a:r>
            <a:r>
              <a:rPr lang="fr-CA" sz="1800" i="1" dirty="0">
                <a:effectLst/>
                <a:latin typeface="Calibri" panose="020F0502020204030204" pitchFamily="34" charset="0"/>
                <a:ea typeface="Calibri" panose="020F0502020204030204" pitchFamily="34" charset="0"/>
                <a:cs typeface="Times New Roman" panose="02020603050405020304" pitchFamily="18" charset="0"/>
              </a:rPr>
              <a:t> à la dérive : Les Grecs en Égypte de l’abolition des privilège à l’exode 1937-1962</a:t>
            </a:r>
            <a:r>
              <a:rPr lang="fr-CA" sz="1800" dirty="0">
                <a:effectLst/>
                <a:latin typeface="Calibri" panose="020F0502020204030204" pitchFamily="34" charset="0"/>
                <a:ea typeface="Calibri" panose="020F0502020204030204" pitchFamily="34" charset="0"/>
                <a:cs typeface="Times New Roman" panose="02020603050405020304" pitchFamily="18" charset="0"/>
              </a:rPr>
              <a:t> [en grec].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Irakleion</a:t>
            </a:r>
            <a:r>
              <a:rPr lang="fr-CA" sz="1800" dirty="0">
                <a:effectLst/>
                <a:latin typeface="Calibri" panose="020F0502020204030204" pitchFamily="34" charset="0"/>
                <a:ea typeface="Calibri" panose="020F0502020204030204" pitchFamily="34" charset="0"/>
                <a:cs typeface="Times New Roman" panose="02020603050405020304" pitchFamily="18" charset="0"/>
              </a:rPr>
              <a:t> : Presses Universitaires de Crète.</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180340" indent="-180340" algn="just">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Delveroudi, R., 2019. Le parler des Grecs d’Égypte: une variété linguistique en voie de disparition (?) [en grec]. Dans A.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Archakis</a:t>
            </a:r>
            <a:r>
              <a:rPr lang="fr-CA" sz="1800" dirty="0">
                <a:effectLst/>
                <a:latin typeface="Calibri" panose="020F0502020204030204" pitchFamily="34" charset="0"/>
                <a:ea typeface="Calibri" panose="020F0502020204030204" pitchFamily="34" charset="0"/>
                <a:cs typeface="Times New Roman" panose="02020603050405020304" pitchFamily="18" charset="0"/>
              </a:rPr>
              <a:t> et al.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dir</a:t>
            </a:r>
            <a:r>
              <a:rPr lang="fr-CA" sz="18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i="1" dirty="0">
                <a:effectLst/>
                <a:latin typeface="Calibri" panose="020F0502020204030204" pitchFamily="34" charset="0"/>
                <a:ea typeface="Calibri" panose="020F0502020204030204" pitchFamily="34" charset="0"/>
                <a:cs typeface="Times New Roman" panose="02020603050405020304" pitchFamily="18" charset="0"/>
              </a:rPr>
              <a:t>Γλωσσική ποικιλία</a:t>
            </a:r>
            <a:r>
              <a:rPr lang="fr-CA" sz="1800" i="1" dirty="0">
                <a:effectLst/>
                <a:latin typeface="Calibri" panose="020F0502020204030204" pitchFamily="34" charset="0"/>
                <a:ea typeface="Calibri" panose="020F0502020204030204" pitchFamily="34" charset="0"/>
                <a:cs typeface="Times New Roman" panose="02020603050405020304" pitchFamily="18" charset="0"/>
              </a:rPr>
              <a:t>: Variation linguistique : Études en l’honneur d’A. </a:t>
            </a:r>
            <a:r>
              <a:rPr lang="fr-CA" sz="1800" i="1" dirty="0" err="1">
                <a:effectLst/>
                <a:latin typeface="Calibri" panose="020F0502020204030204" pitchFamily="34" charset="0"/>
                <a:ea typeface="Calibri" panose="020F0502020204030204" pitchFamily="34" charset="0"/>
                <a:cs typeface="Times New Roman" panose="02020603050405020304" pitchFamily="18" charset="0"/>
              </a:rPr>
              <a:t>Ralli</a:t>
            </a:r>
            <a:r>
              <a:rPr lang="fr-CA" sz="1800" dirty="0">
                <a:effectLst/>
                <a:latin typeface="Calibri" panose="020F0502020204030204" pitchFamily="34" charset="0"/>
                <a:ea typeface="Calibri" panose="020F0502020204030204" pitchFamily="34" charset="0"/>
                <a:cs typeface="Times New Roman" panose="02020603050405020304" pitchFamily="18" charset="0"/>
              </a:rPr>
              <a:t>. pp. 137-153. Athènes : Éditions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Kapa</a:t>
            </a:r>
            <a:r>
              <a:rPr lang="fr-CA" sz="1800" dirty="0">
                <a:effectLst/>
                <a:latin typeface="Calibri" panose="020F0502020204030204" pitchFamily="34" charset="0"/>
                <a:ea typeface="Calibri" panose="020F0502020204030204" pitchFamily="34" charset="0"/>
                <a:cs typeface="Times New Roman" panose="02020603050405020304" pitchFamily="18" charset="0"/>
              </a:rPr>
              <a:t>.</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180340" indent="-180340" algn="just">
              <a:lnSpc>
                <a:spcPct val="107000"/>
              </a:lnSpc>
              <a:spcAft>
                <a:spcPts val="800"/>
              </a:spcAft>
            </a:pPr>
            <a:r>
              <a:rPr lang="fr-CA" sz="1800" dirty="0" err="1">
                <a:effectLst/>
                <a:latin typeface="Calibri" panose="020F0502020204030204" pitchFamily="34" charset="0"/>
                <a:ea typeface="Calibri" panose="020F0502020204030204" pitchFamily="34" charset="0"/>
                <a:cs typeface="Times New Roman" panose="02020603050405020304" pitchFamily="18" charset="0"/>
              </a:rPr>
              <a:t>Ilbert</a:t>
            </a:r>
            <a:r>
              <a:rPr lang="fr-CA" sz="1800" dirty="0">
                <a:effectLst/>
                <a:latin typeface="Calibri" panose="020F0502020204030204" pitchFamily="34" charset="0"/>
                <a:ea typeface="Calibri" panose="020F0502020204030204" pitchFamily="34" charset="0"/>
                <a:cs typeface="Times New Roman" panose="02020603050405020304" pitchFamily="18" charset="0"/>
              </a:rPr>
              <a:t>, R. &amp; I.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Yannakakis</a:t>
            </a:r>
            <a:r>
              <a:rPr lang="fr-CA" sz="1800" dirty="0">
                <a:effectLst/>
                <a:latin typeface="Calibri" panose="020F0502020204030204" pitchFamily="34" charset="0"/>
                <a:ea typeface="Calibri" panose="020F0502020204030204" pitchFamily="34" charset="0"/>
                <a:cs typeface="Times New Roman" panose="02020603050405020304" pitchFamily="18" charset="0"/>
              </a:rPr>
              <a:t>,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dir</a:t>
            </a:r>
            <a:r>
              <a:rPr lang="fr-CA" sz="1800" dirty="0">
                <a:effectLst/>
                <a:latin typeface="Calibri" panose="020F0502020204030204" pitchFamily="34" charset="0"/>
                <a:ea typeface="Calibri" panose="020F0502020204030204" pitchFamily="34" charset="0"/>
                <a:cs typeface="Times New Roman" panose="02020603050405020304" pitchFamily="18" charset="0"/>
              </a:rPr>
              <a:t>.) 1992. </a:t>
            </a:r>
            <a:r>
              <a:rPr lang="fr-CA" sz="1800" i="1" dirty="0">
                <a:effectLst/>
                <a:latin typeface="Calibri" panose="020F0502020204030204" pitchFamily="34" charset="0"/>
                <a:ea typeface="Calibri" panose="020F0502020204030204" pitchFamily="34" charset="0"/>
                <a:cs typeface="Times New Roman" panose="02020603050405020304" pitchFamily="18" charset="0"/>
              </a:rPr>
              <a:t>Alexandrie 1860-1960. Un modèle éphémère de convivialité : Communautés et identité cosmopolite</a:t>
            </a:r>
            <a:r>
              <a:rPr lang="fr-CA" sz="1800" dirty="0">
                <a:effectLst/>
                <a:latin typeface="Calibri" panose="020F0502020204030204" pitchFamily="34" charset="0"/>
                <a:ea typeface="Calibri" panose="020F0502020204030204" pitchFamily="34" charset="0"/>
                <a:cs typeface="Times New Roman" panose="02020603050405020304" pitchFamily="18" charset="0"/>
              </a:rPr>
              <a:t>. Paris : Autrement.</a:t>
            </a:r>
          </a:p>
          <a:p>
            <a:pPr marL="180340" indent="-180340" algn="just">
              <a:lnSpc>
                <a:spcPct val="107000"/>
              </a:lnSpc>
              <a:spcAft>
                <a:spcPts val="800"/>
              </a:spcAft>
            </a:pPr>
            <a:r>
              <a:rPr lang="fr-CA" sz="1800" dirty="0" err="1">
                <a:effectLst/>
                <a:latin typeface="Calibri" panose="020F0502020204030204" pitchFamily="34" charset="0"/>
                <a:ea typeface="Calibri" panose="020F0502020204030204" pitchFamily="34" charset="0"/>
                <a:cs typeface="Times New Roman" panose="02020603050405020304" pitchFamily="18" charset="0"/>
              </a:rPr>
              <a:t>Pentakis</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r>
              <a:rPr lang="fr-CA" sz="1800" dirty="0">
                <a:effectLst/>
                <a:latin typeface="Calibri" panose="020F0502020204030204" pitchFamily="34" charset="0"/>
                <a:ea typeface="Calibri" panose="020F0502020204030204" pitchFamily="34" charset="0"/>
                <a:cs typeface="Times New Roman" panose="02020603050405020304" pitchFamily="18" charset="0"/>
              </a:rPr>
              <a:t>G</a:t>
            </a:r>
            <a:r>
              <a:rPr lang="el-GR" sz="1800" dirty="0">
                <a:effectLst/>
                <a:latin typeface="Calibri" panose="020F0502020204030204" pitchFamily="34" charset="0"/>
                <a:ea typeface="Calibri" panose="020F0502020204030204" pitchFamily="34" charset="0"/>
                <a:cs typeface="Times New Roman" panose="02020603050405020304" pitchFamily="18" charset="0"/>
              </a:rPr>
              <a:t>. 1885. </a:t>
            </a:r>
            <a:r>
              <a:rPr lang="fr-CA" sz="1800" i="1" dirty="0">
                <a:effectLst/>
                <a:latin typeface="Calibri" panose="020F0502020204030204" pitchFamily="34" charset="0"/>
                <a:ea typeface="Calibri" panose="020F0502020204030204" pitchFamily="34" charset="0"/>
                <a:cs typeface="Times New Roman" panose="02020603050405020304" pitchFamily="18" charset="0"/>
              </a:rPr>
              <a:t>Dictionnaire </a:t>
            </a:r>
            <a:r>
              <a:rPr lang="fr-CA" sz="1800" i="1" dirty="0" err="1">
                <a:effectLst/>
                <a:latin typeface="Calibri" panose="020F0502020204030204" pitchFamily="34" charset="0"/>
                <a:ea typeface="Calibri" panose="020F0502020204030204" pitchFamily="34" charset="0"/>
                <a:cs typeface="Times New Roman" panose="02020603050405020304" pitchFamily="18" charset="0"/>
              </a:rPr>
              <a:t>greco</a:t>
            </a:r>
            <a:r>
              <a:rPr lang="fr-CA" sz="1800" i="1" dirty="0">
                <a:effectLst/>
                <a:latin typeface="Calibri" panose="020F0502020204030204" pitchFamily="34" charset="0"/>
                <a:ea typeface="Calibri" panose="020F0502020204030204" pitchFamily="34" charset="0"/>
                <a:cs typeface="Times New Roman" panose="02020603050405020304" pitchFamily="18" charset="0"/>
              </a:rPr>
              <a:t>-arabe… </a:t>
            </a:r>
            <a:r>
              <a:rPr lang="fr-CA" sz="1800" dirty="0">
                <a:effectLst/>
                <a:latin typeface="Calibri" panose="020F0502020204030204" pitchFamily="34" charset="0"/>
                <a:ea typeface="Calibri" panose="020F0502020204030204" pitchFamily="34" charset="0"/>
                <a:cs typeface="Times New Roman" panose="02020603050405020304" pitchFamily="18" charset="0"/>
              </a:rPr>
              <a:t>[en grec]. Alexandrie: B.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Πενασών</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180340" indent="-180340" algn="just">
              <a:lnSpc>
                <a:spcPct val="107000"/>
              </a:lnSpc>
              <a:spcAft>
                <a:spcPts val="800"/>
              </a:spcAft>
            </a:pPr>
            <a:r>
              <a:rPr lang="fr-BE" sz="1800" dirty="0">
                <a:effectLst/>
                <a:latin typeface="Calibri" panose="020F0502020204030204" pitchFamily="34" charset="0"/>
                <a:ea typeface="Calibri" panose="020F0502020204030204" pitchFamily="34" charset="0"/>
                <a:cs typeface="Times New Roman" panose="02020603050405020304" pitchFamily="18" charset="0"/>
              </a:rPr>
              <a:t>Rayer, A. 1901. </a:t>
            </a:r>
            <a:r>
              <a:rPr lang="fr-BE" sz="1800" i="1" dirty="0">
                <a:effectLst/>
                <a:latin typeface="Calibri" panose="020F0502020204030204" pitchFamily="34" charset="0"/>
                <a:ea typeface="Calibri" panose="020F0502020204030204" pitchFamily="34" charset="0"/>
                <a:cs typeface="Times New Roman" panose="02020603050405020304" pitchFamily="18" charset="0"/>
              </a:rPr>
              <a:t>Voyage agricole dans la vallée du Nil</a:t>
            </a:r>
            <a:r>
              <a:rPr lang="fr-BE" sz="1800" dirty="0">
                <a:effectLst/>
                <a:latin typeface="Calibri" panose="020F0502020204030204" pitchFamily="34" charset="0"/>
                <a:ea typeface="Calibri" panose="020F0502020204030204" pitchFamily="34" charset="0"/>
                <a:cs typeface="Times New Roman" panose="02020603050405020304" pitchFamily="18" charset="0"/>
              </a:rPr>
              <a:t>. </a:t>
            </a:r>
            <a:r>
              <a:rPr lang="fr-CA" sz="1800" dirty="0">
                <a:effectLst/>
                <a:latin typeface="Calibri" panose="020F0502020204030204" pitchFamily="34" charset="0"/>
                <a:ea typeface="Calibri" panose="020F0502020204030204" pitchFamily="34" charset="0"/>
                <a:cs typeface="Times New Roman" panose="02020603050405020304" pitchFamily="18" charset="0"/>
              </a:rPr>
              <a:t>Corbeil: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Crété</a:t>
            </a:r>
            <a:r>
              <a:rPr lang="fr-CA" sz="1800" dirty="0">
                <a:effectLst/>
                <a:latin typeface="Calibri" panose="020F0502020204030204" pitchFamily="34" charset="0"/>
                <a:ea typeface="Calibri" panose="020F0502020204030204" pitchFamily="34" charset="0"/>
                <a:cs typeface="Times New Roman" panose="02020603050405020304" pitchFamily="18" charset="0"/>
              </a:rPr>
              <a:t>.</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180340" indent="-180340" algn="just">
              <a:lnSpc>
                <a:spcPct val="107000"/>
              </a:lnSpc>
              <a:spcAft>
                <a:spcPts val="800"/>
              </a:spcAft>
            </a:pPr>
            <a:r>
              <a:rPr lang="fr-CA" sz="1800" dirty="0" err="1">
                <a:effectLst/>
                <a:latin typeface="Calibri" panose="020F0502020204030204" pitchFamily="34" charset="0"/>
                <a:ea typeface="Calibri" panose="020F0502020204030204" pitchFamily="34" charset="0"/>
                <a:cs typeface="Times New Roman" panose="02020603050405020304" pitchFamily="18" charset="0"/>
              </a:rPr>
              <a:t>Roukounas</a:t>
            </a:r>
            <a:r>
              <a:rPr lang="fr-CA" sz="1800" dirty="0">
                <a:effectLst/>
                <a:latin typeface="Calibri" panose="020F0502020204030204" pitchFamily="34" charset="0"/>
                <a:ea typeface="Calibri" panose="020F0502020204030204" pitchFamily="34" charset="0"/>
                <a:cs typeface="Times New Roman" panose="02020603050405020304" pitchFamily="18" charset="0"/>
              </a:rPr>
              <a:t>, E. 2009. </a:t>
            </a:r>
            <a:r>
              <a:rPr lang="fr-CA" sz="1800" i="1" dirty="0">
                <a:effectLst/>
                <a:latin typeface="Calibri" panose="020F0502020204030204" pitchFamily="34" charset="0"/>
                <a:ea typeface="Calibri" panose="020F0502020204030204" pitchFamily="34" charset="0"/>
                <a:cs typeface="Times New Roman" panose="02020603050405020304" pitchFamily="18" charset="0"/>
              </a:rPr>
              <a:t>Allons aux Eaux : Parcours grecs en </a:t>
            </a:r>
            <a:r>
              <a:rPr lang="fr-CA" sz="1800" i="1" dirty="0" err="1">
                <a:effectLst/>
                <a:latin typeface="Calibri" panose="020F0502020204030204" pitchFamily="34" charset="0"/>
                <a:ea typeface="Calibri" panose="020F0502020204030204" pitchFamily="34" charset="0"/>
                <a:cs typeface="Times New Roman" panose="02020603050405020304" pitchFamily="18" charset="0"/>
              </a:rPr>
              <a:t>Égytpe</a:t>
            </a:r>
            <a:r>
              <a:rPr lang="fr-CA" sz="1800" dirty="0">
                <a:effectLst/>
                <a:latin typeface="Calibri" panose="020F0502020204030204" pitchFamily="34" charset="0"/>
                <a:ea typeface="Calibri" panose="020F0502020204030204" pitchFamily="34" charset="0"/>
                <a:cs typeface="Times New Roman" panose="02020603050405020304" pitchFamily="18" charset="0"/>
              </a:rPr>
              <a:t> [en grec]. Athènes : Librairie d’</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Estia</a:t>
            </a:r>
            <a:r>
              <a:rPr lang="fr-CA" sz="1800" dirty="0">
                <a:effectLst/>
                <a:latin typeface="Calibri" panose="020F0502020204030204" pitchFamily="34" charset="0"/>
                <a:ea typeface="Calibri" panose="020F0502020204030204" pitchFamily="34" charset="0"/>
                <a:cs typeface="Times New Roman" panose="02020603050405020304" pitchFamily="18" charset="0"/>
              </a:rPr>
              <a:t>.</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180340" indent="-180340" algn="just">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Τ</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rimi-Kirou</a:t>
            </a:r>
            <a:r>
              <a:rPr lang="fr-CA" sz="1800" dirty="0">
                <a:effectLst/>
                <a:latin typeface="Calibri" panose="020F0502020204030204" pitchFamily="34" charset="0"/>
                <a:ea typeface="Calibri" panose="020F0502020204030204" pitchFamily="34" charset="0"/>
                <a:cs typeface="Times New Roman" panose="02020603050405020304" pitchFamily="18" charset="0"/>
              </a:rPr>
              <a:t>, K. 1996. </a:t>
            </a:r>
            <a:r>
              <a:rPr lang="fr-BE" sz="1800" i="1" dirty="0">
                <a:effectLst/>
                <a:latin typeface="Calibri" panose="020F0502020204030204" pitchFamily="34" charset="0"/>
                <a:ea typeface="Calibri" panose="020F0502020204030204" pitchFamily="34" charset="0"/>
                <a:cs typeface="Times New Roman" panose="02020603050405020304" pitchFamily="18" charset="0"/>
              </a:rPr>
              <a:t>« </a:t>
            </a:r>
            <a:r>
              <a:rPr lang="fr-BE" sz="1800" i="1" dirty="0" err="1">
                <a:effectLst/>
                <a:latin typeface="Calibri" panose="020F0502020204030204" pitchFamily="34" charset="0"/>
                <a:ea typeface="Calibri" panose="020F0502020204030204" pitchFamily="34" charset="0"/>
                <a:cs typeface="Times New Roman" panose="02020603050405020304" pitchFamily="18" charset="0"/>
              </a:rPr>
              <a:t>Kinotis</a:t>
            </a:r>
            <a:r>
              <a:rPr lang="fr-BE" sz="1800" i="1" dirty="0">
                <a:effectLst/>
                <a:latin typeface="Calibri" panose="020F0502020204030204" pitchFamily="34" charset="0"/>
                <a:ea typeface="Calibri" panose="020F0502020204030204" pitchFamily="34" charset="0"/>
                <a:cs typeface="Times New Roman" panose="02020603050405020304" pitchFamily="18" charset="0"/>
              </a:rPr>
              <a:t> » Grecque d'Alexandrie : Sa politique éducative (1843-1932)</a:t>
            </a:r>
            <a:r>
              <a:rPr lang="fr-BE" sz="1800" dirty="0">
                <a:effectLst/>
                <a:latin typeface="Calibri" panose="020F0502020204030204" pitchFamily="34" charset="0"/>
                <a:ea typeface="Calibri" panose="020F0502020204030204" pitchFamily="34" charset="0"/>
                <a:cs typeface="Times New Roman" panose="02020603050405020304" pitchFamily="18" charset="0"/>
              </a:rPr>
              <a:t>. Th</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èse</a:t>
            </a:r>
            <a:r>
              <a:rPr lang="fr-CA" sz="1800" dirty="0">
                <a:effectLst/>
                <a:latin typeface="Calibri" panose="020F0502020204030204" pitchFamily="34" charset="0"/>
                <a:ea typeface="Calibri" panose="020F0502020204030204" pitchFamily="34" charset="0"/>
                <a:cs typeface="Times New Roman" panose="02020603050405020304" pitchFamily="18" charset="0"/>
              </a:rPr>
              <a:t> de Doctorat</a:t>
            </a:r>
            <a:r>
              <a:rPr lang="fr-BE" sz="1800" dirty="0">
                <a:effectLst/>
                <a:latin typeface="Calibri" panose="020F0502020204030204" pitchFamily="34" charset="0"/>
                <a:ea typeface="Calibri" panose="020F0502020204030204" pitchFamily="34" charset="0"/>
                <a:cs typeface="Times New Roman" panose="02020603050405020304" pitchFamily="18" charset="0"/>
              </a:rPr>
              <a:t>. Université des Sciences Humaines de Strasbourg (Strasbourg II).</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180340" indent="-180340" algn="just">
              <a:lnSpc>
                <a:spcPct val="107000"/>
              </a:lnSpc>
              <a:spcAft>
                <a:spcPts val="800"/>
              </a:spcAft>
            </a:pPr>
            <a:r>
              <a:rPr lang="fr-CA" sz="1800" dirty="0" err="1">
                <a:effectLst/>
                <a:latin typeface="Calibri" panose="020F0502020204030204" pitchFamily="34" charset="0"/>
                <a:ea typeface="Calibri" panose="020F0502020204030204" pitchFamily="34" charset="0"/>
                <a:cs typeface="Times New Roman" panose="02020603050405020304" pitchFamily="18" charset="0"/>
              </a:rPr>
              <a:t>Tzalas</a:t>
            </a:r>
            <a:r>
              <a:rPr lang="fr-CA" sz="1800" dirty="0">
                <a:effectLst/>
                <a:latin typeface="Calibri" panose="020F0502020204030204" pitchFamily="34" charset="0"/>
                <a:ea typeface="Calibri" panose="020F0502020204030204" pitchFamily="34" charset="0"/>
                <a:cs typeface="Times New Roman" panose="02020603050405020304" pitchFamily="18" charset="0"/>
              </a:rPr>
              <a:t>, Ch. 1995. </a:t>
            </a:r>
            <a:r>
              <a:rPr lang="fr-CA" sz="1800" i="1" dirty="0">
                <a:effectLst/>
                <a:latin typeface="Calibri" panose="020F0502020204030204" pitchFamily="34" charset="0"/>
                <a:ea typeface="Calibri" panose="020F0502020204030204" pitchFamily="34" charset="0"/>
                <a:cs typeface="Times New Roman" panose="02020603050405020304" pitchFamily="18" charset="0"/>
              </a:rPr>
              <a:t>Alexandria ad </a:t>
            </a:r>
            <a:r>
              <a:rPr lang="fr-CA" sz="1800" i="1" dirty="0" err="1">
                <a:effectLst/>
                <a:latin typeface="Calibri" panose="020F0502020204030204" pitchFamily="34" charset="0"/>
                <a:ea typeface="Calibri" panose="020F0502020204030204" pitchFamily="34" charset="0"/>
                <a:cs typeface="Times New Roman" panose="02020603050405020304" pitchFamily="18" charset="0"/>
              </a:rPr>
              <a:t>Aegyptum</a:t>
            </a:r>
            <a:r>
              <a:rPr lang="fr-CA" sz="1800" i="1" dirty="0">
                <a:effectLst/>
                <a:latin typeface="Calibri" panose="020F0502020204030204" pitchFamily="34" charset="0"/>
                <a:ea typeface="Calibri" panose="020F0502020204030204" pitchFamily="34" charset="0"/>
                <a:cs typeface="Times New Roman" panose="02020603050405020304" pitchFamily="18" charset="0"/>
              </a:rPr>
              <a:t>: Onze comptes Alexandrins</a:t>
            </a:r>
            <a:r>
              <a:rPr lang="fr-CA" sz="1800" dirty="0">
                <a:effectLst/>
                <a:latin typeface="Calibri" panose="020F0502020204030204" pitchFamily="34" charset="0"/>
                <a:ea typeface="Calibri" panose="020F0502020204030204" pitchFamily="34" charset="0"/>
                <a:cs typeface="Times New Roman" panose="02020603050405020304" pitchFamily="18" charset="0"/>
              </a:rPr>
              <a:t> [en grec]. Thessalonique :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Schima</a:t>
            </a:r>
            <a:r>
              <a:rPr lang="fr-CA" sz="1800" dirty="0">
                <a:effectLst/>
                <a:latin typeface="Calibri" panose="020F0502020204030204" pitchFamily="34" charset="0"/>
                <a:ea typeface="Calibri" panose="020F0502020204030204" pitchFamily="34" charset="0"/>
                <a:cs typeface="Times New Roman" panose="02020603050405020304" pitchFamily="18" charset="0"/>
              </a:rPr>
              <a:t> &amp; Chroma.</a:t>
            </a:r>
          </a:p>
          <a:p>
            <a:pPr marL="0" indent="0" algn="just">
              <a:lnSpc>
                <a:spcPct val="107000"/>
              </a:lnSpc>
              <a:spcAft>
                <a:spcPts val="800"/>
              </a:spcAft>
              <a:buNone/>
            </a:pPr>
            <a:r>
              <a:rPr lang="fr-CA" sz="2100" dirty="0">
                <a:latin typeface="Calibri" panose="020F0502020204030204" pitchFamily="34" charset="0"/>
                <a:ea typeface="Calibri" panose="020F0502020204030204" pitchFamily="34" charset="0"/>
                <a:cs typeface="Times New Roman" panose="02020603050405020304" pitchFamily="18" charset="0"/>
              </a:rPr>
              <a:t>Les photos d’Alexandrie de 2023 sont offertes par ma collègue, </a:t>
            </a:r>
            <a:r>
              <a:rPr lang="fr-CA" sz="2100" dirty="0" err="1">
                <a:latin typeface="Calibri" panose="020F0502020204030204" pitchFamily="34" charset="0"/>
                <a:ea typeface="Calibri" panose="020F0502020204030204" pitchFamily="34" charset="0"/>
                <a:cs typeface="Times New Roman" panose="02020603050405020304" pitchFamily="18" charset="0"/>
              </a:rPr>
              <a:t>égyptiote</a:t>
            </a:r>
            <a:r>
              <a:rPr lang="fr-CA" sz="2100" dirty="0">
                <a:latin typeface="Calibri" panose="020F0502020204030204" pitchFamily="34" charset="0"/>
                <a:ea typeface="Calibri" panose="020F0502020204030204" pitchFamily="34" charset="0"/>
                <a:cs typeface="Times New Roman" panose="02020603050405020304" pitchFamily="18" charset="0"/>
              </a:rPr>
              <a:t>, M.-Ch. </a:t>
            </a:r>
            <a:r>
              <a:rPr lang="fr-CA" sz="2100" dirty="0" err="1">
                <a:latin typeface="Calibri" panose="020F0502020204030204" pitchFamily="34" charset="0"/>
                <a:ea typeface="Calibri" panose="020F0502020204030204" pitchFamily="34" charset="0"/>
                <a:cs typeface="Times New Roman" panose="02020603050405020304" pitchFamily="18" charset="0"/>
              </a:rPr>
              <a:t>Anastasiadis</a:t>
            </a:r>
            <a:endParaRPr lang="el-GR" sz="2100" dirty="0"/>
          </a:p>
        </p:txBody>
      </p:sp>
    </p:spTree>
    <p:extLst>
      <p:ext uri="{BB962C8B-B14F-4D97-AF65-F5344CB8AC3E}">
        <p14:creationId xmlns:p14="http://schemas.microsoft.com/office/powerpoint/2010/main" val="2178862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528AE136-F225-046A-ADFC-56D0BC4D2549}"/>
              </a:ext>
            </a:extLst>
          </p:cNvPr>
          <p:cNvSpPr>
            <a:spLocks noGrp="1"/>
          </p:cNvSpPr>
          <p:nvPr>
            <p:ph type="title"/>
          </p:nvPr>
        </p:nvSpPr>
        <p:spPr/>
        <p:txBody>
          <a:bodyPr/>
          <a:lstStyle/>
          <a:p>
            <a:r>
              <a:rPr lang="fr-CA" dirty="0" err="1"/>
              <a:t>Égyptiotika</a:t>
            </a:r>
            <a:r>
              <a:rPr lang="fr-CA" dirty="0"/>
              <a:t> : un dialecte « éphémère »</a:t>
            </a:r>
            <a:endParaRPr lang="el-GR" dirty="0"/>
          </a:p>
        </p:txBody>
      </p:sp>
      <p:pic>
        <p:nvPicPr>
          <p:cNvPr id="8" name="Θέση περιεχομένου 7">
            <a:extLst>
              <a:ext uri="{FF2B5EF4-FFF2-40B4-BE49-F238E27FC236}">
                <a16:creationId xmlns:a16="http://schemas.microsoft.com/office/drawing/2014/main" id="{C7709A11-C3A3-BF1E-3EAC-BF0D0FAC11C0}"/>
              </a:ext>
            </a:extLst>
          </p:cNvPr>
          <p:cNvPicPr>
            <a:picLocks noGrp="1" noChangeAspect="1"/>
          </p:cNvPicPr>
          <p:nvPr>
            <p:ph sz="half" idx="1"/>
          </p:nvPr>
        </p:nvPicPr>
        <p:blipFill>
          <a:blip r:embed="rId2"/>
          <a:stretch>
            <a:fillRect/>
          </a:stretch>
        </p:blipFill>
        <p:spPr>
          <a:xfrm>
            <a:off x="1291472" y="1825624"/>
            <a:ext cx="3412503" cy="4351339"/>
          </a:xfrm>
          <a:prstGeom prst="rect">
            <a:avLst/>
          </a:prstGeom>
        </p:spPr>
      </p:pic>
      <p:sp>
        <p:nvSpPr>
          <p:cNvPr id="6" name="Θέση περιεχομένου 5">
            <a:extLst>
              <a:ext uri="{FF2B5EF4-FFF2-40B4-BE49-F238E27FC236}">
                <a16:creationId xmlns:a16="http://schemas.microsoft.com/office/drawing/2014/main" id="{050FCAEB-5002-AC2A-AAC8-0C8E0FCD2993}"/>
              </a:ext>
            </a:extLst>
          </p:cNvPr>
          <p:cNvSpPr>
            <a:spLocks noGrp="1"/>
          </p:cNvSpPr>
          <p:nvPr>
            <p:ph sz="half" idx="2"/>
          </p:nvPr>
        </p:nvSpPr>
        <p:spPr/>
        <p:txBody>
          <a:bodyPr/>
          <a:lstStyle/>
          <a:p>
            <a:r>
              <a:rPr lang="fr-CA" dirty="0"/>
              <a:t>différent des dialectes traditionnels, sédentaires</a:t>
            </a:r>
          </a:p>
          <a:p>
            <a:r>
              <a:rPr lang="fr-CA" dirty="0"/>
              <a:t>différent d’autres dialectes de la diaspora grecque</a:t>
            </a:r>
          </a:p>
          <a:p>
            <a:r>
              <a:rPr lang="fr-CA" dirty="0"/>
              <a:t>issu de dialectes sédentaires</a:t>
            </a:r>
          </a:p>
          <a:p>
            <a:pPr lvl="1"/>
            <a:r>
              <a:rPr lang="fr-CA" dirty="0"/>
              <a:t>déterritorialisés</a:t>
            </a:r>
          </a:p>
          <a:p>
            <a:pPr lvl="1"/>
            <a:r>
              <a:rPr lang="fr-CA" dirty="0"/>
              <a:t>reterritorialisés dans un environnement multilingue et multiculturel</a:t>
            </a:r>
            <a:endParaRPr lang="el-GR" dirty="0"/>
          </a:p>
        </p:txBody>
      </p:sp>
    </p:spTree>
    <p:extLst>
      <p:ext uri="{BB962C8B-B14F-4D97-AF65-F5344CB8AC3E}">
        <p14:creationId xmlns:p14="http://schemas.microsoft.com/office/powerpoint/2010/main" val="1525475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B8DE40C-0C8F-7647-8E6A-0A71C768DFD4}"/>
              </a:ext>
            </a:extLst>
          </p:cNvPr>
          <p:cNvSpPr>
            <a:spLocks noGrp="1"/>
          </p:cNvSpPr>
          <p:nvPr>
            <p:ph type="title"/>
          </p:nvPr>
        </p:nvSpPr>
        <p:spPr/>
        <p:txBody>
          <a:bodyPr>
            <a:normAutofit/>
          </a:bodyPr>
          <a:lstStyle/>
          <a:p>
            <a:r>
              <a:rPr lang="fr-CA" sz="4000" dirty="0">
                <a:effectLst/>
                <a:latin typeface="Calibri" panose="020F0502020204030204" pitchFamily="34" charset="0"/>
                <a:ea typeface="Calibri" panose="020F0502020204030204" pitchFamily="34" charset="0"/>
                <a:cs typeface="Times New Roman" panose="02020603050405020304" pitchFamily="18" charset="0"/>
              </a:rPr>
              <a:t>Alexandrie et la communauté grecque d’Égypte</a:t>
            </a:r>
            <a:endParaRPr lang="el-GR" sz="4000" dirty="0"/>
          </a:p>
        </p:txBody>
      </p:sp>
      <p:pic>
        <p:nvPicPr>
          <p:cNvPr id="5" name="Θέση περιεχομένου 4" descr="Εικόνα που περιέχει κείμενο&#10;&#10;Περιγραφή που δημιουργήθηκε αυτόματα">
            <a:extLst>
              <a:ext uri="{FF2B5EF4-FFF2-40B4-BE49-F238E27FC236}">
                <a16:creationId xmlns:a16="http://schemas.microsoft.com/office/drawing/2014/main" id="{76AB4B7A-99FA-B633-790C-BA3238AFDFD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1518" y="1825625"/>
            <a:ext cx="9688964" cy="4351338"/>
          </a:xfrm>
        </p:spPr>
      </p:pic>
    </p:spTree>
    <p:extLst>
      <p:ext uri="{BB962C8B-B14F-4D97-AF65-F5344CB8AC3E}">
        <p14:creationId xmlns:p14="http://schemas.microsoft.com/office/powerpoint/2010/main" val="3533560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27E089B-226C-B50B-7112-0802C241E793}"/>
              </a:ext>
            </a:extLst>
          </p:cNvPr>
          <p:cNvSpPr>
            <a:spLocks noGrp="1"/>
          </p:cNvSpPr>
          <p:nvPr>
            <p:ph type="title"/>
          </p:nvPr>
        </p:nvSpPr>
        <p:spPr/>
        <p:txBody>
          <a:bodyPr>
            <a:normAutofit/>
          </a:bodyPr>
          <a:lstStyle/>
          <a:p>
            <a:r>
              <a:rPr lang="fr-CA" dirty="0"/>
              <a:t>Muhammad Ali </a:t>
            </a:r>
            <a:r>
              <a:rPr lang="fr-CA" dirty="0" err="1"/>
              <a:t>Pasha</a:t>
            </a:r>
            <a:r>
              <a:rPr lang="fr-CA" dirty="0"/>
              <a:t> </a:t>
            </a:r>
            <a:br>
              <a:rPr lang="fr-CA" dirty="0"/>
            </a:br>
            <a:r>
              <a:rPr lang="fr-CA" dirty="0"/>
              <a:t>(wali d’Égypte de 1804-1849)</a:t>
            </a:r>
            <a:endParaRPr lang="el-GR" dirty="0"/>
          </a:p>
        </p:txBody>
      </p:sp>
      <p:pic>
        <p:nvPicPr>
          <p:cNvPr id="5" name="Θέση περιεχομένου 4">
            <a:extLst>
              <a:ext uri="{FF2B5EF4-FFF2-40B4-BE49-F238E27FC236}">
                <a16:creationId xmlns:a16="http://schemas.microsoft.com/office/drawing/2014/main" id="{C34CE6C9-BEE1-18AB-196F-4FAA0DAA1AC5}"/>
              </a:ext>
            </a:extLst>
          </p:cNvPr>
          <p:cNvPicPr>
            <a:picLocks noGrp="1" noChangeAspect="1"/>
          </p:cNvPicPr>
          <p:nvPr>
            <p:ph sz="half" idx="1"/>
          </p:nvPr>
        </p:nvPicPr>
        <p:blipFill>
          <a:blip r:embed="rId2"/>
          <a:stretch>
            <a:fillRect/>
          </a:stretch>
        </p:blipFill>
        <p:spPr>
          <a:xfrm>
            <a:off x="734505" y="1825625"/>
            <a:ext cx="4996992" cy="3538244"/>
          </a:xfrm>
          <a:prstGeom prst="rect">
            <a:avLst/>
          </a:prstGeom>
        </p:spPr>
      </p:pic>
      <p:sp>
        <p:nvSpPr>
          <p:cNvPr id="4" name="Θέση περιεχομένου 3">
            <a:extLst>
              <a:ext uri="{FF2B5EF4-FFF2-40B4-BE49-F238E27FC236}">
                <a16:creationId xmlns:a16="http://schemas.microsoft.com/office/drawing/2014/main" id="{9391572F-4293-070C-5002-B4C8B896238F}"/>
              </a:ext>
            </a:extLst>
          </p:cNvPr>
          <p:cNvSpPr>
            <a:spLocks noGrp="1"/>
          </p:cNvSpPr>
          <p:nvPr>
            <p:ph sz="half" idx="2"/>
          </p:nvPr>
        </p:nvSpPr>
        <p:spPr/>
        <p:txBody>
          <a:bodyPr/>
          <a:lstStyle/>
          <a:p>
            <a:pPr marL="0" indent="0">
              <a:buNone/>
            </a:pPr>
            <a:r>
              <a:rPr lang="fr-CA" dirty="0"/>
              <a:t>« Une ville ottomane, un refuge international, un centre économique européen et un pôle culturel méditerranéen »</a:t>
            </a:r>
          </a:p>
          <a:p>
            <a:pPr marL="0" indent="0">
              <a:buNone/>
            </a:pPr>
            <a:r>
              <a:rPr lang="fr-CA" dirty="0"/>
              <a:t>(</a:t>
            </a:r>
            <a:r>
              <a:rPr lang="fr-CA" dirty="0" err="1"/>
              <a:t>Ilbert</a:t>
            </a:r>
            <a:r>
              <a:rPr lang="fr-CA" dirty="0"/>
              <a:t> 1992 : 16)</a:t>
            </a:r>
            <a:endParaRPr lang="el-GR" dirty="0"/>
          </a:p>
        </p:txBody>
      </p:sp>
    </p:spTree>
    <p:extLst>
      <p:ext uri="{BB962C8B-B14F-4D97-AF65-F5344CB8AC3E}">
        <p14:creationId xmlns:p14="http://schemas.microsoft.com/office/powerpoint/2010/main" val="2151924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CBBC609F-515B-AAD0-9137-017F0ABA8B8F}"/>
              </a:ext>
            </a:extLst>
          </p:cNvPr>
          <p:cNvSpPr>
            <a:spLocks noGrp="1"/>
          </p:cNvSpPr>
          <p:nvPr>
            <p:ph type="title"/>
          </p:nvPr>
        </p:nvSpPr>
        <p:spPr/>
        <p:txBody>
          <a:bodyPr/>
          <a:lstStyle/>
          <a:p>
            <a:r>
              <a:rPr lang="fr-CA" sz="4400" dirty="0">
                <a:effectLst/>
                <a:latin typeface="Calibri" panose="020F0502020204030204" pitchFamily="34" charset="0"/>
                <a:ea typeface="Calibri" panose="020F0502020204030204" pitchFamily="34" charset="0"/>
                <a:cs typeface="Times New Roman" panose="02020603050405020304" pitchFamily="18" charset="0"/>
              </a:rPr>
              <a:t>Alexandrie en 1901 </a:t>
            </a:r>
            <a:endParaRPr lang="el-GR" dirty="0"/>
          </a:p>
        </p:txBody>
      </p:sp>
      <p:sp>
        <p:nvSpPr>
          <p:cNvPr id="5" name="Θέση περιεχομένου 4">
            <a:extLst>
              <a:ext uri="{FF2B5EF4-FFF2-40B4-BE49-F238E27FC236}">
                <a16:creationId xmlns:a16="http://schemas.microsoft.com/office/drawing/2014/main" id="{4AD298E3-3230-CB3F-4F7C-5EDB177A5459}"/>
              </a:ext>
            </a:extLst>
          </p:cNvPr>
          <p:cNvSpPr>
            <a:spLocks noGrp="1"/>
          </p:cNvSpPr>
          <p:nvPr>
            <p:ph sz="half" idx="1"/>
          </p:nvPr>
        </p:nvSpPr>
        <p:spPr>
          <a:xfrm>
            <a:off x="838200" y="1825625"/>
            <a:ext cx="6329218" cy="4351338"/>
          </a:xfrm>
        </p:spPr>
        <p:txBody>
          <a:bodyPr>
            <a:normAutofit fontScale="70000" lnSpcReduction="20000"/>
          </a:bodyPr>
          <a:lstStyle/>
          <a:p>
            <a:pPr marL="0" indent="0">
              <a:buNone/>
            </a:pPr>
            <a:r>
              <a:rPr lang="fr-CA" sz="2800" dirty="0">
                <a:effectLst/>
                <a:latin typeface="Calibri" panose="020F0502020204030204" pitchFamily="34" charset="0"/>
                <a:ea typeface="Calibri" panose="020F0502020204030204" pitchFamily="34" charset="0"/>
                <a:cs typeface="Times New Roman" panose="02020603050405020304" pitchFamily="18" charset="0"/>
              </a:rPr>
              <a:t>« Alexandrie, bâtie sur une presqu’île qui s’avance doucement dans la mer, est une ville de 320.000 habitants, la seconde de l’Égypte par sa population.  […] elle est le grand centre des affaires. […] Quoiqu’à demi Européenne, la ville d’Alexandrie donne cependant un avant-goût fidèle de l’Orient. […] Je m’arrête sur le trottoir pour voir défiler devant moi cette multitude d’Arabes, d’Européens, de Turcs, de Nègres, d’Indiens, de Nubiens, de Soudanais, etc. Tout cela grouille, s’agite et bruit dans un étrange tumulte de sons et de couleurs. La langue arabe, avec ses sons rauques et durs, contribue certainement à produire cette impression tapageuse. Dans la rue, je cause avec un Égyptien qui, dans une phrase, me place deux mots d’arabe, quatre mots de français et deux mots d’Anglais. C’est un cocher, je lui dis de me conduire au Consulat français, où je dépose ma carte ». </a:t>
            </a:r>
          </a:p>
          <a:p>
            <a:pPr marL="0" indent="0">
              <a:buNone/>
            </a:pPr>
            <a:r>
              <a:rPr lang="fr-CA" sz="2800" dirty="0">
                <a:effectLst/>
                <a:latin typeface="Calibri" panose="020F0502020204030204" pitchFamily="34" charset="0"/>
                <a:ea typeface="Calibri" panose="020F0502020204030204" pitchFamily="34" charset="0"/>
                <a:cs typeface="Times New Roman" panose="02020603050405020304" pitchFamily="18" charset="0"/>
              </a:rPr>
              <a:t>(Rayer, Président de la Société d’horticultur</a:t>
            </a:r>
            <a:r>
              <a:rPr lang="fr-CA" sz="2800" dirty="0">
                <a:latin typeface="Calibri" panose="020F0502020204030204" pitchFamily="34" charset="0"/>
                <a:ea typeface="Calibri" panose="020F0502020204030204" pitchFamily="34" charset="0"/>
                <a:cs typeface="Times New Roman" panose="02020603050405020304" pitchFamily="18" charset="0"/>
              </a:rPr>
              <a:t>e de France,</a:t>
            </a:r>
            <a:r>
              <a:rPr lang="fr-CA" sz="2800" dirty="0">
                <a:effectLst/>
                <a:latin typeface="Calibri" panose="020F0502020204030204" pitchFamily="34" charset="0"/>
                <a:ea typeface="Calibri" panose="020F0502020204030204" pitchFamily="34" charset="0"/>
                <a:cs typeface="Times New Roman" panose="02020603050405020304" pitchFamily="18" charset="0"/>
              </a:rPr>
              <a:t> 1901 : 2-3)</a:t>
            </a:r>
            <a:endParaRPr lang="el-GR" dirty="0"/>
          </a:p>
        </p:txBody>
      </p:sp>
      <p:pic>
        <p:nvPicPr>
          <p:cNvPr id="7" name="Θέση περιεχομένου 6">
            <a:extLst>
              <a:ext uri="{FF2B5EF4-FFF2-40B4-BE49-F238E27FC236}">
                <a16:creationId xmlns:a16="http://schemas.microsoft.com/office/drawing/2014/main" id="{14720E97-2FD3-3B39-CA8D-CFA2988EDFFA}"/>
              </a:ext>
            </a:extLst>
          </p:cNvPr>
          <p:cNvPicPr>
            <a:picLocks noGrp="1" noChangeAspect="1"/>
          </p:cNvPicPr>
          <p:nvPr>
            <p:ph sz="half" idx="2"/>
          </p:nvPr>
        </p:nvPicPr>
        <p:blipFill>
          <a:blip r:embed="rId2"/>
          <a:stretch>
            <a:fillRect/>
          </a:stretch>
        </p:blipFill>
        <p:spPr>
          <a:xfrm>
            <a:off x="7167418" y="1422400"/>
            <a:ext cx="4673600" cy="4608945"/>
          </a:xfrm>
          <a:prstGeom prst="rect">
            <a:avLst/>
          </a:prstGeom>
        </p:spPr>
      </p:pic>
    </p:spTree>
    <p:extLst>
      <p:ext uri="{BB962C8B-B14F-4D97-AF65-F5344CB8AC3E}">
        <p14:creationId xmlns:p14="http://schemas.microsoft.com/office/powerpoint/2010/main" val="3871112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77D62E7-AA07-4007-3B95-876BA5E65008}"/>
              </a:ext>
            </a:extLst>
          </p:cNvPr>
          <p:cNvSpPr>
            <a:spLocks noGrp="1"/>
          </p:cNvSpPr>
          <p:nvPr>
            <p:ph type="title"/>
          </p:nvPr>
        </p:nvSpPr>
        <p:spPr/>
        <p:txBody>
          <a:bodyPr/>
          <a:lstStyle/>
          <a:p>
            <a:endParaRPr lang="el-GR"/>
          </a:p>
        </p:txBody>
      </p:sp>
      <p:pic>
        <p:nvPicPr>
          <p:cNvPr id="4" name="Θέση περιεχομένου 3">
            <a:extLst>
              <a:ext uri="{FF2B5EF4-FFF2-40B4-BE49-F238E27FC236}">
                <a16:creationId xmlns:a16="http://schemas.microsoft.com/office/drawing/2014/main" id="{B9DC6692-991F-FF49-AABA-8B656505D062}"/>
              </a:ext>
            </a:extLst>
          </p:cNvPr>
          <p:cNvPicPr>
            <a:picLocks noGrp="1" noChangeAspect="1"/>
          </p:cNvPicPr>
          <p:nvPr>
            <p:ph idx="1"/>
          </p:nvPr>
        </p:nvPicPr>
        <p:blipFill>
          <a:blip r:embed="rId2"/>
          <a:stretch>
            <a:fillRect/>
          </a:stretch>
        </p:blipFill>
        <p:spPr>
          <a:xfrm>
            <a:off x="2296160" y="802640"/>
            <a:ext cx="8544560" cy="5690235"/>
          </a:xfrm>
          <a:prstGeom prst="rect">
            <a:avLst/>
          </a:prstGeom>
        </p:spPr>
      </p:pic>
    </p:spTree>
    <p:extLst>
      <p:ext uri="{BB962C8B-B14F-4D97-AF65-F5344CB8AC3E}">
        <p14:creationId xmlns:p14="http://schemas.microsoft.com/office/powerpoint/2010/main" val="20848977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7168559-E004-92E1-628F-BBBCA7C96032}"/>
              </a:ext>
            </a:extLst>
          </p:cNvPr>
          <p:cNvSpPr>
            <a:spLocks noGrp="1"/>
          </p:cNvSpPr>
          <p:nvPr>
            <p:ph type="title"/>
          </p:nvPr>
        </p:nvSpPr>
        <p:spPr/>
        <p:txBody>
          <a:bodyPr/>
          <a:lstStyle/>
          <a:p>
            <a:r>
              <a:rPr lang="fr-CA" dirty="0"/>
              <a:t>La construction du canal de Suez (1859-1869)</a:t>
            </a:r>
            <a:endParaRPr lang="el-GR" dirty="0"/>
          </a:p>
        </p:txBody>
      </p:sp>
      <p:pic>
        <p:nvPicPr>
          <p:cNvPr id="5" name="Θέση περιεχομένου 4" descr="Εικόνα που περιέχει κείμενο, εξωτερικός χώρος/ύπαιθρος, ακτή&#10;&#10;Περιγραφή που δημιουργήθηκε αυτόματα">
            <a:extLst>
              <a:ext uri="{FF2B5EF4-FFF2-40B4-BE49-F238E27FC236}">
                <a16:creationId xmlns:a16="http://schemas.microsoft.com/office/drawing/2014/main" id="{06F3AE40-BC2C-B9A2-DB83-24AA48AD653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44662" y="1825625"/>
            <a:ext cx="8702676" cy="4351338"/>
          </a:xfrm>
        </p:spPr>
      </p:pic>
    </p:spTree>
    <p:extLst>
      <p:ext uri="{BB962C8B-B14F-4D97-AF65-F5344CB8AC3E}">
        <p14:creationId xmlns:p14="http://schemas.microsoft.com/office/powerpoint/2010/main" val="1766904653"/>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3092</TotalTime>
  <Words>1454</Words>
  <Application>Microsoft Office PowerPoint</Application>
  <PresentationFormat>Ευρεία οθόνη</PresentationFormat>
  <Paragraphs>140</Paragraphs>
  <Slides>32</Slides>
  <Notes>2</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32</vt:i4>
      </vt:variant>
    </vt:vector>
  </HeadingPairs>
  <TitlesOfParts>
    <vt:vector size="36" baseType="lpstr">
      <vt:lpstr>Arial</vt:lpstr>
      <vt:lpstr>Calibri</vt:lpstr>
      <vt:lpstr>Calibri Light</vt:lpstr>
      <vt:lpstr>Θέμα του Office</vt:lpstr>
      <vt:lpstr>            Les Grecs d’Égypte et leur variété de langue : entre cosmopolitisme et isolement Rea Delveroudi rdel@frl.uoa.gr Université Nationale et Kapodistrienne d’Athènes</vt:lpstr>
      <vt:lpstr>Le dialecte des Grecs d’Égypte (débuts du 19e – milieu du 20e siècle)</vt:lpstr>
      <vt:lpstr>Le dialecte des Grecs d’Égypte (débuts du 19e – milieu du 20e siècle)</vt:lpstr>
      <vt:lpstr>Égyptiotika : un dialecte « éphémère »</vt:lpstr>
      <vt:lpstr>Alexandrie et la communauté grecque d’Égypte</vt:lpstr>
      <vt:lpstr>Muhammad Ali Pasha  (wali d’Égypte de 1804-1849)</vt:lpstr>
      <vt:lpstr>Alexandrie en 1901 </vt:lpstr>
      <vt:lpstr>Παρουσίαση του PowerPoint</vt:lpstr>
      <vt:lpstr>La construction du canal de Suez (1859-1869)</vt:lpstr>
      <vt:lpstr>Παρουσίαση του PowerPoint</vt:lpstr>
      <vt:lpstr>Παρουσίαση του PowerPoint</vt:lpstr>
      <vt:lpstr>Παρουσίαση του PowerPoint</vt:lpstr>
      <vt:lpstr>Παρουσίαση του PowerPoint</vt:lpstr>
      <vt:lpstr>Organisation des Grecs en Égypte</vt:lpstr>
      <vt:lpstr>Le gymnase/lycée Averofeion</vt:lpstr>
      <vt:lpstr>L’église grecque orthodoxe d’Alexandrie Évangélismos</vt:lpstr>
      <vt:lpstr>       Koinotita : Institution régulatrice </vt:lpstr>
      <vt:lpstr>L’urbanisme d’Alexandrie :  un reflet de l’isolement communautaire et de la stratification sociale</vt:lpstr>
      <vt:lpstr>Carte de la partie Est d’Alexandrie</vt:lpstr>
      <vt:lpstr>Carte de la partie Est d’Alexandrie : Camp de César et Ibrahimia</vt:lpstr>
      <vt:lpstr>Carte de la partie Est d’Alexandrie : El Hadra</vt:lpstr>
      <vt:lpstr>Egyptiotika, le dialecte des Grecs d’Égypte</vt:lpstr>
      <vt:lpstr>Des codes hybrides improvisés</vt:lpstr>
      <vt:lpstr>Deux pôles influant  sur les interactions translagagières</vt:lpstr>
      <vt:lpstr>Interactions interdialectales</vt:lpstr>
      <vt:lpstr>Les mots dialectaux dans égyptiotika</vt:lpstr>
      <vt:lpstr>La koiné des Égyptiotes </vt:lpstr>
      <vt:lpstr>La koiné des Égyptiotes</vt:lpstr>
      <vt:lpstr>Épilogue : Entre solidarité et isolement</vt:lpstr>
      <vt:lpstr>Épilogue : Entre solidarité et isolement</vt:lpstr>
      <vt:lpstr>Παρουσίαση του PowerPoint</vt:lpstr>
      <vt:lpstr>Bibliographie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Grecs d’Égypte et leur variété de langue : entre cosmopolitisme et isolement Rea Delveroudi</dc:title>
  <dc:creator>Ρέα Δελβερούδη</dc:creator>
  <cp:lastModifiedBy>Argyro Moustaki</cp:lastModifiedBy>
  <cp:revision>18</cp:revision>
  <cp:lastPrinted>2023-04-26T07:42:41Z</cp:lastPrinted>
  <dcterms:created xsi:type="dcterms:W3CDTF">2023-04-01T22:35:20Z</dcterms:created>
  <dcterms:modified xsi:type="dcterms:W3CDTF">2023-05-02T16:19:17Z</dcterms:modified>
</cp:coreProperties>
</file>