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96"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67" r:id="rId23"/>
    <p:sldId id="278" r:id="rId24"/>
    <p:sldId id="279" r:id="rId25"/>
    <p:sldId id="280" r:id="rId2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initials="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454" autoAdjust="0"/>
  </p:normalViewPr>
  <p:slideViewPr>
    <p:cSldViewPr>
      <p:cViewPr>
        <p:scale>
          <a:sx n="80" d="100"/>
          <a:sy n="80" d="100"/>
        </p:scale>
        <p:origin x="-12" y="2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255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745DD0-01FD-41AB-BBA7-12280883EC0E}" type="datetimeFigureOut">
              <a:rPr lang="el-GR" smtClean="0"/>
              <a:t>13/1/2016</a:t>
            </a:fld>
            <a:endParaRPr lang="el-G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BCC58BE-1C56-4DAA-8FF2-7F4724CC338B}" type="slidenum">
              <a:rPr lang="el-GR" smtClean="0"/>
              <a:t>‹#›</a:t>
            </a:fld>
            <a:endParaRPr lang="el-GR"/>
          </a:p>
        </p:txBody>
      </p:sp>
    </p:spTree>
    <p:extLst>
      <p:ext uri="{BB962C8B-B14F-4D97-AF65-F5344CB8AC3E}">
        <p14:creationId xmlns:p14="http://schemas.microsoft.com/office/powerpoint/2010/main" val="1949725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6A2662-B38D-416C-9188-C7AA74502F7C}" type="datetimeFigureOut">
              <a:rPr lang="el-GR" smtClean="0"/>
              <a:t>13/1/2016</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0BC7CA-522E-417F-928B-365542BF3029}" type="slidenum">
              <a:rPr lang="el-GR" smtClean="0"/>
              <a:t>‹#›</a:t>
            </a:fld>
            <a:endParaRPr lang="el-GR"/>
          </a:p>
        </p:txBody>
      </p:sp>
      <p:sp>
        <p:nvSpPr>
          <p:cNvPr id="8" name="Notes Placeholder 7"/>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Footer Placeholder 8"/>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Tree>
    <p:extLst>
      <p:ext uri="{BB962C8B-B14F-4D97-AF65-F5344CB8AC3E}">
        <p14:creationId xmlns:p14="http://schemas.microsoft.com/office/powerpoint/2010/main" val="2703109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820BC7CA-522E-417F-928B-365542BF3029}" type="slidenum">
              <a:rPr lang="el-GR" smtClean="0"/>
              <a:t>4</a:t>
            </a:fld>
            <a:endParaRPr lang="el-GR"/>
          </a:p>
        </p:txBody>
      </p:sp>
    </p:spTree>
    <p:extLst>
      <p:ext uri="{BB962C8B-B14F-4D97-AF65-F5344CB8AC3E}">
        <p14:creationId xmlns:p14="http://schemas.microsoft.com/office/powerpoint/2010/main" val="3862228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114800"/>
          </a:xfrm>
          <a:prstGeom prst="rect">
            <a:avLst/>
          </a:prstGeom>
        </p:spPr>
        <p:txBody>
          <a:bodyPr/>
          <a:lstStyle/>
          <a:p>
            <a:endParaRPr lang="el-GR" dirty="0"/>
          </a:p>
        </p:txBody>
      </p:sp>
      <p:sp>
        <p:nvSpPr>
          <p:cNvPr id="4" name="Slide Number Placeholder 3"/>
          <p:cNvSpPr>
            <a:spLocks noGrp="1"/>
          </p:cNvSpPr>
          <p:nvPr>
            <p:ph type="sldNum" sz="quarter" idx="10"/>
          </p:nvPr>
        </p:nvSpPr>
        <p:spPr/>
        <p:txBody>
          <a:bodyPr/>
          <a:lstStyle/>
          <a:p>
            <a:fld id="{820BC7CA-522E-417F-928B-365542BF3029}" type="slidenum">
              <a:rPr lang="el-GR" smtClean="0"/>
              <a:t>6</a:t>
            </a:fld>
            <a:endParaRPr lang="el-GR"/>
          </a:p>
        </p:txBody>
      </p:sp>
    </p:spTree>
    <p:extLst>
      <p:ext uri="{BB962C8B-B14F-4D97-AF65-F5344CB8AC3E}">
        <p14:creationId xmlns:p14="http://schemas.microsoft.com/office/powerpoint/2010/main" val="1639422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820BC7CA-522E-417F-928B-365542BF3029}" type="slidenum">
              <a:rPr lang="el-GR" smtClean="0"/>
              <a:t>22</a:t>
            </a:fld>
            <a:endParaRPr lang="el-GR"/>
          </a:p>
        </p:txBody>
      </p:sp>
    </p:spTree>
    <p:extLst>
      <p:ext uri="{BB962C8B-B14F-4D97-AF65-F5344CB8AC3E}">
        <p14:creationId xmlns:p14="http://schemas.microsoft.com/office/powerpoint/2010/main" val="1727604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452AFA8A-021D-4503-A6E0-DACA82B124AA}" type="datetimeFigureOut">
              <a:rPr lang="el-GR" smtClean="0"/>
              <a:t>13/1/2016</a:t>
            </a:fld>
            <a:endParaRPr lang="el-GR"/>
          </a:p>
        </p:txBody>
      </p:sp>
      <p:sp>
        <p:nvSpPr>
          <p:cNvPr id="16" name="Slide Number Placeholder 15"/>
          <p:cNvSpPr>
            <a:spLocks noGrp="1"/>
          </p:cNvSpPr>
          <p:nvPr>
            <p:ph type="sldNum" sz="quarter" idx="11"/>
          </p:nvPr>
        </p:nvSpPr>
        <p:spPr/>
        <p:txBody>
          <a:bodyPr/>
          <a:lstStyle/>
          <a:p>
            <a:fld id="{3C224749-653F-49C9-9A74-E68D44983485}" type="slidenum">
              <a:rPr lang="el-GR" smtClean="0"/>
              <a:t>‹#›</a:t>
            </a:fld>
            <a:endParaRPr lang="el-GR"/>
          </a:p>
        </p:txBody>
      </p:sp>
      <p:sp>
        <p:nvSpPr>
          <p:cNvPr id="17" name="Footer Placeholder 16"/>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2AFA8A-021D-4503-A6E0-DACA82B124AA}" type="datetimeFigureOut">
              <a:rPr lang="el-GR" smtClean="0"/>
              <a:t>13/1/2016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C224749-653F-49C9-9A74-E68D44983485}"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52AFA8A-021D-4503-A6E0-DACA82B124AA}" type="datetimeFigureOut">
              <a:rPr lang="el-GR" smtClean="0"/>
              <a:t>13/1/2016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C224749-653F-49C9-9A74-E68D44983485}"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452AFA8A-021D-4503-A6E0-DACA82B124AA}" type="datetimeFigureOut">
              <a:rPr lang="el-GR" smtClean="0"/>
              <a:t>13/1/2016</a:t>
            </a:fld>
            <a:endParaRPr lang="el-GR"/>
          </a:p>
        </p:txBody>
      </p:sp>
      <p:sp>
        <p:nvSpPr>
          <p:cNvPr id="15" name="Slide Number Placeholder 14"/>
          <p:cNvSpPr>
            <a:spLocks noGrp="1"/>
          </p:cNvSpPr>
          <p:nvPr>
            <p:ph type="sldNum" sz="quarter" idx="15"/>
          </p:nvPr>
        </p:nvSpPr>
        <p:spPr/>
        <p:txBody>
          <a:bodyPr/>
          <a:lstStyle>
            <a:lvl1pPr algn="ctr">
              <a:defRPr/>
            </a:lvl1pPr>
          </a:lstStyle>
          <a:p>
            <a:fld id="{3C224749-653F-49C9-9A74-E68D44983485}" type="slidenum">
              <a:rPr lang="el-GR" smtClean="0"/>
              <a:t>‹#›</a:t>
            </a:fld>
            <a:endParaRPr lang="el-GR"/>
          </a:p>
        </p:txBody>
      </p:sp>
      <p:sp>
        <p:nvSpPr>
          <p:cNvPr id="16" name="Footer Placeholder 15"/>
          <p:cNvSpPr>
            <a:spLocks noGrp="1"/>
          </p:cNvSpPr>
          <p:nvPr>
            <p:ph type="ftr" sz="quarter" idx="16"/>
          </p:nvPr>
        </p:nvSpPr>
        <p:spPr/>
        <p:txBody>
          <a:bodyPr/>
          <a:lstStyle/>
          <a:p>
            <a:endParaRPr lang="el-GR"/>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2AFA8A-021D-4503-A6E0-DACA82B124AA}" type="datetimeFigureOut">
              <a:rPr lang="el-GR" smtClean="0"/>
              <a:t>13/1/2016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3C224749-653F-49C9-9A74-E68D44983485}" type="slidenum">
              <a:rPr lang="el-GR" smtClean="0"/>
              <a:t>‹#›</a:t>
            </a:fld>
            <a:endParaRPr lang="el-GR"/>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52AFA8A-021D-4503-A6E0-DACA82B124AA}" type="datetimeFigureOut">
              <a:rPr lang="el-GR" smtClean="0"/>
              <a:t>13/1/2016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3C224749-653F-49C9-9A74-E68D44983485}" type="slidenum">
              <a:rPr lang="el-GR" smtClean="0"/>
              <a:t>‹#›</a:t>
            </a:fld>
            <a:endParaRPr lang="el-G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3C224749-653F-49C9-9A74-E68D44983485}" type="slidenum">
              <a:rPr lang="el-GR" smtClean="0"/>
              <a:t>‹#›</a:t>
            </a:fld>
            <a:endParaRPr lang="el-GR"/>
          </a:p>
        </p:txBody>
      </p:sp>
      <p:sp>
        <p:nvSpPr>
          <p:cNvPr id="8" name="Footer Placeholder 7"/>
          <p:cNvSpPr>
            <a:spLocks noGrp="1"/>
          </p:cNvSpPr>
          <p:nvPr>
            <p:ph type="ftr" sz="quarter" idx="11"/>
          </p:nvPr>
        </p:nvSpPr>
        <p:spPr/>
        <p:txBody>
          <a:bodyPr/>
          <a:lstStyle/>
          <a:p>
            <a:endParaRPr lang="el-GR"/>
          </a:p>
        </p:txBody>
      </p:sp>
      <p:sp>
        <p:nvSpPr>
          <p:cNvPr id="7" name="Date Placeholder 6"/>
          <p:cNvSpPr>
            <a:spLocks noGrp="1"/>
          </p:cNvSpPr>
          <p:nvPr>
            <p:ph type="dt" sz="half" idx="10"/>
          </p:nvPr>
        </p:nvSpPr>
        <p:spPr/>
        <p:txBody>
          <a:bodyPr/>
          <a:lstStyle/>
          <a:p>
            <a:fld id="{452AFA8A-021D-4503-A6E0-DACA82B124AA}" type="datetimeFigureOut">
              <a:rPr lang="el-GR" smtClean="0"/>
              <a:t>13/1/2016</a:t>
            </a:fld>
            <a:endParaRPr lang="el-GR"/>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52AFA8A-021D-4503-A6E0-DACA82B124AA}" type="datetimeFigureOut">
              <a:rPr lang="el-GR" smtClean="0"/>
              <a:t>13/1/2016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3C224749-653F-49C9-9A74-E68D44983485}" type="slidenum">
              <a:rPr lang="el-GR" smtClean="0"/>
              <a:t>‹#›</a:t>
            </a:fld>
            <a:endParaRPr lang="el-GR"/>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2AFA8A-021D-4503-A6E0-DACA82B124AA}" type="datetimeFigureOut">
              <a:rPr lang="el-GR" smtClean="0"/>
              <a:t>13/1/2016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3C224749-653F-49C9-9A74-E68D44983485}"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452AFA8A-021D-4503-A6E0-DACA82B124AA}" type="datetimeFigureOut">
              <a:rPr lang="el-GR" smtClean="0"/>
              <a:t>13/1/2016</a:t>
            </a:fld>
            <a:endParaRPr lang="el-GR"/>
          </a:p>
        </p:txBody>
      </p:sp>
      <p:sp>
        <p:nvSpPr>
          <p:cNvPr id="9" name="Slide Number Placeholder 8"/>
          <p:cNvSpPr>
            <a:spLocks noGrp="1"/>
          </p:cNvSpPr>
          <p:nvPr>
            <p:ph type="sldNum" sz="quarter" idx="15"/>
          </p:nvPr>
        </p:nvSpPr>
        <p:spPr/>
        <p:txBody>
          <a:bodyPr/>
          <a:lstStyle/>
          <a:p>
            <a:fld id="{3C224749-653F-49C9-9A74-E68D44983485}" type="slidenum">
              <a:rPr lang="el-GR" smtClean="0"/>
              <a:t>‹#›</a:t>
            </a:fld>
            <a:endParaRPr lang="el-GR"/>
          </a:p>
        </p:txBody>
      </p:sp>
      <p:sp>
        <p:nvSpPr>
          <p:cNvPr id="10" name="Footer Placeholder 9"/>
          <p:cNvSpPr>
            <a:spLocks noGrp="1"/>
          </p:cNvSpPr>
          <p:nvPr>
            <p:ph type="ftr" sz="quarter" idx="16"/>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452AFA8A-021D-4503-A6E0-DACA82B124AA}" type="datetimeFigureOut">
              <a:rPr lang="el-GR" smtClean="0"/>
              <a:t>13/1/2016</a:t>
            </a:fld>
            <a:endParaRPr lang="el-GR"/>
          </a:p>
        </p:txBody>
      </p:sp>
      <p:sp>
        <p:nvSpPr>
          <p:cNvPr id="9" name="Slide Number Placeholder 8"/>
          <p:cNvSpPr>
            <a:spLocks noGrp="1"/>
          </p:cNvSpPr>
          <p:nvPr>
            <p:ph type="sldNum" sz="quarter" idx="11"/>
          </p:nvPr>
        </p:nvSpPr>
        <p:spPr/>
        <p:txBody>
          <a:bodyPr/>
          <a:lstStyle/>
          <a:p>
            <a:fld id="{3C224749-653F-49C9-9A74-E68D44983485}" type="slidenum">
              <a:rPr lang="el-GR" smtClean="0"/>
              <a:t>‹#›</a:t>
            </a:fld>
            <a:endParaRPr lang="el-GR"/>
          </a:p>
        </p:txBody>
      </p:sp>
      <p:sp>
        <p:nvSpPr>
          <p:cNvPr id="10" name="Footer Placeholder 9"/>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452AFA8A-021D-4503-A6E0-DACA82B124AA}" type="datetimeFigureOut">
              <a:rPr lang="el-GR" smtClean="0"/>
              <a:t>13/1/2016</a:t>
            </a:fld>
            <a:endParaRPr lang="el-G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3C224749-653F-49C9-9A74-E68D44983485}" type="slidenum">
              <a:rPr lang="el-GR" smtClean="0"/>
              <a:t>‹#›</a:t>
            </a:fld>
            <a:endParaRPr lang="el-G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_ftn1"/><Relationship Id="rId2" Type="http://schemas.openxmlformats.org/officeDocument/2006/relationships/hyperlink" Target="http://www.institutfrancais.ru/ru/moscou/mediateka-%D0%BAy%D1%80%D1%81%D1%8B%20%D1%84%D1%80%D0%B0%D0%BD%D1%86%D1%83%D1%81%D0%BA%D0%BE%D0%B3o%20%D1%8F%D0%B7%D1%8B%D0%BAa"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_ftn1"/><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logatom.free.fr/eurosem2003.pdf" TargetMode="External"/><Relationship Id="rId2" Type="http://schemas.openxmlformats.org/officeDocument/2006/relationships/hyperlink" Target="#_ftn1"/><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hyperlink" Target="#_ftn1"/><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_ftn1"/><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_ftn1"/></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_ftn1"/><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_ftnref1"/></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552" y="4149080"/>
            <a:ext cx="8305800" cy="2016224"/>
          </a:xfrm>
        </p:spPr>
        <p:txBody>
          <a:bodyPr/>
          <a:lstStyle/>
          <a:p>
            <a:pPr lvl="0" algn="r">
              <a:buClr>
                <a:srgbClr val="C0504D"/>
              </a:buClr>
            </a:pPr>
            <a:r>
              <a:rPr lang="fr-FR" sz="3200" dirty="0">
                <a:solidFill>
                  <a:srgbClr val="EEECE1"/>
                </a:solidFill>
              </a:rPr>
              <a:t>créé par SYROUKI Maria</a:t>
            </a:r>
            <a:endParaRPr lang="el-GR" sz="3200" dirty="0">
              <a:solidFill>
                <a:srgbClr val="EEECE1"/>
              </a:solidFill>
            </a:endParaRPr>
          </a:p>
          <a:p>
            <a:pPr lvl="0" algn="l">
              <a:buClr>
                <a:srgbClr val="C0504D"/>
              </a:buClr>
            </a:pPr>
            <a:endParaRPr lang="fr-FR" sz="2000" dirty="0" smtClean="0">
              <a:solidFill>
                <a:srgbClr val="EEECE1"/>
              </a:solidFill>
              <a:latin typeface="Times New Roman"/>
              <a:ea typeface="Times New Roman"/>
            </a:endParaRPr>
          </a:p>
          <a:p>
            <a:pPr lvl="0" algn="l">
              <a:buClr>
                <a:srgbClr val="C0504D"/>
              </a:buClr>
            </a:pPr>
            <a:endParaRPr lang="fr-FR" sz="2000" dirty="0">
              <a:solidFill>
                <a:srgbClr val="EEECE1"/>
              </a:solidFill>
              <a:latin typeface="Times New Roman"/>
              <a:ea typeface="Times New Roman"/>
            </a:endParaRPr>
          </a:p>
          <a:p>
            <a:pPr lvl="0" algn="l">
              <a:buClr>
                <a:srgbClr val="C0504D"/>
              </a:buClr>
            </a:pPr>
            <a:r>
              <a:rPr lang="fr-FR" sz="2000" dirty="0" smtClean="0">
                <a:solidFill>
                  <a:srgbClr val="EEECE1"/>
                </a:solidFill>
                <a:latin typeface="Times New Roman"/>
                <a:ea typeface="Times New Roman"/>
              </a:rPr>
              <a:t>PROFESSEUR RESPONSABLE : MOUSTAKI </a:t>
            </a:r>
            <a:r>
              <a:rPr lang="fr-FR" sz="2000" dirty="0" err="1" smtClean="0">
                <a:solidFill>
                  <a:srgbClr val="EEECE1"/>
                </a:solidFill>
                <a:latin typeface="Times New Roman"/>
                <a:ea typeface="Times New Roman"/>
              </a:rPr>
              <a:t>Argyro</a:t>
            </a:r>
            <a:r>
              <a:rPr lang="fr-FR" sz="2000" dirty="0" smtClean="0">
                <a:solidFill>
                  <a:srgbClr val="EEECE1"/>
                </a:solidFill>
                <a:latin typeface="Times New Roman"/>
                <a:ea typeface="Times New Roman"/>
              </a:rPr>
              <a:t>        </a:t>
            </a:r>
          </a:p>
          <a:p>
            <a:pPr lvl="0" algn="l">
              <a:buClr>
                <a:srgbClr val="C0504D"/>
              </a:buClr>
            </a:pPr>
            <a:r>
              <a:rPr lang="fr-FR" sz="2000" dirty="0" smtClean="0">
                <a:solidFill>
                  <a:srgbClr val="EEECE1"/>
                </a:solidFill>
                <a:latin typeface="Times New Roman"/>
                <a:ea typeface="Times New Roman"/>
              </a:rPr>
              <a:t>ANNÉE </a:t>
            </a:r>
            <a:r>
              <a:rPr lang="fr-FR" sz="2000" dirty="0">
                <a:solidFill>
                  <a:srgbClr val="EEECE1"/>
                </a:solidFill>
                <a:latin typeface="Times New Roman"/>
                <a:ea typeface="Times New Roman"/>
              </a:rPr>
              <a:t>ACADÉMIQUE : 2013-2014 </a:t>
            </a:r>
            <a:endParaRPr lang="fr-FR" sz="2000" dirty="0">
              <a:solidFill>
                <a:srgbClr val="EEECE1"/>
              </a:solidFill>
            </a:endParaRPr>
          </a:p>
          <a:p>
            <a:pPr lvl="0" algn="r">
              <a:buClr>
                <a:srgbClr val="C0504D"/>
              </a:buClr>
            </a:pPr>
            <a:endParaRPr lang="fr-FR" sz="3200" dirty="0">
              <a:solidFill>
                <a:srgbClr val="EEECE1"/>
              </a:solidFill>
            </a:endParaRPr>
          </a:p>
        </p:txBody>
      </p:sp>
      <p:sp>
        <p:nvSpPr>
          <p:cNvPr id="2" name="Title 1"/>
          <p:cNvSpPr>
            <a:spLocks noGrp="1"/>
          </p:cNvSpPr>
          <p:nvPr>
            <p:ph type="ctrTitle"/>
          </p:nvPr>
        </p:nvSpPr>
        <p:spPr>
          <a:xfrm>
            <a:off x="539552" y="1196752"/>
            <a:ext cx="8305800" cy="1981200"/>
          </a:xfrm>
        </p:spPr>
        <p:txBody>
          <a:bodyPr/>
          <a:lstStyle/>
          <a:p>
            <a:r>
              <a:rPr lang="fr-FR" b="1" dirty="0" smtClean="0"/>
              <a:t>L’intercompréhension pour enseigner le multilinguisme</a:t>
            </a:r>
            <a:r>
              <a:rPr lang="fr-FR" dirty="0" smtClean="0"/>
              <a:t/>
            </a:r>
            <a:br>
              <a:rPr lang="fr-FR" dirty="0" smtClean="0"/>
            </a:br>
            <a:r>
              <a:rPr lang="fr-FR" sz="3200" i="1" dirty="0"/>
              <a:t>l</a:t>
            </a:r>
            <a:r>
              <a:rPr lang="fr-FR" sz="3200" i="1" dirty="0" smtClean="0"/>
              <a:t>angue choisie: le russe</a:t>
            </a:r>
            <a:endParaRPr lang="el-GR" sz="3200" i="1" dirty="0"/>
          </a:p>
        </p:txBody>
      </p:sp>
    </p:spTree>
    <p:extLst>
      <p:ext uri="{BB962C8B-B14F-4D97-AF65-F5344CB8AC3E}">
        <p14:creationId xmlns:p14="http://schemas.microsoft.com/office/powerpoint/2010/main" val="4257730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200" b="0" i="0" u="none" strike="noStrike" cap="none" normalizeH="0" baseline="0" smtClean="0">
                <a:ln>
                  <a:noFill/>
                </a:ln>
                <a:solidFill>
                  <a:schemeClr val="tx1"/>
                </a:solidFill>
                <a:effectLst/>
                <a:latin typeface="Times New Roman" pitchFamily="18" charset="0"/>
                <a:ea typeface="Calibri" pitchFamily="34" charset="0"/>
                <a:cs typeface="Times New Roman" pitchFamily="18" charset="0"/>
              </a:rPr>
              <a:t> </a:t>
            </a: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pic>
        <p:nvPicPr>
          <p:cNvPr id="204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800" y="332656"/>
            <a:ext cx="8172400" cy="41764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1520" y="4653136"/>
            <a:ext cx="8640960" cy="1862048"/>
          </a:xfrm>
          <a:prstGeom prst="rect">
            <a:avLst/>
          </a:prstGeom>
        </p:spPr>
        <p:txBody>
          <a:bodyPr wrap="square">
            <a:spAutoFit/>
          </a:bodyPr>
          <a:lstStyle/>
          <a:p>
            <a:pPr algn="just"/>
            <a:r>
              <a:rPr lang="fr-FR" sz="2300" dirty="0">
                <a:latin typeface="Times New Roman"/>
                <a:ea typeface="Calibri"/>
              </a:rPr>
              <a:t>Et voilà les options qui se présentent de nouveau. Je distingue assez facilement que la première de ces options est le mot que je cherche : </a:t>
            </a:r>
            <a:r>
              <a:rPr lang="fr-FR" sz="2300" b="1" dirty="0">
                <a:solidFill>
                  <a:srgbClr val="002060"/>
                </a:solidFill>
                <a:latin typeface="Times New Roman"/>
                <a:ea typeface="Calibri"/>
              </a:rPr>
              <a:t>АБОНЕМЕНТ</a:t>
            </a:r>
            <a:r>
              <a:rPr lang="fr-FR" sz="2300" b="1" dirty="0">
                <a:latin typeface="Times New Roman"/>
                <a:ea typeface="Calibri"/>
              </a:rPr>
              <a:t> </a:t>
            </a:r>
            <a:r>
              <a:rPr lang="fr-FR" sz="2300" dirty="0">
                <a:latin typeface="Times New Roman"/>
                <a:ea typeface="Calibri"/>
              </a:rPr>
              <a:t>(</a:t>
            </a:r>
            <a:r>
              <a:rPr lang="fr-FR" sz="2300" dirty="0" err="1">
                <a:latin typeface="Times New Roman"/>
                <a:ea typeface="Calibri"/>
              </a:rPr>
              <a:t>abonement</a:t>
            </a:r>
            <a:r>
              <a:rPr lang="fr-FR" sz="2300" dirty="0">
                <a:latin typeface="Times New Roman"/>
                <a:ea typeface="Calibri"/>
              </a:rPr>
              <a:t>), en bulgare </a:t>
            </a:r>
            <a:r>
              <a:rPr lang="fr-FR" sz="2300" dirty="0">
                <a:solidFill>
                  <a:srgbClr val="002060"/>
                </a:solidFill>
                <a:latin typeface="Times New Roman"/>
                <a:ea typeface="Calibri"/>
              </a:rPr>
              <a:t>АБОНАМЕНТ </a:t>
            </a:r>
            <a:r>
              <a:rPr lang="fr-FR" sz="2300" dirty="0">
                <a:latin typeface="Times New Roman"/>
                <a:ea typeface="Calibri"/>
              </a:rPr>
              <a:t>et en français</a:t>
            </a:r>
            <a:r>
              <a:rPr lang="fr-FR" sz="2300" i="1" dirty="0">
                <a:latin typeface="Times New Roman"/>
                <a:ea typeface="Calibri"/>
              </a:rPr>
              <a:t> </a:t>
            </a:r>
            <a:r>
              <a:rPr lang="fr-FR" sz="2300" dirty="0">
                <a:solidFill>
                  <a:srgbClr val="002060"/>
                </a:solidFill>
                <a:latin typeface="Times New Roman"/>
                <a:ea typeface="Calibri"/>
              </a:rPr>
              <a:t>ABONNEMENT</a:t>
            </a:r>
            <a:r>
              <a:rPr lang="fr-FR" sz="2300" i="1" dirty="0">
                <a:latin typeface="Times New Roman"/>
                <a:ea typeface="Calibri"/>
              </a:rPr>
              <a:t>.</a:t>
            </a:r>
            <a:r>
              <a:rPr lang="fr-FR" sz="2300" dirty="0">
                <a:latin typeface="Times New Roman"/>
                <a:ea typeface="Calibri"/>
              </a:rPr>
              <a:t> Je suis déjà très près de ce que je cherche. J’y appuie et voilà, finalement, mes renseignements précieux : </a:t>
            </a:r>
            <a:endParaRPr lang="el-GR" sz="2300" dirty="0"/>
          </a:p>
        </p:txBody>
      </p:sp>
    </p:spTree>
    <p:extLst>
      <p:ext uri="{BB962C8B-B14F-4D97-AF65-F5344CB8AC3E}">
        <p14:creationId xmlns:p14="http://schemas.microsoft.com/office/powerpoint/2010/main" val="2912307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307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16632"/>
            <a:ext cx="8784975" cy="6624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2025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484784"/>
            <a:ext cx="8640960" cy="3539430"/>
          </a:xfrm>
          <a:prstGeom prst="rect">
            <a:avLst/>
          </a:prstGeom>
        </p:spPr>
        <p:txBody>
          <a:bodyPr wrap="square">
            <a:spAutoFit/>
          </a:bodyPr>
          <a:lstStyle/>
          <a:p>
            <a:pPr algn="just">
              <a:spcAft>
                <a:spcPts val="1000"/>
              </a:spcAft>
            </a:pPr>
            <a:r>
              <a:rPr lang="fr-FR" sz="2800" dirty="0">
                <a:latin typeface="Times New Roman"/>
                <a:ea typeface="Calibri"/>
                <a:cs typeface="Times New Roman"/>
              </a:rPr>
              <a:t>Mais comment aborder le document le plus efficacement possible pour que je puisse accéder au sens et obtenir les informations voulues ? J’envisage à commencer par ce qui m’est connu et transparent dans la phrase pour continuer, dans un deuxième temps, en émettant des hypothèses et en inférant la signification de ce qui m’est inconnu. J’utiliserai comme langues pont le bulgare et le français et le grec. </a:t>
            </a:r>
            <a:endParaRPr lang="el-GR" sz="2800" dirty="0">
              <a:effectLst/>
              <a:latin typeface="Calibri"/>
              <a:ea typeface="Calibri"/>
              <a:cs typeface="Times New Roman"/>
            </a:endParaRPr>
          </a:p>
        </p:txBody>
      </p:sp>
    </p:spTree>
    <p:extLst>
      <p:ext uri="{BB962C8B-B14F-4D97-AF65-F5344CB8AC3E}">
        <p14:creationId xmlns:p14="http://schemas.microsoft.com/office/powerpoint/2010/main" val="28169533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6047" y="306863"/>
            <a:ext cx="8697494" cy="7839069"/>
          </a:xfrm>
          <a:prstGeom prst="rect">
            <a:avLst/>
          </a:prstGeom>
        </p:spPr>
        <p:txBody>
          <a:bodyPr wrap="square">
            <a:spAutoFit/>
          </a:bodyPr>
          <a:lstStyle/>
          <a:p>
            <a:pPr>
              <a:spcAft>
                <a:spcPts val="0"/>
              </a:spcAft>
            </a:pPr>
            <a:r>
              <a:rPr lang="ru-RU" b="1" u="sng" dirty="0">
                <a:solidFill>
                  <a:srgbClr val="0000FF"/>
                </a:solidFill>
                <a:latin typeface="Times New Roman" pitchFamily="18" charset="0"/>
                <a:ea typeface="Times New Roman"/>
                <a:cs typeface="Times New Roman" pitchFamily="18" charset="0"/>
                <a:hlinkClick r:id="rId2"/>
              </a:rPr>
              <a:t>МЕДИАТЕКА</a:t>
            </a:r>
            <a:endParaRPr lang="el-GR" sz="1600" b="1" dirty="0">
              <a:latin typeface="Times New Roman" pitchFamily="18" charset="0"/>
              <a:ea typeface="Calibri"/>
              <a:cs typeface="Times New Roman" pitchFamily="18" charset="0"/>
            </a:endParaRPr>
          </a:p>
          <a:p>
            <a:pPr>
              <a:spcAft>
                <a:spcPts val="0"/>
              </a:spcAft>
            </a:pPr>
            <a:r>
              <a:rPr lang="ru-RU" b="1" kern="1800" dirty="0">
                <a:solidFill>
                  <a:srgbClr val="002060"/>
                </a:solidFill>
                <a:latin typeface="Times New Roman" pitchFamily="18" charset="0"/>
                <a:ea typeface="Times New Roman"/>
                <a:cs typeface="Times New Roman" pitchFamily="18" charset="0"/>
              </a:rPr>
              <a:t>АБОНЕМЕНТ</a:t>
            </a:r>
            <a:endParaRPr lang="el-GR" sz="1600" b="1" dirty="0">
              <a:solidFill>
                <a:srgbClr val="002060"/>
              </a:solidFill>
              <a:latin typeface="Times New Roman" pitchFamily="18" charset="0"/>
              <a:ea typeface="Calibri"/>
              <a:cs typeface="Times New Roman" pitchFamily="18" charset="0"/>
            </a:endParaRPr>
          </a:p>
          <a:p>
            <a:pPr>
              <a:spcAft>
                <a:spcPts val="0"/>
              </a:spcAft>
            </a:pPr>
            <a:r>
              <a:rPr lang="ru-RU" b="1" dirty="0">
                <a:solidFill>
                  <a:srgbClr val="002060"/>
                </a:solidFill>
                <a:latin typeface="Times New Roman" pitchFamily="18" charset="0"/>
                <a:ea typeface="Times New Roman"/>
                <a:cs typeface="Times New Roman" pitchFamily="18" charset="0"/>
              </a:rPr>
              <a:t>ЗАПИСЬ</a:t>
            </a:r>
            <a:endParaRPr lang="el-GR" sz="1600" b="1" dirty="0">
              <a:solidFill>
                <a:srgbClr val="002060"/>
              </a:solidFill>
              <a:latin typeface="Times New Roman" pitchFamily="18" charset="0"/>
              <a:ea typeface="Calibri"/>
              <a:cs typeface="Times New Roman" pitchFamily="18" charset="0"/>
            </a:endParaRPr>
          </a:p>
          <a:p>
            <a:pPr algn="just">
              <a:spcAft>
                <a:spcPts val="1000"/>
              </a:spcAft>
            </a:pPr>
            <a:r>
              <a:rPr lang="ru-RU" b="1" dirty="0">
                <a:solidFill>
                  <a:srgbClr val="002060"/>
                </a:solidFill>
                <a:latin typeface="Times New Roman" pitchFamily="18" charset="0"/>
                <a:ea typeface="Times New Roman"/>
                <a:cs typeface="Times New Roman" pitchFamily="18" charset="0"/>
              </a:rPr>
              <a:t>Консультация любых материалов медиатеки Французского института на месте бесплатна. Чтобы получить книги, диски или учебные пособия на дом, Вам необходимо записаться</a:t>
            </a:r>
            <a:r>
              <a:rPr lang="ru-RU" b="1" dirty="0" smtClean="0">
                <a:solidFill>
                  <a:srgbClr val="002060"/>
                </a:solidFill>
                <a:latin typeface="Times New Roman" pitchFamily="18" charset="0"/>
                <a:ea typeface="Times New Roman"/>
                <a:cs typeface="Times New Roman" pitchFamily="18" charset="0"/>
              </a:rPr>
              <a:t>.</a:t>
            </a:r>
            <a:endParaRPr lang="fr-FR" b="1" dirty="0" smtClean="0">
              <a:solidFill>
                <a:srgbClr val="002060"/>
              </a:solidFill>
              <a:latin typeface="Times New Roman" pitchFamily="18" charset="0"/>
              <a:ea typeface="Times New Roman"/>
              <a:cs typeface="Times New Roman" pitchFamily="18" charset="0"/>
            </a:endParaRPr>
          </a:p>
          <a:p>
            <a:pPr algn="just">
              <a:spcAft>
                <a:spcPts val="1000"/>
              </a:spcAft>
            </a:pPr>
            <a:r>
              <a:rPr lang="fr-FR" sz="1900" dirty="0" smtClean="0">
                <a:latin typeface="Times New Roman" pitchFamily="18" charset="0"/>
                <a:cs typeface="Times New Roman" pitchFamily="18" charset="0"/>
              </a:rPr>
              <a:t>Déjà les mots МЕДИАТЕКА et АБОНЕМЕНТ sont abordés et bien compris. Le bulgare m’aide à comprendre le mot </a:t>
            </a:r>
            <a:r>
              <a:rPr lang="fr-FR" sz="1900" b="1" dirty="0" smtClean="0">
                <a:latin typeface="Times New Roman" pitchFamily="18" charset="0"/>
                <a:cs typeface="Times New Roman" pitchFamily="18" charset="0"/>
              </a:rPr>
              <a:t>ЗАПИСЬ</a:t>
            </a:r>
            <a:r>
              <a:rPr lang="fr-FR" sz="1900" dirty="0" smtClean="0">
                <a:latin typeface="Times New Roman" pitchFamily="18" charset="0"/>
                <a:cs typeface="Times New Roman" pitchFamily="18" charset="0"/>
              </a:rPr>
              <a:t> (</a:t>
            </a:r>
            <a:r>
              <a:rPr lang="fr-FR" sz="1900" dirty="0" err="1" smtClean="0">
                <a:latin typeface="Times New Roman" pitchFamily="18" charset="0"/>
                <a:cs typeface="Times New Roman" pitchFamily="18" charset="0"/>
              </a:rPr>
              <a:t>zapis</a:t>
            </a:r>
            <a:r>
              <a:rPr lang="fr-FR" sz="1900" dirty="0" smtClean="0">
                <a:latin typeface="Times New Roman" pitchFamily="18" charset="0"/>
                <a:cs typeface="Times New Roman" pitchFamily="18" charset="0"/>
              </a:rPr>
              <a:t>). En bulgare le mot </a:t>
            </a:r>
            <a:r>
              <a:rPr lang="fr-FR" sz="1900" b="1" dirty="0" smtClean="0">
                <a:latin typeface="Times New Roman" pitchFamily="18" charset="0"/>
                <a:cs typeface="Times New Roman" pitchFamily="18" charset="0"/>
              </a:rPr>
              <a:t>ЗАПИСВАНЕ</a:t>
            </a:r>
            <a:r>
              <a:rPr lang="fr-FR" sz="1900" dirty="0" smtClean="0">
                <a:latin typeface="Times New Roman" pitchFamily="18" charset="0"/>
                <a:cs typeface="Times New Roman" pitchFamily="18" charset="0"/>
              </a:rPr>
              <a:t>, (en minuscules : </a:t>
            </a:r>
            <a:r>
              <a:rPr lang="fr-FR" sz="1900" dirty="0" err="1" smtClean="0">
                <a:latin typeface="Times New Roman" pitchFamily="18" charset="0"/>
                <a:cs typeface="Times New Roman" pitchFamily="18" charset="0"/>
              </a:rPr>
              <a:t>записване</a:t>
            </a:r>
            <a:r>
              <a:rPr lang="fr-FR" sz="1900" dirty="0" smtClean="0">
                <a:latin typeface="Times New Roman" pitchFamily="18" charset="0"/>
                <a:cs typeface="Times New Roman" pitchFamily="18" charset="0"/>
              </a:rPr>
              <a:t>) signifie </a:t>
            </a:r>
            <a:r>
              <a:rPr lang="fr-FR" sz="1900" b="1" dirty="0" smtClean="0">
                <a:latin typeface="Times New Roman" pitchFamily="18" charset="0"/>
                <a:cs typeface="Times New Roman" pitchFamily="18" charset="0"/>
              </a:rPr>
              <a:t>inscription</a:t>
            </a:r>
            <a:r>
              <a:rPr lang="fr-FR" sz="1900" dirty="0" smtClean="0">
                <a:latin typeface="Times New Roman" pitchFamily="18" charset="0"/>
                <a:cs typeface="Times New Roman" pitchFamily="18" charset="0"/>
              </a:rPr>
              <a:t>, fait qui m’aide à construire du sens. Dans la première phrase, il existe des mots transparents : </a:t>
            </a:r>
            <a:r>
              <a:rPr lang="ru-RU" sz="1900" b="1" dirty="0" smtClean="0">
                <a:latin typeface="Times New Roman" pitchFamily="18" charset="0"/>
                <a:cs typeface="Times New Roman" pitchFamily="18" charset="0"/>
              </a:rPr>
              <a:t>медиатеки</a:t>
            </a:r>
            <a:r>
              <a:rPr lang="fr-FR" sz="1900" b="1" i="1" baseline="30000" dirty="0" smtClean="0">
                <a:solidFill>
                  <a:prstClr val="white"/>
                </a:solidFill>
                <a:latin typeface="Times New Roman" pitchFamily="18" charset="0"/>
                <a:ea typeface="Calibri" pitchFamily="34" charset="0"/>
                <a:cs typeface="Times New Roman" pitchFamily="18" charset="0"/>
                <a:hlinkClick r:id="rId3"/>
              </a:rPr>
              <a:t>[</a:t>
            </a:r>
            <a:r>
              <a:rPr lang="fr-FR" sz="1900" b="1" i="1" baseline="30000" dirty="0" smtClean="0" bmk="">
                <a:solidFill>
                  <a:prstClr val="white"/>
                </a:solidFill>
                <a:latin typeface="Times New Roman" pitchFamily="18" charset="0"/>
                <a:ea typeface="Calibri" pitchFamily="34" charset="0"/>
                <a:cs typeface="Times New Roman" pitchFamily="18" charset="0"/>
                <a:hlinkClick r:id="rId3"/>
              </a:rPr>
              <a:t>2]</a:t>
            </a:r>
            <a:r>
              <a:rPr lang="ru-RU" sz="1900" b="1" dirty="0" smtClean="0">
                <a:latin typeface="Times New Roman" pitchFamily="18" charset="0"/>
                <a:cs typeface="Times New Roman" pitchFamily="18" charset="0"/>
              </a:rPr>
              <a:t>Французского института</a:t>
            </a:r>
            <a:r>
              <a:rPr lang="ru-RU" sz="1900" i="1" dirty="0" smtClean="0">
                <a:latin typeface="Times New Roman" pitchFamily="18" charset="0"/>
                <a:cs typeface="Times New Roman" pitchFamily="18" charset="0"/>
              </a:rPr>
              <a:t> </a:t>
            </a:r>
            <a:r>
              <a:rPr lang="fr-FR" sz="1900" dirty="0" smtClean="0">
                <a:latin typeface="Times New Roman" pitchFamily="18" charset="0"/>
                <a:cs typeface="Times New Roman" pitchFamily="18" charset="0"/>
              </a:rPr>
              <a:t>qui sont déjà rencontrés et analysés. Le mot </a:t>
            </a:r>
            <a:r>
              <a:rPr lang="ru-RU" sz="1900" b="1" dirty="0" smtClean="0">
                <a:latin typeface="Times New Roman" pitchFamily="18" charset="0"/>
                <a:cs typeface="Times New Roman" pitchFamily="18" charset="0"/>
              </a:rPr>
              <a:t>Консультация</a:t>
            </a:r>
            <a:r>
              <a:rPr lang="fr-FR" sz="1900" i="1" dirty="0" smtClean="0">
                <a:latin typeface="Times New Roman" pitchFamily="18" charset="0"/>
                <a:cs typeface="Times New Roman" pitchFamily="18" charset="0"/>
              </a:rPr>
              <a:t> (</a:t>
            </a:r>
            <a:r>
              <a:rPr lang="fr-FR" sz="1900" dirty="0" err="1" smtClean="0">
                <a:latin typeface="Times New Roman" pitchFamily="18" charset="0"/>
                <a:cs typeface="Times New Roman" pitchFamily="18" charset="0"/>
              </a:rPr>
              <a:t>konsultatsia</a:t>
            </a:r>
            <a:r>
              <a:rPr lang="fr-FR" sz="1900" dirty="0" smtClean="0">
                <a:latin typeface="Times New Roman" pitchFamily="18" charset="0"/>
                <a:cs typeface="Times New Roman" pitchFamily="18" charset="0"/>
              </a:rPr>
              <a:t>) renvoie au mot français </a:t>
            </a:r>
            <a:r>
              <a:rPr lang="fr-FR" sz="1900" b="1" dirty="0" smtClean="0">
                <a:latin typeface="Times New Roman" pitchFamily="18" charset="0"/>
                <a:cs typeface="Times New Roman" pitchFamily="18" charset="0"/>
              </a:rPr>
              <a:t>consultation</a:t>
            </a:r>
            <a:r>
              <a:rPr lang="fr-FR" sz="1900" i="1" dirty="0" smtClean="0">
                <a:latin typeface="Times New Roman" pitchFamily="18" charset="0"/>
                <a:cs typeface="Times New Roman" pitchFamily="18" charset="0"/>
              </a:rPr>
              <a:t> </a:t>
            </a:r>
            <a:r>
              <a:rPr lang="fr-FR" sz="1900" dirty="0" smtClean="0">
                <a:latin typeface="Times New Roman" pitchFamily="18" charset="0"/>
                <a:cs typeface="Times New Roman" pitchFamily="18" charset="0"/>
              </a:rPr>
              <a:t>comme le mot </a:t>
            </a:r>
            <a:r>
              <a:rPr lang="ru-RU" sz="1900" b="1" dirty="0" smtClean="0">
                <a:latin typeface="Times New Roman" pitchFamily="18" charset="0"/>
                <a:cs typeface="Times New Roman" pitchFamily="18" charset="0"/>
              </a:rPr>
              <a:t>материалов</a:t>
            </a:r>
            <a:r>
              <a:rPr lang="ru-RU" sz="1900" i="1" dirty="0" smtClean="0">
                <a:latin typeface="Times New Roman" pitchFamily="18" charset="0"/>
                <a:cs typeface="Times New Roman" pitchFamily="18" charset="0"/>
              </a:rPr>
              <a:t> </a:t>
            </a:r>
            <a:r>
              <a:rPr lang="fr-FR" sz="1900" dirty="0" smtClean="0">
                <a:latin typeface="Times New Roman" pitchFamily="18" charset="0"/>
                <a:cs typeface="Times New Roman" pitchFamily="18" charset="0"/>
              </a:rPr>
              <a:t>(</a:t>
            </a:r>
            <a:r>
              <a:rPr lang="fr-FR" sz="1900" dirty="0" err="1" smtClean="0">
                <a:latin typeface="Times New Roman" pitchFamily="18" charset="0"/>
                <a:cs typeface="Times New Roman" pitchFamily="18" charset="0"/>
              </a:rPr>
              <a:t>materialof</a:t>
            </a:r>
            <a:r>
              <a:rPr lang="fr-FR" sz="1900" dirty="0" smtClean="0">
                <a:latin typeface="Times New Roman" pitchFamily="18" charset="0"/>
                <a:cs typeface="Times New Roman" pitchFamily="18" charset="0"/>
              </a:rPr>
              <a:t>) aussi, </a:t>
            </a:r>
            <a:r>
              <a:rPr lang="fr-FR" sz="1900" b="1" dirty="0" smtClean="0">
                <a:latin typeface="Times New Roman" pitchFamily="18" charset="0"/>
                <a:cs typeface="Times New Roman" pitchFamily="18" charset="0"/>
              </a:rPr>
              <a:t>matériel </a:t>
            </a:r>
            <a:r>
              <a:rPr lang="fr-FR" sz="1900" dirty="0" smtClean="0">
                <a:latin typeface="Times New Roman" pitchFamily="18" charset="0"/>
                <a:cs typeface="Times New Roman" pitchFamily="18" charset="0"/>
              </a:rPr>
              <a:t>en français. Pour ce qui est des mots </a:t>
            </a:r>
            <a:r>
              <a:rPr lang="ru-RU" sz="1900" b="1" dirty="0" smtClean="0">
                <a:latin typeface="Times New Roman" pitchFamily="18" charset="0"/>
                <a:cs typeface="Times New Roman" pitchFamily="18" charset="0"/>
              </a:rPr>
              <a:t>на</a:t>
            </a:r>
            <a:r>
              <a:rPr lang="ru-RU" sz="1900" b="1" i="1" dirty="0" smtClean="0">
                <a:latin typeface="Times New Roman" pitchFamily="18" charset="0"/>
                <a:cs typeface="Times New Roman" pitchFamily="18" charset="0"/>
              </a:rPr>
              <a:t> </a:t>
            </a:r>
            <a:r>
              <a:rPr lang="ru-RU" sz="1900" b="1" dirty="0" smtClean="0">
                <a:latin typeface="Times New Roman" pitchFamily="18" charset="0"/>
                <a:cs typeface="Times New Roman" pitchFamily="18" charset="0"/>
              </a:rPr>
              <a:t>месте</a:t>
            </a:r>
            <a:r>
              <a:rPr lang="ru-RU" sz="1900" i="1" dirty="0" smtClean="0">
                <a:latin typeface="Times New Roman" pitchFamily="18" charset="0"/>
                <a:cs typeface="Times New Roman" pitchFamily="18" charset="0"/>
              </a:rPr>
              <a:t> </a:t>
            </a:r>
            <a:r>
              <a:rPr lang="fr-FR" sz="1900" dirty="0" smtClean="0">
                <a:latin typeface="Times New Roman" pitchFamily="18" charset="0"/>
                <a:cs typeface="Times New Roman" pitchFamily="18" charset="0"/>
              </a:rPr>
              <a:t>et </a:t>
            </a:r>
            <a:r>
              <a:rPr lang="ru-RU" sz="1900" b="1" dirty="0" smtClean="0">
                <a:latin typeface="Times New Roman" pitchFamily="18" charset="0"/>
                <a:cs typeface="Times New Roman" pitchFamily="18" charset="0"/>
              </a:rPr>
              <a:t>бесплатна</a:t>
            </a:r>
            <a:r>
              <a:rPr lang="ru-RU" sz="1900" i="1" dirty="0" smtClean="0">
                <a:latin typeface="Times New Roman" pitchFamily="18" charset="0"/>
                <a:cs typeface="Times New Roman" pitchFamily="18" charset="0"/>
              </a:rPr>
              <a:t> </a:t>
            </a:r>
            <a:r>
              <a:rPr lang="fr-FR" sz="1900" dirty="0" smtClean="0">
                <a:latin typeface="Times New Roman" pitchFamily="18" charset="0"/>
                <a:cs typeface="Times New Roman" pitchFamily="18" charset="0"/>
              </a:rPr>
              <a:t>c’est le bulgare qui aide, </a:t>
            </a:r>
            <a:r>
              <a:rPr lang="fr-FR" sz="1900" b="1" dirty="0" err="1" smtClean="0">
                <a:latin typeface="Times New Roman" pitchFamily="18" charset="0"/>
                <a:cs typeface="Times New Roman" pitchFamily="18" charset="0"/>
              </a:rPr>
              <a:t>на</a:t>
            </a:r>
            <a:r>
              <a:rPr lang="fr-FR" sz="1900" b="1" dirty="0" smtClean="0">
                <a:latin typeface="Times New Roman" pitchFamily="18" charset="0"/>
                <a:cs typeface="Times New Roman" pitchFamily="18" charset="0"/>
              </a:rPr>
              <a:t> </a:t>
            </a:r>
            <a:r>
              <a:rPr lang="fr-FR" sz="1900" b="1" dirty="0" err="1" smtClean="0">
                <a:latin typeface="Times New Roman" pitchFamily="18" charset="0"/>
                <a:cs typeface="Times New Roman" pitchFamily="18" charset="0"/>
              </a:rPr>
              <a:t>място</a:t>
            </a:r>
            <a:r>
              <a:rPr lang="fr-FR" sz="1900" b="1" dirty="0" smtClean="0">
                <a:latin typeface="Times New Roman" pitchFamily="18" charset="0"/>
                <a:cs typeface="Times New Roman" pitchFamily="18" charset="0"/>
              </a:rPr>
              <a:t> = sur place</a:t>
            </a:r>
            <a:r>
              <a:rPr lang="fr-FR" sz="1900" dirty="0" smtClean="0">
                <a:latin typeface="Times New Roman" pitchFamily="18" charset="0"/>
                <a:cs typeface="Times New Roman" pitchFamily="18" charset="0"/>
              </a:rPr>
              <a:t> et </a:t>
            </a:r>
            <a:r>
              <a:rPr lang="ru-RU" sz="1900" b="1" dirty="0" smtClean="0">
                <a:latin typeface="Times New Roman" pitchFamily="18" charset="0"/>
                <a:cs typeface="Times New Roman" pitchFamily="18" charset="0"/>
              </a:rPr>
              <a:t>бесплатно</a:t>
            </a:r>
            <a:r>
              <a:rPr lang="fr-FR" sz="1900" b="1" i="1" dirty="0" smtClean="0">
                <a:latin typeface="Times New Roman" pitchFamily="18" charset="0"/>
                <a:cs typeface="Times New Roman" pitchFamily="18" charset="0"/>
              </a:rPr>
              <a:t>=</a:t>
            </a:r>
            <a:r>
              <a:rPr lang="fr-FR" sz="1900" b="1" dirty="0" smtClean="0">
                <a:latin typeface="Times New Roman" pitchFamily="18" charset="0"/>
                <a:cs typeface="Times New Roman" pitchFamily="18" charset="0"/>
              </a:rPr>
              <a:t>gratuit</a:t>
            </a:r>
            <a:r>
              <a:rPr lang="fr-FR" sz="1900" dirty="0">
                <a:latin typeface="Times New Roman" pitchFamily="18" charset="0"/>
                <a:cs typeface="Times New Roman" pitchFamily="18" charset="0"/>
              </a:rPr>
              <a:t>. </a:t>
            </a:r>
            <a:endParaRPr lang="fr-FR" sz="1900" dirty="0" smtClean="0">
              <a:latin typeface="Times New Roman" pitchFamily="18" charset="0"/>
              <a:cs typeface="Times New Roman" pitchFamily="18" charset="0"/>
            </a:endParaRPr>
          </a:p>
          <a:p>
            <a:pPr algn="just">
              <a:spcAft>
                <a:spcPts val="1000"/>
              </a:spcAft>
            </a:pPr>
            <a:r>
              <a:rPr lang="fr-FR" sz="1900" dirty="0" smtClean="0">
                <a:latin typeface="Times New Roman" pitchFamily="18" charset="0"/>
                <a:cs typeface="Times New Roman" pitchFamily="18" charset="0"/>
              </a:rPr>
              <a:t>Donc</a:t>
            </a:r>
            <a:r>
              <a:rPr lang="fr-FR" sz="1900" dirty="0">
                <a:latin typeface="Times New Roman" pitchFamily="18" charset="0"/>
                <a:cs typeface="Times New Roman" pitchFamily="18" charset="0"/>
              </a:rPr>
              <a:t>, cette phrase veut dire que : </a:t>
            </a:r>
            <a:endParaRPr lang="fr-FR" sz="1900" dirty="0" smtClean="0">
              <a:latin typeface="Times New Roman" pitchFamily="18" charset="0"/>
              <a:cs typeface="Times New Roman" pitchFamily="18" charset="0"/>
            </a:endParaRPr>
          </a:p>
          <a:p>
            <a:pPr algn="ctr">
              <a:spcAft>
                <a:spcPts val="1000"/>
              </a:spcAft>
            </a:pPr>
            <a:r>
              <a:rPr lang="fr-FR" sz="2000" b="1" dirty="0" smtClean="0">
                <a:solidFill>
                  <a:schemeClr val="bg2">
                    <a:lumMod val="50000"/>
                  </a:schemeClr>
                </a:solidFill>
                <a:effectLst>
                  <a:outerShdw blurRad="38100" dist="38100" dir="2700000" algn="tl">
                    <a:srgbClr val="000000">
                      <a:alpha val="43137"/>
                    </a:srgbClr>
                  </a:outerShdw>
                </a:effectLst>
                <a:highlight>
                  <a:srgbClr val="C0C0C0"/>
                </a:highlight>
                <a:latin typeface="Times New Roman"/>
                <a:ea typeface="Times New Roman"/>
              </a:rPr>
              <a:t>La </a:t>
            </a:r>
            <a:r>
              <a:rPr lang="fr-FR" sz="2000" b="1" dirty="0">
                <a:solidFill>
                  <a:schemeClr val="bg2">
                    <a:lumMod val="50000"/>
                  </a:schemeClr>
                </a:solidFill>
                <a:effectLst>
                  <a:outerShdw blurRad="38100" dist="38100" dir="2700000" algn="tl">
                    <a:srgbClr val="000000">
                      <a:alpha val="43137"/>
                    </a:srgbClr>
                  </a:outerShdw>
                </a:effectLst>
                <a:highlight>
                  <a:srgbClr val="C0C0C0"/>
                </a:highlight>
                <a:latin typeface="Times New Roman"/>
                <a:ea typeface="Times New Roman"/>
              </a:rPr>
              <a:t>consultation du matériel de la médiathèque sur place est gratuite.</a:t>
            </a:r>
            <a:endParaRPr lang="fr-FR" sz="2000" b="1" dirty="0">
              <a:solidFill>
                <a:schemeClr val="bg2">
                  <a:lumMod val="5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just">
              <a:lnSpc>
                <a:spcPct val="115000"/>
              </a:lnSpc>
              <a:spcAft>
                <a:spcPts val="1000"/>
              </a:spcAft>
            </a:pPr>
            <a:endParaRPr lang="el-GR" sz="1600" dirty="0" smtClean="0">
              <a:latin typeface="Times New Roman" pitchFamily="18" charset="0"/>
              <a:cs typeface="Times New Roman" pitchFamily="18" charset="0"/>
            </a:endParaRPr>
          </a:p>
          <a:p>
            <a:pPr algn="just">
              <a:lnSpc>
                <a:spcPct val="115000"/>
              </a:lnSpc>
              <a:spcAft>
                <a:spcPts val="1000"/>
              </a:spcAft>
            </a:pPr>
            <a:endParaRPr lang="fr-FR" sz="1600" b="1" dirty="0" smtClean="0">
              <a:latin typeface="Times New Roman" pitchFamily="18" charset="0"/>
              <a:ea typeface="Calibri"/>
              <a:cs typeface="Times New Roman" pitchFamily="18" charset="0"/>
            </a:endParaRPr>
          </a:p>
          <a:p>
            <a:pPr algn="just">
              <a:lnSpc>
                <a:spcPct val="115000"/>
              </a:lnSpc>
              <a:spcAft>
                <a:spcPts val="1000"/>
              </a:spcAft>
            </a:pPr>
            <a:endParaRPr lang="fr-FR" sz="1600" b="1" dirty="0">
              <a:effectLst/>
              <a:latin typeface="Times New Roman" pitchFamily="18" charset="0"/>
              <a:ea typeface="Calibri"/>
              <a:cs typeface="Times New Roman" pitchFamily="18" charset="0"/>
            </a:endParaRPr>
          </a:p>
          <a:p>
            <a:pPr algn="just">
              <a:lnSpc>
                <a:spcPct val="115000"/>
              </a:lnSpc>
              <a:spcAft>
                <a:spcPts val="1000"/>
              </a:spcAft>
            </a:pPr>
            <a:endParaRPr lang="fr-FR" sz="1600" b="1" dirty="0" smtClean="0">
              <a:latin typeface="Times New Roman" pitchFamily="18" charset="0"/>
              <a:ea typeface="Calibri"/>
              <a:cs typeface="Times New Roman" pitchFamily="18" charset="0"/>
            </a:endParaRPr>
          </a:p>
          <a:p>
            <a:pPr algn="just">
              <a:lnSpc>
                <a:spcPct val="115000"/>
              </a:lnSpc>
              <a:spcAft>
                <a:spcPts val="1000"/>
              </a:spcAft>
            </a:pPr>
            <a:endParaRPr lang="fr-FR" sz="1600" b="1" dirty="0">
              <a:effectLst/>
              <a:latin typeface="Times New Roman" pitchFamily="18" charset="0"/>
              <a:ea typeface="Calibri"/>
              <a:cs typeface="Times New Roman" pitchFamily="18" charset="0"/>
            </a:endParaRPr>
          </a:p>
          <a:p>
            <a:pPr algn="just">
              <a:lnSpc>
                <a:spcPct val="115000"/>
              </a:lnSpc>
              <a:spcAft>
                <a:spcPts val="1000"/>
              </a:spcAft>
            </a:pPr>
            <a:endParaRPr lang="el-GR" sz="1600" dirty="0">
              <a:effectLst/>
              <a:latin typeface="Times New Roman" pitchFamily="18" charset="0"/>
              <a:ea typeface="Calibri"/>
              <a:cs typeface="Times New Roman" pitchFamily="18" charset="0"/>
            </a:endParaRPr>
          </a:p>
        </p:txBody>
      </p:sp>
      <p:sp>
        <p:nvSpPr>
          <p:cNvPr id="4" name="TextBox 3"/>
          <p:cNvSpPr txBox="1"/>
          <p:nvPr/>
        </p:nvSpPr>
        <p:spPr>
          <a:xfrm>
            <a:off x="236047" y="5949280"/>
            <a:ext cx="8682020"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just"/>
            <a:r>
              <a:rPr lang="fr-FR" sz="1200" b="1" i="1" baseline="30000" dirty="0">
                <a:solidFill>
                  <a:prstClr val="white"/>
                </a:solidFill>
                <a:latin typeface="Times New Roman" pitchFamily="18" charset="0"/>
                <a:ea typeface="Calibri" pitchFamily="34" charset="0"/>
                <a:cs typeface="Times New Roman" pitchFamily="18" charset="0"/>
                <a:hlinkClick r:id="rId3"/>
              </a:rPr>
              <a:t>[</a:t>
            </a:r>
            <a:r>
              <a:rPr lang="fr-FR" sz="1200" b="1" i="1" baseline="30000" dirty="0" smtClean="0" bmk="">
                <a:solidFill>
                  <a:prstClr val="white"/>
                </a:solidFill>
                <a:latin typeface="Times New Roman" pitchFamily="18" charset="0"/>
                <a:ea typeface="Calibri" pitchFamily="34" charset="0"/>
                <a:cs typeface="Times New Roman" pitchFamily="18" charset="0"/>
                <a:hlinkClick r:id="rId3"/>
              </a:rPr>
              <a:t>2]</a:t>
            </a:r>
            <a:r>
              <a:rPr lang="fr-FR" sz="1200" dirty="0" bmk="">
                <a:solidFill>
                  <a:prstClr val="white"/>
                </a:solidFill>
                <a:latin typeface="Times New Roman" pitchFamily="18" charset="0"/>
                <a:ea typeface="Calibri" pitchFamily="34" charset="0"/>
                <a:cs typeface="Times New Roman" pitchFamily="18" charset="0"/>
              </a:rPr>
              <a:t> </a:t>
            </a:r>
            <a:r>
              <a:rPr lang="fr-FR" sz="1200" dirty="0" smtClean="0">
                <a:latin typeface="Times New Roman" pitchFamily="18" charset="0"/>
                <a:cs typeface="Times New Roman" pitchFamily="18" charset="0"/>
              </a:rPr>
              <a:t>Je </a:t>
            </a:r>
            <a:r>
              <a:rPr lang="fr-FR" sz="1200" dirty="0">
                <a:latin typeface="Times New Roman" pitchFamily="18" charset="0"/>
                <a:cs typeface="Times New Roman" pitchFamily="18" charset="0"/>
              </a:rPr>
              <a:t>sais qu’en russe il existe des cas (</a:t>
            </a:r>
            <a:r>
              <a:rPr lang="el-GR" sz="1200" dirty="0">
                <a:latin typeface="Times New Roman" pitchFamily="18" charset="0"/>
                <a:cs typeface="Times New Roman" pitchFamily="18" charset="0"/>
              </a:rPr>
              <a:t>медиатек</a:t>
            </a:r>
            <a:r>
              <a:rPr lang="el-GR" sz="1200" b="1" dirty="0">
                <a:latin typeface="Times New Roman" pitchFamily="18" charset="0"/>
                <a:cs typeface="Times New Roman" pitchFamily="18" charset="0"/>
              </a:rPr>
              <a:t>а </a:t>
            </a:r>
            <a:r>
              <a:rPr lang="fr-FR" sz="1200" dirty="0">
                <a:latin typeface="Times New Roman" pitchFamily="18" charset="0"/>
                <a:cs typeface="Times New Roman" pitchFamily="18" charset="0"/>
              </a:rPr>
              <a:t>– </a:t>
            </a:r>
            <a:r>
              <a:rPr lang="el-GR" sz="1200" dirty="0">
                <a:latin typeface="Times New Roman" pitchFamily="18" charset="0"/>
                <a:cs typeface="Times New Roman" pitchFamily="18" charset="0"/>
              </a:rPr>
              <a:t>медиатек</a:t>
            </a:r>
            <a:r>
              <a:rPr lang="el-GR" sz="1200" b="1" dirty="0">
                <a:latin typeface="Times New Roman" pitchFamily="18" charset="0"/>
                <a:cs typeface="Times New Roman" pitchFamily="18" charset="0"/>
              </a:rPr>
              <a:t>и</a:t>
            </a:r>
            <a:r>
              <a:rPr lang="fr-FR" sz="1200" dirty="0">
                <a:latin typeface="Times New Roman" pitchFamily="18" charset="0"/>
                <a:cs typeface="Times New Roman" pitchFamily="18" charset="0"/>
              </a:rPr>
              <a:t>) mais cela ne me préoccupera pas lors du présent travail comme je vise principalement à accéder au sens et à tirer les informations requises</a:t>
            </a:r>
            <a:endParaRPr lang="el-GR" sz="1200" dirty="0">
              <a:latin typeface="Times New Roman" pitchFamily="18" charset="0"/>
              <a:cs typeface="Times New Roman" pitchFamily="18" charset="0"/>
            </a:endParaRPr>
          </a:p>
        </p:txBody>
      </p:sp>
      <p:sp>
        <p:nvSpPr>
          <p:cNvPr id="5" name="Right Arrow 4"/>
          <p:cNvSpPr/>
          <p:nvPr/>
        </p:nvSpPr>
        <p:spPr>
          <a:xfrm>
            <a:off x="3707904" y="4942957"/>
            <a:ext cx="288032" cy="144016"/>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3575765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Table 11"/>
          <p:cNvGraphicFramePr>
            <a:graphicFrameLocks noGrp="1"/>
          </p:cNvGraphicFramePr>
          <p:nvPr>
            <p:extLst>
              <p:ext uri="{D42A27DB-BD31-4B8C-83A1-F6EECF244321}">
                <p14:modId xmlns:p14="http://schemas.microsoft.com/office/powerpoint/2010/main" val="1054390821"/>
              </p:ext>
            </p:extLst>
          </p:nvPr>
        </p:nvGraphicFramePr>
        <p:xfrm>
          <a:off x="755575" y="1532985"/>
          <a:ext cx="7532763" cy="2616096"/>
        </p:xfrm>
        <a:graphic>
          <a:graphicData uri="http://schemas.openxmlformats.org/drawingml/2006/table">
            <a:tbl>
              <a:tblPr firstRow="1" firstCol="1" bandRow="1">
                <a:tableStyleId>{00A15C55-8517-42AA-B614-E9B94910E393}</a:tableStyleId>
              </a:tblPr>
              <a:tblGrid>
                <a:gridCol w="2509281"/>
                <a:gridCol w="2511741"/>
                <a:gridCol w="2511741"/>
              </a:tblGrid>
              <a:tr h="392820">
                <a:tc>
                  <a:txBody>
                    <a:bodyPr/>
                    <a:lstStyle/>
                    <a:p>
                      <a:pPr algn="ctr">
                        <a:lnSpc>
                          <a:spcPct val="150000"/>
                        </a:lnSpc>
                        <a:spcAft>
                          <a:spcPts val="0"/>
                        </a:spcAft>
                      </a:pPr>
                      <a:r>
                        <a:rPr lang="fr-FR" sz="1600" dirty="0">
                          <a:effectLst/>
                          <a:latin typeface="Times New Roman" pitchFamily="18" charset="0"/>
                          <a:cs typeface="Times New Roman" pitchFamily="18" charset="0"/>
                        </a:rPr>
                        <a:t>Russe</a:t>
                      </a:r>
                      <a:endParaRPr lang="el-G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fr-FR" sz="1600">
                          <a:effectLst/>
                          <a:latin typeface="Times New Roman" pitchFamily="18" charset="0"/>
                          <a:cs typeface="Times New Roman" pitchFamily="18" charset="0"/>
                        </a:rPr>
                        <a:t>Bulgare</a:t>
                      </a:r>
                      <a:endParaRPr lang="el-GR" sz="160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fr-FR" sz="1600">
                          <a:effectLst/>
                          <a:latin typeface="Times New Roman" pitchFamily="18" charset="0"/>
                          <a:cs typeface="Times New Roman" pitchFamily="18" charset="0"/>
                        </a:rPr>
                        <a:t>Français</a:t>
                      </a:r>
                      <a:endParaRPr lang="el-GR" sz="1600">
                        <a:effectLst/>
                        <a:latin typeface="Times New Roman" pitchFamily="18" charset="0"/>
                        <a:ea typeface="Calibri"/>
                        <a:cs typeface="Times New Roman" pitchFamily="18" charset="0"/>
                      </a:endParaRPr>
                    </a:p>
                  </a:txBody>
                  <a:tcPr marL="68580" marR="68580" marT="0" marB="0"/>
                </a:tc>
              </a:tr>
              <a:tr h="651996">
                <a:tc>
                  <a:txBody>
                    <a:bodyPr/>
                    <a:lstStyle/>
                    <a:p>
                      <a:pPr algn="ctr">
                        <a:lnSpc>
                          <a:spcPct val="150000"/>
                        </a:lnSpc>
                        <a:spcAft>
                          <a:spcPts val="0"/>
                        </a:spcAft>
                      </a:pPr>
                      <a:r>
                        <a:rPr lang="ru-RU" sz="1600" dirty="0">
                          <a:effectLst/>
                          <a:latin typeface="Times New Roman" pitchFamily="18" charset="0"/>
                          <a:cs typeface="Times New Roman" pitchFamily="18" charset="0"/>
                        </a:rPr>
                        <a:t>получи</a:t>
                      </a:r>
                      <a:r>
                        <a:rPr lang="ru-RU" sz="1600" u="sng" dirty="0">
                          <a:effectLst/>
                          <a:latin typeface="Times New Roman" pitchFamily="18" charset="0"/>
                          <a:cs typeface="Times New Roman" pitchFamily="18" charset="0"/>
                        </a:rPr>
                        <a:t>ть</a:t>
                      </a:r>
                      <a:endParaRPr lang="el-GR" sz="1600" u="sng"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ru-RU" sz="1600" dirty="0">
                          <a:effectLst/>
                          <a:latin typeface="Times New Roman" pitchFamily="18" charset="0"/>
                          <a:cs typeface="Times New Roman" pitchFamily="18" charset="0"/>
                        </a:rPr>
                        <a:t>получав</a:t>
                      </a:r>
                      <a:r>
                        <a:rPr lang="ru-RU" sz="1600" u="sng" dirty="0">
                          <a:effectLst/>
                          <a:latin typeface="Times New Roman" pitchFamily="18" charset="0"/>
                          <a:cs typeface="Times New Roman" pitchFamily="18" charset="0"/>
                        </a:rPr>
                        <a:t>ам</a:t>
                      </a:r>
                      <a:endParaRPr lang="el-GR" sz="1600" u="sng"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fr-FR" sz="1600" dirty="0">
                          <a:effectLst/>
                          <a:latin typeface="Times New Roman" pitchFamily="18" charset="0"/>
                          <a:cs typeface="Times New Roman" pitchFamily="18" charset="0"/>
                        </a:rPr>
                        <a:t>Prend</a:t>
                      </a:r>
                      <a:r>
                        <a:rPr lang="fr-FR" sz="1600" u="sng" dirty="0">
                          <a:effectLst/>
                          <a:latin typeface="Times New Roman" pitchFamily="18" charset="0"/>
                          <a:cs typeface="Times New Roman" pitchFamily="18" charset="0"/>
                        </a:rPr>
                        <a:t>re</a:t>
                      </a:r>
                      <a:r>
                        <a:rPr lang="fr-FR" sz="1600" dirty="0">
                          <a:effectLst/>
                          <a:latin typeface="Times New Roman" pitchFamily="18" charset="0"/>
                          <a:cs typeface="Times New Roman" pitchFamily="18" charset="0"/>
                        </a:rPr>
                        <a:t>, acquér</a:t>
                      </a:r>
                      <a:r>
                        <a:rPr lang="fr-FR" sz="1600" u="sng" dirty="0">
                          <a:effectLst/>
                          <a:latin typeface="Times New Roman" pitchFamily="18" charset="0"/>
                          <a:cs typeface="Times New Roman" pitchFamily="18" charset="0"/>
                        </a:rPr>
                        <a:t>ir</a:t>
                      </a:r>
                      <a:r>
                        <a:rPr lang="fr-FR" sz="1600" dirty="0">
                          <a:effectLst/>
                          <a:latin typeface="Times New Roman" pitchFamily="18" charset="0"/>
                          <a:cs typeface="Times New Roman" pitchFamily="18" charset="0"/>
                        </a:rPr>
                        <a:t> ici emprunt</a:t>
                      </a:r>
                      <a:r>
                        <a:rPr lang="fr-FR" sz="1600" u="sng" dirty="0">
                          <a:effectLst/>
                          <a:latin typeface="Times New Roman" pitchFamily="18" charset="0"/>
                          <a:cs typeface="Times New Roman" pitchFamily="18" charset="0"/>
                        </a:rPr>
                        <a:t>er</a:t>
                      </a:r>
                      <a:endParaRPr lang="el-GR" sz="1600" u="sng" dirty="0">
                        <a:effectLst/>
                        <a:latin typeface="Times New Roman" pitchFamily="18" charset="0"/>
                        <a:ea typeface="Calibri"/>
                        <a:cs typeface="Times New Roman" pitchFamily="18" charset="0"/>
                      </a:endParaRPr>
                    </a:p>
                  </a:txBody>
                  <a:tcPr marL="68580" marR="68580" marT="0" marB="0"/>
                </a:tc>
              </a:tr>
              <a:tr h="392820">
                <a:tc>
                  <a:txBody>
                    <a:bodyPr/>
                    <a:lstStyle/>
                    <a:p>
                      <a:pPr algn="ctr">
                        <a:lnSpc>
                          <a:spcPct val="150000"/>
                        </a:lnSpc>
                        <a:spcAft>
                          <a:spcPts val="0"/>
                        </a:spcAft>
                      </a:pPr>
                      <a:r>
                        <a:rPr lang="ru-RU" sz="1600" dirty="0">
                          <a:effectLst/>
                          <a:latin typeface="Times New Roman" pitchFamily="18" charset="0"/>
                          <a:cs typeface="Times New Roman" pitchFamily="18" charset="0"/>
                        </a:rPr>
                        <a:t>книг</a:t>
                      </a:r>
                      <a:r>
                        <a:rPr lang="ru-RU" sz="1600" u="sng" dirty="0">
                          <a:effectLst/>
                          <a:latin typeface="Times New Roman" pitchFamily="18" charset="0"/>
                          <a:cs typeface="Times New Roman" pitchFamily="18" charset="0"/>
                        </a:rPr>
                        <a:t>и</a:t>
                      </a:r>
                      <a:endParaRPr lang="el-GR" sz="1600" u="sng"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ru-RU" sz="1600" dirty="0">
                          <a:effectLst/>
                          <a:latin typeface="Times New Roman" pitchFamily="18" charset="0"/>
                          <a:cs typeface="Times New Roman" pitchFamily="18" charset="0"/>
                        </a:rPr>
                        <a:t>книг</a:t>
                      </a:r>
                      <a:r>
                        <a:rPr lang="ru-RU" sz="1600" u="sng" dirty="0">
                          <a:effectLst/>
                          <a:latin typeface="Times New Roman" pitchFamily="18" charset="0"/>
                          <a:cs typeface="Times New Roman" pitchFamily="18" charset="0"/>
                        </a:rPr>
                        <a:t>и</a:t>
                      </a:r>
                      <a:endParaRPr lang="el-GR" sz="1600" u="sng"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fr-FR" sz="1600" dirty="0">
                          <a:effectLst/>
                          <a:latin typeface="Times New Roman" pitchFamily="18" charset="0"/>
                          <a:cs typeface="Times New Roman" pitchFamily="18" charset="0"/>
                        </a:rPr>
                        <a:t>livre</a:t>
                      </a:r>
                      <a:r>
                        <a:rPr lang="fr-FR" sz="1600" u="sng" dirty="0">
                          <a:effectLst/>
                          <a:latin typeface="Times New Roman" pitchFamily="18" charset="0"/>
                          <a:cs typeface="Times New Roman" pitchFamily="18" charset="0"/>
                        </a:rPr>
                        <a:t>s</a:t>
                      </a:r>
                      <a:endParaRPr lang="el-GR" sz="1600" u="sng" dirty="0">
                        <a:effectLst/>
                        <a:latin typeface="Times New Roman" pitchFamily="18" charset="0"/>
                        <a:ea typeface="Calibri"/>
                        <a:cs typeface="Times New Roman" pitchFamily="18" charset="0"/>
                      </a:endParaRPr>
                    </a:p>
                  </a:txBody>
                  <a:tcPr marL="68580" marR="68580" marT="0" marB="0"/>
                </a:tc>
              </a:tr>
              <a:tr h="392820">
                <a:tc>
                  <a:txBody>
                    <a:bodyPr/>
                    <a:lstStyle/>
                    <a:p>
                      <a:pPr algn="ctr">
                        <a:lnSpc>
                          <a:spcPct val="150000"/>
                        </a:lnSpc>
                        <a:spcAft>
                          <a:spcPts val="0"/>
                        </a:spcAft>
                      </a:pPr>
                      <a:r>
                        <a:rPr lang="ru-RU" sz="1600" dirty="0">
                          <a:effectLst/>
                          <a:latin typeface="Times New Roman" pitchFamily="18" charset="0"/>
                          <a:cs typeface="Times New Roman" pitchFamily="18" charset="0"/>
                        </a:rPr>
                        <a:t>пособи</a:t>
                      </a:r>
                      <a:r>
                        <a:rPr lang="ru-RU" sz="1600" u="sng" dirty="0">
                          <a:effectLst/>
                          <a:latin typeface="Times New Roman" pitchFamily="18" charset="0"/>
                          <a:cs typeface="Times New Roman" pitchFamily="18" charset="0"/>
                        </a:rPr>
                        <a:t>я</a:t>
                      </a:r>
                      <a:endParaRPr lang="el-GR" sz="1600" u="sng"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ru-RU" sz="1600" dirty="0">
                          <a:effectLst/>
                          <a:latin typeface="Times New Roman" pitchFamily="18" charset="0"/>
                          <a:cs typeface="Times New Roman" pitchFamily="18" charset="0"/>
                        </a:rPr>
                        <a:t>пособи</a:t>
                      </a:r>
                      <a:r>
                        <a:rPr lang="ru-RU" sz="1600" u="sng" dirty="0">
                          <a:effectLst/>
                          <a:latin typeface="Times New Roman" pitchFamily="18" charset="0"/>
                          <a:cs typeface="Times New Roman" pitchFamily="18" charset="0"/>
                        </a:rPr>
                        <a:t>я</a:t>
                      </a:r>
                      <a:endParaRPr lang="el-GR" sz="1600" u="sng"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fr-FR" sz="1600" dirty="0">
                          <a:effectLst/>
                          <a:latin typeface="Times New Roman" pitchFamily="18" charset="0"/>
                          <a:cs typeface="Times New Roman" pitchFamily="18" charset="0"/>
                        </a:rPr>
                        <a:t>manuel</a:t>
                      </a:r>
                      <a:r>
                        <a:rPr lang="fr-FR" sz="1600" u="sng" dirty="0">
                          <a:effectLst/>
                          <a:latin typeface="Times New Roman" pitchFamily="18" charset="0"/>
                          <a:cs typeface="Times New Roman" pitchFamily="18" charset="0"/>
                        </a:rPr>
                        <a:t>s</a:t>
                      </a:r>
                      <a:endParaRPr lang="el-GR" sz="1600" u="sng" dirty="0">
                        <a:effectLst/>
                        <a:latin typeface="Times New Roman" pitchFamily="18" charset="0"/>
                        <a:ea typeface="Calibri"/>
                        <a:cs typeface="Times New Roman" pitchFamily="18" charset="0"/>
                      </a:endParaRPr>
                    </a:p>
                  </a:txBody>
                  <a:tcPr marL="68580" marR="68580" marT="0" marB="0"/>
                </a:tc>
              </a:tr>
              <a:tr h="392820">
                <a:tc>
                  <a:txBody>
                    <a:bodyPr/>
                    <a:lstStyle/>
                    <a:p>
                      <a:pPr algn="ctr">
                        <a:lnSpc>
                          <a:spcPct val="150000"/>
                        </a:lnSpc>
                        <a:spcAft>
                          <a:spcPts val="0"/>
                        </a:spcAft>
                      </a:pPr>
                      <a:r>
                        <a:rPr lang="ru-RU" sz="1600" dirty="0">
                          <a:effectLst/>
                          <a:latin typeface="Times New Roman" pitchFamily="18" charset="0"/>
                          <a:cs typeface="Times New Roman" pitchFamily="18" charset="0"/>
                        </a:rPr>
                        <a:t>учебн</a:t>
                      </a:r>
                      <a:r>
                        <a:rPr lang="ru-RU" sz="1600" u="sng" dirty="0">
                          <a:effectLst/>
                          <a:latin typeface="Times New Roman" pitchFamily="18" charset="0"/>
                          <a:cs typeface="Times New Roman" pitchFamily="18" charset="0"/>
                        </a:rPr>
                        <a:t>ые</a:t>
                      </a:r>
                      <a:endParaRPr lang="el-GR" sz="1600" u="sng"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ru-RU" sz="1600" dirty="0">
                          <a:effectLst/>
                          <a:latin typeface="Times New Roman" pitchFamily="18" charset="0"/>
                          <a:cs typeface="Times New Roman" pitchFamily="18" charset="0"/>
                        </a:rPr>
                        <a:t>учеб</a:t>
                      </a:r>
                      <a:r>
                        <a:rPr lang="ru-RU" sz="1600" u="sng" dirty="0">
                          <a:effectLst/>
                          <a:latin typeface="Times New Roman" pitchFamily="18" charset="0"/>
                          <a:cs typeface="Times New Roman" pitchFamily="18" charset="0"/>
                        </a:rPr>
                        <a:t>ен</a:t>
                      </a:r>
                      <a:endParaRPr lang="el-GR" sz="1600" u="sng"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fr-FR" sz="1600" dirty="0">
                          <a:effectLst/>
                          <a:latin typeface="Times New Roman" pitchFamily="18" charset="0"/>
                          <a:cs typeface="Times New Roman" pitchFamily="18" charset="0"/>
                        </a:rPr>
                        <a:t>éducati</a:t>
                      </a:r>
                      <a:r>
                        <a:rPr lang="fr-FR" sz="1600" u="sng" dirty="0">
                          <a:effectLst/>
                          <a:latin typeface="Times New Roman" pitchFamily="18" charset="0"/>
                          <a:cs typeface="Times New Roman" pitchFamily="18" charset="0"/>
                        </a:rPr>
                        <a:t>f</a:t>
                      </a:r>
                      <a:endParaRPr lang="el-GR" sz="1600" u="sng" dirty="0">
                        <a:effectLst/>
                        <a:latin typeface="Times New Roman" pitchFamily="18" charset="0"/>
                        <a:ea typeface="Calibri"/>
                        <a:cs typeface="Times New Roman" pitchFamily="18" charset="0"/>
                      </a:endParaRPr>
                    </a:p>
                  </a:txBody>
                  <a:tcPr marL="68580" marR="68580" marT="0" marB="0"/>
                </a:tc>
              </a:tr>
              <a:tr h="392820">
                <a:tc>
                  <a:txBody>
                    <a:bodyPr/>
                    <a:lstStyle/>
                    <a:p>
                      <a:pPr algn="ctr">
                        <a:lnSpc>
                          <a:spcPct val="150000"/>
                        </a:lnSpc>
                        <a:spcAft>
                          <a:spcPts val="0"/>
                        </a:spcAft>
                      </a:pPr>
                      <a:r>
                        <a:rPr lang="ru-RU" sz="1600" dirty="0">
                          <a:effectLst/>
                          <a:latin typeface="Times New Roman" pitchFamily="18" charset="0"/>
                          <a:cs typeface="Times New Roman" pitchFamily="18" charset="0"/>
                        </a:rPr>
                        <a:t>записать</a:t>
                      </a:r>
                      <a:r>
                        <a:rPr lang="ru-RU" sz="1600" u="sng" dirty="0">
                          <a:effectLst/>
                          <a:latin typeface="Times New Roman" pitchFamily="18" charset="0"/>
                          <a:cs typeface="Times New Roman" pitchFamily="18" charset="0"/>
                        </a:rPr>
                        <a:t>ся</a:t>
                      </a:r>
                      <a:endParaRPr lang="el-GR" sz="1600" u="sng"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ru-RU" sz="1600" dirty="0">
                          <a:effectLst/>
                          <a:latin typeface="Times New Roman" pitchFamily="18" charset="0"/>
                          <a:cs typeface="Times New Roman" pitchFamily="18" charset="0"/>
                        </a:rPr>
                        <a:t>записв</a:t>
                      </a:r>
                      <a:r>
                        <a:rPr lang="ru-RU" sz="1600" u="sng" dirty="0">
                          <a:effectLst/>
                          <a:latin typeface="Times New Roman" pitchFamily="18" charset="0"/>
                          <a:cs typeface="Times New Roman" pitchFamily="18" charset="0"/>
                        </a:rPr>
                        <a:t>ам</a:t>
                      </a:r>
                      <a:r>
                        <a:rPr lang="ru-RU" sz="1600" dirty="0">
                          <a:effectLst/>
                          <a:latin typeface="Times New Roman" pitchFamily="18" charset="0"/>
                          <a:cs typeface="Times New Roman" pitchFamily="18" charset="0"/>
                        </a:rPr>
                        <a:t> </a:t>
                      </a:r>
                      <a:r>
                        <a:rPr lang="ru-RU" sz="1600" u="sng" dirty="0">
                          <a:effectLst/>
                          <a:latin typeface="Times New Roman" pitchFamily="18" charset="0"/>
                          <a:cs typeface="Times New Roman" pitchFamily="18" charset="0"/>
                        </a:rPr>
                        <a:t>се</a:t>
                      </a:r>
                      <a:endParaRPr lang="el-GR" sz="1600" u="sng"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fr-FR" sz="1600" u="sng" dirty="0">
                          <a:effectLst/>
                          <a:latin typeface="Times New Roman" pitchFamily="18" charset="0"/>
                          <a:cs typeface="Times New Roman" pitchFamily="18" charset="0"/>
                        </a:rPr>
                        <a:t>s’</a:t>
                      </a:r>
                      <a:r>
                        <a:rPr lang="fr-FR" sz="1600" dirty="0">
                          <a:effectLst/>
                          <a:latin typeface="Times New Roman" pitchFamily="18" charset="0"/>
                          <a:cs typeface="Times New Roman" pitchFamily="18" charset="0"/>
                        </a:rPr>
                        <a:t>inscri</a:t>
                      </a:r>
                      <a:r>
                        <a:rPr lang="fr-FR" sz="1600" u="sng" dirty="0">
                          <a:effectLst/>
                          <a:latin typeface="Times New Roman" pitchFamily="18" charset="0"/>
                          <a:cs typeface="Times New Roman" pitchFamily="18" charset="0"/>
                        </a:rPr>
                        <a:t>re</a:t>
                      </a:r>
                      <a:endParaRPr lang="el-GR" sz="1600" u="sng" dirty="0">
                        <a:effectLst/>
                        <a:latin typeface="Times New Roman" pitchFamily="18" charset="0"/>
                        <a:ea typeface="Calibri"/>
                        <a:cs typeface="Times New Roman" pitchFamily="18" charset="0"/>
                      </a:endParaRPr>
                    </a:p>
                  </a:txBody>
                  <a:tcPr marL="68580" marR="68580" marT="0" marB="0"/>
                </a:tc>
              </a:tr>
            </a:tbl>
          </a:graphicData>
        </a:graphic>
      </p:graphicFrame>
      <p:sp>
        <p:nvSpPr>
          <p:cNvPr id="13" name="Rectangle 14"/>
          <p:cNvSpPr>
            <a:spLocks noChangeArrowheads="1"/>
          </p:cNvSpPr>
          <p:nvPr/>
        </p:nvSpPr>
        <p:spPr bwMode="auto">
          <a:xfrm>
            <a:off x="323528" y="332656"/>
            <a:ext cx="843471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Dans la phrase suivante les mots </a:t>
            </a:r>
            <a:r>
              <a:rPr kumimoji="0" lang="ru-RU"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диски</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0" i="1"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diski</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fr-FR"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disques</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en français et </a:t>
            </a:r>
            <a:r>
              <a:rPr kumimoji="0" lang="ru-RU"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дом</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(dom)= </a:t>
            </a:r>
            <a:r>
              <a:rPr kumimoji="0" lang="el-GR"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δώμα</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et par extension </a:t>
            </a:r>
            <a:r>
              <a:rPr kumimoji="0" lang="fr-FR"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maison</a:t>
            </a:r>
            <a:r>
              <a:rPr kumimoji="0" lang="fr-F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selon le contexte, sont assez facilement repérables. Pour le reste de la phrase c’est encore le bulgare qui va m’aider. </a:t>
            </a:r>
            <a:endParaRPr kumimoji="0" lang="el-GR"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l-G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5" name="Right Arrow 14"/>
          <p:cNvSpPr/>
          <p:nvPr/>
        </p:nvSpPr>
        <p:spPr>
          <a:xfrm>
            <a:off x="8288338" y="8858250"/>
            <a:ext cx="469900" cy="46038"/>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14" name="Rectangle 15"/>
          <p:cNvSpPr>
            <a:spLocks noChangeArrowheads="1"/>
          </p:cNvSpPr>
          <p:nvPr/>
        </p:nvSpPr>
        <p:spPr bwMode="auto">
          <a:xfrm>
            <a:off x="179511" y="4374756"/>
            <a:ext cx="8784977" cy="2483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 mot </a:t>
            </a:r>
            <a:r>
              <a:rPr kumimoji="0" lang="ru-RU" b="0" i="1"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Вам</a:t>
            </a:r>
            <a:r>
              <a:rPr kumimoji="0" lang="ru-RU"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écrit en majuscule au milieu de la phrase m’amène à comprendre qu’il s’agit d’un pluriel de politesse s’adressant aux intéressées en les vouvoyant. Je ne reconnais pas </a:t>
            </a:r>
            <a:r>
              <a:rPr kumimoji="0" lang="ru-RU"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Чтобы</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et </a:t>
            </a:r>
            <a:r>
              <a:rPr kumimoji="0" lang="ru-RU"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необходимо</a:t>
            </a:r>
            <a:r>
              <a:rPr kumimoji="0" lang="ru-RU"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mais cela ne m’empêche pas d’inférer le sens de la phrase :</a:t>
            </a:r>
            <a:r>
              <a:rPr kumimoji="0" lang="fr-FR"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l-GR" b="0" i="0" u="none" strike="noStrike" cap="none" normalizeH="0" baseline="0" dirty="0" smtClean="0">
              <a:ln>
                <a:noFill/>
              </a:ln>
              <a:solidFill>
                <a:schemeClr val="tx1"/>
              </a:solidFill>
              <a:effectLst/>
              <a:latin typeface="Times New Roman" pitchFamily="18" charset="0"/>
              <a:cs typeface="Times New Roman" pitchFamily="18" charset="0"/>
            </a:endParaRPr>
          </a:p>
          <a:p>
            <a:pPr algn="just">
              <a:lnSpc>
                <a:spcPct val="115000"/>
              </a:lnSpc>
              <a:spcAft>
                <a:spcPts val="1000"/>
              </a:spcAft>
            </a:pPr>
            <a:endParaRPr lang="fr-FR" dirty="0" smtClean="0">
              <a:highlight>
                <a:srgbClr val="C0C0C0"/>
              </a:highlight>
              <a:latin typeface="Times New Roman" pitchFamily="18" charset="0"/>
              <a:ea typeface="Times New Roman"/>
              <a:cs typeface="Times New Roman" pitchFamily="18" charset="0"/>
            </a:endParaRPr>
          </a:p>
          <a:p>
            <a:pPr algn="just">
              <a:lnSpc>
                <a:spcPct val="115000"/>
              </a:lnSpc>
              <a:spcAft>
                <a:spcPts val="1000"/>
              </a:spcAft>
            </a:pPr>
            <a:r>
              <a:rPr lang="fr-FR" sz="2000" b="1" dirty="0" smtClean="0">
                <a:solidFill>
                  <a:schemeClr val="bg2">
                    <a:lumMod val="50000"/>
                  </a:schemeClr>
                </a:solidFill>
                <a:effectLst>
                  <a:outerShdw blurRad="38100" dist="38100" dir="2700000" algn="tl">
                    <a:srgbClr val="000000">
                      <a:alpha val="43137"/>
                    </a:srgbClr>
                  </a:outerShdw>
                </a:effectLst>
                <a:highlight>
                  <a:srgbClr val="C0C0C0"/>
                </a:highlight>
                <a:latin typeface="Times New Roman"/>
                <a:ea typeface="Times New Roman"/>
                <a:cs typeface="Times New Roman"/>
              </a:rPr>
              <a:t>Pour </a:t>
            </a:r>
            <a:r>
              <a:rPr lang="fr-FR" sz="2000" b="1" dirty="0">
                <a:solidFill>
                  <a:schemeClr val="bg2">
                    <a:lumMod val="50000"/>
                  </a:schemeClr>
                </a:solidFill>
                <a:effectLst>
                  <a:outerShdw blurRad="38100" dist="38100" dir="2700000" algn="tl">
                    <a:srgbClr val="000000">
                      <a:alpha val="43137"/>
                    </a:srgbClr>
                  </a:outerShdw>
                </a:effectLst>
                <a:highlight>
                  <a:srgbClr val="C0C0C0"/>
                </a:highlight>
                <a:latin typeface="Times New Roman"/>
                <a:ea typeface="Times New Roman"/>
                <a:cs typeface="Times New Roman"/>
              </a:rPr>
              <a:t>prendre chez vous, (emprunter) des livres, des disques ou des manuels de français vous devez vous inscrire.</a:t>
            </a:r>
            <a:r>
              <a:rPr lang="fr-FR" sz="2000" b="1" dirty="0">
                <a:solidFill>
                  <a:schemeClr val="bg2">
                    <a:lumMod val="50000"/>
                  </a:schemeClr>
                </a:solidFill>
                <a:effectLst>
                  <a:outerShdw blurRad="38100" dist="38100" dir="2700000" algn="tl">
                    <a:srgbClr val="000000">
                      <a:alpha val="43137"/>
                    </a:srgbClr>
                  </a:outerShdw>
                </a:effectLst>
                <a:latin typeface="Times New Roman"/>
                <a:ea typeface="Times New Roman"/>
                <a:cs typeface="Times New Roman"/>
              </a:rPr>
              <a:t>  </a:t>
            </a:r>
            <a:endParaRPr lang="el-GR" sz="2000" b="1" dirty="0">
              <a:solidFill>
                <a:schemeClr val="bg2">
                  <a:lumMod val="50000"/>
                </a:schemeClr>
              </a:solidFill>
              <a:effectLst>
                <a:outerShdw blurRad="38100" dist="38100" dir="2700000" algn="tl">
                  <a:srgbClr val="000000">
                    <a:alpha val="43137"/>
                  </a:srgbClr>
                </a:outerShdw>
              </a:effectLst>
              <a:latin typeface="Calibri"/>
              <a:ea typeface="Calibri"/>
              <a:cs typeface="Times New Roman"/>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7" name="Right Arrow 16"/>
          <p:cNvSpPr/>
          <p:nvPr/>
        </p:nvSpPr>
        <p:spPr>
          <a:xfrm>
            <a:off x="7956376" y="5053673"/>
            <a:ext cx="566912" cy="188534"/>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1608884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548680"/>
            <a:ext cx="8568952" cy="4570482"/>
          </a:xfrm>
          <a:prstGeom prst="rect">
            <a:avLst/>
          </a:prstGeom>
        </p:spPr>
        <p:txBody>
          <a:bodyPr wrap="square">
            <a:spAutoFit/>
          </a:bodyPr>
          <a:lstStyle/>
          <a:p>
            <a:pPr>
              <a:spcAft>
                <a:spcPts val="1000"/>
              </a:spcAft>
            </a:pPr>
            <a:r>
              <a:rPr lang="ru-RU" sz="2200" b="1" u="sng" dirty="0">
                <a:solidFill>
                  <a:srgbClr val="002060"/>
                </a:solidFill>
                <a:latin typeface="Times New Roman" pitchFamily="18" charset="0"/>
                <a:ea typeface="Times New Roman"/>
                <a:cs typeface="Times New Roman" pitchFamily="18" charset="0"/>
              </a:rPr>
              <a:t>Годовой абонемент</a:t>
            </a:r>
            <a:r>
              <a:rPr lang="ru-RU" sz="2200" dirty="0">
                <a:solidFill>
                  <a:srgbClr val="002060"/>
                </a:solidFill>
                <a:latin typeface="Times New Roman" pitchFamily="18" charset="0"/>
                <a:ea typeface="Times New Roman"/>
                <a:cs typeface="Times New Roman" pitchFamily="18" charset="0"/>
              </a:rPr>
              <a:t/>
            </a:r>
            <a:br>
              <a:rPr lang="ru-RU" sz="2200" dirty="0">
                <a:solidFill>
                  <a:srgbClr val="002060"/>
                </a:solidFill>
                <a:latin typeface="Times New Roman" pitchFamily="18" charset="0"/>
                <a:ea typeface="Times New Roman"/>
                <a:cs typeface="Times New Roman" pitchFamily="18" charset="0"/>
              </a:rPr>
            </a:br>
            <a:r>
              <a:rPr lang="ru-RU" sz="2200" b="1" dirty="0">
                <a:solidFill>
                  <a:srgbClr val="002060"/>
                </a:solidFill>
                <a:latin typeface="Times New Roman" pitchFamily="18" charset="0"/>
                <a:ea typeface="Times New Roman"/>
                <a:cs typeface="Times New Roman" pitchFamily="18" charset="0"/>
              </a:rPr>
              <a:t>Полный тариф - 800 рублей</a:t>
            </a:r>
            <a:br>
              <a:rPr lang="ru-RU" sz="2200" b="1" dirty="0">
                <a:solidFill>
                  <a:srgbClr val="002060"/>
                </a:solidFill>
                <a:latin typeface="Times New Roman" pitchFamily="18" charset="0"/>
                <a:ea typeface="Times New Roman"/>
                <a:cs typeface="Times New Roman" pitchFamily="18" charset="0"/>
              </a:rPr>
            </a:br>
            <a:r>
              <a:rPr lang="ru-RU" sz="2200" b="1" dirty="0">
                <a:solidFill>
                  <a:srgbClr val="002060"/>
                </a:solidFill>
                <a:latin typeface="Times New Roman" pitchFamily="18" charset="0"/>
                <a:ea typeface="Times New Roman"/>
                <a:cs typeface="Times New Roman" pitchFamily="18" charset="0"/>
              </a:rPr>
              <a:t>Льготный тариф - 400 </a:t>
            </a:r>
            <a:r>
              <a:rPr lang="ru-RU" sz="2200" b="1" dirty="0" smtClean="0">
                <a:solidFill>
                  <a:srgbClr val="002060"/>
                </a:solidFill>
                <a:latin typeface="Times New Roman" pitchFamily="18" charset="0"/>
                <a:ea typeface="Times New Roman"/>
                <a:cs typeface="Times New Roman" pitchFamily="18" charset="0"/>
              </a:rPr>
              <a:t>рублей</a:t>
            </a:r>
            <a:endParaRPr lang="fr-FR" sz="2200" b="1" dirty="0" smtClean="0">
              <a:solidFill>
                <a:srgbClr val="002060"/>
              </a:solidFill>
              <a:latin typeface="Times New Roman" pitchFamily="18" charset="0"/>
              <a:ea typeface="Times New Roman"/>
              <a:cs typeface="Times New Roman" pitchFamily="18" charset="0"/>
            </a:endParaRPr>
          </a:p>
          <a:p>
            <a:pPr>
              <a:spcAft>
                <a:spcPts val="1000"/>
              </a:spcAft>
            </a:pPr>
            <a:endParaRPr lang="el-GR" sz="2000" dirty="0">
              <a:solidFill>
                <a:srgbClr val="002060"/>
              </a:solidFill>
              <a:latin typeface="Times New Roman" pitchFamily="18" charset="0"/>
              <a:ea typeface="Calibri"/>
              <a:cs typeface="Times New Roman" pitchFamily="18" charset="0"/>
            </a:endParaRPr>
          </a:p>
          <a:p>
            <a:pPr algn="just">
              <a:spcAft>
                <a:spcPts val="1000"/>
              </a:spcAft>
            </a:pPr>
            <a:r>
              <a:rPr lang="fr-FR" sz="2000" dirty="0">
                <a:latin typeface="Times New Roman" pitchFamily="18" charset="0"/>
                <a:ea typeface="Calibri"/>
                <a:cs typeface="Times New Roman" pitchFamily="18" charset="0"/>
              </a:rPr>
              <a:t>Ce qui m’aide à continuer dans ces phrases est le mot transparent </a:t>
            </a:r>
            <a:r>
              <a:rPr lang="fr-FR" sz="2000" b="1" dirty="0" err="1">
                <a:solidFill>
                  <a:srgbClr val="002060"/>
                </a:solidFill>
                <a:latin typeface="Times New Roman" pitchFamily="18" charset="0"/>
                <a:ea typeface="Calibri"/>
                <a:cs typeface="Times New Roman" pitchFamily="18" charset="0"/>
              </a:rPr>
              <a:t>тариф</a:t>
            </a:r>
            <a:r>
              <a:rPr lang="fr-FR" sz="2000" dirty="0">
                <a:latin typeface="Times New Roman" pitchFamily="18" charset="0"/>
                <a:ea typeface="Calibri"/>
                <a:cs typeface="Times New Roman" pitchFamily="18" charset="0"/>
              </a:rPr>
              <a:t> (</a:t>
            </a:r>
            <a:r>
              <a:rPr lang="fr-FR" sz="2000" b="1" dirty="0">
                <a:solidFill>
                  <a:srgbClr val="002060"/>
                </a:solidFill>
                <a:latin typeface="Times New Roman" pitchFamily="18" charset="0"/>
                <a:ea typeface="Calibri"/>
                <a:cs typeface="Times New Roman" pitchFamily="18" charset="0"/>
              </a:rPr>
              <a:t>tarif</a:t>
            </a:r>
            <a:r>
              <a:rPr lang="fr-FR" sz="2000" b="1" dirty="0">
                <a:latin typeface="Times New Roman" pitchFamily="18" charset="0"/>
                <a:ea typeface="Calibri"/>
                <a:cs typeface="Times New Roman" pitchFamily="18" charset="0"/>
              </a:rPr>
              <a:t> </a:t>
            </a:r>
            <a:r>
              <a:rPr lang="fr-FR" sz="2000" dirty="0">
                <a:latin typeface="Times New Roman" pitchFamily="18" charset="0"/>
                <a:ea typeface="Calibri"/>
                <a:cs typeface="Times New Roman" pitchFamily="18" charset="0"/>
              </a:rPr>
              <a:t>en français,</a:t>
            </a:r>
            <a:r>
              <a:rPr lang="fr-FR" sz="2000" i="1" dirty="0">
                <a:latin typeface="Times New Roman" pitchFamily="18" charset="0"/>
                <a:ea typeface="Calibri"/>
                <a:cs typeface="Times New Roman" pitchFamily="18" charset="0"/>
              </a:rPr>
              <a:t> </a:t>
            </a:r>
            <a:r>
              <a:rPr lang="fr-FR" sz="2000" b="1" i="1" dirty="0" err="1" smtClean="0">
                <a:solidFill>
                  <a:srgbClr val="002060"/>
                </a:solidFill>
                <a:latin typeface="Times New Roman" pitchFamily="18" charset="0"/>
                <a:ea typeface="Calibri"/>
                <a:cs typeface="Times New Roman" pitchFamily="18" charset="0"/>
              </a:rPr>
              <a:t>тарифа</a:t>
            </a:r>
            <a:r>
              <a:rPr lang="fr-FR" sz="1900" b="1" i="1" baseline="30000" dirty="0">
                <a:solidFill>
                  <a:prstClr val="white"/>
                </a:solidFill>
                <a:latin typeface="Times New Roman" pitchFamily="18" charset="0"/>
                <a:ea typeface="Calibri" pitchFamily="34" charset="0"/>
                <a:cs typeface="Times New Roman" pitchFamily="18" charset="0"/>
                <a:hlinkClick r:id="rId2"/>
              </a:rPr>
              <a:t> </a:t>
            </a:r>
            <a:r>
              <a:rPr lang="fr-FR" sz="1900" b="1" i="1" baseline="30000" dirty="0" smtClean="0">
                <a:solidFill>
                  <a:prstClr val="white"/>
                </a:solidFill>
                <a:latin typeface="Times New Roman" pitchFamily="18" charset="0"/>
                <a:ea typeface="Calibri" pitchFamily="34" charset="0"/>
                <a:cs typeface="Times New Roman" pitchFamily="18" charset="0"/>
                <a:hlinkClick r:id="rId2"/>
              </a:rPr>
              <a:t>[</a:t>
            </a:r>
            <a:r>
              <a:rPr lang="fr-FR" sz="1900" b="1" i="1" baseline="30000" dirty="0" smtClean="0" bmk="">
                <a:solidFill>
                  <a:prstClr val="white"/>
                </a:solidFill>
                <a:latin typeface="Times New Roman" pitchFamily="18" charset="0"/>
                <a:ea typeface="Calibri" pitchFamily="34" charset="0"/>
                <a:cs typeface="Times New Roman" pitchFamily="18" charset="0"/>
                <a:hlinkClick r:id="rId2"/>
              </a:rPr>
              <a:t>3]</a:t>
            </a:r>
            <a:r>
              <a:rPr lang="fr-FR" sz="2000" dirty="0" smtClean="0">
                <a:latin typeface="Times New Roman" pitchFamily="18" charset="0"/>
                <a:ea typeface="Calibri"/>
                <a:cs typeface="Times New Roman" pitchFamily="18" charset="0"/>
              </a:rPr>
              <a:t> </a:t>
            </a:r>
            <a:r>
              <a:rPr lang="fr-FR" sz="2000" dirty="0">
                <a:latin typeface="Times New Roman" pitchFamily="18" charset="0"/>
                <a:ea typeface="Calibri"/>
                <a:cs typeface="Times New Roman" pitchFamily="18" charset="0"/>
              </a:rPr>
              <a:t>en bulgare et </a:t>
            </a:r>
            <a:r>
              <a:rPr lang="el-GR" sz="2000" b="1" dirty="0">
                <a:solidFill>
                  <a:srgbClr val="002060"/>
                </a:solidFill>
                <a:latin typeface="Times New Roman" pitchFamily="18" charset="0"/>
                <a:ea typeface="Calibri"/>
                <a:cs typeface="Times New Roman" pitchFamily="18" charset="0"/>
              </a:rPr>
              <a:t>ταρίφα</a:t>
            </a:r>
            <a:r>
              <a:rPr lang="el-GR" sz="2000" dirty="0">
                <a:latin typeface="Times New Roman" pitchFamily="18" charset="0"/>
                <a:ea typeface="Calibri"/>
                <a:cs typeface="Times New Roman" pitchFamily="18" charset="0"/>
              </a:rPr>
              <a:t> </a:t>
            </a:r>
            <a:r>
              <a:rPr lang="fr-FR" sz="2000" dirty="0">
                <a:latin typeface="Times New Roman" pitchFamily="18" charset="0"/>
                <a:ea typeface="Calibri"/>
                <a:cs typeface="Times New Roman" pitchFamily="18" charset="0"/>
              </a:rPr>
              <a:t>en grec) en combinaison avec le mot</a:t>
            </a:r>
            <a:r>
              <a:rPr lang="fr-FR" sz="2000" b="1" dirty="0">
                <a:latin typeface="Times New Roman" pitchFamily="18" charset="0"/>
                <a:ea typeface="Times New Roman"/>
                <a:cs typeface="Times New Roman" pitchFamily="18" charset="0"/>
              </a:rPr>
              <a:t> </a:t>
            </a:r>
            <a:r>
              <a:rPr lang="ru-RU" sz="2000" b="1" dirty="0">
                <a:solidFill>
                  <a:srgbClr val="002060"/>
                </a:solidFill>
                <a:latin typeface="Times New Roman" pitchFamily="18" charset="0"/>
                <a:ea typeface="Times New Roman"/>
                <a:cs typeface="Times New Roman" pitchFamily="18" charset="0"/>
              </a:rPr>
              <a:t>рублей</a:t>
            </a:r>
            <a:r>
              <a:rPr lang="fr-FR" sz="2000" dirty="0">
                <a:latin typeface="Times New Roman" pitchFamily="18" charset="0"/>
                <a:ea typeface="Times New Roman"/>
                <a:cs typeface="Times New Roman" pitchFamily="18" charset="0"/>
              </a:rPr>
              <a:t> (roubles, la monnaie de la Russie)</a:t>
            </a:r>
            <a:r>
              <a:rPr lang="fr-FR" sz="2000" dirty="0">
                <a:latin typeface="Times New Roman" pitchFamily="18" charset="0"/>
                <a:ea typeface="Calibri"/>
                <a:cs typeface="Times New Roman" pitchFamily="18" charset="0"/>
              </a:rPr>
              <a:t> et les chiffres 800 et 400. Donc, </a:t>
            </a:r>
            <a:r>
              <a:rPr lang="ru-RU" sz="2000" b="1" dirty="0">
                <a:solidFill>
                  <a:srgbClr val="002060"/>
                </a:solidFill>
                <a:latin typeface="Times New Roman" pitchFamily="18" charset="0"/>
                <a:ea typeface="Times New Roman"/>
                <a:cs typeface="Times New Roman" pitchFamily="18" charset="0"/>
              </a:rPr>
              <a:t>Полный тариф</a:t>
            </a:r>
            <a:r>
              <a:rPr lang="fr-FR" sz="2000" b="1" dirty="0">
                <a:solidFill>
                  <a:srgbClr val="002060"/>
                </a:solidFill>
                <a:latin typeface="Times New Roman" pitchFamily="18" charset="0"/>
                <a:ea typeface="Times New Roman"/>
                <a:cs typeface="Times New Roman" pitchFamily="18" charset="0"/>
              </a:rPr>
              <a:t> - 800 </a:t>
            </a:r>
            <a:r>
              <a:rPr lang="ru-RU" sz="2000" b="1" dirty="0">
                <a:solidFill>
                  <a:srgbClr val="002060"/>
                </a:solidFill>
                <a:latin typeface="Times New Roman" pitchFamily="18" charset="0"/>
                <a:ea typeface="Times New Roman"/>
                <a:cs typeface="Times New Roman" pitchFamily="18" charset="0"/>
              </a:rPr>
              <a:t>рублей</a:t>
            </a:r>
            <a:r>
              <a:rPr lang="fr-FR" sz="2000" dirty="0">
                <a:solidFill>
                  <a:srgbClr val="002060"/>
                </a:solidFill>
                <a:latin typeface="Times New Roman" pitchFamily="18" charset="0"/>
                <a:ea typeface="Times New Roman"/>
                <a:cs typeface="Times New Roman" pitchFamily="18" charset="0"/>
              </a:rPr>
              <a:t> </a:t>
            </a:r>
            <a:r>
              <a:rPr lang="fr-FR" sz="2000" dirty="0">
                <a:latin typeface="Times New Roman" pitchFamily="18" charset="0"/>
                <a:ea typeface="Times New Roman"/>
                <a:cs typeface="Times New Roman" pitchFamily="18" charset="0"/>
              </a:rPr>
              <a:t>est le prix plein tandis que </a:t>
            </a:r>
            <a:r>
              <a:rPr lang="fr-FR" sz="2000" b="1" dirty="0" err="1">
                <a:solidFill>
                  <a:srgbClr val="002060"/>
                </a:solidFill>
                <a:latin typeface="Times New Roman" pitchFamily="18" charset="0"/>
                <a:ea typeface="Times New Roman"/>
                <a:cs typeface="Times New Roman" pitchFamily="18" charset="0"/>
              </a:rPr>
              <a:t>Льготный</a:t>
            </a:r>
            <a:r>
              <a:rPr lang="fr-FR" sz="2000" b="1" i="1" dirty="0">
                <a:solidFill>
                  <a:srgbClr val="002060"/>
                </a:solidFill>
                <a:latin typeface="Times New Roman" pitchFamily="18" charset="0"/>
                <a:ea typeface="Times New Roman"/>
                <a:cs typeface="Times New Roman" pitchFamily="18" charset="0"/>
              </a:rPr>
              <a:t> </a:t>
            </a:r>
            <a:r>
              <a:rPr lang="fr-FR" sz="2000" b="1" dirty="0" err="1">
                <a:solidFill>
                  <a:srgbClr val="002060"/>
                </a:solidFill>
                <a:latin typeface="Times New Roman" pitchFamily="18" charset="0"/>
                <a:ea typeface="Times New Roman"/>
                <a:cs typeface="Times New Roman" pitchFamily="18" charset="0"/>
              </a:rPr>
              <a:t>тариф</a:t>
            </a:r>
            <a:r>
              <a:rPr lang="fr-FR" sz="2000" b="1" i="1" dirty="0">
                <a:solidFill>
                  <a:srgbClr val="002060"/>
                </a:solidFill>
                <a:latin typeface="Times New Roman" pitchFamily="18" charset="0"/>
                <a:ea typeface="Times New Roman"/>
                <a:cs typeface="Times New Roman" pitchFamily="18" charset="0"/>
              </a:rPr>
              <a:t> - </a:t>
            </a:r>
            <a:r>
              <a:rPr lang="fr-FR" sz="2000" b="1" dirty="0">
                <a:solidFill>
                  <a:srgbClr val="002060"/>
                </a:solidFill>
                <a:latin typeface="Times New Roman" pitchFamily="18" charset="0"/>
                <a:ea typeface="Times New Roman"/>
                <a:cs typeface="Times New Roman" pitchFamily="18" charset="0"/>
              </a:rPr>
              <a:t>400</a:t>
            </a:r>
            <a:r>
              <a:rPr lang="fr-FR" sz="2000" b="1" i="1" dirty="0">
                <a:solidFill>
                  <a:srgbClr val="002060"/>
                </a:solidFill>
                <a:latin typeface="Times New Roman" pitchFamily="18" charset="0"/>
                <a:ea typeface="Times New Roman"/>
                <a:cs typeface="Times New Roman" pitchFamily="18" charset="0"/>
              </a:rPr>
              <a:t> </a:t>
            </a:r>
            <a:r>
              <a:rPr lang="fr-FR" sz="2000" b="1" dirty="0" err="1">
                <a:solidFill>
                  <a:srgbClr val="002060"/>
                </a:solidFill>
                <a:latin typeface="Times New Roman" pitchFamily="18" charset="0"/>
                <a:ea typeface="Times New Roman"/>
                <a:cs typeface="Times New Roman" pitchFamily="18" charset="0"/>
              </a:rPr>
              <a:t>рублей</a:t>
            </a:r>
            <a:r>
              <a:rPr lang="fr-FR" sz="2000" dirty="0">
                <a:latin typeface="Times New Roman" pitchFamily="18" charset="0"/>
                <a:ea typeface="Calibri"/>
                <a:cs typeface="Times New Roman" pitchFamily="18" charset="0"/>
              </a:rPr>
              <a:t> est le prix réduit. Sur le plan grammatical, je présume que les mots </a:t>
            </a:r>
            <a:r>
              <a:rPr lang="ru-RU" sz="2000" b="1" dirty="0">
                <a:solidFill>
                  <a:srgbClr val="002060"/>
                </a:solidFill>
                <a:latin typeface="Times New Roman" pitchFamily="18" charset="0"/>
                <a:ea typeface="Times New Roman"/>
                <a:cs typeface="Times New Roman" pitchFamily="18" charset="0"/>
              </a:rPr>
              <a:t>Полный</a:t>
            </a:r>
            <a:r>
              <a:rPr lang="fr-FR" sz="2000" b="1" i="1" dirty="0">
                <a:latin typeface="Times New Roman" pitchFamily="18" charset="0"/>
                <a:ea typeface="Times New Roman"/>
                <a:cs typeface="Times New Roman" pitchFamily="18" charset="0"/>
              </a:rPr>
              <a:t>,</a:t>
            </a:r>
            <a:r>
              <a:rPr lang="fr-FR" sz="2000" b="1" i="1" dirty="0">
                <a:latin typeface="Times New Roman" pitchFamily="18" charset="0"/>
                <a:ea typeface="Calibri"/>
                <a:cs typeface="Times New Roman" pitchFamily="18" charset="0"/>
              </a:rPr>
              <a:t> </a:t>
            </a:r>
            <a:r>
              <a:rPr lang="ru-RU" sz="2000" b="1" dirty="0">
                <a:solidFill>
                  <a:srgbClr val="002060"/>
                </a:solidFill>
                <a:latin typeface="Times New Roman" pitchFamily="18" charset="0"/>
                <a:ea typeface="Times New Roman"/>
                <a:cs typeface="Times New Roman" pitchFamily="18" charset="0"/>
              </a:rPr>
              <a:t>Льготный</a:t>
            </a:r>
            <a:r>
              <a:rPr lang="fr-FR" sz="2000" b="1" i="1" dirty="0">
                <a:latin typeface="Times New Roman" pitchFamily="18" charset="0"/>
                <a:ea typeface="Times New Roman"/>
                <a:cs typeface="Times New Roman" pitchFamily="18" charset="0"/>
              </a:rPr>
              <a:t>, </a:t>
            </a:r>
            <a:r>
              <a:rPr lang="fr-FR" sz="2000" dirty="0">
                <a:latin typeface="Times New Roman" pitchFamily="18" charset="0"/>
                <a:ea typeface="Times New Roman"/>
                <a:cs typeface="Times New Roman" pitchFamily="18" charset="0"/>
              </a:rPr>
              <a:t>et</a:t>
            </a:r>
            <a:r>
              <a:rPr lang="fr-FR" sz="2000" b="1" i="1" dirty="0">
                <a:latin typeface="Times New Roman" pitchFamily="18" charset="0"/>
                <a:ea typeface="Calibri"/>
                <a:cs typeface="Times New Roman" pitchFamily="18" charset="0"/>
              </a:rPr>
              <a:t> </a:t>
            </a:r>
            <a:r>
              <a:rPr lang="ru-RU" sz="2000" b="1" dirty="0">
                <a:solidFill>
                  <a:srgbClr val="002060"/>
                </a:solidFill>
                <a:latin typeface="Times New Roman" pitchFamily="18" charset="0"/>
                <a:ea typeface="Times New Roman"/>
                <a:cs typeface="Times New Roman" pitchFamily="18" charset="0"/>
              </a:rPr>
              <a:t>Годовой</a:t>
            </a:r>
            <a:r>
              <a:rPr lang="fr-FR" sz="2000" dirty="0">
                <a:latin typeface="Times New Roman" pitchFamily="18" charset="0"/>
                <a:ea typeface="Calibri"/>
                <a:cs typeface="Times New Roman" pitchFamily="18" charset="0"/>
              </a:rPr>
              <a:t> placés avant un nom sont</a:t>
            </a:r>
            <a:r>
              <a:rPr lang="fr-FR" sz="2000" dirty="0">
                <a:latin typeface="Times New Roman" pitchFamily="18" charset="0"/>
                <a:ea typeface="Times New Roman"/>
                <a:cs typeface="Times New Roman" pitchFamily="18" charset="0"/>
              </a:rPr>
              <a:t> des adjectifs. L’adjectif bulgare </a:t>
            </a:r>
            <a:r>
              <a:rPr lang="fr-FR" sz="2000" b="1" dirty="0" err="1">
                <a:solidFill>
                  <a:srgbClr val="002060"/>
                </a:solidFill>
                <a:latin typeface="Times New Roman" pitchFamily="18" charset="0"/>
                <a:ea typeface="Times New Roman"/>
                <a:cs typeface="Times New Roman" pitchFamily="18" charset="0"/>
              </a:rPr>
              <a:t>годишен</a:t>
            </a:r>
            <a:r>
              <a:rPr lang="fr-FR" sz="2000" b="1" dirty="0">
                <a:latin typeface="Times New Roman" pitchFamily="18" charset="0"/>
                <a:ea typeface="Times New Roman"/>
                <a:cs typeface="Times New Roman" pitchFamily="18" charset="0"/>
              </a:rPr>
              <a:t> </a:t>
            </a:r>
            <a:r>
              <a:rPr lang="fr-FR" sz="2000" b="1" i="1" dirty="0">
                <a:solidFill>
                  <a:srgbClr val="002060"/>
                </a:solidFill>
                <a:latin typeface="Times New Roman" pitchFamily="18" charset="0"/>
                <a:ea typeface="Times New Roman"/>
                <a:cs typeface="Times New Roman" pitchFamily="18" charset="0"/>
              </a:rPr>
              <a:t>= </a:t>
            </a:r>
            <a:r>
              <a:rPr lang="fr-FR" sz="2000" b="1" dirty="0">
                <a:solidFill>
                  <a:srgbClr val="002060"/>
                </a:solidFill>
                <a:latin typeface="Times New Roman" pitchFamily="18" charset="0"/>
                <a:ea typeface="Times New Roman"/>
                <a:cs typeface="Times New Roman" pitchFamily="18" charset="0"/>
              </a:rPr>
              <a:t>annuel</a:t>
            </a:r>
            <a:r>
              <a:rPr lang="fr-FR" sz="2000" dirty="0">
                <a:solidFill>
                  <a:srgbClr val="002060"/>
                </a:solidFill>
                <a:latin typeface="Times New Roman" pitchFamily="18" charset="0"/>
                <a:ea typeface="Times New Roman"/>
                <a:cs typeface="Times New Roman" pitchFamily="18" charset="0"/>
              </a:rPr>
              <a:t> </a:t>
            </a:r>
            <a:r>
              <a:rPr lang="fr-FR" sz="2000" dirty="0">
                <a:latin typeface="Times New Roman" pitchFamily="18" charset="0"/>
                <a:ea typeface="Times New Roman"/>
                <a:cs typeface="Times New Roman" pitchFamily="18" charset="0"/>
              </a:rPr>
              <a:t>me permet de déduire que la phrase russe  </a:t>
            </a:r>
            <a:r>
              <a:rPr lang="ru-RU" sz="2000" b="1" dirty="0">
                <a:solidFill>
                  <a:srgbClr val="002060"/>
                </a:solidFill>
                <a:latin typeface="Times New Roman" pitchFamily="18" charset="0"/>
                <a:ea typeface="Times New Roman"/>
                <a:cs typeface="Times New Roman" pitchFamily="18" charset="0"/>
              </a:rPr>
              <a:t>Годовой</a:t>
            </a:r>
            <a:r>
              <a:rPr lang="ru-RU" sz="2000" b="1" i="1" dirty="0">
                <a:solidFill>
                  <a:srgbClr val="002060"/>
                </a:solidFill>
                <a:latin typeface="Times New Roman" pitchFamily="18" charset="0"/>
                <a:ea typeface="Times New Roman"/>
                <a:cs typeface="Times New Roman" pitchFamily="18" charset="0"/>
              </a:rPr>
              <a:t> </a:t>
            </a:r>
            <a:r>
              <a:rPr lang="ru-RU" sz="2000" b="1" dirty="0">
                <a:solidFill>
                  <a:srgbClr val="002060"/>
                </a:solidFill>
                <a:latin typeface="Times New Roman" pitchFamily="18" charset="0"/>
                <a:ea typeface="Times New Roman"/>
                <a:cs typeface="Times New Roman" pitchFamily="18" charset="0"/>
              </a:rPr>
              <a:t>абонемент</a:t>
            </a:r>
            <a:r>
              <a:rPr lang="fr-FR" sz="2000" dirty="0">
                <a:solidFill>
                  <a:srgbClr val="002060"/>
                </a:solidFill>
                <a:latin typeface="Times New Roman" pitchFamily="18" charset="0"/>
                <a:ea typeface="Times New Roman"/>
                <a:cs typeface="Times New Roman" pitchFamily="18" charset="0"/>
              </a:rPr>
              <a:t> </a:t>
            </a:r>
            <a:r>
              <a:rPr lang="fr-FR" sz="2000" dirty="0">
                <a:latin typeface="Times New Roman" pitchFamily="18" charset="0"/>
                <a:ea typeface="Times New Roman"/>
                <a:cs typeface="Times New Roman" pitchFamily="18" charset="0"/>
              </a:rPr>
              <a:t>signifie </a:t>
            </a:r>
            <a:r>
              <a:rPr lang="fr-FR" sz="2000" b="1" dirty="0">
                <a:solidFill>
                  <a:schemeClr val="bg2">
                    <a:lumMod val="50000"/>
                  </a:schemeClr>
                </a:solidFill>
                <a:effectLst>
                  <a:outerShdw blurRad="38100" dist="38100" dir="2700000" algn="tl">
                    <a:srgbClr val="000000">
                      <a:alpha val="43137"/>
                    </a:srgbClr>
                  </a:outerShdw>
                </a:effectLst>
                <a:highlight>
                  <a:srgbClr val="C0C0C0"/>
                </a:highlight>
                <a:latin typeface="Times New Roman" pitchFamily="18" charset="0"/>
                <a:ea typeface="Times New Roman"/>
                <a:cs typeface="Times New Roman" pitchFamily="18" charset="0"/>
              </a:rPr>
              <a:t>abonnement annuel</a:t>
            </a:r>
            <a:r>
              <a:rPr lang="fr-FR" sz="2000" dirty="0">
                <a:latin typeface="Times New Roman" pitchFamily="18" charset="0"/>
                <a:ea typeface="Times New Roman"/>
                <a:cs typeface="Times New Roman" pitchFamily="18" charset="0"/>
              </a:rPr>
              <a:t>. </a:t>
            </a:r>
            <a:endParaRPr lang="fr-FR" sz="2000" dirty="0" smtClean="0">
              <a:latin typeface="Times New Roman" pitchFamily="18" charset="0"/>
              <a:ea typeface="Times New Roman"/>
              <a:cs typeface="Times New Roman" pitchFamily="18" charset="0"/>
            </a:endParaRPr>
          </a:p>
          <a:p>
            <a:pPr algn="just">
              <a:spcAft>
                <a:spcPts val="1000"/>
              </a:spcAft>
            </a:pPr>
            <a:r>
              <a:rPr lang="fr-FR" sz="2000" dirty="0" smtClean="0">
                <a:latin typeface="Times New Roman" pitchFamily="18" charset="0"/>
                <a:ea typeface="Times New Roman"/>
                <a:cs typeface="Times New Roman" pitchFamily="18" charset="0"/>
              </a:rPr>
              <a:t>Satisfaite </a:t>
            </a:r>
            <a:r>
              <a:rPr lang="fr-FR" sz="2000" dirty="0">
                <a:latin typeface="Times New Roman" pitchFamily="18" charset="0"/>
                <a:ea typeface="Times New Roman"/>
                <a:cs typeface="Times New Roman" pitchFamily="18" charset="0"/>
              </a:rPr>
              <a:t>de mon progrès jusqu’</a:t>
            </a:r>
            <a:r>
              <a:rPr lang="ru-RU" sz="2000" dirty="0">
                <a:latin typeface="Times New Roman" pitchFamily="18" charset="0"/>
                <a:ea typeface="Times New Roman"/>
                <a:cs typeface="Times New Roman" pitchFamily="18" charset="0"/>
              </a:rPr>
              <a:t>à </a:t>
            </a:r>
            <a:r>
              <a:rPr lang="fr-FR" sz="2000" dirty="0">
                <a:latin typeface="Times New Roman" pitchFamily="18" charset="0"/>
                <a:ea typeface="Times New Roman"/>
                <a:cs typeface="Times New Roman" pitchFamily="18" charset="0"/>
              </a:rPr>
              <a:t>alors</a:t>
            </a:r>
            <a:r>
              <a:rPr lang="ru-RU" sz="2000" dirty="0">
                <a:latin typeface="Times New Roman" pitchFamily="18" charset="0"/>
                <a:ea typeface="Times New Roman"/>
                <a:cs typeface="Times New Roman" pitchFamily="18" charset="0"/>
              </a:rPr>
              <a:t>, </a:t>
            </a:r>
            <a:r>
              <a:rPr lang="fr-FR" sz="2000" dirty="0">
                <a:latin typeface="Times New Roman" pitchFamily="18" charset="0"/>
                <a:ea typeface="Times New Roman"/>
                <a:cs typeface="Times New Roman" pitchFamily="18" charset="0"/>
              </a:rPr>
              <a:t>je continue</a:t>
            </a:r>
            <a:r>
              <a:rPr lang="ru-RU" sz="2000" dirty="0">
                <a:latin typeface="Times New Roman" pitchFamily="18" charset="0"/>
                <a:ea typeface="Times New Roman"/>
                <a:cs typeface="Times New Roman" pitchFamily="18" charset="0"/>
              </a:rPr>
              <a:t>. </a:t>
            </a:r>
            <a:endParaRPr lang="fr-FR" sz="2000" dirty="0" smtClean="0">
              <a:latin typeface="Times New Roman" pitchFamily="18" charset="0"/>
              <a:ea typeface="Times New Roman"/>
              <a:cs typeface="Times New Roman" pitchFamily="18" charset="0"/>
            </a:endParaRPr>
          </a:p>
        </p:txBody>
      </p:sp>
      <p:sp>
        <p:nvSpPr>
          <p:cNvPr id="3" name="TextBox 2"/>
          <p:cNvSpPr txBox="1"/>
          <p:nvPr/>
        </p:nvSpPr>
        <p:spPr>
          <a:xfrm>
            <a:off x="210460" y="5805264"/>
            <a:ext cx="8682020"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just"/>
            <a:r>
              <a:rPr lang="fr-FR" sz="1200" b="1" i="1" baseline="30000" dirty="0">
                <a:solidFill>
                  <a:prstClr val="white"/>
                </a:solidFill>
                <a:latin typeface="Times New Roman" pitchFamily="18" charset="0"/>
                <a:ea typeface="Calibri" pitchFamily="34" charset="0"/>
                <a:cs typeface="Times New Roman" pitchFamily="18" charset="0"/>
                <a:hlinkClick r:id="rId2"/>
              </a:rPr>
              <a:t> [</a:t>
            </a:r>
            <a:r>
              <a:rPr lang="fr-FR" sz="1200" b="1" i="1" baseline="30000" dirty="0" bmk="">
                <a:solidFill>
                  <a:prstClr val="white"/>
                </a:solidFill>
                <a:latin typeface="Times New Roman" pitchFamily="18" charset="0"/>
                <a:ea typeface="Calibri" pitchFamily="34" charset="0"/>
                <a:cs typeface="Times New Roman" pitchFamily="18" charset="0"/>
                <a:hlinkClick r:id="rId2"/>
              </a:rPr>
              <a:t>3]</a:t>
            </a:r>
            <a:r>
              <a:rPr lang="fr-FR" sz="1200" dirty="0">
                <a:latin typeface="Times New Roman" pitchFamily="18" charset="0"/>
                <a:ea typeface="Calibri"/>
                <a:cs typeface="Times New Roman" pitchFamily="18" charset="0"/>
              </a:rPr>
              <a:t> </a:t>
            </a:r>
            <a:r>
              <a:rPr lang="fr-FR" sz="1200" dirty="0" smtClean="0">
                <a:latin typeface="Times New Roman"/>
                <a:ea typeface="Calibri"/>
                <a:cs typeface="Times New Roman"/>
              </a:rPr>
              <a:t>Les </a:t>
            </a:r>
            <a:r>
              <a:rPr lang="fr-FR" sz="1200" dirty="0">
                <a:latin typeface="Times New Roman"/>
                <a:ea typeface="Calibri"/>
                <a:cs typeface="Times New Roman"/>
              </a:rPr>
              <a:t>lettres т et </a:t>
            </a:r>
            <a:r>
              <a:rPr lang="fr-FR" sz="1200" i="1" dirty="0">
                <a:latin typeface="Times New Roman"/>
                <a:ea typeface="Calibri"/>
                <a:cs typeface="Times New Roman"/>
              </a:rPr>
              <a:t>т</a:t>
            </a:r>
            <a:r>
              <a:rPr lang="fr-FR" sz="1200" dirty="0">
                <a:latin typeface="Times New Roman"/>
                <a:ea typeface="Calibri"/>
                <a:cs typeface="Times New Roman"/>
              </a:rPr>
              <a:t> sont les mêmes à la différence que la deuxième forme est la forme calligraphique de la lettre utilisée surtout dans la presse, les journaux etc. </a:t>
            </a:r>
            <a:endParaRPr lang="el-GR" sz="1200" dirty="0">
              <a:latin typeface="Calibri"/>
              <a:ea typeface="Calibri"/>
              <a:cs typeface="Times New Roman"/>
            </a:endParaRPr>
          </a:p>
          <a:p>
            <a:pPr algn="just"/>
            <a:endParaRPr lang="el-GR" sz="1200" dirty="0">
              <a:latin typeface="Times New Roman" pitchFamily="18" charset="0"/>
              <a:cs typeface="Times New Roman" pitchFamily="18" charset="0"/>
            </a:endParaRPr>
          </a:p>
        </p:txBody>
      </p:sp>
    </p:spTree>
    <p:extLst>
      <p:ext uri="{BB962C8B-B14F-4D97-AF65-F5344CB8AC3E}">
        <p14:creationId xmlns:p14="http://schemas.microsoft.com/office/powerpoint/2010/main" val="1341123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965112239"/>
              </p:ext>
            </p:extLst>
          </p:nvPr>
        </p:nvGraphicFramePr>
        <p:xfrm>
          <a:off x="1397164" y="2780928"/>
          <a:ext cx="6487204" cy="2088230"/>
        </p:xfrm>
        <a:graphic>
          <a:graphicData uri="http://schemas.openxmlformats.org/drawingml/2006/table">
            <a:tbl>
              <a:tblPr firstRow="1" firstCol="1" bandRow="1">
                <a:tableStyleId>{00A15C55-8517-42AA-B614-E9B94910E393}</a:tableStyleId>
              </a:tblPr>
              <a:tblGrid>
                <a:gridCol w="2162062"/>
                <a:gridCol w="2162062"/>
                <a:gridCol w="2163080"/>
              </a:tblGrid>
              <a:tr h="417646">
                <a:tc>
                  <a:txBody>
                    <a:bodyPr/>
                    <a:lstStyle/>
                    <a:p>
                      <a:pPr algn="ctr">
                        <a:lnSpc>
                          <a:spcPct val="150000"/>
                        </a:lnSpc>
                        <a:spcAft>
                          <a:spcPts val="0"/>
                        </a:spcAft>
                      </a:pPr>
                      <a:r>
                        <a:rPr lang="fr-FR" sz="1600" dirty="0">
                          <a:effectLst/>
                          <a:latin typeface="Times New Roman" pitchFamily="18" charset="0"/>
                          <a:cs typeface="Times New Roman" pitchFamily="18" charset="0"/>
                        </a:rPr>
                        <a:t>Russe</a:t>
                      </a:r>
                      <a:endParaRPr lang="el-G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fr-FR" sz="1600" dirty="0">
                          <a:effectLst/>
                          <a:latin typeface="Times New Roman" pitchFamily="18" charset="0"/>
                          <a:cs typeface="Times New Roman" pitchFamily="18" charset="0"/>
                        </a:rPr>
                        <a:t>Bulgare</a:t>
                      </a:r>
                      <a:endParaRPr lang="el-G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fr-FR" sz="1600">
                          <a:effectLst/>
                          <a:latin typeface="Times New Roman" pitchFamily="18" charset="0"/>
                          <a:cs typeface="Times New Roman" pitchFamily="18" charset="0"/>
                        </a:rPr>
                        <a:t>Français</a:t>
                      </a:r>
                      <a:endParaRPr lang="el-GR" sz="1600">
                        <a:effectLst/>
                        <a:latin typeface="Times New Roman" pitchFamily="18" charset="0"/>
                        <a:ea typeface="Calibri"/>
                        <a:cs typeface="Times New Roman" pitchFamily="18" charset="0"/>
                      </a:endParaRPr>
                    </a:p>
                  </a:txBody>
                  <a:tcPr marL="68580" marR="68580" marT="0" marB="0"/>
                </a:tc>
              </a:tr>
              <a:tr h="417646">
                <a:tc>
                  <a:txBody>
                    <a:bodyPr/>
                    <a:lstStyle/>
                    <a:p>
                      <a:pPr algn="ctr">
                        <a:lnSpc>
                          <a:spcPct val="150000"/>
                        </a:lnSpc>
                        <a:spcAft>
                          <a:spcPts val="0"/>
                        </a:spcAft>
                      </a:pPr>
                      <a:r>
                        <a:rPr lang="fr-FR" sz="1600">
                          <a:effectLst/>
                          <a:latin typeface="Times New Roman" pitchFamily="18" charset="0"/>
                          <a:cs typeface="Times New Roman" pitchFamily="18" charset="0"/>
                        </a:rPr>
                        <a:t>право</a:t>
                      </a:r>
                      <a:endParaRPr lang="el-GR" sz="160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fr-FR" sz="1600">
                          <a:effectLst/>
                          <a:latin typeface="Times New Roman" pitchFamily="18" charset="0"/>
                          <a:cs typeface="Times New Roman" pitchFamily="18" charset="0"/>
                        </a:rPr>
                        <a:t>право</a:t>
                      </a:r>
                      <a:endParaRPr lang="el-GR" sz="160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fr-FR" sz="1600">
                          <a:effectLst/>
                          <a:latin typeface="Times New Roman" pitchFamily="18" charset="0"/>
                          <a:cs typeface="Times New Roman" pitchFamily="18" charset="0"/>
                        </a:rPr>
                        <a:t>droit</a:t>
                      </a:r>
                      <a:endParaRPr lang="el-GR" sz="1600">
                        <a:effectLst/>
                        <a:latin typeface="Times New Roman" pitchFamily="18" charset="0"/>
                        <a:ea typeface="Calibri"/>
                        <a:cs typeface="Times New Roman" pitchFamily="18" charset="0"/>
                      </a:endParaRPr>
                    </a:p>
                  </a:txBody>
                  <a:tcPr marL="68580" marR="68580" marT="0" marB="0"/>
                </a:tc>
              </a:tr>
              <a:tr h="417646">
                <a:tc>
                  <a:txBody>
                    <a:bodyPr/>
                    <a:lstStyle/>
                    <a:p>
                      <a:pPr algn="ctr">
                        <a:lnSpc>
                          <a:spcPct val="150000"/>
                        </a:lnSpc>
                        <a:spcAft>
                          <a:spcPts val="0"/>
                        </a:spcAft>
                      </a:pPr>
                      <a:r>
                        <a:rPr lang="fr-FR" sz="1600" dirty="0" err="1">
                          <a:effectLst/>
                          <a:latin typeface="Times New Roman" pitchFamily="18" charset="0"/>
                          <a:cs typeface="Times New Roman" pitchFamily="18" charset="0"/>
                        </a:rPr>
                        <a:t>студент</a:t>
                      </a:r>
                      <a:r>
                        <a:rPr lang="fr-FR" sz="1600" u="sng" dirty="0" err="1">
                          <a:effectLst/>
                          <a:latin typeface="Times New Roman" pitchFamily="18" charset="0"/>
                          <a:cs typeface="Times New Roman" pitchFamily="18" charset="0"/>
                        </a:rPr>
                        <a:t>ы</a:t>
                      </a:r>
                      <a:endParaRPr lang="el-GR" sz="1600" u="sng"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fr-FR" sz="1600" dirty="0" err="1">
                          <a:effectLst/>
                          <a:latin typeface="Times New Roman" pitchFamily="18" charset="0"/>
                          <a:cs typeface="Times New Roman" pitchFamily="18" charset="0"/>
                        </a:rPr>
                        <a:t>студент</a:t>
                      </a:r>
                      <a:r>
                        <a:rPr lang="fr-FR" sz="1600" u="sng" dirty="0" err="1">
                          <a:effectLst/>
                          <a:latin typeface="Times New Roman" pitchFamily="18" charset="0"/>
                          <a:cs typeface="Times New Roman" pitchFamily="18" charset="0"/>
                        </a:rPr>
                        <a:t>и</a:t>
                      </a:r>
                      <a:endParaRPr lang="el-GR" sz="1600" u="sng"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fr-FR" sz="1600" dirty="0">
                          <a:effectLst/>
                          <a:latin typeface="Times New Roman" pitchFamily="18" charset="0"/>
                          <a:cs typeface="Times New Roman" pitchFamily="18" charset="0"/>
                        </a:rPr>
                        <a:t>étudiant</a:t>
                      </a:r>
                      <a:r>
                        <a:rPr lang="fr-FR" sz="1600" u="sng" dirty="0">
                          <a:effectLst/>
                          <a:latin typeface="Times New Roman" pitchFamily="18" charset="0"/>
                          <a:cs typeface="Times New Roman" pitchFamily="18" charset="0"/>
                        </a:rPr>
                        <a:t>s</a:t>
                      </a:r>
                      <a:endParaRPr lang="el-GR" sz="1600" u="sng" dirty="0">
                        <a:effectLst/>
                        <a:latin typeface="Times New Roman" pitchFamily="18" charset="0"/>
                        <a:ea typeface="Calibri"/>
                        <a:cs typeface="Times New Roman" pitchFamily="18" charset="0"/>
                      </a:endParaRPr>
                    </a:p>
                  </a:txBody>
                  <a:tcPr marL="68580" marR="68580" marT="0" marB="0"/>
                </a:tc>
              </a:tr>
              <a:tr h="417646">
                <a:tc>
                  <a:txBody>
                    <a:bodyPr/>
                    <a:lstStyle/>
                    <a:p>
                      <a:pPr algn="ctr">
                        <a:lnSpc>
                          <a:spcPct val="150000"/>
                        </a:lnSpc>
                        <a:spcAft>
                          <a:spcPts val="0"/>
                        </a:spcAft>
                      </a:pPr>
                      <a:r>
                        <a:rPr lang="fr-FR" sz="1600">
                          <a:effectLst/>
                          <a:latin typeface="Times New Roman" pitchFamily="18" charset="0"/>
                          <a:cs typeface="Times New Roman" pitchFamily="18" charset="0"/>
                        </a:rPr>
                        <a:t>языка</a:t>
                      </a:r>
                      <a:endParaRPr lang="el-GR" sz="160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fr-FR" sz="1600" dirty="0" err="1">
                          <a:effectLst/>
                          <a:latin typeface="Times New Roman" pitchFamily="18" charset="0"/>
                          <a:cs typeface="Times New Roman" pitchFamily="18" charset="0"/>
                        </a:rPr>
                        <a:t>език</a:t>
                      </a:r>
                      <a:endParaRPr lang="el-G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fr-FR" sz="1600" dirty="0">
                          <a:effectLst/>
                          <a:latin typeface="Times New Roman" pitchFamily="18" charset="0"/>
                          <a:cs typeface="Times New Roman" pitchFamily="18" charset="0"/>
                        </a:rPr>
                        <a:t>langue</a:t>
                      </a:r>
                      <a:endParaRPr lang="el-GR" sz="1600" dirty="0">
                        <a:effectLst/>
                        <a:latin typeface="Times New Roman" pitchFamily="18" charset="0"/>
                        <a:ea typeface="Calibri"/>
                        <a:cs typeface="Times New Roman" pitchFamily="18" charset="0"/>
                      </a:endParaRPr>
                    </a:p>
                  </a:txBody>
                  <a:tcPr marL="68580" marR="68580" marT="0" marB="0"/>
                </a:tc>
              </a:tr>
              <a:tr h="417646">
                <a:tc>
                  <a:txBody>
                    <a:bodyPr/>
                    <a:lstStyle/>
                    <a:p>
                      <a:pPr algn="ctr">
                        <a:lnSpc>
                          <a:spcPct val="150000"/>
                        </a:lnSpc>
                        <a:spcAft>
                          <a:spcPts val="0"/>
                        </a:spcAft>
                      </a:pPr>
                      <a:r>
                        <a:rPr lang="fr-FR" sz="1600" dirty="0" err="1">
                          <a:effectLst/>
                          <a:latin typeface="Times New Roman" pitchFamily="18" charset="0"/>
                          <a:cs typeface="Times New Roman" pitchFamily="18" charset="0"/>
                        </a:rPr>
                        <a:t>дет</a:t>
                      </a:r>
                      <a:r>
                        <a:rPr lang="fr-FR" sz="1600" u="sng" dirty="0" err="1">
                          <a:effectLst/>
                          <a:latin typeface="Times New Roman" pitchFamily="18" charset="0"/>
                          <a:cs typeface="Times New Roman" pitchFamily="18" charset="0"/>
                        </a:rPr>
                        <a:t>и</a:t>
                      </a:r>
                      <a:endParaRPr lang="el-GR" sz="1600" u="sng"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fr-FR" sz="1600" dirty="0" err="1">
                          <a:effectLst/>
                          <a:latin typeface="Times New Roman" pitchFamily="18" charset="0"/>
                          <a:cs typeface="Times New Roman" pitchFamily="18" charset="0"/>
                        </a:rPr>
                        <a:t>дец</a:t>
                      </a:r>
                      <a:r>
                        <a:rPr lang="fr-FR" sz="1600" u="sng" dirty="0" err="1">
                          <a:effectLst/>
                          <a:latin typeface="Times New Roman" pitchFamily="18" charset="0"/>
                          <a:cs typeface="Times New Roman" pitchFamily="18" charset="0"/>
                        </a:rPr>
                        <a:t>а</a:t>
                      </a:r>
                      <a:endParaRPr lang="el-GR" sz="1600" u="sng"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fr-FR" sz="1600" dirty="0">
                          <a:effectLst/>
                          <a:latin typeface="Times New Roman" pitchFamily="18" charset="0"/>
                          <a:cs typeface="Times New Roman" pitchFamily="18" charset="0"/>
                        </a:rPr>
                        <a:t>enfant</a:t>
                      </a:r>
                      <a:r>
                        <a:rPr lang="fr-FR" sz="1600" u="sng" dirty="0">
                          <a:effectLst/>
                          <a:latin typeface="Times New Roman" pitchFamily="18" charset="0"/>
                          <a:cs typeface="Times New Roman" pitchFamily="18" charset="0"/>
                        </a:rPr>
                        <a:t>s</a:t>
                      </a:r>
                      <a:endParaRPr lang="el-GR" sz="1600" u="sng" dirty="0">
                        <a:effectLst/>
                        <a:latin typeface="Times New Roman" pitchFamily="18" charset="0"/>
                        <a:ea typeface="Calibri"/>
                        <a:cs typeface="Times New Roman" pitchFamily="18" charset="0"/>
                      </a:endParaRPr>
                    </a:p>
                  </a:txBody>
                  <a:tcPr marL="68580" marR="68580" marT="0" marB="0"/>
                </a:tc>
              </a:tr>
            </a:tbl>
          </a:graphicData>
        </a:graphic>
      </p:graphicFrame>
      <p:sp>
        <p:nvSpPr>
          <p:cNvPr id="7" name="Rectangle 4"/>
          <p:cNvSpPr>
            <a:spLocks noChangeArrowheads="1"/>
          </p:cNvSpPr>
          <p:nvPr/>
        </p:nvSpPr>
        <p:spPr bwMode="auto">
          <a:xfrm>
            <a:off x="107481" y="188640"/>
            <a:ext cx="8916071"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Право на льготный тариф имеют студенты, преподаватели французского языка, лица пенсионного возраста, а также дети. </a:t>
            </a:r>
            <a:endParaRPr kumimoji="0" lang="fr-FR" sz="2000"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Cette phrase comporte assez de mots inconnus. Comment y procéder ? Je décide de suivre une démarche qui me permettra d’établir des inférences sémantiques. Plus précisément, je me centrerai sur les mots qui sont transparents et à la place des mots non transparents je mettrai les mots vides « machine », « machiner », qui peuvent supporter toutes les informations grammaticales reconnues</a:t>
            </a:r>
            <a:r>
              <a:rPr kumimoji="0" lang="fr-FR" sz="2000" b="0" i="0" u="sng" strike="noStrike" cap="none" normalizeH="0" baseline="30000" dirty="0" smtClean="0">
                <a:ln>
                  <a:noFill/>
                </a:ln>
                <a:solidFill>
                  <a:srgbClr val="800080"/>
                </a:solidFill>
                <a:effectLst/>
                <a:latin typeface="Times New Roman" pitchFamily="18" charset="0"/>
                <a:ea typeface="Calibri" pitchFamily="34" charset="0"/>
                <a:cs typeface="Times New Roman" pitchFamily="18" charset="0"/>
                <a:hlinkClick r:id="rId2"/>
              </a:rPr>
              <a:t>[4</a:t>
            </a:r>
            <a:r>
              <a:rPr kumimoji="0" lang="fr-FR" sz="2000" b="0" i="0" u="sng" strike="noStrike" cap="none" normalizeH="0" baseline="30000" dirty="0" smtClean="0" bmk="">
                <a:ln>
                  <a:noFill/>
                </a:ln>
                <a:solidFill>
                  <a:srgbClr val="800080"/>
                </a:solidFill>
                <a:effectLst/>
                <a:latin typeface="Times New Roman" pitchFamily="18" charset="0"/>
                <a:ea typeface="Calibri" pitchFamily="34" charset="0"/>
                <a:cs typeface="Times New Roman" pitchFamily="18" charset="0"/>
                <a:hlinkClick r:id="rId2"/>
              </a:rPr>
              <a:t>]</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cs typeface="Times New Roman" pitchFamily="18" charset="0"/>
              </a:rPr>
              <a:t/>
            </a:r>
            <a:br>
              <a:rPr kumimoji="0" lang="el-GR" sz="2000" b="0" i="0" u="none" strike="noStrike" cap="none" normalizeH="0" baseline="0" dirty="0" smtClean="0">
                <a:ln>
                  <a:noFill/>
                </a:ln>
                <a:solidFill>
                  <a:schemeClr val="tx1"/>
                </a:solidFill>
                <a:effectLst/>
                <a:latin typeface="Times New Roman" pitchFamily="18" charset="0"/>
                <a:cs typeface="Times New Roman" pitchFamily="18" charset="0"/>
              </a:rPr>
            </a:b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TextBox 9"/>
          <p:cNvSpPr txBox="1"/>
          <p:nvPr/>
        </p:nvSpPr>
        <p:spPr>
          <a:xfrm>
            <a:off x="152942" y="5441189"/>
            <a:ext cx="8839520" cy="83099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lvl="0" algn="just"/>
            <a:r>
              <a:rPr lang="fr-FR" sz="1200" b="1" i="1" baseline="30000" dirty="0">
                <a:solidFill>
                  <a:prstClr val="white"/>
                </a:solidFill>
                <a:latin typeface="Times New Roman" pitchFamily="18" charset="0"/>
                <a:ea typeface="Calibri" pitchFamily="34" charset="0"/>
                <a:cs typeface="Times New Roman" pitchFamily="18" charset="0"/>
                <a:hlinkClick r:id="rId2"/>
              </a:rPr>
              <a:t> </a:t>
            </a:r>
            <a:r>
              <a:rPr lang="fr-FR" sz="1200" b="1" i="1" baseline="30000" dirty="0" smtClean="0">
                <a:solidFill>
                  <a:prstClr val="white"/>
                </a:solidFill>
                <a:latin typeface="Times New Roman" pitchFamily="18" charset="0"/>
                <a:ea typeface="Calibri" pitchFamily="34" charset="0"/>
                <a:cs typeface="Times New Roman" pitchFamily="18" charset="0"/>
                <a:hlinkClick r:id="rId2"/>
              </a:rPr>
              <a:t>[</a:t>
            </a:r>
            <a:r>
              <a:rPr lang="fr-FR" sz="1200" b="1" i="1" baseline="30000" dirty="0" smtClean="0" bmk="">
                <a:solidFill>
                  <a:prstClr val="white"/>
                </a:solidFill>
                <a:latin typeface="Times New Roman" pitchFamily="18" charset="0"/>
                <a:ea typeface="Calibri" pitchFamily="34" charset="0"/>
                <a:cs typeface="Times New Roman" pitchFamily="18" charset="0"/>
                <a:hlinkClick r:id="rId2"/>
              </a:rPr>
              <a:t>4]</a:t>
            </a:r>
            <a:r>
              <a:rPr lang="fr-FR" sz="1200" dirty="0" smtClean="0">
                <a:latin typeface="Times New Roman" pitchFamily="18" charset="0"/>
                <a:ea typeface="Calibri"/>
                <a:cs typeface="Times New Roman" pitchFamily="18" charset="0"/>
              </a:rPr>
              <a:t> </a:t>
            </a:r>
            <a:r>
              <a:rPr lang="fr-FR" sz="1200" dirty="0" smtClean="0">
                <a:solidFill>
                  <a:schemeClr val="tx1"/>
                </a:solidFill>
                <a:latin typeface="Times New Roman" pitchFamily="18" charset="0"/>
                <a:ea typeface="Calibri" pitchFamily="34" charset="0"/>
                <a:cs typeface="Times New Roman" pitchFamily="18" charset="0"/>
              </a:rPr>
              <a:t>Technique </a:t>
            </a:r>
            <a:r>
              <a:rPr lang="fr-FR" sz="1200" dirty="0">
                <a:solidFill>
                  <a:schemeClr val="tx1"/>
                </a:solidFill>
                <a:latin typeface="Times New Roman" pitchFamily="18" charset="0"/>
                <a:ea typeface="Calibri" pitchFamily="34" charset="0"/>
                <a:cs typeface="Times New Roman" pitchFamily="18" charset="0"/>
              </a:rPr>
              <a:t>de progression</a:t>
            </a:r>
            <a:r>
              <a:rPr lang="fr-FR" sz="1200" dirty="0">
                <a:solidFill>
                  <a:schemeClr val="tx1"/>
                </a:solidFill>
                <a:latin typeface="Calibri"/>
                <a:ea typeface="Calibri" pitchFamily="34" charset="0"/>
                <a:cs typeface="Times New Roman" pitchFamily="18" charset="0"/>
              </a:rPr>
              <a:t> </a:t>
            </a:r>
            <a:r>
              <a:rPr lang="fr-FR" sz="1200" dirty="0">
                <a:solidFill>
                  <a:schemeClr val="tx1"/>
                </a:solidFill>
                <a:latin typeface="Times New Roman" pitchFamily="18" charset="0"/>
                <a:ea typeface="Calibri" pitchFamily="34" charset="0"/>
                <a:cs typeface="Times New Roman" pitchFamily="18" charset="0"/>
              </a:rPr>
              <a:t>: la progression en couches successives altern</a:t>
            </a:r>
            <a:r>
              <a:rPr lang="fr-FR" sz="1200" dirty="0">
                <a:solidFill>
                  <a:schemeClr val="tx1"/>
                </a:solidFill>
                <a:latin typeface="Calibri"/>
                <a:ea typeface="Calibri" pitchFamily="34" charset="0"/>
                <a:cs typeface="Times New Roman" pitchFamily="18" charset="0"/>
              </a:rPr>
              <a:t>é</a:t>
            </a:r>
            <a:r>
              <a:rPr lang="fr-FR" sz="1200" dirty="0">
                <a:solidFill>
                  <a:schemeClr val="tx1"/>
                </a:solidFill>
                <a:latin typeface="Times New Roman" pitchFamily="18" charset="0"/>
                <a:ea typeface="Calibri" pitchFamily="34" charset="0"/>
                <a:cs typeface="Times New Roman" pitchFamily="18" charset="0"/>
              </a:rPr>
              <a:t>es, selon </a:t>
            </a:r>
            <a:r>
              <a:rPr lang="fr-FR" sz="1200" b="1" dirty="0">
                <a:solidFill>
                  <a:schemeClr val="tx1"/>
                </a:solidFill>
                <a:latin typeface="Times New Roman" pitchFamily="18" charset="0"/>
                <a:ea typeface="Calibri" pitchFamily="34" charset="0"/>
                <a:cs typeface="Times New Roman" pitchFamily="18" charset="0"/>
              </a:rPr>
              <a:t>Castagne, E.,</a:t>
            </a:r>
            <a:r>
              <a:rPr lang="fr-FR" sz="1200" dirty="0">
                <a:solidFill>
                  <a:schemeClr val="tx1"/>
                </a:solidFill>
                <a:latin typeface="Times New Roman" pitchFamily="18" charset="0"/>
                <a:ea typeface="Calibri" pitchFamily="34" charset="0"/>
                <a:cs typeface="Times New Roman" pitchFamily="18" charset="0"/>
              </a:rPr>
              <a:t> </a:t>
            </a:r>
            <a:r>
              <a:rPr lang="fr-FR" sz="1200" i="1" dirty="0">
                <a:solidFill>
                  <a:schemeClr val="tx1"/>
                </a:solidFill>
                <a:latin typeface="Times New Roman" pitchFamily="18" charset="0"/>
                <a:ea typeface="Calibri" pitchFamily="34" charset="0"/>
                <a:cs typeface="Times New Roman" pitchFamily="18" charset="0"/>
              </a:rPr>
              <a:t>Inf</a:t>
            </a:r>
            <a:r>
              <a:rPr lang="fr-FR" sz="1200" i="1" dirty="0">
                <a:solidFill>
                  <a:schemeClr val="tx1"/>
                </a:solidFill>
                <a:latin typeface="Calibri"/>
                <a:ea typeface="Calibri" pitchFamily="34" charset="0"/>
                <a:cs typeface="Times New Roman" pitchFamily="18" charset="0"/>
              </a:rPr>
              <a:t>é</a:t>
            </a:r>
            <a:r>
              <a:rPr lang="fr-FR" sz="1200" i="1" dirty="0">
                <a:solidFill>
                  <a:schemeClr val="tx1"/>
                </a:solidFill>
                <a:latin typeface="Times New Roman" pitchFamily="18" charset="0"/>
                <a:ea typeface="Calibri" pitchFamily="34" charset="0"/>
                <a:cs typeface="Times New Roman" pitchFamily="18" charset="0"/>
              </a:rPr>
              <a:t>rences s</a:t>
            </a:r>
            <a:r>
              <a:rPr lang="fr-FR" sz="1200" i="1" dirty="0">
                <a:solidFill>
                  <a:schemeClr val="tx1"/>
                </a:solidFill>
                <a:latin typeface="Calibri"/>
                <a:ea typeface="Calibri" pitchFamily="34" charset="0"/>
                <a:cs typeface="Times New Roman" pitchFamily="18" charset="0"/>
              </a:rPr>
              <a:t>é</a:t>
            </a:r>
            <a:r>
              <a:rPr lang="fr-FR" sz="1200" i="1" dirty="0">
                <a:solidFill>
                  <a:schemeClr val="tx1"/>
                </a:solidFill>
                <a:latin typeface="Times New Roman" pitchFamily="18" charset="0"/>
                <a:ea typeface="Calibri" pitchFamily="34" charset="0"/>
                <a:cs typeface="Times New Roman" pitchFamily="18" charset="0"/>
              </a:rPr>
              <a:t>mantiques et construction de la compr</a:t>
            </a:r>
            <a:r>
              <a:rPr lang="fr-FR" sz="1200" i="1" dirty="0">
                <a:solidFill>
                  <a:schemeClr val="tx1"/>
                </a:solidFill>
                <a:latin typeface="Calibri"/>
                <a:ea typeface="Calibri" pitchFamily="34" charset="0"/>
                <a:cs typeface="Times New Roman" pitchFamily="18" charset="0"/>
              </a:rPr>
              <a:t>é</a:t>
            </a:r>
            <a:r>
              <a:rPr lang="fr-FR" sz="1200" i="1" dirty="0">
                <a:solidFill>
                  <a:schemeClr val="tx1"/>
                </a:solidFill>
                <a:latin typeface="Times New Roman" pitchFamily="18" charset="0"/>
                <a:ea typeface="Calibri" pitchFamily="34" charset="0"/>
                <a:cs typeface="Times New Roman" pitchFamily="18" charset="0"/>
              </a:rPr>
              <a:t>hension en langues </a:t>
            </a:r>
            <a:r>
              <a:rPr lang="fr-FR" sz="1200" i="1" dirty="0">
                <a:solidFill>
                  <a:schemeClr val="tx1"/>
                </a:solidFill>
                <a:latin typeface="Calibri"/>
                <a:ea typeface="Calibri" pitchFamily="34" charset="0"/>
                <a:cs typeface="Times New Roman" pitchFamily="18" charset="0"/>
              </a:rPr>
              <a:t>é</a:t>
            </a:r>
            <a:r>
              <a:rPr lang="fr-FR" sz="1200" i="1" dirty="0">
                <a:solidFill>
                  <a:schemeClr val="tx1"/>
                </a:solidFill>
                <a:latin typeface="Times New Roman" pitchFamily="18" charset="0"/>
                <a:ea typeface="Calibri" pitchFamily="34" charset="0"/>
                <a:cs typeface="Times New Roman" pitchFamily="18" charset="0"/>
              </a:rPr>
              <a:t>trang</a:t>
            </a:r>
            <a:r>
              <a:rPr lang="fr-FR" sz="1200" i="1" dirty="0">
                <a:solidFill>
                  <a:schemeClr val="tx1"/>
                </a:solidFill>
                <a:latin typeface="Calibri"/>
                <a:ea typeface="Calibri" pitchFamily="34" charset="0"/>
                <a:cs typeface="Times New Roman" pitchFamily="18" charset="0"/>
              </a:rPr>
              <a:t>è</a:t>
            </a:r>
            <a:r>
              <a:rPr lang="fr-FR" sz="1200" i="1" dirty="0">
                <a:solidFill>
                  <a:schemeClr val="tx1"/>
                </a:solidFill>
                <a:latin typeface="Times New Roman" pitchFamily="18" charset="0"/>
                <a:ea typeface="Calibri" pitchFamily="34" charset="0"/>
                <a:cs typeface="Times New Roman" pitchFamily="18" charset="0"/>
              </a:rPr>
              <a:t>res europ</a:t>
            </a:r>
            <a:r>
              <a:rPr lang="fr-FR" sz="1200" i="1" dirty="0">
                <a:solidFill>
                  <a:schemeClr val="tx1"/>
                </a:solidFill>
                <a:latin typeface="Calibri"/>
                <a:ea typeface="Calibri" pitchFamily="34" charset="0"/>
                <a:cs typeface="Times New Roman" pitchFamily="18" charset="0"/>
              </a:rPr>
              <a:t>é</a:t>
            </a:r>
            <a:r>
              <a:rPr lang="fr-FR" sz="1200" i="1" dirty="0">
                <a:solidFill>
                  <a:schemeClr val="tx1"/>
                </a:solidFill>
                <a:latin typeface="Times New Roman" pitchFamily="18" charset="0"/>
                <a:ea typeface="Calibri" pitchFamily="34" charset="0"/>
                <a:cs typeface="Times New Roman" pitchFamily="18" charset="0"/>
              </a:rPr>
              <a:t>ennes,</a:t>
            </a:r>
            <a:r>
              <a:rPr lang="fr-FR" sz="1200" dirty="0">
                <a:solidFill>
                  <a:schemeClr val="tx1"/>
                </a:solidFill>
                <a:latin typeface="Times New Roman" pitchFamily="18" charset="0"/>
                <a:ea typeface="Calibri" pitchFamily="34" charset="0"/>
                <a:cs typeface="Times New Roman" pitchFamily="18" charset="0"/>
              </a:rPr>
              <a:t> 2004, pp.91-116, Intercompr</a:t>
            </a:r>
            <a:r>
              <a:rPr lang="fr-FR" sz="1200" dirty="0">
                <a:solidFill>
                  <a:schemeClr val="tx1"/>
                </a:solidFill>
                <a:latin typeface="Calibri"/>
                <a:ea typeface="Calibri" pitchFamily="34" charset="0"/>
                <a:cs typeface="Times New Roman" pitchFamily="18" charset="0"/>
              </a:rPr>
              <a:t>é</a:t>
            </a:r>
            <a:r>
              <a:rPr lang="fr-FR" sz="1200" dirty="0">
                <a:solidFill>
                  <a:schemeClr val="tx1"/>
                </a:solidFill>
                <a:latin typeface="Times New Roman" pitchFamily="18" charset="0"/>
                <a:ea typeface="Calibri" pitchFamily="34" charset="0"/>
                <a:cs typeface="Times New Roman" pitchFamily="18" charset="0"/>
              </a:rPr>
              <a:t>hension et inf</a:t>
            </a:r>
            <a:r>
              <a:rPr lang="fr-FR" sz="1200" dirty="0">
                <a:solidFill>
                  <a:schemeClr val="tx1"/>
                </a:solidFill>
                <a:latin typeface="Calibri"/>
                <a:ea typeface="Calibri" pitchFamily="34" charset="0"/>
                <a:cs typeface="Times New Roman" pitchFamily="18" charset="0"/>
              </a:rPr>
              <a:t>é</a:t>
            </a:r>
            <a:r>
              <a:rPr lang="fr-FR" sz="1200" dirty="0">
                <a:solidFill>
                  <a:schemeClr val="tx1"/>
                </a:solidFill>
                <a:latin typeface="Times New Roman" pitchFamily="18" charset="0"/>
                <a:ea typeface="Calibri" pitchFamily="34" charset="0"/>
                <a:cs typeface="Times New Roman" pitchFamily="18" charset="0"/>
              </a:rPr>
              <a:t>rences, Actes du colloque international </a:t>
            </a:r>
            <a:r>
              <a:rPr lang="fr-FR" sz="1200" dirty="0" err="1">
                <a:solidFill>
                  <a:schemeClr val="tx1"/>
                </a:solidFill>
                <a:latin typeface="Times New Roman" pitchFamily="18" charset="0"/>
                <a:ea typeface="Calibri" pitchFamily="34" charset="0"/>
                <a:cs typeface="Times New Roman" pitchFamily="18" charset="0"/>
              </a:rPr>
              <a:t>EuroSem</a:t>
            </a:r>
            <a:r>
              <a:rPr lang="fr-FR" sz="1200" dirty="0">
                <a:solidFill>
                  <a:schemeClr val="tx1"/>
                </a:solidFill>
                <a:latin typeface="Times New Roman" pitchFamily="18" charset="0"/>
                <a:ea typeface="Calibri" pitchFamily="34" charset="0"/>
                <a:cs typeface="Times New Roman" pitchFamily="18" charset="0"/>
              </a:rPr>
              <a:t>, Reims, 2003. Presses Universitaires de Reims, en ligne </a:t>
            </a:r>
            <a:r>
              <a:rPr lang="fr-FR" sz="1200" dirty="0">
                <a:solidFill>
                  <a:schemeClr val="tx1"/>
                </a:solidFill>
                <a:latin typeface="Times New Roman" pitchFamily="18" charset="0"/>
                <a:ea typeface="Calibri" pitchFamily="34" charset="0"/>
                <a:cs typeface="Times New Roman" pitchFamily="18" charset="0"/>
                <a:hlinkClick r:id="rId3"/>
              </a:rPr>
              <a:t>http://logatom.free.fr/eurosem2003.pdf</a:t>
            </a:r>
            <a:r>
              <a:rPr lang="fr-FR" sz="1200" dirty="0">
                <a:solidFill>
                  <a:schemeClr val="tx1"/>
                </a:solidFill>
                <a:latin typeface="Times New Roman" pitchFamily="18" charset="0"/>
                <a:ea typeface="Calibri" pitchFamily="34" charset="0"/>
                <a:cs typeface="Times New Roman" pitchFamily="18" charset="0"/>
              </a:rPr>
              <a:t> (consult</a:t>
            </a:r>
            <a:r>
              <a:rPr lang="fr-FR" sz="1200" dirty="0">
                <a:solidFill>
                  <a:schemeClr val="tx1"/>
                </a:solidFill>
                <a:latin typeface="Calibri"/>
                <a:ea typeface="Calibri" pitchFamily="34" charset="0"/>
                <a:cs typeface="Times New Roman" pitchFamily="18" charset="0"/>
              </a:rPr>
              <a:t>é</a:t>
            </a:r>
            <a:r>
              <a:rPr lang="fr-FR" sz="1200" dirty="0">
                <a:solidFill>
                  <a:schemeClr val="tx1"/>
                </a:solidFill>
                <a:latin typeface="Times New Roman" pitchFamily="18" charset="0"/>
                <a:ea typeface="Calibri" pitchFamily="34" charset="0"/>
                <a:cs typeface="Times New Roman" pitchFamily="18" charset="0"/>
              </a:rPr>
              <a:t> le 6-6-14).</a:t>
            </a:r>
            <a:endParaRPr lang="fr-FR" sz="2800" dirty="0">
              <a:solidFill>
                <a:schemeClr val="tx1"/>
              </a:solidFill>
              <a:latin typeface="Arial" pitchFamily="34" charset="0"/>
              <a:cs typeface="Arial" pitchFamily="34" charset="0"/>
            </a:endParaRPr>
          </a:p>
          <a:p>
            <a:pPr algn="just"/>
            <a:endParaRPr lang="el-GR" sz="1200" dirty="0">
              <a:latin typeface="Calibri"/>
              <a:ea typeface="Calibri"/>
              <a:cs typeface="Times New Roman"/>
            </a:endParaRPr>
          </a:p>
        </p:txBody>
      </p:sp>
    </p:spTree>
    <p:extLst>
      <p:ext uri="{BB962C8B-B14F-4D97-AF65-F5344CB8AC3E}">
        <p14:creationId xmlns:p14="http://schemas.microsoft.com/office/powerpoint/2010/main" val="39121778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3419" y="476672"/>
            <a:ext cx="8712967" cy="1015663"/>
          </a:xfrm>
          <a:prstGeom prst="rect">
            <a:avLst/>
          </a:prstGeom>
        </p:spPr>
        <p:txBody>
          <a:bodyPr wrap="square">
            <a:spAutoFit/>
          </a:bodyPr>
          <a:lstStyle/>
          <a:p>
            <a:pPr algn="just">
              <a:spcAft>
                <a:spcPts val="1000"/>
              </a:spcAft>
            </a:pPr>
            <a:r>
              <a:rPr lang="fr-FR" sz="2000" dirty="0">
                <a:solidFill>
                  <a:schemeClr val="accent6">
                    <a:lumMod val="60000"/>
                    <a:lumOff val="40000"/>
                  </a:schemeClr>
                </a:solidFill>
                <a:latin typeface="Times New Roman"/>
                <a:ea typeface="Calibri"/>
                <a:cs typeface="Times New Roman"/>
              </a:rPr>
              <a:t>Droit </a:t>
            </a:r>
            <a:r>
              <a:rPr lang="fr-FR" sz="2000" dirty="0">
                <a:solidFill>
                  <a:schemeClr val="accent6">
                    <a:lumMod val="60000"/>
                    <a:lumOff val="40000"/>
                  </a:schemeClr>
                </a:solidFill>
                <a:latin typeface="Times New Roman"/>
                <a:ea typeface="Times New Roman"/>
                <a:cs typeface="Times New Roman"/>
              </a:rPr>
              <a:t>au tarif réduit </a:t>
            </a:r>
            <a:r>
              <a:rPr lang="fr-FR" sz="2000" u="sng" dirty="0">
                <a:solidFill>
                  <a:schemeClr val="accent6">
                    <a:lumMod val="60000"/>
                    <a:lumOff val="40000"/>
                  </a:schemeClr>
                </a:solidFill>
                <a:latin typeface="Times New Roman"/>
                <a:ea typeface="Times New Roman"/>
                <a:cs typeface="Times New Roman"/>
              </a:rPr>
              <a:t>machiner</a:t>
            </a:r>
            <a:r>
              <a:rPr lang="fr-FR" sz="2000" dirty="0">
                <a:solidFill>
                  <a:schemeClr val="accent6">
                    <a:lumMod val="60000"/>
                    <a:lumOff val="40000"/>
                  </a:schemeClr>
                </a:solidFill>
                <a:latin typeface="Times New Roman"/>
                <a:ea typeface="Times New Roman"/>
                <a:cs typeface="Times New Roman"/>
              </a:rPr>
              <a:t> les étudiants, les </a:t>
            </a:r>
            <a:r>
              <a:rPr lang="fr-FR" sz="2000" u="sng" dirty="0">
                <a:solidFill>
                  <a:schemeClr val="accent6">
                    <a:lumMod val="60000"/>
                    <a:lumOff val="40000"/>
                  </a:schemeClr>
                </a:solidFill>
                <a:latin typeface="Times New Roman"/>
                <a:ea typeface="Times New Roman"/>
                <a:cs typeface="Times New Roman"/>
              </a:rPr>
              <a:t>machines</a:t>
            </a:r>
            <a:r>
              <a:rPr lang="fr-FR" sz="2000" dirty="0">
                <a:solidFill>
                  <a:schemeClr val="accent6">
                    <a:lumMod val="60000"/>
                    <a:lumOff val="40000"/>
                  </a:schemeClr>
                </a:solidFill>
                <a:latin typeface="Times New Roman"/>
                <a:ea typeface="Times New Roman"/>
                <a:cs typeface="Times New Roman"/>
              </a:rPr>
              <a:t> de la langue française, les </a:t>
            </a:r>
            <a:r>
              <a:rPr lang="fr-FR" sz="2000" u="sng" dirty="0">
                <a:solidFill>
                  <a:schemeClr val="accent6">
                    <a:lumMod val="60000"/>
                    <a:lumOff val="40000"/>
                  </a:schemeClr>
                </a:solidFill>
                <a:latin typeface="Times New Roman"/>
                <a:ea typeface="Times New Roman"/>
                <a:cs typeface="Times New Roman"/>
              </a:rPr>
              <a:t>machines</a:t>
            </a:r>
            <a:r>
              <a:rPr lang="fr-FR" sz="2000" dirty="0">
                <a:solidFill>
                  <a:schemeClr val="accent6">
                    <a:lumMod val="60000"/>
                    <a:lumOff val="40000"/>
                  </a:schemeClr>
                </a:solidFill>
                <a:latin typeface="Times New Roman"/>
                <a:ea typeface="Times New Roman"/>
                <a:cs typeface="Times New Roman"/>
              </a:rPr>
              <a:t> retraités/ pensionnés (</a:t>
            </a:r>
            <a:r>
              <a:rPr lang="ru-RU" sz="2000" i="1" dirty="0">
                <a:solidFill>
                  <a:schemeClr val="accent6">
                    <a:lumMod val="60000"/>
                    <a:lumOff val="40000"/>
                  </a:schemeClr>
                </a:solidFill>
                <a:latin typeface="Times New Roman"/>
                <a:ea typeface="Times New Roman"/>
                <a:cs typeface="Times New Roman"/>
              </a:rPr>
              <a:t>пенсионного </a:t>
            </a:r>
            <a:r>
              <a:rPr lang="fr-FR" sz="2000" i="1" dirty="0">
                <a:solidFill>
                  <a:schemeClr val="accent6">
                    <a:lumMod val="60000"/>
                    <a:lumOff val="40000"/>
                  </a:schemeClr>
                </a:solidFill>
                <a:latin typeface="Times New Roman"/>
                <a:ea typeface="Times New Roman"/>
                <a:cs typeface="Times New Roman"/>
              </a:rPr>
              <a:t>[</a:t>
            </a:r>
            <a:r>
              <a:rPr lang="fr-FR" sz="2000" i="1" dirty="0" err="1">
                <a:solidFill>
                  <a:schemeClr val="accent6">
                    <a:lumMod val="60000"/>
                    <a:lumOff val="40000"/>
                  </a:schemeClr>
                </a:solidFill>
                <a:latin typeface="Times New Roman"/>
                <a:ea typeface="Times New Roman"/>
                <a:cs typeface="Times New Roman"/>
              </a:rPr>
              <a:t>pensionovo</a:t>
            </a:r>
            <a:r>
              <a:rPr lang="fr-FR" sz="2000" i="1" dirty="0">
                <a:solidFill>
                  <a:schemeClr val="accent6">
                    <a:lumMod val="60000"/>
                    <a:lumOff val="40000"/>
                  </a:schemeClr>
                </a:solidFill>
                <a:latin typeface="Times New Roman"/>
                <a:ea typeface="Times New Roman"/>
                <a:cs typeface="Times New Roman"/>
              </a:rPr>
              <a:t>] </a:t>
            </a:r>
            <a:r>
              <a:rPr lang="fr-FR" sz="2000" dirty="0">
                <a:solidFill>
                  <a:schemeClr val="accent6">
                    <a:lumMod val="60000"/>
                    <a:lumOff val="40000"/>
                  </a:schemeClr>
                </a:solidFill>
                <a:latin typeface="Times New Roman"/>
                <a:ea typeface="Times New Roman"/>
                <a:cs typeface="Times New Roman"/>
              </a:rPr>
              <a:t>qui renvoie au mot français </a:t>
            </a:r>
            <a:r>
              <a:rPr lang="fr-FR" sz="2000" i="1" dirty="0">
                <a:solidFill>
                  <a:schemeClr val="accent6">
                    <a:lumMod val="60000"/>
                    <a:lumOff val="40000"/>
                  </a:schemeClr>
                </a:solidFill>
                <a:latin typeface="Times New Roman"/>
                <a:ea typeface="Times New Roman"/>
                <a:cs typeface="Times New Roman"/>
              </a:rPr>
              <a:t>pension </a:t>
            </a:r>
            <a:r>
              <a:rPr lang="fr-FR" sz="2000" dirty="0">
                <a:solidFill>
                  <a:schemeClr val="accent6">
                    <a:lumMod val="60000"/>
                    <a:lumOff val="40000"/>
                  </a:schemeClr>
                </a:solidFill>
                <a:latin typeface="Times New Roman"/>
                <a:ea typeface="Times New Roman"/>
                <a:cs typeface="Times New Roman"/>
              </a:rPr>
              <a:t>et par extension </a:t>
            </a:r>
            <a:r>
              <a:rPr lang="fr-FR" sz="2000" i="1" dirty="0">
                <a:solidFill>
                  <a:schemeClr val="accent6">
                    <a:lumMod val="60000"/>
                    <a:lumOff val="40000"/>
                  </a:schemeClr>
                </a:solidFill>
                <a:latin typeface="Times New Roman"/>
                <a:ea typeface="Times New Roman"/>
                <a:cs typeface="Times New Roman"/>
              </a:rPr>
              <a:t>pensionné) </a:t>
            </a:r>
            <a:r>
              <a:rPr lang="fr-FR" sz="2000" u="sng" dirty="0">
                <a:solidFill>
                  <a:schemeClr val="accent6">
                    <a:lumMod val="60000"/>
                    <a:lumOff val="40000"/>
                  </a:schemeClr>
                </a:solidFill>
                <a:latin typeface="Times New Roman"/>
                <a:ea typeface="Times New Roman"/>
                <a:cs typeface="Times New Roman"/>
              </a:rPr>
              <a:t>machines</a:t>
            </a:r>
            <a:r>
              <a:rPr lang="fr-FR" sz="2000" dirty="0">
                <a:solidFill>
                  <a:schemeClr val="accent6">
                    <a:lumMod val="60000"/>
                    <a:lumOff val="40000"/>
                  </a:schemeClr>
                </a:solidFill>
                <a:latin typeface="Times New Roman"/>
                <a:ea typeface="Times New Roman"/>
                <a:cs typeface="Times New Roman"/>
              </a:rPr>
              <a:t>, </a:t>
            </a:r>
            <a:r>
              <a:rPr lang="fr-FR" sz="2000" u="sng" dirty="0" err="1">
                <a:solidFill>
                  <a:schemeClr val="accent6">
                    <a:lumMod val="60000"/>
                    <a:lumOff val="40000"/>
                  </a:schemeClr>
                </a:solidFill>
                <a:latin typeface="Times New Roman"/>
                <a:ea typeface="Times New Roman"/>
                <a:cs typeface="Times New Roman"/>
              </a:rPr>
              <a:t>machinement</a:t>
            </a:r>
            <a:r>
              <a:rPr lang="fr-FR" sz="2000" dirty="0">
                <a:solidFill>
                  <a:schemeClr val="accent6">
                    <a:lumMod val="60000"/>
                    <a:lumOff val="40000"/>
                  </a:schemeClr>
                </a:solidFill>
                <a:latin typeface="Times New Roman"/>
                <a:ea typeface="Times New Roman"/>
                <a:cs typeface="Times New Roman"/>
              </a:rPr>
              <a:t>  les enfants. </a:t>
            </a:r>
            <a:endParaRPr lang="el-GR" sz="2000" dirty="0">
              <a:solidFill>
                <a:schemeClr val="accent6">
                  <a:lumMod val="60000"/>
                  <a:lumOff val="40000"/>
                </a:schemeClr>
              </a:solidFill>
              <a:effectLst/>
              <a:latin typeface="Calibri"/>
              <a:ea typeface="Calibri"/>
              <a:cs typeface="Times New Roman"/>
            </a:endParaRPr>
          </a:p>
        </p:txBody>
      </p:sp>
      <p:sp>
        <p:nvSpPr>
          <p:cNvPr id="3" name="Rectangle 2"/>
          <p:cNvSpPr>
            <a:spLocks noChangeArrowheads="1"/>
          </p:cNvSpPr>
          <p:nvPr/>
        </p:nvSpPr>
        <p:spPr bwMode="auto">
          <a:xfrm>
            <a:off x="179513" y="488738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4" name="Right Arrow 3"/>
          <p:cNvSpPr/>
          <p:nvPr/>
        </p:nvSpPr>
        <p:spPr>
          <a:xfrm>
            <a:off x="5516880" y="7338060"/>
            <a:ext cx="312420" cy="914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5" name="Rectangle 3"/>
          <p:cNvSpPr>
            <a:spLocks noChangeArrowheads="1"/>
          </p:cNvSpPr>
          <p:nvPr/>
        </p:nvSpPr>
        <p:spPr bwMode="auto">
          <a:xfrm>
            <a:off x="216807" y="1628800"/>
            <a:ext cx="871296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Pour y arriver je reposerai sur le contexte en question. Je recourrai aussi aux collocations, désignant comme telle une association habituelle d'un mot à un autre au sein d'une phrase, un rapprochement de termes qui, sans être fixe, n'est pas pour autant fortuit</a:t>
            </a:r>
            <a:r>
              <a:rPr kumimoji="0" lang="fr-FR" sz="2000" b="0" i="0" u="none" strike="noStrike" cap="none" normalizeH="0" baseline="30000" dirty="0" smtClean="0">
                <a:ln>
                  <a:noFill/>
                </a:ln>
                <a:solidFill>
                  <a:schemeClr val="tx1"/>
                </a:solidFill>
                <a:effectLst/>
                <a:latin typeface="Times New Roman" pitchFamily="18" charset="0"/>
                <a:ea typeface="Times New Roman" pitchFamily="18" charset="0"/>
                <a:cs typeface="Times New Roman" pitchFamily="18" charset="0"/>
                <a:hlinkClick r:id="rId2"/>
              </a:rPr>
              <a:t>[5</a:t>
            </a:r>
            <a:r>
              <a:rPr kumimoji="0" lang="fr-FR" sz="2000" b="0" i="0" u="none" strike="noStrike" cap="none" normalizeH="0" baseline="30000" dirty="0" smtClean="0" bmk="">
                <a:ln>
                  <a:noFill/>
                </a:ln>
                <a:solidFill>
                  <a:schemeClr val="tx1"/>
                </a:solidFill>
                <a:effectLst/>
                <a:latin typeface="Times New Roman" pitchFamily="18" charset="0"/>
                <a:ea typeface="Times New Roman" pitchFamily="18" charset="0"/>
                <a:cs typeface="Times New Roman" pitchFamily="18" charset="0"/>
                <a:hlinkClick r:id="rId2"/>
              </a:rPr>
              <a:t>]</a:t>
            </a:r>
            <a:r>
              <a:rPr kumimoji="0" lang="fr-FR"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Times New Roman" pitchFamily="18" charset="0"/>
                <a:cs typeface="Times New Roman" pitchFamily="18" charset="0"/>
              </a:rPr>
              <a:t/>
            </a:r>
            <a:br>
              <a:rPr kumimoji="0" lang="el-GR" sz="2000" b="0" i="0" u="none" strike="noStrike" cap="none" normalizeH="0" baseline="0" dirty="0" smtClean="0">
                <a:ln>
                  <a:noFill/>
                </a:ln>
                <a:solidFill>
                  <a:schemeClr val="tx1"/>
                </a:solidFill>
                <a:effectLst/>
                <a:latin typeface="Times New Roman" pitchFamily="18" charset="0"/>
                <a:cs typeface="Times New Roman" pitchFamily="18" charset="0"/>
              </a:rPr>
            </a:br>
            <a:endParaRPr kumimoji="0" lang="el-G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Rectangle 7"/>
          <p:cNvSpPr/>
          <p:nvPr/>
        </p:nvSpPr>
        <p:spPr>
          <a:xfrm>
            <a:off x="203420" y="3167682"/>
            <a:ext cx="8712966" cy="800219"/>
          </a:xfrm>
          <a:prstGeom prst="rect">
            <a:avLst/>
          </a:prstGeom>
        </p:spPr>
        <p:txBody>
          <a:bodyPr wrap="square">
            <a:spAutoFit/>
          </a:bodyPr>
          <a:lstStyle/>
          <a:p>
            <a:pPr algn="just">
              <a:lnSpc>
                <a:spcPct val="115000"/>
              </a:lnSpc>
              <a:spcAft>
                <a:spcPts val="1000"/>
              </a:spcAft>
            </a:pPr>
            <a:r>
              <a:rPr lang="fr-FR" sz="2000" b="1" dirty="0">
                <a:solidFill>
                  <a:schemeClr val="bg2">
                    <a:lumMod val="50000"/>
                  </a:schemeClr>
                </a:solidFill>
                <a:effectLst>
                  <a:outerShdw blurRad="38100" dist="38100" dir="2700000" algn="tl">
                    <a:srgbClr val="000000">
                      <a:alpha val="43137"/>
                    </a:srgbClr>
                  </a:outerShdw>
                </a:effectLst>
                <a:highlight>
                  <a:srgbClr val="C0C0C0"/>
                </a:highlight>
                <a:latin typeface="Times New Roman"/>
                <a:ea typeface="Times New Roman"/>
                <a:cs typeface="Times New Roman"/>
              </a:rPr>
              <a:t>Droit au tarif réduit ont les étudiants, les professeurs de la langue française, les retraités et les enfants.</a:t>
            </a:r>
            <a:endParaRPr lang="el-GR" sz="2000" b="1" dirty="0">
              <a:solidFill>
                <a:schemeClr val="bg2">
                  <a:lumMod val="50000"/>
                </a:schemeClr>
              </a:solidFill>
              <a:effectLst>
                <a:outerShdw blurRad="38100" dist="38100" dir="2700000" algn="tl">
                  <a:srgbClr val="000000">
                    <a:alpha val="43137"/>
                  </a:srgbClr>
                </a:outerShdw>
              </a:effectLst>
              <a:latin typeface="Calibri"/>
              <a:ea typeface="Calibri"/>
              <a:cs typeface="Times New Roman"/>
            </a:endParaRPr>
          </a:p>
        </p:txBody>
      </p:sp>
      <p:sp>
        <p:nvSpPr>
          <p:cNvPr id="9" name="Rectangle 8"/>
          <p:cNvSpPr/>
          <p:nvPr/>
        </p:nvSpPr>
        <p:spPr>
          <a:xfrm>
            <a:off x="216807" y="4042948"/>
            <a:ext cx="8568952" cy="1323439"/>
          </a:xfrm>
          <a:prstGeom prst="rect">
            <a:avLst/>
          </a:prstGeom>
        </p:spPr>
        <p:txBody>
          <a:bodyPr wrap="square">
            <a:spAutoFit/>
          </a:bodyPr>
          <a:lstStyle/>
          <a:p>
            <a:pPr algn="just">
              <a:spcAft>
                <a:spcPts val="1000"/>
              </a:spcAft>
            </a:pPr>
            <a:r>
              <a:rPr lang="fr-FR" sz="2000" dirty="0">
                <a:latin typeface="Times New Roman"/>
                <a:ea typeface="Times New Roman"/>
                <a:cs typeface="Times New Roman"/>
              </a:rPr>
              <a:t>J’ai compris la phrase même si je n’étais pas capable de repérer tous les mots non transparents. De point de vue grammatical j’ai pu reconnaître leur valeur mais pas leur signification exacte. Pourtant, cela ne me pose pas de problème car j’ai enfin compris de quoi il s’agit. </a:t>
            </a:r>
            <a:endParaRPr lang="el-GR" sz="2000" dirty="0">
              <a:effectLst/>
              <a:latin typeface="Calibri"/>
              <a:ea typeface="Calibri"/>
              <a:cs typeface="Times New Roman"/>
            </a:endParaRPr>
          </a:p>
        </p:txBody>
      </p:sp>
      <p:sp>
        <p:nvSpPr>
          <p:cNvPr id="10" name="TextBox 9"/>
          <p:cNvSpPr txBox="1"/>
          <p:nvPr/>
        </p:nvSpPr>
        <p:spPr>
          <a:xfrm>
            <a:off x="424898" y="5808616"/>
            <a:ext cx="8294204" cy="46166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fr-FR" sz="1200" b="1" i="1" baseline="30000" dirty="0">
                <a:solidFill>
                  <a:prstClr val="white"/>
                </a:solidFill>
                <a:latin typeface="Times New Roman" pitchFamily="18" charset="0"/>
                <a:ea typeface="Calibri" pitchFamily="34" charset="0"/>
                <a:cs typeface="Times New Roman" pitchFamily="18" charset="0"/>
              </a:rPr>
              <a:t> </a:t>
            </a:r>
            <a:r>
              <a:rPr lang="el-GR" sz="1200" baseline="30000" dirty="0" smtClean="0">
                <a:solidFill>
                  <a:schemeClr val="tx1"/>
                </a:solidFill>
                <a:latin typeface="Times New Roman" pitchFamily="18" charset="0"/>
                <a:ea typeface="Calibri" pitchFamily="34" charset="0"/>
                <a:cs typeface="Times New Roman" pitchFamily="18" charset="0"/>
                <a:hlinkClick r:id="rId3"/>
              </a:rPr>
              <a:t>[</a:t>
            </a:r>
            <a:r>
              <a:rPr lang="fr-FR" sz="1200" baseline="30000" dirty="0" smtClean="0" bmk="">
                <a:solidFill>
                  <a:schemeClr val="tx1"/>
                </a:solidFill>
                <a:latin typeface="Times New Roman" pitchFamily="18" charset="0"/>
                <a:ea typeface="Calibri" pitchFamily="34" charset="0"/>
                <a:cs typeface="Times New Roman" pitchFamily="18" charset="0"/>
                <a:hlinkClick r:id="rId3"/>
              </a:rPr>
              <a:t>5</a:t>
            </a:r>
            <a:r>
              <a:rPr lang="el-GR" sz="1200" baseline="30000" dirty="0" smtClean="0" bmk="">
                <a:solidFill>
                  <a:schemeClr val="tx1"/>
                </a:solidFill>
                <a:latin typeface="Times New Roman" pitchFamily="18" charset="0"/>
                <a:ea typeface="Calibri" pitchFamily="34" charset="0"/>
                <a:cs typeface="Times New Roman" pitchFamily="18" charset="0"/>
                <a:hlinkClick r:id="rId3"/>
              </a:rPr>
              <a:t>]</a:t>
            </a:r>
            <a:r>
              <a:rPr lang="fr-FR" sz="1200" dirty="0" smtClean="0">
                <a:solidFill>
                  <a:schemeClr val="tx1"/>
                </a:solidFill>
                <a:latin typeface="Times New Roman" pitchFamily="18" charset="0"/>
                <a:ea typeface="Calibri" pitchFamily="34" charset="0"/>
                <a:cs typeface="Times New Roman" pitchFamily="18" charset="0"/>
              </a:rPr>
              <a:t> </a:t>
            </a:r>
            <a:r>
              <a:rPr lang="fr-FR" sz="1200" dirty="0">
                <a:solidFill>
                  <a:schemeClr val="tx1"/>
                </a:solidFill>
                <a:latin typeface="Times New Roman" pitchFamily="18" charset="0"/>
                <a:ea typeface="Calibri" pitchFamily="34" charset="0"/>
                <a:cs typeface="Times New Roman" pitchFamily="18" charset="0"/>
              </a:rPr>
              <a:t>http://fr.wikipedia.org/wiki/Collocation_%28linguistique%29</a:t>
            </a:r>
            <a:endParaRPr lang="fr-FR" sz="2800" dirty="0">
              <a:solidFill>
                <a:schemeClr val="tx1"/>
              </a:solidFill>
              <a:latin typeface="Arial" pitchFamily="34" charset="0"/>
              <a:cs typeface="Arial" pitchFamily="34" charset="0"/>
            </a:endParaRPr>
          </a:p>
          <a:p>
            <a:pPr lvl="0"/>
            <a:endParaRPr lang="el-GR" sz="1200" dirty="0">
              <a:latin typeface="Calibri"/>
              <a:ea typeface="Calibri"/>
              <a:cs typeface="Times New Roman"/>
            </a:endParaRPr>
          </a:p>
        </p:txBody>
      </p:sp>
      <p:sp>
        <p:nvSpPr>
          <p:cNvPr id="11" name="Right Arrow 10"/>
          <p:cNvSpPr/>
          <p:nvPr/>
        </p:nvSpPr>
        <p:spPr>
          <a:xfrm>
            <a:off x="1921717" y="2661928"/>
            <a:ext cx="576064" cy="186754"/>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22566371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0684" y="228600"/>
            <a:ext cx="8712968" cy="1910267"/>
          </a:xfrm>
          <a:prstGeom prst="rect">
            <a:avLst/>
          </a:prstGeom>
        </p:spPr>
        <p:txBody>
          <a:bodyPr wrap="square">
            <a:spAutoFit/>
          </a:bodyPr>
          <a:lstStyle/>
          <a:p>
            <a:pPr>
              <a:lnSpc>
                <a:spcPct val="115000"/>
              </a:lnSpc>
              <a:spcAft>
                <a:spcPts val="1000"/>
              </a:spcAft>
            </a:pPr>
            <a:r>
              <a:rPr lang="fr-FR" dirty="0">
                <a:latin typeface="Times New Roman"/>
                <a:ea typeface="Times New Roman"/>
                <a:cs typeface="Times New Roman"/>
              </a:rPr>
              <a:t>Je procéderai de la même manière aux phrases qui suivent :</a:t>
            </a:r>
            <a:r>
              <a:rPr lang="fr-FR" sz="1600" dirty="0">
                <a:latin typeface="Calibri"/>
                <a:ea typeface="Calibri"/>
                <a:cs typeface="Times New Roman"/>
              </a:rPr>
              <a:t> </a:t>
            </a:r>
            <a:endParaRPr lang="el-GR" sz="1600" dirty="0">
              <a:latin typeface="Calibri"/>
              <a:ea typeface="Calibri"/>
              <a:cs typeface="Times New Roman"/>
            </a:endParaRPr>
          </a:p>
          <a:p>
            <a:pPr algn="just">
              <a:lnSpc>
                <a:spcPct val="115000"/>
              </a:lnSpc>
              <a:spcAft>
                <a:spcPts val="0"/>
              </a:spcAft>
            </a:pPr>
            <a:r>
              <a:rPr lang="ru-RU" b="1" dirty="0">
                <a:solidFill>
                  <a:srgbClr val="002060"/>
                </a:solidFill>
                <a:latin typeface="Times New Roman" pitchFamily="18" charset="0"/>
                <a:ea typeface="Times New Roman"/>
                <a:cs typeface="Times New Roman" pitchFamily="18" charset="0"/>
              </a:rPr>
              <a:t>Документы, необходимые для </a:t>
            </a:r>
            <a:r>
              <a:rPr lang="ru-RU" b="1" dirty="0" smtClean="0">
                <a:solidFill>
                  <a:srgbClr val="002060"/>
                </a:solidFill>
                <a:latin typeface="Times New Roman" pitchFamily="18" charset="0"/>
                <a:ea typeface="Times New Roman"/>
                <a:cs typeface="Times New Roman" pitchFamily="18" charset="0"/>
              </a:rPr>
              <a:t>получения</a:t>
            </a:r>
            <a:r>
              <a:rPr lang="fr-FR" sz="2000" baseline="30000" dirty="0" smtClean="0">
                <a:solidFill>
                  <a:prstClr val="white"/>
                </a:solidFill>
                <a:latin typeface="Times New Roman" pitchFamily="18" charset="0"/>
                <a:ea typeface="Times New Roman" pitchFamily="18" charset="0"/>
                <a:cs typeface="Times New Roman" pitchFamily="18" charset="0"/>
                <a:hlinkClick r:id="rId2"/>
              </a:rPr>
              <a:t>[6</a:t>
            </a:r>
            <a:r>
              <a:rPr lang="fr-FR" sz="2000" baseline="30000" dirty="0" smtClean="0" bmk="">
                <a:solidFill>
                  <a:prstClr val="white"/>
                </a:solidFill>
                <a:latin typeface="Times New Roman" pitchFamily="18" charset="0"/>
                <a:ea typeface="Times New Roman" pitchFamily="18" charset="0"/>
                <a:cs typeface="Times New Roman" pitchFamily="18" charset="0"/>
                <a:hlinkClick r:id="rId2"/>
              </a:rPr>
              <a:t>]</a:t>
            </a:r>
            <a:r>
              <a:rPr lang="fr-FR" sz="2000" dirty="0" smtClean="0">
                <a:solidFill>
                  <a:prstClr val="white"/>
                </a:solidFill>
                <a:latin typeface="Times New Roman" pitchFamily="18" charset="0"/>
                <a:ea typeface="Times New Roman" pitchFamily="18" charset="0"/>
                <a:cs typeface="Times New Roman" pitchFamily="18" charset="0"/>
              </a:rPr>
              <a:t> </a:t>
            </a:r>
            <a:r>
              <a:rPr lang="ru-RU" b="1" dirty="0" smtClean="0">
                <a:solidFill>
                  <a:srgbClr val="002060"/>
                </a:solidFill>
                <a:latin typeface="Times New Roman" pitchFamily="18" charset="0"/>
                <a:ea typeface="Times New Roman"/>
                <a:cs typeface="Times New Roman" pitchFamily="18" charset="0"/>
              </a:rPr>
              <a:t>абонемента</a:t>
            </a:r>
            <a:r>
              <a:rPr lang="ru-RU" b="1" dirty="0">
                <a:solidFill>
                  <a:srgbClr val="002060"/>
                </a:solidFill>
                <a:latin typeface="Times New Roman" pitchFamily="18" charset="0"/>
                <a:ea typeface="Times New Roman"/>
                <a:cs typeface="Times New Roman" pitchFamily="18" charset="0"/>
              </a:rPr>
              <a:t>:</a:t>
            </a:r>
            <a:endParaRPr lang="el-GR" sz="1600" dirty="0">
              <a:solidFill>
                <a:srgbClr val="002060"/>
              </a:solidFill>
              <a:latin typeface="Times New Roman" pitchFamily="18" charset="0"/>
              <a:ea typeface="Calibri"/>
              <a:cs typeface="Times New Roman" pitchFamily="18" charset="0"/>
            </a:endParaRPr>
          </a:p>
          <a:p>
            <a:pPr algn="just">
              <a:lnSpc>
                <a:spcPct val="115000"/>
              </a:lnSpc>
              <a:spcAft>
                <a:spcPts val="0"/>
              </a:spcAft>
            </a:pPr>
            <a:r>
              <a:rPr lang="ru-RU" b="1" dirty="0">
                <a:solidFill>
                  <a:srgbClr val="002060"/>
                </a:solidFill>
                <a:latin typeface="Times New Roman" pitchFamily="18" charset="0"/>
                <a:ea typeface="Times New Roman"/>
                <a:cs typeface="Times New Roman" pitchFamily="18" charset="0"/>
              </a:rPr>
              <a:t>• для граждан РФ: паспорт,  регистрация по месту жительства</a:t>
            </a:r>
            <a:endParaRPr lang="el-GR" sz="1600" dirty="0">
              <a:solidFill>
                <a:srgbClr val="002060"/>
              </a:solidFill>
              <a:latin typeface="Times New Roman" pitchFamily="18" charset="0"/>
              <a:ea typeface="Calibri"/>
              <a:cs typeface="Times New Roman" pitchFamily="18" charset="0"/>
            </a:endParaRPr>
          </a:p>
          <a:p>
            <a:pPr algn="just">
              <a:lnSpc>
                <a:spcPct val="115000"/>
              </a:lnSpc>
              <a:spcAft>
                <a:spcPts val="0"/>
              </a:spcAft>
            </a:pPr>
            <a:r>
              <a:rPr lang="ru-RU" b="1" dirty="0">
                <a:solidFill>
                  <a:srgbClr val="002060"/>
                </a:solidFill>
                <a:latin typeface="Times New Roman" pitchFamily="18" charset="0"/>
                <a:ea typeface="Times New Roman"/>
                <a:cs typeface="Times New Roman" pitchFamily="18" charset="0"/>
              </a:rPr>
              <a:t>• для иностранных граждан: паспорт, виза сроком не менее 6 месяцев</a:t>
            </a:r>
            <a:endParaRPr lang="el-GR" sz="1600" dirty="0">
              <a:solidFill>
                <a:srgbClr val="002060"/>
              </a:solidFill>
              <a:latin typeface="Times New Roman" pitchFamily="18" charset="0"/>
              <a:ea typeface="Calibri"/>
              <a:cs typeface="Times New Roman" pitchFamily="18" charset="0"/>
            </a:endParaRPr>
          </a:p>
          <a:p>
            <a:pPr algn="just">
              <a:lnSpc>
                <a:spcPct val="150000"/>
              </a:lnSpc>
              <a:spcAft>
                <a:spcPts val="0"/>
              </a:spcAft>
            </a:pPr>
            <a:endParaRPr lang="el-GR" sz="1600" dirty="0">
              <a:latin typeface="Calibri"/>
              <a:ea typeface="Calibri"/>
              <a:cs typeface="Times New Roman"/>
            </a:endParaRPr>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4" name="Notched Right Arrow 3"/>
          <p:cNvSpPr/>
          <p:nvPr/>
        </p:nvSpPr>
        <p:spPr>
          <a:xfrm flipV="1">
            <a:off x="7524328" y="1870392"/>
            <a:ext cx="629212" cy="222598"/>
          </a:xfrm>
          <a:prstGeom prst="notched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5" name="Rectangle 3"/>
          <p:cNvSpPr>
            <a:spLocks noChangeArrowheads="1"/>
          </p:cNvSpPr>
          <p:nvPr/>
        </p:nvSpPr>
        <p:spPr bwMode="auto">
          <a:xfrm>
            <a:off x="300157" y="1781636"/>
            <a:ext cx="738375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fr-FR" sz="2000" b="0" i="0" u="none"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Les documents </a:t>
            </a:r>
            <a:r>
              <a:rPr kumimoji="0" lang="fr-FR" sz="2000" b="0" i="0" u="sng"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machinés</a:t>
            </a:r>
            <a:r>
              <a:rPr kumimoji="0" lang="fr-FR" sz="2000" b="0" i="0" u="none"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 </a:t>
            </a:r>
            <a:r>
              <a:rPr kumimoji="0" lang="fr-FR" sz="2000" b="0" i="0" u="sng"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machine</a:t>
            </a:r>
            <a:r>
              <a:rPr kumimoji="0" lang="fr-FR" sz="2000" b="0" i="0" u="none"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 acquérir/recevoir l’abonnement.</a:t>
            </a:r>
            <a:endParaRPr kumimoji="0" lang="fr-FR" sz="2000" b="0" i="0" u="none" strike="noStrike" cap="none" normalizeH="0" baseline="0" dirty="0" smtClean="0">
              <a:ln>
                <a:noFill/>
              </a:ln>
              <a:solidFill>
                <a:schemeClr val="accent6">
                  <a:lumMod val="60000"/>
                  <a:lumOff val="40000"/>
                </a:schemeClr>
              </a:solidFill>
              <a:effectLst/>
              <a:latin typeface="Times New Roman" pitchFamily="18" charset="0"/>
              <a:cs typeface="Times New Roman" pitchFamily="18" charset="0"/>
            </a:endParaRPr>
          </a:p>
        </p:txBody>
      </p:sp>
      <p:sp>
        <p:nvSpPr>
          <p:cNvPr id="6" name="Rectangle 5"/>
          <p:cNvSpPr/>
          <p:nvPr/>
        </p:nvSpPr>
        <p:spPr>
          <a:xfrm>
            <a:off x="374" y="2138867"/>
            <a:ext cx="9145016" cy="484107"/>
          </a:xfrm>
          <a:prstGeom prst="rect">
            <a:avLst/>
          </a:prstGeom>
        </p:spPr>
        <p:txBody>
          <a:bodyPr wrap="square">
            <a:spAutoFit/>
          </a:bodyPr>
          <a:lstStyle/>
          <a:p>
            <a:pPr algn="ctr">
              <a:lnSpc>
                <a:spcPct val="150000"/>
              </a:lnSpc>
              <a:spcAft>
                <a:spcPts val="1000"/>
              </a:spcAft>
            </a:pPr>
            <a:r>
              <a:rPr lang="fr-FR" sz="1900" b="1" dirty="0">
                <a:solidFill>
                  <a:schemeClr val="bg2">
                    <a:lumMod val="50000"/>
                  </a:schemeClr>
                </a:solidFill>
                <a:effectLst>
                  <a:outerShdw blurRad="38100" dist="38100" dir="2700000" algn="tl">
                    <a:srgbClr val="000000">
                      <a:alpha val="43137"/>
                    </a:srgbClr>
                  </a:outerShdw>
                </a:effectLst>
                <a:highlight>
                  <a:srgbClr val="C0C0C0"/>
                </a:highlight>
                <a:latin typeface="Times New Roman"/>
                <a:ea typeface="Times New Roman"/>
                <a:cs typeface="Times New Roman"/>
              </a:rPr>
              <a:t>Les documents nécessaires pour acquérir/recevoir l’abonnement, pour s’abonner.</a:t>
            </a:r>
            <a:endParaRPr lang="el-GR" sz="1900" b="1" dirty="0">
              <a:solidFill>
                <a:schemeClr val="bg2">
                  <a:lumMod val="50000"/>
                </a:schemeClr>
              </a:solidFill>
              <a:effectLst>
                <a:outerShdw blurRad="38100" dist="38100" dir="2700000" algn="tl">
                  <a:srgbClr val="000000">
                    <a:alpha val="43137"/>
                  </a:srgbClr>
                </a:outerShdw>
              </a:effectLst>
              <a:latin typeface="Calibri"/>
              <a:ea typeface="Calibri"/>
              <a:cs typeface="Times New Roman"/>
            </a:endParaRPr>
          </a:p>
        </p:txBody>
      </p:sp>
      <p:sp>
        <p:nvSpPr>
          <p:cNvPr id="7"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6"/>
          <p:cNvSpPr>
            <a:spLocks noChangeArrowheads="1"/>
          </p:cNvSpPr>
          <p:nvPr/>
        </p:nvSpPr>
        <p:spPr bwMode="auto">
          <a:xfrm>
            <a:off x="237597" y="2839721"/>
            <a:ext cx="84157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1" fontAlgn="base" latinLnBrk="0" hangingPunct="1">
              <a:lnSpc>
                <a:spcPct val="100000"/>
              </a:lnSpc>
              <a:spcBef>
                <a:spcPct val="0"/>
              </a:spcBef>
              <a:spcAft>
                <a:spcPct val="0"/>
              </a:spcAft>
              <a:buClrTx/>
              <a:buSzTx/>
              <a:buFont typeface="Arial" pitchFamily="34" charset="0"/>
              <a:buChar char="•"/>
              <a:tabLst/>
            </a:pPr>
            <a:r>
              <a:rPr kumimoji="0" lang="fr-FR" b="0" i="0" u="none"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Pour </a:t>
            </a:r>
            <a:r>
              <a:rPr kumimoji="0" lang="fr-FR" b="0" i="0" u="sng"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machines</a:t>
            </a:r>
            <a:r>
              <a:rPr kumimoji="0" lang="fr-FR" b="0" i="0" u="none"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 de la Fédération Russe (</a:t>
            </a:r>
            <a:r>
              <a:rPr kumimoji="0" lang="ru-RU" b="0" i="1" u="none"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РФ</a:t>
            </a:r>
            <a:r>
              <a:rPr kumimoji="0" lang="fr-FR" b="0" i="1" u="none"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 : </a:t>
            </a:r>
            <a:r>
              <a:rPr kumimoji="0" lang="fr-FR" b="0" i="1" u="none" strike="noStrike" cap="none" normalizeH="0" baseline="0" dirty="0" err="1"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Российская</a:t>
            </a:r>
            <a:r>
              <a:rPr kumimoji="0" lang="fr-FR" b="0" i="1" u="none"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 </a:t>
            </a:r>
            <a:r>
              <a:rPr kumimoji="0" lang="fr-FR" b="0" i="1" u="none" strike="noStrike" cap="none" normalizeH="0" baseline="0" dirty="0" err="1"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Федерация</a:t>
            </a:r>
            <a:r>
              <a:rPr kumimoji="0" lang="fr-FR" b="0" i="1" u="none"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 </a:t>
            </a:r>
            <a:r>
              <a:rPr kumimoji="0" lang="fr-FR" b="0" i="0" u="none"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 passeport (</a:t>
            </a:r>
            <a:r>
              <a:rPr kumimoji="0" lang="ru-RU" b="0" i="1" u="none"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паспорт</a:t>
            </a:r>
            <a:r>
              <a:rPr kumimoji="0" lang="fr-FR" b="0" i="1" u="none"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 [</a:t>
            </a:r>
            <a:r>
              <a:rPr kumimoji="0" lang="fr-FR" b="0" i="1" u="none" strike="noStrike" cap="none" normalizeH="0" baseline="0" dirty="0" err="1"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pasport</a:t>
            </a:r>
            <a:r>
              <a:rPr kumimoji="0" lang="fr-FR" b="0" i="1" u="none"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a:t>
            </a:r>
            <a:r>
              <a:rPr kumimoji="0" lang="fr-FR" b="0" i="0" u="none"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 registre (</a:t>
            </a:r>
            <a:r>
              <a:rPr kumimoji="0" lang="ru-RU" b="0" i="1" u="none"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регистрация</a:t>
            </a:r>
            <a:r>
              <a:rPr kumimoji="0" lang="ru-RU" b="0" i="0" u="none"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 </a:t>
            </a:r>
            <a:r>
              <a:rPr kumimoji="0" lang="fr-FR" b="0" i="1" u="none"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a:t>
            </a:r>
            <a:r>
              <a:rPr kumimoji="0" lang="fr-FR" b="0" i="1" u="none" strike="noStrike" cap="none" normalizeH="0" baseline="0" dirty="0" err="1"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registratsia</a:t>
            </a:r>
            <a:r>
              <a:rPr kumimoji="0" lang="fr-FR" b="0" i="1" u="none"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a:t>
            </a:r>
            <a:r>
              <a:rPr kumimoji="0" lang="fr-FR" b="0" i="0" u="none"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 </a:t>
            </a:r>
            <a:r>
              <a:rPr kumimoji="0" lang="fr-FR" b="0" i="0" u="sng"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machine</a:t>
            </a:r>
            <a:r>
              <a:rPr kumimoji="0" lang="fr-FR" b="0" i="0"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 </a:t>
            </a:r>
            <a:r>
              <a:rPr kumimoji="0" lang="fr-FR" b="0" i="0" u="none"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lieu </a:t>
            </a:r>
            <a:r>
              <a:rPr kumimoji="0" lang="fr-FR" b="0" i="0" u="sng" strike="noStrike" cap="none" normalizeH="0" baseline="0" dirty="0" smtClean="0">
                <a:ln>
                  <a:noFill/>
                </a:ln>
                <a:solidFill>
                  <a:schemeClr val="accent6">
                    <a:lumMod val="60000"/>
                    <a:lumOff val="40000"/>
                  </a:schemeClr>
                </a:solidFill>
                <a:effectLst/>
                <a:latin typeface="Times New Roman" pitchFamily="18" charset="0"/>
                <a:ea typeface="Times New Roman" pitchFamily="18" charset="0"/>
                <a:cs typeface="Times New Roman" pitchFamily="18" charset="0"/>
              </a:rPr>
              <a:t>machine.  </a:t>
            </a:r>
            <a:endParaRPr kumimoji="0" lang="fr-FR" b="0" i="0" u="none" strike="noStrike" cap="none" normalizeH="0" baseline="0" dirty="0" smtClean="0">
              <a:ln>
                <a:noFill/>
              </a:ln>
              <a:solidFill>
                <a:schemeClr val="accent6">
                  <a:lumMod val="60000"/>
                  <a:lumOff val="40000"/>
                </a:schemeClr>
              </a:solidFill>
              <a:effectLst/>
              <a:latin typeface="Times New Roman" pitchFamily="18" charset="0"/>
              <a:cs typeface="Times New Roman" pitchFamily="18" charset="0"/>
            </a:endParaRPr>
          </a:p>
        </p:txBody>
      </p:sp>
      <p:sp>
        <p:nvSpPr>
          <p:cNvPr id="10" name="Rectangle 9"/>
          <p:cNvSpPr/>
          <p:nvPr/>
        </p:nvSpPr>
        <p:spPr>
          <a:xfrm>
            <a:off x="203262" y="3397631"/>
            <a:ext cx="8942128" cy="530915"/>
          </a:xfrm>
          <a:prstGeom prst="rect">
            <a:avLst/>
          </a:prstGeom>
        </p:spPr>
        <p:txBody>
          <a:bodyPr wrap="square">
            <a:spAutoFit/>
          </a:bodyPr>
          <a:lstStyle/>
          <a:p>
            <a:pPr algn="just">
              <a:lnSpc>
                <a:spcPct val="150000"/>
              </a:lnSpc>
              <a:spcAft>
                <a:spcPts val="1000"/>
              </a:spcAft>
            </a:pPr>
            <a:r>
              <a:rPr lang="fr-FR" sz="1900" b="1" dirty="0">
                <a:solidFill>
                  <a:schemeClr val="bg2">
                    <a:lumMod val="50000"/>
                  </a:schemeClr>
                </a:solidFill>
                <a:effectLst>
                  <a:outerShdw blurRad="38100" dist="38100" dir="2700000" algn="tl">
                    <a:srgbClr val="000000">
                      <a:alpha val="43137"/>
                    </a:srgbClr>
                  </a:outerShdw>
                </a:effectLst>
                <a:highlight>
                  <a:srgbClr val="C0C0C0"/>
                </a:highlight>
                <a:latin typeface="Times New Roman"/>
                <a:ea typeface="Calibri"/>
                <a:cs typeface="Times New Roman"/>
              </a:rPr>
              <a:t>Pour les citoyens de la Fédération Russe : passeport, registre sur le lieu d’habitation.</a:t>
            </a:r>
            <a:endParaRPr lang="el-GR" sz="1900" b="1" dirty="0">
              <a:solidFill>
                <a:schemeClr val="bg2">
                  <a:lumMod val="50000"/>
                </a:schemeClr>
              </a:solidFill>
              <a:effectLst>
                <a:outerShdw blurRad="38100" dist="38100" dir="2700000" algn="tl">
                  <a:srgbClr val="000000">
                    <a:alpha val="43137"/>
                  </a:srgbClr>
                </a:outerShdw>
              </a:effectLst>
              <a:latin typeface="Calibri"/>
              <a:ea typeface="Calibri"/>
              <a:cs typeface="Times New Roman"/>
            </a:endParaRPr>
          </a:p>
        </p:txBody>
      </p:sp>
      <p:sp>
        <p:nvSpPr>
          <p:cNvPr id="11"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9"/>
          <p:cNvSpPr>
            <a:spLocks noChangeArrowheads="1"/>
          </p:cNvSpPr>
          <p:nvPr/>
        </p:nvSpPr>
        <p:spPr bwMode="auto">
          <a:xfrm>
            <a:off x="279585" y="4091592"/>
            <a:ext cx="873924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just" defTabSz="914400" rtl="0" eaLnBrk="1" fontAlgn="base" latinLnBrk="0" hangingPunct="1">
              <a:lnSpc>
                <a:spcPct val="100000"/>
              </a:lnSpc>
              <a:spcBef>
                <a:spcPct val="0"/>
              </a:spcBef>
              <a:spcAft>
                <a:spcPct val="0"/>
              </a:spcAft>
              <a:buClrTx/>
              <a:buSzTx/>
              <a:buFont typeface="Arial" pitchFamily="34" charset="0"/>
              <a:buChar char="•"/>
              <a:tabLst/>
            </a:pPr>
            <a:r>
              <a:rPr kumimoji="0" lang="fr-FR" sz="2000" b="0" i="0" u="none" strike="noStrike" cap="none" normalizeH="0" baseline="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Pour </a:t>
            </a:r>
            <a:r>
              <a:rPr kumimoji="0" lang="fr-FR" sz="2000" b="0" i="0" u="sng" strike="noStrike" cap="none" normalizeH="0" baseline="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machinés</a:t>
            </a:r>
            <a:r>
              <a:rPr kumimoji="0" lang="fr-FR" sz="2000" b="0" i="0" u="none" strike="noStrike" cap="none" normalizeH="0" baseline="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 citoyens, passeport, visa </a:t>
            </a:r>
            <a:r>
              <a:rPr kumimoji="0" lang="fr-FR" sz="2000" b="0" i="0" u="sng" strike="noStrike" cap="none" normalizeH="0" baseline="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machine</a:t>
            </a:r>
            <a:r>
              <a:rPr kumimoji="0" lang="fr-FR" sz="2000" b="0" i="0" u="none" strike="noStrike" cap="none" normalizeH="0" baseline="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 </a:t>
            </a:r>
            <a:r>
              <a:rPr kumimoji="0" lang="fr-FR" sz="2000" b="0" i="0" u="sng" strike="noStrike" cap="none" normalizeH="0" baseline="0" dirty="0" err="1"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machine</a:t>
            </a:r>
            <a:r>
              <a:rPr kumimoji="0" lang="fr-FR" sz="2000" b="0" i="0" u="none" strike="noStrike" cap="none" normalizeH="0" baseline="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 moins 6 mois (en bulgare </a:t>
            </a:r>
            <a:r>
              <a:rPr kumimoji="0" lang="fr-FR" sz="2000" b="0" i="0" u="none" strike="noStrike" cap="none" normalizeH="0" baseline="0" dirty="0" err="1"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месец</a:t>
            </a:r>
            <a:r>
              <a:rPr kumimoji="0" lang="fr-FR" sz="2000" b="0" i="0" u="none" strike="noStrike" cap="none" normalizeH="0" baseline="0" dirty="0" smtClean="0">
                <a:ln>
                  <a:noFill/>
                </a:ln>
                <a:solidFill>
                  <a:schemeClr val="accent6">
                    <a:lumMod val="60000"/>
                    <a:lumOff val="40000"/>
                  </a:schemeClr>
                </a:solidFill>
                <a:effectLst/>
                <a:latin typeface="Times New Roman" pitchFamily="18" charset="0"/>
                <a:ea typeface="Calibri" pitchFamily="34" charset="0"/>
                <a:cs typeface="Times New Roman" pitchFamily="18" charset="0"/>
              </a:rPr>
              <a:t> = mois). </a:t>
            </a:r>
            <a:r>
              <a:rPr kumimoji="0" lang="fr-FR" sz="2000" b="0" i="0" u="none" strike="noStrike" cap="none" normalizeH="0" baseline="0" dirty="0" smtClean="0">
                <a:ln>
                  <a:noFill/>
                </a:ln>
                <a:solidFill>
                  <a:schemeClr val="bg2">
                    <a:lumMod val="50000"/>
                  </a:schemeClr>
                </a:solidFill>
                <a:effectLst/>
                <a:latin typeface="Times New Roman" pitchFamily="18" charset="0"/>
                <a:ea typeface="Calibri" pitchFamily="34" charset="0"/>
                <a:cs typeface="Times New Roman" pitchFamily="18" charset="0"/>
              </a:rPr>
              <a:t>Pour </a:t>
            </a:r>
            <a:r>
              <a:rPr kumimoji="0" lang="fr-FR" sz="2000" b="1" i="0" u="none" strike="noStrike" cap="none" normalizeH="0" baseline="0" dirty="0" err="1" smtClean="0">
                <a:ln>
                  <a:noFill/>
                </a:ln>
                <a:solidFill>
                  <a:schemeClr val="bg2">
                    <a:lumMod val="50000"/>
                  </a:schemeClr>
                </a:solidFill>
                <a:effectLst/>
                <a:latin typeface="Times New Roman" pitchFamily="18" charset="0"/>
                <a:ea typeface="Calibri" pitchFamily="34" charset="0"/>
                <a:cs typeface="Times New Roman" pitchFamily="18" charset="0"/>
              </a:rPr>
              <a:t>не</a:t>
            </a:r>
            <a:r>
              <a:rPr kumimoji="0" lang="fr-FR" sz="2000" b="1" i="0" u="none" strike="noStrike" cap="none" normalizeH="0" baseline="0" dirty="0" smtClean="0">
                <a:ln>
                  <a:noFill/>
                </a:ln>
                <a:solidFill>
                  <a:schemeClr val="bg2">
                    <a:lumMod val="50000"/>
                  </a:schemeClr>
                </a:solidFill>
                <a:effectLst/>
                <a:latin typeface="Times New Roman" pitchFamily="18" charset="0"/>
                <a:ea typeface="Calibri" pitchFamily="34" charset="0"/>
                <a:cs typeface="Times New Roman" pitchFamily="18" charset="0"/>
              </a:rPr>
              <a:t> </a:t>
            </a:r>
            <a:r>
              <a:rPr kumimoji="0" lang="fr-FR" sz="2000" b="1" i="0" u="none" strike="noStrike" cap="none" normalizeH="0" baseline="0" dirty="0" err="1" smtClean="0">
                <a:ln>
                  <a:noFill/>
                </a:ln>
                <a:solidFill>
                  <a:schemeClr val="bg2">
                    <a:lumMod val="50000"/>
                  </a:schemeClr>
                </a:solidFill>
                <a:effectLst/>
                <a:latin typeface="Times New Roman" pitchFamily="18" charset="0"/>
                <a:ea typeface="Calibri" pitchFamily="34" charset="0"/>
                <a:cs typeface="Times New Roman" pitchFamily="18" charset="0"/>
              </a:rPr>
              <a:t>менее</a:t>
            </a:r>
            <a:r>
              <a:rPr kumimoji="0" lang="fr-FR" sz="2000" b="0" i="0" u="none" strike="noStrike" cap="none" normalizeH="0" baseline="0" dirty="0" smtClean="0">
                <a:ln>
                  <a:noFill/>
                </a:ln>
                <a:solidFill>
                  <a:schemeClr val="bg2">
                    <a:lumMod val="50000"/>
                  </a:schemeClr>
                </a:solidFill>
                <a:effectLst/>
                <a:latin typeface="Times New Roman" pitchFamily="18" charset="0"/>
                <a:ea typeface="Calibri" pitchFamily="34" charset="0"/>
                <a:cs typeface="Times New Roman" pitchFamily="18" charset="0"/>
              </a:rPr>
              <a:t> j’évoque la collocation </a:t>
            </a:r>
            <a:r>
              <a:rPr kumimoji="0" lang="fr-FR" sz="2000" b="1" i="0" u="none" strike="noStrike" cap="none" normalizeH="0" baseline="0" dirty="0" smtClean="0">
                <a:ln>
                  <a:noFill/>
                </a:ln>
                <a:solidFill>
                  <a:schemeClr val="bg2">
                    <a:lumMod val="50000"/>
                  </a:schemeClr>
                </a:solidFill>
                <a:effectLst/>
                <a:latin typeface="Times New Roman" pitchFamily="18" charset="0"/>
                <a:ea typeface="Calibri" pitchFamily="34" charset="0"/>
                <a:cs typeface="Times New Roman" pitchFamily="18" charset="0"/>
              </a:rPr>
              <a:t>au moins.</a:t>
            </a:r>
            <a:r>
              <a:rPr kumimoji="0" lang="fr-FR" sz="2000" b="0" i="0" u="none" strike="noStrike" cap="none" normalizeH="0" baseline="0" dirty="0" smtClean="0">
                <a:ln>
                  <a:noFill/>
                </a:ln>
                <a:solidFill>
                  <a:schemeClr val="bg2">
                    <a:lumMod val="50000"/>
                  </a:schemeClr>
                </a:solidFill>
                <a:effectLst/>
                <a:latin typeface="Times New Roman" pitchFamily="18" charset="0"/>
                <a:ea typeface="Calibri" pitchFamily="34" charset="0"/>
                <a:cs typeface="Times New Roman" pitchFamily="18" charset="0"/>
              </a:rPr>
              <a:t>  </a:t>
            </a:r>
            <a:endParaRPr kumimoji="0" lang="fr-FR" sz="2000" b="0" i="0" u="none" strike="noStrike" cap="none" normalizeH="0" baseline="0" dirty="0" smtClean="0">
              <a:ln>
                <a:noFill/>
              </a:ln>
              <a:solidFill>
                <a:schemeClr val="bg2">
                  <a:lumMod val="50000"/>
                </a:schemeClr>
              </a:solidFill>
              <a:effectLst/>
              <a:latin typeface="Times New Roman" pitchFamily="18" charset="0"/>
              <a:cs typeface="Times New Roman" pitchFamily="18" charset="0"/>
            </a:endParaRPr>
          </a:p>
        </p:txBody>
      </p:sp>
      <p:sp>
        <p:nvSpPr>
          <p:cNvPr id="14" name="Notched Right Arrow 13"/>
          <p:cNvSpPr/>
          <p:nvPr/>
        </p:nvSpPr>
        <p:spPr>
          <a:xfrm>
            <a:off x="8254137" y="4513536"/>
            <a:ext cx="596242" cy="203830"/>
          </a:xfrm>
          <a:prstGeom prst="notched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5" name="Rectangle 14"/>
          <p:cNvSpPr/>
          <p:nvPr/>
        </p:nvSpPr>
        <p:spPr>
          <a:xfrm>
            <a:off x="527224" y="4690053"/>
            <a:ext cx="8018802" cy="504625"/>
          </a:xfrm>
          <a:prstGeom prst="rect">
            <a:avLst/>
          </a:prstGeom>
        </p:spPr>
        <p:txBody>
          <a:bodyPr wrap="square">
            <a:spAutoFit/>
          </a:bodyPr>
          <a:lstStyle/>
          <a:p>
            <a:pPr algn="ctr">
              <a:lnSpc>
                <a:spcPct val="150000"/>
              </a:lnSpc>
              <a:spcAft>
                <a:spcPts val="1000"/>
              </a:spcAft>
            </a:pPr>
            <a:r>
              <a:rPr lang="fr-FR" sz="2000" b="1" dirty="0">
                <a:solidFill>
                  <a:schemeClr val="bg2">
                    <a:lumMod val="50000"/>
                  </a:schemeClr>
                </a:solidFill>
                <a:effectLst>
                  <a:outerShdw blurRad="38100" dist="38100" dir="2700000" algn="tl">
                    <a:srgbClr val="000000">
                      <a:alpha val="43137"/>
                    </a:srgbClr>
                  </a:outerShdw>
                </a:effectLst>
                <a:highlight>
                  <a:srgbClr val="C0C0C0"/>
                </a:highlight>
                <a:latin typeface="Times New Roman"/>
                <a:ea typeface="Calibri"/>
                <a:cs typeface="Times New Roman"/>
              </a:rPr>
              <a:t>Pour les étrangers : passeport, visa valable au moins pour 6 mois.</a:t>
            </a:r>
            <a:endParaRPr lang="el-GR" sz="2000" b="1" dirty="0">
              <a:solidFill>
                <a:schemeClr val="bg2">
                  <a:lumMod val="50000"/>
                </a:schemeClr>
              </a:solidFill>
              <a:effectLst>
                <a:outerShdw blurRad="38100" dist="38100" dir="2700000" algn="tl">
                  <a:srgbClr val="000000">
                    <a:alpha val="43137"/>
                  </a:srgbClr>
                </a:outerShdw>
              </a:effectLst>
              <a:latin typeface="Calibri"/>
              <a:ea typeface="Calibri"/>
              <a:cs typeface="Times New Roman"/>
            </a:endParaRPr>
          </a:p>
        </p:txBody>
      </p:sp>
      <p:sp>
        <p:nvSpPr>
          <p:cNvPr id="16" name="Rectangle 15"/>
          <p:cNvSpPr/>
          <p:nvPr/>
        </p:nvSpPr>
        <p:spPr>
          <a:xfrm>
            <a:off x="298866" y="5273147"/>
            <a:ext cx="8512502" cy="646331"/>
          </a:xfrm>
          <a:prstGeom prst="rect">
            <a:avLst/>
          </a:prstGeom>
        </p:spPr>
        <p:txBody>
          <a:bodyPr wrap="square">
            <a:spAutoFit/>
          </a:bodyPr>
          <a:lstStyle/>
          <a:p>
            <a:pPr algn="just">
              <a:spcAft>
                <a:spcPts val="1000"/>
              </a:spcAft>
            </a:pPr>
            <a:r>
              <a:rPr lang="fr-FR" dirty="0">
                <a:latin typeface="Times New Roman"/>
                <a:ea typeface="Calibri"/>
                <a:cs typeface="Times New Roman"/>
              </a:rPr>
              <a:t>Je suis parvenue à tirer de cette première partie les renseignements voulus et je continue un petit peu pour en savoir plus.</a:t>
            </a:r>
            <a:endParaRPr lang="el-GR" sz="1600" dirty="0">
              <a:effectLst/>
              <a:latin typeface="Calibri"/>
              <a:ea typeface="Calibri"/>
              <a:cs typeface="Times New Roman"/>
            </a:endParaRPr>
          </a:p>
        </p:txBody>
      </p:sp>
      <p:sp>
        <p:nvSpPr>
          <p:cNvPr id="17" name="TextBox 16"/>
          <p:cNvSpPr txBox="1"/>
          <p:nvPr/>
        </p:nvSpPr>
        <p:spPr>
          <a:xfrm>
            <a:off x="375134" y="6057977"/>
            <a:ext cx="8294204" cy="2769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just"/>
            <a:r>
              <a:rPr lang="fr-FR" sz="1200" baseline="30000" dirty="0">
                <a:solidFill>
                  <a:prstClr val="white"/>
                </a:solidFill>
                <a:latin typeface="Times New Roman" pitchFamily="18" charset="0"/>
                <a:ea typeface="Times New Roman" pitchFamily="18" charset="0"/>
                <a:cs typeface="Times New Roman" pitchFamily="18" charset="0"/>
                <a:hlinkClick r:id="rId2"/>
              </a:rPr>
              <a:t>[6</a:t>
            </a:r>
            <a:r>
              <a:rPr lang="fr-FR" sz="1200" baseline="30000" dirty="0" bmk="">
                <a:solidFill>
                  <a:prstClr val="white"/>
                </a:solidFill>
                <a:latin typeface="Times New Roman" pitchFamily="18" charset="0"/>
                <a:ea typeface="Times New Roman" pitchFamily="18" charset="0"/>
                <a:cs typeface="Times New Roman" pitchFamily="18" charset="0"/>
                <a:hlinkClick r:id="rId2"/>
              </a:rPr>
              <a:t>]</a:t>
            </a:r>
            <a:r>
              <a:rPr lang="fr-FR" sz="1200" dirty="0">
                <a:solidFill>
                  <a:prstClr val="white"/>
                </a:solidFill>
                <a:latin typeface="Times New Roman" pitchFamily="18" charset="0"/>
                <a:ea typeface="Times New Roman" pitchFamily="18" charset="0"/>
                <a:cs typeface="Times New Roman" pitchFamily="18" charset="0"/>
              </a:rPr>
              <a:t> </a:t>
            </a:r>
            <a:r>
              <a:rPr lang="fr-FR" sz="1200" dirty="0" smtClean="0">
                <a:latin typeface="Times New Roman"/>
                <a:ea typeface="Calibri"/>
              </a:rPr>
              <a:t>Mot </a:t>
            </a:r>
            <a:r>
              <a:rPr lang="fr-FR" sz="1200" dirty="0">
                <a:latin typeface="Times New Roman"/>
                <a:ea typeface="Calibri"/>
              </a:rPr>
              <a:t>déjà trouvé et analysé.</a:t>
            </a:r>
            <a:endParaRPr lang="el-GR" sz="1200" dirty="0">
              <a:latin typeface="Calibri"/>
              <a:ea typeface="Calibri"/>
              <a:cs typeface="Times New Roman"/>
            </a:endParaRPr>
          </a:p>
        </p:txBody>
      </p:sp>
      <p:sp>
        <p:nvSpPr>
          <p:cNvPr id="18" name="Notched Right Arrow 17"/>
          <p:cNvSpPr/>
          <p:nvPr/>
        </p:nvSpPr>
        <p:spPr>
          <a:xfrm>
            <a:off x="8221914" y="3180307"/>
            <a:ext cx="596242" cy="203830"/>
          </a:xfrm>
          <a:prstGeom prst="notched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41456615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27913"/>
            <a:ext cx="8640960" cy="2575064"/>
          </a:xfrm>
          <a:prstGeom prst="rect">
            <a:avLst/>
          </a:prstGeom>
        </p:spPr>
        <p:txBody>
          <a:bodyPr wrap="square">
            <a:spAutoFit/>
          </a:bodyPr>
          <a:lstStyle/>
          <a:p>
            <a:pPr algn="just">
              <a:spcAft>
                <a:spcPts val="0"/>
              </a:spcAft>
            </a:pPr>
            <a:r>
              <a:rPr lang="ru-RU" sz="2800" b="1" dirty="0">
                <a:solidFill>
                  <a:srgbClr val="002060"/>
                </a:solidFill>
                <a:latin typeface="Times New Roman" pitchFamily="18" charset="0"/>
                <a:ea typeface="Times New Roman"/>
                <a:cs typeface="Times New Roman" pitchFamily="18" charset="0"/>
              </a:rPr>
              <a:t>Выдача на дом</a:t>
            </a:r>
            <a:endParaRPr lang="el-GR" sz="2800" dirty="0">
              <a:solidFill>
                <a:srgbClr val="002060"/>
              </a:solidFill>
              <a:latin typeface="Times New Roman" pitchFamily="18" charset="0"/>
              <a:ea typeface="Calibri"/>
              <a:cs typeface="Times New Roman" pitchFamily="18" charset="0"/>
            </a:endParaRPr>
          </a:p>
          <a:p>
            <a:pPr algn="just">
              <a:spcAft>
                <a:spcPts val="1000"/>
              </a:spcAft>
            </a:pPr>
            <a:r>
              <a:rPr lang="ru-RU" sz="2000" b="1" dirty="0">
                <a:solidFill>
                  <a:srgbClr val="002060"/>
                </a:solidFill>
                <a:latin typeface="Times New Roman" pitchFamily="18" charset="0"/>
                <a:ea typeface="Times New Roman"/>
                <a:cs typeface="Times New Roman" pitchFamily="18" charset="0"/>
              </a:rPr>
              <a:t>Вы можете взять одновременно:</a:t>
            </a:r>
            <a:endParaRPr lang="el-GR" sz="2000" dirty="0">
              <a:solidFill>
                <a:srgbClr val="002060"/>
              </a:solidFill>
              <a:latin typeface="Times New Roman" pitchFamily="18" charset="0"/>
              <a:ea typeface="Calibri"/>
              <a:cs typeface="Times New Roman" pitchFamily="18" charset="0"/>
            </a:endParaRPr>
          </a:p>
          <a:p>
            <a:pPr marL="342900" lvl="0" indent="-342900" algn="just">
              <a:spcAft>
                <a:spcPts val="1000"/>
              </a:spcAft>
              <a:buSzPts val="1000"/>
              <a:buFont typeface="Symbol"/>
              <a:buChar char=""/>
              <a:tabLst>
                <a:tab pos="457200" algn="l"/>
              </a:tabLst>
            </a:pPr>
            <a:r>
              <a:rPr lang="ru-RU" sz="2000" b="1" dirty="0">
                <a:solidFill>
                  <a:srgbClr val="002060"/>
                </a:solidFill>
                <a:latin typeface="Times New Roman" pitchFamily="18" charset="0"/>
                <a:ea typeface="Times New Roman"/>
                <a:cs typeface="Times New Roman" pitchFamily="18" charset="0"/>
              </a:rPr>
              <a:t>6 печатных изданий, включая прессу сроком на 1 месяц</a:t>
            </a:r>
            <a:endParaRPr lang="el-GR" sz="2000" dirty="0">
              <a:solidFill>
                <a:srgbClr val="002060"/>
              </a:solidFill>
              <a:latin typeface="Times New Roman" pitchFamily="18" charset="0"/>
              <a:ea typeface="Calibri"/>
              <a:cs typeface="Times New Roman" pitchFamily="18" charset="0"/>
            </a:endParaRPr>
          </a:p>
          <a:p>
            <a:pPr marL="342900" lvl="0" indent="-342900" algn="just">
              <a:spcAft>
                <a:spcPts val="1000"/>
              </a:spcAft>
              <a:buSzPts val="1000"/>
              <a:buFont typeface="Symbol"/>
              <a:buChar char=""/>
              <a:tabLst>
                <a:tab pos="457200" algn="l"/>
              </a:tabLst>
            </a:pPr>
            <a:r>
              <a:rPr lang="el-GR" sz="2000" b="1" dirty="0">
                <a:solidFill>
                  <a:srgbClr val="002060"/>
                </a:solidFill>
                <a:latin typeface="Times New Roman" pitchFamily="18" charset="0"/>
                <a:ea typeface="Times New Roman"/>
                <a:cs typeface="Times New Roman" pitchFamily="18" charset="0"/>
              </a:rPr>
              <a:t>5 CD - на  15 дней</a:t>
            </a:r>
            <a:endParaRPr lang="el-GR" sz="2000" dirty="0">
              <a:solidFill>
                <a:srgbClr val="002060"/>
              </a:solidFill>
              <a:latin typeface="Times New Roman" pitchFamily="18" charset="0"/>
              <a:ea typeface="Calibri"/>
              <a:cs typeface="Times New Roman" pitchFamily="18" charset="0"/>
            </a:endParaRPr>
          </a:p>
          <a:p>
            <a:pPr marL="342900" lvl="0" indent="-342900" algn="just">
              <a:spcAft>
                <a:spcPts val="1000"/>
              </a:spcAft>
              <a:buSzPts val="1000"/>
              <a:buFont typeface="Symbol"/>
              <a:buChar char=""/>
              <a:tabLst>
                <a:tab pos="457200" algn="l"/>
              </a:tabLst>
            </a:pPr>
            <a:r>
              <a:rPr lang="el-GR" sz="2000" b="1" dirty="0">
                <a:solidFill>
                  <a:srgbClr val="002060"/>
                </a:solidFill>
                <a:latin typeface="Times New Roman" pitchFamily="18" charset="0"/>
                <a:ea typeface="Times New Roman"/>
                <a:cs typeface="Times New Roman" pitchFamily="18" charset="0"/>
              </a:rPr>
              <a:t>3 DVD - на 15 дней</a:t>
            </a:r>
            <a:endParaRPr lang="el-GR" sz="2000" dirty="0">
              <a:solidFill>
                <a:srgbClr val="002060"/>
              </a:solidFill>
              <a:latin typeface="Times New Roman" pitchFamily="18" charset="0"/>
              <a:ea typeface="Calibri"/>
              <a:cs typeface="Times New Roman" pitchFamily="18" charset="0"/>
            </a:endParaRPr>
          </a:p>
          <a:p>
            <a:pPr marL="342900" lvl="0" indent="-342900" algn="just">
              <a:spcAft>
                <a:spcPts val="1000"/>
              </a:spcAft>
              <a:buSzPts val="1000"/>
              <a:buFont typeface="Symbol"/>
              <a:buChar char=""/>
              <a:tabLst>
                <a:tab pos="457200" algn="l"/>
              </a:tabLst>
            </a:pPr>
            <a:r>
              <a:rPr lang="el-GR" sz="2000" b="1" dirty="0">
                <a:solidFill>
                  <a:srgbClr val="002060"/>
                </a:solidFill>
                <a:latin typeface="Times New Roman" pitchFamily="18" charset="0"/>
                <a:ea typeface="Times New Roman"/>
                <a:cs typeface="Times New Roman" pitchFamily="18" charset="0"/>
              </a:rPr>
              <a:t>2 CD-Rom - на 15 дней</a:t>
            </a:r>
            <a:endParaRPr lang="el-GR" sz="2000" dirty="0">
              <a:solidFill>
                <a:srgbClr val="002060"/>
              </a:solidFill>
              <a:effectLst/>
              <a:latin typeface="Times New Roman" pitchFamily="18" charset="0"/>
              <a:ea typeface="Calibri"/>
              <a:cs typeface="Times New Roman" pitchFamily="18" charset="0"/>
            </a:endParaRPr>
          </a:p>
        </p:txBody>
      </p:sp>
      <p:sp>
        <p:nvSpPr>
          <p:cNvPr id="3" name="Rectangle 2"/>
          <p:cNvSpPr/>
          <p:nvPr/>
        </p:nvSpPr>
        <p:spPr>
          <a:xfrm>
            <a:off x="322681" y="3212976"/>
            <a:ext cx="8604448" cy="2351285"/>
          </a:xfrm>
          <a:prstGeom prst="rect">
            <a:avLst/>
          </a:prstGeom>
        </p:spPr>
        <p:txBody>
          <a:bodyPr wrap="square">
            <a:spAutoFit/>
          </a:bodyPr>
          <a:lstStyle/>
          <a:p>
            <a:pPr algn="just">
              <a:lnSpc>
                <a:spcPct val="150000"/>
              </a:lnSpc>
              <a:spcAft>
                <a:spcPts val="1000"/>
              </a:spcAft>
            </a:pPr>
            <a:r>
              <a:rPr lang="fr-FR" sz="2000" dirty="0">
                <a:latin typeface="Times New Roman"/>
                <a:ea typeface="Calibri"/>
                <a:cs typeface="Times New Roman"/>
              </a:rPr>
              <a:t>Pour ce qui est du titre de cette partie, </a:t>
            </a:r>
            <a:r>
              <a:rPr lang="fr-FR" sz="2000" b="1" dirty="0" err="1">
                <a:solidFill>
                  <a:srgbClr val="002060"/>
                </a:solidFill>
                <a:latin typeface="Times New Roman"/>
                <a:ea typeface="Calibri"/>
                <a:cs typeface="Times New Roman"/>
              </a:rPr>
              <a:t>Выдача</a:t>
            </a:r>
            <a:r>
              <a:rPr lang="fr-FR" sz="2000" b="1" dirty="0">
                <a:solidFill>
                  <a:srgbClr val="002060"/>
                </a:solidFill>
                <a:latin typeface="Times New Roman"/>
                <a:ea typeface="Calibri"/>
                <a:cs typeface="Times New Roman"/>
              </a:rPr>
              <a:t> </a:t>
            </a:r>
            <a:r>
              <a:rPr lang="fr-FR" sz="2000" b="1" dirty="0" err="1">
                <a:solidFill>
                  <a:srgbClr val="002060"/>
                </a:solidFill>
                <a:latin typeface="Times New Roman"/>
                <a:ea typeface="Calibri"/>
                <a:cs typeface="Times New Roman"/>
              </a:rPr>
              <a:t>на</a:t>
            </a:r>
            <a:r>
              <a:rPr lang="fr-FR" sz="2000" b="1" dirty="0">
                <a:solidFill>
                  <a:srgbClr val="002060"/>
                </a:solidFill>
                <a:latin typeface="Times New Roman"/>
                <a:ea typeface="Calibri"/>
                <a:cs typeface="Times New Roman"/>
              </a:rPr>
              <a:t> </a:t>
            </a:r>
            <a:r>
              <a:rPr lang="fr-FR" sz="2000" b="1" dirty="0" err="1">
                <a:solidFill>
                  <a:srgbClr val="002060"/>
                </a:solidFill>
                <a:latin typeface="Times New Roman"/>
                <a:ea typeface="Calibri"/>
                <a:cs typeface="Times New Roman"/>
              </a:rPr>
              <a:t>дом</a:t>
            </a:r>
            <a:r>
              <a:rPr lang="fr-FR" sz="2000" i="1" dirty="0">
                <a:latin typeface="Times New Roman"/>
                <a:ea typeface="Calibri"/>
                <a:cs typeface="Times New Roman"/>
              </a:rPr>
              <a:t>, </a:t>
            </a:r>
            <a:r>
              <a:rPr lang="fr-FR" sz="2000" dirty="0">
                <a:latin typeface="Times New Roman"/>
                <a:ea typeface="Calibri"/>
                <a:cs typeface="Times New Roman"/>
              </a:rPr>
              <a:t>j’ai déjà rencontré le mot </a:t>
            </a:r>
            <a:r>
              <a:rPr lang="fr-FR" sz="2000" b="1" dirty="0" err="1">
                <a:solidFill>
                  <a:srgbClr val="002060"/>
                </a:solidFill>
                <a:latin typeface="Times New Roman"/>
                <a:ea typeface="Calibri"/>
                <a:cs typeface="Times New Roman"/>
              </a:rPr>
              <a:t>дом</a:t>
            </a:r>
            <a:r>
              <a:rPr lang="fr-FR" sz="2000" i="1" dirty="0">
                <a:latin typeface="Times New Roman"/>
                <a:ea typeface="Calibri"/>
                <a:cs typeface="Times New Roman"/>
              </a:rPr>
              <a:t> </a:t>
            </a:r>
            <a:r>
              <a:rPr lang="fr-FR" sz="2000" dirty="0">
                <a:latin typeface="Times New Roman"/>
                <a:ea typeface="Calibri"/>
                <a:cs typeface="Times New Roman"/>
              </a:rPr>
              <a:t>qui signifie maison. Je suppose alors que </a:t>
            </a:r>
            <a:r>
              <a:rPr lang="fr-FR" sz="2000" b="1" dirty="0" err="1">
                <a:solidFill>
                  <a:srgbClr val="002060"/>
                </a:solidFill>
                <a:latin typeface="Times New Roman"/>
                <a:ea typeface="Calibri"/>
                <a:cs typeface="Times New Roman"/>
              </a:rPr>
              <a:t>на</a:t>
            </a:r>
            <a:r>
              <a:rPr lang="fr-FR" sz="2000" dirty="0">
                <a:latin typeface="Times New Roman"/>
                <a:ea typeface="Calibri"/>
                <a:cs typeface="Times New Roman"/>
              </a:rPr>
              <a:t> </a:t>
            </a:r>
            <a:r>
              <a:rPr lang="fr-FR" sz="2000" b="1" dirty="0" err="1">
                <a:solidFill>
                  <a:srgbClr val="002060"/>
                </a:solidFill>
                <a:latin typeface="Times New Roman"/>
                <a:ea typeface="Calibri"/>
                <a:cs typeface="Times New Roman"/>
              </a:rPr>
              <a:t>дом</a:t>
            </a:r>
            <a:r>
              <a:rPr lang="fr-FR" sz="2000" i="1" dirty="0">
                <a:latin typeface="Times New Roman"/>
                <a:ea typeface="Calibri"/>
                <a:cs typeface="Times New Roman"/>
              </a:rPr>
              <a:t> </a:t>
            </a:r>
            <a:r>
              <a:rPr lang="fr-FR" sz="2000" dirty="0">
                <a:latin typeface="Times New Roman"/>
                <a:ea typeface="Calibri"/>
                <a:cs typeface="Times New Roman"/>
              </a:rPr>
              <a:t>signifie </a:t>
            </a:r>
            <a:r>
              <a:rPr lang="fr-FR" sz="2000" b="1" dirty="0">
                <a:solidFill>
                  <a:srgbClr val="002060"/>
                </a:solidFill>
                <a:latin typeface="Times New Roman"/>
                <a:ea typeface="Calibri"/>
                <a:cs typeface="Times New Roman"/>
              </a:rPr>
              <a:t>à / pour la maison</a:t>
            </a:r>
            <a:r>
              <a:rPr lang="fr-FR" sz="2000" dirty="0">
                <a:latin typeface="Times New Roman"/>
                <a:ea typeface="Calibri"/>
                <a:cs typeface="Times New Roman"/>
              </a:rPr>
              <a:t>. En observant la liste qui apparaît ci-dessous je comprends qu’elle présente le matériel que je peux emprunter. Je présume alors que le titre signifie </a:t>
            </a:r>
            <a:r>
              <a:rPr lang="fr-FR" sz="2000" b="1" dirty="0">
                <a:solidFill>
                  <a:schemeClr val="bg2">
                    <a:lumMod val="50000"/>
                  </a:schemeClr>
                </a:solidFill>
                <a:effectLst>
                  <a:outerShdw blurRad="38100" dist="38100" dir="2700000" algn="tl">
                    <a:srgbClr val="000000">
                      <a:alpha val="43137"/>
                    </a:srgbClr>
                  </a:outerShdw>
                </a:effectLst>
                <a:highlight>
                  <a:srgbClr val="C0C0C0"/>
                </a:highlight>
                <a:latin typeface="Times New Roman"/>
                <a:ea typeface="Calibri"/>
                <a:cs typeface="Times New Roman"/>
              </a:rPr>
              <a:t>prêt pour la maison</a:t>
            </a:r>
            <a:r>
              <a:rPr lang="fr-FR" sz="2000" i="1" dirty="0">
                <a:latin typeface="Times New Roman"/>
                <a:ea typeface="Calibri"/>
                <a:cs typeface="Times New Roman"/>
              </a:rPr>
              <a:t>, </a:t>
            </a:r>
            <a:r>
              <a:rPr lang="fr-FR" sz="2000" dirty="0">
                <a:latin typeface="Times New Roman"/>
                <a:ea typeface="Calibri"/>
                <a:cs typeface="Times New Roman"/>
              </a:rPr>
              <a:t>ou simplement </a:t>
            </a:r>
            <a:r>
              <a:rPr lang="fr-FR" sz="2000" b="1" dirty="0">
                <a:solidFill>
                  <a:schemeClr val="bg2">
                    <a:lumMod val="50000"/>
                  </a:schemeClr>
                </a:solidFill>
                <a:effectLst>
                  <a:outerShdw blurRad="38100" dist="38100" dir="2700000" algn="tl">
                    <a:srgbClr val="000000">
                      <a:alpha val="43137"/>
                    </a:srgbClr>
                  </a:outerShdw>
                </a:effectLst>
                <a:highlight>
                  <a:srgbClr val="C0C0C0"/>
                </a:highlight>
                <a:latin typeface="Times New Roman"/>
                <a:ea typeface="Calibri"/>
                <a:cs typeface="Times New Roman"/>
              </a:rPr>
              <a:t>prêt</a:t>
            </a:r>
            <a:r>
              <a:rPr lang="fr-FR" sz="2000" i="1" dirty="0">
                <a:latin typeface="Times New Roman"/>
                <a:ea typeface="Calibri"/>
                <a:cs typeface="Times New Roman"/>
              </a:rPr>
              <a:t>. </a:t>
            </a:r>
            <a:r>
              <a:rPr lang="fr-FR" sz="2000" dirty="0">
                <a:latin typeface="Times New Roman"/>
                <a:ea typeface="Calibri"/>
                <a:cs typeface="Times New Roman"/>
              </a:rPr>
              <a:t>    </a:t>
            </a:r>
            <a:endParaRPr lang="el-GR" sz="2000" dirty="0">
              <a:effectLst/>
              <a:latin typeface="Calibri"/>
              <a:ea typeface="Calibri"/>
              <a:cs typeface="Times New Roman"/>
            </a:endParaRPr>
          </a:p>
        </p:txBody>
      </p:sp>
    </p:spTree>
    <p:extLst>
      <p:ext uri="{BB962C8B-B14F-4D97-AF65-F5344CB8AC3E}">
        <p14:creationId xmlns:p14="http://schemas.microsoft.com/office/powerpoint/2010/main" val="4059853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6747" y="404664"/>
            <a:ext cx="8568952" cy="6001643"/>
          </a:xfrm>
          <a:prstGeom prst="rect">
            <a:avLst/>
          </a:prstGeom>
        </p:spPr>
        <p:txBody>
          <a:bodyPr wrap="square">
            <a:spAutoFit/>
          </a:bodyPr>
          <a:lstStyle/>
          <a:p>
            <a:pPr algn="just"/>
            <a:r>
              <a:rPr lang="fr-FR" sz="3200" dirty="0">
                <a:latin typeface="Times New Roman"/>
                <a:ea typeface="Calibri"/>
              </a:rPr>
              <a:t>Ça fait deux ans que j’ai décidé de poursuivre mes études de français en Russie. Ne s’appuyant que sur mes connaissances du monde et mes connaissances de grec, de français, de bulgare et </a:t>
            </a:r>
            <a:r>
              <a:rPr lang="fr-FR" sz="3200" dirty="0" smtClean="0">
                <a:latin typeface="Times New Roman"/>
                <a:ea typeface="Calibri"/>
              </a:rPr>
              <a:t>d’anglais </a:t>
            </a:r>
            <a:r>
              <a:rPr lang="fr-FR" sz="3200" dirty="0">
                <a:latin typeface="Times New Roman"/>
                <a:ea typeface="Calibri"/>
              </a:rPr>
              <a:t>je suis allée à </a:t>
            </a:r>
            <a:r>
              <a:rPr lang="fr-FR" sz="3200" dirty="0" smtClean="0">
                <a:latin typeface="Times New Roman"/>
                <a:ea typeface="Calibri"/>
              </a:rPr>
              <a:t>Moscou </a:t>
            </a:r>
            <a:r>
              <a:rPr lang="fr-FR" sz="3200" dirty="0">
                <a:latin typeface="Times New Roman"/>
                <a:ea typeface="Calibri"/>
              </a:rPr>
              <a:t>en Russie. Là, pour que je puisse avoir accès aux livres français il fallait m’inscrire à la médiathèque de l’institut français de Moscou. </a:t>
            </a:r>
            <a:endParaRPr lang="fr-FR" sz="3200" dirty="0" smtClean="0">
              <a:latin typeface="Times New Roman"/>
              <a:ea typeface="Calibri"/>
            </a:endParaRPr>
          </a:p>
          <a:p>
            <a:pPr algn="just"/>
            <a:r>
              <a:rPr lang="fr-FR" sz="3200" dirty="0" smtClean="0">
                <a:latin typeface="Times New Roman"/>
                <a:ea typeface="Calibri"/>
              </a:rPr>
              <a:t>Dans </a:t>
            </a:r>
            <a:r>
              <a:rPr lang="fr-FR" sz="3200" dirty="0">
                <a:latin typeface="Times New Roman"/>
                <a:ea typeface="Calibri"/>
              </a:rPr>
              <a:t>le but de me renseigner sur les conditions d’inscription à la médiathèque je devais consulter le site internet de l’institut français en Russie. Me voilà alors devant la page d’accueil du </a:t>
            </a:r>
            <a:r>
              <a:rPr lang="fr-FR" sz="3200" dirty="0" smtClean="0">
                <a:latin typeface="Times New Roman"/>
                <a:ea typeface="Calibri"/>
              </a:rPr>
              <a:t>site. </a:t>
            </a:r>
            <a:endParaRPr lang="el-GR" sz="3200" dirty="0"/>
          </a:p>
        </p:txBody>
      </p:sp>
    </p:spTree>
    <p:extLst>
      <p:ext uri="{BB962C8B-B14F-4D97-AF65-F5344CB8AC3E}">
        <p14:creationId xmlns:p14="http://schemas.microsoft.com/office/powerpoint/2010/main" val="11799283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404664"/>
            <a:ext cx="8568952" cy="677108"/>
          </a:xfrm>
          <a:prstGeom prst="rect">
            <a:avLst/>
          </a:prstGeom>
        </p:spPr>
        <p:txBody>
          <a:bodyPr wrap="square">
            <a:spAutoFit/>
          </a:bodyPr>
          <a:lstStyle/>
          <a:p>
            <a:pPr>
              <a:spcAft>
                <a:spcPts val="1000"/>
              </a:spcAft>
            </a:pPr>
            <a:r>
              <a:rPr lang="ru-RU" sz="2000" b="1" dirty="0">
                <a:solidFill>
                  <a:srgbClr val="002060"/>
                </a:solidFill>
                <a:latin typeface="Times New Roman"/>
                <a:ea typeface="Times New Roman"/>
                <a:cs typeface="Times New Roman"/>
              </a:rPr>
              <a:t>Вы можете взять одновременно</a:t>
            </a:r>
            <a:r>
              <a:rPr lang="fr-FR" sz="2000" b="1" dirty="0">
                <a:solidFill>
                  <a:srgbClr val="002060"/>
                </a:solidFill>
                <a:latin typeface="Times New Roman"/>
                <a:ea typeface="Times New Roman"/>
                <a:cs typeface="Times New Roman"/>
              </a:rPr>
              <a:t>:</a:t>
            </a:r>
            <a:r>
              <a:rPr lang="fr-FR" sz="2000" b="1" i="1" dirty="0">
                <a:solidFill>
                  <a:srgbClr val="002060"/>
                </a:solidFill>
                <a:latin typeface="Times New Roman"/>
                <a:ea typeface="Times New Roman"/>
                <a:cs typeface="Times New Roman"/>
              </a:rPr>
              <a:t> </a:t>
            </a:r>
            <a:r>
              <a:rPr lang="fr-FR" dirty="0">
                <a:latin typeface="Times New Roman"/>
                <a:ea typeface="Times New Roman"/>
                <a:cs typeface="Times New Roman"/>
              </a:rPr>
              <a:t>Mes connaissances de bulgare me permettent de comprendre plusieurs éléments de cette phrase : </a:t>
            </a:r>
            <a:endParaRPr lang="el-GR" sz="1600" dirty="0">
              <a:effectLst/>
              <a:latin typeface="Calibri"/>
              <a:ea typeface="Calibri"/>
              <a:cs typeface="Times New Roman"/>
            </a:endParaRPr>
          </a:p>
        </p:txBody>
      </p:sp>
      <p:graphicFrame>
        <p:nvGraphicFramePr>
          <p:cNvPr id="3" name="Table 2"/>
          <p:cNvGraphicFramePr>
            <a:graphicFrameLocks noGrp="1"/>
          </p:cNvGraphicFramePr>
          <p:nvPr>
            <p:extLst>
              <p:ext uri="{D42A27DB-BD31-4B8C-83A1-F6EECF244321}">
                <p14:modId xmlns:p14="http://schemas.microsoft.com/office/powerpoint/2010/main" val="3263523982"/>
              </p:ext>
            </p:extLst>
          </p:nvPr>
        </p:nvGraphicFramePr>
        <p:xfrm>
          <a:off x="965984" y="1340768"/>
          <a:ext cx="7212031" cy="2038124"/>
        </p:xfrm>
        <a:graphic>
          <a:graphicData uri="http://schemas.openxmlformats.org/drawingml/2006/table">
            <a:tbl>
              <a:tblPr firstRow="1" firstCol="1" bandRow="1">
                <a:tableStyleId>{00A15C55-8517-42AA-B614-E9B94910E393}</a:tableStyleId>
              </a:tblPr>
              <a:tblGrid>
                <a:gridCol w="2403427"/>
                <a:gridCol w="2404302"/>
                <a:gridCol w="2404302"/>
              </a:tblGrid>
              <a:tr h="509531">
                <a:tc>
                  <a:txBody>
                    <a:bodyPr/>
                    <a:lstStyle/>
                    <a:p>
                      <a:pPr algn="ctr">
                        <a:lnSpc>
                          <a:spcPct val="150000"/>
                        </a:lnSpc>
                        <a:spcAft>
                          <a:spcPts val="1000"/>
                        </a:spcAft>
                      </a:pPr>
                      <a:r>
                        <a:rPr lang="fr-FR" sz="1600" dirty="0">
                          <a:effectLst/>
                        </a:rPr>
                        <a:t>Russe</a:t>
                      </a:r>
                      <a:endParaRPr lang="el-G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1000"/>
                        </a:spcAft>
                      </a:pPr>
                      <a:r>
                        <a:rPr lang="fr-FR" sz="1600" dirty="0">
                          <a:effectLst/>
                        </a:rPr>
                        <a:t>Bulgare</a:t>
                      </a:r>
                      <a:endParaRPr lang="el-G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1000"/>
                        </a:spcAft>
                      </a:pPr>
                      <a:r>
                        <a:rPr lang="fr-FR" sz="1600">
                          <a:effectLst/>
                        </a:rPr>
                        <a:t>Français</a:t>
                      </a:r>
                      <a:endParaRPr lang="el-GR" sz="1600">
                        <a:effectLst/>
                        <a:latin typeface="Times New Roman" pitchFamily="18" charset="0"/>
                        <a:ea typeface="Calibri"/>
                        <a:cs typeface="Times New Roman" pitchFamily="18" charset="0"/>
                      </a:endParaRPr>
                    </a:p>
                  </a:txBody>
                  <a:tcPr marL="68580" marR="68580" marT="0" marB="0"/>
                </a:tc>
              </a:tr>
              <a:tr h="509531">
                <a:tc>
                  <a:txBody>
                    <a:bodyPr/>
                    <a:lstStyle/>
                    <a:p>
                      <a:pPr algn="ctr">
                        <a:lnSpc>
                          <a:spcPct val="150000"/>
                        </a:lnSpc>
                        <a:spcAft>
                          <a:spcPts val="1000"/>
                        </a:spcAft>
                      </a:pPr>
                      <a:r>
                        <a:rPr lang="fr-FR" sz="1600" dirty="0" err="1">
                          <a:effectLst/>
                        </a:rPr>
                        <a:t>вы</a:t>
                      </a:r>
                      <a:endParaRPr lang="el-G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1000"/>
                        </a:spcAft>
                      </a:pPr>
                      <a:r>
                        <a:rPr lang="fr-FR" sz="1600" dirty="0" err="1">
                          <a:effectLst/>
                        </a:rPr>
                        <a:t>вие</a:t>
                      </a:r>
                      <a:endParaRPr lang="el-G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1000"/>
                        </a:spcAft>
                      </a:pPr>
                      <a:r>
                        <a:rPr lang="fr-FR" sz="1600">
                          <a:effectLst/>
                        </a:rPr>
                        <a:t>vous</a:t>
                      </a:r>
                      <a:endParaRPr lang="el-GR" sz="1600">
                        <a:effectLst/>
                        <a:latin typeface="Times New Roman" pitchFamily="18" charset="0"/>
                        <a:ea typeface="Calibri"/>
                        <a:cs typeface="Times New Roman" pitchFamily="18" charset="0"/>
                      </a:endParaRPr>
                    </a:p>
                  </a:txBody>
                  <a:tcPr marL="68580" marR="68580" marT="0" marB="0"/>
                </a:tc>
              </a:tr>
              <a:tr h="509531">
                <a:tc>
                  <a:txBody>
                    <a:bodyPr/>
                    <a:lstStyle/>
                    <a:p>
                      <a:pPr algn="ctr">
                        <a:lnSpc>
                          <a:spcPct val="150000"/>
                        </a:lnSpc>
                        <a:spcAft>
                          <a:spcPts val="1000"/>
                        </a:spcAft>
                      </a:pPr>
                      <a:r>
                        <a:rPr lang="fr-FR" sz="1600">
                          <a:effectLst/>
                        </a:rPr>
                        <a:t>можете</a:t>
                      </a:r>
                      <a:endParaRPr lang="el-GR" sz="160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1000"/>
                        </a:spcAft>
                      </a:pPr>
                      <a:r>
                        <a:rPr lang="fr-FR" sz="1600" dirty="0" err="1">
                          <a:effectLst/>
                        </a:rPr>
                        <a:t>можете</a:t>
                      </a:r>
                      <a:endParaRPr lang="el-G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1000"/>
                        </a:spcAft>
                      </a:pPr>
                      <a:r>
                        <a:rPr lang="fr-FR" sz="1600" dirty="0">
                          <a:effectLst/>
                        </a:rPr>
                        <a:t>pouvez</a:t>
                      </a:r>
                      <a:endParaRPr lang="el-GR" sz="1600" dirty="0">
                        <a:effectLst/>
                        <a:latin typeface="Times New Roman" pitchFamily="18" charset="0"/>
                        <a:ea typeface="Calibri"/>
                        <a:cs typeface="Times New Roman" pitchFamily="18" charset="0"/>
                      </a:endParaRPr>
                    </a:p>
                  </a:txBody>
                  <a:tcPr marL="68580" marR="68580" marT="0" marB="0"/>
                </a:tc>
              </a:tr>
              <a:tr h="509531">
                <a:tc>
                  <a:txBody>
                    <a:bodyPr/>
                    <a:lstStyle/>
                    <a:p>
                      <a:pPr algn="ctr">
                        <a:lnSpc>
                          <a:spcPct val="150000"/>
                        </a:lnSpc>
                        <a:spcAft>
                          <a:spcPts val="1000"/>
                        </a:spcAft>
                      </a:pPr>
                      <a:r>
                        <a:rPr lang="fr-FR" sz="1600">
                          <a:effectLst/>
                        </a:rPr>
                        <a:t>одновременно</a:t>
                      </a:r>
                      <a:endParaRPr lang="el-GR" sz="160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1000"/>
                        </a:spcAft>
                      </a:pPr>
                      <a:r>
                        <a:rPr lang="fr-FR" sz="1600">
                          <a:effectLst/>
                        </a:rPr>
                        <a:t>едновременно</a:t>
                      </a:r>
                      <a:endParaRPr lang="el-GR" sz="160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1000"/>
                        </a:spcAft>
                      </a:pPr>
                      <a:r>
                        <a:rPr lang="fr-FR" sz="1600" dirty="0">
                          <a:effectLst/>
                        </a:rPr>
                        <a:t>en même temps</a:t>
                      </a:r>
                      <a:endParaRPr lang="el-GR" sz="1600" dirty="0">
                        <a:effectLst/>
                        <a:latin typeface="Times New Roman" pitchFamily="18" charset="0"/>
                        <a:ea typeface="Calibri"/>
                        <a:cs typeface="Times New Roman" pitchFamily="18" charset="0"/>
                      </a:endParaRPr>
                    </a:p>
                  </a:txBody>
                  <a:tcPr marL="68580" marR="68580" marT="0" marB="0"/>
                </a:tc>
              </a:tr>
            </a:tbl>
          </a:graphicData>
        </a:graphic>
      </p:graphicFrame>
      <p:sp>
        <p:nvSpPr>
          <p:cNvPr id="4" name="Rectangle 3"/>
          <p:cNvSpPr/>
          <p:nvPr/>
        </p:nvSpPr>
        <p:spPr>
          <a:xfrm>
            <a:off x="398247" y="3537420"/>
            <a:ext cx="8424936" cy="507831"/>
          </a:xfrm>
          <a:prstGeom prst="rect">
            <a:avLst/>
          </a:prstGeom>
        </p:spPr>
        <p:txBody>
          <a:bodyPr wrap="square">
            <a:spAutoFit/>
          </a:bodyPr>
          <a:lstStyle/>
          <a:p>
            <a:pPr>
              <a:lnSpc>
                <a:spcPct val="150000"/>
              </a:lnSpc>
              <a:spcAft>
                <a:spcPts val="1000"/>
              </a:spcAft>
            </a:pPr>
            <a:r>
              <a:rPr lang="fr-FR" u="sng" dirty="0">
                <a:latin typeface="Times New Roman"/>
                <a:ea typeface="Times New Roman"/>
                <a:cs typeface="Times New Roman"/>
              </a:rPr>
              <a:t>Il en résulte</a:t>
            </a:r>
            <a:r>
              <a:rPr lang="fr-FR" dirty="0">
                <a:latin typeface="Times New Roman"/>
                <a:ea typeface="Times New Roman"/>
                <a:cs typeface="Times New Roman"/>
              </a:rPr>
              <a:t> : </a:t>
            </a:r>
            <a:r>
              <a:rPr lang="fr-FR" dirty="0">
                <a:solidFill>
                  <a:schemeClr val="accent6">
                    <a:lumMod val="60000"/>
                    <a:lumOff val="40000"/>
                  </a:schemeClr>
                </a:solidFill>
                <a:latin typeface="Times New Roman"/>
                <a:ea typeface="Times New Roman"/>
                <a:cs typeface="Times New Roman"/>
              </a:rPr>
              <a:t>Vous pouvez</a:t>
            </a:r>
            <a:r>
              <a:rPr lang="fr-FR" u="sng" dirty="0">
                <a:solidFill>
                  <a:schemeClr val="accent6">
                    <a:lumMod val="60000"/>
                    <a:lumOff val="40000"/>
                  </a:schemeClr>
                </a:solidFill>
                <a:latin typeface="Times New Roman"/>
                <a:ea typeface="Times New Roman"/>
                <a:cs typeface="Times New Roman"/>
              </a:rPr>
              <a:t> machiner </a:t>
            </a:r>
            <a:r>
              <a:rPr lang="fr-FR" dirty="0">
                <a:solidFill>
                  <a:schemeClr val="accent6">
                    <a:lumMod val="60000"/>
                    <a:lumOff val="40000"/>
                  </a:schemeClr>
                </a:solidFill>
                <a:latin typeface="Times New Roman"/>
                <a:ea typeface="Times New Roman"/>
                <a:cs typeface="Times New Roman"/>
              </a:rPr>
              <a:t>en même temps</a:t>
            </a:r>
            <a:r>
              <a:rPr lang="fr-FR" i="1" dirty="0">
                <a:latin typeface="Times New Roman"/>
                <a:ea typeface="Times New Roman"/>
                <a:cs typeface="Times New Roman"/>
              </a:rPr>
              <a:t>.</a:t>
            </a:r>
            <a:r>
              <a:rPr lang="fr-FR" dirty="0">
                <a:latin typeface="Times New Roman"/>
                <a:ea typeface="Times New Roman"/>
                <a:cs typeface="Times New Roman"/>
              </a:rPr>
              <a:t> </a:t>
            </a:r>
            <a:endParaRPr lang="el-GR" sz="1600" dirty="0">
              <a:effectLst/>
              <a:latin typeface="Calibri"/>
              <a:ea typeface="Calibri"/>
              <a:cs typeface="Times New Roman"/>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6" name="Notched Right Arrow 5"/>
          <p:cNvSpPr/>
          <p:nvPr/>
        </p:nvSpPr>
        <p:spPr>
          <a:xfrm>
            <a:off x="4414479" y="4562621"/>
            <a:ext cx="640362" cy="13536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7" name="Rectangle 3"/>
          <p:cNvSpPr>
            <a:spLocks noChangeArrowheads="1"/>
          </p:cNvSpPr>
          <p:nvPr/>
        </p:nvSpPr>
        <p:spPr bwMode="auto">
          <a:xfrm>
            <a:off x="323527" y="4154502"/>
            <a:ext cx="84996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Étant donné le contexte ainsi que la liste qui suit il est facile à repérer que le mot  </a:t>
            </a:r>
            <a:r>
              <a:rPr kumimoji="0" lang="ru-RU"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взять</a:t>
            </a:r>
            <a:r>
              <a:rPr kumimoji="0" lang="ru-RU"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signifie </a:t>
            </a:r>
            <a:r>
              <a:rPr kumimoji="0" lang="fr-FR"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emprunter</a:t>
            </a:r>
            <a:r>
              <a:rPr kumimoji="0" lang="fr-FR"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ou </a:t>
            </a:r>
            <a:r>
              <a:rPr kumimoji="0" lang="fr-FR" b="1" i="0" u="none" strike="noStrike" cap="none" normalizeH="0" baseline="0" dirty="0" smtClean="0">
                <a:ln>
                  <a:noFill/>
                </a:ln>
                <a:solidFill>
                  <a:srgbClr val="002060"/>
                </a:solidFill>
                <a:effectLst/>
                <a:latin typeface="Times New Roman" pitchFamily="18" charset="0"/>
                <a:ea typeface="Times New Roman" pitchFamily="18" charset="0"/>
                <a:cs typeface="Times New Roman" pitchFamily="18" charset="0"/>
              </a:rPr>
              <a:t>prendre</a:t>
            </a:r>
            <a:r>
              <a:rPr kumimoji="0" lang="fr-FR"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8" name="Rectangle 7"/>
          <p:cNvSpPr/>
          <p:nvPr/>
        </p:nvSpPr>
        <p:spPr>
          <a:xfrm>
            <a:off x="398247" y="4800833"/>
            <a:ext cx="8532440" cy="553998"/>
          </a:xfrm>
          <a:prstGeom prst="rect">
            <a:avLst/>
          </a:prstGeom>
        </p:spPr>
        <p:txBody>
          <a:bodyPr wrap="square">
            <a:spAutoFit/>
          </a:bodyPr>
          <a:lstStyle/>
          <a:p>
            <a:pPr algn="ctr">
              <a:lnSpc>
                <a:spcPct val="150000"/>
              </a:lnSpc>
              <a:spcAft>
                <a:spcPts val="1000"/>
              </a:spcAft>
            </a:pPr>
            <a:r>
              <a:rPr lang="fr-FR" sz="2000" b="1" dirty="0">
                <a:solidFill>
                  <a:schemeClr val="bg2">
                    <a:lumMod val="50000"/>
                  </a:schemeClr>
                </a:solidFill>
                <a:effectLst>
                  <a:outerShdw blurRad="38100" dist="38100" dir="2700000" algn="tl">
                    <a:srgbClr val="000000">
                      <a:alpha val="43137"/>
                    </a:srgbClr>
                  </a:outerShdw>
                </a:effectLst>
                <a:highlight>
                  <a:srgbClr val="C0C0C0"/>
                </a:highlight>
                <a:latin typeface="Times New Roman"/>
                <a:ea typeface="Calibri"/>
                <a:cs typeface="Times New Roman"/>
              </a:rPr>
              <a:t>Vous pouvez emprunter/prendre en même temps.</a:t>
            </a:r>
            <a:endParaRPr lang="el-GR" sz="2000" b="1" dirty="0">
              <a:solidFill>
                <a:schemeClr val="bg2">
                  <a:lumMod val="50000"/>
                </a:schemeClr>
              </a:solidFill>
              <a:effectLst>
                <a:outerShdw blurRad="38100" dist="38100" dir="2700000" algn="tl">
                  <a:srgbClr val="000000">
                    <a:alpha val="43137"/>
                  </a:srgbClr>
                </a:outerShdw>
              </a:effectLst>
              <a:latin typeface="Calibri"/>
              <a:ea typeface="Calibri"/>
              <a:cs typeface="Times New Roman"/>
            </a:endParaRPr>
          </a:p>
        </p:txBody>
      </p:sp>
      <p:sp>
        <p:nvSpPr>
          <p:cNvPr id="9" name="Rectangle 8"/>
          <p:cNvSpPr/>
          <p:nvPr/>
        </p:nvSpPr>
        <p:spPr>
          <a:xfrm>
            <a:off x="141306" y="5404460"/>
            <a:ext cx="8751174" cy="923330"/>
          </a:xfrm>
          <a:prstGeom prst="rect">
            <a:avLst/>
          </a:prstGeom>
        </p:spPr>
        <p:txBody>
          <a:bodyPr wrap="square">
            <a:spAutoFit/>
          </a:bodyPr>
          <a:lstStyle/>
          <a:p>
            <a:pPr algn="just">
              <a:spcAft>
                <a:spcPts val="1000"/>
              </a:spcAft>
            </a:pPr>
            <a:r>
              <a:rPr lang="fr-FR" dirty="0">
                <a:latin typeface="Times New Roman"/>
                <a:ea typeface="Calibri"/>
                <a:cs typeface="Times New Roman"/>
              </a:rPr>
              <a:t>De plus, appuyée sur mes connaissances de français je considère qu’en russe le suffixe </a:t>
            </a:r>
            <a:r>
              <a:rPr lang="fr-FR" dirty="0">
                <a:solidFill>
                  <a:srgbClr val="002060"/>
                </a:solidFill>
                <a:latin typeface="Times New Roman"/>
                <a:ea typeface="Calibri"/>
                <a:cs typeface="Times New Roman"/>
              </a:rPr>
              <a:t>–</a:t>
            </a:r>
            <a:r>
              <a:rPr lang="ru-RU" b="1" dirty="0">
                <a:solidFill>
                  <a:srgbClr val="002060"/>
                </a:solidFill>
                <a:latin typeface="Times New Roman"/>
                <a:ea typeface="Times New Roman"/>
                <a:cs typeface="Times New Roman"/>
              </a:rPr>
              <a:t>ть</a:t>
            </a:r>
            <a:r>
              <a:rPr lang="ru-RU" b="1" i="1" dirty="0">
                <a:solidFill>
                  <a:srgbClr val="002060"/>
                </a:solidFill>
                <a:latin typeface="Times New Roman"/>
                <a:ea typeface="Times New Roman"/>
                <a:cs typeface="Times New Roman"/>
              </a:rPr>
              <a:t> </a:t>
            </a:r>
            <a:r>
              <a:rPr lang="fr-FR" dirty="0">
                <a:latin typeface="Times New Roman"/>
                <a:ea typeface="Times New Roman"/>
                <a:cs typeface="Times New Roman"/>
              </a:rPr>
              <a:t>marque l’infinitif de même que le deuxième verbe d’une phrase se met à l’infinitif, comme en français (</a:t>
            </a:r>
            <a:r>
              <a:rPr lang="fr-FR" dirty="0">
                <a:latin typeface="Times New Roman"/>
                <a:ea typeface="Calibri"/>
                <a:cs typeface="Times New Roman"/>
              </a:rPr>
              <a:t>Vous pouv</a:t>
            </a:r>
            <a:r>
              <a:rPr lang="fr-FR" b="1" dirty="0">
                <a:latin typeface="Times New Roman"/>
                <a:ea typeface="Calibri"/>
                <a:cs typeface="Times New Roman"/>
              </a:rPr>
              <a:t>ez</a:t>
            </a:r>
            <a:r>
              <a:rPr lang="fr-FR" dirty="0">
                <a:latin typeface="Times New Roman"/>
                <a:ea typeface="Calibri"/>
                <a:cs typeface="Times New Roman"/>
              </a:rPr>
              <a:t> emprunt</a:t>
            </a:r>
            <a:r>
              <a:rPr lang="fr-FR" b="1" dirty="0">
                <a:solidFill>
                  <a:srgbClr val="002060"/>
                </a:solidFill>
                <a:latin typeface="Times New Roman"/>
                <a:ea typeface="Calibri"/>
                <a:cs typeface="Times New Roman"/>
              </a:rPr>
              <a:t>er</a:t>
            </a:r>
            <a:r>
              <a:rPr lang="fr-FR" dirty="0">
                <a:latin typeface="Times New Roman"/>
                <a:ea typeface="Calibri"/>
                <a:cs typeface="Times New Roman"/>
              </a:rPr>
              <a:t>/prend</a:t>
            </a:r>
            <a:r>
              <a:rPr lang="fr-FR" b="1" dirty="0">
                <a:solidFill>
                  <a:srgbClr val="002060"/>
                </a:solidFill>
                <a:latin typeface="Times New Roman"/>
                <a:ea typeface="Calibri"/>
                <a:cs typeface="Times New Roman"/>
              </a:rPr>
              <a:t>re</a:t>
            </a:r>
            <a:r>
              <a:rPr lang="fr-FR" dirty="0">
                <a:solidFill>
                  <a:srgbClr val="002060"/>
                </a:solidFill>
                <a:latin typeface="Times New Roman"/>
                <a:ea typeface="Calibri"/>
                <a:cs typeface="Times New Roman"/>
              </a:rPr>
              <a:t> </a:t>
            </a:r>
            <a:r>
              <a:rPr lang="fr-FR" dirty="0">
                <a:latin typeface="Times New Roman"/>
                <a:ea typeface="Calibri"/>
                <a:cs typeface="Times New Roman"/>
              </a:rPr>
              <a:t>= </a:t>
            </a:r>
            <a:r>
              <a:rPr lang="fr-FR" dirty="0" err="1">
                <a:latin typeface="Times New Roman"/>
                <a:ea typeface="Calibri"/>
                <a:cs typeface="Times New Roman"/>
              </a:rPr>
              <a:t>Вы</a:t>
            </a:r>
            <a:r>
              <a:rPr lang="fr-FR" dirty="0">
                <a:latin typeface="Times New Roman"/>
                <a:ea typeface="Calibri"/>
                <a:cs typeface="Times New Roman"/>
              </a:rPr>
              <a:t> </a:t>
            </a:r>
            <a:r>
              <a:rPr lang="fr-FR" dirty="0" err="1">
                <a:latin typeface="Times New Roman"/>
                <a:ea typeface="Calibri"/>
                <a:cs typeface="Times New Roman"/>
              </a:rPr>
              <a:t>може</a:t>
            </a:r>
            <a:r>
              <a:rPr lang="fr-FR" b="1" dirty="0" err="1">
                <a:solidFill>
                  <a:srgbClr val="002060"/>
                </a:solidFill>
                <a:latin typeface="Times New Roman"/>
                <a:ea typeface="Calibri"/>
                <a:cs typeface="Times New Roman"/>
              </a:rPr>
              <a:t>те</a:t>
            </a:r>
            <a:r>
              <a:rPr lang="fr-FR" dirty="0">
                <a:latin typeface="Times New Roman"/>
                <a:ea typeface="Calibri"/>
                <a:cs typeface="Times New Roman"/>
              </a:rPr>
              <a:t> </a:t>
            </a:r>
            <a:r>
              <a:rPr lang="fr-FR" dirty="0" err="1">
                <a:latin typeface="Times New Roman"/>
                <a:ea typeface="Calibri"/>
                <a:cs typeface="Times New Roman"/>
              </a:rPr>
              <a:t>взя</a:t>
            </a:r>
            <a:r>
              <a:rPr lang="fr-FR" b="1" dirty="0" err="1">
                <a:solidFill>
                  <a:srgbClr val="002060"/>
                </a:solidFill>
                <a:latin typeface="Times New Roman"/>
                <a:ea typeface="Calibri"/>
                <a:cs typeface="Times New Roman"/>
              </a:rPr>
              <a:t>ть</a:t>
            </a:r>
            <a:r>
              <a:rPr lang="fr-FR" dirty="0">
                <a:latin typeface="Times New Roman"/>
                <a:ea typeface="Calibri"/>
                <a:cs typeface="Times New Roman"/>
              </a:rPr>
              <a:t>).</a:t>
            </a:r>
            <a:endParaRPr lang="el-GR" sz="1600" dirty="0">
              <a:effectLst/>
              <a:latin typeface="Calibri"/>
              <a:ea typeface="Calibri"/>
              <a:cs typeface="Times New Roman"/>
            </a:endParaRPr>
          </a:p>
        </p:txBody>
      </p:sp>
    </p:spTree>
    <p:extLst>
      <p:ext uri="{BB962C8B-B14F-4D97-AF65-F5344CB8AC3E}">
        <p14:creationId xmlns:p14="http://schemas.microsoft.com/office/powerpoint/2010/main" val="4143646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620688"/>
            <a:ext cx="8136904" cy="1892826"/>
          </a:xfrm>
          <a:prstGeom prst="rect">
            <a:avLst/>
          </a:prstGeom>
        </p:spPr>
        <p:txBody>
          <a:bodyPr wrap="square">
            <a:spAutoFit/>
          </a:bodyPr>
          <a:lstStyle/>
          <a:p>
            <a:pPr marL="342900" lvl="0" indent="-342900">
              <a:lnSpc>
                <a:spcPct val="115000"/>
              </a:lnSpc>
              <a:spcAft>
                <a:spcPts val="1000"/>
              </a:spcAft>
              <a:buSzPts val="1000"/>
              <a:buFont typeface="Symbol"/>
              <a:buChar char=""/>
              <a:tabLst>
                <a:tab pos="457200" algn="l"/>
              </a:tabLst>
            </a:pPr>
            <a:r>
              <a:rPr lang="ru-RU" sz="2000" b="1" dirty="0">
                <a:solidFill>
                  <a:srgbClr val="002060"/>
                </a:solidFill>
                <a:latin typeface="Times New Roman" pitchFamily="18" charset="0"/>
                <a:ea typeface="Times New Roman"/>
                <a:cs typeface="Times New Roman" pitchFamily="18" charset="0"/>
              </a:rPr>
              <a:t>6 печатных изданий, включая прессу сроком на 1 месяц</a:t>
            </a:r>
            <a:endParaRPr lang="el-GR" sz="2000" dirty="0">
              <a:solidFill>
                <a:srgbClr val="002060"/>
              </a:solidFill>
              <a:latin typeface="Times New Roman" pitchFamily="18" charset="0"/>
              <a:ea typeface="Calibri"/>
              <a:cs typeface="Times New Roman" pitchFamily="18" charset="0"/>
            </a:endParaRPr>
          </a:p>
          <a:p>
            <a:pPr marL="342900" lvl="0" indent="-342900">
              <a:lnSpc>
                <a:spcPct val="115000"/>
              </a:lnSpc>
              <a:spcAft>
                <a:spcPts val="1000"/>
              </a:spcAft>
              <a:buSzPts val="1000"/>
              <a:buFont typeface="Symbol"/>
              <a:buChar char=""/>
              <a:tabLst>
                <a:tab pos="457200" algn="l"/>
              </a:tabLst>
            </a:pPr>
            <a:r>
              <a:rPr lang="el-GR" sz="2000" b="1" dirty="0">
                <a:solidFill>
                  <a:srgbClr val="002060"/>
                </a:solidFill>
                <a:latin typeface="Times New Roman" pitchFamily="18" charset="0"/>
                <a:ea typeface="Times New Roman"/>
                <a:cs typeface="Times New Roman" pitchFamily="18" charset="0"/>
              </a:rPr>
              <a:t>5 CD - на  15 дней</a:t>
            </a:r>
            <a:endParaRPr lang="el-GR" sz="2000" dirty="0">
              <a:solidFill>
                <a:srgbClr val="002060"/>
              </a:solidFill>
              <a:latin typeface="Times New Roman" pitchFamily="18" charset="0"/>
              <a:ea typeface="Calibri"/>
              <a:cs typeface="Times New Roman" pitchFamily="18" charset="0"/>
            </a:endParaRPr>
          </a:p>
          <a:p>
            <a:pPr marL="342900" lvl="0" indent="-342900">
              <a:lnSpc>
                <a:spcPct val="115000"/>
              </a:lnSpc>
              <a:spcAft>
                <a:spcPts val="1000"/>
              </a:spcAft>
              <a:buSzPts val="1000"/>
              <a:buFont typeface="Symbol"/>
              <a:buChar char=""/>
              <a:tabLst>
                <a:tab pos="457200" algn="l"/>
              </a:tabLst>
            </a:pPr>
            <a:r>
              <a:rPr lang="el-GR" sz="2000" b="1" dirty="0">
                <a:solidFill>
                  <a:srgbClr val="002060"/>
                </a:solidFill>
                <a:latin typeface="Times New Roman" pitchFamily="18" charset="0"/>
                <a:ea typeface="Times New Roman"/>
                <a:cs typeface="Times New Roman" pitchFamily="18" charset="0"/>
              </a:rPr>
              <a:t>3 DVD - на 15 дней</a:t>
            </a:r>
            <a:endParaRPr lang="el-GR" sz="2000" dirty="0">
              <a:solidFill>
                <a:srgbClr val="002060"/>
              </a:solidFill>
              <a:latin typeface="Times New Roman" pitchFamily="18" charset="0"/>
              <a:ea typeface="Calibri"/>
              <a:cs typeface="Times New Roman" pitchFamily="18" charset="0"/>
            </a:endParaRPr>
          </a:p>
          <a:p>
            <a:pPr marL="342900" lvl="0" indent="-342900">
              <a:lnSpc>
                <a:spcPct val="115000"/>
              </a:lnSpc>
              <a:spcAft>
                <a:spcPts val="1000"/>
              </a:spcAft>
              <a:buSzPts val="1000"/>
              <a:buFont typeface="Symbol"/>
              <a:buChar char=""/>
              <a:tabLst>
                <a:tab pos="457200" algn="l"/>
              </a:tabLst>
            </a:pPr>
            <a:r>
              <a:rPr lang="el-GR" sz="2000" b="1" dirty="0">
                <a:solidFill>
                  <a:srgbClr val="002060"/>
                </a:solidFill>
                <a:latin typeface="Times New Roman" pitchFamily="18" charset="0"/>
                <a:ea typeface="Times New Roman"/>
                <a:cs typeface="Times New Roman" pitchFamily="18" charset="0"/>
              </a:rPr>
              <a:t>2 CD-Rom - на 15 дней</a:t>
            </a:r>
            <a:endParaRPr lang="el-GR" sz="2000" dirty="0">
              <a:solidFill>
                <a:srgbClr val="002060"/>
              </a:solidFill>
              <a:effectLst/>
              <a:latin typeface="Times New Roman" pitchFamily="18" charset="0"/>
              <a:ea typeface="Calibri"/>
              <a:cs typeface="Times New Roman" pitchFamily="18" charset="0"/>
            </a:endParaRPr>
          </a:p>
        </p:txBody>
      </p:sp>
      <p:sp>
        <p:nvSpPr>
          <p:cNvPr id="3" name="Rectangle 2"/>
          <p:cNvSpPr/>
          <p:nvPr/>
        </p:nvSpPr>
        <p:spPr>
          <a:xfrm>
            <a:off x="467544" y="3140968"/>
            <a:ext cx="8064896" cy="2400657"/>
          </a:xfrm>
          <a:prstGeom prst="rect">
            <a:avLst/>
          </a:prstGeom>
        </p:spPr>
        <p:txBody>
          <a:bodyPr wrap="square">
            <a:spAutoFit/>
          </a:bodyPr>
          <a:lstStyle/>
          <a:p>
            <a:pPr algn="just">
              <a:lnSpc>
                <a:spcPct val="150000"/>
              </a:lnSpc>
              <a:spcAft>
                <a:spcPts val="1000"/>
              </a:spcAft>
            </a:pPr>
            <a:r>
              <a:rPr lang="fr-FR" sz="2000" dirty="0">
                <a:latin typeface="Times New Roman"/>
                <a:ea typeface="Times New Roman"/>
                <a:cs typeface="Times New Roman"/>
              </a:rPr>
              <a:t>Les mots nationaux et ainsi transparents à tous de même que les chiffres m’aident encore une fois à déchiffrer ces petites phrases. D’emblée je comprends que je peux emprunter 5 CD pour 15 jours (en russe </a:t>
            </a:r>
            <a:r>
              <a:rPr lang="el-GR" sz="2000" b="1" dirty="0">
                <a:solidFill>
                  <a:srgbClr val="002060"/>
                </a:solidFill>
                <a:latin typeface="Times New Roman"/>
                <a:ea typeface="Times New Roman"/>
                <a:cs typeface="Times New Roman"/>
              </a:rPr>
              <a:t>дней</a:t>
            </a:r>
            <a:r>
              <a:rPr lang="fr-FR" sz="2000" b="1" dirty="0">
                <a:latin typeface="Times New Roman"/>
                <a:ea typeface="Times New Roman"/>
                <a:cs typeface="Times New Roman"/>
              </a:rPr>
              <a:t>,</a:t>
            </a:r>
            <a:r>
              <a:rPr lang="fr-FR" sz="2000" b="1" i="1" dirty="0">
                <a:latin typeface="Times New Roman"/>
                <a:ea typeface="Times New Roman"/>
                <a:cs typeface="Times New Roman"/>
              </a:rPr>
              <a:t> </a:t>
            </a:r>
            <a:r>
              <a:rPr lang="fr-FR" sz="2000" dirty="0">
                <a:latin typeface="Times New Roman"/>
                <a:ea typeface="Times New Roman"/>
                <a:cs typeface="Times New Roman"/>
              </a:rPr>
              <a:t>en bulgare</a:t>
            </a:r>
            <a:r>
              <a:rPr lang="fr-FR" sz="2000" b="1" dirty="0">
                <a:latin typeface="Times New Roman"/>
                <a:ea typeface="Times New Roman"/>
                <a:cs typeface="Times New Roman"/>
              </a:rPr>
              <a:t> </a:t>
            </a:r>
            <a:r>
              <a:rPr lang="fr-FR" sz="2000" b="1" dirty="0" err="1">
                <a:solidFill>
                  <a:srgbClr val="002060"/>
                </a:solidFill>
                <a:latin typeface="Times New Roman"/>
                <a:ea typeface="Times New Roman"/>
                <a:cs typeface="Times New Roman"/>
              </a:rPr>
              <a:t>ден</a:t>
            </a:r>
            <a:r>
              <a:rPr lang="fr-FR" sz="2000" b="1" dirty="0">
                <a:latin typeface="Times New Roman"/>
                <a:ea typeface="Times New Roman"/>
                <a:cs typeface="Times New Roman"/>
              </a:rPr>
              <a:t>, </a:t>
            </a:r>
            <a:r>
              <a:rPr lang="fr-FR" sz="2000" dirty="0">
                <a:latin typeface="Times New Roman"/>
                <a:ea typeface="Times New Roman"/>
                <a:cs typeface="Times New Roman"/>
              </a:rPr>
              <a:t>en français </a:t>
            </a:r>
            <a:r>
              <a:rPr lang="fr-FR" sz="2000" b="1" dirty="0">
                <a:solidFill>
                  <a:srgbClr val="002060"/>
                </a:solidFill>
                <a:latin typeface="Times New Roman"/>
                <a:ea typeface="Times New Roman"/>
                <a:cs typeface="Times New Roman"/>
              </a:rPr>
              <a:t>jour</a:t>
            </a:r>
            <a:r>
              <a:rPr lang="fr-FR" sz="2000" dirty="0">
                <a:latin typeface="Times New Roman"/>
                <a:ea typeface="Times New Roman"/>
                <a:cs typeface="Times New Roman"/>
              </a:rPr>
              <a:t>), 3 DVD pour 15 jours et 2 CD-Rom pour 15 jours. </a:t>
            </a:r>
            <a:endParaRPr lang="el-GR" sz="2000" dirty="0">
              <a:effectLst/>
              <a:latin typeface="Calibri"/>
              <a:ea typeface="Calibri"/>
              <a:cs typeface="Times New Roman"/>
            </a:endParaRPr>
          </a:p>
        </p:txBody>
      </p:sp>
    </p:spTree>
    <p:extLst>
      <p:ext uri="{BB962C8B-B14F-4D97-AF65-F5344CB8AC3E}">
        <p14:creationId xmlns:p14="http://schemas.microsoft.com/office/powerpoint/2010/main" val="4132460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otched Right Arrow 3"/>
          <p:cNvSpPr/>
          <p:nvPr/>
        </p:nvSpPr>
        <p:spPr>
          <a:xfrm>
            <a:off x="7900988" y="10196513"/>
            <a:ext cx="277812" cy="47625"/>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6" name="Rectangle 5"/>
          <p:cNvSpPr/>
          <p:nvPr/>
        </p:nvSpPr>
        <p:spPr>
          <a:xfrm>
            <a:off x="755576" y="1226925"/>
            <a:ext cx="7056784" cy="446276"/>
          </a:xfrm>
          <a:prstGeom prst="rect">
            <a:avLst/>
          </a:prstGeom>
        </p:spPr>
        <p:txBody>
          <a:bodyPr wrap="square">
            <a:spAutoFit/>
          </a:bodyPr>
          <a:lstStyle/>
          <a:p>
            <a:pPr marL="342900" lvl="0" indent="-342900">
              <a:lnSpc>
                <a:spcPct val="115000"/>
              </a:lnSpc>
              <a:spcAft>
                <a:spcPts val="1000"/>
              </a:spcAft>
              <a:buSzPts val="1000"/>
              <a:buFont typeface="Symbol"/>
              <a:buChar char=""/>
              <a:tabLst>
                <a:tab pos="457200" algn="l"/>
              </a:tabLst>
            </a:pPr>
            <a:r>
              <a:rPr lang="ru-RU" sz="2000" b="1" dirty="0" smtClean="0">
                <a:solidFill>
                  <a:srgbClr val="002060"/>
                </a:solidFill>
                <a:latin typeface="Times New Roman"/>
                <a:ea typeface="Times New Roman"/>
                <a:cs typeface="Times New Roman"/>
              </a:rPr>
              <a:t>6 </a:t>
            </a:r>
            <a:r>
              <a:rPr lang="ru-RU" sz="2000" b="1" dirty="0">
                <a:solidFill>
                  <a:srgbClr val="002060"/>
                </a:solidFill>
                <a:latin typeface="Times New Roman"/>
                <a:ea typeface="Times New Roman"/>
                <a:cs typeface="Times New Roman"/>
              </a:rPr>
              <a:t>печатных изданий, включая прессу сроком на 1 месяц</a:t>
            </a:r>
            <a:endParaRPr lang="el-GR" sz="2000" dirty="0">
              <a:solidFill>
                <a:srgbClr val="002060"/>
              </a:solidFill>
              <a:effectLst/>
              <a:latin typeface="Calibri"/>
              <a:ea typeface="Calibri"/>
              <a:cs typeface="Times New Roman"/>
            </a:endParaRPr>
          </a:p>
        </p:txBody>
      </p:sp>
      <p:sp>
        <p:nvSpPr>
          <p:cNvPr id="7" name="Rectangle 6"/>
          <p:cNvSpPr/>
          <p:nvPr/>
        </p:nvSpPr>
        <p:spPr>
          <a:xfrm>
            <a:off x="827584" y="2004861"/>
            <a:ext cx="1601721" cy="507831"/>
          </a:xfrm>
          <a:prstGeom prst="rect">
            <a:avLst/>
          </a:prstGeom>
        </p:spPr>
        <p:txBody>
          <a:bodyPr wrap="none">
            <a:spAutoFit/>
          </a:bodyPr>
          <a:lstStyle/>
          <a:p>
            <a:pPr algn="just">
              <a:lnSpc>
                <a:spcPct val="150000"/>
              </a:lnSpc>
              <a:spcAft>
                <a:spcPts val="1000"/>
              </a:spcAft>
            </a:pPr>
            <a:r>
              <a:rPr lang="fr-FR" dirty="0">
                <a:latin typeface="Times New Roman"/>
                <a:ea typeface="Times New Roman"/>
                <a:cs typeface="Times New Roman"/>
              </a:rPr>
              <a:t>je comprends : </a:t>
            </a:r>
            <a:endParaRPr lang="el-GR" sz="1600" dirty="0">
              <a:effectLst/>
              <a:latin typeface="Calibri"/>
              <a:ea typeface="Calibri"/>
              <a:cs typeface="Times New Roman"/>
            </a:endParaRPr>
          </a:p>
        </p:txBody>
      </p:sp>
      <p:graphicFrame>
        <p:nvGraphicFramePr>
          <p:cNvPr id="8" name="Table 7"/>
          <p:cNvGraphicFramePr>
            <a:graphicFrameLocks noGrp="1"/>
          </p:cNvGraphicFramePr>
          <p:nvPr>
            <p:extLst>
              <p:ext uri="{D42A27DB-BD31-4B8C-83A1-F6EECF244321}">
                <p14:modId xmlns:p14="http://schemas.microsoft.com/office/powerpoint/2010/main" val="3832360159"/>
              </p:ext>
            </p:extLst>
          </p:nvPr>
        </p:nvGraphicFramePr>
        <p:xfrm>
          <a:off x="2453829" y="1844824"/>
          <a:ext cx="6037505" cy="1872210"/>
        </p:xfrm>
        <a:graphic>
          <a:graphicData uri="http://schemas.openxmlformats.org/drawingml/2006/table">
            <a:tbl>
              <a:tblPr firstRow="1" firstCol="1" bandRow="1">
                <a:tableStyleId>{00A15C55-8517-42AA-B614-E9B94910E393}</a:tableStyleId>
              </a:tblPr>
              <a:tblGrid>
                <a:gridCol w="2011881"/>
                <a:gridCol w="2012812"/>
                <a:gridCol w="2012812"/>
              </a:tblGrid>
              <a:tr h="374442">
                <a:tc>
                  <a:txBody>
                    <a:bodyPr/>
                    <a:lstStyle/>
                    <a:p>
                      <a:pPr algn="ctr">
                        <a:lnSpc>
                          <a:spcPct val="150000"/>
                        </a:lnSpc>
                        <a:spcAft>
                          <a:spcPts val="1000"/>
                        </a:spcAft>
                      </a:pPr>
                      <a:r>
                        <a:rPr lang="fr-FR" sz="1600" dirty="0">
                          <a:effectLst/>
                          <a:latin typeface="Times New Roman" pitchFamily="18" charset="0"/>
                          <a:cs typeface="Times New Roman" pitchFamily="18" charset="0"/>
                        </a:rPr>
                        <a:t>Russe</a:t>
                      </a:r>
                      <a:endParaRPr lang="el-G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1000"/>
                        </a:spcAft>
                      </a:pPr>
                      <a:r>
                        <a:rPr lang="fr-FR" sz="1600" dirty="0">
                          <a:effectLst/>
                          <a:latin typeface="Times New Roman" pitchFamily="18" charset="0"/>
                          <a:cs typeface="Times New Roman" pitchFamily="18" charset="0"/>
                        </a:rPr>
                        <a:t>Bulgare</a:t>
                      </a:r>
                      <a:endParaRPr lang="el-G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1000"/>
                        </a:spcAft>
                      </a:pPr>
                      <a:r>
                        <a:rPr lang="fr-FR" sz="1600">
                          <a:effectLst/>
                          <a:latin typeface="Times New Roman" pitchFamily="18" charset="0"/>
                          <a:cs typeface="Times New Roman" pitchFamily="18" charset="0"/>
                        </a:rPr>
                        <a:t>Français</a:t>
                      </a:r>
                      <a:endParaRPr lang="el-GR" sz="1600">
                        <a:effectLst/>
                        <a:latin typeface="Times New Roman" pitchFamily="18" charset="0"/>
                        <a:ea typeface="Calibri"/>
                        <a:cs typeface="Times New Roman" pitchFamily="18" charset="0"/>
                      </a:endParaRPr>
                    </a:p>
                  </a:txBody>
                  <a:tcPr marL="68580" marR="68580" marT="0" marB="0"/>
                </a:tc>
              </a:tr>
              <a:tr h="374442">
                <a:tc>
                  <a:txBody>
                    <a:bodyPr/>
                    <a:lstStyle/>
                    <a:p>
                      <a:pPr algn="ctr">
                        <a:lnSpc>
                          <a:spcPct val="150000"/>
                        </a:lnSpc>
                        <a:spcAft>
                          <a:spcPts val="1000"/>
                        </a:spcAft>
                      </a:pPr>
                      <a:r>
                        <a:rPr lang="ru-RU" sz="1600" dirty="0">
                          <a:effectLst/>
                          <a:latin typeface="Times New Roman" pitchFamily="18" charset="0"/>
                          <a:cs typeface="Times New Roman" pitchFamily="18" charset="0"/>
                        </a:rPr>
                        <a:t>печатн</a:t>
                      </a:r>
                      <a:r>
                        <a:rPr lang="ru-RU" sz="1600" u="sng" dirty="0">
                          <a:effectLst/>
                          <a:latin typeface="Times New Roman" pitchFamily="18" charset="0"/>
                          <a:cs typeface="Times New Roman" pitchFamily="18" charset="0"/>
                        </a:rPr>
                        <a:t>ых</a:t>
                      </a:r>
                      <a:endParaRPr lang="el-GR" sz="1600" u="sng"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1000"/>
                        </a:spcAft>
                      </a:pPr>
                      <a:r>
                        <a:rPr lang="fr-FR" sz="1600" dirty="0" err="1">
                          <a:effectLst/>
                          <a:latin typeface="Times New Roman" pitchFamily="18" charset="0"/>
                          <a:cs typeface="Times New Roman" pitchFamily="18" charset="0"/>
                        </a:rPr>
                        <a:t>печат</a:t>
                      </a:r>
                      <a:r>
                        <a:rPr lang="fr-FR" sz="1600" u="sng" dirty="0" err="1">
                          <a:effectLst/>
                          <a:latin typeface="Times New Roman" pitchFamily="18" charset="0"/>
                          <a:cs typeface="Times New Roman" pitchFamily="18" charset="0"/>
                        </a:rPr>
                        <a:t>ни</a:t>
                      </a:r>
                      <a:endParaRPr lang="el-GR" sz="1600" u="sng"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1000"/>
                        </a:spcAft>
                      </a:pPr>
                      <a:r>
                        <a:rPr lang="fr-FR" sz="1600" dirty="0">
                          <a:effectLst/>
                          <a:latin typeface="Times New Roman" pitchFamily="18" charset="0"/>
                          <a:cs typeface="Times New Roman" pitchFamily="18" charset="0"/>
                        </a:rPr>
                        <a:t>imprim</a:t>
                      </a:r>
                      <a:r>
                        <a:rPr lang="fr-FR" sz="1600" u="sng" dirty="0">
                          <a:effectLst/>
                          <a:latin typeface="Times New Roman" pitchFamily="18" charset="0"/>
                          <a:cs typeface="Times New Roman" pitchFamily="18" charset="0"/>
                        </a:rPr>
                        <a:t>és</a:t>
                      </a:r>
                      <a:endParaRPr lang="el-GR" sz="1600" u="sng" dirty="0">
                        <a:effectLst/>
                        <a:latin typeface="Times New Roman" pitchFamily="18" charset="0"/>
                        <a:ea typeface="Calibri"/>
                        <a:cs typeface="Times New Roman" pitchFamily="18" charset="0"/>
                      </a:endParaRPr>
                    </a:p>
                  </a:txBody>
                  <a:tcPr marL="68580" marR="68580" marT="0" marB="0"/>
                </a:tc>
              </a:tr>
              <a:tr h="374442">
                <a:tc>
                  <a:txBody>
                    <a:bodyPr/>
                    <a:lstStyle/>
                    <a:p>
                      <a:pPr algn="ctr">
                        <a:lnSpc>
                          <a:spcPct val="150000"/>
                        </a:lnSpc>
                        <a:spcAft>
                          <a:spcPts val="1000"/>
                        </a:spcAft>
                      </a:pPr>
                      <a:r>
                        <a:rPr lang="fr-FR" sz="1600" dirty="0" err="1">
                          <a:effectLst/>
                          <a:latin typeface="Times New Roman" pitchFamily="18" charset="0"/>
                          <a:cs typeface="Times New Roman" pitchFamily="18" charset="0"/>
                        </a:rPr>
                        <a:t>включ</a:t>
                      </a:r>
                      <a:r>
                        <a:rPr lang="fr-FR" sz="1600" u="sng" dirty="0" err="1">
                          <a:effectLst/>
                          <a:latin typeface="Times New Roman" pitchFamily="18" charset="0"/>
                          <a:cs typeface="Times New Roman" pitchFamily="18" charset="0"/>
                        </a:rPr>
                        <a:t>ая</a:t>
                      </a:r>
                      <a:endParaRPr lang="el-GR" sz="1600" u="sng"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1000"/>
                        </a:spcAft>
                      </a:pPr>
                      <a:r>
                        <a:rPr lang="fr-FR" sz="1600" dirty="0" err="1">
                          <a:effectLst/>
                          <a:latin typeface="Times New Roman" pitchFamily="18" charset="0"/>
                          <a:cs typeface="Times New Roman" pitchFamily="18" charset="0"/>
                        </a:rPr>
                        <a:t>включател</a:t>
                      </a:r>
                      <a:r>
                        <a:rPr lang="fr-FR" sz="1600" u="sng" dirty="0" err="1">
                          <a:effectLst/>
                          <a:latin typeface="Times New Roman" pitchFamily="18" charset="0"/>
                          <a:cs typeface="Times New Roman" pitchFamily="18" charset="0"/>
                        </a:rPr>
                        <a:t>на</a:t>
                      </a:r>
                      <a:endParaRPr lang="el-GR" sz="1600" u="sng"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1000"/>
                        </a:spcAft>
                      </a:pPr>
                      <a:r>
                        <a:rPr lang="fr-FR" sz="1600" dirty="0">
                          <a:effectLst/>
                          <a:latin typeface="Times New Roman" pitchFamily="18" charset="0"/>
                          <a:cs typeface="Times New Roman" pitchFamily="18" charset="0"/>
                        </a:rPr>
                        <a:t>inclus</a:t>
                      </a:r>
                      <a:r>
                        <a:rPr lang="fr-FR" sz="1600" u="sng" dirty="0">
                          <a:effectLst/>
                          <a:latin typeface="Times New Roman" pitchFamily="18" charset="0"/>
                          <a:cs typeface="Times New Roman" pitchFamily="18" charset="0"/>
                        </a:rPr>
                        <a:t>e</a:t>
                      </a:r>
                      <a:endParaRPr lang="el-GR" sz="1600" u="sng" dirty="0">
                        <a:effectLst/>
                        <a:latin typeface="Times New Roman" pitchFamily="18" charset="0"/>
                        <a:ea typeface="Calibri"/>
                        <a:cs typeface="Times New Roman" pitchFamily="18" charset="0"/>
                      </a:endParaRPr>
                    </a:p>
                  </a:txBody>
                  <a:tcPr marL="68580" marR="68580" marT="0" marB="0"/>
                </a:tc>
              </a:tr>
              <a:tr h="374442">
                <a:tc>
                  <a:txBody>
                    <a:bodyPr/>
                    <a:lstStyle/>
                    <a:p>
                      <a:pPr algn="ctr">
                        <a:lnSpc>
                          <a:spcPct val="150000"/>
                        </a:lnSpc>
                        <a:spcAft>
                          <a:spcPts val="1000"/>
                        </a:spcAft>
                      </a:pPr>
                      <a:r>
                        <a:rPr lang="fr-FR" sz="1600" dirty="0" err="1">
                          <a:effectLst/>
                          <a:latin typeface="Times New Roman" pitchFamily="18" charset="0"/>
                          <a:cs typeface="Times New Roman" pitchFamily="18" charset="0"/>
                        </a:rPr>
                        <a:t>прессу</a:t>
                      </a:r>
                      <a:endParaRPr lang="el-G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1000"/>
                        </a:spcAft>
                      </a:pPr>
                      <a:r>
                        <a:rPr lang="fr-FR" sz="1600" dirty="0" err="1">
                          <a:effectLst/>
                          <a:latin typeface="Times New Roman" pitchFamily="18" charset="0"/>
                          <a:cs typeface="Times New Roman" pitchFamily="18" charset="0"/>
                        </a:rPr>
                        <a:t>преса</a:t>
                      </a:r>
                      <a:endParaRPr lang="el-G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1000"/>
                        </a:spcAft>
                      </a:pPr>
                      <a:r>
                        <a:rPr lang="fr-FR" sz="1600" dirty="0">
                          <a:effectLst/>
                          <a:latin typeface="Times New Roman" pitchFamily="18" charset="0"/>
                          <a:cs typeface="Times New Roman" pitchFamily="18" charset="0"/>
                        </a:rPr>
                        <a:t>presse</a:t>
                      </a:r>
                      <a:endParaRPr lang="el-GR" sz="1600" dirty="0">
                        <a:effectLst/>
                        <a:latin typeface="Times New Roman" pitchFamily="18" charset="0"/>
                        <a:ea typeface="Calibri"/>
                        <a:cs typeface="Times New Roman" pitchFamily="18" charset="0"/>
                      </a:endParaRPr>
                    </a:p>
                  </a:txBody>
                  <a:tcPr marL="68580" marR="68580" marT="0" marB="0"/>
                </a:tc>
              </a:tr>
              <a:tr h="374442">
                <a:tc>
                  <a:txBody>
                    <a:bodyPr/>
                    <a:lstStyle/>
                    <a:p>
                      <a:pPr algn="ctr">
                        <a:lnSpc>
                          <a:spcPct val="150000"/>
                        </a:lnSpc>
                        <a:spcAft>
                          <a:spcPts val="1000"/>
                        </a:spcAft>
                      </a:pPr>
                      <a:r>
                        <a:rPr lang="fr-FR" sz="1600" dirty="0" err="1">
                          <a:effectLst/>
                          <a:latin typeface="Times New Roman" pitchFamily="18" charset="0"/>
                          <a:cs typeface="Times New Roman" pitchFamily="18" charset="0"/>
                        </a:rPr>
                        <a:t>месяц</a:t>
                      </a:r>
                      <a:endParaRPr lang="el-G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1000"/>
                        </a:spcAft>
                      </a:pPr>
                      <a:r>
                        <a:rPr lang="fr-FR" sz="1600">
                          <a:effectLst/>
                          <a:latin typeface="Times New Roman" pitchFamily="18" charset="0"/>
                          <a:cs typeface="Times New Roman" pitchFamily="18" charset="0"/>
                        </a:rPr>
                        <a:t>месец</a:t>
                      </a:r>
                      <a:endParaRPr lang="el-GR" sz="160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1000"/>
                        </a:spcAft>
                      </a:pPr>
                      <a:r>
                        <a:rPr lang="fr-FR" sz="1600" dirty="0">
                          <a:effectLst/>
                          <a:latin typeface="Times New Roman" pitchFamily="18" charset="0"/>
                          <a:cs typeface="Times New Roman" pitchFamily="18" charset="0"/>
                        </a:rPr>
                        <a:t>mois</a:t>
                      </a:r>
                      <a:endParaRPr lang="el-GR" sz="1600" dirty="0">
                        <a:effectLst/>
                        <a:latin typeface="Times New Roman" pitchFamily="18" charset="0"/>
                        <a:ea typeface="Calibri"/>
                        <a:cs typeface="Times New Roman" pitchFamily="18" charset="0"/>
                      </a:endParaRPr>
                    </a:p>
                  </a:txBody>
                  <a:tcPr marL="68580" marR="68580" marT="0" marB="0"/>
                </a:tc>
              </a:tr>
            </a:tbl>
          </a:graphicData>
        </a:graphic>
      </p:graphicFrame>
      <p:sp>
        <p:nvSpPr>
          <p:cNvPr id="12" name="Rectangle 11"/>
          <p:cNvSpPr/>
          <p:nvPr/>
        </p:nvSpPr>
        <p:spPr>
          <a:xfrm>
            <a:off x="323528" y="3873766"/>
            <a:ext cx="8448420" cy="410882"/>
          </a:xfrm>
          <a:prstGeom prst="rect">
            <a:avLst/>
          </a:prstGeom>
        </p:spPr>
        <p:txBody>
          <a:bodyPr wrap="square">
            <a:spAutoFit/>
          </a:bodyPr>
          <a:lstStyle/>
          <a:p>
            <a:pPr>
              <a:lnSpc>
                <a:spcPct val="115000"/>
              </a:lnSpc>
              <a:spcAft>
                <a:spcPts val="1000"/>
              </a:spcAft>
            </a:pPr>
            <a:r>
              <a:rPr lang="fr-FR" u="sng" dirty="0">
                <a:latin typeface="Times New Roman"/>
                <a:ea typeface="Calibri"/>
                <a:cs typeface="Times New Roman"/>
              </a:rPr>
              <a:t>Je forme alors la phase</a:t>
            </a:r>
            <a:r>
              <a:rPr lang="fr-FR" dirty="0">
                <a:latin typeface="Times New Roman"/>
                <a:ea typeface="Calibri"/>
                <a:cs typeface="Times New Roman"/>
              </a:rPr>
              <a:t> : </a:t>
            </a:r>
            <a:r>
              <a:rPr lang="fr-FR" dirty="0">
                <a:solidFill>
                  <a:schemeClr val="accent6">
                    <a:lumMod val="60000"/>
                    <a:lumOff val="40000"/>
                  </a:schemeClr>
                </a:solidFill>
                <a:latin typeface="Times New Roman"/>
                <a:ea typeface="Calibri"/>
                <a:cs typeface="Times New Roman"/>
              </a:rPr>
              <a:t>6 imprimés </a:t>
            </a:r>
            <a:r>
              <a:rPr lang="fr-FR" u="sng" dirty="0">
                <a:solidFill>
                  <a:schemeClr val="accent6">
                    <a:lumMod val="60000"/>
                    <a:lumOff val="40000"/>
                  </a:schemeClr>
                </a:solidFill>
                <a:latin typeface="Times New Roman"/>
                <a:ea typeface="Calibri"/>
                <a:cs typeface="Times New Roman"/>
              </a:rPr>
              <a:t>machines</a:t>
            </a:r>
            <a:r>
              <a:rPr lang="fr-FR" dirty="0">
                <a:solidFill>
                  <a:schemeClr val="accent6">
                    <a:lumMod val="60000"/>
                    <a:lumOff val="40000"/>
                  </a:schemeClr>
                </a:solidFill>
                <a:latin typeface="Times New Roman"/>
                <a:ea typeface="Calibri"/>
                <a:cs typeface="Times New Roman"/>
              </a:rPr>
              <a:t>, la presse incluse </a:t>
            </a:r>
            <a:r>
              <a:rPr lang="fr-FR" u="sng" dirty="0">
                <a:solidFill>
                  <a:schemeClr val="accent6">
                    <a:lumMod val="60000"/>
                    <a:lumOff val="40000"/>
                  </a:schemeClr>
                </a:solidFill>
                <a:latin typeface="Times New Roman"/>
                <a:ea typeface="Calibri"/>
                <a:cs typeface="Times New Roman"/>
              </a:rPr>
              <a:t>machine</a:t>
            </a:r>
            <a:r>
              <a:rPr lang="fr-FR" dirty="0">
                <a:solidFill>
                  <a:schemeClr val="accent6">
                    <a:lumMod val="60000"/>
                    <a:lumOff val="40000"/>
                  </a:schemeClr>
                </a:solidFill>
                <a:latin typeface="Times New Roman"/>
                <a:ea typeface="Calibri"/>
                <a:cs typeface="Times New Roman"/>
              </a:rPr>
              <a:t> 1 mois. </a:t>
            </a:r>
            <a:endParaRPr lang="el-GR" sz="1600" dirty="0">
              <a:solidFill>
                <a:schemeClr val="accent6">
                  <a:lumMod val="60000"/>
                  <a:lumOff val="40000"/>
                </a:schemeClr>
              </a:solidFill>
              <a:effectLst/>
              <a:latin typeface="Calibri"/>
              <a:ea typeface="Calibri"/>
              <a:cs typeface="Times New Roman"/>
            </a:endParaRPr>
          </a:p>
        </p:txBody>
      </p:sp>
      <p:sp>
        <p:nvSpPr>
          <p:cNvPr id="13"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4" name="Notched Right Arrow 13"/>
          <p:cNvSpPr/>
          <p:nvPr/>
        </p:nvSpPr>
        <p:spPr>
          <a:xfrm>
            <a:off x="8102017" y="4894265"/>
            <a:ext cx="610390" cy="19164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15" name="Rectangle 9"/>
          <p:cNvSpPr>
            <a:spLocks noChangeArrowheads="1"/>
          </p:cNvSpPr>
          <p:nvPr/>
        </p:nvSpPr>
        <p:spPr bwMode="auto">
          <a:xfrm>
            <a:off x="274413" y="4477790"/>
            <a:ext cx="844842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Tout en ayant en tête qu’en français l’adjectif est placé après le nom, j’émets des hypothèses pour les mots qui ne sont pas transparents. J’aboutis alors à la phrase : </a:t>
            </a:r>
            <a:endParaRPr kumimoji="0" lang="fr-FR"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6" name="Rectangle 15"/>
          <p:cNvSpPr/>
          <p:nvPr/>
        </p:nvSpPr>
        <p:spPr>
          <a:xfrm>
            <a:off x="314611" y="5336883"/>
            <a:ext cx="8514777" cy="423834"/>
          </a:xfrm>
          <a:prstGeom prst="rect">
            <a:avLst/>
          </a:prstGeom>
        </p:spPr>
        <p:txBody>
          <a:bodyPr wrap="square">
            <a:spAutoFit/>
          </a:bodyPr>
          <a:lstStyle/>
          <a:p>
            <a:pPr algn="just">
              <a:lnSpc>
                <a:spcPct val="115000"/>
              </a:lnSpc>
              <a:spcAft>
                <a:spcPts val="1000"/>
              </a:spcAft>
            </a:pPr>
            <a:r>
              <a:rPr lang="fr-FR" sz="2000" b="1" dirty="0" smtClean="0">
                <a:solidFill>
                  <a:schemeClr val="bg2">
                    <a:lumMod val="50000"/>
                  </a:schemeClr>
                </a:solidFill>
                <a:effectLst>
                  <a:outerShdw blurRad="38100" dist="38100" dir="2700000" algn="tl">
                    <a:srgbClr val="000000">
                      <a:alpha val="43137"/>
                    </a:srgbClr>
                  </a:outerShdw>
                </a:effectLst>
                <a:latin typeface="Times New Roman"/>
                <a:ea typeface="Calibri"/>
                <a:cs typeface="Times New Roman"/>
              </a:rPr>
              <a:t>  </a:t>
            </a:r>
            <a:endParaRPr lang="el-GR" sz="2000" b="1" dirty="0">
              <a:solidFill>
                <a:schemeClr val="bg2">
                  <a:lumMod val="50000"/>
                </a:schemeClr>
              </a:solidFill>
              <a:effectLst>
                <a:outerShdw blurRad="38100" dist="38100" dir="2700000" algn="tl">
                  <a:srgbClr val="000000">
                    <a:alpha val="43137"/>
                  </a:srgbClr>
                </a:outerShdw>
              </a:effectLst>
              <a:latin typeface="Calibri"/>
              <a:ea typeface="Calibri"/>
              <a:cs typeface="Times New Roman"/>
            </a:endParaRPr>
          </a:p>
        </p:txBody>
      </p:sp>
      <p:sp>
        <p:nvSpPr>
          <p:cNvPr id="2" name="Rectangle 1"/>
          <p:cNvSpPr/>
          <p:nvPr/>
        </p:nvSpPr>
        <p:spPr>
          <a:xfrm>
            <a:off x="725555" y="548680"/>
            <a:ext cx="5532115" cy="507831"/>
          </a:xfrm>
          <a:prstGeom prst="rect">
            <a:avLst/>
          </a:prstGeom>
        </p:spPr>
        <p:txBody>
          <a:bodyPr wrap="square">
            <a:spAutoFit/>
          </a:bodyPr>
          <a:lstStyle/>
          <a:p>
            <a:pPr algn="just">
              <a:lnSpc>
                <a:spcPct val="150000"/>
              </a:lnSpc>
              <a:spcAft>
                <a:spcPts val="1000"/>
              </a:spcAft>
            </a:pPr>
            <a:r>
              <a:rPr lang="fr-FR" dirty="0">
                <a:latin typeface="Times New Roman"/>
                <a:ea typeface="Times New Roman"/>
                <a:cs typeface="Times New Roman"/>
              </a:rPr>
              <a:t>Dans la phrase suivante : </a:t>
            </a:r>
            <a:endParaRPr lang="el-GR" sz="1600" dirty="0">
              <a:effectLst/>
              <a:latin typeface="Calibri"/>
              <a:ea typeface="Calibri"/>
              <a:cs typeface="Times New Roman"/>
            </a:endParaRPr>
          </a:p>
        </p:txBody>
      </p:sp>
      <p:sp>
        <p:nvSpPr>
          <p:cNvPr id="17" name="TextBox 16"/>
          <p:cNvSpPr txBox="1"/>
          <p:nvPr/>
        </p:nvSpPr>
        <p:spPr>
          <a:xfrm>
            <a:off x="477744" y="6039448"/>
            <a:ext cx="8294204" cy="27699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just"/>
            <a:r>
              <a:rPr lang="fr-FR" sz="1200" b="1" i="1" baseline="30000" dirty="0">
                <a:solidFill>
                  <a:prstClr val="white"/>
                </a:solidFill>
                <a:latin typeface="Times New Roman" pitchFamily="18" charset="0"/>
                <a:ea typeface="Calibri" pitchFamily="34" charset="0"/>
                <a:cs typeface="Times New Roman" pitchFamily="18" charset="0"/>
              </a:rPr>
              <a:t> </a:t>
            </a:r>
            <a:r>
              <a:rPr lang="el-GR" sz="1200" baseline="30000" dirty="0" smtClean="0">
                <a:solidFill>
                  <a:schemeClr val="tx1"/>
                </a:solidFill>
                <a:latin typeface="Times New Roman" pitchFamily="18" charset="0"/>
                <a:ea typeface="Calibri" pitchFamily="34" charset="0"/>
                <a:cs typeface="Times New Roman" pitchFamily="18" charset="0"/>
                <a:hlinkClick r:id="rId3"/>
              </a:rPr>
              <a:t>[</a:t>
            </a:r>
            <a:r>
              <a:rPr lang="fr-FR" sz="1200" baseline="30000" dirty="0" smtClean="0" bmk="">
                <a:solidFill>
                  <a:schemeClr val="tx1"/>
                </a:solidFill>
                <a:latin typeface="Times New Roman" pitchFamily="18" charset="0"/>
                <a:ea typeface="Calibri" pitchFamily="34" charset="0"/>
                <a:cs typeface="Times New Roman" pitchFamily="18" charset="0"/>
                <a:hlinkClick r:id="rId3"/>
              </a:rPr>
              <a:t>7</a:t>
            </a:r>
            <a:r>
              <a:rPr lang="el-GR" sz="1200" baseline="30000" dirty="0" smtClean="0" bmk="">
                <a:solidFill>
                  <a:schemeClr val="tx1"/>
                </a:solidFill>
                <a:latin typeface="Times New Roman" pitchFamily="18" charset="0"/>
                <a:ea typeface="Calibri" pitchFamily="34" charset="0"/>
                <a:cs typeface="Times New Roman" pitchFamily="18" charset="0"/>
                <a:hlinkClick r:id="rId3"/>
              </a:rPr>
              <a:t>]</a:t>
            </a:r>
            <a:r>
              <a:rPr lang="fr-FR" sz="1200" dirty="0" smtClean="0">
                <a:solidFill>
                  <a:schemeClr val="tx1"/>
                </a:solidFill>
                <a:latin typeface="Times New Roman" pitchFamily="18" charset="0"/>
                <a:ea typeface="Calibri" pitchFamily="34" charset="0"/>
                <a:cs typeface="Times New Roman" pitchFamily="18" charset="0"/>
              </a:rPr>
              <a:t> J’estime qu’il se réfère aux magazines et aux journaux entre autres.</a:t>
            </a:r>
            <a:endParaRPr lang="fr-FR" sz="2800" dirty="0">
              <a:solidFill>
                <a:schemeClr val="tx1"/>
              </a:solidFill>
              <a:latin typeface="Arial" pitchFamily="34" charset="0"/>
              <a:cs typeface="Arial" pitchFamily="34" charset="0"/>
            </a:endParaRPr>
          </a:p>
        </p:txBody>
      </p:sp>
      <p:sp>
        <p:nvSpPr>
          <p:cNvPr id="3" name="Rectangle 2"/>
          <p:cNvSpPr/>
          <p:nvPr/>
        </p:nvSpPr>
        <p:spPr>
          <a:xfrm>
            <a:off x="971600" y="5336883"/>
            <a:ext cx="7068294" cy="481670"/>
          </a:xfrm>
          <a:prstGeom prst="rect">
            <a:avLst/>
          </a:prstGeom>
        </p:spPr>
        <p:txBody>
          <a:bodyPr wrap="square">
            <a:spAutoFit/>
          </a:bodyPr>
          <a:lstStyle/>
          <a:p>
            <a:pPr algn="ctr">
              <a:lnSpc>
                <a:spcPct val="115000"/>
              </a:lnSpc>
              <a:spcAft>
                <a:spcPts val="1000"/>
              </a:spcAft>
            </a:pPr>
            <a:r>
              <a:rPr lang="fr-FR" sz="2200" b="1" dirty="0">
                <a:solidFill>
                  <a:schemeClr val="bg2">
                    <a:lumMod val="50000"/>
                  </a:schemeClr>
                </a:solidFill>
                <a:effectLst>
                  <a:outerShdw blurRad="38100" dist="38100" dir="2700000" algn="tl">
                    <a:srgbClr val="000000">
                      <a:alpha val="43137"/>
                    </a:srgbClr>
                  </a:outerShdw>
                </a:effectLst>
                <a:highlight>
                  <a:srgbClr val="D3D3D3"/>
                </a:highlight>
                <a:latin typeface="Times New Roman"/>
                <a:ea typeface="Calibri"/>
                <a:cs typeface="Times New Roman"/>
              </a:rPr>
              <a:t>6 documents imprimés, la presse </a:t>
            </a:r>
            <a:r>
              <a:rPr lang="fr-FR" sz="2200" b="1" dirty="0" smtClean="0">
                <a:solidFill>
                  <a:schemeClr val="bg2">
                    <a:lumMod val="50000"/>
                  </a:schemeClr>
                </a:solidFill>
                <a:effectLst>
                  <a:outerShdw blurRad="38100" dist="38100" dir="2700000" algn="tl">
                    <a:srgbClr val="000000">
                      <a:alpha val="43137"/>
                    </a:srgbClr>
                  </a:outerShdw>
                </a:effectLst>
                <a:highlight>
                  <a:srgbClr val="D3D3D3"/>
                </a:highlight>
                <a:latin typeface="Times New Roman"/>
                <a:ea typeface="Calibri"/>
                <a:cs typeface="Times New Roman"/>
              </a:rPr>
              <a:t>incluse</a:t>
            </a:r>
            <a:r>
              <a:rPr lang="fr-FR" sz="2200" b="1" baseline="30000" dirty="0" smtClean="0">
                <a:solidFill>
                  <a:schemeClr val="bg2">
                    <a:lumMod val="50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hlinkClick r:id="rId4"/>
              </a:rPr>
              <a:t>[7</a:t>
            </a:r>
            <a:r>
              <a:rPr lang="fr-FR" sz="2200" b="1" baseline="30000" dirty="0" smtClean="0" bmk="">
                <a:solidFill>
                  <a:schemeClr val="bg2">
                    <a:lumMod val="50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hlinkClick r:id="rId4"/>
              </a:rPr>
              <a:t>]</a:t>
            </a:r>
            <a:r>
              <a:rPr lang="fr-FR" sz="2200" b="1" dirty="0" smtClean="0">
                <a:solidFill>
                  <a:schemeClr val="bg2">
                    <a:lumMod val="50000"/>
                  </a:schemeClr>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a:t>
            </a:r>
            <a:r>
              <a:rPr lang="fr-FR" sz="2200" b="1" dirty="0" smtClean="0">
                <a:solidFill>
                  <a:schemeClr val="bg2">
                    <a:lumMod val="50000"/>
                  </a:schemeClr>
                </a:solidFill>
                <a:effectLst>
                  <a:outerShdw blurRad="38100" dist="38100" dir="2700000" algn="tl">
                    <a:srgbClr val="000000">
                      <a:alpha val="43137"/>
                    </a:srgbClr>
                  </a:outerShdw>
                </a:effectLst>
                <a:highlight>
                  <a:srgbClr val="D3D3D3"/>
                </a:highlight>
                <a:latin typeface="Times New Roman"/>
                <a:ea typeface="Calibri"/>
                <a:cs typeface="Times New Roman"/>
              </a:rPr>
              <a:t> </a:t>
            </a:r>
            <a:r>
              <a:rPr lang="fr-FR" sz="2200" b="1" dirty="0">
                <a:solidFill>
                  <a:schemeClr val="bg2">
                    <a:lumMod val="50000"/>
                  </a:schemeClr>
                </a:solidFill>
                <a:effectLst>
                  <a:outerShdw blurRad="38100" dist="38100" dir="2700000" algn="tl">
                    <a:srgbClr val="000000">
                      <a:alpha val="43137"/>
                    </a:srgbClr>
                  </a:outerShdw>
                </a:effectLst>
                <a:highlight>
                  <a:srgbClr val="D3D3D3"/>
                </a:highlight>
                <a:latin typeface="Times New Roman"/>
                <a:ea typeface="Calibri"/>
                <a:cs typeface="Times New Roman"/>
              </a:rPr>
              <a:t>pour 1 mois.</a:t>
            </a:r>
            <a:r>
              <a:rPr lang="fr-FR" sz="2200" b="1" dirty="0">
                <a:solidFill>
                  <a:schemeClr val="bg2">
                    <a:lumMod val="50000"/>
                  </a:schemeClr>
                </a:solidFill>
                <a:effectLst>
                  <a:outerShdw blurRad="38100" dist="38100" dir="2700000" algn="tl">
                    <a:srgbClr val="000000">
                      <a:alpha val="43137"/>
                    </a:srgbClr>
                  </a:outerShdw>
                </a:effectLst>
                <a:latin typeface="Times New Roman"/>
                <a:ea typeface="Calibri"/>
                <a:cs typeface="Times New Roman"/>
              </a:rPr>
              <a:t>   </a:t>
            </a:r>
            <a:endParaRPr lang="el-GR" sz="2200" b="1" dirty="0">
              <a:solidFill>
                <a:schemeClr val="bg2">
                  <a:lumMod val="50000"/>
                </a:schemeClr>
              </a:solidFill>
              <a:effectLst>
                <a:outerShdw blurRad="38100" dist="38100" dir="2700000" algn="tl">
                  <a:srgbClr val="000000">
                    <a:alpha val="43137"/>
                  </a:srgbClr>
                </a:outerShdw>
              </a:effectLst>
              <a:latin typeface="Calibri"/>
              <a:ea typeface="Calibri"/>
              <a:cs typeface="Times New Roman"/>
            </a:endParaRPr>
          </a:p>
        </p:txBody>
      </p:sp>
    </p:spTree>
    <p:extLst>
      <p:ext uri="{BB962C8B-B14F-4D97-AF65-F5344CB8AC3E}">
        <p14:creationId xmlns:p14="http://schemas.microsoft.com/office/powerpoint/2010/main" val="1241943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332656"/>
            <a:ext cx="9036496" cy="1323439"/>
          </a:xfrm>
          <a:prstGeom prst="rect">
            <a:avLst/>
          </a:prstGeom>
        </p:spPr>
        <p:txBody>
          <a:bodyPr wrap="square">
            <a:spAutoFit/>
          </a:bodyPr>
          <a:lstStyle/>
          <a:p>
            <a:r>
              <a:rPr lang="ru-RU" sz="2000" b="1" u="sng" dirty="0">
                <a:solidFill>
                  <a:schemeClr val="bg2">
                    <a:lumMod val="50000"/>
                  </a:schemeClr>
                </a:solidFill>
                <a:latin typeface="Times New Roman"/>
                <a:ea typeface="Times New Roman"/>
              </a:rPr>
              <a:t>Опоздания и </a:t>
            </a:r>
            <a:r>
              <a:rPr lang="ru-RU" sz="2000" b="1" u="sng" dirty="0" smtClean="0">
                <a:solidFill>
                  <a:schemeClr val="bg2">
                    <a:lumMod val="50000"/>
                  </a:schemeClr>
                </a:solidFill>
                <a:latin typeface="Times New Roman"/>
                <a:ea typeface="Times New Roman"/>
              </a:rPr>
              <a:t>штрафы</a:t>
            </a:r>
            <a:endParaRPr lang="el-GR" sz="2000" dirty="0">
              <a:solidFill>
                <a:schemeClr val="bg2">
                  <a:lumMod val="50000"/>
                </a:schemeClr>
              </a:solidFill>
              <a:latin typeface="Times New Roman"/>
              <a:ea typeface="Times New Roman"/>
            </a:endParaRPr>
          </a:p>
          <a:p>
            <a:r>
              <a:rPr lang="ru-RU" sz="2000" b="1" dirty="0">
                <a:solidFill>
                  <a:schemeClr val="bg2">
                    <a:lumMod val="50000"/>
                  </a:schemeClr>
                </a:solidFill>
                <a:latin typeface="Times New Roman"/>
                <a:ea typeface="Times New Roman"/>
              </a:rPr>
              <a:t>Печатные издания, </a:t>
            </a:r>
            <a:r>
              <a:rPr lang="el-GR" sz="2000" b="1" dirty="0">
                <a:solidFill>
                  <a:schemeClr val="bg2">
                    <a:lumMod val="50000"/>
                  </a:schemeClr>
                </a:solidFill>
                <a:latin typeface="Times New Roman"/>
                <a:ea typeface="Times New Roman"/>
              </a:rPr>
              <a:t>CD</a:t>
            </a:r>
            <a:r>
              <a:rPr lang="ru-RU" sz="2000" b="1" dirty="0">
                <a:solidFill>
                  <a:schemeClr val="bg2">
                    <a:lumMod val="50000"/>
                  </a:schemeClr>
                </a:solidFill>
                <a:latin typeface="Times New Roman"/>
                <a:ea typeface="Times New Roman"/>
              </a:rPr>
              <a:t>, </a:t>
            </a:r>
            <a:r>
              <a:rPr lang="el-GR" sz="2000" b="1" dirty="0">
                <a:solidFill>
                  <a:schemeClr val="bg2">
                    <a:lumMod val="50000"/>
                  </a:schemeClr>
                </a:solidFill>
                <a:latin typeface="Times New Roman"/>
                <a:ea typeface="Times New Roman"/>
              </a:rPr>
              <a:t>CD</a:t>
            </a:r>
            <a:r>
              <a:rPr lang="ru-RU" sz="2000" b="1" dirty="0">
                <a:solidFill>
                  <a:schemeClr val="bg2">
                    <a:lumMod val="50000"/>
                  </a:schemeClr>
                </a:solidFill>
                <a:latin typeface="Times New Roman"/>
                <a:ea typeface="Times New Roman"/>
              </a:rPr>
              <a:t>-</a:t>
            </a:r>
            <a:r>
              <a:rPr lang="el-GR" sz="2000" b="1" dirty="0">
                <a:solidFill>
                  <a:schemeClr val="bg2">
                    <a:lumMod val="50000"/>
                  </a:schemeClr>
                </a:solidFill>
                <a:latin typeface="Times New Roman"/>
                <a:ea typeface="Times New Roman"/>
              </a:rPr>
              <a:t>Rom</a:t>
            </a:r>
            <a:r>
              <a:rPr lang="ru-RU" sz="2000" b="1" dirty="0">
                <a:solidFill>
                  <a:schemeClr val="bg2">
                    <a:lumMod val="50000"/>
                  </a:schemeClr>
                </a:solidFill>
                <a:latin typeface="Times New Roman"/>
                <a:ea typeface="Times New Roman"/>
              </a:rPr>
              <a:t>: 20 рублей в неделю за каждое издание</a:t>
            </a:r>
            <a:br>
              <a:rPr lang="ru-RU" sz="2000" b="1" dirty="0">
                <a:solidFill>
                  <a:schemeClr val="bg2">
                    <a:lumMod val="50000"/>
                  </a:schemeClr>
                </a:solidFill>
                <a:latin typeface="Times New Roman"/>
                <a:ea typeface="Times New Roman"/>
              </a:rPr>
            </a:br>
            <a:r>
              <a:rPr lang="el-GR" sz="2000" b="1" dirty="0">
                <a:solidFill>
                  <a:schemeClr val="bg2">
                    <a:lumMod val="50000"/>
                  </a:schemeClr>
                </a:solidFill>
                <a:latin typeface="Times New Roman"/>
                <a:ea typeface="Times New Roman"/>
              </a:rPr>
              <a:t>DVD </a:t>
            </a:r>
            <a:r>
              <a:rPr lang="ru-RU" sz="2000" b="1" dirty="0">
                <a:solidFill>
                  <a:schemeClr val="bg2">
                    <a:lumMod val="50000"/>
                  </a:schemeClr>
                </a:solidFill>
                <a:latin typeface="Times New Roman"/>
                <a:ea typeface="Times New Roman"/>
              </a:rPr>
              <a:t>: 20 рублей в день за</a:t>
            </a:r>
            <a:r>
              <a:rPr lang="el-GR" sz="2000" b="1" dirty="0">
                <a:solidFill>
                  <a:schemeClr val="bg2">
                    <a:lumMod val="50000"/>
                  </a:schemeClr>
                </a:solidFill>
                <a:latin typeface="Times New Roman"/>
                <a:ea typeface="Times New Roman"/>
              </a:rPr>
              <a:t> </a:t>
            </a:r>
            <a:r>
              <a:rPr lang="ru-RU" sz="2000" b="1" dirty="0">
                <a:solidFill>
                  <a:schemeClr val="bg2">
                    <a:lumMod val="50000"/>
                  </a:schemeClr>
                </a:solidFill>
                <a:latin typeface="Times New Roman"/>
                <a:ea typeface="Times New Roman"/>
              </a:rPr>
              <a:t> каждый диск</a:t>
            </a:r>
            <a:br>
              <a:rPr lang="ru-RU" sz="2000" b="1" dirty="0">
                <a:solidFill>
                  <a:schemeClr val="bg2">
                    <a:lumMod val="50000"/>
                  </a:schemeClr>
                </a:solidFill>
                <a:latin typeface="Times New Roman"/>
                <a:ea typeface="Times New Roman"/>
              </a:rPr>
            </a:br>
            <a:r>
              <a:rPr lang="ru-RU" sz="2000" b="1" dirty="0">
                <a:solidFill>
                  <a:schemeClr val="bg2">
                    <a:lumMod val="50000"/>
                  </a:schemeClr>
                </a:solidFill>
                <a:latin typeface="Times New Roman"/>
                <a:ea typeface="Times New Roman"/>
              </a:rPr>
              <a:t>В случае утери издания читатель обязан возместить его полную стоимость</a:t>
            </a:r>
            <a:endParaRPr lang="el-GR" sz="2000" dirty="0">
              <a:solidFill>
                <a:schemeClr val="bg2">
                  <a:lumMod val="50000"/>
                </a:schemeClr>
              </a:solidFill>
              <a:effectLst/>
              <a:latin typeface="Times New Roman"/>
              <a:ea typeface="Times New Roman"/>
            </a:endParaRPr>
          </a:p>
        </p:txBody>
      </p:sp>
      <p:sp>
        <p:nvSpPr>
          <p:cNvPr id="3" name="Rectangle 2"/>
          <p:cNvSpPr/>
          <p:nvPr/>
        </p:nvSpPr>
        <p:spPr>
          <a:xfrm>
            <a:off x="264777" y="1988840"/>
            <a:ext cx="8627703" cy="1015663"/>
          </a:xfrm>
          <a:prstGeom prst="rect">
            <a:avLst/>
          </a:prstGeom>
        </p:spPr>
        <p:txBody>
          <a:bodyPr wrap="square">
            <a:spAutoFit/>
          </a:bodyPr>
          <a:lstStyle/>
          <a:p>
            <a:pPr algn="just">
              <a:spcAft>
                <a:spcPts val="1000"/>
              </a:spcAft>
            </a:pPr>
            <a:r>
              <a:rPr lang="fr-FR" sz="2000" dirty="0">
                <a:latin typeface="Times New Roman"/>
                <a:ea typeface="Calibri"/>
                <a:cs typeface="Times New Roman"/>
              </a:rPr>
              <a:t>Dans cette </a:t>
            </a:r>
            <a:r>
              <a:rPr lang="fr-FR" sz="2000" dirty="0" smtClean="0">
                <a:latin typeface="Times New Roman"/>
                <a:ea typeface="Calibri"/>
                <a:cs typeface="Times New Roman"/>
              </a:rPr>
              <a:t>partie</a:t>
            </a:r>
            <a:r>
              <a:rPr lang="fr-FR" sz="2000" dirty="0">
                <a:latin typeface="Times New Roman"/>
                <a:ea typeface="Calibri"/>
                <a:cs typeface="Times New Roman"/>
              </a:rPr>
              <a:t>, le titre me pose de problème alors je décide d’essayer d’accéder au sens de la phase qui suit. Ce n’est pas difficile d’y arriver comme j’ai déjà rencontré et déchiffré la plupart de ces mots.  </a:t>
            </a:r>
            <a:endParaRPr lang="el-GR" sz="2000" dirty="0">
              <a:effectLst/>
              <a:latin typeface="Calibri"/>
              <a:ea typeface="Calibri"/>
              <a:cs typeface="Times New Roman"/>
            </a:endParaRPr>
          </a:p>
        </p:txBody>
      </p:sp>
      <p:sp>
        <p:nvSpPr>
          <p:cNvPr id="4" name="Rectangle 2"/>
          <p:cNvSpPr>
            <a:spLocks noChangeArrowheads="1"/>
          </p:cNvSpPr>
          <p:nvPr/>
        </p:nvSpPr>
        <p:spPr bwMode="auto">
          <a:xfrm>
            <a:off x="241783" y="3142682"/>
            <a:ext cx="849347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2">
                    <a:lumMod val="50000"/>
                  </a:schemeClr>
                </a:solidFill>
                <a:effectLst/>
                <a:latin typeface="Times New Roman" pitchFamily="18" charset="0"/>
                <a:ea typeface="Calibri" pitchFamily="34" charset="0"/>
                <a:cs typeface="Times New Roman" pitchFamily="18" charset="0"/>
              </a:rPr>
              <a:t>Печатные издания, CD, CD-Rom: 20 рублей в неделю за каждое издание</a:t>
            </a:r>
            <a:endParaRPr kumimoji="0" lang="ru-RU" sz="2000" b="0" i="0" u="none" strike="noStrike" cap="none" normalizeH="0" baseline="0" dirty="0" smtClean="0">
              <a:ln>
                <a:noFill/>
              </a:ln>
              <a:solidFill>
                <a:schemeClr val="bg2">
                  <a:lumMod val="50000"/>
                </a:schemeClr>
              </a:solidFill>
              <a:effectLst/>
              <a:latin typeface="Arial" pitchFamily="34" charset="0"/>
              <a:cs typeface="Arial" pitchFamily="34" charset="0"/>
            </a:endParaRPr>
          </a:p>
        </p:txBody>
      </p:sp>
      <p:sp>
        <p:nvSpPr>
          <p:cNvPr id="5" name="Right Arrow 4"/>
          <p:cNvSpPr/>
          <p:nvPr/>
        </p:nvSpPr>
        <p:spPr>
          <a:xfrm>
            <a:off x="5154605" y="3599125"/>
            <a:ext cx="548005" cy="2133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6" name="Rectangle 3"/>
          <p:cNvSpPr>
            <a:spLocks noChangeArrowheads="1"/>
          </p:cNvSpPr>
          <p:nvPr/>
        </p:nvSpPr>
        <p:spPr bwMode="auto">
          <a:xfrm>
            <a:off x="259042" y="3505768"/>
            <a:ext cx="48867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chemeClr val="bg2">
                    <a:lumMod val="50000"/>
                  </a:schemeClr>
                </a:solidFill>
                <a:effectLst/>
                <a:latin typeface="Times New Roman" pitchFamily="18" charset="0"/>
                <a:ea typeface="Calibri" pitchFamily="34" charset="0"/>
                <a:cs typeface="Times New Roman" pitchFamily="18" charset="0"/>
              </a:rPr>
              <a:t>DVD : 20 рублей в день за  каждый диск</a:t>
            </a:r>
            <a:r>
              <a:rPr kumimoji="0" lang="el-GR" sz="2000" b="0" i="0" u="none" strike="noStrike" cap="none" normalizeH="0" baseline="0" dirty="0" smtClean="0">
                <a:ln>
                  <a:noFill/>
                </a:ln>
                <a:solidFill>
                  <a:schemeClr val="bg2">
                    <a:lumMod val="50000"/>
                  </a:schemeClr>
                </a:solidFill>
                <a:effectLst/>
                <a:latin typeface="Times New Roman" pitchFamily="18" charset="0"/>
                <a:cs typeface="Times New Roman" pitchFamily="18" charset="0"/>
              </a:rPr>
              <a:t> </a:t>
            </a:r>
          </a:p>
        </p:txBody>
      </p:sp>
      <p:sp>
        <p:nvSpPr>
          <p:cNvPr id="7" name="Rectangle 6"/>
          <p:cNvSpPr/>
          <p:nvPr/>
        </p:nvSpPr>
        <p:spPr>
          <a:xfrm>
            <a:off x="241783" y="4077072"/>
            <a:ext cx="8650697" cy="774571"/>
          </a:xfrm>
          <a:prstGeom prst="rect">
            <a:avLst/>
          </a:prstGeom>
        </p:spPr>
        <p:txBody>
          <a:bodyPr wrap="square">
            <a:spAutoFit/>
          </a:bodyPr>
          <a:lstStyle/>
          <a:p>
            <a:pPr algn="just">
              <a:spcAft>
                <a:spcPts val="1000"/>
              </a:spcAft>
            </a:pPr>
            <a:r>
              <a:rPr lang="fr-FR" dirty="0">
                <a:solidFill>
                  <a:schemeClr val="accent6">
                    <a:lumMod val="60000"/>
                    <a:lumOff val="40000"/>
                  </a:schemeClr>
                </a:solidFill>
                <a:latin typeface="Times New Roman"/>
                <a:ea typeface="Calibri"/>
                <a:cs typeface="Times New Roman"/>
              </a:rPr>
              <a:t>Documents imprimés, CD, CD-Rom : 20 roubles </a:t>
            </a:r>
            <a:r>
              <a:rPr lang="fr-FR" u="sng" dirty="0">
                <a:solidFill>
                  <a:schemeClr val="accent6">
                    <a:lumMod val="60000"/>
                    <a:lumOff val="40000"/>
                  </a:schemeClr>
                </a:solidFill>
                <a:latin typeface="Times New Roman"/>
                <a:ea typeface="Calibri"/>
                <a:cs typeface="Times New Roman"/>
              </a:rPr>
              <a:t>machine</a:t>
            </a:r>
            <a:r>
              <a:rPr lang="fr-FR" dirty="0">
                <a:solidFill>
                  <a:schemeClr val="accent6">
                    <a:lumMod val="60000"/>
                    <a:lumOff val="40000"/>
                  </a:schemeClr>
                </a:solidFill>
                <a:latin typeface="Times New Roman"/>
                <a:ea typeface="Calibri"/>
                <a:cs typeface="Times New Roman"/>
              </a:rPr>
              <a:t> pour </a:t>
            </a:r>
            <a:r>
              <a:rPr lang="fr-FR" u="sng" dirty="0">
                <a:solidFill>
                  <a:schemeClr val="accent6">
                    <a:lumMod val="60000"/>
                    <a:lumOff val="40000"/>
                  </a:schemeClr>
                </a:solidFill>
                <a:latin typeface="Times New Roman"/>
                <a:ea typeface="Calibri"/>
                <a:cs typeface="Times New Roman"/>
              </a:rPr>
              <a:t>machine</a:t>
            </a:r>
            <a:r>
              <a:rPr lang="fr-FR" dirty="0">
                <a:solidFill>
                  <a:schemeClr val="accent6">
                    <a:lumMod val="60000"/>
                    <a:lumOff val="40000"/>
                  </a:schemeClr>
                </a:solidFill>
                <a:latin typeface="Times New Roman"/>
                <a:ea typeface="Calibri"/>
                <a:cs typeface="Times New Roman"/>
              </a:rPr>
              <a:t> document</a:t>
            </a:r>
            <a:endParaRPr lang="el-GR" dirty="0">
              <a:solidFill>
                <a:schemeClr val="accent6">
                  <a:lumMod val="60000"/>
                  <a:lumOff val="40000"/>
                </a:schemeClr>
              </a:solidFill>
              <a:latin typeface="Calibri"/>
              <a:ea typeface="Calibri"/>
              <a:cs typeface="Times New Roman"/>
            </a:endParaRPr>
          </a:p>
          <a:p>
            <a:pPr algn="just">
              <a:spcAft>
                <a:spcPts val="1000"/>
              </a:spcAft>
            </a:pPr>
            <a:r>
              <a:rPr lang="fr-FR" dirty="0">
                <a:solidFill>
                  <a:schemeClr val="accent6">
                    <a:lumMod val="60000"/>
                    <a:lumOff val="40000"/>
                  </a:schemeClr>
                </a:solidFill>
                <a:latin typeface="Times New Roman"/>
                <a:ea typeface="Calibri"/>
                <a:cs typeface="Times New Roman"/>
              </a:rPr>
              <a:t>DVD : 20 roubles par jour pour chaque disque. </a:t>
            </a:r>
            <a:endParaRPr lang="el-GR" dirty="0">
              <a:solidFill>
                <a:schemeClr val="accent6">
                  <a:lumMod val="60000"/>
                  <a:lumOff val="40000"/>
                </a:schemeClr>
              </a:solidFill>
              <a:effectLst/>
              <a:latin typeface="Calibri"/>
              <a:ea typeface="Calibri"/>
              <a:cs typeface="Times New Roman"/>
            </a:endParaRPr>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9" name="Right Arrow 8"/>
          <p:cNvSpPr/>
          <p:nvPr/>
        </p:nvSpPr>
        <p:spPr>
          <a:xfrm flipV="1">
            <a:off x="6084167" y="5026534"/>
            <a:ext cx="548005" cy="216416"/>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10" name="Rectangle 6"/>
          <p:cNvSpPr>
            <a:spLocks noChangeArrowheads="1"/>
          </p:cNvSpPr>
          <p:nvPr/>
        </p:nvSpPr>
        <p:spPr bwMode="auto">
          <a:xfrm>
            <a:off x="257472" y="4932899"/>
            <a:ext cx="59186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Appuyée sur mes connaissances du monde, je conclus :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Rectangle 10"/>
          <p:cNvSpPr/>
          <p:nvPr/>
        </p:nvSpPr>
        <p:spPr>
          <a:xfrm>
            <a:off x="132388" y="5445224"/>
            <a:ext cx="9011612" cy="764825"/>
          </a:xfrm>
          <a:prstGeom prst="rect">
            <a:avLst/>
          </a:prstGeom>
        </p:spPr>
        <p:txBody>
          <a:bodyPr wrap="square">
            <a:spAutoFit/>
          </a:bodyPr>
          <a:lstStyle/>
          <a:p>
            <a:pPr>
              <a:lnSpc>
                <a:spcPct val="115000"/>
              </a:lnSpc>
              <a:spcAft>
                <a:spcPts val="0"/>
              </a:spcAft>
            </a:pPr>
            <a:r>
              <a:rPr lang="fr-FR" sz="1900" b="1" dirty="0">
                <a:solidFill>
                  <a:schemeClr val="bg2">
                    <a:lumMod val="50000"/>
                  </a:schemeClr>
                </a:solidFill>
                <a:effectLst>
                  <a:outerShdw blurRad="38100" dist="38100" dir="2700000" algn="tl">
                    <a:srgbClr val="000000">
                      <a:alpha val="43137"/>
                    </a:srgbClr>
                  </a:outerShdw>
                </a:effectLst>
                <a:highlight>
                  <a:srgbClr val="C0C0C0"/>
                </a:highlight>
                <a:latin typeface="Times New Roman" pitchFamily="18" charset="0"/>
                <a:ea typeface="Calibri"/>
                <a:cs typeface="Times New Roman" pitchFamily="18" charset="0"/>
              </a:rPr>
              <a:t>Documents imprimés, CD, CD-Rom : 20 roubles par semaine pour chaque document</a:t>
            </a:r>
            <a:endParaRPr lang="el-GR" sz="1900" b="1" dirty="0">
              <a:solidFill>
                <a:schemeClr val="bg2">
                  <a:lumMod val="50000"/>
                </a:schemeClr>
              </a:solidFill>
              <a:effectLst>
                <a:outerShdw blurRad="38100" dist="38100" dir="2700000" algn="tl">
                  <a:srgbClr val="000000">
                    <a:alpha val="43137"/>
                  </a:srgbClr>
                </a:outerShdw>
              </a:effectLst>
              <a:latin typeface="Times New Roman" pitchFamily="18" charset="0"/>
              <a:ea typeface="Calibri"/>
              <a:cs typeface="Times New Roman" pitchFamily="18" charset="0"/>
            </a:endParaRPr>
          </a:p>
          <a:p>
            <a:pPr>
              <a:lnSpc>
                <a:spcPct val="115000"/>
              </a:lnSpc>
              <a:spcAft>
                <a:spcPts val="0"/>
              </a:spcAft>
            </a:pPr>
            <a:r>
              <a:rPr lang="fr-FR" sz="1900" b="1" dirty="0">
                <a:solidFill>
                  <a:schemeClr val="bg2">
                    <a:lumMod val="50000"/>
                  </a:schemeClr>
                </a:solidFill>
                <a:effectLst>
                  <a:outerShdw blurRad="38100" dist="38100" dir="2700000" algn="tl">
                    <a:srgbClr val="000000">
                      <a:alpha val="43137"/>
                    </a:srgbClr>
                  </a:outerShdw>
                </a:effectLst>
                <a:highlight>
                  <a:srgbClr val="C0C0C0"/>
                </a:highlight>
                <a:latin typeface="Times New Roman" pitchFamily="18" charset="0"/>
                <a:ea typeface="Calibri"/>
                <a:cs typeface="Times New Roman" pitchFamily="18" charset="0"/>
              </a:rPr>
              <a:t>DVD : 20 roubles par jour pour chaque disque.</a:t>
            </a:r>
            <a:r>
              <a:rPr lang="fr-FR" sz="1900" b="1" dirty="0">
                <a:solidFill>
                  <a:schemeClr val="bg2">
                    <a:lumMod val="50000"/>
                  </a:schemeClr>
                </a:solidFill>
                <a:effectLst>
                  <a:outerShdw blurRad="38100" dist="38100" dir="2700000" algn="tl">
                    <a:srgbClr val="000000">
                      <a:alpha val="43137"/>
                    </a:srgbClr>
                  </a:outerShdw>
                </a:effectLst>
                <a:latin typeface="Times New Roman" pitchFamily="18" charset="0"/>
                <a:ea typeface="Calibri"/>
                <a:cs typeface="Times New Roman" pitchFamily="18" charset="0"/>
              </a:rPr>
              <a:t> </a:t>
            </a:r>
            <a:endParaRPr lang="el-GR" sz="1900" b="1" dirty="0">
              <a:solidFill>
                <a:schemeClr val="bg2">
                  <a:lumMod val="50000"/>
                </a:schemeClr>
              </a:solidFill>
              <a:effectLst>
                <a:outerShdw blurRad="38100" dist="38100" dir="2700000" algn="tl">
                  <a:srgbClr val="000000">
                    <a:alpha val="43137"/>
                  </a:srgbClr>
                </a:outerShdw>
              </a:effectLst>
              <a:latin typeface="Times New Roman" pitchFamily="18" charset="0"/>
              <a:ea typeface="Calibri"/>
              <a:cs typeface="Times New Roman" pitchFamily="18" charset="0"/>
            </a:endParaRPr>
          </a:p>
        </p:txBody>
      </p:sp>
    </p:spTree>
    <p:extLst>
      <p:ext uri="{BB962C8B-B14F-4D97-AF65-F5344CB8AC3E}">
        <p14:creationId xmlns:p14="http://schemas.microsoft.com/office/powerpoint/2010/main" val="41942549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476672"/>
            <a:ext cx="8712968" cy="800219"/>
          </a:xfrm>
          <a:prstGeom prst="rect">
            <a:avLst/>
          </a:prstGeom>
        </p:spPr>
        <p:txBody>
          <a:bodyPr wrap="square">
            <a:spAutoFit/>
          </a:bodyPr>
          <a:lstStyle/>
          <a:p>
            <a:pPr algn="just">
              <a:lnSpc>
                <a:spcPct val="115000"/>
              </a:lnSpc>
              <a:spcAft>
                <a:spcPts val="1000"/>
              </a:spcAft>
            </a:pPr>
            <a:r>
              <a:rPr lang="ru-RU" sz="2000" b="1" dirty="0">
                <a:solidFill>
                  <a:srgbClr val="002060"/>
                </a:solidFill>
                <a:latin typeface="Times New Roman"/>
                <a:ea typeface="Calibri"/>
                <a:cs typeface="Times New Roman"/>
              </a:rPr>
              <a:t>В случае утери издания читатель обязан возместить его полную стоимость</a:t>
            </a:r>
            <a:endParaRPr lang="el-GR" sz="2000" dirty="0">
              <a:solidFill>
                <a:srgbClr val="002060"/>
              </a:solidFill>
              <a:effectLst/>
              <a:latin typeface="Calibri"/>
              <a:ea typeface="Calibri"/>
              <a:cs typeface="Times New Roman"/>
            </a:endParaRPr>
          </a:p>
        </p:txBody>
      </p:sp>
      <p:graphicFrame>
        <p:nvGraphicFramePr>
          <p:cNvPr id="3" name="Table 2"/>
          <p:cNvGraphicFramePr>
            <a:graphicFrameLocks noGrp="1"/>
          </p:cNvGraphicFramePr>
          <p:nvPr>
            <p:extLst>
              <p:ext uri="{D42A27DB-BD31-4B8C-83A1-F6EECF244321}">
                <p14:modId xmlns:p14="http://schemas.microsoft.com/office/powerpoint/2010/main" val="575408681"/>
              </p:ext>
            </p:extLst>
          </p:nvPr>
        </p:nvGraphicFramePr>
        <p:xfrm>
          <a:off x="1259632" y="1484784"/>
          <a:ext cx="6912767" cy="2232248"/>
        </p:xfrm>
        <a:graphic>
          <a:graphicData uri="http://schemas.openxmlformats.org/drawingml/2006/table">
            <a:tbl>
              <a:tblPr firstRow="1" firstCol="1" bandRow="1">
                <a:tableStyleId>{00A15C55-8517-42AA-B614-E9B94910E393}</a:tableStyleId>
              </a:tblPr>
              <a:tblGrid>
                <a:gridCol w="2303715"/>
                <a:gridCol w="2304526"/>
                <a:gridCol w="2304526"/>
              </a:tblGrid>
              <a:tr h="558062">
                <a:tc>
                  <a:txBody>
                    <a:bodyPr/>
                    <a:lstStyle/>
                    <a:p>
                      <a:pPr algn="ctr">
                        <a:lnSpc>
                          <a:spcPct val="115000"/>
                        </a:lnSpc>
                        <a:spcAft>
                          <a:spcPts val="0"/>
                        </a:spcAft>
                      </a:pPr>
                      <a:r>
                        <a:rPr lang="fr-FR" sz="1600" dirty="0">
                          <a:effectLst/>
                        </a:rPr>
                        <a:t>Russe</a:t>
                      </a:r>
                      <a:endParaRPr lang="el-G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fr-FR" sz="1600">
                          <a:effectLst/>
                        </a:rPr>
                        <a:t>Bulgare</a:t>
                      </a:r>
                      <a:endParaRPr lang="el-GR" sz="16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fr-FR" sz="1600">
                          <a:effectLst/>
                        </a:rPr>
                        <a:t>Français</a:t>
                      </a:r>
                      <a:endParaRPr lang="el-GR" sz="1600">
                        <a:effectLst/>
                        <a:latin typeface="Times New Roman" pitchFamily="18" charset="0"/>
                        <a:ea typeface="Calibri"/>
                        <a:cs typeface="Times New Roman" pitchFamily="18" charset="0"/>
                      </a:endParaRPr>
                    </a:p>
                  </a:txBody>
                  <a:tcPr marL="68580" marR="68580" marT="0" marB="0"/>
                </a:tc>
              </a:tr>
              <a:tr h="558062">
                <a:tc>
                  <a:txBody>
                    <a:bodyPr/>
                    <a:lstStyle/>
                    <a:p>
                      <a:pPr algn="ctr">
                        <a:lnSpc>
                          <a:spcPct val="115000"/>
                        </a:lnSpc>
                        <a:spcAft>
                          <a:spcPts val="0"/>
                        </a:spcAft>
                      </a:pPr>
                      <a:r>
                        <a:rPr lang="fr-FR" sz="1600" dirty="0">
                          <a:effectLst/>
                        </a:rPr>
                        <a:t>в </a:t>
                      </a:r>
                      <a:r>
                        <a:rPr lang="fr-FR" sz="1600" dirty="0" err="1">
                          <a:effectLst/>
                        </a:rPr>
                        <a:t>случае</a:t>
                      </a:r>
                      <a:endParaRPr lang="el-G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fr-FR" sz="1600" dirty="0">
                          <a:effectLst/>
                        </a:rPr>
                        <a:t>в </a:t>
                      </a:r>
                      <a:r>
                        <a:rPr lang="fr-FR" sz="1600" dirty="0" err="1">
                          <a:effectLst/>
                        </a:rPr>
                        <a:t>случай</a:t>
                      </a:r>
                      <a:endParaRPr lang="el-G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fr-FR" sz="1600">
                          <a:effectLst/>
                        </a:rPr>
                        <a:t>en cas de</a:t>
                      </a:r>
                      <a:endParaRPr lang="el-GR" sz="1600">
                        <a:effectLst/>
                        <a:latin typeface="Times New Roman" pitchFamily="18" charset="0"/>
                        <a:ea typeface="Calibri"/>
                        <a:cs typeface="Times New Roman" pitchFamily="18" charset="0"/>
                      </a:endParaRPr>
                    </a:p>
                  </a:txBody>
                  <a:tcPr marL="68580" marR="68580" marT="0" marB="0"/>
                </a:tc>
              </a:tr>
              <a:tr h="558062">
                <a:tc>
                  <a:txBody>
                    <a:bodyPr/>
                    <a:lstStyle/>
                    <a:p>
                      <a:pPr algn="ctr">
                        <a:lnSpc>
                          <a:spcPct val="115000"/>
                        </a:lnSpc>
                        <a:spcAft>
                          <a:spcPts val="0"/>
                        </a:spcAft>
                      </a:pPr>
                      <a:r>
                        <a:rPr lang="fr-FR" sz="1600" dirty="0" err="1">
                          <a:effectLst/>
                        </a:rPr>
                        <a:t>читатель</a:t>
                      </a:r>
                      <a:endParaRPr lang="el-G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fr-FR" sz="1600" dirty="0" err="1">
                          <a:effectLst/>
                        </a:rPr>
                        <a:t>читател</a:t>
                      </a:r>
                      <a:endParaRPr lang="el-G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fr-FR" sz="1600">
                          <a:effectLst/>
                        </a:rPr>
                        <a:t>lecteur</a:t>
                      </a:r>
                      <a:endParaRPr lang="el-GR" sz="1600">
                        <a:effectLst/>
                        <a:latin typeface="Times New Roman" pitchFamily="18" charset="0"/>
                        <a:ea typeface="Calibri"/>
                        <a:cs typeface="Times New Roman" pitchFamily="18" charset="0"/>
                      </a:endParaRPr>
                    </a:p>
                  </a:txBody>
                  <a:tcPr marL="68580" marR="68580" marT="0" marB="0"/>
                </a:tc>
              </a:tr>
              <a:tr h="558062">
                <a:tc>
                  <a:txBody>
                    <a:bodyPr/>
                    <a:lstStyle/>
                    <a:p>
                      <a:pPr algn="ctr">
                        <a:lnSpc>
                          <a:spcPct val="115000"/>
                        </a:lnSpc>
                        <a:spcAft>
                          <a:spcPts val="0"/>
                        </a:spcAft>
                      </a:pPr>
                      <a:r>
                        <a:rPr lang="fr-FR" sz="1600">
                          <a:effectLst/>
                        </a:rPr>
                        <a:t>полную</a:t>
                      </a:r>
                      <a:endParaRPr lang="el-GR" sz="16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fr-FR" sz="1600" dirty="0" err="1">
                          <a:effectLst/>
                        </a:rPr>
                        <a:t>пълен</a:t>
                      </a:r>
                      <a:endParaRPr lang="el-GR" sz="16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fr-FR" sz="1600" dirty="0">
                          <a:effectLst/>
                        </a:rPr>
                        <a:t>Complet, total, intégral</a:t>
                      </a:r>
                      <a:endParaRPr lang="el-GR" sz="1600" dirty="0">
                        <a:effectLst/>
                        <a:latin typeface="Times New Roman" pitchFamily="18" charset="0"/>
                        <a:ea typeface="Calibri"/>
                        <a:cs typeface="Times New Roman" pitchFamily="18" charset="0"/>
                      </a:endParaRPr>
                    </a:p>
                  </a:txBody>
                  <a:tcPr marL="68580" marR="68580" marT="0" marB="0"/>
                </a:tc>
              </a:tr>
            </a:tbl>
          </a:graphicData>
        </a:graphic>
      </p:graphicFrame>
      <p:sp>
        <p:nvSpPr>
          <p:cNvPr id="4" name="Rectangle 3"/>
          <p:cNvSpPr/>
          <p:nvPr/>
        </p:nvSpPr>
        <p:spPr>
          <a:xfrm>
            <a:off x="323528" y="3861048"/>
            <a:ext cx="8568952" cy="1015663"/>
          </a:xfrm>
          <a:prstGeom prst="rect">
            <a:avLst/>
          </a:prstGeom>
        </p:spPr>
        <p:txBody>
          <a:bodyPr wrap="square">
            <a:spAutoFit/>
          </a:bodyPr>
          <a:lstStyle/>
          <a:p>
            <a:pPr>
              <a:lnSpc>
                <a:spcPct val="150000"/>
              </a:lnSpc>
              <a:spcAft>
                <a:spcPts val="1000"/>
              </a:spcAft>
            </a:pPr>
            <a:r>
              <a:rPr lang="fr-FR" sz="2000" dirty="0">
                <a:latin typeface="Times New Roman"/>
                <a:ea typeface="Calibri"/>
                <a:cs typeface="Times New Roman"/>
              </a:rPr>
              <a:t>Pour le mot non-transparent </a:t>
            </a:r>
            <a:r>
              <a:rPr lang="fr-FR" sz="2000" b="1" dirty="0" err="1">
                <a:solidFill>
                  <a:srgbClr val="002060"/>
                </a:solidFill>
                <a:latin typeface="Times New Roman"/>
                <a:ea typeface="Calibri"/>
                <a:cs typeface="Times New Roman"/>
              </a:rPr>
              <a:t>утери</a:t>
            </a:r>
            <a:r>
              <a:rPr lang="fr-FR" sz="2000" dirty="0">
                <a:latin typeface="Times New Roman"/>
                <a:ea typeface="Calibri"/>
                <a:cs typeface="Times New Roman"/>
              </a:rPr>
              <a:t> je recours aux collocations les plus évidentes par rapport au sujet : en cas de panne / en cas de perte et je continue : </a:t>
            </a:r>
            <a:endParaRPr lang="el-GR" sz="2000" dirty="0">
              <a:effectLst/>
              <a:latin typeface="Calibri"/>
              <a:ea typeface="Calibri"/>
              <a:cs typeface="Times New Roman"/>
            </a:endParaRPr>
          </a:p>
        </p:txBody>
      </p:sp>
      <p:sp>
        <p:nvSpPr>
          <p:cNvPr id="5" name="Rectangle 4"/>
          <p:cNvSpPr/>
          <p:nvPr/>
        </p:nvSpPr>
        <p:spPr>
          <a:xfrm>
            <a:off x="323528" y="5185391"/>
            <a:ext cx="8568952" cy="1015663"/>
          </a:xfrm>
          <a:prstGeom prst="rect">
            <a:avLst/>
          </a:prstGeom>
        </p:spPr>
        <p:txBody>
          <a:bodyPr wrap="square">
            <a:spAutoFit/>
          </a:bodyPr>
          <a:lstStyle/>
          <a:p>
            <a:pPr>
              <a:lnSpc>
                <a:spcPct val="150000"/>
              </a:lnSpc>
              <a:spcAft>
                <a:spcPts val="1000"/>
              </a:spcAft>
            </a:pPr>
            <a:r>
              <a:rPr lang="fr-FR" sz="2000" dirty="0">
                <a:solidFill>
                  <a:schemeClr val="accent6">
                    <a:lumMod val="60000"/>
                    <a:lumOff val="40000"/>
                  </a:schemeClr>
                </a:solidFill>
                <a:latin typeface="Times New Roman"/>
                <a:ea typeface="Calibri"/>
                <a:cs typeface="Times New Roman"/>
              </a:rPr>
              <a:t>En cas de perte/ de panne des documents le lecteur </a:t>
            </a:r>
            <a:r>
              <a:rPr lang="fr-FR" sz="2000" u="sng" dirty="0">
                <a:solidFill>
                  <a:schemeClr val="accent6">
                    <a:lumMod val="60000"/>
                    <a:lumOff val="40000"/>
                  </a:schemeClr>
                </a:solidFill>
                <a:latin typeface="Times New Roman"/>
                <a:ea typeface="Calibri"/>
                <a:cs typeface="Times New Roman"/>
              </a:rPr>
              <a:t>machiner </a:t>
            </a:r>
            <a:r>
              <a:rPr lang="fr-FR" sz="2000" u="sng" dirty="0" err="1">
                <a:solidFill>
                  <a:schemeClr val="accent6">
                    <a:lumMod val="60000"/>
                    <a:lumOff val="40000"/>
                  </a:schemeClr>
                </a:solidFill>
                <a:latin typeface="Times New Roman"/>
                <a:ea typeface="Calibri"/>
                <a:cs typeface="Times New Roman"/>
              </a:rPr>
              <a:t>machiner</a:t>
            </a:r>
            <a:r>
              <a:rPr lang="fr-FR" sz="2000" u="sng" dirty="0">
                <a:solidFill>
                  <a:schemeClr val="accent6">
                    <a:lumMod val="60000"/>
                    <a:lumOff val="40000"/>
                  </a:schemeClr>
                </a:solidFill>
                <a:latin typeface="Times New Roman"/>
                <a:ea typeface="Calibri"/>
                <a:cs typeface="Times New Roman"/>
              </a:rPr>
              <a:t> machine</a:t>
            </a:r>
            <a:r>
              <a:rPr lang="fr-FR" sz="2000" dirty="0">
                <a:solidFill>
                  <a:schemeClr val="accent6">
                    <a:lumMod val="60000"/>
                    <a:lumOff val="40000"/>
                  </a:schemeClr>
                </a:solidFill>
                <a:latin typeface="Times New Roman"/>
                <a:ea typeface="Calibri"/>
                <a:cs typeface="Times New Roman"/>
              </a:rPr>
              <a:t> total/intégral </a:t>
            </a:r>
            <a:r>
              <a:rPr lang="fr-FR" sz="2000" u="sng" dirty="0">
                <a:solidFill>
                  <a:schemeClr val="accent6">
                    <a:lumMod val="60000"/>
                    <a:lumOff val="40000"/>
                  </a:schemeClr>
                </a:solidFill>
                <a:latin typeface="Times New Roman"/>
                <a:ea typeface="Calibri"/>
                <a:cs typeface="Times New Roman"/>
              </a:rPr>
              <a:t>machine</a:t>
            </a:r>
            <a:r>
              <a:rPr lang="fr-FR" sz="2000" dirty="0">
                <a:solidFill>
                  <a:schemeClr val="accent6">
                    <a:lumMod val="60000"/>
                    <a:lumOff val="40000"/>
                  </a:schemeClr>
                </a:solidFill>
                <a:latin typeface="Times New Roman"/>
                <a:ea typeface="Calibri"/>
                <a:cs typeface="Times New Roman"/>
              </a:rPr>
              <a:t>. </a:t>
            </a:r>
            <a:endParaRPr lang="el-GR" sz="2000" dirty="0">
              <a:solidFill>
                <a:schemeClr val="accent6">
                  <a:lumMod val="60000"/>
                  <a:lumOff val="40000"/>
                </a:schemeClr>
              </a:solidFill>
              <a:effectLst/>
              <a:latin typeface="Calibri"/>
              <a:ea typeface="Calibri"/>
              <a:cs typeface="Times New Roman"/>
            </a:endParaRPr>
          </a:p>
        </p:txBody>
      </p:sp>
      <p:sp>
        <p:nvSpPr>
          <p:cNvPr id="6" name="Right Arrow 5"/>
          <p:cNvSpPr/>
          <p:nvPr/>
        </p:nvSpPr>
        <p:spPr>
          <a:xfrm flipV="1">
            <a:off x="7524328" y="4518997"/>
            <a:ext cx="828092" cy="206146"/>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8860718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3" name="Notched Right Arrow 2"/>
          <p:cNvSpPr/>
          <p:nvPr/>
        </p:nvSpPr>
        <p:spPr>
          <a:xfrm>
            <a:off x="5220072" y="1127536"/>
            <a:ext cx="720080" cy="18061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l-GR"/>
          </a:p>
        </p:txBody>
      </p:sp>
      <p:sp>
        <p:nvSpPr>
          <p:cNvPr id="4" name="Rectangle 3"/>
          <p:cNvSpPr>
            <a:spLocks noChangeArrowheads="1"/>
          </p:cNvSpPr>
          <p:nvPr/>
        </p:nvSpPr>
        <p:spPr bwMode="auto">
          <a:xfrm>
            <a:off x="395536" y="361706"/>
            <a:ext cx="842493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Et je me demande : Qu’est-ce qu’il doit faire le lecteur abonné à une médiathèque en cas de perte ou en cas de panne de ce qu’il a emprunté ? Rembourser le prix intégral bien évidemment. </a:t>
            </a:r>
            <a:endParaRPr kumimoji="0" lang="fr-FR"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4"/>
          <p:cNvSpPr/>
          <p:nvPr/>
        </p:nvSpPr>
        <p:spPr>
          <a:xfrm>
            <a:off x="251520" y="1700808"/>
            <a:ext cx="8568952" cy="800219"/>
          </a:xfrm>
          <a:prstGeom prst="rect">
            <a:avLst/>
          </a:prstGeom>
        </p:spPr>
        <p:txBody>
          <a:bodyPr wrap="square">
            <a:spAutoFit/>
          </a:bodyPr>
          <a:lstStyle/>
          <a:p>
            <a:pPr algn="just">
              <a:lnSpc>
                <a:spcPct val="115000"/>
              </a:lnSpc>
              <a:spcAft>
                <a:spcPts val="1000"/>
              </a:spcAft>
            </a:pPr>
            <a:r>
              <a:rPr lang="fr-FR" sz="2000" b="1" dirty="0">
                <a:solidFill>
                  <a:schemeClr val="bg2">
                    <a:lumMod val="50000"/>
                  </a:schemeClr>
                </a:solidFill>
                <a:effectLst>
                  <a:outerShdw blurRad="38100" dist="38100" dir="2700000" algn="tl">
                    <a:srgbClr val="000000">
                      <a:alpha val="43137"/>
                    </a:srgbClr>
                  </a:outerShdw>
                </a:effectLst>
                <a:highlight>
                  <a:srgbClr val="C0C0C0"/>
                </a:highlight>
                <a:latin typeface="Times New Roman"/>
                <a:ea typeface="Calibri"/>
                <a:cs typeface="Times New Roman"/>
              </a:rPr>
              <a:t>En cas de perte / de panne des documents le lecteur est obligé de rembourser le prix total du document.</a:t>
            </a:r>
            <a:r>
              <a:rPr lang="fr-FR" sz="2000" b="1" dirty="0">
                <a:solidFill>
                  <a:schemeClr val="bg2">
                    <a:lumMod val="50000"/>
                  </a:schemeClr>
                </a:solidFill>
                <a:effectLst>
                  <a:outerShdw blurRad="38100" dist="38100" dir="2700000" algn="tl">
                    <a:srgbClr val="000000">
                      <a:alpha val="43137"/>
                    </a:srgbClr>
                  </a:outerShdw>
                </a:effectLst>
                <a:latin typeface="Times New Roman"/>
                <a:ea typeface="Calibri"/>
                <a:cs typeface="Times New Roman"/>
              </a:rPr>
              <a:t>  </a:t>
            </a:r>
            <a:endParaRPr lang="el-GR" sz="2000" b="1" dirty="0">
              <a:solidFill>
                <a:schemeClr val="bg2">
                  <a:lumMod val="50000"/>
                </a:schemeClr>
              </a:solidFill>
              <a:effectLst>
                <a:outerShdw blurRad="38100" dist="38100" dir="2700000" algn="tl">
                  <a:srgbClr val="000000">
                    <a:alpha val="43137"/>
                  </a:srgbClr>
                </a:outerShdw>
              </a:effectLst>
              <a:latin typeface="Calibri"/>
              <a:ea typeface="Calibri"/>
              <a:cs typeface="Times New Roman"/>
            </a:endParaRPr>
          </a:p>
        </p:txBody>
      </p:sp>
      <p:sp>
        <p:nvSpPr>
          <p:cNvPr id="6" name="Rectangle 5"/>
          <p:cNvSpPr/>
          <p:nvPr/>
        </p:nvSpPr>
        <p:spPr>
          <a:xfrm>
            <a:off x="265977" y="2636912"/>
            <a:ext cx="8568952" cy="1015663"/>
          </a:xfrm>
          <a:prstGeom prst="rect">
            <a:avLst/>
          </a:prstGeom>
        </p:spPr>
        <p:txBody>
          <a:bodyPr wrap="square">
            <a:spAutoFit/>
          </a:bodyPr>
          <a:lstStyle/>
          <a:p>
            <a:pPr algn="just">
              <a:spcAft>
                <a:spcPts val="1000"/>
              </a:spcAft>
            </a:pPr>
            <a:r>
              <a:rPr lang="fr-FR" sz="2000" dirty="0">
                <a:latin typeface="Times New Roman"/>
                <a:ea typeface="Calibri"/>
                <a:cs typeface="Times New Roman"/>
              </a:rPr>
              <a:t>Après cette analyse, je reviens au titre : </a:t>
            </a:r>
            <a:r>
              <a:rPr lang="fr-FR" sz="2000" b="1" dirty="0" err="1">
                <a:solidFill>
                  <a:srgbClr val="002060"/>
                </a:solidFill>
                <a:latin typeface="Times New Roman"/>
                <a:ea typeface="Calibri"/>
                <a:cs typeface="Times New Roman"/>
              </a:rPr>
              <a:t>Опоздания</a:t>
            </a:r>
            <a:r>
              <a:rPr lang="fr-FR" sz="2000" b="1" dirty="0">
                <a:solidFill>
                  <a:srgbClr val="002060"/>
                </a:solidFill>
                <a:latin typeface="Times New Roman"/>
                <a:ea typeface="Calibri"/>
                <a:cs typeface="Times New Roman"/>
              </a:rPr>
              <a:t> и </a:t>
            </a:r>
            <a:r>
              <a:rPr lang="fr-FR" sz="2000" b="1" dirty="0" err="1">
                <a:solidFill>
                  <a:srgbClr val="002060"/>
                </a:solidFill>
                <a:latin typeface="Times New Roman"/>
                <a:ea typeface="Calibri"/>
                <a:cs typeface="Times New Roman"/>
              </a:rPr>
              <a:t>штрафы</a:t>
            </a:r>
            <a:r>
              <a:rPr lang="fr-FR" sz="2000" b="1" dirty="0">
                <a:solidFill>
                  <a:srgbClr val="002060"/>
                </a:solidFill>
                <a:latin typeface="Times New Roman"/>
                <a:ea typeface="Calibri"/>
                <a:cs typeface="Times New Roman"/>
              </a:rPr>
              <a:t>. </a:t>
            </a:r>
            <a:r>
              <a:rPr lang="fr-FR" sz="2000" dirty="0">
                <a:latin typeface="Times New Roman"/>
                <a:ea typeface="Calibri"/>
                <a:cs typeface="Times New Roman"/>
              </a:rPr>
              <a:t>Même si je continue à ne pas pouvoir saisir la signification exacte du titre, il me suffit le fait que je peux discerner qu’il s’agit des pénalités imposées par la médiathèque. </a:t>
            </a:r>
            <a:endParaRPr lang="el-GR" sz="2000" dirty="0">
              <a:effectLst/>
              <a:latin typeface="Calibri"/>
              <a:ea typeface="Calibri"/>
              <a:cs typeface="Times New Roman"/>
            </a:endParaRPr>
          </a:p>
        </p:txBody>
      </p:sp>
      <p:sp>
        <p:nvSpPr>
          <p:cNvPr id="8" name="Flowchart: Punched Tape 7"/>
          <p:cNvSpPr/>
          <p:nvPr/>
        </p:nvSpPr>
        <p:spPr>
          <a:xfrm>
            <a:off x="611560" y="3861048"/>
            <a:ext cx="7992888" cy="2520280"/>
          </a:xfrm>
          <a:prstGeom prst="flowChartPunchedTap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dirty="0" smtClean="0">
              <a:latin typeface="Times New Roman"/>
              <a:ea typeface="Calibri"/>
              <a:cs typeface="Times New Roman"/>
            </a:endParaRPr>
          </a:p>
          <a:p>
            <a:pPr algn="ctr"/>
            <a:r>
              <a:rPr lang="fr-FR" sz="2000" dirty="0" smtClean="0">
                <a:latin typeface="Times New Roman" pitchFamily="18" charset="0"/>
                <a:ea typeface="Calibri"/>
                <a:cs typeface="Times New Roman" pitchFamily="18" charset="0"/>
              </a:rPr>
              <a:t>Ça </a:t>
            </a:r>
            <a:r>
              <a:rPr lang="fr-FR" sz="2000" dirty="0">
                <a:latin typeface="Times New Roman" pitchFamily="18" charset="0"/>
                <a:ea typeface="Calibri"/>
                <a:cs typeface="Times New Roman" pitchFamily="18" charset="0"/>
              </a:rPr>
              <a:t>y était ! Quelque difficile qu’il paraisse au début, grâce aux stratégies de l’intercompréhension je suis arrivée à tirer les informations nécessaires pour m’inscrire à la médiathèque de l’institut français de Moscou !!</a:t>
            </a:r>
            <a:endParaRPr lang="el-GR" sz="2000" dirty="0">
              <a:latin typeface="Times New Roman" pitchFamily="18" charset="0"/>
              <a:ea typeface="Calibri"/>
              <a:cs typeface="Times New Roman" pitchFamily="18" charset="0"/>
            </a:endParaRPr>
          </a:p>
          <a:p>
            <a:pPr algn="ctr"/>
            <a:endParaRPr lang="el-GR" sz="2000" dirty="0">
              <a:latin typeface="Times New Roman" pitchFamily="18" charset="0"/>
              <a:cs typeface="Times New Roman" pitchFamily="18" charset="0"/>
            </a:endParaRPr>
          </a:p>
        </p:txBody>
      </p:sp>
    </p:spTree>
    <p:extLst>
      <p:ext uri="{BB962C8B-B14F-4D97-AF65-F5344CB8AC3E}">
        <p14:creationId xmlns:p14="http://schemas.microsoft.com/office/powerpoint/2010/main" val="4055815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23528" y="260648"/>
            <a:ext cx="8568952" cy="6192688"/>
          </a:xfrm>
          <a:prstGeom prst="rect">
            <a:avLst/>
          </a:prstGeom>
        </p:spPr>
      </p:pic>
    </p:spTree>
    <p:extLst>
      <p:ext uri="{BB962C8B-B14F-4D97-AF65-F5344CB8AC3E}">
        <p14:creationId xmlns:p14="http://schemas.microsoft.com/office/powerpoint/2010/main" val="3089402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5536" y="332656"/>
            <a:ext cx="8064896" cy="6222216"/>
          </a:xfrm>
          <a:prstGeom prst="rect">
            <a:avLst/>
          </a:prstGeom>
        </p:spPr>
        <p:txBody>
          <a:bodyPr wrap="square">
            <a:spAutoFit/>
          </a:bodyPr>
          <a:lstStyle/>
          <a:p>
            <a:pPr algn="just">
              <a:spcAft>
                <a:spcPts val="1000"/>
              </a:spcAft>
            </a:pPr>
            <a:r>
              <a:rPr lang="fr-FR" sz="2600" dirty="0">
                <a:latin typeface="Times New Roman"/>
                <a:ea typeface="Calibri"/>
                <a:cs typeface="Times New Roman"/>
              </a:rPr>
              <a:t>À première vue je constate que la structure  du site (la place des rubriques à la barre d’outils, le calendrier et les images entre autres) ressemble beaucoup à celle du site respectif de Grèce, fait qui facilitera ma navigation sur le site. </a:t>
            </a:r>
            <a:endParaRPr lang="el-GR" sz="2600" dirty="0">
              <a:latin typeface="Calibri"/>
              <a:ea typeface="Calibri"/>
              <a:cs typeface="Times New Roman"/>
            </a:endParaRPr>
          </a:p>
          <a:p>
            <a:pPr algn="just"/>
            <a:r>
              <a:rPr lang="fr-FR" sz="2600" dirty="0">
                <a:latin typeface="Times New Roman"/>
                <a:ea typeface="Calibri"/>
              </a:rPr>
              <a:t>Plus précisément, mon expérience d’avoir déjà consulté ce type de site, comme c’est l’exemple de l’institut français de Grèce et celui de British Council entre autres, m’amène à émettre l’hypothèse que les images qui apparaissent dans cette page  sont des publicités présentant des événements, des expositions ou des films, français dans notre cas, qui auront prochainement lieu. Pour vérifier mon hypothèse je prends l’exemple de la peinture qui figure au milieu de la page, un élément extralinguistique précieux qui me soupçonne de son contenu </a:t>
            </a:r>
            <a:r>
              <a:rPr lang="fr-FR" sz="2600" dirty="0" smtClean="0">
                <a:latin typeface="Times New Roman"/>
                <a:ea typeface="Calibri"/>
              </a:rPr>
              <a:t>artistique.</a:t>
            </a:r>
            <a:endParaRPr lang="el-GR" sz="2600" dirty="0"/>
          </a:p>
        </p:txBody>
      </p:sp>
    </p:spTree>
    <p:extLst>
      <p:ext uri="{BB962C8B-B14F-4D97-AF65-F5344CB8AC3E}">
        <p14:creationId xmlns:p14="http://schemas.microsoft.com/office/powerpoint/2010/main" val="1224552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51520" y="260647"/>
            <a:ext cx="8784976" cy="6336705"/>
          </a:xfrm>
          <a:prstGeom prst="rect">
            <a:avLst/>
          </a:prstGeom>
        </p:spPr>
      </p:pic>
    </p:spTree>
    <p:extLst>
      <p:ext uri="{BB962C8B-B14F-4D97-AF65-F5344CB8AC3E}">
        <p14:creationId xmlns:p14="http://schemas.microsoft.com/office/powerpoint/2010/main" val="18240744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536" y="5706636"/>
            <a:ext cx="8410203" cy="60016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just"/>
            <a:endParaRPr lang="el-GR" dirty="0"/>
          </a:p>
        </p:txBody>
      </p:sp>
      <p:graphicFrame>
        <p:nvGraphicFramePr>
          <p:cNvPr id="2" name="Table 1"/>
          <p:cNvGraphicFramePr>
            <a:graphicFrameLocks noGrp="1"/>
          </p:cNvGraphicFramePr>
          <p:nvPr>
            <p:extLst>
              <p:ext uri="{D42A27DB-BD31-4B8C-83A1-F6EECF244321}">
                <p14:modId xmlns:p14="http://schemas.microsoft.com/office/powerpoint/2010/main" val="3896892649"/>
              </p:ext>
            </p:extLst>
          </p:nvPr>
        </p:nvGraphicFramePr>
        <p:xfrm>
          <a:off x="971601" y="3140967"/>
          <a:ext cx="6912768" cy="2448273"/>
        </p:xfrm>
        <a:graphic>
          <a:graphicData uri="http://schemas.openxmlformats.org/drawingml/2006/table">
            <a:tbl>
              <a:tblPr firstRow="1" firstCol="1" bandRow="1">
                <a:tableStyleId>{00A15C55-8517-42AA-B614-E9B94910E393}</a:tableStyleId>
              </a:tblPr>
              <a:tblGrid>
                <a:gridCol w="1782163"/>
                <a:gridCol w="1823851"/>
                <a:gridCol w="1653377"/>
                <a:gridCol w="1653377"/>
              </a:tblGrid>
              <a:tr h="617422">
                <a:tc>
                  <a:txBody>
                    <a:bodyPr/>
                    <a:lstStyle/>
                    <a:p>
                      <a:pPr algn="ctr">
                        <a:lnSpc>
                          <a:spcPct val="150000"/>
                        </a:lnSpc>
                        <a:spcAft>
                          <a:spcPts val="0"/>
                        </a:spcAft>
                      </a:pPr>
                      <a:r>
                        <a:rPr lang="fr-FR" sz="1200" dirty="0">
                          <a:effectLst/>
                          <a:latin typeface="Times New Roman" pitchFamily="18" charset="0"/>
                          <a:cs typeface="Times New Roman" pitchFamily="18" charset="0"/>
                        </a:rPr>
                        <a:t>Russe</a:t>
                      </a:r>
                      <a:endParaRPr lang="el-GR"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fr-FR" sz="1200" dirty="0">
                          <a:effectLst/>
                          <a:latin typeface="Times New Roman" pitchFamily="18" charset="0"/>
                          <a:cs typeface="Times New Roman" pitchFamily="18" charset="0"/>
                        </a:rPr>
                        <a:t>Bulgare</a:t>
                      </a:r>
                      <a:endParaRPr lang="el-GR"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fr-FR" sz="1200" dirty="0">
                          <a:effectLst/>
                          <a:latin typeface="Times New Roman" pitchFamily="18" charset="0"/>
                          <a:cs typeface="Times New Roman" pitchFamily="18" charset="0"/>
                        </a:rPr>
                        <a:t>Français</a:t>
                      </a:r>
                      <a:endParaRPr lang="el-GR"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fr-FR" sz="1200" dirty="0">
                          <a:effectLst/>
                          <a:latin typeface="Times New Roman" pitchFamily="18" charset="0"/>
                          <a:cs typeface="Times New Roman" pitchFamily="18" charset="0"/>
                        </a:rPr>
                        <a:t>Grec</a:t>
                      </a:r>
                      <a:endParaRPr lang="el-GR" sz="1100" dirty="0">
                        <a:effectLst/>
                        <a:latin typeface="Times New Roman" pitchFamily="18" charset="0"/>
                        <a:ea typeface="Calibri"/>
                        <a:cs typeface="Times New Roman" pitchFamily="18" charset="0"/>
                      </a:endParaRPr>
                    </a:p>
                  </a:txBody>
                  <a:tcPr marL="68580" marR="68580" marT="0" marB="0"/>
                </a:tc>
              </a:tr>
              <a:tr h="617422">
                <a:tc>
                  <a:txBody>
                    <a:bodyPr/>
                    <a:lstStyle/>
                    <a:p>
                      <a:pPr algn="ctr">
                        <a:lnSpc>
                          <a:spcPct val="150000"/>
                        </a:lnSpc>
                        <a:spcAft>
                          <a:spcPts val="0"/>
                        </a:spcAft>
                      </a:pPr>
                      <a:r>
                        <a:rPr lang="fr-FR" sz="1200" dirty="0" err="1">
                          <a:effectLst/>
                          <a:latin typeface="Times New Roman" pitchFamily="18" charset="0"/>
                          <a:cs typeface="Times New Roman" pitchFamily="18" charset="0"/>
                        </a:rPr>
                        <a:t>Москва</a:t>
                      </a:r>
                      <a:endParaRPr lang="el-GR"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fr-FR" sz="1200" b="0" dirty="0" err="1">
                          <a:effectLst/>
                          <a:latin typeface="Times New Roman" pitchFamily="18" charset="0"/>
                          <a:cs typeface="Times New Roman" pitchFamily="18" charset="0"/>
                        </a:rPr>
                        <a:t>Москва</a:t>
                      </a:r>
                      <a:endParaRPr lang="el-GR" sz="1100" b="0"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fr-FR" sz="1200">
                          <a:effectLst/>
                          <a:latin typeface="Times New Roman" pitchFamily="18" charset="0"/>
                          <a:cs typeface="Times New Roman" pitchFamily="18" charset="0"/>
                        </a:rPr>
                        <a:t>Moscou</a:t>
                      </a:r>
                      <a:endParaRPr lang="el-GR" sz="110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el-GR" sz="1200">
                          <a:effectLst/>
                          <a:latin typeface="Times New Roman" pitchFamily="18" charset="0"/>
                          <a:cs typeface="Times New Roman" pitchFamily="18" charset="0"/>
                        </a:rPr>
                        <a:t>Μόσχα</a:t>
                      </a:r>
                      <a:endParaRPr lang="el-GR" sz="1100">
                        <a:effectLst/>
                        <a:latin typeface="Times New Roman" pitchFamily="18" charset="0"/>
                        <a:ea typeface="Calibri"/>
                        <a:cs typeface="Times New Roman" pitchFamily="18" charset="0"/>
                      </a:endParaRPr>
                    </a:p>
                  </a:txBody>
                  <a:tcPr marL="68580" marR="68580" marT="0" marB="0"/>
                </a:tc>
              </a:tr>
              <a:tr h="596007">
                <a:tc>
                  <a:txBody>
                    <a:bodyPr/>
                    <a:lstStyle/>
                    <a:p>
                      <a:pPr algn="ctr">
                        <a:lnSpc>
                          <a:spcPct val="150000"/>
                        </a:lnSpc>
                        <a:spcAft>
                          <a:spcPts val="0"/>
                        </a:spcAft>
                      </a:pPr>
                      <a:r>
                        <a:rPr lang="fr-FR" sz="1200" dirty="0" err="1">
                          <a:effectLst/>
                          <a:latin typeface="Times New Roman" pitchFamily="18" charset="0"/>
                          <a:cs typeface="Times New Roman" pitchFamily="18" charset="0"/>
                        </a:rPr>
                        <a:t>медиатека</a:t>
                      </a:r>
                      <a:endParaRPr lang="el-GR"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fr-FR" sz="1200" dirty="0" err="1">
                          <a:effectLst/>
                          <a:latin typeface="Times New Roman" pitchFamily="18" charset="0"/>
                          <a:cs typeface="Times New Roman" pitchFamily="18" charset="0"/>
                        </a:rPr>
                        <a:t>медиатека</a:t>
                      </a:r>
                      <a:endParaRPr lang="el-GR"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fr-FR" sz="1200" dirty="0">
                          <a:effectLst/>
                          <a:latin typeface="Times New Roman" pitchFamily="18" charset="0"/>
                          <a:cs typeface="Times New Roman" pitchFamily="18" charset="0"/>
                        </a:rPr>
                        <a:t>médiathèque</a:t>
                      </a:r>
                      <a:endParaRPr lang="el-GR"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el-GR" sz="1200">
                          <a:effectLst/>
                          <a:latin typeface="Times New Roman" pitchFamily="18" charset="0"/>
                          <a:cs typeface="Times New Roman" pitchFamily="18" charset="0"/>
                        </a:rPr>
                        <a:t>ηλεκτρονική βιβλιοθήκη</a:t>
                      </a:r>
                      <a:endParaRPr lang="el-GR" sz="1100">
                        <a:effectLst/>
                        <a:latin typeface="Times New Roman" pitchFamily="18" charset="0"/>
                        <a:ea typeface="Calibri"/>
                        <a:cs typeface="Times New Roman" pitchFamily="18" charset="0"/>
                      </a:endParaRPr>
                    </a:p>
                  </a:txBody>
                  <a:tcPr marL="68580" marR="68580" marT="0" marB="0"/>
                </a:tc>
              </a:tr>
              <a:tr h="617422">
                <a:tc>
                  <a:txBody>
                    <a:bodyPr/>
                    <a:lstStyle/>
                    <a:p>
                      <a:pPr algn="ctr">
                        <a:lnSpc>
                          <a:spcPct val="150000"/>
                        </a:lnSpc>
                        <a:spcAft>
                          <a:spcPts val="0"/>
                        </a:spcAft>
                      </a:pPr>
                      <a:r>
                        <a:rPr lang="fr-FR" sz="1200" dirty="0" err="1">
                          <a:effectLst/>
                          <a:latin typeface="Times New Roman" pitchFamily="18" charset="0"/>
                          <a:cs typeface="Times New Roman" pitchFamily="18" charset="0"/>
                        </a:rPr>
                        <a:t>института</a:t>
                      </a:r>
                      <a:endParaRPr lang="el-GR" sz="1100" dirty="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fr-FR" sz="1200">
                          <a:effectLst/>
                          <a:latin typeface="Times New Roman" pitchFamily="18" charset="0"/>
                          <a:cs typeface="Times New Roman" pitchFamily="18" charset="0"/>
                        </a:rPr>
                        <a:t>институт</a:t>
                      </a:r>
                      <a:endParaRPr lang="el-GR" sz="110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fr-FR" sz="1200">
                          <a:effectLst/>
                          <a:latin typeface="Times New Roman" pitchFamily="18" charset="0"/>
                          <a:cs typeface="Times New Roman" pitchFamily="18" charset="0"/>
                        </a:rPr>
                        <a:t>institut</a:t>
                      </a:r>
                      <a:endParaRPr lang="el-GR" sz="1100">
                        <a:effectLst/>
                        <a:latin typeface="Times New Roman" pitchFamily="18" charset="0"/>
                        <a:ea typeface="Calibri"/>
                        <a:cs typeface="Times New Roman" pitchFamily="18" charset="0"/>
                      </a:endParaRPr>
                    </a:p>
                  </a:txBody>
                  <a:tcPr marL="68580" marR="68580" marT="0" marB="0"/>
                </a:tc>
                <a:tc>
                  <a:txBody>
                    <a:bodyPr/>
                    <a:lstStyle/>
                    <a:p>
                      <a:pPr algn="ctr">
                        <a:lnSpc>
                          <a:spcPct val="150000"/>
                        </a:lnSpc>
                        <a:spcAft>
                          <a:spcPts val="0"/>
                        </a:spcAft>
                      </a:pPr>
                      <a:r>
                        <a:rPr lang="el-GR" sz="1200" dirty="0">
                          <a:effectLst/>
                          <a:latin typeface="Times New Roman" pitchFamily="18" charset="0"/>
                          <a:cs typeface="Times New Roman" pitchFamily="18" charset="0"/>
                        </a:rPr>
                        <a:t>ινστιτούτο</a:t>
                      </a:r>
                      <a:endParaRPr lang="el-GR" sz="1100" dirty="0">
                        <a:effectLst/>
                        <a:latin typeface="Times New Roman" pitchFamily="18" charset="0"/>
                        <a:ea typeface="Calibri"/>
                        <a:cs typeface="Times New Roman" pitchFamily="18" charset="0"/>
                      </a:endParaRPr>
                    </a:p>
                  </a:txBody>
                  <a:tcPr marL="68580" marR="68580" marT="0" marB="0"/>
                </a:tc>
              </a:tr>
            </a:tbl>
          </a:graphicData>
        </a:graphic>
      </p:graphicFrame>
      <p:sp>
        <p:nvSpPr>
          <p:cNvPr id="4" name="Rectangle 2"/>
          <p:cNvSpPr>
            <a:spLocks noChangeArrowheads="1"/>
          </p:cNvSpPr>
          <p:nvPr/>
        </p:nvSpPr>
        <p:spPr bwMode="auto">
          <a:xfrm>
            <a:off x="251521" y="260648"/>
            <a:ext cx="842493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Au-dessus du tableau il est </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crit en russe</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1"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Жила-была</a:t>
            </a:r>
            <a:r>
              <a:rPr kumimoji="0" lang="fr-FR"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fr-FR" sz="2000" b="1"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картина</a:t>
            </a:r>
            <a:r>
              <a:rPr kumimoji="0" lang="fr-FR" sz="20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Cette phrase me pose de probl</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 donc je d</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cide d</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essayer de prendre connaissance de l</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nement en question en abordant la phrase suivante.   </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3"/>
          <p:cNvSpPr>
            <a:spLocks noChangeArrowheads="1"/>
          </p:cNvSpPr>
          <p:nvPr/>
        </p:nvSpPr>
        <p:spPr bwMode="auto">
          <a:xfrm>
            <a:off x="251521" y="1475535"/>
            <a:ext cx="871296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1"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Москва</a:t>
            </a:r>
            <a:r>
              <a:rPr kumimoji="0" lang="fr-FR" sz="2000" b="1" i="0" u="none" strike="noStrike" cap="none" normalizeH="0" baseline="0" dirty="0" smtClean="0">
                <a:ln>
                  <a:noFill/>
                </a:ln>
                <a:solidFill>
                  <a:srgbClr val="002060"/>
                </a:solidFill>
                <a:effectLst/>
                <a:latin typeface="Calibri"/>
                <a:ea typeface="Calibri" pitchFamily="34" charset="0"/>
                <a:cs typeface="Times New Roman" pitchFamily="18" charset="0"/>
              </a:rPr>
              <a:t> </a:t>
            </a:r>
            <a:r>
              <a:rPr kumimoji="0" lang="fr-FR"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fr-FR" sz="2000" b="1"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Медиатека</a:t>
            </a:r>
            <a:r>
              <a:rPr kumimoji="0" lang="fr-FR"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fr-FR" sz="2000" b="1"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Французского</a:t>
            </a:r>
            <a:r>
              <a:rPr kumimoji="0" lang="fr-FR" sz="20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fr-FR" sz="2000" b="1"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института</a:t>
            </a:r>
            <a:r>
              <a:rPr kumimoji="0" lang="fr-FR" sz="2000" b="0"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fr-FR" sz="2000" b="0"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fr-F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Moskva</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Mediateka</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Frantsouskovo</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institouta</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fr-FR" sz="2000" b="1" i="1"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hlinkClick r:id="rId3"/>
              </a:rPr>
              <a:t>[</a:t>
            </a:r>
            <a:r>
              <a:rPr kumimoji="0" lang="fr-FR" sz="2000" b="1" i="1" u="none" strike="noStrike" cap="none" normalizeH="0" baseline="30000" dirty="0" smtClean="0" bmk="">
                <a:ln>
                  <a:noFill/>
                </a:ln>
                <a:solidFill>
                  <a:schemeClr val="tx1"/>
                </a:solidFill>
                <a:effectLst/>
                <a:latin typeface="Times New Roman" pitchFamily="18" charset="0"/>
                <a:ea typeface="Calibri" pitchFamily="34" charset="0"/>
                <a:cs typeface="Times New Roman" pitchFamily="18" charset="0"/>
                <a:hlinkClick r:id="rId3"/>
              </a:rPr>
              <a:t>1]</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Cette phrase s</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av</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è</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 facile </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être compr</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hensible comme elle comporte des mots transparents.</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Mes connaissances de fran</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ç</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ais, de bulgare et de grec fonctionnent  en tant que facteur facilitateur qui me permet d</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acc</a:t>
            </a:r>
            <a:r>
              <a:rPr kumimoji="0" lang="fr-FR" sz="20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der au sens de la phrase : </a:t>
            </a: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sz="2000" b="0" i="0" u="none" strike="noStrike" cap="none" normalizeH="0" baseline="0" dirty="0" smtClean="0">
                <a:ln>
                  <a:noFill/>
                </a:ln>
                <a:solidFill>
                  <a:schemeClr val="tx1"/>
                </a:solidFill>
                <a:effectLst/>
                <a:latin typeface="Arial" pitchFamily="34" charset="0"/>
                <a:cs typeface="Arial" pitchFamily="34" charset="0"/>
              </a:rPr>
              <a:t/>
            </a:r>
            <a:br>
              <a:rPr kumimoji="0" lang="el-GR" sz="2000" b="0" i="0" u="none" strike="noStrike" cap="none" normalizeH="0" baseline="0" dirty="0" smtClean="0">
                <a:ln>
                  <a:noFill/>
                </a:ln>
                <a:solidFill>
                  <a:schemeClr val="tx1"/>
                </a:solidFill>
                <a:effectLst/>
                <a:latin typeface="Arial" pitchFamily="34" charset="0"/>
                <a:cs typeface="Arial" pitchFamily="34" charset="0"/>
              </a:rPr>
            </a:br>
            <a:endParaRPr kumimoji="0" lang="el-G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4"/>
          <p:cNvSpPr>
            <a:spLocks noChangeArrowheads="1"/>
          </p:cNvSpPr>
          <p:nvPr/>
        </p:nvSpPr>
        <p:spPr bwMode="auto">
          <a:xfrm>
            <a:off x="1624013" y="4079875"/>
            <a:ext cx="3017837" cy="7938"/>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sp>
        <p:nvSpPr>
          <p:cNvPr id="11" name="Rectangle 5"/>
          <p:cNvSpPr>
            <a:spLocks noChangeArrowheads="1"/>
          </p:cNvSpPr>
          <p:nvPr/>
        </p:nvSpPr>
        <p:spPr bwMode="auto">
          <a:xfrm>
            <a:off x="395536" y="5775885"/>
            <a:ext cx="84531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l-GR" sz="12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hlinkClick r:id="rId4"/>
              </a:rPr>
              <a:t>[</a:t>
            </a:r>
            <a:r>
              <a:rPr kumimoji="0" lang="el-GR" sz="1200" b="0" i="0" u="none" strike="noStrike" cap="none" normalizeH="0" baseline="30000" dirty="0" smtClean="0" bmk="">
                <a:ln>
                  <a:noFill/>
                </a:ln>
                <a:solidFill>
                  <a:schemeClr val="tx1"/>
                </a:solidFill>
                <a:effectLst/>
                <a:latin typeface="Times New Roman" pitchFamily="18" charset="0"/>
                <a:ea typeface="Calibri" pitchFamily="34" charset="0"/>
                <a:cs typeface="Times New Roman" pitchFamily="18" charset="0"/>
                <a:hlinkClick r:id="rId4"/>
              </a:rPr>
              <a:t>1]</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Pour des raisons de facilit</a:t>
            </a:r>
            <a:r>
              <a:rPr kumimoji="0" lang="fr-FR" sz="1200" b="0" i="0" u="none" strike="noStrike" cap="none" normalizeH="0" baseline="0" dirty="0" smtClean="0">
                <a:ln>
                  <a:noFill/>
                </a:ln>
                <a:solidFill>
                  <a:schemeClr val="tx1"/>
                </a:solidFill>
                <a:effectLst/>
                <a:latin typeface="Calibri"/>
                <a:ea typeface="Calibri" pitchFamily="34" charset="0"/>
                <a:cs typeface="Times New Roman" pitchFamily="18" charset="0"/>
              </a:rPr>
              <a:t>é</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et dans une tentative de familiariser le lecteur avec l</a:t>
            </a:r>
            <a:r>
              <a:rPr kumimoji="0" lang="fr-FR"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alphabet slave je proposerai la transcription de quelques mots en russe pour rendre la lecture accessible </a:t>
            </a:r>
            <a:r>
              <a:rPr kumimoji="0" lang="fr-FR" sz="1200" b="0" i="0" u="none" strike="noStrike" cap="none" normalizeH="0" baseline="0" dirty="0" smtClean="0">
                <a:ln>
                  <a:noFill/>
                </a:ln>
                <a:solidFill>
                  <a:schemeClr val="tx1"/>
                </a:solidFill>
                <a:effectLst/>
                <a:latin typeface="Calibri"/>
                <a:ea typeface="Calibri" pitchFamily="34" charset="0"/>
                <a:cs typeface="Times New Roman" pitchFamily="18" charset="0"/>
              </a:rPr>
              <a:t>à</a:t>
            </a:r>
            <a:r>
              <a:rPr kumimoji="0" lang="fr-FR"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tous.  </a:t>
            </a:r>
            <a:endParaRPr kumimoji="0" lang="fr-FR"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ight Arrow 11"/>
          <p:cNvSpPr/>
          <p:nvPr/>
        </p:nvSpPr>
        <p:spPr>
          <a:xfrm>
            <a:off x="3785235" y="2852936"/>
            <a:ext cx="678754" cy="127253"/>
          </a:xfrm>
          <a:prstGeom prst="rightArrow">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35440655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548680"/>
            <a:ext cx="8640960" cy="5391219"/>
          </a:xfrm>
          <a:prstGeom prst="rect">
            <a:avLst/>
          </a:prstGeom>
          <a:noFill/>
        </p:spPr>
        <p:txBody>
          <a:bodyPr wrap="square">
            <a:spAutoFit/>
          </a:bodyPr>
          <a:lstStyle/>
          <a:p>
            <a:pPr algn="just">
              <a:spcAft>
                <a:spcPts val="1000"/>
              </a:spcAft>
            </a:pPr>
            <a:r>
              <a:rPr lang="fr-FR" sz="2400" dirty="0">
                <a:latin typeface="Times New Roman"/>
                <a:ea typeface="Calibri"/>
                <a:cs typeface="Times New Roman"/>
              </a:rPr>
              <a:t>Pour ce qui est du mot </a:t>
            </a:r>
            <a:r>
              <a:rPr lang="fr-FR" sz="2400" b="1" dirty="0" err="1">
                <a:solidFill>
                  <a:srgbClr val="002060"/>
                </a:solidFill>
                <a:latin typeface="Times New Roman"/>
                <a:ea typeface="Calibri"/>
                <a:cs typeface="Times New Roman"/>
              </a:rPr>
              <a:t>Французского</a:t>
            </a:r>
            <a:r>
              <a:rPr lang="fr-FR" sz="2400" dirty="0">
                <a:latin typeface="Times New Roman"/>
                <a:ea typeface="Calibri"/>
                <a:cs typeface="Times New Roman"/>
              </a:rPr>
              <a:t> je considère, en premier lieu, qu’il s’agit d’un adjectif puisqu’il se trouve </a:t>
            </a:r>
            <a:r>
              <a:rPr lang="fr-FR" sz="2400" dirty="0" smtClean="0">
                <a:latin typeface="Times New Roman"/>
                <a:ea typeface="Calibri"/>
                <a:cs typeface="Times New Roman"/>
              </a:rPr>
              <a:t>après le nom </a:t>
            </a:r>
            <a:r>
              <a:rPr lang="fr-FR" sz="2400" i="1" u="sng" dirty="0" smtClean="0">
                <a:latin typeface="Times New Roman"/>
                <a:ea typeface="Calibri"/>
                <a:cs typeface="Times New Roman"/>
              </a:rPr>
              <a:t>médiathèque</a:t>
            </a:r>
            <a:r>
              <a:rPr lang="fr-FR" sz="2400" dirty="0" smtClean="0">
                <a:latin typeface="Times New Roman"/>
                <a:ea typeface="Calibri"/>
                <a:cs typeface="Times New Roman"/>
              </a:rPr>
              <a:t>. La prononciation </a:t>
            </a:r>
            <a:r>
              <a:rPr lang="fr-FR" sz="2400" dirty="0">
                <a:latin typeface="Times New Roman"/>
                <a:ea typeface="Calibri"/>
                <a:cs typeface="Times New Roman"/>
              </a:rPr>
              <a:t>du mot (</a:t>
            </a:r>
            <a:r>
              <a:rPr lang="fr-FR" sz="2400" i="1" dirty="0" err="1">
                <a:latin typeface="Times New Roman"/>
                <a:ea typeface="Calibri"/>
                <a:cs typeface="Times New Roman"/>
              </a:rPr>
              <a:t>Frantsouskovo</a:t>
            </a:r>
            <a:r>
              <a:rPr lang="fr-FR" sz="2400" i="1" dirty="0">
                <a:latin typeface="Times New Roman"/>
                <a:ea typeface="Calibri"/>
                <a:cs typeface="Times New Roman"/>
              </a:rPr>
              <a:t>)</a:t>
            </a:r>
            <a:r>
              <a:rPr lang="fr-FR" sz="2400" dirty="0">
                <a:latin typeface="Times New Roman"/>
                <a:ea typeface="Calibri"/>
                <a:cs typeface="Times New Roman"/>
              </a:rPr>
              <a:t> me renvoie au mot</a:t>
            </a:r>
            <a:r>
              <a:rPr lang="fr-FR" sz="2400" i="1" dirty="0">
                <a:latin typeface="Times New Roman"/>
                <a:ea typeface="Calibri"/>
                <a:cs typeface="Times New Roman"/>
              </a:rPr>
              <a:t> France</a:t>
            </a:r>
            <a:r>
              <a:rPr lang="fr-FR" sz="2400" dirty="0">
                <a:latin typeface="Times New Roman"/>
                <a:ea typeface="Calibri"/>
                <a:cs typeface="Times New Roman"/>
              </a:rPr>
              <a:t>, supposition qui se confirme par le contexte. Jusqu’à alors j’ai construit la phrase </a:t>
            </a:r>
            <a:r>
              <a:rPr lang="fr-FR" sz="2400" b="1" dirty="0">
                <a:solidFill>
                  <a:schemeClr val="bg2">
                    <a:lumMod val="50000"/>
                  </a:schemeClr>
                </a:solidFill>
                <a:effectLst>
                  <a:outerShdw blurRad="38100" dist="38100" dir="2700000" algn="tl">
                    <a:srgbClr val="000000">
                      <a:alpha val="43137"/>
                    </a:srgbClr>
                  </a:outerShdw>
                </a:effectLst>
                <a:highlight>
                  <a:srgbClr val="C0C0C0"/>
                </a:highlight>
                <a:latin typeface="Times New Roman"/>
                <a:ea typeface="Calibri"/>
                <a:cs typeface="Times New Roman"/>
              </a:rPr>
              <a:t>Moscou : Médiathèque de l’institut français</a:t>
            </a:r>
            <a:r>
              <a:rPr lang="fr-FR" sz="2400" dirty="0">
                <a:solidFill>
                  <a:schemeClr val="bg2">
                    <a:lumMod val="50000"/>
                  </a:schemeClr>
                </a:solidFill>
                <a:latin typeface="Times New Roman"/>
                <a:ea typeface="Calibri"/>
                <a:cs typeface="Times New Roman"/>
              </a:rPr>
              <a:t> </a:t>
            </a:r>
            <a:r>
              <a:rPr lang="fr-FR" sz="2400" dirty="0">
                <a:latin typeface="Times New Roman"/>
                <a:ea typeface="Calibri"/>
                <a:cs typeface="Times New Roman"/>
              </a:rPr>
              <a:t>et je continue</a:t>
            </a:r>
            <a:r>
              <a:rPr lang="fr-FR" sz="2400" dirty="0" smtClean="0">
                <a:latin typeface="Times New Roman"/>
                <a:ea typeface="Calibri"/>
                <a:cs typeface="Times New Roman"/>
              </a:rPr>
              <a:t>.</a:t>
            </a:r>
          </a:p>
          <a:p>
            <a:pPr algn="just">
              <a:spcAft>
                <a:spcPts val="1000"/>
              </a:spcAft>
            </a:pPr>
            <a:r>
              <a:rPr lang="fr-FR" sz="2400" dirty="0" smtClean="0">
                <a:latin typeface="Times New Roman"/>
                <a:ea typeface="Calibri"/>
                <a:cs typeface="Times New Roman"/>
              </a:rPr>
              <a:t> </a:t>
            </a:r>
            <a:r>
              <a:rPr lang="fr-FR" sz="2400" dirty="0">
                <a:latin typeface="Times New Roman"/>
                <a:ea typeface="Calibri"/>
                <a:cs typeface="Times New Roman"/>
              </a:rPr>
              <a:t>Les chiffres m’aident à comprendre que l’exposition en question aura lieu le 23 juin (qui est le mois en cours) à 18h00, informations que je vérifie à l’aide du calendrier juste à côté. Je considère aussi que le mot </a:t>
            </a:r>
            <a:r>
              <a:rPr lang="el-GR" sz="2400" b="1" dirty="0">
                <a:solidFill>
                  <a:srgbClr val="002060"/>
                </a:solidFill>
                <a:latin typeface="Times New Roman"/>
                <a:ea typeface="Calibri"/>
                <a:cs typeface="Times New Roman"/>
              </a:rPr>
              <a:t>понедельник</a:t>
            </a:r>
            <a:r>
              <a:rPr lang="el-GR" sz="2400" i="1" dirty="0">
                <a:solidFill>
                  <a:srgbClr val="002060"/>
                </a:solidFill>
                <a:latin typeface="Times New Roman"/>
                <a:ea typeface="Calibri"/>
                <a:cs typeface="Times New Roman"/>
              </a:rPr>
              <a:t> </a:t>
            </a:r>
            <a:r>
              <a:rPr lang="fr-FR" sz="2400" dirty="0">
                <a:latin typeface="Times New Roman"/>
                <a:ea typeface="Calibri"/>
                <a:cs typeface="Times New Roman"/>
              </a:rPr>
              <a:t>signifie </a:t>
            </a:r>
            <a:r>
              <a:rPr lang="fr-FR" sz="2400" b="1" dirty="0">
                <a:solidFill>
                  <a:srgbClr val="002060"/>
                </a:solidFill>
                <a:latin typeface="Times New Roman"/>
                <a:ea typeface="Calibri"/>
                <a:cs typeface="Times New Roman"/>
              </a:rPr>
              <a:t>lundi</a:t>
            </a:r>
            <a:r>
              <a:rPr lang="fr-FR" sz="2400" i="1" dirty="0">
                <a:latin typeface="Times New Roman"/>
                <a:ea typeface="Calibri"/>
                <a:cs typeface="Times New Roman"/>
              </a:rPr>
              <a:t>.</a:t>
            </a:r>
            <a:r>
              <a:rPr lang="fr-FR" sz="2400" i="1" dirty="0">
                <a:solidFill>
                  <a:srgbClr val="002060"/>
                </a:solidFill>
                <a:latin typeface="Times New Roman"/>
                <a:ea typeface="Calibri"/>
                <a:cs typeface="Times New Roman"/>
              </a:rPr>
              <a:t> </a:t>
            </a:r>
            <a:r>
              <a:rPr lang="fr-FR" sz="2400" dirty="0">
                <a:latin typeface="Times New Roman"/>
                <a:ea typeface="Calibri"/>
                <a:cs typeface="Times New Roman"/>
              </a:rPr>
              <a:t>Pour y parvenir j’ai utilisé comme langue pont le bulgare : </a:t>
            </a:r>
            <a:r>
              <a:rPr lang="el-GR" sz="2400" b="1" dirty="0">
                <a:solidFill>
                  <a:srgbClr val="002060"/>
                </a:solidFill>
                <a:latin typeface="Times New Roman"/>
                <a:ea typeface="Calibri"/>
                <a:cs typeface="Times New Roman"/>
              </a:rPr>
              <a:t>понеделник </a:t>
            </a:r>
            <a:r>
              <a:rPr lang="fr-FR" sz="2400" b="1" dirty="0">
                <a:solidFill>
                  <a:srgbClr val="002060"/>
                </a:solidFill>
                <a:latin typeface="Times New Roman"/>
                <a:ea typeface="Calibri"/>
                <a:cs typeface="Times New Roman"/>
              </a:rPr>
              <a:t>= lundi</a:t>
            </a:r>
            <a:r>
              <a:rPr lang="fr-FR" sz="2400" dirty="0">
                <a:latin typeface="Times New Roman"/>
                <a:ea typeface="Calibri"/>
                <a:cs typeface="Times New Roman"/>
              </a:rPr>
              <a:t>. Je pourrais aussi y arriver en observant un peu le calendrier. Je présume, donc, que les lettres au-dessus des jours ne sont que l’abréviation des jours de la semaine. </a:t>
            </a:r>
            <a:endParaRPr lang="el-GR" sz="2400" dirty="0">
              <a:effectLst/>
              <a:latin typeface="Calibri"/>
              <a:ea typeface="Calibri"/>
              <a:cs typeface="Times New Roman"/>
            </a:endParaRPr>
          </a:p>
        </p:txBody>
      </p:sp>
    </p:spTree>
    <p:extLst>
      <p:ext uri="{BB962C8B-B14F-4D97-AF65-F5344CB8AC3E}">
        <p14:creationId xmlns:p14="http://schemas.microsoft.com/office/powerpoint/2010/main" val="2383468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5536" y="358642"/>
            <a:ext cx="8568952" cy="5693866"/>
          </a:xfrm>
          <a:prstGeom prst="rect">
            <a:avLst/>
          </a:prstGeom>
        </p:spPr>
        <p:txBody>
          <a:bodyPr wrap="square">
            <a:spAutoFit/>
          </a:bodyPr>
          <a:lstStyle/>
          <a:p>
            <a:pPr algn="just"/>
            <a:r>
              <a:rPr lang="fr-FR" sz="2600" dirty="0">
                <a:latin typeface="Times New Roman"/>
                <a:ea typeface="Calibri"/>
              </a:rPr>
              <a:t>Je procèderai de la même manière afin de trouver l’information que je cherche, c’est-à-dire de trouver des renseignements concernant les conditions d’abonnement à la médiathèque. Je dois alors effectuer une recherche plus sélective en me focalisant sur les indices qui puissent m’aider à y arriver</a:t>
            </a:r>
            <a:r>
              <a:rPr lang="fr-FR" sz="2600" dirty="0" smtClean="0">
                <a:latin typeface="Times New Roman"/>
                <a:ea typeface="Calibri"/>
              </a:rPr>
              <a:t>.</a:t>
            </a:r>
          </a:p>
          <a:p>
            <a:pPr algn="just"/>
            <a:endParaRPr lang="fr-FR" sz="2600" dirty="0">
              <a:latin typeface="Times New Roman"/>
              <a:ea typeface="Calibri"/>
            </a:endParaRPr>
          </a:p>
          <a:p>
            <a:pPr algn="just"/>
            <a:r>
              <a:rPr lang="fr-FR" sz="2600" dirty="0" smtClean="0">
                <a:latin typeface="Times New Roman"/>
                <a:ea typeface="Calibri"/>
              </a:rPr>
              <a:t>Dans </a:t>
            </a:r>
            <a:r>
              <a:rPr lang="fr-FR" sz="2600" dirty="0">
                <a:latin typeface="Times New Roman"/>
                <a:ea typeface="Calibri"/>
              </a:rPr>
              <a:t>la colonne à gauche figurent les mots </a:t>
            </a:r>
            <a:r>
              <a:rPr lang="fr-FR" sz="2600" dirty="0">
                <a:latin typeface="Calibri"/>
                <a:ea typeface="Calibri"/>
                <a:cs typeface="Times New Roman"/>
              </a:rPr>
              <a:t>:</a:t>
            </a:r>
            <a:r>
              <a:rPr lang="fr-FR" sz="2600" dirty="0">
                <a:latin typeface="Times New Roman"/>
                <a:ea typeface="Calibri"/>
              </a:rPr>
              <a:t> </a:t>
            </a:r>
            <a:r>
              <a:rPr lang="fr-FR" sz="2600" b="1" dirty="0" err="1">
                <a:solidFill>
                  <a:srgbClr val="002060"/>
                </a:solidFill>
                <a:latin typeface="Times New Roman"/>
                <a:ea typeface="Calibri"/>
              </a:rPr>
              <a:t>Москва</a:t>
            </a:r>
            <a:r>
              <a:rPr lang="fr-FR" sz="2600" b="1" dirty="0">
                <a:solidFill>
                  <a:srgbClr val="002060"/>
                </a:solidFill>
                <a:latin typeface="Times New Roman"/>
                <a:ea typeface="Calibri"/>
              </a:rPr>
              <a:t>, </a:t>
            </a:r>
            <a:r>
              <a:rPr lang="fr-FR" sz="2600" b="1" dirty="0" err="1">
                <a:solidFill>
                  <a:srgbClr val="002060"/>
                </a:solidFill>
                <a:latin typeface="Times New Roman"/>
                <a:ea typeface="Calibri"/>
              </a:rPr>
              <a:t>Санкт-Петербург</a:t>
            </a:r>
            <a:r>
              <a:rPr lang="fr-FR" sz="2600" b="1" dirty="0">
                <a:solidFill>
                  <a:srgbClr val="002060"/>
                </a:solidFill>
                <a:latin typeface="Times New Roman"/>
                <a:ea typeface="Calibri"/>
              </a:rPr>
              <a:t> </a:t>
            </a:r>
            <a:r>
              <a:rPr lang="fr-FR" sz="2600" dirty="0">
                <a:latin typeface="Times New Roman"/>
                <a:ea typeface="Calibri"/>
              </a:rPr>
              <a:t>et</a:t>
            </a:r>
            <a:r>
              <a:rPr lang="fr-FR" sz="2600" dirty="0">
                <a:solidFill>
                  <a:srgbClr val="002060"/>
                </a:solidFill>
                <a:latin typeface="Times New Roman"/>
                <a:ea typeface="Calibri"/>
              </a:rPr>
              <a:t> </a:t>
            </a:r>
            <a:r>
              <a:rPr lang="fr-FR" sz="2600" b="1" dirty="0" err="1">
                <a:solidFill>
                  <a:srgbClr val="002060"/>
                </a:solidFill>
                <a:latin typeface="Times New Roman"/>
                <a:ea typeface="Calibri"/>
              </a:rPr>
              <a:t>Регионы</a:t>
            </a:r>
            <a:r>
              <a:rPr lang="fr-FR" sz="2600" dirty="0">
                <a:latin typeface="Times New Roman"/>
                <a:ea typeface="Calibri"/>
              </a:rPr>
              <a:t>. Je reconnais déjà Moscou. Je sais encore que </a:t>
            </a:r>
            <a:r>
              <a:rPr lang="fr-FR" sz="2600" dirty="0" err="1">
                <a:latin typeface="Times New Roman"/>
                <a:ea typeface="Calibri"/>
              </a:rPr>
              <a:t>Санкт-Петербург</a:t>
            </a:r>
            <a:r>
              <a:rPr lang="fr-FR" sz="2600" i="1" dirty="0">
                <a:latin typeface="Times New Roman"/>
                <a:ea typeface="Calibri"/>
              </a:rPr>
              <a:t> (</a:t>
            </a:r>
            <a:r>
              <a:rPr lang="fr-FR" sz="2600" i="1" dirty="0" err="1">
                <a:latin typeface="Times New Roman"/>
                <a:ea typeface="Calibri"/>
              </a:rPr>
              <a:t>Sanct-Peterbourg</a:t>
            </a:r>
            <a:r>
              <a:rPr lang="fr-FR" sz="2600" i="1" dirty="0">
                <a:latin typeface="Times New Roman"/>
                <a:ea typeface="Calibri"/>
              </a:rPr>
              <a:t>) </a:t>
            </a:r>
            <a:r>
              <a:rPr lang="fr-FR" sz="2600" dirty="0">
                <a:latin typeface="Times New Roman"/>
                <a:ea typeface="Calibri"/>
              </a:rPr>
              <a:t>est la deuxième plus grande ville en Russie, après Moscou. Pour ce qui est de </a:t>
            </a:r>
            <a:r>
              <a:rPr lang="fr-FR" sz="2600" dirty="0" err="1">
                <a:solidFill>
                  <a:srgbClr val="002060"/>
                </a:solidFill>
                <a:latin typeface="Times New Roman"/>
                <a:ea typeface="Calibri"/>
              </a:rPr>
              <a:t>регионы</a:t>
            </a:r>
            <a:r>
              <a:rPr lang="fr-FR" sz="2600" dirty="0">
                <a:latin typeface="Times New Roman"/>
                <a:ea typeface="Calibri"/>
              </a:rPr>
              <a:t> (</a:t>
            </a:r>
            <a:r>
              <a:rPr lang="fr-FR" sz="2600" dirty="0" err="1">
                <a:latin typeface="Times New Roman"/>
                <a:ea typeface="Calibri"/>
              </a:rPr>
              <a:t>Regioni</a:t>
            </a:r>
            <a:r>
              <a:rPr lang="fr-FR" sz="2600" dirty="0">
                <a:latin typeface="Times New Roman"/>
                <a:ea typeface="Calibri"/>
              </a:rPr>
              <a:t>) il est un mot transparent </a:t>
            </a:r>
            <a:r>
              <a:rPr lang="fr-FR" sz="2600" dirty="0" err="1">
                <a:solidFill>
                  <a:srgbClr val="002060"/>
                </a:solidFill>
                <a:latin typeface="Times New Roman"/>
                <a:ea typeface="Calibri"/>
              </a:rPr>
              <a:t>регион</a:t>
            </a:r>
            <a:r>
              <a:rPr lang="fr-FR" sz="2600" i="1" dirty="0">
                <a:latin typeface="Times New Roman"/>
                <a:ea typeface="Calibri"/>
              </a:rPr>
              <a:t> </a:t>
            </a:r>
            <a:r>
              <a:rPr lang="fr-FR" sz="2600" dirty="0">
                <a:latin typeface="Times New Roman"/>
                <a:ea typeface="Calibri"/>
              </a:rPr>
              <a:t>en</a:t>
            </a:r>
            <a:r>
              <a:rPr lang="fr-FR" sz="2600" i="1" dirty="0">
                <a:latin typeface="Times New Roman"/>
                <a:ea typeface="Calibri"/>
              </a:rPr>
              <a:t> </a:t>
            </a:r>
            <a:r>
              <a:rPr lang="fr-FR" sz="2600" dirty="0">
                <a:latin typeface="Times New Roman"/>
                <a:ea typeface="Calibri"/>
              </a:rPr>
              <a:t>bulgare et</a:t>
            </a:r>
            <a:r>
              <a:rPr lang="fr-FR" sz="2600" i="1" dirty="0">
                <a:latin typeface="Times New Roman"/>
                <a:ea typeface="Calibri"/>
              </a:rPr>
              <a:t> </a:t>
            </a:r>
            <a:r>
              <a:rPr lang="fr-FR" sz="2600" dirty="0">
                <a:solidFill>
                  <a:srgbClr val="002060"/>
                </a:solidFill>
                <a:latin typeface="Times New Roman"/>
                <a:ea typeface="Calibri"/>
              </a:rPr>
              <a:t>région</a:t>
            </a:r>
            <a:r>
              <a:rPr lang="fr-FR" sz="2600" dirty="0">
                <a:latin typeface="Times New Roman"/>
                <a:ea typeface="Calibri"/>
              </a:rPr>
              <a:t> (répartition administrative) en français. Puisque je me trouve à Moscou j’appuie sur </a:t>
            </a:r>
            <a:r>
              <a:rPr lang="fr-FR" sz="2600" u="sng" dirty="0" err="1">
                <a:latin typeface="Times New Roman"/>
                <a:ea typeface="Calibri"/>
              </a:rPr>
              <a:t>Москва</a:t>
            </a:r>
            <a:r>
              <a:rPr lang="fr-FR" sz="2600" dirty="0">
                <a:latin typeface="Times New Roman"/>
                <a:ea typeface="Calibri"/>
              </a:rPr>
              <a:t> et voilà ce que je regarde : </a:t>
            </a:r>
            <a:endParaRPr lang="el-GR" sz="2600" dirty="0"/>
          </a:p>
        </p:txBody>
      </p:sp>
    </p:spTree>
    <p:extLst>
      <p:ext uri="{BB962C8B-B14F-4D97-AF65-F5344CB8AC3E}">
        <p14:creationId xmlns:p14="http://schemas.microsoft.com/office/powerpoint/2010/main" val="3610316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pic>
        <p:nvPicPr>
          <p:cNvPr id="1025"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13183"/>
            <a:ext cx="8651304" cy="484400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74340" y="5311661"/>
            <a:ext cx="879532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Parmi les options qui apparaissent le mot </a:t>
            </a:r>
            <a:r>
              <a:rPr kumimoji="0" lang="bg-BG" sz="2400" b="1"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МЕДИАТЕКА</a:t>
            </a:r>
            <a:r>
              <a:rPr kumimoji="0" lang="fr-FR" sz="24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 </a:t>
            </a:r>
            <a:r>
              <a:rPr kumimoji="0" lang="fr-FR" sz="2400" b="1" i="1"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médiathèque</a:t>
            </a:r>
            <a:r>
              <a:rPr kumimoji="0" lang="fr-FR"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constitue le mot-clé de ce que je cherche. J’y clique :   </a:t>
            </a:r>
            <a:endParaRPr kumimoji="0" lang="fr-FR"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8588080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903</TotalTime>
  <Words>1684</Words>
  <Application>Microsoft Office PowerPoint</Application>
  <PresentationFormat>On-screen Show (4:3)</PresentationFormat>
  <Paragraphs>201</Paragraphs>
  <Slides>25</Slides>
  <Notes>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Paper</vt:lpstr>
      <vt:lpstr>L’intercompréhension pour enseigner le multilinguisme langue choisie: le russe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L’intercompréhension pour enseigner le multilinguisme langue choisie: le russe</dc:title>
  <dc:creator>Maria</dc:creator>
  <cp:lastModifiedBy>HOME</cp:lastModifiedBy>
  <cp:revision>51</cp:revision>
  <dcterms:created xsi:type="dcterms:W3CDTF">2014-06-19T20:20:35Z</dcterms:created>
  <dcterms:modified xsi:type="dcterms:W3CDTF">2016-01-13T17:10:55Z</dcterms:modified>
</cp:coreProperties>
</file>