
<file path=[Content_Types].xml><?xml version="1.0" encoding="utf-8"?>
<Types xmlns="http://schemas.openxmlformats.org/package/2006/content-types">
  <Default Extension="aac" ContentType="audio/aac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82" r:id="rId6"/>
    <p:sldId id="312" r:id="rId7"/>
    <p:sldId id="325" r:id="rId8"/>
    <p:sldId id="342" r:id="rId9"/>
    <p:sldId id="326" r:id="rId10"/>
    <p:sldId id="353" r:id="rId11"/>
    <p:sldId id="335" r:id="rId12"/>
    <p:sldId id="285" r:id="rId13"/>
    <p:sldId id="350" r:id="rId14"/>
    <p:sldId id="352" r:id="rId15"/>
    <p:sldId id="286" r:id="rId16"/>
    <p:sldId id="288" r:id="rId17"/>
    <p:sldId id="310" r:id="rId18"/>
    <p:sldId id="339" r:id="rId19"/>
    <p:sldId id="314" r:id="rId20"/>
    <p:sldId id="338" r:id="rId21"/>
    <p:sldId id="315" r:id="rId22"/>
    <p:sldId id="337" r:id="rId23"/>
    <p:sldId id="336" r:id="rId24"/>
    <p:sldId id="340" r:id="rId25"/>
    <p:sldId id="341" r:id="rId26"/>
    <p:sldId id="334" r:id="rId27"/>
    <p:sldId id="320" r:id="rId28"/>
    <p:sldId id="343" r:id="rId29"/>
    <p:sldId id="345" r:id="rId30"/>
    <p:sldId id="356" r:id="rId31"/>
    <p:sldId id="355" r:id="rId32"/>
    <p:sldId id="358" r:id="rId33"/>
    <p:sldId id="357" r:id="rId34"/>
    <p:sldId id="348" r:id="rId35"/>
    <p:sldId id="332" r:id="rId36"/>
    <p:sldId id="318" r:id="rId37"/>
    <p:sldId id="319" r:id="rId38"/>
    <p:sldId id="327" r:id="rId39"/>
    <p:sldId id="324" r:id="rId40"/>
    <p:sldId id="361" r:id="rId41"/>
    <p:sldId id="329" r:id="rId42"/>
    <p:sldId id="303" r:id="rId43"/>
    <p:sldId id="323" r:id="rId44"/>
    <p:sldId id="328" r:id="rId45"/>
    <p:sldId id="321" r:id="rId46"/>
    <p:sldId id="362" r:id="rId47"/>
    <p:sldId id="363" r:id="rId48"/>
    <p:sldId id="364" r:id="rId49"/>
  </p:sldIdLst>
  <p:sldSz cx="12192000" cy="6858000"/>
  <p:notesSz cx="6797675" cy="9874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21A97E24-38CD-490B-872B-64B55F2A59BA}">
          <p14:sldIdLst>
            <p14:sldId id="256"/>
            <p14:sldId id="282"/>
            <p14:sldId id="312"/>
            <p14:sldId id="325"/>
            <p14:sldId id="342"/>
            <p14:sldId id="326"/>
            <p14:sldId id="353"/>
            <p14:sldId id="335"/>
          </p14:sldIdLst>
        </p14:section>
        <p14:section name="Ενότητα χωρίς τίτλο" id="{F4894F15-A142-45E8-899D-1205D151EE85}">
          <p14:sldIdLst>
            <p14:sldId id="285"/>
            <p14:sldId id="350"/>
            <p14:sldId id="352"/>
            <p14:sldId id="286"/>
            <p14:sldId id="288"/>
            <p14:sldId id="310"/>
            <p14:sldId id="339"/>
            <p14:sldId id="314"/>
            <p14:sldId id="338"/>
            <p14:sldId id="315"/>
            <p14:sldId id="337"/>
            <p14:sldId id="336"/>
            <p14:sldId id="340"/>
            <p14:sldId id="341"/>
            <p14:sldId id="334"/>
          </p14:sldIdLst>
        </p14:section>
        <p14:section name="Ενότητα χωρίς τίτλο" id="{67E6FE13-4A91-42A5-8923-CD41B9FC94CD}">
          <p14:sldIdLst>
            <p14:sldId id="320"/>
            <p14:sldId id="343"/>
            <p14:sldId id="345"/>
            <p14:sldId id="356"/>
            <p14:sldId id="355"/>
            <p14:sldId id="358"/>
            <p14:sldId id="357"/>
            <p14:sldId id="348"/>
            <p14:sldId id="332"/>
            <p14:sldId id="318"/>
            <p14:sldId id="319"/>
            <p14:sldId id="327"/>
            <p14:sldId id="324"/>
            <p14:sldId id="361"/>
            <p14:sldId id="329"/>
            <p14:sldId id="303"/>
            <p14:sldId id="323"/>
            <p14:sldId id="328"/>
            <p14:sldId id="321"/>
            <p14:sldId id="362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FA9DB-7D99-4255-B414-81BB41803E1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3D71013-BF90-45C8-B342-DD931CB1F394}">
      <dgm:prSet phldrT="[Κείμενο]" custT="1"/>
      <dgm:spPr/>
      <dgm:t>
        <a:bodyPr/>
        <a:lstStyle/>
        <a:p>
          <a:r>
            <a:rPr lang="el-GR" sz="3600" dirty="0"/>
            <a:t>Η αναλογία</a:t>
          </a:r>
          <a:r>
            <a:rPr lang="fr-CA" sz="3600" dirty="0"/>
            <a:t> (Castagne 2016)</a:t>
          </a:r>
          <a:endParaRPr lang="el-GR" sz="3600" dirty="0"/>
        </a:p>
      </dgm:t>
    </dgm:pt>
    <dgm:pt modelId="{3D810298-4F99-42BC-8001-3FC47B3A4DB3}" type="parTrans" cxnId="{13476ECD-17BF-44D1-B02D-65B7BCA62DB8}">
      <dgm:prSet/>
      <dgm:spPr/>
      <dgm:t>
        <a:bodyPr/>
        <a:lstStyle/>
        <a:p>
          <a:endParaRPr lang="el-GR"/>
        </a:p>
      </dgm:t>
    </dgm:pt>
    <dgm:pt modelId="{1691B425-E40A-46EE-BD3A-8E326792E361}" type="sibTrans" cxnId="{13476ECD-17BF-44D1-B02D-65B7BCA62DB8}">
      <dgm:prSet/>
      <dgm:spPr/>
      <dgm:t>
        <a:bodyPr/>
        <a:lstStyle/>
        <a:p>
          <a:endParaRPr lang="el-GR"/>
        </a:p>
      </dgm:t>
    </dgm:pt>
    <dgm:pt modelId="{AE81152A-43CA-4A36-A891-DEAE25CDF099}">
      <dgm:prSet phldrT="[Κείμενο]"/>
      <dgm:spPr>
        <a:solidFill>
          <a:schemeClr val="accent2"/>
        </a:solidFill>
      </dgm:spPr>
      <dgm:t>
        <a:bodyPr/>
        <a:lstStyle/>
        <a:p>
          <a:r>
            <a:rPr lang="el-GR" dirty="0"/>
            <a:t>Θεωρητικό πλαίσιο</a:t>
          </a:r>
        </a:p>
      </dgm:t>
    </dgm:pt>
    <dgm:pt modelId="{614D05F3-6F16-4A8F-A3BF-3C32A6E00B80}" type="parTrans" cxnId="{A311003A-ADFA-4784-850D-2742575BC76C}">
      <dgm:prSet/>
      <dgm:spPr/>
      <dgm:t>
        <a:bodyPr/>
        <a:lstStyle/>
        <a:p>
          <a:endParaRPr lang="el-GR"/>
        </a:p>
      </dgm:t>
    </dgm:pt>
    <dgm:pt modelId="{94E8749A-AB81-471A-9762-6B02E6159456}" type="sibTrans" cxnId="{A311003A-ADFA-4784-850D-2742575BC76C}">
      <dgm:prSet/>
      <dgm:spPr/>
      <dgm:t>
        <a:bodyPr/>
        <a:lstStyle/>
        <a:p>
          <a:endParaRPr lang="el-GR"/>
        </a:p>
      </dgm:t>
    </dgm:pt>
    <dgm:pt modelId="{3BE27738-8037-4E86-A222-94E832EB5075}">
      <dgm:prSet phldrT="[Κείμενο]" custT="1"/>
      <dgm:spPr/>
      <dgm:t>
        <a:bodyPr/>
        <a:lstStyle/>
        <a:p>
          <a:r>
            <a:rPr lang="el-GR" sz="3600" dirty="0"/>
            <a:t>Η Αλληλοκατανόηση</a:t>
          </a:r>
          <a:r>
            <a:rPr lang="fr-CA" sz="3600" dirty="0"/>
            <a:t> (Blanche-Benveniste </a:t>
          </a:r>
          <a:r>
            <a:rPr lang="el-GR" sz="3600" dirty="0"/>
            <a:t>&amp;</a:t>
          </a:r>
          <a:r>
            <a:rPr lang="fr-CA" sz="3600" dirty="0"/>
            <a:t> </a:t>
          </a:r>
          <a:r>
            <a:rPr lang="fr-CA" sz="3600" dirty="0" err="1"/>
            <a:t>Vali</a:t>
          </a:r>
          <a:r>
            <a:rPr lang="fr-CA" sz="3600" dirty="0"/>
            <a:t> 1997) </a:t>
          </a:r>
          <a:endParaRPr lang="el-GR" sz="2000" dirty="0"/>
        </a:p>
      </dgm:t>
    </dgm:pt>
    <dgm:pt modelId="{A49C5D40-0D1C-43D4-9AB1-66DB720BE319}" type="parTrans" cxnId="{8B3F8379-207C-4567-9B0F-21389FA13BE7}">
      <dgm:prSet/>
      <dgm:spPr/>
      <dgm:t>
        <a:bodyPr/>
        <a:lstStyle/>
        <a:p>
          <a:endParaRPr lang="el-GR"/>
        </a:p>
      </dgm:t>
    </dgm:pt>
    <dgm:pt modelId="{86F1F66E-1C32-4FF4-BDE7-E9F1AFE2FF80}" type="sibTrans" cxnId="{8B3F8379-207C-4567-9B0F-21389FA13BE7}">
      <dgm:prSet/>
      <dgm:spPr/>
      <dgm:t>
        <a:bodyPr/>
        <a:lstStyle/>
        <a:p>
          <a:endParaRPr lang="el-GR"/>
        </a:p>
      </dgm:t>
    </dgm:pt>
    <dgm:pt modelId="{4D42A077-E992-4F43-8FA1-DC858D4E9307}">
      <dgm:prSet/>
      <dgm:spPr>
        <a:solidFill>
          <a:schemeClr val="accent2"/>
        </a:solidFill>
      </dgm:spPr>
      <dgm:t>
        <a:bodyPr/>
        <a:lstStyle/>
        <a:p>
          <a:r>
            <a:rPr lang="el-GR" dirty="0"/>
            <a:t>Προσέγγιση</a:t>
          </a:r>
        </a:p>
      </dgm:t>
    </dgm:pt>
    <dgm:pt modelId="{F05C8F19-37D5-4CE9-AC1F-ACF0D008081C}" type="parTrans" cxnId="{9A4EFAC1-A11A-4201-8D93-FB0C60C57D8E}">
      <dgm:prSet/>
      <dgm:spPr/>
      <dgm:t>
        <a:bodyPr/>
        <a:lstStyle/>
        <a:p>
          <a:endParaRPr lang="el-GR"/>
        </a:p>
      </dgm:t>
    </dgm:pt>
    <dgm:pt modelId="{90D87403-3A6F-4F6B-987E-B0309B08BB31}" type="sibTrans" cxnId="{9A4EFAC1-A11A-4201-8D93-FB0C60C57D8E}">
      <dgm:prSet/>
      <dgm:spPr/>
      <dgm:t>
        <a:bodyPr/>
        <a:lstStyle/>
        <a:p>
          <a:endParaRPr lang="el-GR"/>
        </a:p>
      </dgm:t>
    </dgm:pt>
    <dgm:pt modelId="{795F6C3B-19A6-468D-BFD9-AC4EE378DE46}">
      <dgm:prSet phldrT="[Κείμενο]"/>
      <dgm:spPr/>
      <dgm:t>
        <a:bodyPr/>
        <a:lstStyle/>
        <a:p>
          <a:r>
            <a:rPr lang="el-GR" dirty="0"/>
            <a:t>Η </a:t>
          </a:r>
          <a:r>
            <a:rPr lang="el-GR" dirty="0" err="1"/>
            <a:t>διαγλωσσικότητα</a:t>
          </a:r>
          <a:r>
            <a:rPr lang="fr-CA" dirty="0"/>
            <a:t> (Garcia &amp; Li 2014, Garcia &amp; </a:t>
          </a:r>
          <a:r>
            <a:rPr lang="fr-CA" dirty="0" err="1"/>
            <a:t>Kleyn</a:t>
          </a:r>
          <a:r>
            <a:rPr lang="fr-CA" dirty="0"/>
            <a:t> 2017, </a:t>
          </a:r>
          <a:r>
            <a:rPr lang="el-GR" dirty="0" err="1"/>
            <a:t>Τσοκαλίδου</a:t>
          </a:r>
          <a:r>
            <a:rPr lang="el-GR" dirty="0"/>
            <a:t> 2017</a:t>
          </a:r>
          <a:r>
            <a:rPr lang="fr-CA" dirty="0"/>
            <a:t>)</a:t>
          </a:r>
          <a:endParaRPr lang="el-GR" dirty="0"/>
        </a:p>
      </dgm:t>
    </dgm:pt>
    <dgm:pt modelId="{D80B055D-FDFD-4E02-9C7F-2979628C89E2}" type="parTrans" cxnId="{215F15B6-9567-42B2-9C50-CA8B8E16E7E1}">
      <dgm:prSet/>
      <dgm:spPr/>
      <dgm:t>
        <a:bodyPr/>
        <a:lstStyle/>
        <a:p>
          <a:endParaRPr lang="el-GR"/>
        </a:p>
      </dgm:t>
    </dgm:pt>
    <dgm:pt modelId="{4B27AF6E-11F5-4FF2-9DB2-7676F668219C}" type="sibTrans" cxnId="{215F15B6-9567-42B2-9C50-CA8B8E16E7E1}">
      <dgm:prSet/>
      <dgm:spPr/>
      <dgm:t>
        <a:bodyPr/>
        <a:lstStyle/>
        <a:p>
          <a:endParaRPr lang="el-GR"/>
        </a:p>
      </dgm:t>
    </dgm:pt>
    <dgm:pt modelId="{5893064E-1EE9-4C4C-8725-EB03AD56A21F}" type="pres">
      <dgm:prSet presAssocID="{39FFA9DB-7D99-4255-B414-81BB41803E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CBC393-2A3A-46DD-ADBF-78D5A4C4061E}" type="pres">
      <dgm:prSet presAssocID="{D3D71013-BF90-45C8-B342-DD931CB1F394}" presName="vertOne" presStyleCnt="0"/>
      <dgm:spPr/>
    </dgm:pt>
    <dgm:pt modelId="{8C1D596C-1971-4053-B8C5-2D2282A089FF}" type="pres">
      <dgm:prSet presAssocID="{D3D71013-BF90-45C8-B342-DD931CB1F394}" presName="txOne" presStyleLbl="node0" presStyleIdx="0" presStyleCnt="2" custScaleX="71731" custScaleY="49419" custLinFactY="66456" custLinFactNeighborX="0" custLinFactNeighborY="100000">
        <dgm:presLayoutVars>
          <dgm:chPref val="3"/>
        </dgm:presLayoutVars>
      </dgm:prSet>
      <dgm:spPr/>
    </dgm:pt>
    <dgm:pt modelId="{D90A2F22-6797-43B4-90CD-F07B064B1078}" type="pres">
      <dgm:prSet presAssocID="{D3D71013-BF90-45C8-B342-DD931CB1F394}" presName="parTransOne" presStyleCnt="0"/>
      <dgm:spPr/>
    </dgm:pt>
    <dgm:pt modelId="{56A5AE74-B2AE-4D28-ABBD-626C216B1B55}" type="pres">
      <dgm:prSet presAssocID="{D3D71013-BF90-45C8-B342-DD931CB1F394}" presName="horzOne" presStyleCnt="0"/>
      <dgm:spPr/>
    </dgm:pt>
    <dgm:pt modelId="{83AC21DE-437C-4305-973F-814B3BC89A49}" type="pres">
      <dgm:prSet presAssocID="{AE81152A-43CA-4A36-A891-DEAE25CDF099}" presName="vertTwo" presStyleCnt="0"/>
      <dgm:spPr/>
    </dgm:pt>
    <dgm:pt modelId="{D8EEB0F9-AF6C-47DB-A879-FC6892F5332A}" type="pres">
      <dgm:prSet presAssocID="{AE81152A-43CA-4A36-A891-DEAE25CDF099}" presName="txTwo" presStyleLbl="node2" presStyleIdx="0" presStyleCnt="3" custScaleX="111720" custScaleY="68001" custLinFactNeighborX="-56331" custLinFactNeighborY="-78343">
        <dgm:presLayoutVars>
          <dgm:chPref val="3"/>
        </dgm:presLayoutVars>
      </dgm:prSet>
      <dgm:spPr/>
    </dgm:pt>
    <dgm:pt modelId="{8A15642E-572E-4366-BC4D-FC9031F82EC3}" type="pres">
      <dgm:prSet presAssocID="{AE81152A-43CA-4A36-A891-DEAE25CDF099}" presName="horzTwo" presStyleCnt="0"/>
      <dgm:spPr/>
    </dgm:pt>
    <dgm:pt modelId="{B83B7BE5-3AFC-41A8-B75B-6BA72D4DECC8}" type="pres">
      <dgm:prSet presAssocID="{94E8749A-AB81-471A-9762-6B02E6159456}" presName="sibSpaceTwo" presStyleCnt="0"/>
      <dgm:spPr/>
    </dgm:pt>
    <dgm:pt modelId="{A9E563EE-5339-4CB5-81DC-57A5253CA596}" type="pres">
      <dgm:prSet presAssocID="{4D42A077-E992-4F43-8FA1-DC858D4E9307}" presName="vertTwo" presStyleCnt="0"/>
      <dgm:spPr/>
    </dgm:pt>
    <dgm:pt modelId="{BC6BB797-324C-48DB-B656-75E8CBF7C076}" type="pres">
      <dgm:prSet presAssocID="{4D42A077-E992-4F43-8FA1-DC858D4E9307}" presName="txTwo" presStyleLbl="node2" presStyleIdx="1" presStyleCnt="3" custScaleX="113389" custScaleY="52995" custLinFactX="-100000" custLinFactY="2061" custLinFactNeighborX="-107725" custLinFactNeighborY="100000">
        <dgm:presLayoutVars>
          <dgm:chPref val="3"/>
        </dgm:presLayoutVars>
      </dgm:prSet>
      <dgm:spPr/>
    </dgm:pt>
    <dgm:pt modelId="{579E825F-7EA8-401B-8294-A86D9B40BD8C}" type="pres">
      <dgm:prSet presAssocID="{4D42A077-E992-4F43-8FA1-DC858D4E9307}" presName="horzTwo" presStyleCnt="0"/>
      <dgm:spPr/>
    </dgm:pt>
    <dgm:pt modelId="{BF41BFC7-899A-4C5A-9218-9F63EA9DF877}" type="pres">
      <dgm:prSet presAssocID="{90D87403-3A6F-4F6B-987E-B0309B08BB31}" presName="sibSpaceTwo" presStyleCnt="0"/>
      <dgm:spPr/>
    </dgm:pt>
    <dgm:pt modelId="{A7B5311C-4419-458F-A7EA-BFA80BC78480}" type="pres">
      <dgm:prSet presAssocID="{3BE27738-8037-4E86-A222-94E832EB5075}" presName="vertTwo" presStyleCnt="0"/>
      <dgm:spPr/>
    </dgm:pt>
    <dgm:pt modelId="{3D4A6E4F-F025-4A29-B91D-429BD7E873AC}" type="pres">
      <dgm:prSet presAssocID="{3BE27738-8037-4E86-A222-94E832EB5075}" presName="txTwo" presStyleLbl="node2" presStyleIdx="2" presStyleCnt="3" custScaleX="667372" custScaleY="69543" custLinFactX="-20954" custLinFactNeighborX="-100000" custLinFactNeighborY="-63123">
        <dgm:presLayoutVars>
          <dgm:chPref val="3"/>
        </dgm:presLayoutVars>
      </dgm:prSet>
      <dgm:spPr/>
    </dgm:pt>
    <dgm:pt modelId="{CE983894-D9A7-49FD-B652-5B20AFC12199}" type="pres">
      <dgm:prSet presAssocID="{3BE27738-8037-4E86-A222-94E832EB5075}" presName="horzTwo" presStyleCnt="0"/>
      <dgm:spPr/>
    </dgm:pt>
    <dgm:pt modelId="{71829C67-5A9F-4880-9136-737622473A56}" type="pres">
      <dgm:prSet presAssocID="{1691B425-E40A-46EE-BD3A-8E326792E361}" presName="sibSpaceOne" presStyleCnt="0"/>
      <dgm:spPr/>
    </dgm:pt>
    <dgm:pt modelId="{FC4EC782-31B7-478D-A826-BA32EBD29385}" type="pres">
      <dgm:prSet presAssocID="{795F6C3B-19A6-468D-BFD9-AC4EE378DE46}" presName="vertOne" presStyleCnt="0"/>
      <dgm:spPr/>
    </dgm:pt>
    <dgm:pt modelId="{5D382FA9-456A-4D81-8E00-36816BC6084D}" type="pres">
      <dgm:prSet presAssocID="{795F6C3B-19A6-468D-BFD9-AC4EE378DE46}" presName="txOne" presStyleLbl="node0" presStyleIdx="1" presStyleCnt="2" custScaleX="357758" custScaleY="48387" custLinFactNeighborX="-96428" custLinFactNeighborY="39898">
        <dgm:presLayoutVars>
          <dgm:chPref val="3"/>
        </dgm:presLayoutVars>
      </dgm:prSet>
      <dgm:spPr/>
    </dgm:pt>
    <dgm:pt modelId="{6EC34577-BA90-4AF8-9022-3967989EBBBB}" type="pres">
      <dgm:prSet presAssocID="{795F6C3B-19A6-468D-BFD9-AC4EE378DE46}" presName="horzOne" presStyleCnt="0"/>
      <dgm:spPr/>
    </dgm:pt>
  </dgm:ptLst>
  <dgm:cxnLst>
    <dgm:cxn modelId="{8E0C6317-E65D-4CE3-9B7A-BFABF1ABFF39}" type="presOf" srcId="{4D42A077-E992-4F43-8FA1-DC858D4E9307}" destId="{BC6BB797-324C-48DB-B656-75E8CBF7C076}" srcOrd="0" destOrd="0" presId="urn:microsoft.com/office/officeart/2005/8/layout/hierarchy4"/>
    <dgm:cxn modelId="{A90DAB37-0FD7-4753-835E-EB1E4F80427C}" type="presOf" srcId="{AE81152A-43CA-4A36-A891-DEAE25CDF099}" destId="{D8EEB0F9-AF6C-47DB-A879-FC6892F5332A}" srcOrd="0" destOrd="0" presId="urn:microsoft.com/office/officeart/2005/8/layout/hierarchy4"/>
    <dgm:cxn modelId="{A311003A-ADFA-4784-850D-2742575BC76C}" srcId="{D3D71013-BF90-45C8-B342-DD931CB1F394}" destId="{AE81152A-43CA-4A36-A891-DEAE25CDF099}" srcOrd="0" destOrd="0" parTransId="{614D05F3-6F16-4A8F-A3BF-3C32A6E00B80}" sibTransId="{94E8749A-AB81-471A-9762-6B02E6159456}"/>
    <dgm:cxn modelId="{1C90BF5E-2F6B-48CB-B219-9362678F5AAF}" type="presOf" srcId="{D3D71013-BF90-45C8-B342-DD931CB1F394}" destId="{8C1D596C-1971-4053-B8C5-2D2282A089FF}" srcOrd="0" destOrd="0" presId="urn:microsoft.com/office/officeart/2005/8/layout/hierarchy4"/>
    <dgm:cxn modelId="{61F78A67-D6BF-40BA-B8C7-22A7584F81FD}" type="presOf" srcId="{39FFA9DB-7D99-4255-B414-81BB41803E1A}" destId="{5893064E-1EE9-4C4C-8725-EB03AD56A21F}" srcOrd="0" destOrd="0" presId="urn:microsoft.com/office/officeart/2005/8/layout/hierarchy4"/>
    <dgm:cxn modelId="{8B3F8379-207C-4567-9B0F-21389FA13BE7}" srcId="{D3D71013-BF90-45C8-B342-DD931CB1F394}" destId="{3BE27738-8037-4E86-A222-94E832EB5075}" srcOrd="2" destOrd="0" parTransId="{A49C5D40-0D1C-43D4-9AB1-66DB720BE319}" sibTransId="{86F1F66E-1C32-4FF4-BDE7-E9F1AFE2FF80}"/>
    <dgm:cxn modelId="{B0B69D9D-CEE6-4CE1-846A-D2743EAAB676}" type="presOf" srcId="{3BE27738-8037-4E86-A222-94E832EB5075}" destId="{3D4A6E4F-F025-4A29-B91D-429BD7E873AC}" srcOrd="0" destOrd="0" presId="urn:microsoft.com/office/officeart/2005/8/layout/hierarchy4"/>
    <dgm:cxn modelId="{215F15B6-9567-42B2-9C50-CA8B8E16E7E1}" srcId="{39FFA9DB-7D99-4255-B414-81BB41803E1A}" destId="{795F6C3B-19A6-468D-BFD9-AC4EE378DE46}" srcOrd="1" destOrd="0" parTransId="{D80B055D-FDFD-4E02-9C7F-2979628C89E2}" sibTransId="{4B27AF6E-11F5-4FF2-9DB2-7676F668219C}"/>
    <dgm:cxn modelId="{9A4EFAC1-A11A-4201-8D93-FB0C60C57D8E}" srcId="{D3D71013-BF90-45C8-B342-DD931CB1F394}" destId="{4D42A077-E992-4F43-8FA1-DC858D4E9307}" srcOrd="1" destOrd="0" parTransId="{F05C8F19-37D5-4CE9-AC1F-ACF0D008081C}" sibTransId="{90D87403-3A6F-4F6B-987E-B0309B08BB31}"/>
    <dgm:cxn modelId="{13476ECD-17BF-44D1-B02D-65B7BCA62DB8}" srcId="{39FFA9DB-7D99-4255-B414-81BB41803E1A}" destId="{D3D71013-BF90-45C8-B342-DD931CB1F394}" srcOrd="0" destOrd="0" parTransId="{3D810298-4F99-42BC-8001-3FC47B3A4DB3}" sibTransId="{1691B425-E40A-46EE-BD3A-8E326792E361}"/>
    <dgm:cxn modelId="{0D96D7E4-FC0D-4655-8D63-4C7DEE44D1F6}" type="presOf" srcId="{795F6C3B-19A6-468D-BFD9-AC4EE378DE46}" destId="{5D382FA9-456A-4D81-8E00-36816BC6084D}" srcOrd="0" destOrd="0" presId="urn:microsoft.com/office/officeart/2005/8/layout/hierarchy4"/>
    <dgm:cxn modelId="{97252027-6F64-465D-AE87-84E8298F1447}" type="presParOf" srcId="{5893064E-1EE9-4C4C-8725-EB03AD56A21F}" destId="{61CBC393-2A3A-46DD-ADBF-78D5A4C4061E}" srcOrd="0" destOrd="0" presId="urn:microsoft.com/office/officeart/2005/8/layout/hierarchy4"/>
    <dgm:cxn modelId="{650179D4-227B-4273-9788-4A369B78C100}" type="presParOf" srcId="{61CBC393-2A3A-46DD-ADBF-78D5A4C4061E}" destId="{8C1D596C-1971-4053-B8C5-2D2282A089FF}" srcOrd="0" destOrd="0" presId="urn:microsoft.com/office/officeart/2005/8/layout/hierarchy4"/>
    <dgm:cxn modelId="{4CA1587F-97AD-4343-AB15-69E072F50DD4}" type="presParOf" srcId="{61CBC393-2A3A-46DD-ADBF-78D5A4C4061E}" destId="{D90A2F22-6797-43B4-90CD-F07B064B1078}" srcOrd="1" destOrd="0" presId="urn:microsoft.com/office/officeart/2005/8/layout/hierarchy4"/>
    <dgm:cxn modelId="{D17AD1C7-1883-4714-952E-D843FB2D01CF}" type="presParOf" srcId="{61CBC393-2A3A-46DD-ADBF-78D5A4C4061E}" destId="{56A5AE74-B2AE-4D28-ABBD-626C216B1B55}" srcOrd="2" destOrd="0" presId="urn:microsoft.com/office/officeart/2005/8/layout/hierarchy4"/>
    <dgm:cxn modelId="{639F4045-B5B7-42E4-AA14-EA3AAB13EA7E}" type="presParOf" srcId="{56A5AE74-B2AE-4D28-ABBD-626C216B1B55}" destId="{83AC21DE-437C-4305-973F-814B3BC89A49}" srcOrd="0" destOrd="0" presId="urn:microsoft.com/office/officeart/2005/8/layout/hierarchy4"/>
    <dgm:cxn modelId="{FF1AED21-7143-4817-89E1-C9E1AE00EEE6}" type="presParOf" srcId="{83AC21DE-437C-4305-973F-814B3BC89A49}" destId="{D8EEB0F9-AF6C-47DB-A879-FC6892F5332A}" srcOrd="0" destOrd="0" presId="urn:microsoft.com/office/officeart/2005/8/layout/hierarchy4"/>
    <dgm:cxn modelId="{00DC2CA8-58D3-43D5-A2AE-5D34986ABFF5}" type="presParOf" srcId="{83AC21DE-437C-4305-973F-814B3BC89A49}" destId="{8A15642E-572E-4366-BC4D-FC9031F82EC3}" srcOrd="1" destOrd="0" presId="urn:microsoft.com/office/officeart/2005/8/layout/hierarchy4"/>
    <dgm:cxn modelId="{01C615BE-F5EA-4E3D-B493-FBCF7067AFD0}" type="presParOf" srcId="{56A5AE74-B2AE-4D28-ABBD-626C216B1B55}" destId="{B83B7BE5-3AFC-41A8-B75B-6BA72D4DECC8}" srcOrd="1" destOrd="0" presId="urn:microsoft.com/office/officeart/2005/8/layout/hierarchy4"/>
    <dgm:cxn modelId="{F19F5148-E334-4EE3-BA15-9B0066A5967D}" type="presParOf" srcId="{56A5AE74-B2AE-4D28-ABBD-626C216B1B55}" destId="{A9E563EE-5339-4CB5-81DC-57A5253CA596}" srcOrd="2" destOrd="0" presId="urn:microsoft.com/office/officeart/2005/8/layout/hierarchy4"/>
    <dgm:cxn modelId="{7A754615-7927-4ECB-9F28-EE51B2BCEDEB}" type="presParOf" srcId="{A9E563EE-5339-4CB5-81DC-57A5253CA596}" destId="{BC6BB797-324C-48DB-B656-75E8CBF7C076}" srcOrd="0" destOrd="0" presId="urn:microsoft.com/office/officeart/2005/8/layout/hierarchy4"/>
    <dgm:cxn modelId="{34D1306B-D02E-4C96-BA0B-84C3E0ECF074}" type="presParOf" srcId="{A9E563EE-5339-4CB5-81DC-57A5253CA596}" destId="{579E825F-7EA8-401B-8294-A86D9B40BD8C}" srcOrd="1" destOrd="0" presId="urn:microsoft.com/office/officeart/2005/8/layout/hierarchy4"/>
    <dgm:cxn modelId="{DDA59A3B-DAEE-491B-8862-F70E65E6C83A}" type="presParOf" srcId="{56A5AE74-B2AE-4D28-ABBD-626C216B1B55}" destId="{BF41BFC7-899A-4C5A-9218-9F63EA9DF877}" srcOrd="3" destOrd="0" presId="urn:microsoft.com/office/officeart/2005/8/layout/hierarchy4"/>
    <dgm:cxn modelId="{2A38ABE6-ED01-4203-8B05-05A764A4C6FA}" type="presParOf" srcId="{56A5AE74-B2AE-4D28-ABBD-626C216B1B55}" destId="{A7B5311C-4419-458F-A7EA-BFA80BC78480}" srcOrd="4" destOrd="0" presId="urn:microsoft.com/office/officeart/2005/8/layout/hierarchy4"/>
    <dgm:cxn modelId="{2F14471F-3726-4862-8867-DCF233D86EEF}" type="presParOf" srcId="{A7B5311C-4419-458F-A7EA-BFA80BC78480}" destId="{3D4A6E4F-F025-4A29-B91D-429BD7E873AC}" srcOrd="0" destOrd="0" presId="urn:microsoft.com/office/officeart/2005/8/layout/hierarchy4"/>
    <dgm:cxn modelId="{D533BC6E-C56F-43DF-B877-04B7268E11C9}" type="presParOf" srcId="{A7B5311C-4419-458F-A7EA-BFA80BC78480}" destId="{CE983894-D9A7-49FD-B652-5B20AFC12199}" srcOrd="1" destOrd="0" presId="urn:microsoft.com/office/officeart/2005/8/layout/hierarchy4"/>
    <dgm:cxn modelId="{E39D7E21-1BAC-429D-879D-BCDFA4E56811}" type="presParOf" srcId="{5893064E-1EE9-4C4C-8725-EB03AD56A21F}" destId="{71829C67-5A9F-4880-9136-737622473A56}" srcOrd="1" destOrd="0" presId="urn:microsoft.com/office/officeart/2005/8/layout/hierarchy4"/>
    <dgm:cxn modelId="{1574D8F8-E260-4C50-9157-DBA6BA66DD2B}" type="presParOf" srcId="{5893064E-1EE9-4C4C-8725-EB03AD56A21F}" destId="{FC4EC782-31B7-478D-A826-BA32EBD29385}" srcOrd="2" destOrd="0" presId="urn:microsoft.com/office/officeart/2005/8/layout/hierarchy4"/>
    <dgm:cxn modelId="{18C70C11-1316-4452-9BC8-83E6765DB085}" type="presParOf" srcId="{FC4EC782-31B7-478D-A826-BA32EBD29385}" destId="{5D382FA9-456A-4D81-8E00-36816BC6084D}" srcOrd="0" destOrd="0" presId="urn:microsoft.com/office/officeart/2005/8/layout/hierarchy4"/>
    <dgm:cxn modelId="{C8B5ABF3-EE4B-426B-B365-02257BD95A45}" type="presParOf" srcId="{FC4EC782-31B7-478D-A826-BA32EBD29385}" destId="{6EC34577-BA90-4AF8-9022-3967989EBB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FA9DB-7D99-4255-B414-81BB41803E1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BE27738-8037-4E86-A222-94E832EB5075}">
      <dgm:prSet phldrT="[Κείμενο]" custT="1"/>
      <dgm:spPr/>
      <dgm:t>
        <a:bodyPr/>
        <a:lstStyle/>
        <a:p>
          <a:pPr algn="l"/>
          <a:r>
            <a:rPr lang="fr-CA" sz="3600" dirty="0">
              <a:solidFill>
                <a:srgbClr val="FF0000"/>
              </a:solidFill>
            </a:rPr>
            <a:t>N</a:t>
          </a:r>
          <a:r>
            <a:rPr lang="el-GR" sz="3600" dirty="0">
              <a:solidFill>
                <a:srgbClr val="FF0000"/>
              </a:solidFill>
            </a:rPr>
            <a:t>α διδάξουμε καλύτερα τη γλώσσα του σχολείου</a:t>
          </a:r>
        </a:p>
        <a:p>
          <a:pPr algn="l"/>
          <a:r>
            <a:rPr lang="el-GR" sz="3600" dirty="0">
              <a:solidFill>
                <a:srgbClr val="FF0000"/>
              </a:solidFill>
            </a:rPr>
            <a:t>Να συνειδητοποιήσουμε τις ιδιαιτερότητες της ελληνικής </a:t>
          </a:r>
        </a:p>
        <a:p>
          <a:pPr algn="l"/>
          <a:r>
            <a:rPr lang="el-GR" sz="3600" dirty="0">
              <a:solidFill>
                <a:srgbClr val="FF0000"/>
              </a:solidFill>
            </a:rPr>
            <a:t>Να αντιπαραβάλουμε την ελληνική με άλλα γλωσσικά συστήματα</a:t>
          </a:r>
        </a:p>
        <a:p>
          <a:pPr algn="l"/>
          <a:r>
            <a:rPr lang="el-GR" sz="3600" dirty="0">
              <a:solidFill>
                <a:srgbClr val="FF0000"/>
              </a:solidFill>
            </a:rPr>
            <a:t>Να προσκαλέσουμε στην τάξη τις γλώσσες των μαθητών </a:t>
          </a:r>
          <a:r>
            <a:rPr lang="fr-CA" sz="3600" dirty="0">
              <a:solidFill>
                <a:srgbClr val="FF0000"/>
              </a:solidFill>
            </a:rPr>
            <a:t>(García &amp; Li 2014</a:t>
          </a:r>
          <a:r>
            <a:rPr lang="el-GR" sz="3600" dirty="0">
              <a:solidFill>
                <a:srgbClr val="FF0000"/>
              </a:solidFill>
            </a:rPr>
            <a:t>, </a:t>
          </a:r>
          <a:r>
            <a:rPr lang="el-GR" sz="3600" dirty="0" err="1">
              <a:solidFill>
                <a:srgbClr val="FF0000"/>
              </a:solidFill>
            </a:rPr>
            <a:t>Τσοκαλίδου</a:t>
          </a:r>
          <a:r>
            <a:rPr lang="fr-CA" sz="3600" dirty="0">
              <a:solidFill>
                <a:srgbClr val="FF0000"/>
              </a:solidFill>
            </a:rPr>
            <a:t> 2017)</a:t>
          </a:r>
        </a:p>
        <a:p>
          <a:pPr algn="l"/>
          <a:r>
            <a:rPr lang="el-GR" sz="3600" dirty="0">
              <a:solidFill>
                <a:srgbClr val="FF0000"/>
              </a:solidFill>
            </a:rPr>
            <a:t>Να αναπτυχθεί η </a:t>
          </a:r>
          <a:r>
            <a:rPr lang="el-GR" sz="3600" dirty="0" err="1">
              <a:solidFill>
                <a:srgbClr val="FF0000"/>
              </a:solidFill>
            </a:rPr>
            <a:t>πολυγλωσσική</a:t>
          </a:r>
          <a:r>
            <a:rPr lang="el-GR" sz="3600" dirty="0">
              <a:solidFill>
                <a:srgbClr val="FF0000"/>
              </a:solidFill>
            </a:rPr>
            <a:t> ικανότητα μέσα από την μεταγλωσσική  ικανότητα (Κ</a:t>
          </a:r>
          <a:r>
            <a:rPr lang="fr-CA" sz="3600" dirty="0" err="1">
              <a:solidFill>
                <a:srgbClr val="FF0000"/>
              </a:solidFill>
            </a:rPr>
            <a:t>rimpogianni</a:t>
          </a:r>
          <a:r>
            <a:rPr lang="fr-CA" sz="3600" dirty="0">
              <a:solidFill>
                <a:srgbClr val="FF0000"/>
              </a:solidFill>
            </a:rPr>
            <a:t> 2019)</a:t>
          </a:r>
        </a:p>
      </dgm:t>
    </dgm:pt>
    <dgm:pt modelId="{A49C5D40-0D1C-43D4-9AB1-66DB720BE319}" type="parTrans" cxnId="{8B3F8379-207C-4567-9B0F-21389FA13BE7}">
      <dgm:prSet/>
      <dgm:spPr/>
      <dgm:t>
        <a:bodyPr/>
        <a:lstStyle/>
        <a:p>
          <a:endParaRPr lang="el-GR"/>
        </a:p>
      </dgm:t>
    </dgm:pt>
    <dgm:pt modelId="{86F1F66E-1C32-4FF4-BDE7-E9F1AFE2FF80}" type="sibTrans" cxnId="{8B3F8379-207C-4567-9B0F-21389FA13BE7}">
      <dgm:prSet/>
      <dgm:spPr/>
      <dgm:t>
        <a:bodyPr/>
        <a:lstStyle/>
        <a:p>
          <a:endParaRPr lang="el-GR"/>
        </a:p>
      </dgm:t>
    </dgm:pt>
    <dgm:pt modelId="{5893064E-1EE9-4C4C-8725-EB03AD56A21F}" type="pres">
      <dgm:prSet presAssocID="{39FFA9DB-7D99-4255-B414-81BB41803E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FEDCBE-F91B-4606-BB8E-B2A7590B5339}" type="pres">
      <dgm:prSet presAssocID="{3BE27738-8037-4E86-A222-94E832EB5075}" presName="vertOne" presStyleCnt="0"/>
      <dgm:spPr/>
    </dgm:pt>
    <dgm:pt modelId="{852C3EC2-E458-4671-BE67-C4B8D8FC7474}" type="pres">
      <dgm:prSet presAssocID="{3BE27738-8037-4E86-A222-94E832EB5075}" presName="txOne" presStyleLbl="node0" presStyleIdx="0" presStyleCnt="1">
        <dgm:presLayoutVars>
          <dgm:chPref val="3"/>
        </dgm:presLayoutVars>
      </dgm:prSet>
      <dgm:spPr/>
    </dgm:pt>
    <dgm:pt modelId="{2A0FEF23-96FA-4AC3-A5D6-1DAA3114D97F}" type="pres">
      <dgm:prSet presAssocID="{3BE27738-8037-4E86-A222-94E832EB5075}" presName="horzOne" presStyleCnt="0"/>
      <dgm:spPr/>
    </dgm:pt>
  </dgm:ptLst>
  <dgm:cxnLst>
    <dgm:cxn modelId="{61F78A67-D6BF-40BA-B8C7-22A7584F81FD}" type="presOf" srcId="{39FFA9DB-7D99-4255-B414-81BB41803E1A}" destId="{5893064E-1EE9-4C4C-8725-EB03AD56A21F}" srcOrd="0" destOrd="0" presId="urn:microsoft.com/office/officeart/2005/8/layout/hierarchy4"/>
    <dgm:cxn modelId="{8B3F8379-207C-4567-9B0F-21389FA13BE7}" srcId="{39FFA9DB-7D99-4255-B414-81BB41803E1A}" destId="{3BE27738-8037-4E86-A222-94E832EB5075}" srcOrd="0" destOrd="0" parTransId="{A49C5D40-0D1C-43D4-9AB1-66DB720BE319}" sibTransId="{86F1F66E-1C32-4FF4-BDE7-E9F1AFE2FF80}"/>
    <dgm:cxn modelId="{DD9F00C2-E2A2-4A3A-BF31-9A722204D016}" type="presOf" srcId="{3BE27738-8037-4E86-A222-94E832EB5075}" destId="{852C3EC2-E458-4671-BE67-C4B8D8FC7474}" srcOrd="0" destOrd="0" presId="urn:microsoft.com/office/officeart/2005/8/layout/hierarchy4"/>
    <dgm:cxn modelId="{7945CD88-6E94-4A8D-99A8-592C71A505CB}" type="presParOf" srcId="{5893064E-1EE9-4C4C-8725-EB03AD56A21F}" destId="{73FEDCBE-F91B-4606-BB8E-B2A7590B5339}" srcOrd="0" destOrd="0" presId="urn:microsoft.com/office/officeart/2005/8/layout/hierarchy4"/>
    <dgm:cxn modelId="{517D74D2-EC05-44C7-9D54-A327AF63AFC0}" type="presParOf" srcId="{73FEDCBE-F91B-4606-BB8E-B2A7590B5339}" destId="{852C3EC2-E458-4671-BE67-C4B8D8FC7474}" srcOrd="0" destOrd="0" presId="urn:microsoft.com/office/officeart/2005/8/layout/hierarchy4"/>
    <dgm:cxn modelId="{7603C113-2C51-4F09-9F0F-7D9BA19CA95C}" type="presParOf" srcId="{73FEDCBE-F91B-4606-BB8E-B2A7590B5339}" destId="{2A0FEF23-96FA-4AC3-A5D6-1DAA3114D9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596C-1971-4053-B8C5-2D2282A089FF}">
      <dsp:nvSpPr>
        <dsp:cNvPr id="0" name=""/>
        <dsp:cNvSpPr/>
      </dsp:nvSpPr>
      <dsp:spPr>
        <a:xfrm>
          <a:off x="1053262" y="2805189"/>
          <a:ext cx="5341580" cy="175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Η αναλογία</a:t>
          </a:r>
          <a:r>
            <a:rPr lang="fr-CA" sz="3600" kern="1200" dirty="0"/>
            <a:t> (Castagne 2016)</a:t>
          </a:r>
          <a:endParaRPr lang="el-GR" sz="3600" kern="1200" dirty="0"/>
        </a:p>
      </dsp:txBody>
      <dsp:txXfrm>
        <a:off x="1104599" y="2856526"/>
        <a:ext cx="5238906" cy="1650089"/>
      </dsp:txXfrm>
    </dsp:sp>
    <dsp:sp modelId="{D8EEB0F9-AF6C-47DB-A879-FC6892F5332A}">
      <dsp:nvSpPr>
        <dsp:cNvPr id="0" name=""/>
        <dsp:cNvSpPr/>
      </dsp:nvSpPr>
      <dsp:spPr>
        <a:xfrm>
          <a:off x="0" y="0"/>
          <a:ext cx="914946" cy="241181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Θεωρητικό πλαίσιο</a:t>
          </a:r>
        </a:p>
      </dsp:txBody>
      <dsp:txXfrm>
        <a:off x="26798" y="26798"/>
        <a:ext cx="861350" cy="2358222"/>
      </dsp:txXfrm>
    </dsp:sp>
    <dsp:sp modelId="{BC6BB797-324C-48DB-B656-75E8CBF7C076}">
      <dsp:nvSpPr>
        <dsp:cNvPr id="0" name=""/>
        <dsp:cNvSpPr/>
      </dsp:nvSpPr>
      <dsp:spPr>
        <a:xfrm>
          <a:off x="0" y="2788607"/>
          <a:ext cx="928615" cy="18795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Προσέγγιση</a:t>
          </a:r>
        </a:p>
      </dsp:txBody>
      <dsp:txXfrm>
        <a:off x="27198" y="2815805"/>
        <a:ext cx="874219" cy="1825198"/>
      </dsp:txXfrm>
    </dsp:sp>
    <dsp:sp modelId="{3D4A6E4F-F025-4A29-B91D-429BD7E873AC}">
      <dsp:nvSpPr>
        <dsp:cNvPr id="0" name=""/>
        <dsp:cNvSpPr/>
      </dsp:nvSpPr>
      <dsp:spPr>
        <a:xfrm>
          <a:off x="991288" y="0"/>
          <a:ext cx="5465536" cy="2466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Η Αλληλοκατανόηση</a:t>
          </a:r>
          <a:r>
            <a:rPr lang="fr-CA" sz="3600" kern="1200" dirty="0"/>
            <a:t> (Blanche-Benveniste </a:t>
          </a:r>
          <a:r>
            <a:rPr lang="el-GR" sz="3600" kern="1200" dirty="0"/>
            <a:t>&amp;</a:t>
          </a:r>
          <a:r>
            <a:rPr lang="fr-CA" sz="3600" kern="1200" dirty="0"/>
            <a:t> </a:t>
          </a:r>
          <a:r>
            <a:rPr lang="fr-CA" sz="3600" kern="1200" dirty="0" err="1"/>
            <a:t>Vali</a:t>
          </a:r>
          <a:r>
            <a:rPr lang="fr-CA" sz="3600" kern="1200" dirty="0"/>
            <a:t> 1997) </a:t>
          </a:r>
          <a:endParaRPr lang="el-GR" sz="2000" kern="1200" dirty="0"/>
        </a:p>
      </dsp:txBody>
      <dsp:txXfrm>
        <a:off x="1063530" y="72242"/>
        <a:ext cx="5321052" cy="2322024"/>
      </dsp:txXfrm>
    </dsp:sp>
    <dsp:sp modelId="{5D382FA9-456A-4D81-8E00-36816BC6084D}">
      <dsp:nvSpPr>
        <dsp:cNvPr id="0" name=""/>
        <dsp:cNvSpPr/>
      </dsp:nvSpPr>
      <dsp:spPr>
        <a:xfrm>
          <a:off x="6795269" y="1415840"/>
          <a:ext cx="2929909" cy="171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Η </a:t>
          </a:r>
          <a:r>
            <a:rPr lang="el-GR" sz="2400" kern="1200" dirty="0" err="1"/>
            <a:t>διαγλωσσικότητα</a:t>
          </a:r>
          <a:r>
            <a:rPr lang="fr-CA" sz="2400" kern="1200" dirty="0"/>
            <a:t> (Garcia &amp; Li 2014, Garcia &amp; </a:t>
          </a:r>
          <a:r>
            <a:rPr lang="fr-CA" sz="2400" kern="1200" dirty="0" err="1"/>
            <a:t>Kleyn</a:t>
          </a:r>
          <a:r>
            <a:rPr lang="fr-CA" sz="2400" kern="1200" dirty="0"/>
            <a:t> 2017, </a:t>
          </a:r>
          <a:r>
            <a:rPr lang="el-GR" sz="2400" kern="1200" dirty="0" err="1"/>
            <a:t>Τσοκαλίδου</a:t>
          </a:r>
          <a:r>
            <a:rPr lang="el-GR" sz="2400" kern="1200" dirty="0"/>
            <a:t> 2017</a:t>
          </a:r>
          <a:r>
            <a:rPr lang="fr-CA" sz="2400" kern="1200" dirty="0"/>
            <a:t>)</a:t>
          </a:r>
          <a:endParaRPr lang="el-GR" sz="2400" kern="1200" dirty="0"/>
        </a:p>
      </dsp:txBody>
      <dsp:txXfrm>
        <a:off x="6845534" y="1466105"/>
        <a:ext cx="2829379" cy="161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C3EC2-E458-4671-BE67-C4B8D8FC7474}">
      <dsp:nvSpPr>
        <dsp:cNvPr id="0" name=""/>
        <dsp:cNvSpPr/>
      </dsp:nvSpPr>
      <dsp:spPr>
        <a:xfrm>
          <a:off x="0" y="0"/>
          <a:ext cx="10515600" cy="678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rgbClr val="FF0000"/>
              </a:solidFill>
            </a:rPr>
            <a:t>N</a:t>
          </a:r>
          <a:r>
            <a:rPr lang="el-GR" sz="3600" kern="1200" dirty="0">
              <a:solidFill>
                <a:srgbClr val="FF0000"/>
              </a:solidFill>
            </a:rPr>
            <a:t>α διδάξουμε καλύτερα τη γλώσσα του σχολείου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solidFill>
                <a:srgbClr val="FF0000"/>
              </a:solidFill>
            </a:rPr>
            <a:t>Να συνειδητοποιήσουμε τις ιδιαιτερότητες της ελληνικής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solidFill>
                <a:srgbClr val="FF0000"/>
              </a:solidFill>
            </a:rPr>
            <a:t>Να αντιπαραβάλουμε την ελληνική με άλλα γλωσσικά συστήματα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solidFill>
                <a:srgbClr val="FF0000"/>
              </a:solidFill>
            </a:rPr>
            <a:t>Να προσκαλέσουμε στην τάξη τις γλώσσες των μαθητών </a:t>
          </a:r>
          <a:r>
            <a:rPr lang="fr-CA" sz="3600" kern="1200" dirty="0">
              <a:solidFill>
                <a:srgbClr val="FF0000"/>
              </a:solidFill>
            </a:rPr>
            <a:t>(García &amp; Li 2014</a:t>
          </a:r>
          <a:r>
            <a:rPr lang="el-GR" sz="3600" kern="1200" dirty="0">
              <a:solidFill>
                <a:srgbClr val="FF0000"/>
              </a:solidFill>
            </a:rPr>
            <a:t>, </a:t>
          </a:r>
          <a:r>
            <a:rPr lang="el-GR" sz="3600" kern="1200" dirty="0" err="1">
              <a:solidFill>
                <a:srgbClr val="FF0000"/>
              </a:solidFill>
            </a:rPr>
            <a:t>Τσοκαλίδου</a:t>
          </a:r>
          <a:r>
            <a:rPr lang="fr-CA" sz="3600" kern="1200" dirty="0">
              <a:solidFill>
                <a:srgbClr val="FF0000"/>
              </a:solidFill>
            </a:rPr>
            <a:t> 2017)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solidFill>
                <a:srgbClr val="FF0000"/>
              </a:solidFill>
            </a:rPr>
            <a:t>Να αναπτυχθεί η </a:t>
          </a:r>
          <a:r>
            <a:rPr lang="el-GR" sz="3600" kern="1200" dirty="0" err="1">
              <a:solidFill>
                <a:srgbClr val="FF0000"/>
              </a:solidFill>
            </a:rPr>
            <a:t>πολυγλωσσική</a:t>
          </a:r>
          <a:r>
            <a:rPr lang="el-GR" sz="3600" kern="1200" dirty="0">
              <a:solidFill>
                <a:srgbClr val="FF0000"/>
              </a:solidFill>
            </a:rPr>
            <a:t> ικανότητα μέσα από την μεταγλωσσική  ικανότητα (Κ</a:t>
          </a:r>
          <a:r>
            <a:rPr lang="fr-CA" sz="3600" kern="1200" dirty="0" err="1">
              <a:solidFill>
                <a:srgbClr val="FF0000"/>
              </a:solidFill>
            </a:rPr>
            <a:t>rimpogianni</a:t>
          </a:r>
          <a:r>
            <a:rPr lang="fr-CA" sz="3600" kern="1200" dirty="0">
              <a:solidFill>
                <a:srgbClr val="FF0000"/>
              </a:solidFill>
            </a:rPr>
            <a:t> 2019)</a:t>
          </a:r>
        </a:p>
      </dsp:txBody>
      <dsp:txXfrm>
        <a:off x="198708" y="198708"/>
        <a:ext cx="10118184" cy="6386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72F81-114B-421D-89CE-F104DF326DA9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93175-750B-4E86-B42B-88C0E3759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93175-750B-4E86-B42B-88C0E3759E9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4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93175-750B-4E86-B42B-88C0E3759E9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0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D0C296-BA26-277B-26B0-17EA96C3A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4A65F4-FAA5-5B90-3190-96E605B69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0FC37C-C8AD-8182-FCD5-BA8E0EF4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DC7AE5-7A4D-3121-7CA3-6557A836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828F45-1787-D5BA-B1BB-887904DF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95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EA3746-B450-5587-7DF7-BAF4A8BF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2F36C91-8DF0-4353-82C8-5F52C01A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0AFFAE-DBC6-F747-FBD3-CE1BEC38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AD182A-FC17-30E2-5ECA-F37DDB65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5541EB-7F34-2E1B-E35E-FFACA9A8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21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D243E9C-0732-FF7E-5EB9-B5CDBF05B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73FC74-5600-154C-1C61-1043320E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8C27D2-ED18-7D14-32F0-AA473056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8F0947-535F-EA74-E4C5-02792F13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3C3003-CC45-5BFC-9BF7-CEF66797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54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391DAC-F3C5-F4FC-6227-788D908B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29C02-2F9A-7437-4130-1C397AE82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3B3F3-7402-B795-B742-A4AA63A4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5BAEBE-217D-3506-2608-B5178DAF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D15B5B-A802-60EA-B25B-C1B63468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00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0787ED-B1A4-B9B3-FE97-DDD4F6BD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86AAF8-2B8C-97E3-B41F-2FB10F62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9C4D89-E4C8-E188-D0ED-E1AF293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8D13DB-4F2D-A107-FB44-4557CB1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4FF7A1-CC1D-72FC-70DC-7CD3D2CE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7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717420-58C3-CB9C-65CC-3F09A451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CE1B68-67DE-A9A7-4163-5E37589B8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8EEE8F-57D4-1DDD-64DD-3E57C1BD7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557DE3-EFC5-8F2D-DDEE-18129353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20CB37-0623-D3F4-0597-2017E2F3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E5C28A-6761-A87D-D644-DA4DA19B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23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09CEA-2798-D6F1-2461-AE9056A8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006D86-E92E-12F0-CEED-1303048C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D3CE8E-A779-FB7C-E207-94BEAF57D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B261232-FEFE-2749-BD52-AB678FC9D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3C0AF3C-3A9B-6A56-D28D-E2A4C0F4A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046F8FD-1C51-56BF-94B5-0B325CCC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B5135B-3706-176C-4554-8A1F08CA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98ED61C-CB62-CC6F-910A-2142C8FE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85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D78A8-C574-F493-23EC-FF2F7474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55437FB-D750-CF1A-CC59-85417749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42DFC67-0FD5-EFA0-75C3-92DAB974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AD233B-17AB-0787-5642-315337E5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1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85EF759-5A02-47B2-D6D3-C6E83D16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E7336D2-EB82-2AF5-F017-73B2D7E6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861FBA-7D72-57FC-A7D8-59D298BA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3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5AE88-230F-A70F-D9FA-50E9EBB2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C758F-1A82-3232-7F3F-A3C4F90B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BBBD78-BD6B-B20C-277D-176C236D6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E94A30-AAC0-B381-C127-68D5A872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DC4EF9-F59F-379D-2F0E-06475B4A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2FDB11-AD7A-A20C-A9AC-9B8D54FC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6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0262F9-EC51-618C-3887-49A42750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0B53D0C-248D-2108-70EF-223FAEC12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6FF810C-6730-39CA-75EB-6532554D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6B8C1D2-CB71-9354-E7E3-39EC8F89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AEE539-004B-6629-0F84-72CBD5F3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1F35C5-578C-1953-477A-311AE766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32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214986A-7AA0-E0E0-1DB9-3FC251E4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F57C6C-BC55-0B7B-9BF4-07819191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7466B7-60DF-861E-8279-E66352560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485D-9F9E-49EE-B4A1-28DF95DC41DD}" type="datetimeFigureOut">
              <a:rPr lang="el-GR" smtClean="0"/>
              <a:t>14/5/2024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0E704D-E685-81DA-F97A-44BB3D945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46770B-7586-0920-B86A-81B555BAB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0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1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3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4" Type="http://schemas.openxmlformats.org/officeDocument/2006/relationships/audio" Target="../media/media13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6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4" Type="http://schemas.openxmlformats.org/officeDocument/2006/relationships/audio" Target="../media/media18.m4a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1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20.aac"/><Relationship Id="rId1" Type="http://schemas.microsoft.com/office/2007/relationships/media" Target="../media/media20.aac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21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4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23.aac"/><Relationship Id="rId1" Type="http://schemas.microsoft.com/office/2007/relationships/media" Target="../media/media23.aac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irn.info/revue-le-francais-aujourd-hui-2022-2-page-47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ynergasia.uoa.gr/modules/document/file.php/NOC123/ACTES%20E-BOOK%20FINAL.pdf" TargetMode="External"/><Relationship Id="rId2" Type="http://schemas.openxmlformats.org/officeDocument/2006/relationships/hyperlink" Target="https://www.academia.edu/25109618/Figement_et_intensit%C3%A9_en_grec_modern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78EEC5-6085-8951-E1EA-63DBF4807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479254"/>
            <a:ext cx="11290663" cy="358329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br>
              <a:rPr lang="en-US" sz="800" dirty="0"/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παρομοίωση για τη διδασκαλία της ελληνικής σε </a:t>
            </a:r>
            <a:r>
              <a:rPr lang="el-GR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πολυγλωσσικό</a:t>
            </a:r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περιβάλλον </a:t>
            </a:r>
            <a:br>
              <a:rPr lang="fr-C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η απόδοσή της στα κινεζικά, γεωργιανά και εβραϊκά</a:t>
            </a:r>
            <a:b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4000" dirty="0"/>
              <a:t>A</a:t>
            </a:r>
            <a:r>
              <a:rPr lang="el-GR" sz="4000" dirty="0" err="1"/>
              <a:t>ργυρώ</a:t>
            </a:r>
            <a:r>
              <a:rPr lang="el-GR" sz="4000" dirty="0"/>
              <a:t> Μουστάκη</a:t>
            </a:r>
            <a:br>
              <a:rPr lang="en-US" sz="4000" dirty="0"/>
            </a:br>
            <a:r>
              <a:rPr lang="en-US" sz="2700" dirty="0"/>
              <a:t>argmous@frl.uoa.gr</a:t>
            </a:r>
            <a:br>
              <a:rPr lang="el-GR" sz="4000" dirty="0"/>
            </a:br>
            <a:r>
              <a:rPr lang="el-GR" sz="3100" dirty="0"/>
              <a:t>ΕΚΠΑ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F8EC06-2846-061D-749C-47B808BCB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730" y="4062548"/>
            <a:ext cx="9555256" cy="2606265"/>
          </a:xfrm>
        </p:spPr>
        <p:txBody>
          <a:bodyPr>
            <a:noAutofit/>
          </a:bodyPr>
          <a:lstStyle/>
          <a:p>
            <a:pPr marL="228600" algn="ctr">
              <a:lnSpc>
                <a:spcPct val="150000"/>
              </a:lnSpc>
            </a:pP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l-GR" baseline="30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Διεθνές Συνέδριο Ελληνικής γλωσσολογίας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Θεσσαλονίκη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Δεκεμβρίου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2023                           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sz="1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br>
              <a:rPr lang="el-GR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</a:br>
            <a:endParaRPr lang="el-GR" sz="1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7A36E4-AF73-1B99-1CC9-016B330D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33" y="2659181"/>
            <a:ext cx="876419" cy="11268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97C495-347F-35C4-FED4-10E2D943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275" y="5429125"/>
            <a:ext cx="960711" cy="9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DE21A-B60D-324D-5AEC-92DAF344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Ιδιαιτερότητα των παγιωμένων εκφράσεων με </a:t>
            </a:r>
            <a:r>
              <a:rPr lang="el-GR" i="1" dirty="0"/>
              <a:t>σαν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5C563A-33BF-8770-DD24-82C85A11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CA" sz="2800" i="1" dirty="0">
              <a:cs typeface="Times New Roman" panose="02020603050405020304" pitchFamily="18" charset="0"/>
            </a:endParaRPr>
          </a:p>
          <a:p>
            <a:pPr lvl="1"/>
            <a:r>
              <a:rPr lang="el-GR" sz="2800" dirty="0"/>
              <a:t>Έκφραση της επίτασης </a:t>
            </a:r>
            <a:endParaRPr lang="fr-CA" sz="2800" dirty="0"/>
          </a:p>
          <a:p>
            <a:pPr marL="457200" lvl="1" indent="0">
              <a:buNone/>
            </a:pPr>
            <a:r>
              <a:rPr lang="el-GR" sz="2800" dirty="0"/>
              <a:t>Σημασιολογικά διαφανής </a:t>
            </a:r>
          </a:p>
          <a:p>
            <a:pPr marL="457200" lvl="1" indent="0">
              <a:buNone/>
            </a:pPr>
            <a:endParaRPr lang="el-GR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 Γιάννης καπνίζει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σαν φουγάρο</a:t>
            </a:r>
            <a:r>
              <a:rPr lang="el-GR" sz="2800" dirty="0"/>
              <a:t> </a:t>
            </a:r>
            <a:endParaRPr lang="el-GR" altLang="ja-JP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Μαρία είναι ωραία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σαν θεά</a:t>
            </a:r>
            <a:r>
              <a:rPr lang="el-GR" sz="2800" dirty="0"/>
              <a:t> </a:t>
            </a:r>
          </a:p>
          <a:p>
            <a:pPr lvl="1"/>
            <a:endParaRPr lang="fr-CA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555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7532BE-687A-2395-DCCB-7991B455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σημασία των μεταγλωσσικών πληροφοριών για την κατανόηση (</a:t>
            </a:r>
            <a:r>
              <a:rPr lang="en-US" dirty="0" err="1"/>
              <a:t>Krimpogianni</a:t>
            </a:r>
            <a:r>
              <a:rPr lang="el-GR" dirty="0"/>
              <a:t> &amp; </a:t>
            </a:r>
            <a:r>
              <a:rPr lang="en-US" dirty="0" err="1"/>
              <a:t>Moustaki</a:t>
            </a:r>
            <a:r>
              <a:rPr lang="en-US" dirty="0"/>
              <a:t> 2022)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A74612-C724-F80F-455F-E770423C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748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8DE40C-0C8F-7647-8E6A-0A71C768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6" y="365126"/>
            <a:ext cx="10507133" cy="667808"/>
          </a:xfrm>
        </p:spPr>
        <p:txBody>
          <a:bodyPr>
            <a:normAutofit/>
          </a:bodyPr>
          <a:lstStyle/>
          <a:p>
            <a:r>
              <a:rPr lang="el-GR" sz="4000" dirty="0"/>
              <a:t>Τα χαρακτηριστικά των εξεταζόμενων γλωσσών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8A9ABF-8DEB-8BFF-EF3E-6E314716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874" y="1533378"/>
            <a:ext cx="6344659" cy="5324622"/>
          </a:xfrm>
        </p:spPr>
        <p:txBody>
          <a:bodyPr>
            <a:normAutofit fontScale="55000" lnSpcReduction="20000"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Γενετικά απομακρυσμένες </a:t>
            </a:r>
            <a:endParaRPr lang="fr-CA" sz="3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4400" dirty="0"/>
              <a:t>Τα εβραϊκά έχουν σχέσεις με τα αραβικά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dirty="0"/>
              <a:t>Η </a:t>
            </a:r>
            <a:r>
              <a:rPr lang="el-GR" sz="4400" dirty="0" err="1"/>
              <a:t>γεβανική</a:t>
            </a:r>
            <a:r>
              <a:rPr lang="el-GR" sz="4400" dirty="0"/>
              <a:t> διάλεκτος (πρόγραμμα </a:t>
            </a:r>
            <a:r>
              <a:rPr lang="el-GR" sz="4400" i="1" dirty="0"/>
              <a:t>Πριν σβήσει η φλόγα</a:t>
            </a:r>
            <a:r>
              <a:rPr lang="el-GR" sz="4400" dirty="0"/>
              <a:t>, Βλάχου 2014)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dirty="0"/>
              <a:t>Τα γεωργιανά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dirty="0"/>
              <a:t>Τα κινεζικά </a:t>
            </a:r>
          </a:p>
          <a:p>
            <a:pPr marL="0" indent="0">
              <a:buNone/>
            </a:pPr>
            <a:endParaRPr lang="el-GR" sz="4400" dirty="0"/>
          </a:p>
          <a:p>
            <a:pPr>
              <a:buFont typeface="Wingdings" panose="05000000000000000000" pitchFamily="2" charset="2"/>
              <a:buChar char="Ø"/>
            </a:pPr>
            <a:endParaRPr lang="el-GR" sz="4400" dirty="0"/>
          </a:p>
          <a:p>
            <a:pPr marL="0" indent="0">
              <a:buNone/>
            </a:pPr>
            <a:endParaRPr lang="fr-CA" sz="4400" dirty="0"/>
          </a:p>
          <a:p>
            <a:pPr marL="0" indent="0">
              <a:buNone/>
            </a:pPr>
            <a:r>
              <a:rPr lang="el-GR" sz="4400" dirty="0"/>
              <a:t>Γειτνίαση</a:t>
            </a:r>
            <a:r>
              <a:rPr lang="fr-CA" sz="4400" dirty="0"/>
              <a:t> (Castagne 2016) </a:t>
            </a:r>
            <a:endParaRPr lang="el-GR" sz="4400" dirty="0"/>
          </a:p>
          <a:p>
            <a:pPr marL="0" indent="0">
              <a:buNone/>
            </a:pPr>
            <a:r>
              <a:rPr lang="el-GR" sz="4400" dirty="0"/>
              <a:t>Κοινή πολιτισμική κληρονομιά (</a:t>
            </a:r>
            <a:r>
              <a:rPr lang="fr-CA" sz="4400" dirty="0" err="1"/>
              <a:t>Piirainen</a:t>
            </a:r>
            <a:r>
              <a:rPr lang="fr-CA" sz="4400" dirty="0"/>
              <a:t>)</a:t>
            </a:r>
            <a:endParaRPr lang="el-GR" sz="4400" dirty="0"/>
          </a:p>
          <a:p>
            <a:pPr marL="0" indent="0">
              <a:buNone/>
            </a:pPr>
            <a:r>
              <a:rPr lang="el-GR" sz="4400" dirty="0"/>
              <a:t>Δάνεια (</a:t>
            </a:r>
            <a:r>
              <a:rPr lang="en-US" sz="4400" dirty="0"/>
              <a:t>Mo</a:t>
            </a:r>
            <a:r>
              <a:rPr lang="el-GR" sz="4400" dirty="0" err="1"/>
              <a:t>υστάκη</a:t>
            </a:r>
            <a:r>
              <a:rPr lang="el-GR" sz="4400" dirty="0"/>
              <a:t>, Μάρκου, </a:t>
            </a:r>
            <a:r>
              <a:rPr lang="el-GR" sz="4400" dirty="0" err="1"/>
              <a:t>Σβετσίνσκαγια</a:t>
            </a:r>
            <a:r>
              <a:rPr lang="el-GR" sz="4400" dirty="0"/>
              <a:t> 2015)</a:t>
            </a:r>
            <a:r>
              <a:rPr lang="fr-CA" sz="4400" dirty="0"/>
              <a:t>, </a:t>
            </a:r>
            <a:r>
              <a:rPr lang="el-GR" sz="4400" dirty="0"/>
              <a:t>διεθνισμοί (Αναστασιάδη-Συμεωνίδη), κοινή πολιτισμική παράδοση (παραμύθια) </a:t>
            </a:r>
          </a:p>
          <a:p>
            <a:pPr marL="0" indent="0">
              <a:buNone/>
            </a:pPr>
            <a:endParaRPr lang="el-G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A" sz="3600" dirty="0"/>
          </a:p>
          <a:p>
            <a:pPr>
              <a:buFont typeface="Wingdings" panose="05000000000000000000" pitchFamily="2" charset="2"/>
              <a:buChar char="Ø"/>
            </a:pPr>
            <a:endParaRPr lang="fr-CA" sz="3600" dirty="0"/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2B70D-ECD9-33A5-ABB0-81EA7EF472E8}"/>
              </a:ext>
            </a:extLst>
          </p:cNvPr>
          <p:cNvSpPr txBox="1"/>
          <p:nvPr/>
        </p:nvSpPr>
        <p:spPr>
          <a:xfrm>
            <a:off x="692332" y="1410789"/>
            <a:ext cx="42938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FF0000"/>
                </a:solidFill>
              </a:rPr>
              <a:t>μη ινδοευρωπαϊκές γλώσσες</a:t>
            </a:r>
            <a:endParaRPr lang="fr-CA" sz="36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FF0000"/>
                </a:solidFill>
              </a:rPr>
              <a:t>κοινή δομή</a:t>
            </a:r>
            <a:r>
              <a:rPr lang="fr-CA" sz="3600" dirty="0">
                <a:solidFill>
                  <a:srgbClr val="FF0000"/>
                </a:solidFill>
              </a:rPr>
              <a:t>, </a:t>
            </a:r>
            <a:r>
              <a:rPr lang="el-GR" sz="3600" dirty="0">
                <a:solidFill>
                  <a:srgbClr val="FF0000"/>
                </a:solidFill>
              </a:rPr>
              <a:t>κοινό λεξιλόγιο</a:t>
            </a:r>
            <a:endParaRPr lang="fr-CA" sz="36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356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7E089B-226C-B50B-7112-0802C241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86" y="208522"/>
            <a:ext cx="10530840" cy="10383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 </a:t>
            </a:r>
            <a:r>
              <a:rPr lang="el-GR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αναπαράσταση μέσω εικόνων </a:t>
            </a:r>
            <a:r>
              <a:rPr lang="fr-CA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fr-CA" sz="4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Dragataki</a:t>
            </a:r>
            <a:r>
              <a:rPr lang="fr-CA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 2017)</a:t>
            </a:r>
            <a:br>
              <a:rPr lang="el-GR" sz="4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91572F-4293-070C-5002-B4C8B896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283926" cy="4849495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συμβολισμός</a:t>
            </a:r>
            <a:r>
              <a:rPr lang="fr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fr-CA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fr-CA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fr-CA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tzbiecka</a:t>
            </a:r>
            <a:r>
              <a:rPr lang="fr-CA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1996)</a:t>
            </a:r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 univers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ls</a:t>
            </a:r>
            <a:endParaRPr lang="el-GR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CA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81 000+ Linge Blanc Photos, taleaux et images libre de ...">
            <a:extLst>
              <a:ext uri="{FF2B5EF4-FFF2-40B4-BE49-F238E27FC236}">
                <a16:creationId xmlns:a16="http://schemas.microsoft.com/office/drawing/2014/main" id="{92F4F6D3-4E34-0E9E-C9FB-85331860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89" y="1923474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⚡ 8 dieux grecs les plus chelous de la mythologie - Sherpas">
            <a:extLst>
              <a:ext uri="{FF2B5EF4-FFF2-40B4-BE49-F238E27FC236}">
                <a16:creationId xmlns:a16="http://schemas.microsoft.com/office/drawing/2014/main" id="{097F665D-08D0-83E2-CFEF-10D7ADF1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5" y="3259573"/>
            <a:ext cx="2520453" cy="12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AR – Set de autocolante pentru marcarea capacelor: conținut 7 bucăți |  KAISER+KRAFT">
            <a:extLst>
              <a:ext uri="{FF2B5EF4-FFF2-40B4-BE49-F238E27FC236}">
                <a16:creationId xmlns:a16="http://schemas.microsoft.com/office/drawing/2014/main" id="{A7BB92A2-1B55-DA02-3683-3D36680E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07" y="1994171"/>
            <a:ext cx="1445693" cy="14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lustrații de stoc cu Uragan În Stil De Desene Animate Cu Mișcare Rapidă  Vârtej De Aer Pictogramă Cataclism Tornadă Element De Vânt Puternic Pentru  Ilustrare De Design - Descarca imaginea acum - iStock">
            <a:extLst>
              <a:ext uri="{FF2B5EF4-FFF2-40B4-BE49-F238E27FC236}">
                <a16:creationId xmlns:a16="http://schemas.microsoft.com/office/drawing/2014/main" id="{BD9130F9-B9D8-24AB-7C26-9B9C0957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27" y="3006418"/>
            <a:ext cx="1407593" cy="17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2 photos de terribles et magnifiques orages | Orage, Eclair ...">
            <a:extLst>
              <a:ext uri="{FF2B5EF4-FFF2-40B4-BE49-F238E27FC236}">
                <a16:creationId xmlns:a16="http://schemas.microsoft.com/office/drawing/2014/main" id="{5D28CE3D-CA63-DA57-DE29-989C7708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0" y="4943337"/>
            <a:ext cx="1239630" cy="15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BBC609F-515B-AAD0-9137-017F0ABA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155449"/>
            <a:ext cx="10357104" cy="877823"/>
          </a:xfrm>
        </p:spPr>
        <p:txBody>
          <a:bodyPr>
            <a:normAutofit/>
          </a:bodyPr>
          <a:lstStyle/>
          <a:p>
            <a:r>
              <a:rPr lang="el-GR" dirty="0"/>
              <a:t>Η ταχύτητα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AD298E3-3230-CB3F-4F7C-5EDB177A5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133856"/>
            <a:ext cx="8616696" cy="556869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约翰</a:t>
            </a:r>
            <a:r>
              <a:rPr lang="ja-JP" altLang="en-US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像闪电</a:t>
            </a:r>
            <a:r>
              <a:rPr lang="ja-JP" altLang="en-US" sz="26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一样</a:t>
            </a:r>
            <a:r>
              <a:rPr lang="ja-JP" altLang="en-US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快。</a:t>
            </a:r>
            <a:endParaRPr lang="el-GR" altLang="ja-JP" sz="2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altLang="ja-JP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Γιάννης</a:t>
            </a:r>
            <a:r>
              <a:rPr lang="el-GR" altLang="ja-JP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σαν αστραπή </a:t>
            </a:r>
            <a:r>
              <a:rPr lang="el-GR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τόσο όσο </a:t>
            </a:r>
            <a:r>
              <a:rPr lang="el-G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γρήγορο</a:t>
            </a:r>
            <a:endParaRPr lang="el-GR" altLang="ja-JP" sz="2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30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יוחנן</a:t>
            </a:r>
            <a:r>
              <a:rPr lang="he-IL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e-IL" sz="30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זריז</a:t>
            </a:r>
            <a:r>
              <a:rPr lang="he-IL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0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כמן</a:t>
            </a:r>
            <a:r>
              <a:rPr lang="he-IL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000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שד</a:t>
            </a:r>
            <a:r>
              <a:rPr lang="he-I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Γιάννης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γρήγορος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σαν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διαβολάκι</a:t>
            </a:r>
          </a:p>
          <a:p>
            <a:pPr marL="0" indent="0">
              <a:buNone/>
            </a:pPr>
            <a:endParaRPr lang="ka-GE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დავითი</a:t>
            </a:r>
            <a:r>
              <a:rPr lang="ka-G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ელვასავით</a:t>
            </a:r>
            <a:r>
              <a:rPr lang="ka-G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სწრაფია</a:t>
            </a:r>
            <a:r>
              <a:rPr lang="ka-GE" dirty="0"/>
              <a:t> </a:t>
            </a:r>
            <a:endParaRPr lang="el-GR" dirty="0"/>
          </a:p>
          <a:p>
            <a:r>
              <a:rPr lang="el-GR" dirty="0" err="1">
                <a:solidFill>
                  <a:srgbClr val="FF0000"/>
                </a:solidFill>
              </a:rPr>
              <a:t>Νταβίντ</a:t>
            </a:r>
            <a:r>
              <a:rPr lang="el-GR" dirty="0">
                <a:solidFill>
                  <a:srgbClr val="FFC000"/>
                </a:solidFill>
              </a:rPr>
              <a:t> σαν αστραπή </a:t>
            </a:r>
            <a:r>
              <a:rPr lang="el-GR" dirty="0">
                <a:solidFill>
                  <a:srgbClr val="00B0F0"/>
                </a:solidFill>
              </a:rPr>
              <a:t>γρήγορο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F14DDBEE-7884-AAE9-95AD-97E6FAB0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6568" y="1388533"/>
            <a:ext cx="2712720" cy="47884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Επιτατικοποιητής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(στοιχείο της φύσης)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αστραπή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διαβολάκι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αστραπή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ίναι γρήγορος σαν αστραπή hbr">
            <a:hlinkClick r:id="" action="ppaction://media"/>
            <a:extLst>
              <a:ext uri="{FF2B5EF4-FFF2-40B4-BE49-F238E27FC236}">
                <a16:creationId xmlns:a16="http://schemas.microsoft.com/office/drawing/2014/main" id="{86114A1C-46CE-AFD7-5D7F-1D89BB1EE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14536" y="2941637"/>
            <a:ext cx="487363" cy="487363"/>
          </a:xfrm>
          <a:prstGeom prst="rect">
            <a:avLst/>
          </a:prstGeom>
        </p:spPr>
      </p:pic>
      <p:pic>
        <p:nvPicPr>
          <p:cNvPr id="3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DD5DAC80-323A-F073-2112-31B36A76DA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41358" y="4655925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04943946-5175-D4FC-E3CF-F6707F899F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83366" y="11775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F4BE1-D411-C582-CDFD-2CB14E37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βραδύτητα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0D04A8-B2AA-F2F8-3322-24D3B671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7008"/>
            <a:ext cx="5635752" cy="55321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260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彼得</a:t>
            </a:r>
            <a:r>
              <a:rPr lang="ja-JP" altLang="en-US" sz="2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走路</a:t>
            </a:r>
            <a:r>
              <a:rPr lang="ja-JP" altLang="en-US" sz="260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像</a:t>
            </a:r>
            <a:r>
              <a:rPr lang="ja-JP" altLang="en-US" sz="260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乌龟</a:t>
            </a:r>
            <a:r>
              <a:rPr lang="ja-JP" altLang="en-US" sz="26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一样</a:t>
            </a:r>
            <a:r>
              <a:rPr lang="ja-JP" altLang="en-US" sz="260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慢</a:t>
            </a:r>
            <a:r>
              <a:rPr lang="ja-JP" altLang="en-US" sz="2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。</a:t>
            </a:r>
            <a:endParaRPr lang="el-GR" altLang="ja-JP" sz="260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Πέτρος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πάει </a:t>
            </a:r>
            <a:r>
              <a:rPr lang="el-GR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σαν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l-GR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χελώνα </a:t>
            </a:r>
            <a:r>
              <a:rPr lang="el-GR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τόσο όσο </a:t>
            </a:r>
            <a:r>
              <a:rPr lang="el-GR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αργά</a:t>
            </a:r>
            <a:endParaRPr lang="el-GR" i="0" u="none" strike="noStrike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e-IL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יוחנן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הולך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לאט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צב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Γιάννης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περπατάει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αργά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σαν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χελώνα</a:t>
            </a:r>
            <a:endParaRPr lang="el-GR" sz="3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პეტრე</a:t>
            </a:r>
            <a:r>
              <a:rPr lang="ka-G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კუსავით</a:t>
            </a:r>
            <a:r>
              <a:rPr lang="ka-G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დადის</a:t>
            </a:r>
            <a:endParaRPr lang="fr-C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 χελώνα 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περπατάει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C2D141E-6413-6E93-5287-9D6FF370A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4426" y="1075267"/>
            <a:ext cx="2908841" cy="5101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err="1"/>
              <a:t>επιτατικοποιητής</a:t>
            </a:r>
            <a:r>
              <a:rPr lang="el-GR" dirty="0"/>
              <a:t> (ζώο)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περπατάει σα χελώνα hbr">
            <a:hlinkClick r:id="" action="ppaction://media"/>
            <a:extLst>
              <a:ext uri="{FF2B5EF4-FFF2-40B4-BE49-F238E27FC236}">
                <a16:creationId xmlns:a16="http://schemas.microsoft.com/office/drawing/2014/main" id="{A40EDC14-E719-5E78-6CBD-ABF2D07FE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4566" y="3185318"/>
            <a:ext cx="487363" cy="487363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C93DD5DD-E57F-54FC-3A7A-835AD99AB4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03216" y="5244592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7660629-0FCD-5592-D866-482FE52CEF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0016" y="1284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531468-BFF7-0D85-2FFB-C0C87D5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3"/>
            <a:ext cx="10395857" cy="1721122"/>
          </a:xfrm>
        </p:spPr>
        <p:txBody>
          <a:bodyPr>
            <a:normAutofit/>
          </a:bodyPr>
          <a:lstStyle/>
          <a:p>
            <a:r>
              <a:rPr lang="el-GR" dirty="0"/>
              <a:t>Η έκφραση της ντροπής</a:t>
            </a:r>
            <a:br>
              <a:rPr lang="en-GB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E33907-D966-935D-5AE9-148AB3D14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64" y="941832"/>
            <a:ext cx="5363135" cy="566013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zh-CN" altLang="en-US" sz="1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海伦</a:t>
            </a:r>
            <a:r>
              <a:rPr lang="zh-CN" altLang="en-US" sz="1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羞</a:t>
            </a:r>
            <a:r>
              <a:rPr lang="zh-CN" altLang="en-US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得</a:t>
            </a:r>
            <a:r>
              <a:rPr lang="zh-CN" altLang="en-US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像</a:t>
            </a:r>
            <a:r>
              <a:rPr lang="zh-CN" altLang="en-US" sz="1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桃花</a:t>
            </a:r>
            <a:r>
              <a:rPr lang="zh-CN" altLang="en-US" sz="1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一样</a:t>
            </a:r>
            <a:r>
              <a:rPr lang="zh-CN" altLang="en-US" sz="1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红</a:t>
            </a:r>
            <a:endParaRPr lang="el-GR" altLang="zh-CN" sz="1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zh-CN" altLang="en-US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el-GR" altLang="zh-CN" sz="1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Ελένη </a:t>
            </a:r>
            <a:r>
              <a:rPr lang="el-GR" altLang="zh-CN" sz="1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ντροπιασμένο </a:t>
            </a:r>
            <a:r>
              <a:rPr lang="el-GR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σαν άνθος της </a:t>
            </a:r>
            <a:r>
              <a:rPr lang="el-GR" altLang="zh-CN" sz="12800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ροδακινιάς</a:t>
            </a:r>
            <a:r>
              <a:rPr lang="el-GR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zh-CN" sz="1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τόσο όσο </a:t>
            </a:r>
            <a:r>
              <a:rPr lang="el-GR" altLang="zh-CN" sz="1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κόκκινο </a:t>
            </a:r>
            <a:endParaRPr lang="el-GR" sz="1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e-IL" sz="1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הלן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הסמיקה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כמו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עגבניה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1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Ελένη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κοκκίνισε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σαν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ντομάτα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1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მარია</a:t>
            </a:r>
            <a:r>
              <a:rPr lang="ka-GE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ჭარხალივით</a:t>
            </a:r>
            <a:r>
              <a:rPr lang="ka-GE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გაწითლდა</a:t>
            </a:r>
            <a:r>
              <a:rPr lang="ka-GE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Μαρία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σαν παντζάρι  </a:t>
            </a:r>
            <a:r>
              <a:rPr lang="el-GR" sz="1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κοκκίνισε</a:t>
            </a:r>
            <a:endParaRPr lang="ka-GE" sz="1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BE9050-F0E5-BEE3-EEC2-1C67538DC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0400" y="1608667"/>
            <a:ext cx="3541486" cy="48842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1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Επιτατικοποιητές</a:t>
            </a:r>
            <a:r>
              <a:rPr lang="el-GR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(φυτό, φρούτο)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άνθος της </a:t>
            </a:r>
            <a:r>
              <a:rPr lang="el-GR" sz="1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ροδακινιάς</a:t>
            </a:r>
            <a:endParaRPr lang="ka-GE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ντομάτα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παντζάρι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ka-GE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ίναι κόκκινη σαν ντομάτα hbr">
            <a:hlinkClick r:id="" action="ppaction://media"/>
            <a:extLst>
              <a:ext uri="{FF2B5EF4-FFF2-40B4-BE49-F238E27FC236}">
                <a16:creationId xmlns:a16="http://schemas.microsoft.com/office/drawing/2014/main" id="{4390C856-6606-5B74-B7D5-66EDA433F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7406" y="3052591"/>
            <a:ext cx="550564" cy="393161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ACC99B69-C5E8-39AF-C618-BBD53DF071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39488" y="4672718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00F87C64-0D8F-1676-F23C-47D4658BE9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44766" y="9681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93380-863C-6160-8E09-39764CC4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παραμαυρισμένο</a:t>
            </a:r>
            <a:r>
              <a:rPr lang="el-GR" dirty="0"/>
              <a:t> από τον ήλιο δέρμα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B4DAED-99B4-0D43-6D7C-771B2B1F1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256" y="1562989"/>
            <a:ext cx="7955280" cy="5295011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altLang="ja-JP" sz="9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ja-JP" altLang="en-US" sz="128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+mj-cs"/>
              </a:rPr>
              <a:t>玛丽</a:t>
            </a:r>
            <a:r>
              <a:rPr lang="ja-JP" altLang="en-US" sz="1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+mj-cs"/>
              </a:rPr>
              <a:t>晒</a:t>
            </a:r>
            <a:r>
              <a:rPr lang="ja-JP" altLang="en-US" sz="1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j-cs"/>
              </a:rPr>
              <a:t>得</a:t>
            </a:r>
            <a:r>
              <a:rPr lang="ja-JP" altLang="en-US" sz="128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+mj-cs"/>
              </a:rPr>
              <a:t>像</a:t>
            </a:r>
            <a:r>
              <a:rPr lang="ja-JP" altLang="en-US" sz="12800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+mj-cs"/>
              </a:rPr>
              <a:t>炭</a:t>
            </a:r>
            <a:r>
              <a:rPr lang="ja-JP" altLang="en-US" sz="12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+mj-cs"/>
              </a:rPr>
              <a:t>一样</a:t>
            </a:r>
            <a:r>
              <a:rPr lang="ja-JP" altLang="en-US" sz="12800" b="0" i="0" u="none" strike="noStrike" dirty="0">
                <a:solidFill>
                  <a:srgbClr val="7030A0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黑</a:t>
            </a:r>
            <a:r>
              <a:rPr lang="ja-JP" altLang="en-US" sz="1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j-cs"/>
              </a:rPr>
              <a:t>。</a:t>
            </a:r>
            <a:endParaRPr lang="el-GR" altLang="ja-JP" sz="1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Μαρία </a:t>
            </a:r>
            <a:r>
              <a:rPr lang="el-GR" sz="11200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χτυπήθηκε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       </a:t>
            </a:r>
            <a:r>
              <a:rPr lang="el-GR" sz="112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σαν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el-GR" sz="11200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κάρβουνο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  </a:t>
            </a:r>
            <a:r>
              <a:rPr lang="el-GR" sz="112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τόσο όσο     </a:t>
            </a:r>
            <a:r>
              <a:rPr lang="el-GR" sz="11200" dirty="0">
                <a:solidFill>
                  <a:srgbClr val="7030A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μαύρο</a:t>
            </a:r>
            <a:endParaRPr lang="he-IL" sz="1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+mj-cs"/>
            </a:endParaRPr>
          </a:p>
          <a:p>
            <a:pPr marL="0" indent="0" algn="r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he-IL" sz="12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+mj-cs"/>
              </a:rPr>
              <a:t>מרים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he-IL" sz="128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נהיתה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 </a:t>
            </a:r>
            <a:r>
              <a:rPr lang="he-IL" sz="128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אדומה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 </a:t>
            </a:r>
            <a:r>
              <a:rPr lang="he-IL" sz="1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+mj-cs"/>
              </a:rPr>
              <a:t>כמו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he-IL" sz="128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+mj-cs"/>
              </a:rPr>
              <a:t>לובסטר</a:t>
            </a:r>
            <a:r>
              <a:rPr lang="el-GR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11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+mj-cs"/>
              </a:rPr>
              <a:t>Μαρία</a:t>
            </a:r>
            <a:r>
              <a:rPr lang="el-GR" sz="1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el-GR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έγινε</a:t>
            </a:r>
            <a:r>
              <a:rPr lang="el-GR" sz="1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el-GR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κόκκινη </a:t>
            </a:r>
            <a:r>
              <a:rPr lang="el-GR" sz="1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+mj-cs"/>
              </a:rPr>
              <a:t>σαν</a:t>
            </a:r>
            <a:r>
              <a:rPr lang="el-GR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el-GR" sz="11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+mj-cs"/>
              </a:rPr>
              <a:t>αστ</a:t>
            </a:r>
            <a:r>
              <a:rPr lang="el-GR" sz="11200" dirty="0">
                <a:solidFill>
                  <a:srgbClr val="00B050"/>
                </a:solidFill>
                <a:latin typeface="Calibri" panose="020F0502020204030204" pitchFamily="34" charset="0"/>
                <a:cs typeface="+mj-cs"/>
              </a:rPr>
              <a:t>ακός</a:t>
            </a:r>
            <a:endParaRPr lang="el-GR" sz="112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ka-GE" sz="11200" dirty="0">
                <a:highlight>
                  <a:srgbClr val="00FFFF"/>
                </a:highlight>
                <a:cs typeface="+mj-cs"/>
              </a:rPr>
              <a:t>- </a:t>
            </a:r>
            <a:endParaRPr lang="el-GR" sz="11200" dirty="0">
              <a:highlight>
                <a:srgbClr val="00FFFF"/>
              </a:highlight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F890190-B99A-9228-031B-6F6ED075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656" y="1690688"/>
            <a:ext cx="3057144" cy="44862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9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Επιτατικοποιητές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κάρβουνο 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αστακός</a:t>
            </a:r>
          </a:p>
          <a:p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9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παντζάρι</a:t>
            </a:r>
          </a:p>
          <a:p>
            <a:endParaRPr lang="el-GR" sz="9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20F078C7-268F-8366-264E-0C2C9974B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1656" y="2360708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19265B1F-78AE-96BA-9193-563D8D3402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62752" y="42499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531468-BFF7-0D85-2FFB-C0C87D5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5" y="104503"/>
            <a:ext cx="10395857" cy="1721122"/>
          </a:xfrm>
        </p:spPr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err="1"/>
              <a:t>πρωτοτυπική</a:t>
            </a:r>
            <a:r>
              <a:rPr lang="el-GR" dirty="0"/>
              <a:t> ομορφιά, η καθαρότητα/αγνότητα του λευκού δέρματος</a:t>
            </a:r>
            <a:br>
              <a:rPr lang="en-GB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E33907-D966-935D-5AE9-148AB3D14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179576"/>
            <a:ext cx="6080759" cy="557392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11200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白雪公主</a:t>
            </a:r>
            <a:r>
              <a:rPr lang="ja-JP" altLang="en-US" sz="11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ja-JP" altLang="en-US" sz="112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皮肤</a:t>
            </a:r>
            <a:r>
              <a:rPr lang="ja-JP" altLang="en-US" sz="112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ja-JP" altLang="en-US" sz="11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雪</a:t>
            </a:r>
            <a:r>
              <a:rPr lang="ja-JP" altLang="en-US" sz="11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一样</a:t>
            </a:r>
            <a:r>
              <a:rPr lang="ja-JP" altLang="en-US" sz="112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白</a:t>
            </a:r>
            <a:r>
              <a:rPr lang="ja-JP" altLang="en-US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l-GR" altLang="ja-JP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altLang="ja-JP" sz="1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Χιονάτη </a:t>
            </a:r>
            <a:r>
              <a:rPr lang="el-GR" altLang="ja-JP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altLang="ja-JP" sz="1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δέρμα </a:t>
            </a:r>
            <a:r>
              <a:rPr lang="el-GR" altLang="ja-JP" sz="1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σαν </a:t>
            </a:r>
            <a:r>
              <a:rPr lang="el-GR" altLang="ja-JP" sz="1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χιόνι  </a:t>
            </a:r>
            <a:r>
              <a:rPr lang="el-GR" altLang="ja-JP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τόσο όσο </a:t>
            </a:r>
            <a:r>
              <a:rPr lang="el-GR" altLang="ja-JP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άσπρο</a:t>
            </a:r>
            <a:endParaRPr lang="el-GR" altLang="ja-JP" sz="1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e-IL" sz="11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העור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של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שלגיה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לבן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שלג .</a:t>
            </a:r>
            <a:r>
              <a:rPr lang="he-IL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altLang="ja-JP" sz="1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Τοδέρμα</a:t>
            </a:r>
            <a:r>
              <a:rPr lang="el-GR" altLang="ja-JP" sz="1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ja-JP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ja-JP" sz="1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altLang="ja-JP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Χιονάτης </a:t>
            </a:r>
            <a:r>
              <a:rPr lang="el-GR" altLang="ja-JP" sz="1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άσπρο </a:t>
            </a:r>
            <a:r>
              <a:rPr lang="el-GR" altLang="ja-JP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σαν </a:t>
            </a:r>
            <a:r>
              <a:rPr lang="el-GR" altLang="ja-JP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χιόνι</a:t>
            </a:r>
            <a:endParaRPr lang="el-GR" altLang="ja-JP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ფიფქიას კანი თოვლივით ქათქათა იყო</a:t>
            </a:r>
            <a:endParaRPr lang="el-GR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Χιονάτη το δέρμα σαν χιόνι κάτασπρο ήταν</a:t>
            </a:r>
            <a:endParaRPr lang="el-GR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7000" dirty="0"/>
              <a:t> </a:t>
            </a:r>
            <a:endParaRPr lang="el-GR" sz="7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BE9050-F0E5-BEE3-EEC2-1C67538DC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2792" y="1243584"/>
            <a:ext cx="3199093" cy="524929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9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Επιτατικοποιητής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9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 χιόνι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dirty="0"/>
          </a:p>
        </p:txBody>
      </p:sp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4D3C52EC-E8D9-337D-E0A3-6A4E8438A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4683" y="4899152"/>
            <a:ext cx="406400" cy="406400"/>
          </a:xfrm>
          <a:prstGeom prst="rect">
            <a:avLst/>
          </a:prstGeom>
        </p:spPr>
      </p:pic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7081C01-BFAD-E18C-C1F7-2370CD74E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6648" y="1179576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E0C368FB-9325-88B6-4804-5FC4DD50C2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6648" y="3068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F0FF5-AAA0-11FE-246E-E00BAAD7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άσπρο δέρμα το μη μαυρισμένο από τον ήλιο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A02554-E766-A0D9-C695-C79D74BAF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952" y="1490472"/>
            <a:ext cx="5282185" cy="468649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玛丽</a:t>
            </a:r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ja-JP" altLang="en-US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肌肤）</a:t>
            </a:r>
            <a:r>
              <a:rPr lang="ja-JP" altLang="en-US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ja-JP" altLang="en-US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雪</a:t>
            </a:r>
            <a:r>
              <a:rPr lang="ja-JP" altLang="en-US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一样</a:t>
            </a:r>
            <a:r>
              <a:rPr lang="ja-JP" altLang="en-US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白</a:t>
            </a:r>
            <a:endParaRPr lang="el-GR" altLang="ja-JP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altLang="ja-JP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Μαρία</a:t>
            </a:r>
            <a:r>
              <a:rPr lang="ja-JP" alt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l-GR" altLang="ja-JP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altLang="ja-JP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ης </a:t>
            </a:r>
            <a:r>
              <a:rPr lang="el-GR" altLang="ja-JP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δέρμα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ja-JP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σαν </a:t>
            </a:r>
            <a:r>
              <a:rPr lang="el-GR" altLang="ja-JP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χιόνι </a:t>
            </a:r>
            <a:r>
              <a:rPr lang="el-GR" altLang="ja-JP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τόσο όσο </a:t>
            </a:r>
            <a:r>
              <a:rPr lang="el-GR" altLang="ja-JP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άσπρο</a:t>
            </a:r>
            <a:endParaRPr lang="el-GR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he-IL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מרים</a:t>
            </a:r>
            <a:r>
              <a:rPr lang="he-IL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לבנה</a:t>
            </a:r>
            <a:r>
              <a:rPr lang="he-IL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כמו </a:t>
            </a:r>
            <a:r>
              <a:rPr lang="he-IL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סבון</a:t>
            </a:r>
            <a:r>
              <a:rPr lang="he-IL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Μιριάμ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λεβανά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κμο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σαμπόν</a:t>
            </a:r>
            <a:endParaRPr lang="el-G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Μαρία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άσπρη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σαν </a:t>
            </a:r>
            <a:r>
              <a:rPr lang="el-G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σαπούνι</a:t>
            </a:r>
            <a:endParaRPr lang="ka-GE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ka-G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dirty="0">
              <a:solidFill>
                <a:srgbClr val="002060"/>
              </a:solidFill>
              <a:highlight>
                <a:srgbClr val="00FFFF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2E75E4-628C-B95B-0DC7-A3206CE2E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4266" y="1413934"/>
            <a:ext cx="3556001" cy="476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300" dirty="0" err="1"/>
              <a:t>Επιτατικοποιητές</a:t>
            </a:r>
            <a:endParaRPr lang="el-GR" sz="3300" dirty="0"/>
          </a:p>
          <a:p>
            <a:endParaRPr lang="el-GR" sz="3300" dirty="0"/>
          </a:p>
          <a:p>
            <a:r>
              <a:rPr lang="el-GR" sz="3300" dirty="0"/>
              <a:t>το χιόνι</a:t>
            </a:r>
          </a:p>
          <a:p>
            <a:endParaRPr lang="el-GR" sz="3300" dirty="0"/>
          </a:p>
          <a:p>
            <a:r>
              <a:rPr lang="el-GR" sz="3300" dirty="0"/>
              <a:t>το σαπούνι</a:t>
            </a:r>
          </a:p>
          <a:p>
            <a:endParaRPr lang="el-GR" sz="33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48002CF-FE5E-37DE-2766-06A867FE7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6456" y="1554957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2B8A4E3B-ADA1-7A12-08A6-C0DD11D4BE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8280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23C07-9D28-1B6A-D8B8-B9A78C20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πλαίσιο</a:t>
            </a:r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503DC330-08AB-3A57-2F7D-3ECA428B6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219101"/>
              </p:ext>
            </p:extLst>
          </p:nvPr>
        </p:nvGraphicFramePr>
        <p:xfrm>
          <a:off x="838200" y="1508761"/>
          <a:ext cx="10515600" cy="466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56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B2D4FF-C311-DE18-FF82-5962EF4F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έκφραση της αδιαθεσίας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29858C-D790-6692-8B69-B78FC64E1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080" y="1661668"/>
            <a:ext cx="5434584" cy="4831207"/>
          </a:xfrm>
        </p:spPr>
        <p:txBody>
          <a:bodyPr>
            <a:normAutofit fontScale="40000" lnSpcReduction="20000"/>
          </a:bodyPr>
          <a:lstStyle/>
          <a:p>
            <a:r>
              <a:rPr lang="ja-JP" altLang="en-US" sz="96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约翰</a:t>
            </a:r>
            <a:r>
              <a:rPr lang="ja-JP" altLang="en-US" sz="9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脸</a:t>
            </a:r>
            <a:r>
              <a:rPr lang="ja-JP" altLang="en-US" sz="96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色</a:t>
            </a:r>
            <a:r>
              <a:rPr lang="ja-JP" altLang="en-US" sz="96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sz="96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死人</a:t>
            </a:r>
            <a:r>
              <a:rPr lang="ja-JP" altLang="en-US" sz="96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一样</a:t>
            </a:r>
            <a:r>
              <a:rPr lang="ja-JP" altLang="en-US" sz="96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</a:rPr>
              <a:t>白</a:t>
            </a:r>
            <a:endParaRPr lang="el-GR" altLang="ja-JP" sz="9600" b="0" i="0" u="none" strike="noStrike" dirty="0">
              <a:solidFill>
                <a:srgbClr val="000000"/>
              </a:solidFill>
              <a:effectLst/>
              <a:highlight>
                <a:srgbClr val="C0C0C0"/>
              </a:highlight>
              <a:latin typeface="Calibri" panose="020F0502020204030204" pitchFamily="34" charset="0"/>
            </a:endParaRPr>
          </a:p>
          <a:p>
            <a:r>
              <a:rPr lang="el-GR" altLang="ja-JP" sz="70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Γιάννης</a:t>
            </a:r>
            <a:r>
              <a:rPr lang="ja-JP" altLang="en-US" sz="7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。</a:t>
            </a:r>
            <a:r>
              <a:rPr lang="el-GR" altLang="ja-JP" sz="7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Πρόσωπο </a:t>
            </a:r>
            <a:r>
              <a:rPr lang="el-GR" altLang="ja-JP" sz="7000" b="0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χρώμα </a:t>
            </a:r>
            <a:r>
              <a:rPr lang="el-GR" altLang="ja-JP" sz="7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σαν </a:t>
            </a:r>
            <a:r>
              <a:rPr lang="el-GR" altLang="ja-JP" sz="7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θάνατος </a:t>
            </a:r>
            <a:r>
              <a:rPr lang="el-GR" altLang="ja-JP" sz="70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τόσο όσο </a:t>
            </a:r>
            <a:r>
              <a:rPr lang="el-GR" altLang="ja-JP" sz="7000" b="0" i="0" u="none" strike="noStrike" dirty="0">
                <a:effectLst/>
                <a:highlight>
                  <a:srgbClr val="C0C0C0"/>
                </a:highlight>
                <a:latin typeface="Calibri" panose="020F0502020204030204" pitchFamily="34" charset="0"/>
              </a:rPr>
              <a:t>άσπρο</a:t>
            </a:r>
            <a:endParaRPr lang="el-GR" sz="7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9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9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יוחנן</a:t>
            </a:r>
            <a:r>
              <a:rPr lang="he-IL" sz="9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9600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החויר</a:t>
            </a:r>
            <a:r>
              <a:rPr lang="he-IL" sz="9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9600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sz="9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96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סיד</a:t>
            </a:r>
            <a:r>
              <a:rPr lang="he-I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Γιάννης</a:t>
            </a:r>
            <a:r>
              <a:rPr lang="el-GR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7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άσπρισε</a:t>
            </a:r>
            <a:r>
              <a:rPr lang="el-GR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7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σαν</a:t>
            </a:r>
            <a:r>
              <a:rPr lang="el-GR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7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ασβέστης</a:t>
            </a:r>
          </a:p>
          <a:p>
            <a:endParaRPr lang="ka-GE" sz="7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9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იანი</a:t>
            </a:r>
            <a:r>
              <a:rPr lang="ka-GE" sz="9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sz="90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გაფითრდა</a:t>
            </a:r>
            <a:r>
              <a:rPr lang="ka-GE" sz="9000" dirty="0"/>
              <a:t> </a:t>
            </a:r>
            <a:endParaRPr lang="el-GR" sz="9000" dirty="0"/>
          </a:p>
          <a:p>
            <a:r>
              <a:rPr lang="el-GR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Γιάννης</a:t>
            </a:r>
            <a:r>
              <a:rPr lang="el-GR" sz="7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7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χλώμιασε</a:t>
            </a:r>
            <a:endParaRPr lang="ka-GE" sz="7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7000" dirty="0">
              <a:solidFill>
                <a:srgbClr val="00B0F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7000" dirty="0">
              <a:solidFill>
                <a:srgbClr val="00B0F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ED91E1-EC3A-7250-697A-209FC96D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7531" y="1690688"/>
            <a:ext cx="3369735" cy="44862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sz="8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Επιτατικοποιητές</a:t>
            </a: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θάνατος</a:t>
            </a:r>
          </a:p>
          <a:p>
            <a:pPr marL="0" indent="0">
              <a:buNone/>
            </a:pP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ασβέστης</a:t>
            </a:r>
          </a:p>
          <a:p>
            <a:pPr marL="0" indent="0">
              <a:buNone/>
            </a:pP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3AB8530C-6CA0-A1A4-ED0B-DB933C99D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85920" y="4941491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33AE3C1-7447-5577-C379-2213356580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9000" y="1524222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00C4D56-2542-E550-D5AC-F781DFE417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2320" y="34821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05F786-54DE-049F-3EE5-5C609167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82295"/>
            <a:ext cx="10613136" cy="1124711"/>
          </a:xfrm>
        </p:spPr>
        <p:txBody>
          <a:bodyPr/>
          <a:lstStyle/>
          <a:p>
            <a:r>
              <a:rPr lang="el-GR" dirty="0"/>
              <a:t>Ο βαθύς ύπνος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DB9BB0-775C-7896-DE0C-B34571BFB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341" y="1143000"/>
            <a:ext cx="6743192" cy="5460556"/>
          </a:xfrm>
        </p:spPr>
        <p:txBody>
          <a:bodyPr>
            <a:normAutofit/>
          </a:bodyPr>
          <a:lstStyle/>
          <a:p>
            <a:r>
              <a:rPr lang="ja-JP" altLang="en-US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海伦</a:t>
            </a:r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睡</a:t>
            </a:r>
            <a:r>
              <a:rPr lang="ja-JP" altLang="en-US" b="0" i="0" u="none" strike="noStrike" dirty="0">
                <a:effectLst/>
                <a:latin typeface="Calibri" panose="020F0502020204030204" pitchFamily="34" charset="0"/>
              </a:rPr>
              <a:t>得</a:t>
            </a:r>
            <a:r>
              <a:rPr lang="ja-JP" altLang="en-US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一头</a:t>
            </a:r>
            <a:r>
              <a:rPr lang="ja-JP" altLang="en-US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死猪</a:t>
            </a:r>
            <a:r>
              <a:rPr lang="ja-JP" altLang="en-US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一样</a:t>
            </a:r>
            <a:r>
              <a:rPr lang="ja-JP" altLang="en-US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沉</a:t>
            </a:r>
            <a:r>
              <a:rPr lang="ja-JP" altLang="en-US" b="0" i="0" u="none" strike="noStrike" dirty="0">
                <a:effectLst/>
                <a:latin typeface="Calibri" panose="020F0502020204030204" pitchFamily="34" charset="0"/>
              </a:rPr>
              <a:t>。</a:t>
            </a:r>
            <a:endParaRPr lang="el-GR" altLang="ja-JP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el-GR" altLang="ja-JP" dirty="0">
                <a:solidFill>
                  <a:srgbClr val="FFC000"/>
                </a:solidFill>
                <a:latin typeface="Calibri" panose="020F0502020204030204" pitchFamily="34" charset="0"/>
              </a:rPr>
              <a:t>Ελένη </a:t>
            </a:r>
            <a:r>
              <a:rPr lang="el-GR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κοιμάται </a:t>
            </a:r>
            <a:r>
              <a:rPr lang="el-GR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σαν </a:t>
            </a:r>
            <a:r>
              <a:rPr lang="el-GR" altLang="ja-JP" dirty="0">
                <a:solidFill>
                  <a:srgbClr val="7030A0"/>
                </a:solidFill>
                <a:latin typeface="Calibri" panose="020F0502020204030204" pitchFamily="34" charset="0"/>
              </a:rPr>
              <a:t>ένα </a:t>
            </a:r>
            <a:r>
              <a:rPr lang="el-GR" altLang="ja-JP" dirty="0">
                <a:solidFill>
                  <a:srgbClr val="00B050"/>
                </a:solidFill>
                <a:latin typeface="Calibri" panose="020F0502020204030204" pitchFamily="34" charset="0"/>
              </a:rPr>
              <a:t>γουρούνι που πέθανε </a:t>
            </a:r>
            <a:r>
              <a:rPr lang="el-GR" altLang="ja-JP" dirty="0">
                <a:solidFill>
                  <a:srgbClr val="FFFF00"/>
                </a:solidFill>
                <a:latin typeface="Calibri" panose="020F0502020204030204" pitchFamily="34" charset="0"/>
              </a:rPr>
              <a:t>τόσο όσο </a:t>
            </a:r>
            <a:r>
              <a:rPr lang="el-GR" altLang="ja-JP" dirty="0">
                <a:solidFill>
                  <a:srgbClr val="92D050"/>
                </a:solidFill>
                <a:latin typeface="Calibri" panose="020F0502020204030204" pitchFamily="34" charset="0"/>
              </a:rPr>
              <a:t>βαθιά</a:t>
            </a:r>
          </a:p>
          <a:p>
            <a:endParaRPr lang="el-GR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he-IL" dirty="0">
                <a:solidFill>
                  <a:srgbClr val="00B0F0"/>
                </a:solidFill>
                <a:latin typeface="Calibri" panose="020F0502020204030204" pitchFamily="34" charset="0"/>
              </a:rPr>
              <a:t>הלן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he-IL" dirty="0">
                <a:solidFill>
                  <a:srgbClr val="FFC000"/>
                </a:solidFill>
                <a:latin typeface="Calibri" panose="020F0502020204030204" pitchFamily="34" charset="0"/>
              </a:rPr>
              <a:t>ישנה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he-IL" dirty="0">
                <a:solidFill>
                  <a:srgbClr val="00B050"/>
                </a:solidFill>
                <a:latin typeface="Calibri" panose="020F0502020204030204" pitchFamily="34" charset="0"/>
              </a:rPr>
              <a:t>כמו</a:t>
            </a:r>
            <a:r>
              <a:rPr lang="he-IL" dirty="0">
                <a:latin typeface="Calibri" panose="020F0502020204030204" pitchFamily="34" charset="0"/>
              </a:rPr>
              <a:t> אבן</a:t>
            </a: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</a:rPr>
              <a:t>Ελένη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FFC000"/>
                </a:solidFill>
                <a:latin typeface="Calibri" panose="020F0502020204030204" pitchFamily="34" charset="0"/>
              </a:rPr>
              <a:t>κοιμάται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00B050"/>
                </a:solidFill>
                <a:latin typeface="Calibri" panose="020F0502020204030204" pitchFamily="34" charset="0"/>
              </a:rPr>
              <a:t>σαν</a:t>
            </a:r>
            <a:r>
              <a:rPr lang="el-GR" dirty="0">
                <a:latin typeface="Calibri" panose="020F0502020204030204" pitchFamily="34" charset="0"/>
              </a:rPr>
              <a:t> πέτρα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ka-GE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ელენის მკვდარივით სძინავს </a:t>
            </a:r>
            <a:endParaRPr lang="el-GR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Ελένη σαν νεκρός κοιμάται</a:t>
            </a:r>
            <a:endParaRPr lang="ka-GE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highlight>
                <a:srgbClr val="00FFFF"/>
              </a:highlight>
              <a:latin typeface="Calibri" panose="020F0502020204030204" pitchFamily="34" charset="0"/>
            </a:endParaRPr>
          </a:p>
          <a:p>
            <a:endParaRPr lang="el-GR" sz="2400" dirty="0">
              <a:latin typeface="Calibri" panose="020F0502020204030204" pitchFamily="34" charset="0"/>
            </a:endParaRPr>
          </a:p>
          <a:p>
            <a:endParaRPr lang="el-GR" sz="24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14E9DA6-5E7C-FFF1-528C-D31BBF80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7066" y="956733"/>
            <a:ext cx="3496733" cy="522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err="1"/>
              <a:t>Επιτατικοποιητές</a:t>
            </a:r>
            <a:r>
              <a:rPr lang="el-GR" dirty="0"/>
              <a:t> (ζώα, στοιχεία της φύσης)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</a:t>
            </a:r>
            <a:r>
              <a:rPr lang="en-US" dirty="0"/>
              <a:t>o </a:t>
            </a:r>
            <a:r>
              <a:rPr lang="el-GR" dirty="0"/>
              <a:t>ψόφιο γουρούνι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</a:rPr>
              <a:t>πέτρα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ο</a:t>
            </a:r>
            <a:r>
              <a:rPr lang="el-GR" sz="2800" dirty="0">
                <a:latin typeface="Calibri" panose="020F0502020204030204" pitchFamily="34" charset="0"/>
              </a:rPr>
              <a:t> νεκρός</a:t>
            </a:r>
            <a:endParaRPr lang="fr-CA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CA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5" name="κοιμάμαι σαν την πέτρα hbr. aac">
            <a:hlinkClick r:id="" action="ppaction://media"/>
            <a:extLst>
              <a:ext uri="{FF2B5EF4-FFF2-40B4-BE49-F238E27FC236}">
                <a16:creationId xmlns:a16="http://schemas.microsoft.com/office/drawing/2014/main" id="{4EDB60C1-A48F-606A-6D3B-7D6F28240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3074" y="3029136"/>
            <a:ext cx="487363" cy="487363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1B9F1A81-4BD3-8DB1-AE97-09551E14E5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78904" y="1233488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930F2E7-6087-8535-7F86-5D1F43F54B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38253" y="46507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8FD0F-20C5-7F02-3E66-672CED59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19" y="365126"/>
            <a:ext cx="10520681" cy="870742"/>
          </a:xfrm>
        </p:spPr>
        <p:txBody>
          <a:bodyPr/>
          <a:lstStyle/>
          <a:p>
            <a:r>
              <a:rPr lang="el-GR" dirty="0"/>
              <a:t>Η έκφραση της ευτυχίας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FCF746-71DF-EE45-6052-7DEA94001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119" y="1235867"/>
            <a:ext cx="7430347" cy="4929984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4200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彼得</a:t>
            </a:r>
            <a:r>
              <a:rPr lang="ja-JP" altLang="en-US" sz="4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高兴</a:t>
            </a:r>
            <a:r>
              <a:rPr lang="ja-JP" altLang="en-US" sz="4200" b="0" i="0" u="none" strike="noStrike" dirty="0">
                <a:effectLst/>
                <a:latin typeface="Calibri" panose="020F0502020204030204" pitchFamily="34" charset="0"/>
              </a:rPr>
              <a:t>得</a:t>
            </a:r>
            <a:r>
              <a:rPr lang="ja-JP" altLang="en-US" sz="4200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sz="42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一个</a:t>
            </a:r>
            <a:r>
              <a:rPr lang="ja-JP" altLang="en-US" sz="4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孩子</a:t>
            </a:r>
            <a:r>
              <a:rPr lang="ja-JP" altLang="en-US" sz="3300" b="0" i="0" u="none" strike="noStrike" dirty="0">
                <a:effectLst/>
                <a:latin typeface="Calibri" panose="020F0502020204030204" pitchFamily="34" charset="0"/>
              </a:rPr>
              <a:t>。</a:t>
            </a:r>
            <a:endParaRPr lang="el-GR" altLang="ja-JP" sz="33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el-GR" dirty="0" err="1">
                <a:solidFill>
                  <a:srgbClr val="92D050"/>
                </a:solidFill>
              </a:rPr>
              <a:t>Πήτερ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ευτυχισμένος </a:t>
            </a:r>
            <a:r>
              <a:rPr lang="el-GR" dirty="0">
                <a:solidFill>
                  <a:srgbClr val="7030A0"/>
                </a:solidFill>
              </a:rPr>
              <a:t>σαν </a:t>
            </a:r>
            <a:r>
              <a:rPr lang="el-GR" dirty="0">
                <a:solidFill>
                  <a:srgbClr val="FFFF00"/>
                </a:solidFill>
              </a:rPr>
              <a:t>ένα </a:t>
            </a:r>
            <a:r>
              <a:rPr lang="el-GR" dirty="0">
                <a:solidFill>
                  <a:srgbClr val="0070C0"/>
                </a:solidFill>
              </a:rPr>
              <a:t>παιδί</a:t>
            </a:r>
            <a:endParaRPr lang="el-GR" dirty="0">
              <a:solidFill>
                <a:srgbClr val="7030A0"/>
              </a:solidFill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he-IL" sz="4200" b="0" i="0" u="none" strike="noStrike" dirty="0">
                <a:effectLst/>
                <a:latin typeface="Calibri" panose="020F0502020204030204" pitchFamily="34" charset="0"/>
              </a:rPr>
              <a:t>שמעון מאושר כמו צרצר</a:t>
            </a:r>
            <a:r>
              <a:rPr lang="he-IL" sz="4200" dirty="0"/>
              <a:t> </a:t>
            </a:r>
            <a:endParaRPr lang="el-GR" sz="4200" dirty="0"/>
          </a:p>
          <a:p>
            <a:r>
              <a:rPr lang="el-GR" dirty="0"/>
              <a:t>Πέτρος ευτυχισμένος σαν γρύλος</a:t>
            </a:r>
          </a:p>
          <a:p>
            <a:endParaRPr lang="el-GR" dirty="0"/>
          </a:p>
          <a:p>
            <a:endParaRPr lang="ka-GE" dirty="0"/>
          </a:p>
          <a:p>
            <a:r>
              <a:rPr lang="ka-GE" sz="39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პეტრე</a:t>
            </a:r>
            <a:r>
              <a:rPr lang="ka-GE" sz="3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sz="3900" b="0" i="0" u="none" strike="noStrike" dirty="0">
                <a:solidFill>
                  <a:srgbClr val="FFC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უ</a:t>
            </a:r>
            <a:r>
              <a:rPr lang="ka-GE" sz="39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ბედნიერეს</a:t>
            </a:r>
            <a:r>
              <a:rPr lang="ka-GE" sz="3900" b="0" i="0" u="none" strike="noStrike" dirty="0">
                <a:solidFill>
                  <a:srgbClr val="FFC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ი</a:t>
            </a:r>
            <a:r>
              <a:rPr lang="ka-GE" sz="3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sz="39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არის</a:t>
            </a:r>
            <a:r>
              <a:rPr lang="ka-GE" sz="3900" dirty="0"/>
              <a:t> </a:t>
            </a:r>
            <a:endParaRPr lang="el-GR" sz="3900" dirty="0"/>
          </a:p>
          <a:p>
            <a:r>
              <a:rPr lang="el-GR" dirty="0">
                <a:solidFill>
                  <a:srgbClr val="00B0F0"/>
                </a:solidFill>
              </a:rPr>
              <a:t>Πέτρος</a:t>
            </a:r>
            <a:r>
              <a:rPr lang="el-GR" dirty="0"/>
              <a:t> </a:t>
            </a:r>
            <a:r>
              <a:rPr lang="el-GR" dirty="0" err="1">
                <a:solidFill>
                  <a:srgbClr val="FFC000"/>
                </a:solidFill>
                <a:highlight>
                  <a:srgbClr val="FFFF00"/>
                </a:highlight>
              </a:rPr>
              <a:t>τρισ</a:t>
            </a:r>
            <a:r>
              <a:rPr lang="el-GR" dirty="0">
                <a:solidFill>
                  <a:srgbClr val="FFC000"/>
                </a:solidFill>
                <a:highlight>
                  <a:srgbClr val="FFFF00"/>
                </a:highlight>
              </a:rPr>
              <a:t>-</a:t>
            </a:r>
            <a:r>
              <a:rPr lang="el-GR" dirty="0">
                <a:solidFill>
                  <a:srgbClr val="FFC000"/>
                </a:solidFill>
              </a:rPr>
              <a:t>ευτυχισμένος</a:t>
            </a:r>
            <a:r>
              <a:rPr lang="el-GR" dirty="0">
                <a:solidFill>
                  <a:srgbClr val="FFC000"/>
                </a:solidFill>
                <a:highlight>
                  <a:srgbClr val="FFFF00"/>
                </a:highlight>
              </a:rPr>
              <a:t>-πολύ</a:t>
            </a:r>
            <a:r>
              <a:rPr lang="el-GR" dirty="0">
                <a:solidFill>
                  <a:srgbClr val="FFC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είναι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0F0D77-D61F-D72B-42CD-BE6E5F55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3666" y="1117600"/>
            <a:ext cx="3369734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err="1"/>
              <a:t>Επιτατικοποιητές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παιδί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 γρύλος</a:t>
            </a:r>
          </a:p>
        </p:txBody>
      </p:sp>
      <p:pic>
        <p:nvPicPr>
          <p:cNvPr id="6" name="Ευτυχισμένος σαν γρύλλος Hbr">
            <a:hlinkClick r:id="" action="ppaction://media"/>
            <a:extLst>
              <a:ext uri="{FF2B5EF4-FFF2-40B4-BE49-F238E27FC236}">
                <a16:creationId xmlns:a16="http://schemas.microsoft.com/office/drawing/2014/main" id="{22162EAC-AEE6-09AC-A73F-5C963B476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9732" y="3421062"/>
            <a:ext cx="487363" cy="487363"/>
          </a:xfrm>
          <a:prstGeom prst="rect">
            <a:avLst/>
          </a:prstGeom>
        </p:spPr>
      </p:pic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D94F844B-1AD8-908E-C354-62E904F95F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3895" y="5127624"/>
            <a:ext cx="406400" cy="406400"/>
          </a:xfrm>
          <a:prstGeom prst="rect">
            <a:avLst/>
          </a:prstGeom>
        </p:spPr>
      </p:pic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8B437702-51EF-71A5-3692-AA4F2DCB30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90214" y="13239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F748F-D0C2-EFFF-4D2A-29510740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182880"/>
            <a:ext cx="10651067" cy="406400"/>
          </a:xfrm>
        </p:spPr>
        <p:txBody>
          <a:bodyPr>
            <a:normAutofit fontScale="90000"/>
          </a:bodyPr>
          <a:lstStyle/>
          <a:p>
            <a:r>
              <a:rPr lang="el-GR" dirty="0"/>
              <a:t>Ιδιαιτερότητες στην έκφραση της επίτασης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16EA9F-2AC9-9CFE-209B-B5192050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575733"/>
            <a:ext cx="11802533" cy="6099387"/>
          </a:xfrm>
        </p:spPr>
        <p:txBody>
          <a:bodyPr>
            <a:normAutofit fontScale="25000" lnSpcReduction="20000"/>
          </a:bodyPr>
          <a:lstStyle/>
          <a:p>
            <a:endParaRPr lang="fr-CA" sz="5100" dirty="0"/>
          </a:p>
          <a:p>
            <a:pPr marL="0" indent="0">
              <a:buNone/>
            </a:pPr>
            <a:r>
              <a:rPr lang="el-GR" altLang="ja-JP" sz="9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Κινεζικά: </a:t>
            </a:r>
            <a:r>
              <a:rPr lang="el-GR" altLang="ja-JP" sz="54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ja-JP" altLang="en-US" sz="11200" b="0" i="0" u="none" strike="noStrike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一样</a:t>
            </a:r>
            <a:r>
              <a:rPr lang="el-GR" altLang="ja-JP" sz="11200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l-GR" sz="11200" i="1" dirty="0"/>
              <a:t>Τόσο … όσο      </a:t>
            </a:r>
            <a:r>
              <a:rPr lang="ja-JP" altLang="en-US" sz="11200" b="0" i="0" u="none" strike="noStrike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像</a:t>
            </a:r>
            <a:r>
              <a:rPr lang="el-GR" altLang="ja-JP" sz="11200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σαν 	 	</a:t>
            </a:r>
          </a:p>
          <a:p>
            <a:pPr marL="0" indent="0">
              <a:buNone/>
            </a:pPr>
            <a:r>
              <a:rPr lang="el-GR" sz="11200" dirty="0">
                <a:latin typeface="Calibri" panose="020F0502020204030204" pitchFamily="34" charset="0"/>
              </a:rPr>
              <a:t>επίθετο + σαν / Τόσο όσο + ουσιαστικό /επίρρημα</a:t>
            </a:r>
            <a:endParaRPr lang="ka-GE" sz="11200" dirty="0"/>
          </a:p>
          <a:p>
            <a:pPr marL="0" indent="0">
              <a:buNone/>
            </a:pPr>
            <a:r>
              <a:rPr lang="en-US" sz="9600" i="1" dirty="0">
                <a:solidFill>
                  <a:srgbClr val="FF0000"/>
                </a:solidFill>
              </a:rPr>
              <a:t>as…as</a:t>
            </a:r>
            <a:endParaRPr lang="fr-CA" sz="9600" dirty="0"/>
          </a:p>
          <a:p>
            <a:pPr marL="0" indent="0">
              <a:buNone/>
            </a:pPr>
            <a:r>
              <a:rPr lang="el-GR" sz="9600" dirty="0">
                <a:solidFill>
                  <a:srgbClr val="FF0000"/>
                </a:solidFill>
              </a:rPr>
              <a:t>Γεωργιανά:</a:t>
            </a:r>
            <a:r>
              <a:rPr lang="el-GR" sz="5100" dirty="0"/>
              <a:t>     </a:t>
            </a:r>
            <a:r>
              <a:rPr lang="ka-GE" sz="5100" dirty="0"/>
              <a:t>ანგელოზი</a:t>
            </a:r>
            <a:r>
              <a:rPr lang="ka-GE" sz="11200" b="1" dirty="0">
                <a:solidFill>
                  <a:srgbClr val="7030A0"/>
                </a:solidFill>
                <a:highlight>
                  <a:srgbClr val="FFFF00"/>
                </a:highlight>
              </a:rPr>
              <a:t>ვით</a:t>
            </a:r>
            <a:r>
              <a:rPr lang="ka-GE" sz="5100" b="1" dirty="0"/>
              <a:t> </a:t>
            </a:r>
            <a:endParaRPr lang="el-GR" sz="5100" b="1" dirty="0"/>
          </a:p>
          <a:p>
            <a:pPr marL="0" indent="0">
              <a:buNone/>
            </a:pPr>
            <a:r>
              <a:rPr lang="el-GR" sz="9600" b="1" dirty="0">
                <a:highlight>
                  <a:srgbClr val="00FFFF"/>
                </a:highlight>
              </a:rPr>
              <a:t>Άγγελος-σαν</a:t>
            </a:r>
          </a:p>
          <a:p>
            <a:pPr marL="0" indent="0">
              <a:buNone/>
            </a:pPr>
            <a:r>
              <a:rPr lang="el-GR" sz="9600" b="1" dirty="0">
                <a:highlight>
                  <a:srgbClr val="00FFFF"/>
                </a:highlight>
              </a:rPr>
              <a:t>Όμορφο σαν άγγελος </a:t>
            </a:r>
          </a:p>
          <a:p>
            <a:pPr marL="0" indent="0">
              <a:buNone/>
            </a:pPr>
            <a:endParaRPr lang="el-GR" sz="5100" b="1" dirty="0"/>
          </a:p>
          <a:p>
            <a:pPr marL="0" indent="0">
              <a:buNone/>
            </a:pPr>
            <a:r>
              <a:rPr lang="el-GR" sz="9600" dirty="0">
                <a:solidFill>
                  <a:srgbClr val="FF0000"/>
                </a:solidFill>
              </a:rPr>
              <a:t>Ελληνικά:</a:t>
            </a:r>
            <a:r>
              <a:rPr lang="el-GR" sz="5100" dirty="0"/>
              <a:t> </a:t>
            </a:r>
            <a:r>
              <a:rPr lang="el-GR" sz="11200" dirty="0"/>
              <a:t>παν-  </a:t>
            </a:r>
            <a:r>
              <a:rPr lang="el-GR" sz="11200" dirty="0" err="1"/>
              <a:t>τρισ</a:t>
            </a:r>
            <a:r>
              <a:rPr lang="el-GR" sz="11200" dirty="0"/>
              <a:t>- </a:t>
            </a:r>
            <a:r>
              <a:rPr lang="el-GR" sz="11200" dirty="0" err="1"/>
              <a:t>πεντ</a:t>
            </a:r>
            <a:r>
              <a:rPr lang="el-GR" sz="11200" dirty="0"/>
              <a:t>- </a:t>
            </a:r>
            <a:r>
              <a:rPr lang="el-GR" sz="11200" dirty="0" err="1"/>
              <a:t>κακ</a:t>
            </a:r>
            <a:r>
              <a:rPr lang="el-GR" sz="11200" dirty="0"/>
              <a:t>- </a:t>
            </a:r>
            <a:r>
              <a:rPr lang="el-GR" sz="11200" dirty="0" err="1"/>
              <a:t>ολο</a:t>
            </a:r>
            <a:r>
              <a:rPr lang="el-GR" sz="11200" dirty="0"/>
              <a:t>- </a:t>
            </a:r>
            <a:r>
              <a:rPr lang="el-GR" sz="11200" dirty="0" err="1"/>
              <a:t>ψωρο</a:t>
            </a:r>
            <a:r>
              <a:rPr lang="el-GR" sz="11200" dirty="0"/>
              <a:t>-                    </a:t>
            </a:r>
          </a:p>
          <a:p>
            <a:pPr marL="0" indent="0">
              <a:buNone/>
            </a:pPr>
            <a:r>
              <a:rPr lang="el-GR" sz="9600" dirty="0"/>
              <a:t>καθαρός, άσχημος, νόστιμος, ευτυχισμένος, όμορφος, νόστιμος</a:t>
            </a:r>
            <a:endParaRPr lang="ka-GE" sz="5100" b="1" dirty="0"/>
          </a:p>
          <a:p>
            <a:pPr marL="0" indent="0">
              <a:buNone/>
            </a:pPr>
            <a:r>
              <a:rPr lang="ka-GE" sz="11200" b="1" dirty="0">
                <a:solidFill>
                  <a:srgbClr val="7030A0"/>
                </a:solidFill>
                <a:highlight>
                  <a:srgbClr val="FFFF00"/>
                </a:highlight>
              </a:rPr>
              <a:t>უ</a:t>
            </a:r>
            <a:r>
              <a:rPr lang="ka-GE" sz="9600" dirty="0"/>
              <a:t>ბედნიერ</a:t>
            </a:r>
            <a:r>
              <a:rPr lang="ka-GE" sz="11200" b="1" dirty="0">
                <a:solidFill>
                  <a:srgbClr val="7030A0"/>
                </a:solidFill>
              </a:rPr>
              <a:t>ეს</a:t>
            </a:r>
            <a:r>
              <a:rPr lang="ka-GE" sz="9600" dirty="0"/>
              <a:t>ი</a:t>
            </a:r>
            <a:r>
              <a:rPr lang="ka-GE" sz="11200" dirty="0"/>
              <a:t> </a:t>
            </a:r>
            <a:endParaRPr lang="el-GR" sz="11200" dirty="0"/>
          </a:p>
          <a:p>
            <a:pPr marL="0" indent="0">
              <a:buNone/>
            </a:pPr>
            <a:r>
              <a:rPr lang="fr-CA" sz="11200" dirty="0">
                <a:solidFill>
                  <a:srgbClr val="00B0F0"/>
                </a:solidFill>
              </a:rPr>
              <a:t>ou</a:t>
            </a:r>
            <a:r>
              <a:rPr lang="fr-CA" sz="11200" dirty="0"/>
              <a:t>-     </a:t>
            </a:r>
            <a:r>
              <a:rPr lang="el-GR" sz="11200" dirty="0"/>
              <a:t>        </a:t>
            </a:r>
            <a:r>
              <a:rPr lang="fr-CA" sz="11200" dirty="0"/>
              <a:t>-</a:t>
            </a:r>
            <a:r>
              <a:rPr lang="fr-CA" sz="11200" dirty="0" err="1">
                <a:solidFill>
                  <a:srgbClr val="00B0F0"/>
                </a:solidFill>
              </a:rPr>
              <a:t>esi</a:t>
            </a:r>
            <a:endParaRPr lang="el-GR" sz="11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9600" dirty="0" err="1">
                <a:solidFill>
                  <a:srgbClr val="00B0F0"/>
                </a:solidFill>
              </a:rPr>
              <a:t>Τρισ</a:t>
            </a:r>
            <a:r>
              <a:rPr lang="el-GR" sz="9600" dirty="0"/>
              <a:t>-ευτυχισμένο-</a:t>
            </a:r>
            <a:r>
              <a:rPr lang="el-GR" sz="9600" dirty="0">
                <a:solidFill>
                  <a:srgbClr val="00B0F0"/>
                </a:solidFill>
              </a:rPr>
              <a:t>πολύ</a:t>
            </a:r>
          </a:p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Εβραϊκά:</a:t>
            </a:r>
            <a:endParaRPr lang="el-GR" sz="7200" b="1" dirty="0"/>
          </a:p>
          <a:p>
            <a:pPr marL="0" indent="0">
              <a:buNone/>
            </a:pPr>
            <a:r>
              <a:rPr lang="he-IL" sz="11200" b="0" i="0" u="none" strike="noStrike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כמו</a:t>
            </a:r>
            <a:r>
              <a:rPr lang="he-IL" sz="112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he-IL" sz="9600" b="0" i="0" u="none" strike="noStrike" dirty="0">
                <a:effectLst/>
                <a:latin typeface="Calibri" panose="020F0502020204030204" pitchFamily="34" charset="0"/>
              </a:rPr>
              <a:t>צרצר</a:t>
            </a:r>
            <a:r>
              <a:rPr lang="el-GR" sz="9600" b="0" i="0" u="none" strike="noStrike" dirty="0">
                <a:effectLst/>
                <a:latin typeface="Calibri" panose="020F0502020204030204" pitchFamily="34" charset="0"/>
              </a:rPr>
              <a:t> σαν </a:t>
            </a:r>
            <a:r>
              <a:rPr lang="el-GR" sz="9600" b="0" i="0" u="none" strike="noStrike" dirty="0" err="1">
                <a:effectLst/>
                <a:latin typeface="Calibri" panose="020F0502020204030204" pitchFamily="34" charset="0"/>
              </a:rPr>
              <a:t>γρίλος</a:t>
            </a:r>
            <a:r>
              <a:rPr lang="el-GR" sz="9600" b="0" i="0" u="none" strike="noStrike" dirty="0">
                <a:effectLst/>
                <a:latin typeface="Calibri" panose="020F0502020204030204" pitchFamily="34" charset="0"/>
              </a:rPr>
              <a:t> </a:t>
            </a:r>
            <a:endParaRPr lang="el-GR" sz="9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CBF12D5A-6E85-240D-97D6-2A4FFEFD8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2952" y="2684292"/>
            <a:ext cx="406400" cy="406400"/>
          </a:xfrm>
          <a:prstGeom prst="rect">
            <a:avLst/>
          </a:prstGeom>
        </p:spPr>
      </p:pic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A88380D-723C-8446-0D69-B24DE222AD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9352" y="42763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E4999B-234B-13C6-3713-DB17F10E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/>
              <a:t>Οι πρωτοτυπικοί επιτατικοποιητές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7A525A-51A7-1003-67D6-8CAC1962A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66" y="1345474"/>
            <a:ext cx="10981358" cy="5370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>
              <a:cs typeface="Times New Roman" panose="02020603050405020304" pitchFamily="18" charset="0"/>
            </a:endParaRPr>
          </a:p>
          <a:p>
            <a:endParaRPr lang="fr-CA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FD6ED920-A6A6-6B30-131B-54CEC9378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71630"/>
              </p:ext>
            </p:extLst>
          </p:nvPr>
        </p:nvGraphicFramePr>
        <p:xfrm>
          <a:off x="838200" y="1439333"/>
          <a:ext cx="10609701" cy="11547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539">
                  <a:extLst>
                    <a:ext uri="{9D8B030D-6E8A-4147-A177-3AD203B41FA5}">
                      <a16:colId xmlns:a16="http://schemas.microsoft.com/office/drawing/2014/main" val="2056179578"/>
                    </a:ext>
                  </a:extLst>
                </a:gridCol>
                <a:gridCol w="939888">
                  <a:extLst>
                    <a:ext uri="{9D8B030D-6E8A-4147-A177-3AD203B41FA5}">
                      <a16:colId xmlns:a16="http://schemas.microsoft.com/office/drawing/2014/main" val="405977907"/>
                    </a:ext>
                  </a:extLst>
                </a:gridCol>
                <a:gridCol w="1160528">
                  <a:extLst>
                    <a:ext uri="{9D8B030D-6E8A-4147-A177-3AD203B41FA5}">
                      <a16:colId xmlns:a16="http://schemas.microsoft.com/office/drawing/2014/main" val="3247556546"/>
                    </a:ext>
                  </a:extLst>
                </a:gridCol>
                <a:gridCol w="1264045">
                  <a:extLst>
                    <a:ext uri="{9D8B030D-6E8A-4147-A177-3AD203B41FA5}">
                      <a16:colId xmlns:a16="http://schemas.microsoft.com/office/drawing/2014/main" val="3026014379"/>
                    </a:ext>
                  </a:extLst>
                </a:gridCol>
                <a:gridCol w="1452781">
                  <a:extLst>
                    <a:ext uri="{9D8B030D-6E8A-4147-A177-3AD203B41FA5}">
                      <a16:colId xmlns:a16="http://schemas.microsoft.com/office/drawing/2014/main" val="20805413"/>
                    </a:ext>
                  </a:extLst>
                </a:gridCol>
                <a:gridCol w="865826">
                  <a:extLst>
                    <a:ext uri="{9D8B030D-6E8A-4147-A177-3AD203B41FA5}">
                      <a16:colId xmlns:a16="http://schemas.microsoft.com/office/drawing/2014/main" val="2660818031"/>
                    </a:ext>
                  </a:extLst>
                </a:gridCol>
                <a:gridCol w="956967">
                  <a:extLst>
                    <a:ext uri="{9D8B030D-6E8A-4147-A177-3AD203B41FA5}">
                      <a16:colId xmlns:a16="http://schemas.microsoft.com/office/drawing/2014/main" val="3261561048"/>
                    </a:ext>
                  </a:extLst>
                </a:gridCol>
                <a:gridCol w="929625">
                  <a:extLst>
                    <a:ext uri="{9D8B030D-6E8A-4147-A177-3AD203B41FA5}">
                      <a16:colId xmlns:a16="http://schemas.microsoft.com/office/drawing/2014/main" val="675128497"/>
                    </a:ext>
                  </a:extLst>
                </a:gridCol>
                <a:gridCol w="1111904">
                  <a:extLst>
                    <a:ext uri="{9D8B030D-6E8A-4147-A177-3AD203B41FA5}">
                      <a16:colId xmlns:a16="http://schemas.microsoft.com/office/drawing/2014/main" val="1776482694"/>
                    </a:ext>
                  </a:extLst>
                </a:gridCol>
                <a:gridCol w="847598">
                  <a:extLst>
                    <a:ext uri="{9D8B030D-6E8A-4147-A177-3AD203B41FA5}">
                      <a16:colId xmlns:a16="http://schemas.microsoft.com/office/drawing/2014/main" val="551129669"/>
                    </a:ext>
                  </a:extLst>
                </a:gridCol>
              </a:tblGrid>
              <a:tr h="10613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ταχύτητα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αστραπή</a:t>
                      </a:r>
                      <a:endParaRPr lang="fr-CA" sz="2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διαβολάκι</a:t>
                      </a:r>
                      <a:endParaRPr lang="fr-CA" sz="2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βραδύτητα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χελώνα</a:t>
                      </a:r>
                      <a:endParaRPr lang="fr-CA" sz="2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ντροπή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άνθος της </a:t>
                      </a:r>
                      <a:r>
                        <a:rPr lang="el-GR" sz="2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ροδακινιάς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ντομάτα</a:t>
                      </a: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 παντζάρι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παραμαυρισμένο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δέρμα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κάρβουνο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αστακός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παντζάρι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λευκότητα/αγνότητα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χιόνι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λευκό δέρμα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χιόνι</a:t>
                      </a: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σαπούνι</a:t>
                      </a: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αδιαθεσία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θάνατος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ασβέστης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βαθύς ύπνος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ψόφιο γουρούνι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πέτρα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νεκρός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28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ευτυχία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παιδί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γρύλος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9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3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85130D-278F-B8E1-505D-1136A8EE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-256031"/>
            <a:ext cx="10448544" cy="1946720"/>
          </a:xfrm>
        </p:spPr>
        <p:txBody>
          <a:bodyPr>
            <a:normAutofit/>
          </a:bodyPr>
          <a:lstStyle/>
          <a:p>
            <a:r>
              <a:rPr lang="el-GR" dirty="0"/>
              <a:t>Η ελληνική σε αντιπαραβολή με τις γλώσσες των μαθητών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835A61-2E2C-3039-8120-4451050C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5468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sz="8000" dirty="0"/>
              <a:t>Η σειρά των λέξεων στην πρόταση</a:t>
            </a:r>
          </a:p>
          <a:p>
            <a:r>
              <a:rPr lang="el-GR" sz="8000" dirty="0"/>
              <a:t>Κινεζικά: ΥΡΑ </a:t>
            </a:r>
          </a:p>
          <a:p>
            <a:r>
              <a:rPr lang="el-GR" sz="8000" dirty="0">
                <a:highlight>
                  <a:srgbClr val="FFFF00"/>
                </a:highlight>
              </a:rPr>
              <a:t>Εβραϊκά: ΥΡΑ</a:t>
            </a:r>
          </a:p>
          <a:p>
            <a:r>
              <a:rPr lang="el-GR" sz="8000" dirty="0"/>
              <a:t>Γεωργιανά: ΥΑΡ</a:t>
            </a:r>
          </a:p>
          <a:p>
            <a:endParaRPr lang="el-GR" sz="8000" dirty="0"/>
          </a:p>
          <a:p>
            <a:r>
              <a:rPr lang="el-GR" sz="8000" dirty="0"/>
              <a:t>ΚΥΡΙΑ ΟΝΟΜΑΤΑ: δεν έχουν άρθρο (</a:t>
            </a:r>
            <a:r>
              <a:rPr lang="ja-JP" altLang="en-US" sz="8000" b="0" i="0" u="none" strike="noStrike" dirty="0">
                <a:solidFill>
                  <a:srgbClr val="92D050"/>
                </a:solidFill>
                <a:effectLst/>
              </a:rPr>
              <a:t>彼得</a:t>
            </a:r>
            <a:r>
              <a:rPr lang="el-GR" altLang="ja-JP" sz="8000" b="0" i="0" u="none" strike="noStrike" dirty="0">
                <a:solidFill>
                  <a:srgbClr val="92D050"/>
                </a:solidFill>
                <a:effectLst/>
              </a:rPr>
              <a:t>, </a:t>
            </a:r>
            <a:r>
              <a:rPr lang="he-IL" sz="8000" b="0" i="0" u="none" strike="noStrike" dirty="0">
                <a:effectLst/>
              </a:rPr>
              <a:t>צרצר</a:t>
            </a:r>
            <a:r>
              <a:rPr lang="el-GR" sz="8000" b="0" i="0" u="none" strike="noStrike" dirty="0">
                <a:effectLst/>
              </a:rPr>
              <a:t>, </a:t>
            </a:r>
            <a:r>
              <a:rPr lang="ka-GE" sz="8000" b="0" i="0" u="none" strike="noStrike" dirty="0">
                <a:solidFill>
                  <a:srgbClr val="000000"/>
                </a:solidFill>
                <a:effectLst/>
              </a:rPr>
              <a:t>არის</a:t>
            </a:r>
            <a:r>
              <a:rPr lang="el-GR" sz="8000" dirty="0">
                <a:solidFill>
                  <a:srgbClr val="000000"/>
                </a:solidFill>
              </a:rPr>
              <a:t>  / Γιάννης)</a:t>
            </a:r>
          </a:p>
          <a:p>
            <a:r>
              <a:rPr lang="el-GR" sz="8000" dirty="0">
                <a:solidFill>
                  <a:srgbClr val="000000"/>
                </a:solidFill>
              </a:rPr>
              <a:t>ΟΥΣΙΑΣΤΙΚΑ: άρθρο + ουσιαστικό </a:t>
            </a:r>
            <a:r>
              <a:rPr lang="he-IL" sz="96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העור</a:t>
            </a:r>
            <a:r>
              <a:rPr lang="el-GR" sz="96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9600" b="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τοδέρμα</a:t>
            </a:r>
            <a:endParaRPr lang="fr-CA" sz="80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l-GR" sz="8000" dirty="0"/>
              <a:t>ΡΗΜΑ </a:t>
            </a:r>
            <a:r>
              <a:rPr lang="el-GR" sz="8000" i="1" dirty="0"/>
              <a:t>ΕΙΜΑΙ</a:t>
            </a:r>
            <a:r>
              <a:rPr lang="el-GR" sz="8000" dirty="0"/>
              <a:t>: δεν είναι απαραίτητο </a:t>
            </a:r>
          </a:p>
          <a:p>
            <a:pPr lvl="1"/>
            <a:r>
              <a:rPr lang="el-GR" sz="8000" dirty="0"/>
              <a:t>Γεωργιανά: 	</a:t>
            </a:r>
            <a:r>
              <a:rPr lang="el-GR" sz="8000" dirty="0">
                <a:highlight>
                  <a:srgbClr val="00FFFF"/>
                </a:highlight>
              </a:rPr>
              <a:t>2 ΡΗΜΑΤΑ </a:t>
            </a:r>
            <a:r>
              <a:rPr lang="el-GR" sz="8000" i="1" dirty="0">
                <a:highlight>
                  <a:srgbClr val="00FFFF"/>
                </a:highlight>
              </a:rPr>
              <a:t>ΕΙΜΑΙ</a:t>
            </a:r>
            <a:r>
              <a:rPr lang="el-GR" sz="8000" dirty="0">
                <a:highlight>
                  <a:srgbClr val="00FFFF"/>
                </a:highlight>
              </a:rPr>
              <a:t>: εκφράζουν μόνιμη κατάσταση ή παροδική</a:t>
            </a:r>
          </a:p>
          <a:p>
            <a:pPr lvl="3"/>
            <a:r>
              <a:rPr lang="el-GR" sz="8000" dirty="0">
                <a:highlight>
                  <a:srgbClr val="00FFFF"/>
                </a:highlight>
              </a:rPr>
              <a:t>Το ρήμα μετακινείται στην πρόταση </a:t>
            </a:r>
          </a:p>
          <a:p>
            <a:pPr lvl="3"/>
            <a:r>
              <a:rPr lang="el-GR" sz="8000" dirty="0">
                <a:highlight>
                  <a:srgbClr val="00FFFF"/>
                </a:highlight>
              </a:rPr>
              <a:t>Γράφουμε με ρήμα ή χωρίς ρήμα (Μαρία </a:t>
            </a:r>
            <a:r>
              <a:rPr lang="el-GR" sz="8000" dirty="0" err="1">
                <a:highlight>
                  <a:srgbClr val="00FFFF"/>
                </a:highlight>
              </a:rPr>
              <a:t>ανγκελοζιβίτ</a:t>
            </a:r>
            <a:r>
              <a:rPr lang="el-GR" sz="8000" dirty="0">
                <a:highlight>
                  <a:srgbClr val="00FFFF"/>
                </a:highlight>
              </a:rPr>
              <a:t> κάλ</a:t>
            </a:r>
            <a:r>
              <a:rPr lang="el-GR" sz="8000" dirty="0">
                <a:solidFill>
                  <a:srgbClr val="FF0000"/>
                </a:solidFill>
                <a:highlight>
                  <a:srgbClr val="00FFFF"/>
                </a:highlight>
              </a:rPr>
              <a:t>ια</a:t>
            </a:r>
            <a:r>
              <a:rPr lang="el-GR" sz="8000" dirty="0">
                <a:highlight>
                  <a:srgbClr val="00FFFF"/>
                </a:highlight>
              </a:rPr>
              <a:t>/Μαρία </a:t>
            </a:r>
            <a:r>
              <a:rPr lang="el-GR" sz="8000" dirty="0" err="1">
                <a:highlight>
                  <a:srgbClr val="00FFFF"/>
                </a:highlight>
              </a:rPr>
              <a:t>ανγκελοζιβίτ</a:t>
            </a:r>
            <a:r>
              <a:rPr lang="el-GR" sz="8000" dirty="0">
                <a:highlight>
                  <a:srgbClr val="00FFFF"/>
                </a:highlight>
              </a:rPr>
              <a:t> </a:t>
            </a:r>
            <a:r>
              <a:rPr lang="el-GR" sz="8000" dirty="0" err="1">
                <a:solidFill>
                  <a:srgbClr val="FF0000"/>
                </a:solidFill>
                <a:highlight>
                  <a:srgbClr val="00FFFF"/>
                </a:highlight>
              </a:rPr>
              <a:t>άρις</a:t>
            </a:r>
            <a:r>
              <a:rPr lang="el-GR" sz="8000" dirty="0">
                <a:highlight>
                  <a:srgbClr val="00FFFF"/>
                </a:highlight>
              </a:rPr>
              <a:t>)</a:t>
            </a:r>
          </a:p>
          <a:p>
            <a:pPr lvl="3"/>
            <a:endParaRPr lang="el-GR" sz="4000" dirty="0"/>
          </a:p>
          <a:p>
            <a:r>
              <a:rPr lang="el-GR" sz="8000" dirty="0"/>
              <a:t>ΕΠΙΘΕΤΑ: δεν έχουν γένη </a:t>
            </a:r>
            <a:r>
              <a:rPr lang="ka-GE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მარიამი ანგელოზივით ქალია</a:t>
            </a:r>
            <a:endParaRPr lang="el-GR" sz="8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ka-GE" sz="8000" dirty="0"/>
              <a:t> </a:t>
            </a:r>
            <a:r>
              <a:rPr lang="el-GR" sz="8000" dirty="0"/>
              <a:t>  </a:t>
            </a:r>
            <a:r>
              <a:rPr lang="el-GR" sz="8000" dirty="0">
                <a:highlight>
                  <a:srgbClr val="00FFFF"/>
                </a:highlight>
              </a:rPr>
              <a:t>Μαρία σαν άγγελος γυναίκα</a:t>
            </a:r>
          </a:p>
          <a:p>
            <a:r>
              <a:rPr lang="el-GR" sz="8000" dirty="0"/>
              <a:t>ΜΕΡΗ ΤΟΥ ΣΩΜΑΤΟΣ!:  </a:t>
            </a:r>
            <a:r>
              <a:rPr lang="ja-JP" altLang="en-US" sz="8000" b="0" i="0" u="none" strike="noStrike" dirty="0">
                <a:effectLst/>
                <a:latin typeface="Calibri" panose="020F0502020204030204" pitchFamily="34" charset="0"/>
              </a:rPr>
              <a:t>脸色</a:t>
            </a:r>
            <a:r>
              <a:rPr lang="el-GR" altLang="ja-JP" sz="8000" b="0" i="0" u="none" strike="noStrike" dirty="0">
                <a:effectLst/>
                <a:latin typeface="Calibri" panose="020F0502020204030204" pitchFamily="34" charset="0"/>
              </a:rPr>
              <a:t> Γιάννης πρόσωπο</a:t>
            </a:r>
            <a:endParaRPr lang="el-GR" altLang="ja-JP" sz="8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ja-JP" sz="8000" dirty="0">
                <a:cs typeface="Times New Roman" panose="02020603050405020304" pitchFamily="18" charset="0"/>
              </a:rPr>
              <a:t>ΚΤΗΤΙΚΑ:</a:t>
            </a:r>
            <a:r>
              <a:rPr lang="ja-JP" altLang="en-US" sz="8000" b="0" i="0" u="none" strike="noStrike" dirty="0">
                <a:effectLst/>
                <a:cs typeface="Times New Roman" panose="02020603050405020304" pitchFamily="18" charset="0"/>
              </a:rPr>
              <a:t>白雪公主</a:t>
            </a:r>
            <a:r>
              <a:rPr lang="ja-JP" altLang="en-US" sz="8000" b="0" i="0" u="none" strike="noStrike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的</a:t>
            </a:r>
            <a:r>
              <a:rPr lang="ja-JP" altLang="en-US" sz="8000" b="0" i="0" u="none" strike="noStrike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皮肤</a:t>
            </a:r>
            <a:r>
              <a:rPr lang="el-GR" altLang="ja-JP" sz="8000" b="0" i="0" u="none" strike="noStrike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l-GR" altLang="ja-JP" sz="8000" dirty="0">
                <a:cs typeface="Times New Roman" panose="02020603050405020304" pitchFamily="18" charset="0"/>
              </a:rPr>
              <a:t>Χιονάτη</a:t>
            </a:r>
            <a:r>
              <a:rPr lang="el-GR" altLang="ja-JP" sz="800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l-GR" altLang="ja-JP" sz="8000" dirty="0">
                <a:cs typeface="Times New Roman" panose="02020603050405020304" pitchFamily="18" charset="0"/>
              </a:rPr>
              <a:t>ΓΕΝΙΚΗ</a:t>
            </a:r>
            <a:r>
              <a:rPr lang="el-GR" altLang="ja-JP" sz="8000" b="0" i="0" u="none" strike="noStrike" dirty="0">
                <a:effectLst/>
                <a:cs typeface="Times New Roman" panose="02020603050405020304" pitchFamily="18" charset="0"/>
              </a:rPr>
              <a:t> δέρμα </a:t>
            </a:r>
            <a:endParaRPr lang="el-GR" sz="8000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41B553A2-5E44-04F2-5D57-A3F15B673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7552" y="5317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EC8054-F51B-65C2-9863-38582F61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943"/>
          </a:xfrm>
        </p:spPr>
        <p:txBody>
          <a:bodyPr/>
          <a:lstStyle/>
          <a:p>
            <a:r>
              <a:rPr lang="el-GR" dirty="0"/>
              <a:t>Πολιτισμικό στοιχείο στα κινεζικά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83B427-0D03-3689-7CB9-9681AD23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8"/>
            <a:ext cx="10515600" cy="5458628"/>
          </a:xfrm>
        </p:spPr>
        <p:txBody>
          <a:bodyPr>
            <a:normAutofit/>
          </a:bodyPr>
          <a:lstStyle/>
          <a:p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保罗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像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墙上的浮雕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一样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英俊。</a:t>
            </a:r>
            <a:endParaRPr lang="el-GR" altLang="ja-JP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Παύλος </a:t>
            </a:r>
            <a:r>
              <a:rPr lang="el-GR" altLang="ja-JP" sz="3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σαν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ανάγλυφο πάνω σε τοίχο </a:t>
            </a:r>
            <a:r>
              <a:rPr lang="el-GR" altLang="ja-JP" sz="3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τόσο όσο 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ωραίος </a:t>
            </a:r>
            <a:endParaRPr lang="el-GR" altLang="ja-JP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zh-CN" altLang="en-US" sz="3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海伦</a:t>
            </a:r>
            <a:r>
              <a:rPr lang="zh-CN" alt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羞</a:t>
            </a:r>
            <a:r>
              <a:rPr lang="zh-CN" altLang="en-US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得</a:t>
            </a:r>
            <a:r>
              <a:rPr lang="zh-CN" altLang="en-US" sz="3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像</a:t>
            </a:r>
            <a:r>
              <a:rPr lang="zh-CN" altLang="en-US" sz="3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桃花</a:t>
            </a:r>
            <a:r>
              <a:rPr lang="zh-CN" altLang="en-US" sz="3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一样</a:t>
            </a:r>
            <a:r>
              <a:rPr lang="zh-CN" altLang="en-US" sz="3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红</a:t>
            </a:r>
            <a:r>
              <a:rPr lang="zh-CN" altLang="en-US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l-GR" altLang="zh-CN" sz="3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altLang="zh-CN" sz="3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Ελένη </a:t>
            </a:r>
            <a:r>
              <a:rPr lang="el-GR" altLang="zh-CN" sz="3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ντροπιασμένο </a:t>
            </a:r>
            <a:r>
              <a:rPr lang="el-GR" altLang="zh-CN" sz="3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σαν </a:t>
            </a:r>
            <a:r>
              <a:rPr lang="el-GR" altLang="zh-CN" sz="3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άνθος της </a:t>
            </a:r>
            <a:r>
              <a:rPr lang="el-GR" altLang="zh-CN" sz="3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ροδακινιάς</a:t>
            </a:r>
            <a:r>
              <a:rPr lang="el-GR" altLang="zh-CN" sz="3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zh-CN" sz="3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τόσο όσο </a:t>
            </a:r>
            <a:r>
              <a:rPr lang="el-GR" altLang="zh-CN" sz="3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κόκκινο </a:t>
            </a:r>
            <a:endParaRPr lang="el-GR" dirty="0">
              <a:highlight>
                <a:srgbClr val="FF00FF"/>
              </a:highlight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zh-CN" altLang="en-US" b="0" i="0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脸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红</a:t>
            </a:r>
            <a:r>
              <a:rPr lang="zh-CN" altLang="en-US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跟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helvetica" panose="020B0604020202020204" pitchFamily="34" charset="0"/>
              </a:rPr>
              <a:t>猴</a:t>
            </a:r>
            <a:r>
              <a:rPr lang="zh-CN" altLang="en-US" b="0" i="0" dirty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屁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股</a:t>
            </a:r>
            <a:r>
              <a:rPr lang="zh-CN" altLang="en-US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似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的</a:t>
            </a:r>
            <a:endParaRPr lang="el-GR" altLang="zh-CN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l-GR" altLang="zh-CN" b="0" i="0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Πρόσωπο </a:t>
            </a:r>
            <a:r>
              <a:rPr lang="el-GR" altLang="zh-CN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κόκκινο </a:t>
            </a:r>
            <a:r>
              <a:rPr lang="el-GR" altLang="zh-CN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έχω </a:t>
            </a:r>
            <a:r>
              <a:rPr lang="el-GR" altLang="zh-CN" b="0" i="0" dirty="0">
                <a:effectLst/>
                <a:highlight>
                  <a:srgbClr val="00FFFF"/>
                </a:highlight>
                <a:latin typeface="helvetica" panose="020B0604020202020204" pitchFamily="34" charset="0"/>
              </a:rPr>
              <a:t>μαϊμού</a:t>
            </a:r>
            <a:r>
              <a:rPr lang="el-GR" altLang="zh-CN" b="0" i="0" dirty="0">
                <a:effectLst/>
                <a:latin typeface="helvetica" panose="020B0604020202020204" pitchFamily="34" charset="0"/>
              </a:rPr>
              <a:t> </a:t>
            </a:r>
            <a:r>
              <a:rPr lang="el-GR" altLang="zh-CN" b="0" i="0" dirty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κώλος </a:t>
            </a:r>
            <a:r>
              <a:rPr lang="el-GR" altLang="zh-CN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σαν </a:t>
            </a:r>
          </a:p>
          <a:p>
            <a:r>
              <a:rPr lang="el-GR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(είμαι τόσο ντροπιασμένη όσο το πρόσωπό μου γίνεται κόκκινο σαν τον </a:t>
            </a:r>
            <a:r>
              <a:rPr lang="el-GR" altLang="zh-CN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κ..ο</a:t>
            </a:r>
            <a:r>
              <a:rPr lang="el-GR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της μαϊμούς)</a:t>
            </a:r>
            <a:endParaRPr lang="el-GR" dirty="0"/>
          </a:p>
          <a:p>
            <a:endParaRPr lang="el-GR" dirty="0">
              <a:highlight>
                <a:srgbClr val="00FFFF"/>
              </a:highlight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9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035D4-211E-DDF3-B253-AFFA0D22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Πολιτισμικό στοιχείο στα εβραϊκά: το 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θρησκευτικό στοιχείο</a:t>
            </a:r>
            <a:br>
              <a:rPr lang="el-GR" dirty="0">
                <a:latin typeface="Times New Roman" panose="02020603050405020304" pitchFamily="18" charset="0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D33B4F-9A53-5432-79FD-76CC440FD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מרים יפה כחמה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Η Μαρία είναι όμορφη σαν τον ήλιο</a:t>
            </a:r>
            <a:r>
              <a:rPr lang="el-GR" dirty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he-IL" dirty="0">
                <a:highlight>
                  <a:srgbClr val="00FFFF"/>
                </a:highlight>
                <a:latin typeface="Times New Roman" panose="02020603050405020304" pitchFamily="18" charset="0"/>
                <a:cs typeface="+mj-cs"/>
              </a:rPr>
              <a:t>מרים</a:t>
            </a:r>
            <a:r>
              <a:rPr lang="he-IL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יפה</a:t>
            </a:r>
            <a:r>
              <a:rPr lang="he-IL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כמו</a:t>
            </a:r>
            <a:r>
              <a:rPr lang="he-IL" dirty="0">
                <a:latin typeface="Times New Roman" panose="02020603050405020304" pitchFamily="18" charset="0"/>
                <a:cs typeface="+mj-cs"/>
              </a:rPr>
              <a:t>  </a:t>
            </a:r>
            <a:r>
              <a:rPr lang="he-IL" dirty="0"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מלאך</a:t>
            </a:r>
            <a:endParaRPr lang="fr-CA" dirty="0">
              <a:highlight>
                <a:srgbClr val="FF00FF"/>
              </a:highlight>
              <a:latin typeface="Times New Roman" panose="02020603050405020304" pitchFamily="18" charset="0"/>
              <a:cs typeface="+mj-cs"/>
            </a:endParaRPr>
          </a:p>
          <a:p>
            <a:pPr marL="0" indent="0">
              <a:buNone/>
            </a:pPr>
            <a:r>
              <a:rPr lang="fr-CA" dirty="0">
                <a:highlight>
                  <a:srgbClr val="00FFFF"/>
                </a:highlight>
                <a:latin typeface="Times New Roman" panose="02020603050405020304" pitchFamily="18" charset="0"/>
                <a:cs typeface="+mj-cs"/>
              </a:rPr>
              <a:t>M</a:t>
            </a:r>
            <a:r>
              <a:rPr lang="el-GR" dirty="0" err="1">
                <a:highlight>
                  <a:srgbClr val="00FFFF"/>
                </a:highlight>
                <a:latin typeface="Times New Roman" panose="02020603050405020304" pitchFamily="18" charset="0"/>
                <a:cs typeface="+mj-cs"/>
              </a:rPr>
              <a:t>αρία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όμορφη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σαν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l-GR" dirty="0"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άγγελος</a:t>
            </a:r>
            <a:r>
              <a:rPr lang="fr-CA" dirty="0"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 </a:t>
            </a:r>
            <a:endParaRPr lang="el-GR" dirty="0">
              <a:highlight>
                <a:srgbClr val="FF00FF"/>
              </a:highlight>
              <a:latin typeface="Times New Roman" panose="02020603050405020304" pitchFamily="18" charset="0"/>
              <a:cs typeface="+mj-cs"/>
            </a:endParaRPr>
          </a:p>
          <a:p>
            <a:pPr marL="0" indent="0">
              <a:buNone/>
            </a:pPr>
            <a:r>
              <a:rPr lang="he-I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שאול מכוער כמו  שד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endParaRPr lang="el-GR" dirty="0">
              <a:highlight>
                <a:srgbClr val="FF00FF"/>
              </a:highlight>
              <a:latin typeface="Times New Roman" panose="02020603050405020304" pitchFamily="18" charset="0"/>
              <a:cs typeface="+mj-cs"/>
            </a:endParaRP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Ο Παύλος είναι άσχημος σαν διάβολος</a:t>
            </a:r>
            <a:endParaRPr lang="el-GR" dirty="0">
              <a:cs typeface="+mj-cs"/>
            </a:endParaRPr>
          </a:p>
          <a:p>
            <a:r>
              <a:rPr lang="el-GR" dirty="0">
                <a:latin typeface="Times New Roman" panose="02020603050405020304" pitchFamily="18" charset="0"/>
                <a:cs typeface="+mj-cs"/>
              </a:rPr>
              <a:t>Πέτρος έξυπνος σαν διαβολάκι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F99C87CC-DCAA-2983-1E46-DBCB23BFB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879" y="496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CC2DAB-F7CC-80D1-7F7F-4317CCBB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Πολιτισμική κληρονομιά στα γεωργιανά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651C5F-39D2-8274-CB00-C7037F270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highlight>
                  <a:srgbClr val="00FFFF"/>
                </a:highlight>
              </a:rPr>
              <a:t>Έξι λέξεις για το άσπρο χρώμα: </a:t>
            </a:r>
            <a:r>
              <a:rPr lang="ka-GE" dirty="0">
                <a:highlight>
                  <a:srgbClr val="00FFFF"/>
                </a:highlight>
              </a:rPr>
              <a:t>ქათქათა, თეთრი, </a:t>
            </a:r>
            <a:r>
              <a:rPr lang="el-GR" dirty="0">
                <a:highlight>
                  <a:srgbClr val="00FFFF"/>
                </a:highlight>
              </a:rPr>
              <a:t>κλπ.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7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CF7134-39E3-51B7-DFBC-C97D91D8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κοινός </a:t>
            </a:r>
            <a:r>
              <a:rPr lang="el-GR" dirty="0" err="1"/>
              <a:t>επιτατικοποιητής</a:t>
            </a:r>
            <a:r>
              <a:rPr lang="el-GR" dirty="0"/>
              <a:t> για τις 4 γλώσσες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E682EA-E63C-11BE-E938-58D06577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χελώνα</a:t>
            </a:r>
          </a:p>
          <a:p>
            <a:endParaRPr lang="el-GR" dirty="0"/>
          </a:p>
          <a:p>
            <a:r>
              <a:rPr lang="el-GR" dirty="0"/>
              <a:t>Το χιόνι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3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23C07-9D28-1B6A-D8B8-B9A78C20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1051559"/>
          </a:xfrm>
        </p:spPr>
        <p:txBody>
          <a:bodyPr/>
          <a:lstStyle/>
          <a:p>
            <a:r>
              <a:rPr lang="el-GR" dirty="0"/>
              <a:t>Στόχοι</a:t>
            </a:r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503DC330-08AB-3A57-2F7D-3ECA428B6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82118"/>
              </p:ext>
            </p:extLst>
          </p:nvPr>
        </p:nvGraphicFramePr>
        <p:xfrm>
          <a:off x="866503" y="868680"/>
          <a:ext cx="10515600" cy="678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23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94419-B7A5-5768-F636-80CA3C63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κοινή παράδοση</a:t>
            </a:r>
            <a:br>
              <a:rPr lang="el-GR" dirty="0"/>
            </a:br>
            <a:r>
              <a:rPr lang="el-GR" dirty="0"/>
              <a:t>Ένας κοινός </a:t>
            </a:r>
            <a:r>
              <a:rPr lang="el-GR" dirty="0" err="1"/>
              <a:t>επιτατικοποιητής</a:t>
            </a:r>
            <a:r>
              <a:rPr lang="el-GR" dirty="0"/>
              <a:t> στα </a:t>
            </a:r>
            <a:r>
              <a:rPr lang="el-GR" dirty="0" err="1"/>
              <a:t>γεωργ</a:t>
            </a:r>
            <a:r>
              <a:rPr lang="el-GR" dirty="0"/>
              <a:t> / </a:t>
            </a:r>
            <a:r>
              <a:rPr lang="el-GR" dirty="0" err="1"/>
              <a:t>εβρ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50BF87-E82F-C4C0-C4C8-3610B139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5625"/>
            <a:ext cx="10676467" cy="4922308"/>
          </a:xfrm>
        </p:spPr>
        <p:txBody>
          <a:bodyPr>
            <a:normAutofit/>
          </a:bodyPr>
          <a:lstStyle/>
          <a:p>
            <a:r>
              <a:rPr lang="he-IL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מרים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יפה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e-IL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מלאך</a:t>
            </a:r>
            <a:endParaRPr lang="fr-CA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αρία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όμορφη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άγγελος </a:t>
            </a:r>
          </a:p>
          <a:p>
            <a:pPr marL="0" indent="0">
              <a:buNone/>
            </a:pPr>
            <a:endParaRPr lang="el-GR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მარიამი </a:t>
            </a:r>
            <a:r>
              <a:rPr lang="ka-GE" sz="28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ანგელოზი</a:t>
            </a:r>
            <a:r>
              <a:rPr lang="ka-GE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ვით ქალია</a:t>
            </a:r>
            <a:endParaRPr lang="el-GR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dirty="0">
                <a:highlight>
                  <a:srgbClr val="00FFFF"/>
                </a:highlight>
              </a:rPr>
              <a:t>Μαρία </a:t>
            </a:r>
            <a:r>
              <a:rPr lang="el-GR" sz="2800" dirty="0" err="1">
                <a:highlight>
                  <a:srgbClr val="FF00FF"/>
                </a:highlight>
              </a:rPr>
              <a:t>άγγελος</a:t>
            </a:r>
            <a:r>
              <a:rPr lang="el-GR" sz="2800" dirty="0" err="1">
                <a:highlight>
                  <a:srgbClr val="00FFFF"/>
                </a:highlight>
              </a:rPr>
              <a:t>σαν</a:t>
            </a:r>
            <a:r>
              <a:rPr lang="el-GR" sz="2800" dirty="0">
                <a:highlight>
                  <a:srgbClr val="00FFFF"/>
                </a:highlight>
              </a:rPr>
              <a:t> γυναίκα</a:t>
            </a:r>
          </a:p>
          <a:p>
            <a:pPr marL="0" indent="0">
              <a:buNone/>
            </a:pPr>
            <a:endParaRPr lang="el-GR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l-GR" dirty="0">
              <a:highlight>
                <a:srgbClr val="00FFFF"/>
              </a:highlight>
            </a:endParaRPr>
          </a:p>
          <a:p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玛丽</a:t>
            </a:r>
            <a:r>
              <a:rPr lang="ja-JP" altLang="en-US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仙女</a:t>
            </a:r>
            <a:r>
              <a:rPr lang="ja-JP" altLang="en-US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一样</a:t>
            </a:r>
            <a:r>
              <a:rPr lang="ja-JP" altLang="en-US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美丽</a:t>
            </a:r>
            <a:r>
              <a:rPr lang="ja-JP" alt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。</a:t>
            </a:r>
            <a:endParaRPr lang="el-GR" altLang="ja-JP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altLang="ja-JP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Μαρία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ja-JP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σαν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ja-JP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νεράιδα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ja-JP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τόσο όσο </a:t>
            </a:r>
            <a:r>
              <a:rPr lang="el-GR" altLang="ja-JP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όμορφη</a:t>
            </a:r>
          </a:p>
          <a:p>
            <a:pPr marL="0" indent="0">
              <a:buNone/>
            </a:pPr>
            <a:endParaRPr lang="el-GR" altLang="ja-JP" b="0" i="0" u="none" strike="noStrike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4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1DA64-0625-FD38-51E4-E32CF46B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μαθαίνει ο πολύγλωσσος;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0850F6-4CAA-CC43-3893-4D7013A9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γλωσσικό σύστημα (</a:t>
            </a:r>
            <a:r>
              <a:rPr lang="en-US" dirty="0"/>
              <a:t>Garcia &amp; Klein 2016: 12)</a:t>
            </a:r>
          </a:p>
          <a:p>
            <a:r>
              <a:rPr lang="el-GR" dirty="0"/>
              <a:t>Μεταφέρονται οι έννοιες </a:t>
            </a:r>
          </a:p>
        </p:txBody>
      </p:sp>
    </p:spTree>
    <p:extLst>
      <p:ext uri="{BB962C8B-B14F-4D97-AF65-F5344CB8AC3E}">
        <p14:creationId xmlns:p14="http://schemas.microsoft.com/office/powerpoint/2010/main" val="267352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CC9A3E-19EE-6FBD-D209-2EAA5DED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διαγλώσσα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20C0440-01ED-92B7-58A6-E433E31E5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12800" dirty="0"/>
              <a:t>είναι πληθυντική </a:t>
            </a:r>
            <a:r>
              <a:rPr lang="fr-CA" sz="12800" dirty="0"/>
              <a:t>: </a:t>
            </a:r>
            <a:r>
              <a:rPr lang="fr-CA" sz="12800" dirty="0" err="1"/>
              <a:t>interlangue-s</a:t>
            </a:r>
            <a:r>
              <a:rPr lang="fr-CA" sz="12800" dirty="0"/>
              <a:t> (</a:t>
            </a:r>
            <a:r>
              <a:rPr lang="fr-CA" sz="12800" dirty="0" err="1"/>
              <a:t>Calligani</a:t>
            </a:r>
            <a:r>
              <a:rPr lang="fr-CA" sz="12800" dirty="0"/>
              <a:t> 2022) </a:t>
            </a:r>
          </a:p>
          <a:p>
            <a:pPr marL="0" indent="0">
              <a:buNone/>
            </a:pPr>
            <a:endParaRPr lang="fr-CA" sz="12800" dirty="0"/>
          </a:p>
          <a:p>
            <a:r>
              <a:rPr lang="el-GR" sz="12800" dirty="0"/>
              <a:t>σηματοδοτεί ένα συνεχή διάλογο ανάμεσα στις γλώσσες του ρεπερτορίου των μαθητών</a:t>
            </a:r>
          </a:p>
          <a:p>
            <a:endParaRPr lang="fr-CA" sz="12800" dirty="0"/>
          </a:p>
          <a:p>
            <a:r>
              <a:rPr lang="el-GR" sz="12800" dirty="0"/>
              <a:t>ένα σύνολο από κοινά στοιχεία αλλά και ιδιαιτερότητες</a:t>
            </a:r>
            <a:endParaRPr lang="fr-CA" sz="12800" dirty="0">
              <a:solidFill>
                <a:srgbClr val="FF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2800" dirty="0">
                <a:ea typeface="Calibri" panose="020F0502020204030204" pitchFamily="34" charset="0"/>
                <a:cs typeface="Times New Roman" panose="02020603050405020304" pitchFamily="18" charset="0"/>
              </a:rPr>
              <a:t>αναπτύσσεται από την έκθεση σε νέα γλωσσικά δεδομένα και σε πολλές γλώσσες </a:t>
            </a:r>
            <a:r>
              <a:rPr lang="fr-CA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1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Calligani</a:t>
            </a:r>
            <a:r>
              <a:rPr lang="fr-CA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 : 51-52) </a:t>
            </a:r>
            <a:endParaRPr lang="fr-CA" sz="1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7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168559-E004-92E1-628F-BBBCA7C9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Διαγλώσσα</a:t>
            </a:r>
            <a:r>
              <a:rPr lang="el-GR" dirty="0"/>
              <a:t> και παιδαγωγική αξιοποίηση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4C511B-EFE2-5427-A045-3D40A600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70172" cy="437022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fr-CA" sz="128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l-GR" sz="16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6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διαγλώσσα</a:t>
            </a:r>
            <a:r>
              <a:rPr lang="el-GR" sz="16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δείχνει τις γνωσιακές διαδικασίες που γίνονται από τον μαθητή </a:t>
            </a:r>
            <a:r>
              <a:rPr lang="fr-CA" sz="16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16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Calligani</a:t>
            </a:r>
            <a:r>
              <a:rPr lang="fr-CA" sz="16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 : 53) </a:t>
            </a:r>
          </a:p>
          <a:p>
            <a:pPr algn="just"/>
            <a:endParaRPr lang="fr-CA" sz="16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l-GR" sz="1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6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διαγλώσσα</a:t>
            </a:r>
            <a:r>
              <a:rPr lang="el-GR" sz="1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δείχνει τις στρατηγικές κατανόησης και εκμάθησης </a:t>
            </a:r>
            <a:r>
              <a:rPr lang="fr-CA" sz="1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CA" sz="16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Rosen</a:t>
            </a:r>
            <a:r>
              <a:rPr lang="fr-CA" sz="1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Porquier 2003 : § 5 </a:t>
            </a:r>
            <a:r>
              <a:rPr lang="fr-CA" sz="1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cité par </a:t>
            </a:r>
            <a:r>
              <a:rPr lang="fr-CA" sz="16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Calligani</a:t>
            </a:r>
            <a:r>
              <a:rPr lang="fr-CA" sz="1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 : 53)</a:t>
            </a:r>
          </a:p>
          <a:p>
            <a:pPr algn="just"/>
            <a:endParaRPr lang="fr-CA" sz="1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CA" sz="1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/>
          </a:p>
          <a:p>
            <a:endParaRPr lang="fr-CA" sz="12800" dirty="0"/>
          </a:p>
          <a:p>
            <a:endParaRPr lang="fr-CA" sz="12800" dirty="0"/>
          </a:p>
          <a:p>
            <a:endParaRPr lang="fr-CA" sz="12800" dirty="0"/>
          </a:p>
          <a:p>
            <a:r>
              <a:rPr lang="fr-CA" sz="3200" dirty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9189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168559-E004-92E1-628F-BBBCA7C9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52" y="302063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latin typeface="+mn-lt"/>
              </a:rPr>
              <a:t>Η </a:t>
            </a:r>
            <a:r>
              <a:rPr lang="el-GR" dirty="0" err="1">
                <a:latin typeface="+mn-lt"/>
              </a:rPr>
              <a:t>πολυγλωσσική</a:t>
            </a:r>
            <a:r>
              <a:rPr lang="el-GR" dirty="0">
                <a:latin typeface="+mn-lt"/>
              </a:rPr>
              <a:t> ικανότητα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4C511B-EFE2-5427-A045-3D40A600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3" y="1627626"/>
            <a:ext cx="10609217" cy="45493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l-GR" sz="16000" dirty="0">
                <a:effectLst/>
                <a:ea typeface="Calibri" panose="020F0502020204030204" pitchFamily="34" charset="0"/>
              </a:rPr>
              <a:t>στοχεύει στη </a:t>
            </a:r>
            <a:r>
              <a:rPr lang="fr-FR" sz="16000" dirty="0">
                <a:effectLst/>
                <a:ea typeface="Calibri" panose="020F0502020204030204" pitchFamily="34" charset="0"/>
              </a:rPr>
              <a:t>«</a:t>
            </a:r>
            <a:r>
              <a:rPr lang="el-GR" sz="16000" dirty="0">
                <a:effectLst/>
                <a:ea typeface="Calibri" panose="020F0502020204030204" pitchFamily="34" charset="0"/>
              </a:rPr>
              <a:t>γνώση </a:t>
            </a:r>
            <a:r>
              <a:rPr lang="el-GR" sz="16000" dirty="0" err="1">
                <a:effectLst/>
                <a:ea typeface="Calibri" panose="020F0502020204030204" pitchFamily="34" charset="0"/>
              </a:rPr>
              <a:t>των</a:t>
            </a:r>
            <a:r>
              <a:rPr lang="el-GR" sz="16000" dirty="0" err="1">
                <a:ea typeface="Calibri" panose="020F0502020204030204" pitchFamily="34" charset="0"/>
              </a:rPr>
              <a:t>σωστή</a:t>
            </a:r>
            <a:r>
              <a:rPr lang="el-GR" sz="16000" dirty="0">
                <a:ea typeface="Calibri" panose="020F0502020204030204" pitchFamily="34" charset="0"/>
              </a:rPr>
              <a:t> διαχείριση της έλλειψης ισορροπίας</a:t>
            </a:r>
            <a:r>
              <a:rPr lang="fr-FR" sz="16000" dirty="0">
                <a:ea typeface="Calibri" panose="020F0502020204030204" pitchFamily="34" charset="0"/>
              </a:rPr>
              <a:t>» </a:t>
            </a:r>
            <a:r>
              <a:rPr lang="el-GR" sz="16000" dirty="0">
                <a:ea typeface="Calibri" panose="020F0502020204030204" pitchFamily="34" charset="0"/>
              </a:rPr>
              <a:t>στη </a:t>
            </a:r>
            <a:r>
              <a:rPr lang="el-GR" sz="16000" dirty="0">
                <a:effectLst/>
                <a:ea typeface="Calibri" panose="020F0502020204030204" pitchFamily="34" charset="0"/>
              </a:rPr>
              <a:t> γλωσσών που γνωρίζει ένα άτομο </a:t>
            </a:r>
            <a:r>
              <a:rPr lang="fr-FR" sz="16000" dirty="0">
                <a:effectLst/>
                <a:ea typeface="Calibri" panose="020F0502020204030204" pitchFamily="34" charset="0"/>
              </a:rPr>
              <a:t>(Coste, Moore &amp; </a:t>
            </a:r>
            <a:r>
              <a:rPr lang="fr-FR" sz="16000" dirty="0" err="1">
                <a:effectLst/>
                <a:ea typeface="Calibri" panose="020F0502020204030204" pitchFamily="34" charset="0"/>
              </a:rPr>
              <a:t>Zarate</a:t>
            </a:r>
            <a:r>
              <a:rPr lang="fr-FR" sz="16000" dirty="0">
                <a:effectLst/>
                <a:ea typeface="Calibri" panose="020F0502020204030204" pitchFamily="34" charset="0"/>
              </a:rPr>
              <a:t>, 2009</a:t>
            </a:r>
            <a:r>
              <a:rPr lang="el-GR" sz="16000" dirty="0">
                <a:ea typeface="Calibri" panose="020F0502020204030204" pitchFamily="34" charset="0"/>
              </a:rPr>
              <a:t>,</a:t>
            </a:r>
            <a:r>
              <a:rPr lang="fr-FR" sz="16000" dirty="0">
                <a:effectLst/>
                <a:ea typeface="Calibri" panose="020F0502020204030204" pitchFamily="34" charset="0"/>
              </a:rPr>
              <a:t> </a:t>
            </a:r>
            <a:r>
              <a:rPr lang="el-GR" sz="16000" dirty="0" err="1">
                <a:ea typeface="Calibri" panose="020F0502020204030204" pitchFamily="34" charset="0"/>
              </a:rPr>
              <a:t>σελ</a:t>
            </a:r>
            <a:r>
              <a:rPr lang="fr-FR" sz="16000" dirty="0">
                <a:effectLst/>
                <a:ea typeface="Calibri" panose="020F0502020204030204" pitchFamily="34" charset="0"/>
              </a:rPr>
              <a:t>. 19).</a:t>
            </a:r>
            <a:endParaRPr lang="fr-CA" sz="1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/>
          </a:p>
          <a:p>
            <a:endParaRPr lang="fr-CA" sz="12800" dirty="0"/>
          </a:p>
          <a:p>
            <a:endParaRPr lang="fr-CA" sz="12800" dirty="0"/>
          </a:p>
          <a:p>
            <a:pPr marL="0" indent="0">
              <a:buNone/>
            </a:pPr>
            <a:r>
              <a:rPr lang="fr-CA" sz="3200" dirty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8465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05F091-AB8C-F21F-9402-4EC1D54E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Επανεξέταση του λάθους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652C7B-4718-5D91-1DA1-C588AA52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>
                <a:latin typeface="Calibri" panose="020F0502020204030204" pitchFamily="34" charset="0"/>
              </a:rPr>
              <a:t>Ατελείς πολυγλωσσίες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Coste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l-G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Μοο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fr-C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Zarate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(2009  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σελ.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10)</a:t>
            </a:r>
          </a:p>
          <a:p>
            <a:pPr marL="0" indent="0">
              <a:buNone/>
            </a:pPr>
            <a:endParaRPr lang="el-GR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CA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63236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A5FA6-03B7-B2D1-7D87-825AACBD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διαγλώσσα</a:t>
            </a:r>
            <a:r>
              <a:rPr lang="fr-CA" dirty="0"/>
              <a:t> </a:t>
            </a:r>
            <a:r>
              <a:rPr lang="el-GR" dirty="0"/>
              <a:t>και</a:t>
            </a:r>
            <a:r>
              <a:rPr lang="fr-CA" dirty="0"/>
              <a:t> </a:t>
            </a:r>
            <a:r>
              <a:rPr lang="fr-CA" dirty="0" err="1"/>
              <a:t>translanguaging</a:t>
            </a:r>
            <a:r>
              <a:rPr lang="fr-CA" dirty="0"/>
              <a:t> </a:t>
            </a:r>
            <a:br>
              <a:rPr lang="fr-CA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F0B12-550A-2488-E4F4-4189C77D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el-GR" sz="3600" dirty="0"/>
              <a:t>Είναι μια στρατηγική διαμεσολάβησης στη διδακτική των γλωσσών-πολιτισμών </a:t>
            </a:r>
            <a:r>
              <a:rPr lang="fr-CA" sz="3600" dirty="0"/>
              <a:t>(Garcia 2014, </a:t>
            </a:r>
            <a:r>
              <a:rPr lang="el-GR" sz="3600" dirty="0" err="1"/>
              <a:t>Τσοκαλίδου</a:t>
            </a:r>
            <a:r>
              <a:rPr lang="el-GR" sz="3600" dirty="0"/>
              <a:t> </a:t>
            </a:r>
            <a:r>
              <a:rPr lang="fr-CA" sz="3600" dirty="0"/>
              <a:t>20</a:t>
            </a:r>
            <a:r>
              <a:rPr lang="el-GR" sz="3600" dirty="0"/>
              <a:t>17</a:t>
            </a:r>
            <a:r>
              <a:rPr lang="fr-CA" sz="3600" dirty="0"/>
              <a:t>)</a:t>
            </a:r>
          </a:p>
          <a:p>
            <a:pPr marL="0" indent="0" algn="ctr">
              <a:buNone/>
            </a:pPr>
            <a:endParaRPr lang="fr-CA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sz="3600" dirty="0"/>
              <a:t>Είναι ο διάλογος μεταξύ των γλωσσών-πολιτισμών του ρεπερτορίου των μαθητών και </a:t>
            </a:r>
            <a:r>
              <a:rPr lang="el-GR" sz="3600" dirty="0">
                <a:solidFill>
                  <a:srgbClr val="FFC000"/>
                </a:solidFill>
              </a:rPr>
              <a:t>η μεταγλώσσα στη μητρική γλώσσα των μαθητών </a:t>
            </a:r>
            <a:r>
              <a:rPr lang="fr-CA" sz="3600" dirty="0"/>
              <a:t>(Garcia 2014: 57, 83, 99, </a:t>
            </a:r>
            <a:r>
              <a:rPr lang="fr-CA" sz="3600" dirty="0" err="1">
                <a:effectLst/>
                <a:ea typeface="Calibri" panose="020F0502020204030204" pitchFamily="34" charset="0"/>
              </a:rPr>
              <a:t>Sánchez</a:t>
            </a:r>
            <a:r>
              <a:rPr lang="fr-CA" sz="3600" dirty="0">
                <a:effectLst/>
                <a:ea typeface="Calibri" panose="020F0502020204030204" pitchFamily="34" charset="0"/>
              </a:rPr>
              <a:t>,  &amp; García  </a:t>
            </a:r>
            <a:r>
              <a:rPr lang="en-GB" sz="3600" dirty="0">
                <a:effectLst/>
                <a:ea typeface="Calibri" panose="020F0502020204030204" pitchFamily="34" charset="0"/>
              </a:rPr>
              <a:t>2022</a:t>
            </a:r>
            <a:r>
              <a:rPr lang="fr-CA" sz="3600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482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269A34-6810-EC05-AA89-B55B8762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πολύγλωσση τάξη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02C5E2-69F6-33D3-671C-6D09AB72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256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1B558-1709-FF4F-2386-9CF447B3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7CC0EE-F828-F1C2-3BD0-A2833B4C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5F6368"/>
                </a:solidFill>
                <a:latin typeface="arial" panose="020B0604020202020204" pitchFamily="34" charset="0"/>
              </a:rPr>
              <a:t>Ευχαριστώ τους </a:t>
            </a:r>
          </a:p>
          <a:p>
            <a:pPr marL="0" indent="0" algn="ctr"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贾思羽，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Jia (Z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ωή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Siyu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Jiali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(Ernie) Du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Maka</a:t>
            </a:r>
            <a:r>
              <a:rPr lang="fr-CA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Doh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adze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Ronit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Meshulam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fr-CA" sz="2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fr-CA" b="1" dirty="0">
              <a:solidFill>
                <a:srgbClr val="5F6368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fr-CA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r>
              <a:rPr lang="el-GR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Σας ευχαριστώ!</a:t>
            </a:r>
            <a:endParaRPr lang="en-US" sz="2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ja-JP" altLang="en-US" b="1" dirty="0">
                <a:solidFill>
                  <a:srgbClr val="5F6368"/>
                </a:solidFill>
                <a:latin typeface="arial" panose="020B0604020202020204" pitchFamily="34" charset="0"/>
              </a:rPr>
              <a:t>謝謝。</a:t>
            </a:r>
            <a:r>
              <a:rPr lang="en-US" altLang="ja-JP" b="1" dirty="0" err="1">
                <a:solidFill>
                  <a:srgbClr val="5F6368"/>
                </a:solidFill>
                <a:latin typeface="arial" panose="020B0604020202020204" pitchFamily="34" charset="0"/>
              </a:rPr>
              <a:t>xièxiè</a:t>
            </a:r>
            <a:r>
              <a:rPr lang="el-GR" altLang="ja-JP" b="1" dirty="0">
                <a:solidFill>
                  <a:srgbClr val="5F6368"/>
                </a:solidFill>
                <a:latin typeface="arial" panose="020B0604020202020204" pitchFamily="34" charset="0"/>
              </a:rPr>
              <a:t> </a:t>
            </a:r>
            <a:endParaRPr lang="en-US" b="1" dirty="0">
              <a:solidFill>
                <a:srgbClr val="5F6368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l-GR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r>
              <a:rPr lang="he-IL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תודה 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toda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2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ka-GE" dirty="0"/>
              <a:t>დიდი მადლობა</a:t>
            </a:r>
            <a:r>
              <a:rPr lang="en-US" dirty="0"/>
              <a:t> </a:t>
            </a:r>
            <a:r>
              <a:rPr lang="en-US" dirty="0" err="1"/>
              <a:t>didimadloba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7977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A4EEF-DFF7-2F51-1C67-49EA88B2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6A22F2-1192-0A88-D66B-FFAE4E2B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343"/>
            <a:ext cx="10617926" cy="5001532"/>
          </a:xfrm>
        </p:spPr>
        <p:txBody>
          <a:bodyPr>
            <a:noAutofit/>
          </a:bodyPr>
          <a:lstStyle/>
          <a:p>
            <a:pPr marL="180340" indent="-180340" algn="just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Blanche-Benveniste, C. &amp; 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Valli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(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 (1997). L'intercompréhension: le cas des langues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romanes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(n°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spécial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français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monde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janvier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1997).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Galligani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S. 2022. L’</a:t>
            </a:r>
            <a:r>
              <a:rPr lang="fr-CA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interlangue-s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et son rôle dans la construction de la compétence plurilingue d’élèves allophones en contexte scolaire, </a:t>
            </a:r>
            <a:r>
              <a:rPr lang="fr-CA" sz="20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 français aujourd'hui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2022/2, no 217), pp. 47-55, </a:t>
            </a:r>
            <a:r>
              <a:rPr lang="fr-CA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diponible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fr-CA" sz="2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https://www.cairn.info/revue-le-francais-aujourd-hui-2022-2-page-47.htm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(consulté le 19/02/2023)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0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arcia </a:t>
            </a:r>
            <a:r>
              <a:rPr lang="fr-CA" sz="20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O. &amp; Li E. 2014.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Translanguaging</a:t>
            </a:r>
            <a:r>
              <a:rPr lang="fr-CA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Basingstock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Palgrave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pivot.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0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astagne </a:t>
            </a:r>
            <a:r>
              <a:rPr lang="fr-CA" sz="20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É. 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2016. « Intercompréhension et analogies entre langues voisines : entre transparences et opacités. Le cas des séquences figées », </a:t>
            </a:r>
            <a:r>
              <a:rPr lang="fr-C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Design, numéro spécial, p. 45-68, disponible sur : Microsoft Word - 04-Castagne_24p_.doc (rediris.es) (consulté le 18/02/2023).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886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62EAA3-7B65-DCE0-1E8B-531DDDB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Προηγούμενες έρευνες</a:t>
            </a:r>
            <a:r>
              <a:rPr lang="fr-CA" dirty="0"/>
              <a:t>-</a:t>
            </a:r>
            <a:r>
              <a:rPr lang="el-GR" dirty="0"/>
              <a:t>αφετηρία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C84383-CCCB-FCA8-05E5-ABF31F89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1566333"/>
            <a:ext cx="10743473" cy="50376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3200" dirty="0">
                <a:effectLst/>
                <a:ea typeface="Times New Roman" panose="02020603050405020304" pitchFamily="18" charset="0"/>
              </a:rPr>
              <a:t>Μελέτες στις παρομοιώσεις για 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3200" dirty="0">
                <a:effectLst/>
                <a:ea typeface="Times New Roman" panose="02020603050405020304" pitchFamily="18" charset="0"/>
              </a:rPr>
              <a:t> ελληνικά γαλλικά αλβανικά αγγλικά (</a:t>
            </a:r>
            <a:r>
              <a:rPr lang="fr-CA" sz="3200" dirty="0" err="1">
                <a:effectLst/>
                <a:ea typeface="Times New Roman" panose="02020603050405020304" pitchFamily="18" charset="0"/>
              </a:rPr>
              <a:t>Krimpogianni</a:t>
            </a:r>
            <a:r>
              <a:rPr lang="fr-CA" sz="3200" dirty="0">
                <a:ea typeface="Times New Roman" panose="02020603050405020304" pitchFamily="18" charset="0"/>
              </a:rPr>
              <a:t> &amp; Moustaki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2019)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3200" dirty="0">
                <a:ea typeface="Times New Roman" panose="02020603050405020304" pitchFamily="18" charset="0"/>
              </a:rPr>
              <a:t>ελληνικά γαλλικά ρουμανικά (</a:t>
            </a:r>
            <a:r>
              <a:rPr lang="fr-CA" sz="3200" dirty="0">
                <a:ea typeface="Times New Roman" panose="02020603050405020304" pitchFamily="18" charset="0"/>
              </a:rPr>
              <a:t>Moustaki &amp; </a:t>
            </a:r>
            <a:r>
              <a:rPr lang="fr-CA" sz="3200" dirty="0" err="1">
                <a:ea typeface="Times New Roman" panose="02020603050405020304" pitchFamily="18" charset="0"/>
              </a:rPr>
              <a:t>Krimpogianni</a:t>
            </a:r>
            <a:r>
              <a:rPr lang="ka-GE" sz="3200" dirty="0">
                <a:ea typeface="Times New Roman" panose="02020603050405020304" pitchFamily="18" charset="0"/>
              </a:rPr>
              <a:t> </a:t>
            </a:r>
            <a:r>
              <a:rPr lang="el-GR" sz="3200" dirty="0">
                <a:ea typeface="Times New Roman" panose="02020603050405020304" pitchFamily="18" charset="0"/>
              </a:rPr>
              <a:t>υπό δημοσίευση)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3200" dirty="0">
                <a:effectLst/>
                <a:ea typeface="Times New Roman" panose="02020603050405020304" pitchFamily="18" charset="0"/>
              </a:rPr>
              <a:t>Με βάση παρατηρήσεις στην τάξη από το φοιτητικό μας κοινό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71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DEF40-23CB-0317-B502-A14BFD5C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fr-CA" dirty="0"/>
              <a:t> (</a:t>
            </a:r>
            <a:r>
              <a:rPr lang="el-GR" dirty="0"/>
              <a:t>2</a:t>
            </a:r>
            <a:r>
              <a:rPr lang="fr-CA" dirty="0"/>
              <a:t>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CF3D1A-B799-D7A1-41D6-5DBA753F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8537"/>
            <a:ext cx="10853058" cy="526433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Gavriilidou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Z., 2008. « Figement et intensité en grec moderne », Meta, vol. 53, no 2, pp. 365-378, disponible sur </a:t>
            </a:r>
            <a:r>
              <a:rPr lang="fr-CA" sz="8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(99+) Figement et intensité en grec moderne | Zoe </a:t>
            </a:r>
            <a:r>
              <a:rPr lang="fr-CA" sz="80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Gavriilidou</a:t>
            </a:r>
            <a:r>
              <a:rPr lang="fr-CA" sz="8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- Academia.edu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(consulté le 18/02/2023) </a:t>
            </a:r>
            <a:endParaRPr lang="fr-CA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avriilidou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</a:t>
            </a:r>
            <a:r>
              <a:rPr lang="el-GR" sz="80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[Γαβριηλίδου, Ζ.], 2013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8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Όψεις Επίτασης στη Νέα Ελληνική</a:t>
            </a:r>
            <a:r>
              <a:rPr lang="fr-CA" sz="8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CA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 de l’intensité en grec moderne</a:t>
            </a:r>
            <a:r>
              <a:rPr lang="el-G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Θεσσαλονίκη, Κυριακίδης.</a:t>
            </a:r>
            <a:endParaRPr lang="fr-CA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mbert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80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80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É., 1990,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8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métalinguistique, 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Paris, PUF. </a:t>
            </a:r>
            <a:endParaRPr lang="fr-CA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Krimpogianni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Ai. &amp; A. Moustaki 2021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8000" u="sng" dirty="0">
                <a:solidFill>
                  <a:srgbClr val="0563C1"/>
                </a:solidFill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comparaison pour enseigner le FLE dans une perspective plurilingue - Le cas des expressions figées du français et leurs équivalences en grec, anglais et albanais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Actes du 3</a:t>
            </a:r>
            <a:r>
              <a:rPr lang="fr-CA" sz="8000" baseline="30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congr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ès européen de la FIPF 3</a:t>
            </a:r>
            <a:r>
              <a:rPr lang="fr-CA" sz="8000" baseline="30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colloque de la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fipf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« Regards croisés sur la place du français dans les sociétés en mutation », 4-8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lang="en-US" sz="8000" dirty="0">
                <a:effectLst/>
                <a:latin typeface="Livvic" pitchFamily="2" charset="0"/>
                <a:ea typeface="Calibri" panose="020F0502020204030204" pitchFamily="34" charset="0"/>
                <a:cs typeface="Livvic" pitchFamily="2" charset="0"/>
              </a:rPr>
              <a:t>π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τεμβρίου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2019, pp. 86-98, sous la coordination de A.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Proscolli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Nikou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S.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Tsakagiannis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 Disponible sur : </a:t>
            </a:r>
            <a:r>
              <a:rPr lang="fr-CA" sz="8000" u="sng" dirty="0">
                <a:solidFill>
                  <a:srgbClr val="0563C1"/>
                </a:solidFill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https://synergasia.uoa.gr/modules/document/file.php/NOC123/ACTES%20E-BOOK%20FINAL.pdf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(consulté le 18/02/2023)</a:t>
            </a:r>
            <a:endParaRPr lang="el-GR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132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6E4E1-3DD0-8D80-7EB3-6084C249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365126"/>
            <a:ext cx="10371667" cy="617008"/>
          </a:xfrm>
        </p:spPr>
        <p:txBody>
          <a:bodyPr>
            <a:normAutofit fontScale="90000"/>
          </a:bodyPr>
          <a:lstStyle/>
          <a:p>
            <a:r>
              <a:rPr lang="el-GR" dirty="0"/>
              <a:t>Βιβλιογραφία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61DF4-3F9B-BF0C-79C4-9298CBF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4051" cy="4823369"/>
          </a:xfrm>
        </p:spPr>
        <p:txBody>
          <a:bodyPr>
            <a:normAutofit/>
          </a:bodyPr>
          <a:lstStyle/>
          <a:p>
            <a:r>
              <a:rPr lang="fr-CA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acé</a:t>
            </a:r>
            <a:r>
              <a:rPr lang="fr-CA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E. 2022. </a:t>
            </a:r>
            <a:r>
              <a:rPr lang="fr-CA" sz="2800" i="1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CA" sz="2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éveloppement, exploitation et significations de la compétence plurilingue à travers l’écrit avec des étudiants grecs</a:t>
            </a:r>
            <a:r>
              <a:rPr lang="fr-C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Mémoire de master Pro ELE.</a:t>
            </a:r>
            <a:endParaRPr lang="el-G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Τσοκαλίδου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2017.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Sidayes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Gutenberg.</a:t>
            </a:r>
            <a:endParaRPr lang="fr-C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Sánchez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M.T. &amp; O. García (</a:t>
            </a:r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2022. Transformative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translanguaging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Espacios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Latinx students and teachers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rompiendo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fronteras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miedo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Bristol: </a:t>
            </a:r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Multilingual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Matters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73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EAA7E0-09A5-77D1-A3C7-4BC6DD844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3" y="787400"/>
            <a:ext cx="10269192" cy="4714766"/>
          </a:xfrm>
        </p:spPr>
        <p:txBody>
          <a:bodyPr>
            <a:normAutofit/>
          </a:bodyPr>
          <a:lstStyle/>
          <a:p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E19418-2B98-6E0D-101F-37B89B7CF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75" y="0"/>
            <a:ext cx="10743324" cy="6542690"/>
          </a:xfrm>
        </p:spPr>
        <p:txBody>
          <a:bodyPr>
            <a:normAutofit/>
          </a:bodyPr>
          <a:lstStyle/>
          <a:p>
            <a:r>
              <a:rPr lang="el-GR" dirty="0">
                <a:latin typeface="+mj-lt"/>
              </a:rPr>
              <a:t>Παράρτημα 1</a:t>
            </a:r>
            <a:r>
              <a:rPr lang="el-GR" dirty="0"/>
              <a:t> 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0547DB70-4159-6856-B2E7-7E73421D7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57483"/>
              </p:ext>
            </p:extLst>
          </p:nvPr>
        </p:nvGraphicFramePr>
        <p:xfrm>
          <a:off x="829733" y="414866"/>
          <a:ext cx="11006664" cy="624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076">
                  <a:extLst>
                    <a:ext uri="{9D8B030D-6E8A-4147-A177-3AD203B41FA5}">
                      <a16:colId xmlns:a16="http://schemas.microsoft.com/office/drawing/2014/main" val="4140512582"/>
                    </a:ext>
                  </a:extLst>
                </a:gridCol>
                <a:gridCol w="2459076">
                  <a:extLst>
                    <a:ext uri="{9D8B030D-6E8A-4147-A177-3AD203B41FA5}">
                      <a16:colId xmlns:a16="http://schemas.microsoft.com/office/drawing/2014/main" val="2195518191"/>
                    </a:ext>
                  </a:extLst>
                </a:gridCol>
                <a:gridCol w="2879880">
                  <a:extLst>
                    <a:ext uri="{9D8B030D-6E8A-4147-A177-3AD203B41FA5}">
                      <a16:colId xmlns:a16="http://schemas.microsoft.com/office/drawing/2014/main" val="3007880639"/>
                    </a:ext>
                  </a:extLst>
                </a:gridCol>
                <a:gridCol w="3208632">
                  <a:extLst>
                    <a:ext uri="{9D8B030D-6E8A-4147-A177-3AD203B41FA5}">
                      <a16:colId xmlns:a16="http://schemas.microsoft.com/office/drawing/2014/main" val="3672768673"/>
                    </a:ext>
                  </a:extLst>
                </a:gridCol>
              </a:tblGrid>
              <a:tr h="101838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Ο Γιάννης και ο Παύλος μοιάζουν 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δυο σταγόνες νερό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约翰和保罗就像两滴水一样亲密无间。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et Paul se ressemblent comme deux gouttes d'eau.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יוחנן ושאול דומים כמו שתי טיפות מים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6946308"/>
                  </a:ext>
                </a:extLst>
              </a:tr>
              <a:tr h="101838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Η Μαρία φυλάει αυτή τη φωτογραφία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κόρη οφθαλμού 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玛丽亚把这张照片视为掌上明珠。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considère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photo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 bijou dans la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main.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83193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Τα κτίρια ξεφυτρώνουν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τα μανιτάρια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建筑物像雨后春笋般涌现。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bâtiments sortent de terre un peu partout.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3139295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Ο Γιάννης καπνίζει 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φουγάρο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约翰抽烟很凶。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fume avec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ardeur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יוחנן מעשן כמו קטר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Γιάννης καπνίζει σαν ατμομηχανή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0549693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Ο Πέτρος περπατάει </a:t>
                      </a:r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χελώνα</a:t>
                      </a:r>
                      <a:endParaRPr lang="el-GR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彼得走路像乌龟一样慢。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Peter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aussi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lentement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qu'une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tortue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יוחנן הולך לאט כמו צב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1282604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Ο Γιάννης είναι γρήγορος </a:t>
                      </a:r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αστραπή</a:t>
                      </a:r>
                      <a:endParaRPr lang="el-GR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约翰像闪电一样快。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John est aussi rapide que l'éclair.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יוחנן  זריז כמן שד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942585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Η Ελένη καμαρώνει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παγώνι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海伦高傲得像只孔雀。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Helen est haute comme un paon.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2874613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Ο Παύλος κοιμάται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πουλάκι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(ελαφρά)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保罗睡得像婴儿一样香甜。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slept like a baby.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პავლეს კურდელივით სძინავს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204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1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29D8A-5629-C1DC-3F8B-C1645E66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118534"/>
            <a:ext cx="10413998" cy="65193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Παράρτημα 2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9763564-4E96-D02D-D1BA-CA90065D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24088"/>
              </p:ext>
            </p:extLst>
          </p:nvPr>
        </p:nvGraphicFramePr>
        <p:xfrm>
          <a:off x="914399" y="931333"/>
          <a:ext cx="10906125" cy="6007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0565">
                  <a:extLst>
                    <a:ext uri="{9D8B030D-6E8A-4147-A177-3AD203B41FA5}">
                      <a16:colId xmlns:a16="http://schemas.microsoft.com/office/drawing/2014/main" val="571860810"/>
                    </a:ext>
                  </a:extLst>
                </a:gridCol>
                <a:gridCol w="3596974">
                  <a:extLst>
                    <a:ext uri="{9D8B030D-6E8A-4147-A177-3AD203B41FA5}">
                      <a16:colId xmlns:a16="http://schemas.microsoft.com/office/drawing/2014/main" val="3488483979"/>
                    </a:ext>
                  </a:extLst>
                </a:gridCol>
                <a:gridCol w="2035297">
                  <a:extLst>
                    <a:ext uri="{9D8B030D-6E8A-4147-A177-3AD203B41FA5}">
                      <a16:colId xmlns:a16="http://schemas.microsoft.com/office/drawing/2014/main" val="2382167011"/>
                    </a:ext>
                  </a:extLst>
                </a:gridCol>
                <a:gridCol w="1843289">
                  <a:extLst>
                    <a:ext uri="{9D8B030D-6E8A-4147-A177-3AD203B41FA5}">
                      <a16:colId xmlns:a16="http://schemas.microsoft.com/office/drawing/2014/main" val="1827320505"/>
                    </a:ext>
                  </a:extLst>
                </a:gridCol>
              </a:tblGrid>
              <a:tr h="7837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Ελένη κοιμάται σαν τούβλο, βόδι (βαριά)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海伦睡得像一头死猪一样沉。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Helen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dormait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lourdement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qu'un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cochon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mort.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κοιμάται σαν πέτρα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הלן ישנה כמו אבן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ელენის ღრმად სძინავს</a:t>
                      </a:r>
                      <a:endParaRPr lang="ka-GE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3853003605"/>
                  </a:ext>
                </a:extLst>
              </a:tr>
              <a:tr h="160087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Ελένη έγινε κόκκινη σαν παπαρούνα (από την ντροπή)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海伦羞得像桃花一样红。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Helen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était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rouge de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honte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comme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une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fleur de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pêcher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Helen was as red as a peach blossom in shame. </a:t>
                      </a:r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脸红得跟猴屁股似的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είμαι τόσο ντροπιασμένη όσο το πρόσωπό μου γίνεται κόκκινο σαν τον κώλο της μαϊμούς.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η Ελένη είναι κόκκινη σαν ντομάτα 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הלן הסמיקה כמו עגבניה 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2931787996"/>
                  </a:ext>
                </a:extLst>
              </a:tr>
              <a:tr h="44769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έγινε κόκκινη σαν παντζάρι (από τον ήλιο)/Η Μαρία έγινε κόκκινη σαν τον κώλο της μαϊμούς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玛丽晒得像黑炭一样黑。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Mary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noire que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bronzée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מרים נהיתה  אדומה  כמו  סלק 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2345385082"/>
                  </a:ext>
                </a:extLst>
              </a:tr>
              <a:tr h="6717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solidFill>
                            <a:srgbClr val="FF0000"/>
                          </a:solidFill>
                          <a:effectLst/>
                        </a:rPr>
                        <a:t>Η Μαρία είναι άσπρη σαν το γάλα (δεν έχει μαυρίσει)</a:t>
                      </a:r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玛丽（肌肤）像雪一样白。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Marie (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peau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blanche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comme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la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neige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άσπρη σαν σαπούνι  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מרים לבנה כמו סבון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4086441562"/>
                  </a:ext>
                </a:extLst>
              </a:tr>
              <a:tr h="6717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solidFill>
                            <a:srgbClr val="FF0000"/>
                          </a:solidFill>
                          <a:effectLst/>
                        </a:rPr>
                        <a:t>Ο Γιάννης έγινε άσπρος σαν το πανί (από το φόβο, από την αδιαθεσία)</a:t>
                      </a:r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约翰脸色像死人一样白。</a:t>
                      </a:r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John était blanc comme la mort.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άσπρισε σαν τον ασβέστη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יוחנן החויר כמו סיד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1093799278"/>
                  </a:ext>
                </a:extLst>
              </a:tr>
              <a:tr h="6717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effectLst/>
                        </a:rPr>
                        <a:t>Ο Γιάννης έγινε κίτρινος σαν το λεμόνι (από το φόβο)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约翰脸色蜡黄。</a:t>
                      </a:r>
                      <a:r>
                        <a:rPr lang="en-US" sz="1400" u="none" strike="noStrike">
                          <a:effectLst/>
                        </a:rPr>
                        <a:t>Le visage de John est cireux.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1575504711"/>
                  </a:ext>
                </a:extLst>
              </a:tr>
              <a:tr h="96052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effectLst/>
                        </a:rPr>
                        <a:t>Η Μαρία είναι ήρεμη σαν αρνάκι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玛丽亚安静得像只绵羊。</a:t>
                      </a:r>
                      <a:r>
                        <a:rPr lang="en-US" sz="1400" u="none" strike="noStrike">
                          <a:effectLst/>
                        </a:rPr>
                        <a:t>Maria est aussi discrète qu'un mouton.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 dirty="0">
                          <a:effectLst/>
                        </a:rPr>
                        <a:t>მარია ცხვარივით წყნარია </a:t>
                      </a:r>
                      <a:r>
                        <a:rPr lang="el-GR" sz="1400" u="none" strike="noStrike" dirty="0">
                          <a:effectLst/>
                        </a:rPr>
                        <a:t>Μαρία σαν αρνί ήρεμη (- </a:t>
                      </a:r>
                      <a:r>
                        <a:rPr lang="el-GR" sz="1400" u="none" strike="noStrike" dirty="0" err="1">
                          <a:effectLst/>
                        </a:rPr>
                        <a:t>συνυποδήλωση</a:t>
                      </a:r>
                      <a:r>
                        <a:rPr lang="el-GR" sz="1400" u="none" strike="noStrike" dirty="0">
                          <a:effectLst/>
                        </a:rPr>
                        <a:t>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305255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534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81436F-9A4B-7D5F-16D2-5974CC6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65126"/>
            <a:ext cx="10414000" cy="6932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Παράρτημα 3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D0C33F8-9FC9-0D9C-445C-1D2D93D75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96401"/>
              </p:ext>
            </p:extLst>
          </p:nvPr>
        </p:nvGraphicFramePr>
        <p:xfrm>
          <a:off x="516467" y="973667"/>
          <a:ext cx="11227859" cy="5757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7024">
                  <a:extLst>
                    <a:ext uri="{9D8B030D-6E8A-4147-A177-3AD203B41FA5}">
                      <a16:colId xmlns:a16="http://schemas.microsoft.com/office/drawing/2014/main" val="3801670601"/>
                    </a:ext>
                  </a:extLst>
                </a:gridCol>
                <a:gridCol w="3743861">
                  <a:extLst>
                    <a:ext uri="{9D8B030D-6E8A-4147-A177-3AD203B41FA5}">
                      <a16:colId xmlns:a16="http://schemas.microsoft.com/office/drawing/2014/main" val="1525687505"/>
                    </a:ext>
                  </a:extLst>
                </a:gridCol>
                <a:gridCol w="2118412">
                  <a:extLst>
                    <a:ext uri="{9D8B030D-6E8A-4147-A177-3AD203B41FA5}">
                      <a16:colId xmlns:a16="http://schemas.microsoft.com/office/drawing/2014/main" val="2901916464"/>
                    </a:ext>
                  </a:extLst>
                </a:gridCol>
                <a:gridCol w="1918562">
                  <a:extLst>
                    <a:ext uri="{9D8B030D-6E8A-4147-A177-3AD203B41FA5}">
                      <a16:colId xmlns:a16="http://schemas.microsoft.com/office/drawing/2014/main" val="2116660677"/>
                    </a:ext>
                  </a:extLst>
                </a:gridCol>
              </a:tblGrid>
              <a:tr h="127379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Το δέρμα της Σταχτοπούτας ήταν άσπρο σαν το χιόνι</a:t>
                      </a: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白雪公主的皮肤像雪一样白。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La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peau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de Blanche-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Neige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blanche que la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neige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העור של שלגיה לבן כמו שלג ..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3920856108"/>
                  </a:ext>
                </a:extLst>
              </a:tr>
              <a:tr h="493174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 </a:t>
                      </a:r>
                      <a:r>
                        <a:rPr lang="el-GR" sz="1400" u="none" strike="noStrike" dirty="0" err="1">
                          <a:effectLst/>
                        </a:rPr>
                        <a:t>Ελενη</a:t>
                      </a:r>
                      <a:r>
                        <a:rPr lang="el-GR" sz="1400" u="none" strike="noStrike" dirty="0">
                          <a:effectLst/>
                        </a:rPr>
                        <a:t> είναι πονηρή σαν αλεπού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effectLst/>
                        </a:rPr>
                        <a:t>海伦像狐狸一样狡猾。</a:t>
                      </a:r>
                      <a:r>
                        <a:rPr lang="en-US" sz="1400" u="none" strike="noStrike" dirty="0">
                          <a:effectLst/>
                        </a:rPr>
                        <a:t>Hélène </a:t>
                      </a:r>
                      <a:r>
                        <a:rPr lang="en-US" sz="1400" u="none" strike="noStrike" dirty="0" err="1"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rusée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qu'un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renard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>
                          <a:effectLst/>
                        </a:rPr>
                        <a:t>הלן ערמומית כמו שועל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>
                          <a:effectLst/>
                        </a:rPr>
                        <a:t>ელენი მელასავით ეშმაკია </a:t>
                      </a:r>
                      <a:r>
                        <a:rPr lang="el-GR" sz="1400" u="none" strike="noStrike">
                          <a:effectLst/>
                        </a:rPr>
                        <a:t>Ελένη σαν αλεπού σατανάς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919318758"/>
                  </a:ext>
                </a:extLst>
              </a:tr>
              <a:tr h="73976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Ο Παύλος είναι ωραίος σαν θεός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effectLst/>
                        </a:rPr>
                        <a:t>保罗像墙上的浮雕一样英俊。</a:t>
                      </a:r>
                      <a:r>
                        <a:rPr lang="en-US" sz="1400" u="none" strike="noStrike" dirty="0">
                          <a:effectLst/>
                        </a:rPr>
                        <a:t>Paul </a:t>
                      </a:r>
                      <a:r>
                        <a:rPr lang="en-US" sz="1400" u="none" strike="noStrike" dirty="0" err="1"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effectLst/>
                        </a:rPr>
                        <a:t> beau </a:t>
                      </a:r>
                      <a:r>
                        <a:rPr lang="en-US" sz="1400" u="none" strike="noStrike" dirty="0" err="1">
                          <a:effectLst/>
                        </a:rPr>
                        <a:t>qu'un</a:t>
                      </a:r>
                      <a:r>
                        <a:rPr lang="en-US" sz="1400" u="none" strike="noStrike" dirty="0">
                          <a:effectLst/>
                        </a:rPr>
                        <a:t> bas-relief sur un </a:t>
                      </a:r>
                      <a:r>
                        <a:rPr lang="en-US" sz="1400" u="none" strike="noStrike" dirty="0" err="1">
                          <a:effectLst/>
                        </a:rPr>
                        <a:t>mur</a:t>
                      </a:r>
                      <a:r>
                        <a:rPr lang="en-US" sz="1400" u="none" strike="noStrike" dirty="0">
                          <a:effectLst/>
                        </a:rPr>
                        <a:t>. Paul is as handsome as a bas-relief on a wall.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>
                          <a:effectLst/>
                        </a:rPr>
                        <a:t>שאול יפה כמו אל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2740309848"/>
                  </a:ext>
                </a:extLst>
              </a:tr>
              <a:tr h="133567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ωραία σαν θεά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玛丽像仙女一样美丽。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Marie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belle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comme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une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fée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מרים יפה כחמה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όμορφη σαν τον ήλιο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מרים יפה כמו  מלאך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όμορφη σαν τον άγγελο 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a-G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მარია ანგელოზივით ლამაზი არის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Μαρία σαν άγγελος είναι/ </a:t>
                      </a:r>
                      <a:r>
                        <a:rPr lang="ka-G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მარია ანგელოზივით ლამაზია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Μαρία σαν άγγελος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ctr"/>
                </a:tc>
                <a:extLst>
                  <a:ext uri="{0D108BD9-81ED-4DB2-BD59-A6C34878D82A}">
                    <a16:rowId xmlns:a16="http://schemas.microsoft.com/office/drawing/2014/main" val="1586992285"/>
                  </a:ext>
                </a:extLst>
              </a:tr>
              <a:tr h="493174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Η Μαρία είναι ελαφρυά σαν πούπουλο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玛丽亚轻如羽毛。</a:t>
                      </a:r>
                      <a:r>
                        <a:rPr lang="en-US" sz="1400" u="none" strike="noStrike">
                          <a:effectLst/>
                        </a:rPr>
                        <a:t>Maria est légère comme une plume.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 dirty="0">
                          <a:effectLst/>
                        </a:rPr>
                        <a:t>მარია ბუმბულივით მსუბუქია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08642387"/>
                  </a:ext>
                </a:extLst>
              </a:tr>
              <a:tr h="246587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Ο Γιάννης είναι καλός σαν άγγελος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u="none" strike="noStrike">
                          <a:effectLst/>
                        </a:rPr>
                        <a:t>Angels are only used in Chinese to refer to women.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43149991"/>
                  </a:ext>
                </a:extLst>
              </a:tr>
              <a:tr h="493174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Η Μαρία τρώει σαν σπουργίτι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玛丽亚吃鸟食。</a:t>
                      </a:r>
                      <a:r>
                        <a:rPr lang="en-US" sz="1400" u="none" strike="noStrike">
                          <a:effectLst/>
                        </a:rPr>
                        <a:t>Maria mange des graines pour oiseaux.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>
                          <a:effectLst/>
                        </a:rPr>
                        <a:t>  Η Μαρία τρώει σαν πουλί </a:t>
                      </a:r>
                      <a:r>
                        <a:rPr lang="he-IL" sz="1400" u="none" strike="noStrike">
                          <a:effectLst/>
                        </a:rPr>
                        <a:t>מרים אוכלת  כמו צפור 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3500369418"/>
                  </a:ext>
                </a:extLst>
              </a:tr>
              <a:tr h="246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 </a:t>
                      </a:r>
                      <a:r>
                        <a:rPr lang="el-GR" sz="1400" u="none" strike="noStrike">
                          <a:effectLst/>
                        </a:rPr>
                        <a:t>Γιάννης είναι πάμφτωχος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哈利穷得一贫如洗。</a:t>
                      </a:r>
                      <a:r>
                        <a:rPr lang="en-US" sz="1400" u="none" strike="noStrike">
                          <a:effectLst/>
                        </a:rPr>
                        <a:t>Harry était sans ressources.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2276858401"/>
                  </a:ext>
                </a:extLst>
              </a:tr>
              <a:tr h="2671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Η Ελένη είναι ψωροπερήφανη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u="none" strike="noStrike">
                          <a:effectLst/>
                        </a:rPr>
                        <a:t>no common expression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561973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34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CC5E52-6603-BE4A-0883-373ACC2D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Παράρτημα 4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87F0AE9-2A76-2B0F-D568-805F6DD68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404786"/>
              </p:ext>
            </p:extLst>
          </p:nvPr>
        </p:nvGraphicFramePr>
        <p:xfrm>
          <a:off x="1009649" y="1828800"/>
          <a:ext cx="10344149" cy="4895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794">
                  <a:extLst>
                    <a:ext uri="{9D8B030D-6E8A-4147-A177-3AD203B41FA5}">
                      <a16:colId xmlns:a16="http://schemas.microsoft.com/office/drawing/2014/main" val="2803495805"/>
                    </a:ext>
                  </a:extLst>
                </a:gridCol>
                <a:gridCol w="3411627">
                  <a:extLst>
                    <a:ext uri="{9D8B030D-6E8A-4147-A177-3AD203B41FA5}">
                      <a16:colId xmlns:a16="http://schemas.microsoft.com/office/drawing/2014/main" val="970504814"/>
                    </a:ext>
                  </a:extLst>
                </a:gridCol>
                <a:gridCol w="1930422">
                  <a:extLst>
                    <a:ext uri="{9D8B030D-6E8A-4147-A177-3AD203B41FA5}">
                      <a16:colId xmlns:a16="http://schemas.microsoft.com/office/drawing/2014/main" val="1793099121"/>
                    </a:ext>
                  </a:extLst>
                </a:gridCol>
                <a:gridCol w="1748306">
                  <a:extLst>
                    <a:ext uri="{9D8B030D-6E8A-4147-A177-3AD203B41FA5}">
                      <a16:colId xmlns:a16="http://schemas.microsoft.com/office/drawing/2014/main" val="1106636774"/>
                    </a:ext>
                  </a:extLst>
                </a:gridCol>
              </a:tblGrid>
              <a:tr h="957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Ο Πέτρος είναι τρισευτυχισμένος</a:t>
                      </a:r>
                      <a:endParaRPr lang="el-G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 dirty="0">
                          <a:effectLst/>
                        </a:rPr>
                        <a:t>彼得高兴得像一个孩子。</a:t>
                      </a:r>
                      <a:r>
                        <a:rPr lang="en-US" sz="1800" u="none" strike="noStrike" dirty="0">
                          <a:effectLst/>
                        </a:rPr>
                        <a:t>Peter </a:t>
                      </a:r>
                      <a:r>
                        <a:rPr lang="en-US" sz="1800" u="none" strike="noStrike" dirty="0" err="1">
                          <a:effectLst/>
                        </a:rPr>
                        <a:t>était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heureux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comme</a:t>
                      </a:r>
                      <a:r>
                        <a:rPr lang="en-US" sz="1800" u="none" strike="noStrike" dirty="0">
                          <a:effectLst/>
                        </a:rPr>
                        <a:t> un enfant.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800" u="none" strike="noStrike">
                          <a:effectLst/>
                        </a:rPr>
                        <a:t> ο Πέτρος είναι ευτυχισμένος σαν γρύλος </a:t>
                      </a:r>
                      <a:r>
                        <a:rPr lang="he-IL" sz="1800" u="none" strike="noStrike">
                          <a:effectLst/>
                        </a:rPr>
                        <a:t>שמעון מאושר כמו צרצר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101865084"/>
                  </a:ext>
                </a:extLst>
              </a:tr>
              <a:tr h="957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Ο Παύλος είναι κακάσχημος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保罗丑得像鬼一样。</a:t>
                      </a:r>
                      <a:r>
                        <a:rPr lang="en-US" sz="1800" u="none" strike="noStrike">
                          <a:effectLst/>
                        </a:rPr>
                        <a:t>Paul est laid comme un fantôme.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800" u="none" strike="noStrike" dirty="0">
                          <a:effectLst/>
                        </a:rPr>
                        <a:t> Ο Παύλος είναι άσχημος σαν διάβολος </a:t>
                      </a:r>
                      <a:r>
                        <a:rPr lang="he-IL" sz="1800" u="none" strike="noStrike" dirty="0">
                          <a:effectLst/>
                        </a:rPr>
                        <a:t>שאול מכוער כמו  שד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3991172569"/>
                  </a:ext>
                </a:extLst>
              </a:tr>
              <a:tr h="1172247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Ο κήπος είναι πενταβρώμικος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花园脏得像猪圈。</a:t>
                      </a:r>
                      <a:r>
                        <a:rPr lang="en-US" sz="1800" u="none" strike="noStrike">
                          <a:effectLst/>
                        </a:rPr>
                        <a:t>The garden is as dirty as a pigsty.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800" u="none" strike="noStrike" dirty="0">
                          <a:effectLst/>
                        </a:rPr>
                        <a:t> הגן  מלוכלך כמו אורווה  </a:t>
                      </a:r>
                      <a:r>
                        <a:rPr lang="el-GR" sz="1800" u="none" strike="noStrike" dirty="0">
                          <a:effectLst/>
                        </a:rPr>
                        <a:t>Ο κήπος είναι βρώμικος σαν στάβλος 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954426057"/>
                  </a:ext>
                </a:extLst>
              </a:tr>
              <a:tr h="957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Το σπίτι είναι ολοκάθαρο</a:t>
                      </a:r>
                      <a:br>
                        <a:rPr lang="el-GR" sz="1800" u="none" strike="noStrike">
                          <a:effectLst/>
                        </a:rPr>
                      </a:b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房子干净得像水洗过一样。</a:t>
                      </a:r>
                      <a:r>
                        <a:rPr lang="en-US" sz="1800" u="none" strike="noStrike">
                          <a:effectLst/>
                        </a:rPr>
                        <a:t>La maison était propre comme si elle avait été lavée.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1063685943"/>
                  </a:ext>
                </a:extLst>
              </a:tr>
              <a:tr h="47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 </a:t>
                      </a:r>
                      <a:r>
                        <a:rPr lang="el-GR" sz="1800" u="none" strike="noStrike">
                          <a:effectLst/>
                        </a:rPr>
                        <a:t>μπαούλο είναι παμπάλαιο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胸部老得像树皮一样。</a:t>
                      </a:r>
                      <a:r>
                        <a:rPr lang="en-US" sz="1800" u="none" strike="noStrike">
                          <a:effectLst/>
                        </a:rPr>
                        <a:t>Le coffre est vieux comme l'écorce.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352735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94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AF5F5D-11E5-4D78-72D4-32A0712CD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91067"/>
            <a:ext cx="8398933" cy="1354666"/>
          </a:xfrm>
        </p:spPr>
        <p:txBody>
          <a:bodyPr>
            <a:normAutofit fontScale="90000"/>
          </a:bodyPr>
          <a:lstStyle/>
          <a:p>
            <a:br>
              <a:rPr lang="el-GR" sz="6000" dirty="0">
                <a:effectLst/>
                <a:ea typeface="Times New Roman" panose="02020603050405020304" pitchFamily="18" charset="0"/>
              </a:rPr>
            </a:br>
            <a:r>
              <a:rPr lang="el-GR" sz="6000" dirty="0">
                <a:effectLst/>
                <a:ea typeface="Times New Roman" panose="02020603050405020304" pitchFamily="18" charset="0"/>
              </a:rPr>
              <a:t>Αφορμή</a:t>
            </a:r>
            <a:br>
              <a:rPr lang="el-GR" sz="6000" dirty="0">
                <a:effectLst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C5FCB4F-C10A-712A-FAEC-BEF57D7E9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303867"/>
            <a:ext cx="9626600" cy="5376333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3200" dirty="0">
                <a:effectLst/>
                <a:ea typeface="Times New Roman" panose="02020603050405020304" pitchFamily="18" charset="0"/>
              </a:rPr>
              <a:t>σε προπτυχιακό επίπεδο ΕΚΠΑ</a:t>
            </a:r>
          </a:p>
          <a:p>
            <a:pPr algn="l"/>
            <a:r>
              <a:rPr lang="el-GR" sz="3200" dirty="0">
                <a:effectLst/>
                <a:ea typeface="Times New Roman" panose="02020603050405020304" pitchFamily="18" charset="0"/>
              </a:rPr>
              <a:t>Το μάθημα επιλογής 1025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« </a:t>
            </a:r>
            <a:r>
              <a:rPr lang="el-GR" sz="3200" dirty="0">
                <a:ea typeface="Times New Roman" panose="02020603050405020304" pitchFamily="18" charset="0"/>
              </a:rPr>
              <a:t>Οι ιδιωτισμοί στη διδασκαλία της γαλλικής ως ξένης γλώσσας και στη μετάφραση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 »</a:t>
            </a:r>
            <a:endParaRPr lang="el-GR" sz="3200" dirty="0">
              <a:effectLst/>
              <a:ea typeface="Times New Roman" panose="02020603050405020304" pitchFamily="18" charset="0"/>
            </a:endParaRPr>
          </a:p>
          <a:p>
            <a:pPr algn="l"/>
            <a:endParaRPr lang="el-GR" sz="3200" dirty="0">
              <a:ea typeface="Times New Roman" panose="02020603050405020304" pitchFamily="18" charset="0"/>
            </a:endParaRPr>
          </a:p>
          <a:p>
            <a:pPr algn="l"/>
            <a:r>
              <a:rPr lang="el-GR" sz="3200" dirty="0">
                <a:ea typeface="Times New Roman" panose="02020603050405020304" pitchFamily="18" charset="0"/>
              </a:rPr>
              <a:t>Το μ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άθημα επιλογής 10197 «</a:t>
            </a:r>
            <a:r>
              <a:rPr lang="el-GR" sz="3200" i="1" dirty="0">
                <a:effectLst/>
                <a:ea typeface="Times New Roman" panose="02020603050405020304" pitchFamily="18" charset="0"/>
              </a:rPr>
              <a:t>Πολυγλωσσία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 και στρατηγικές κατανόησης»</a:t>
            </a:r>
          </a:p>
          <a:p>
            <a:pPr algn="l"/>
            <a:endParaRPr lang="el-GR" sz="3200" dirty="0">
              <a:effectLst/>
              <a:ea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ea typeface="Times New Roman" panose="02020603050405020304" pitchFamily="18" charset="0"/>
              </a:rPr>
              <a:t>σε </a:t>
            </a:r>
            <a:r>
              <a:rPr lang="el-GR" sz="2800" dirty="0">
                <a:ea typeface="Times New Roman" panose="02020603050405020304" pitchFamily="18" charset="0"/>
              </a:rPr>
              <a:t>μετα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πτυχιακό επίπεδο ΕΚΠΑ/</a:t>
            </a:r>
            <a:r>
              <a:rPr lang="en-US" sz="2800" dirty="0"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ngers</a:t>
            </a:r>
            <a:endParaRPr lang="el-GR" sz="2800" dirty="0">
              <a:effectLst/>
              <a:ea typeface="Times New Roman" panose="02020603050405020304" pitchFamily="18" charset="0"/>
            </a:endParaRPr>
          </a:p>
          <a:p>
            <a:pPr algn="l"/>
            <a:endParaRPr lang="el-GR" sz="28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el-GR" sz="3300" dirty="0">
                <a:ea typeface="Times New Roman" panose="02020603050405020304" pitchFamily="18" charset="0"/>
              </a:rPr>
              <a:t>Το μ</a:t>
            </a:r>
            <a:r>
              <a:rPr lang="el-GR" sz="3300" dirty="0">
                <a:effectLst/>
                <a:ea typeface="Times New Roman" panose="02020603050405020304" pitchFamily="18" charset="0"/>
              </a:rPr>
              <a:t>άθημα «Η έννοια της Αλληλοκατανόησης για τη διδασκαλία της πολυγλωσσίας»</a:t>
            </a:r>
          </a:p>
          <a:p>
            <a:endParaRPr lang="el-GR" sz="2400" dirty="0">
              <a:effectLst/>
              <a:ea typeface="Times New Roman" panose="02020603050405020304" pitchFamily="18" charset="0"/>
            </a:endParaRPr>
          </a:p>
          <a:p>
            <a:br>
              <a:rPr lang="fr-CA" sz="2400" dirty="0">
                <a:effectLst/>
                <a:ea typeface="Times New Roman" panose="020206030504050203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576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42524-F95A-B944-98F2-0DC94492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Φοιτητικό κοινό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396D6B-E8D7-3697-9A5C-4D1B1449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Πολύγλωσσο χωρίς συνείδηση της πολυγλωσσίας του και με παράλληλες </a:t>
            </a:r>
            <a:r>
              <a:rPr lang="el-GR" dirty="0" err="1"/>
              <a:t>μονογλωσσίες</a:t>
            </a:r>
            <a:r>
              <a:rPr lang="fr-CA" dirty="0"/>
              <a:t> </a:t>
            </a:r>
            <a:endParaRPr lang="el-GR" dirty="0"/>
          </a:p>
          <a:p>
            <a:r>
              <a:rPr lang="el-GR" dirty="0"/>
              <a:t>Οι αναπαραστάσεις του στο ελληνικό δημόσιο σχολείο είναι αρνητικές για τη γλώσσα του (</a:t>
            </a:r>
            <a:r>
              <a:rPr lang="fr-CA" dirty="0" err="1"/>
              <a:t>Bertevas</a:t>
            </a:r>
            <a:r>
              <a:rPr lang="fr-CA" dirty="0"/>
              <a:t> 2018)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76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2C421D-B83D-7E81-F5BE-53E2F675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πολύγλωσσος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2CEDB3-96B6-1B71-20BB-6A7420C6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μυαλό του πολύγλωσσου, οι γλώσσες συνομιλούν (</a:t>
            </a:r>
            <a:r>
              <a:rPr lang="en-US" dirty="0"/>
              <a:t>Meissner 2003</a:t>
            </a:r>
            <a:r>
              <a:rPr lang="el-GR" dirty="0"/>
              <a:t>, </a:t>
            </a:r>
            <a:r>
              <a:rPr lang="el-GR" dirty="0" err="1"/>
              <a:t>Τσοκαλίδου</a:t>
            </a:r>
            <a:r>
              <a:rPr lang="el-GR" dirty="0"/>
              <a:t> 2017)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2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141E83-7420-1D62-084B-152082909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922" y="142043"/>
            <a:ext cx="8848077" cy="1162974"/>
          </a:xfrm>
        </p:spPr>
        <p:txBody>
          <a:bodyPr>
            <a:normAutofit/>
          </a:bodyPr>
          <a:lstStyle/>
          <a:p>
            <a:r>
              <a:rPr lang="el-GR" dirty="0"/>
              <a:t>Τωρινή έρευνα-υπόθεση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3FFBC7E-7403-85CB-4D5D-7E84273A2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427" y="1429305"/>
            <a:ext cx="10475651" cy="4820575"/>
          </a:xfrm>
        </p:spPr>
        <p:txBody>
          <a:bodyPr>
            <a:normAutofit/>
          </a:bodyPr>
          <a:lstStyle/>
          <a:p>
            <a:pPr algn="l"/>
            <a:r>
              <a:rPr lang="el-GR" sz="2800" dirty="0"/>
              <a:t>Υποθετικό κοινό </a:t>
            </a:r>
          </a:p>
          <a:p>
            <a:pPr algn="l"/>
            <a:endParaRPr lang="el-GR" sz="2800" dirty="0"/>
          </a:p>
          <a:p>
            <a:pPr algn="l"/>
            <a:r>
              <a:rPr lang="el-GR" sz="2800" dirty="0"/>
              <a:t>Οι εξεταζόμενες γλώσσες ανήκουν στο γλωσσικό ρεπερτόριο των φοιτητών-τριών </a:t>
            </a:r>
          </a:p>
          <a:p>
            <a:pPr algn="l"/>
            <a:endParaRPr lang="el-GR" sz="2800" dirty="0"/>
          </a:p>
          <a:p>
            <a:pPr algn="l"/>
            <a:r>
              <a:rPr lang="el-GR" sz="2800" dirty="0"/>
              <a:t>φοιτητής-</a:t>
            </a:r>
            <a:r>
              <a:rPr lang="el-GR" sz="2800" dirty="0" err="1"/>
              <a:t>τρια</a:t>
            </a:r>
            <a:r>
              <a:rPr lang="el-GR" sz="2800" dirty="0"/>
              <a:t> που γνωρίζει τις εξεταζόμενες γλώσσες</a:t>
            </a:r>
          </a:p>
          <a:p>
            <a:pPr algn="l"/>
            <a:endParaRPr lang="el-GR" sz="2800" dirty="0"/>
          </a:p>
          <a:p>
            <a:pPr algn="l"/>
            <a:r>
              <a:rPr lang="el-GR" sz="2800" dirty="0"/>
              <a:t>Σε όλες τις γλώσσες υπάρχουν παρομοιώσεις </a:t>
            </a:r>
          </a:p>
          <a:p>
            <a:pPr algn="l"/>
            <a:r>
              <a:rPr lang="el-GR" sz="2800" dirty="0"/>
              <a:t>Κάποιοι </a:t>
            </a:r>
            <a:r>
              <a:rPr lang="el-GR" sz="2800" dirty="0" err="1"/>
              <a:t>επιτατικοποιητές</a:t>
            </a:r>
            <a:r>
              <a:rPr lang="el-GR" sz="2800" dirty="0"/>
              <a:t> είναι κοινοί σε όλες τις γλώσσες </a:t>
            </a:r>
          </a:p>
          <a:p>
            <a:pPr algn="l"/>
            <a:endParaRPr lang="el-GR" dirty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92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28AE136-F225-046A-ADFC-56D0BC4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παγιωμένες </a:t>
            </a:r>
            <a:r>
              <a:rPr lang="el-GR" sz="4400" dirty="0"/>
              <a:t>εκφράσεις με το σαν/</a:t>
            </a:r>
            <a:r>
              <a:rPr lang="el-GR" sz="4400" i="1" dirty="0"/>
              <a:t>σα</a:t>
            </a:r>
            <a:r>
              <a:rPr lang="en-GB" sz="4400" i="1" dirty="0"/>
              <a:t> </a:t>
            </a:r>
            <a:r>
              <a:rPr lang="en-GB" sz="3600" dirty="0"/>
              <a:t>(</a:t>
            </a:r>
            <a:r>
              <a:rPr lang="fr-CA" sz="36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Gavriilidou</a:t>
            </a:r>
            <a:r>
              <a:rPr lang="fr-CA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2008</a:t>
            </a:r>
            <a:r>
              <a:rPr lang="el-GR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Γαβριηλίδου 2013 </a:t>
            </a:r>
            <a:r>
              <a:rPr lang="fr-CA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36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50FCAEB-5002-AC2A-AAC8-0C8E0FCD2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6798" y="1563624"/>
            <a:ext cx="7033042" cy="5148072"/>
          </a:xfrm>
        </p:spPr>
        <p:txBody>
          <a:bodyPr>
            <a:normAutofit/>
          </a:bodyPr>
          <a:lstStyle/>
          <a:p>
            <a:r>
              <a:rPr lang="el-GR" sz="3500" dirty="0"/>
              <a:t>Εκφράσεις σε όλες τις γλώσσες </a:t>
            </a:r>
            <a:r>
              <a:rPr lang="fr-CA" sz="3500" dirty="0"/>
              <a:t>(</a:t>
            </a:r>
            <a:r>
              <a:rPr lang="fr-CA" sz="3500" dirty="0" err="1"/>
              <a:t>Wirzbicka</a:t>
            </a:r>
            <a:r>
              <a:rPr lang="fr-CA" sz="3500" dirty="0"/>
              <a:t> 1996)</a:t>
            </a:r>
            <a:r>
              <a:rPr lang="el-GR" sz="3500" dirty="0"/>
              <a:t> </a:t>
            </a:r>
            <a:endParaRPr lang="fr-CA" sz="3500" dirty="0"/>
          </a:p>
          <a:p>
            <a:endParaRPr lang="fr-CA" sz="4100" dirty="0">
              <a:solidFill>
                <a:srgbClr val="FF0000"/>
              </a:solidFill>
            </a:endParaRPr>
          </a:p>
          <a:p>
            <a:pPr lvl="1"/>
            <a:r>
              <a:rPr lang="el-GR" sz="5000" dirty="0"/>
              <a:t>Είναι Επίθετο σαν</a:t>
            </a:r>
            <a:endParaRPr lang="fr-CA" sz="5000" dirty="0"/>
          </a:p>
          <a:p>
            <a:pPr lvl="1"/>
            <a:r>
              <a:rPr lang="fr-CA" sz="5000" dirty="0"/>
              <a:t> </a:t>
            </a:r>
            <a:r>
              <a:rPr lang="el-GR" sz="5000" dirty="0"/>
              <a:t>Ρήμα σαν</a:t>
            </a:r>
            <a:endParaRPr lang="fr-CA" sz="5000" dirty="0"/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 Γιάννης καπνίζει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σαν φουγάρο</a:t>
            </a:r>
            <a:r>
              <a:rPr lang="el-GR" sz="2800" dirty="0"/>
              <a:t> </a:t>
            </a:r>
            <a:endParaRPr lang="el-GR" altLang="ja-JP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Μαρία είναι ωραία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σαν θεά</a:t>
            </a:r>
            <a:r>
              <a:rPr lang="el-GR" sz="2800" dirty="0"/>
              <a:t> </a:t>
            </a:r>
          </a:p>
          <a:p>
            <a:pPr lvl="1"/>
            <a:endParaRPr lang="ro-RO" altLang="ja-JP" sz="5900" b="0" i="0" u="none" strike="noStrike" dirty="0">
              <a:solidFill>
                <a:srgbClr val="000000"/>
              </a:solidFill>
              <a:effectLst/>
            </a:endParaRPr>
          </a:p>
          <a:p>
            <a:endParaRPr lang="fr-CA" dirty="0"/>
          </a:p>
          <a:p>
            <a:pPr lvl="1"/>
            <a:endParaRPr lang="fr-CA" dirty="0"/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683EC28-2D6B-C958-9E89-5013F0AB3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43912" cy="624967"/>
          </a:xfrm>
        </p:spPr>
        <p:txBody>
          <a:bodyPr>
            <a:norm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4756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f7af65-fcb5-48bc-b879-266857af47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A49D3346B0DAB459837EBBFB682E9DE" ma:contentTypeVersion="5" ma:contentTypeDescription="Δημιουργία νέου εγγράφου" ma:contentTypeScope="" ma:versionID="ecad0929a9db96b2c8db1bf8989f5af2">
  <xsd:schema xmlns:xsd="http://www.w3.org/2001/XMLSchema" xmlns:xs="http://www.w3.org/2001/XMLSchema" xmlns:p="http://schemas.microsoft.com/office/2006/metadata/properties" xmlns:ns3="20f7af65-fcb5-48bc-b879-266857af472c" targetNamespace="http://schemas.microsoft.com/office/2006/metadata/properties" ma:root="true" ma:fieldsID="272524a7c85466607345fa6a8a217209" ns3:_="">
    <xsd:import namespace="20f7af65-fcb5-48bc-b879-266857af47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7af65-fcb5-48bc-b879-266857af4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7B709-76E0-45DD-B6F5-99C6F108DC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FD7F7C-BB8A-4ED3-B44B-0B9D1FF69990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20f7af65-fcb5-48bc-b879-266857af472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0A923FF-B939-4F8E-9A53-76479987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7af65-fcb5-48bc-b879-266857af4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3047</Words>
  <Application>Microsoft Office PowerPoint</Application>
  <PresentationFormat>Ευρεία οθόνη</PresentationFormat>
  <Paragraphs>515</Paragraphs>
  <Slides>45</Slides>
  <Notes>2</Notes>
  <HiddenSlides>0</HiddenSlides>
  <MMClips>29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4" baseType="lpstr">
      <vt:lpstr>arial</vt:lpstr>
      <vt:lpstr>arial</vt:lpstr>
      <vt:lpstr>Calibri</vt:lpstr>
      <vt:lpstr>Calibri Light</vt:lpstr>
      <vt:lpstr>helvetica</vt:lpstr>
      <vt:lpstr>Livvic</vt:lpstr>
      <vt:lpstr>Times New Roman</vt:lpstr>
      <vt:lpstr>Wingdings</vt:lpstr>
      <vt:lpstr>Θέμα του Office</vt:lpstr>
      <vt:lpstr>                  Η παρομοίωση για τη διδασκαλία της ελληνικής σε πολυγλωσσικό περιβάλλον  και η απόδοσή της στα κινεζικά, γεωργιανά και εβραϊκά  Aργυρώ Μουστάκη argmous@frl.uoa.gr ΕΚΠΑ</vt:lpstr>
      <vt:lpstr>Θεωρητικό πλαίσιο</vt:lpstr>
      <vt:lpstr>Στόχοι</vt:lpstr>
      <vt:lpstr>Προηγούμενες έρευνες-αφετηρία</vt:lpstr>
      <vt:lpstr> Αφορμή </vt:lpstr>
      <vt:lpstr>Φοιτητικό κοινό </vt:lpstr>
      <vt:lpstr>πολύγλωσσος</vt:lpstr>
      <vt:lpstr>Τωρινή έρευνα-υπόθεση</vt:lpstr>
      <vt:lpstr>Οι παγιωμένες εκφράσεις με το σαν/σα (Gavriilidou  2008, Γαβριηλίδου 2013 )</vt:lpstr>
      <vt:lpstr>Ιδιαιτερότητα των παγιωμένων εκφράσεων με σαν</vt:lpstr>
      <vt:lpstr>Η σημασία των μεταγλωσσικών πληροφοριών για την κατανόηση (Krimpogianni &amp; Moustaki 2022)</vt:lpstr>
      <vt:lpstr>Τα χαρακτηριστικά των εξεταζόμενων γλωσσών</vt:lpstr>
      <vt:lpstr>H αναπαράσταση μέσω εικόνων (Dragataki 2017) </vt:lpstr>
      <vt:lpstr>Η ταχύτητα</vt:lpstr>
      <vt:lpstr>Η βραδύτητα</vt:lpstr>
      <vt:lpstr>Η έκφραση της ντροπής </vt:lpstr>
      <vt:lpstr>Το παραμαυρισμένο από τον ήλιο δέρμα</vt:lpstr>
      <vt:lpstr>η πρωτοτυπική ομορφιά, η καθαρότητα/αγνότητα του λευκού δέρματος </vt:lpstr>
      <vt:lpstr>Το άσπρο δέρμα το μη μαυρισμένο από τον ήλιο</vt:lpstr>
      <vt:lpstr>Η έκφραση της αδιαθεσίας</vt:lpstr>
      <vt:lpstr>Ο βαθύς ύπνος</vt:lpstr>
      <vt:lpstr>Η έκφραση της ευτυχίας</vt:lpstr>
      <vt:lpstr>Ιδιαιτερότητες στην έκφραση της επίτασης</vt:lpstr>
      <vt:lpstr>Οι πρωτοτυπικοί επιτατικοποιητές</vt:lpstr>
      <vt:lpstr>Η ελληνική σε αντιπαραβολή με τις γλώσσες των μαθητών </vt:lpstr>
      <vt:lpstr>Πολιτισμικό στοιχείο στα κινεζικά </vt:lpstr>
      <vt:lpstr>Πολιτισμικό στοιχείο στα εβραϊκά: το  θρησκευτικό στοιχείο </vt:lpstr>
      <vt:lpstr>Πολιτισμική κληρονομιά στα γεωργιανά </vt:lpstr>
      <vt:lpstr>Ένας κοινός επιτατικοποιητής για τις 4 γλώσσες</vt:lpstr>
      <vt:lpstr>Η κοινή παράδοση Ένας κοινός επιτατικοποιητής στα γεωργ / εβρ </vt:lpstr>
      <vt:lpstr>Πώς μαθαίνει ο πολύγλωσσος; </vt:lpstr>
      <vt:lpstr>Η διαγλώσσα</vt:lpstr>
      <vt:lpstr>Διαγλώσσα και παιδαγωγική αξιοποίηση</vt:lpstr>
      <vt:lpstr>Η πολυγλωσσική ικανότητα</vt:lpstr>
      <vt:lpstr>Επανεξέταση του λάθους</vt:lpstr>
      <vt:lpstr>διαγλώσσα και translanguaging  </vt:lpstr>
      <vt:lpstr>Η πολύγλωσση τάξη </vt:lpstr>
      <vt:lpstr>Παρουσίαση του PowerPoint</vt:lpstr>
      <vt:lpstr>Βιβλιογραφία (1)</vt:lpstr>
      <vt:lpstr>Βιβλιογραφία (2)</vt:lpstr>
      <vt:lpstr>Βιβλιογραφία (3)</vt:lpstr>
      <vt:lpstr>    </vt:lpstr>
      <vt:lpstr>Παράρτημα 2 </vt:lpstr>
      <vt:lpstr>Παράρτημα 3</vt:lpstr>
      <vt:lpstr>Παράρτημα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Grecs d’Égypte et leur variété de langue : entre cosmopolitisme et isolement Rea Delveroudi</dc:title>
  <dc:creator>Ρέα Δελβερούδη</dc:creator>
  <cp:lastModifiedBy> </cp:lastModifiedBy>
  <cp:revision>187</cp:revision>
  <cp:lastPrinted>2023-04-26T07:42:41Z</cp:lastPrinted>
  <dcterms:created xsi:type="dcterms:W3CDTF">2023-04-01T22:35:20Z</dcterms:created>
  <dcterms:modified xsi:type="dcterms:W3CDTF">2024-05-14T17:41:29Z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0x010100FA49D3346B0DAB459837EBBFB682E9DE</vt:lpwstr>
  </property>
</Properties>
</file>