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Arial Black"/>
      <p:regular r:id="rId19"/>
    </p:embeddedFon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vTq++qu05IgcmUBoMW4eXvwto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E29585-3522-40AD-8D30-17C685BDA89C}">
  <a:tblStyle styleId="{15E29585-3522-40AD-8D30-17C685BDA89C}"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8"/>
          </a:solidFill>
        </a:fill>
      </a:tcStyle>
    </a:wholeTbl>
    <a:band1H>
      <a:tcTxStyle/>
      <a:tcStyle>
        <a:fill>
          <a:solidFill>
            <a:srgbClr val="F5CBCF"/>
          </a:solidFill>
        </a:fill>
      </a:tcStyle>
    </a:band1H>
    <a:band2H>
      <a:tcTxStyle/>
    </a:band2H>
    <a:band1V>
      <a:tcTxStyle/>
      <a:tcStyle>
        <a:fill>
          <a:solidFill>
            <a:srgbClr val="F5CBCF"/>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alBlack-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6" name="Shape 16"/>
        <p:cNvGrpSpPr/>
        <p:nvPr/>
      </p:nvGrpSpPr>
      <p:grpSpPr>
        <a:xfrm>
          <a:off x="0" y="0"/>
          <a:ext cx="0" cy="0"/>
          <a:chOff x="0" y="0"/>
          <a:chExt cx="0" cy="0"/>
        </a:xfrm>
      </p:grpSpPr>
      <p:pic>
        <p:nvPicPr>
          <p:cNvPr descr="C2-HD-BTM.png" id="17" name="Google Shape;17;p1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8" name="Google Shape;18;p15"/>
          <p:cNvSpPr txBox="1"/>
          <p:nvPr>
            <p:ph type="ctrTitle"/>
          </p:nvPr>
        </p:nvSpPr>
        <p:spPr>
          <a:xfrm>
            <a:off x="1371600" y="1803405"/>
            <a:ext cx="9448800" cy="18250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subTitle"/>
          </p:nvPr>
        </p:nvSpPr>
        <p:spPr>
          <a:xfrm>
            <a:off x="1371600" y="3632201"/>
            <a:ext cx="9448800"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5"/>
          <p:cNvSpPr txBox="1"/>
          <p:nvPr>
            <p:ph idx="10" type="dt"/>
          </p:nvPr>
        </p:nvSpPr>
        <p:spPr>
          <a:xfrm>
            <a:off x="7909561" y="4314328"/>
            <a:ext cx="2910840" cy="37464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1371600" y="4323845"/>
            <a:ext cx="6400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077200" y="143086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ανοραμική εικόνα με λεζάντα">
  <p:cSld name="Πανοραμική εικόνα με λεζάντα">
    <p:spTree>
      <p:nvGrpSpPr>
        <p:cNvPr id="75" name="Shape 75"/>
        <p:cNvGrpSpPr/>
        <p:nvPr/>
      </p:nvGrpSpPr>
      <p:grpSpPr>
        <a:xfrm>
          <a:off x="0" y="0"/>
          <a:ext cx="0" cy="0"/>
          <a:chOff x="0" y="0"/>
          <a:chExt cx="0" cy="0"/>
        </a:xfrm>
      </p:grpSpPr>
      <p:sp>
        <p:nvSpPr>
          <p:cNvPr id="76" name="Google Shape;76;p24"/>
          <p:cNvSpPr txBox="1"/>
          <p:nvPr>
            <p:ph type="title"/>
          </p:nvPr>
        </p:nvSpPr>
        <p:spPr>
          <a:xfrm>
            <a:off x="685777" y="4697360"/>
            <a:ext cx="10822034"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4"/>
          <p:cNvSpPr/>
          <p:nvPr>
            <p:ph idx="2" type="pic"/>
          </p:nvPr>
        </p:nvSpPr>
        <p:spPr>
          <a:xfrm>
            <a:off x="681727" y="941439"/>
            <a:ext cx="10821840" cy="3478161"/>
          </a:xfrm>
          <a:prstGeom prst="rect">
            <a:avLst/>
          </a:prstGeom>
          <a:noFill/>
          <a:ln>
            <a:noFill/>
          </a:ln>
        </p:spPr>
      </p:sp>
      <p:sp>
        <p:nvSpPr>
          <p:cNvPr id="78" name="Google Shape;78;p24"/>
          <p:cNvSpPr txBox="1"/>
          <p:nvPr>
            <p:ph idx="1" type="body"/>
          </p:nvPr>
        </p:nvSpPr>
        <p:spPr>
          <a:xfrm>
            <a:off x="685800" y="5516715"/>
            <a:ext cx="10820400" cy="701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2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λεζάντα">
  <p:cSld name="Τίτλος και λεζάντα">
    <p:spTree>
      <p:nvGrpSpPr>
        <p:cNvPr id="82" name="Shape 82"/>
        <p:cNvGrpSpPr/>
        <p:nvPr/>
      </p:nvGrpSpPr>
      <p:grpSpPr>
        <a:xfrm>
          <a:off x="0" y="0"/>
          <a:ext cx="0" cy="0"/>
          <a:chOff x="0" y="0"/>
          <a:chExt cx="0" cy="0"/>
        </a:xfrm>
      </p:grpSpPr>
      <p:pic>
        <p:nvPicPr>
          <p:cNvPr descr="C2-HD-BTM.png" id="83" name="Google Shape;83;p25"/>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84" name="Google Shape;84;p25"/>
          <p:cNvSpPr txBox="1"/>
          <p:nvPr>
            <p:ph type="title"/>
          </p:nvPr>
        </p:nvSpPr>
        <p:spPr>
          <a:xfrm>
            <a:off x="685800" y="753532"/>
            <a:ext cx="10820400" cy="280246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5"/>
          <p:cNvSpPr txBox="1"/>
          <p:nvPr>
            <p:ph idx="1" type="body"/>
          </p:nvPr>
        </p:nvSpPr>
        <p:spPr>
          <a:xfrm>
            <a:off x="1024467" y="3649133"/>
            <a:ext cx="10130516" cy="9990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25"/>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σαγωγικά με λεζάντα">
  <p:cSld name="Εισαγωγικά με λεζάντα">
    <p:spTree>
      <p:nvGrpSpPr>
        <p:cNvPr id="89" name="Shape 89"/>
        <p:cNvGrpSpPr/>
        <p:nvPr/>
      </p:nvGrpSpPr>
      <p:grpSpPr>
        <a:xfrm>
          <a:off x="0" y="0"/>
          <a:ext cx="0" cy="0"/>
          <a:chOff x="0" y="0"/>
          <a:chExt cx="0" cy="0"/>
        </a:xfrm>
      </p:grpSpPr>
      <p:pic>
        <p:nvPicPr>
          <p:cNvPr descr="C2-HD-BTM.png" id="90" name="Google Shape;90;p26"/>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91" name="Google Shape;91;p26"/>
          <p:cNvSpPr txBox="1"/>
          <p:nvPr>
            <p:ph type="title"/>
          </p:nvPr>
        </p:nvSpPr>
        <p:spPr>
          <a:xfrm>
            <a:off x="1024467" y="753533"/>
            <a:ext cx="10151533" cy="260449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6"/>
          <p:cNvSpPr txBox="1"/>
          <p:nvPr>
            <p:ph idx="1" type="body"/>
          </p:nvPr>
        </p:nvSpPr>
        <p:spPr>
          <a:xfrm>
            <a:off x="1303865" y="3365556"/>
            <a:ext cx="9592736" cy="4444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26"/>
          <p:cNvSpPr txBox="1"/>
          <p:nvPr>
            <p:ph idx="2" type="body"/>
          </p:nvPr>
        </p:nvSpPr>
        <p:spPr>
          <a:xfrm>
            <a:off x="1024467" y="3959862"/>
            <a:ext cx="10151533" cy="67987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26"/>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1" type="ftr"/>
          </p:nvPr>
        </p:nvSpPr>
        <p:spPr>
          <a:xfrm>
            <a:off x="685800" y="379941"/>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97" name="Google Shape;97;p26"/>
          <p:cNvSpPr txBox="1"/>
          <p:nvPr/>
        </p:nvSpPr>
        <p:spPr>
          <a:xfrm>
            <a:off x="476250" y="933450"/>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entury Gothic"/>
              <a:buNone/>
            </a:pPr>
            <a:r>
              <a:rPr b="0" lang="fr-FR" sz="8000" cap="none">
                <a:solidFill>
                  <a:schemeClr val="dk1"/>
                </a:solidFill>
                <a:latin typeface="Century Gothic"/>
                <a:ea typeface="Century Gothic"/>
                <a:cs typeface="Century Gothic"/>
                <a:sym typeface="Century Gothic"/>
              </a:rPr>
              <a:t>“</a:t>
            </a:r>
            <a:endParaRPr/>
          </a:p>
        </p:txBody>
      </p:sp>
      <p:sp>
        <p:nvSpPr>
          <p:cNvPr id="98" name="Google Shape;98;p26"/>
          <p:cNvSpPr txBox="1"/>
          <p:nvPr/>
        </p:nvSpPr>
        <p:spPr>
          <a:xfrm>
            <a:off x="10984230" y="270129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entury Gothic"/>
              <a:buNone/>
            </a:pPr>
            <a:r>
              <a:rPr b="0" lang="fr-FR" sz="8000"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άρτα ονόματος">
  <p:cSld name="Κάρτα ονόματος">
    <p:spTree>
      <p:nvGrpSpPr>
        <p:cNvPr id="99" name="Shape 99"/>
        <p:cNvGrpSpPr/>
        <p:nvPr/>
      </p:nvGrpSpPr>
      <p:grpSpPr>
        <a:xfrm>
          <a:off x="0" y="0"/>
          <a:ext cx="0" cy="0"/>
          <a:chOff x="0" y="0"/>
          <a:chExt cx="0" cy="0"/>
        </a:xfrm>
      </p:grpSpPr>
      <p:pic>
        <p:nvPicPr>
          <p:cNvPr descr="C2-HD-BTM.png" id="100" name="Google Shape;100;p27"/>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01" name="Google Shape;101;p27"/>
          <p:cNvSpPr txBox="1"/>
          <p:nvPr>
            <p:ph type="title"/>
          </p:nvPr>
        </p:nvSpPr>
        <p:spPr>
          <a:xfrm>
            <a:off x="1024495" y="1124701"/>
            <a:ext cx="10146186"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7"/>
          <p:cNvSpPr txBox="1"/>
          <p:nvPr>
            <p:ph idx="1" type="body"/>
          </p:nvPr>
        </p:nvSpPr>
        <p:spPr>
          <a:xfrm>
            <a:off x="1024467" y="3648315"/>
            <a:ext cx="10144654" cy="9998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27"/>
          <p:cNvSpPr txBox="1"/>
          <p:nvPr>
            <p:ph idx="10" type="dt"/>
          </p:nvPr>
        </p:nvSpPr>
        <p:spPr>
          <a:xfrm>
            <a:off x="7814452" y="378883"/>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7"/>
          <p:cNvSpPr txBox="1"/>
          <p:nvPr>
            <p:ph idx="11" type="ftr"/>
          </p:nvPr>
        </p:nvSpPr>
        <p:spPr>
          <a:xfrm>
            <a:off x="685800" y="378883"/>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7"/>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στήλες">
  <p:cSld name="3 στήλες">
    <p:spTree>
      <p:nvGrpSpPr>
        <p:cNvPr id="106" name="Shape 106"/>
        <p:cNvGrpSpPr/>
        <p:nvPr/>
      </p:nvGrpSpPr>
      <p:grpSpPr>
        <a:xfrm>
          <a:off x="0" y="0"/>
          <a:ext cx="0" cy="0"/>
          <a:chOff x="0" y="0"/>
          <a:chExt cx="0" cy="0"/>
        </a:xfrm>
      </p:grpSpPr>
      <p:sp>
        <p:nvSpPr>
          <p:cNvPr id="107" name="Google Shape;107;p28"/>
          <p:cNvSpPr txBox="1"/>
          <p:nvPr>
            <p:ph type="title"/>
          </p:nvPr>
        </p:nvSpPr>
        <p:spPr>
          <a:xfrm>
            <a:off x="2895600" y="761999"/>
            <a:ext cx="8610599" cy="130386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8"/>
          <p:cNvSpPr txBox="1"/>
          <p:nvPr>
            <p:ph idx="1" type="body"/>
          </p:nvPr>
        </p:nvSpPr>
        <p:spPr>
          <a:xfrm>
            <a:off x="685800" y="2202080"/>
            <a:ext cx="3456432" cy="61732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28"/>
          <p:cNvSpPr txBox="1"/>
          <p:nvPr>
            <p:ph idx="2" type="body"/>
          </p:nvPr>
        </p:nvSpPr>
        <p:spPr>
          <a:xfrm>
            <a:off x="685799"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0" name="Google Shape;110;p28"/>
          <p:cNvSpPr txBox="1"/>
          <p:nvPr>
            <p:ph idx="3" type="body"/>
          </p:nvPr>
        </p:nvSpPr>
        <p:spPr>
          <a:xfrm>
            <a:off x="4368800" y="2201333"/>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28"/>
          <p:cNvSpPr txBox="1"/>
          <p:nvPr>
            <p:ph idx="4" type="body"/>
          </p:nvPr>
        </p:nvSpPr>
        <p:spPr>
          <a:xfrm>
            <a:off x="4366858" y="2904067"/>
            <a:ext cx="3456432" cy="331461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2" name="Google Shape;112;p28"/>
          <p:cNvSpPr txBox="1"/>
          <p:nvPr>
            <p:ph idx="5" type="body"/>
          </p:nvPr>
        </p:nvSpPr>
        <p:spPr>
          <a:xfrm>
            <a:off x="8051800" y="2192866"/>
            <a:ext cx="3456432" cy="6265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28"/>
          <p:cNvSpPr txBox="1"/>
          <p:nvPr>
            <p:ph idx="6" type="body"/>
          </p:nvPr>
        </p:nvSpPr>
        <p:spPr>
          <a:xfrm>
            <a:off x="8051801" y="2904565"/>
            <a:ext cx="3456432" cy="33141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14" name="Google Shape;114;p2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τήλη 3 εικόνων">
  <p:cSld name="Στήλη 3 εικόνων">
    <p:spTree>
      <p:nvGrpSpPr>
        <p:cNvPr id="117" name="Shape 117"/>
        <p:cNvGrpSpPr/>
        <p:nvPr/>
      </p:nvGrpSpPr>
      <p:grpSpPr>
        <a:xfrm>
          <a:off x="0" y="0"/>
          <a:ext cx="0" cy="0"/>
          <a:chOff x="0" y="0"/>
          <a:chExt cx="0" cy="0"/>
        </a:xfrm>
      </p:grpSpPr>
      <p:sp>
        <p:nvSpPr>
          <p:cNvPr id="118" name="Google Shape;118;p29"/>
          <p:cNvSpPr txBox="1"/>
          <p:nvPr>
            <p:ph type="title"/>
          </p:nvPr>
        </p:nvSpPr>
        <p:spPr>
          <a:xfrm>
            <a:off x="2895600" y="762000"/>
            <a:ext cx="8610599"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9"/>
          <p:cNvSpPr txBox="1"/>
          <p:nvPr>
            <p:ph idx="1" type="body"/>
          </p:nvPr>
        </p:nvSpPr>
        <p:spPr>
          <a:xfrm>
            <a:off x="688618" y="4191000"/>
            <a:ext cx="3451582"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29"/>
          <p:cNvSpPr/>
          <p:nvPr>
            <p:ph idx="2" type="pic"/>
          </p:nvPr>
        </p:nvSpPr>
        <p:spPr>
          <a:xfrm>
            <a:off x="688618" y="2362200"/>
            <a:ext cx="3451582"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1" name="Google Shape;121;p29"/>
          <p:cNvSpPr txBox="1"/>
          <p:nvPr>
            <p:ph idx="3" type="body"/>
          </p:nvPr>
        </p:nvSpPr>
        <p:spPr>
          <a:xfrm>
            <a:off x="688618" y="4873764"/>
            <a:ext cx="3451582"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2" name="Google Shape;122;p29"/>
          <p:cNvSpPr txBox="1"/>
          <p:nvPr>
            <p:ph idx="4" type="body"/>
          </p:nvPr>
        </p:nvSpPr>
        <p:spPr>
          <a:xfrm>
            <a:off x="4374263" y="4191000"/>
            <a:ext cx="3448935"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29"/>
          <p:cNvSpPr/>
          <p:nvPr>
            <p:ph idx="5" type="pic"/>
          </p:nvPr>
        </p:nvSpPr>
        <p:spPr>
          <a:xfrm>
            <a:off x="4374263" y="2362200"/>
            <a:ext cx="3448936"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4" name="Google Shape;124;p29"/>
          <p:cNvSpPr txBox="1"/>
          <p:nvPr>
            <p:ph idx="6" type="body"/>
          </p:nvPr>
        </p:nvSpPr>
        <p:spPr>
          <a:xfrm>
            <a:off x="4374264" y="4873763"/>
            <a:ext cx="344893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5" name="Google Shape;125;p29"/>
          <p:cNvSpPr txBox="1"/>
          <p:nvPr>
            <p:ph idx="7" type="body"/>
          </p:nvPr>
        </p:nvSpPr>
        <p:spPr>
          <a:xfrm>
            <a:off x="8049731" y="4191000"/>
            <a:ext cx="3456469" cy="68276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sz="24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9"/>
          <p:cNvSpPr/>
          <p:nvPr>
            <p:ph idx="8" type="pic"/>
          </p:nvPr>
        </p:nvSpPr>
        <p:spPr>
          <a:xfrm>
            <a:off x="8049855" y="2362200"/>
            <a:ext cx="3447878" cy="1524000"/>
          </a:xfrm>
          <a:prstGeom prst="roundRect">
            <a:avLst>
              <a:gd fmla="val 0" name="adj"/>
            </a:avLst>
          </a:prstGeom>
          <a:noFill/>
          <a:ln>
            <a:noFill/>
          </a:ln>
          <a:effectLst>
            <a:outerShdw blurRad="50800" rotWithShape="0" algn="tl" dir="5400000" dist="50800">
              <a:srgbClr val="000000">
                <a:alpha val="42745"/>
              </a:srgbClr>
            </a:outerShdw>
          </a:effectLst>
        </p:spPr>
      </p:sp>
      <p:sp>
        <p:nvSpPr>
          <p:cNvPr id="127" name="Google Shape;127;p29"/>
          <p:cNvSpPr txBox="1"/>
          <p:nvPr>
            <p:ph idx="9" type="body"/>
          </p:nvPr>
        </p:nvSpPr>
        <p:spPr>
          <a:xfrm>
            <a:off x="8049731" y="4873761"/>
            <a:ext cx="3452445" cy="13449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lnSpc>
                <a:spcPct val="90000"/>
              </a:lnSpc>
              <a:spcBef>
                <a:spcPts val="500"/>
              </a:spcBef>
              <a:spcAft>
                <a:spcPts val="0"/>
              </a:spcAft>
              <a:buClr>
                <a:schemeClr val="dk1"/>
              </a:buClr>
              <a:buSzPts val="900"/>
              <a:buNone/>
              <a:defRPr sz="900"/>
            </a:lvl6pPr>
            <a:lvl7pPr indent="-228600" lvl="6" marL="3200400" algn="l">
              <a:lnSpc>
                <a:spcPct val="90000"/>
              </a:lnSpc>
              <a:spcBef>
                <a:spcPts val="500"/>
              </a:spcBef>
              <a:spcAft>
                <a:spcPts val="0"/>
              </a:spcAft>
              <a:buClr>
                <a:schemeClr val="dk1"/>
              </a:buClr>
              <a:buSzPts val="900"/>
              <a:buNone/>
              <a:defRPr sz="900"/>
            </a:lvl7pPr>
            <a:lvl8pPr indent="-228600" lvl="7" marL="3657600" algn="l">
              <a:lnSpc>
                <a:spcPct val="90000"/>
              </a:lnSpc>
              <a:spcBef>
                <a:spcPts val="500"/>
              </a:spcBef>
              <a:spcAft>
                <a:spcPts val="0"/>
              </a:spcAft>
              <a:buClr>
                <a:schemeClr val="dk1"/>
              </a:buClr>
              <a:buSzPts val="900"/>
              <a:buNone/>
              <a:defRPr sz="900"/>
            </a:lvl8pPr>
            <a:lvl9pPr indent="-228600" lvl="8" marL="4114800" algn="l">
              <a:lnSpc>
                <a:spcPct val="90000"/>
              </a:lnSpc>
              <a:spcBef>
                <a:spcPts val="500"/>
              </a:spcBef>
              <a:spcAft>
                <a:spcPts val="0"/>
              </a:spcAft>
              <a:buClr>
                <a:schemeClr val="dk1"/>
              </a:buClr>
              <a:buSzPts val="900"/>
              <a:buNone/>
              <a:defRPr sz="900"/>
            </a:lvl9pPr>
          </a:lstStyle>
          <a:p/>
        </p:txBody>
      </p:sp>
      <p:sp>
        <p:nvSpPr>
          <p:cNvPr id="128" name="Google Shape;128;p2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131" name="Shape 131"/>
        <p:cNvGrpSpPr/>
        <p:nvPr/>
      </p:nvGrpSpPr>
      <p:grpSpPr>
        <a:xfrm>
          <a:off x="0" y="0"/>
          <a:ext cx="0" cy="0"/>
          <a:chOff x="0" y="0"/>
          <a:chExt cx="0" cy="0"/>
        </a:xfrm>
      </p:grpSpPr>
      <p:sp>
        <p:nvSpPr>
          <p:cNvPr id="132" name="Google Shape;132;p3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0"/>
          <p:cNvSpPr txBox="1"/>
          <p:nvPr>
            <p:ph idx="1" type="body"/>
          </p:nvPr>
        </p:nvSpPr>
        <p:spPr>
          <a:xfrm rot="5400000">
            <a:off x="4083938" y="-1203579"/>
            <a:ext cx="4024125" cy="10820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137" name="Shape 137"/>
        <p:cNvGrpSpPr/>
        <p:nvPr/>
      </p:nvGrpSpPr>
      <p:grpSpPr>
        <a:xfrm>
          <a:off x="0" y="0"/>
          <a:ext cx="0" cy="0"/>
          <a:chOff x="0" y="0"/>
          <a:chExt cx="0" cy="0"/>
        </a:xfrm>
      </p:grpSpPr>
      <p:pic>
        <p:nvPicPr>
          <p:cNvPr descr="C2-HD-BTM.png" id="138" name="Google Shape;138;p31"/>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139" name="Google Shape;139;p31"/>
          <p:cNvSpPr txBox="1"/>
          <p:nvPr>
            <p:ph type="title"/>
          </p:nvPr>
        </p:nvSpPr>
        <p:spPr>
          <a:xfrm rot="5400000">
            <a:off x="8525934" y="1667933"/>
            <a:ext cx="3903133" cy="2057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1"/>
          <p:cNvSpPr txBox="1"/>
          <p:nvPr>
            <p:ph idx="1" type="body"/>
          </p:nvPr>
        </p:nvSpPr>
        <p:spPr>
          <a:xfrm rot="5400000">
            <a:off x="3175000" y="-1405467"/>
            <a:ext cx="3903133" cy="8204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1"/>
          <p:cNvSpPr txBox="1"/>
          <p:nvPr>
            <p:ph idx="10" type="dt"/>
          </p:nvPr>
        </p:nvSpPr>
        <p:spPr>
          <a:xfrm>
            <a:off x="7814452" y="379941"/>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1" type="ftr"/>
          </p:nvPr>
        </p:nvSpPr>
        <p:spPr>
          <a:xfrm>
            <a:off x="685800" y="381000"/>
            <a:ext cx="699149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1"/>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3" name="Shape 23"/>
        <p:cNvGrpSpPr/>
        <p:nvPr/>
      </p:nvGrpSpPr>
      <p:grpSpPr>
        <a:xfrm>
          <a:off x="0" y="0"/>
          <a:ext cx="0" cy="0"/>
          <a:chOff x="0" y="0"/>
          <a:chExt cx="0" cy="0"/>
        </a:xfrm>
      </p:grpSpPr>
      <p:sp>
        <p:nvSpPr>
          <p:cNvPr id="24" name="Google Shape;24;p16"/>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6"/>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9" name="Shape 29"/>
        <p:cNvGrpSpPr/>
        <p:nvPr/>
      </p:nvGrpSpPr>
      <p:grpSpPr>
        <a:xfrm>
          <a:off x="0" y="0"/>
          <a:ext cx="0" cy="0"/>
          <a:chOff x="0" y="0"/>
          <a:chExt cx="0" cy="0"/>
        </a:xfrm>
      </p:grpSpPr>
      <p:pic>
        <p:nvPicPr>
          <p:cNvPr descr="C2-HD-BTM.png" id="30" name="Google Shape;30;p17"/>
          <p:cNvPicPr preferRelativeResize="0"/>
          <p:nvPr/>
        </p:nvPicPr>
        <p:blipFill rotWithShape="1">
          <a:blip r:embed="rId2">
            <a:alphaModFix/>
          </a:blip>
          <a:srcRect b="0" l="0" r="0" t="0"/>
          <a:stretch/>
        </p:blipFill>
        <p:spPr>
          <a:xfrm>
            <a:off x="0" y="4375150"/>
            <a:ext cx="12192000" cy="2482850"/>
          </a:xfrm>
          <a:prstGeom prst="rect">
            <a:avLst/>
          </a:prstGeom>
          <a:noFill/>
          <a:ln>
            <a:noFill/>
          </a:ln>
        </p:spPr>
      </p:pic>
      <p:sp>
        <p:nvSpPr>
          <p:cNvPr id="31" name="Google Shape;31;p17"/>
          <p:cNvSpPr txBox="1"/>
          <p:nvPr>
            <p:ph type="title"/>
          </p:nvPr>
        </p:nvSpPr>
        <p:spPr>
          <a:xfrm>
            <a:off x="685800" y="753533"/>
            <a:ext cx="10820399" cy="2801935"/>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7"/>
          <p:cNvSpPr txBox="1"/>
          <p:nvPr>
            <p:ph idx="1" type="body"/>
          </p:nvPr>
        </p:nvSpPr>
        <p:spPr>
          <a:xfrm>
            <a:off x="1024467" y="3641725"/>
            <a:ext cx="10490200" cy="955675"/>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888888"/>
              </a:buClr>
              <a:buSzPts val="2200"/>
              <a:buNone/>
              <a:defRPr sz="22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7"/>
          <p:cNvSpPr txBox="1"/>
          <p:nvPr>
            <p:ph idx="10" type="dt"/>
          </p:nvPr>
        </p:nvSpPr>
        <p:spPr>
          <a:xfrm>
            <a:off x="7814452" y="38100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685800" y="381001"/>
            <a:ext cx="6991492" cy="36406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10862452" y="381000"/>
            <a:ext cx="6437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6" name="Shape 36"/>
        <p:cNvGrpSpPr/>
        <p:nvPr/>
      </p:nvGrpSpPr>
      <p:grpSpPr>
        <a:xfrm>
          <a:off x="0" y="0"/>
          <a:ext cx="0" cy="0"/>
          <a:chOff x="0" y="0"/>
          <a:chExt cx="0" cy="0"/>
        </a:xfrm>
      </p:grpSpPr>
      <p:sp>
        <p:nvSpPr>
          <p:cNvPr id="37" name="Google Shape;37;p18"/>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6858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8"/>
          <p:cNvSpPr txBox="1"/>
          <p:nvPr>
            <p:ph idx="2" type="body"/>
          </p:nvPr>
        </p:nvSpPr>
        <p:spPr>
          <a:xfrm>
            <a:off x="6172200" y="2194559"/>
            <a:ext cx="5334000" cy="40241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3" name="Shape 43"/>
        <p:cNvGrpSpPr/>
        <p:nvPr/>
      </p:nvGrpSpPr>
      <p:grpSpPr>
        <a:xfrm>
          <a:off x="0" y="0"/>
          <a:ext cx="0" cy="0"/>
          <a:chOff x="0" y="0"/>
          <a:chExt cx="0" cy="0"/>
        </a:xfrm>
      </p:grpSpPr>
      <p:sp>
        <p:nvSpPr>
          <p:cNvPr id="44" name="Google Shape;44;p19"/>
          <p:cNvSpPr txBox="1"/>
          <p:nvPr>
            <p:ph type="title"/>
          </p:nvPr>
        </p:nvSpPr>
        <p:spPr>
          <a:xfrm>
            <a:off x="2895600" y="762000"/>
            <a:ext cx="8610600" cy="1295400"/>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9"/>
          <p:cNvSpPr txBox="1"/>
          <p:nvPr>
            <p:ph idx="1" type="body"/>
          </p:nvPr>
        </p:nvSpPr>
        <p:spPr>
          <a:xfrm>
            <a:off x="914409" y="2183802"/>
            <a:ext cx="50799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9"/>
          <p:cNvSpPr txBox="1"/>
          <p:nvPr>
            <p:ph idx="2" type="body"/>
          </p:nvPr>
        </p:nvSpPr>
        <p:spPr>
          <a:xfrm>
            <a:off x="685800" y="3132666"/>
            <a:ext cx="5311775"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9"/>
          <p:cNvSpPr txBox="1"/>
          <p:nvPr>
            <p:ph idx="3" type="body"/>
          </p:nvPr>
        </p:nvSpPr>
        <p:spPr>
          <a:xfrm>
            <a:off x="6400800" y="2183802"/>
            <a:ext cx="51054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sz="2800">
                <a:solidFill>
                  <a:schemeClr val="dk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9"/>
          <p:cNvSpPr txBox="1"/>
          <p:nvPr>
            <p:ph idx="4" type="body"/>
          </p:nvPr>
        </p:nvSpPr>
        <p:spPr>
          <a:xfrm>
            <a:off x="6172200" y="3132666"/>
            <a:ext cx="5334000" cy="30860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9"/>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52" name="Shape 52"/>
        <p:cNvGrpSpPr/>
        <p:nvPr/>
      </p:nvGrpSpPr>
      <p:grpSpPr>
        <a:xfrm>
          <a:off x="0" y="0"/>
          <a:ext cx="0" cy="0"/>
          <a:chOff x="0" y="0"/>
          <a:chExt cx="0" cy="0"/>
        </a:xfrm>
      </p:grpSpPr>
      <p:sp>
        <p:nvSpPr>
          <p:cNvPr id="53" name="Google Shape;53;p20"/>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0"/>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7" name="Shape 57"/>
        <p:cNvGrpSpPr/>
        <p:nvPr/>
      </p:nvGrpSpPr>
      <p:grpSpPr>
        <a:xfrm>
          <a:off x="0" y="0"/>
          <a:ext cx="0" cy="0"/>
          <a:chOff x="0" y="0"/>
          <a:chExt cx="0" cy="0"/>
        </a:xfrm>
      </p:grpSpPr>
      <p:sp>
        <p:nvSpPr>
          <p:cNvPr id="58" name="Google Shape;58;p21"/>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685800" y="1524000"/>
            <a:ext cx="41148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txBox="1"/>
          <p:nvPr>
            <p:ph idx="1" type="body"/>
          </p:nvPr>
        </p:nvSpPr>
        <p:spPr>
          <a:xfrm>
            <a:off x="4995582" y="746759"/>
            <a:ext cx="6510618" cy="5471925"/>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2"/>
          <p:cNvSpPr txBox="1"/>
          <p:nvPr>
            <p:ph idx="2" type="body"/>
          </p:nvPr>
        </p:nvSpPr>
        <p:spPr>
          <a:xfrm>
            <a:off x="685800" y="3124199"/>
            <a:ext cx="411480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8" name="Shape 68"/>
        <p:cNvGrpSpPr/>
        <p:nvPr/>
      </p:nvGrpSpPr>
      <p:grpSpPr>
        <a:xfrm>
          <a:off x="0" y="0"/>
          <a:ext cx="0" cy="0"/>
          <a:chOff x="0" y="0"/>
          <a:chExt cx="0" cy="0"/>
        </a:xfrm>
      </p:grpSpPr>
      <p:sp>
        <p:nvSpPr>
          <p:cNvPr id="69" name="Google Shape;69;p23"/>
          <p:cNvSpPr txBox="1"/>
          <p:nvPr>
            <p:ph type="title"/>
          </p:nvPr>
        </p:nvSpPr>
        <p:spPr>
          <a:xfrm>
            <a:off x="685800" y="1524000"/>
            <a:ext cx="687324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p:nvPr>
            <p:ph idx="2" type="pic"/>
          </p:nvPr>
        </p:nvSpPr>
        <p:spPr>
          <a:xfrm>
            <a:off x="7861238" y="751241"/>
            <a:ext cx="3644962" cy="5467443"/>
          </a:xfrm>
          <a:prstGeom prst="rect">
            <a:avLst/>
          </a:prstGeom>
          <a:noFill/>
          <a:ln>
            <a:noFill/>
          </a:ln>
        </p:spPr>
      </p:sp>
      <p:sp>
        <p:nvSpPr>
          <p:cNvPr id="71" name="Google Shape;71;p23"/>
          <p:cNvSpPr txBox="1"/>
          <p:nvPr>
            <p:ph idx="1" type="body"/>
          </p:nvPr>
        </p:nvSpPr>
        <p:spPr>
          <a:xfrm>
            <a:off x="685800" y="3124199"/>
            <a:ext cx="6873240" cy="309448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3"/>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9F9"/>
        </a:solidFill>
      </p:bgPr>
    </p:bg>
    <p:spTree>
      <p:nvGrpSpPr>
        <p:cNvPr id="9" name="Shape 9"/>
        <p:cNvGrpSpPr/>
        <p:nvPr/>
      </p:nvGrpSpPr>
      <p:grpSpPr>
        <a:xfrm>
          <a:off x="0" y="0"/>
          <a:ext cx="0" cy="0"/>
          <a:chOff x="0" y="0"/>
          <a:chExt cx="0" cy="0"/>
        </a:xfrm>
      </p:grpSpPr>
      <p:pic>
        <p:nvPicPr>
          <p:cNvPr descr="C2-HD-TOP.png" id="10" name="Google Shape;10;p14"/>
          <p:cNvPicPr preferRelativeResize="0"/>
          <p:nvPr/>
        </p:nvPicPr>
        <p:blipFill rotWithShape="1">
          <a:blip r:embed="rId1">
            <a:alphaModFix/>
          </a:blip>
          <a:srcRect b="0" l="0" r="0" t="0"/>
          <a:stretch/>
        </p:blipFill>
        <p:spPr>
          <a:xfrm>
            <a:off x="0" y="0"/>
            <a:ext cx="12192000" cy="1441450"/>
          </a:xfrm>
          <a:prstGeom prst="rect">
            <a:avLst/>
          </a:prstGeom>
          <a:noFill/>
          <a:ln>
            <a:noFill/>
          </a:ln>
        </p:spPr>
      </p:pic>
      <p:sp>
        <p:nvSpPr>
          <p:cNvPr id="11" name="Google Shape;11;p14"/>
          <p:cNvSpPr txBox="1"/>
          <p:nvPr>
            <p:ph type="title"/>
          </p:nvPr>
        </p:nvSpPr>
        <p:spPr>
          <a:xfrm>
            <a:off x="2895600" y="764373"/>
            <a:ext cx="8610600" cy="1293028"/>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4000"/>
              <a:buFont typeface="Century Gothic"/>
              <a:buNone/>
              <a:defRPr b="0" i="0" sz="4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4"/>
          <p:cNvSpPr txBox="1"/>
          <p:nvPr>
            <p:ph idx="1" type="body"/>
          </p:nvPr>
        </p:nvSpPr>
        <p:spPr>
          <a:xfrm>
            <a:off x="685800" y="2194560"/>
            <a:ext cx="10820400" cy="4024125"/>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3" name="Google Shape;13;p14"/>
          <p:cNvSpPr txBox="1"/>
          <p:nvPr>
            <p:ph idx="10" type="dt"/>
          </p:nvPr>
        </p:nvSpPr>
        <p:spPr>
          <a:xfrm>
            <a:off x="8595360" y="6356350"/>
            <a:ext cx="29108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4"/>
          <p:cNvSpPr txBox="1"/>
          <p:nvPr>
            <p:ph idx="11" type="ftr"/>
          </p:nvPr>
        </p:nvSpPr>
        <p:spPr>
          <a:xfrm>
            <a:off x="685800" y="6355845"/>
            <a:ext cx="777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4"/>
          <p:cNvSpPr txBox="1"/>
          <p:nvPr>
            <p:ph idx="12" type="sldNum"/>
          </p:nvPr>
        </p:nvSpPr>
        <p:spPr>
          <a:xfrm>
            <a:off x="8763000" y="38100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E9F9"/>
        </a:solidFill>
      </p:bgPr>
    </p:bg>
    <p:spTree>
      <p:nvGrpSpPr>
        <p:cNvPr id="147" name="Shape 147"/>
        <p:cNvGrpSpPr/>
        <p:nvPr/>
      </p:nvGrpSpPr>
      <p:grpSpPr>
        <a:xfrm>
          <a:off x="0" y="0"/>
          <a:ext cx="0" cy="0"/>
          <a:chOff x="0" y="0"/>
          <a:chExt cx="0" cy="0"/>
        </a:xfrm>
      </p:grpSpPr>
      <p:pic>
        <p:nvPicPr>
          <p:cNvPr id="148" name="Google Shape;148;p1"/>
          <p:cNvPicPr preferRelativeResize="0"/>
          <p:nvPr/>
        </p:nvPicPr>
        <p:blipFill rotWithShape="1">
          <a:blip r:embed="rId3">
            <a:alphaModFix/>
          </a:blip>
          <a:srcRect b="0" l="0" r="0" t="0"/>
          <a:stretch/>
        </p:blipFill>
        <p:spPr>
          <a:xfrm>
            <a:off x="0" y="0"/>
            <a:ext cx="12192000" cy="1441450"/>
          </a:xfrm>
          <a:prstGeom prst="rect">
            <a:avLst/>
          </a:prstGeom>
          <a:noFill/>
          <a:ln>
            <a:noFill/>
          </a:ln>
        </p:spPr>
      </p:pic>
      <p:sp>
        <p:nvSpPr>
          <p:cNvPr id="149" name="Google Shape;149;p1"/>
          <p:cNvSpPr/>
          <p:nvPr/>
        </p:nvSpPr>
        <p:spPr>
          <a:xfrm>
            <a:off x="1594599" y="639315"/>
            <a:ext cx="8610600" cy="1293028"/>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None/>
            </a:pPr>
            <a:r>
              <a:rPr b="1" i="1" lang="fr-FR" sz="4000" u="sng" cap="none" strike="noStrike">
                <a:solidFill>
                  <a:schemeClr val="dk1"/>
                </a:solidFill>
                <a:latin typeface="Century Gothic"/>
                <a:ea typeface="Century Gothic"/>
                <a:cs typeface="Century Gothic"/>
                <a:sym typeface="Century Gothic"/>
              </a:rPr>
              <a:t>LA RÉVOLUTION ET LES ESCLAVES</a:t>
            </a:r>
            <a:endParaRPr b="1" i="0" sz="4000" u="none" cap="none" strike="noStrike">
              <a:solidFill>
                <a:schemeClr val="dk1"/>
              </a:solidFill>
              <a:latin typeface="Century Gothic"/>
              <a:ea typeface="Century Gothic"/>
              <a:cs typeface="Century Gothic"/>
              <a:sym typeface="Century Gothic"/>
            </a:endParaRPr>
          </a:p>
        </p:txBody>
      </p:sp>
      <p:sp>
        <p:nvSpPr>
          <p:cNvPr id="150" name="Google Shape;150;p1"/>
          <p:cNvSpPr txBox="1"/>
          <p:nvPr/>
        </p:nvSpPr>
        <p:spPr>
          <a:xfrm>
            <a:off x="279400" y="2571658"/>
            <a:ext cx="5816600" cy="40241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Char char="•"/>
            </a:pPr>
            <a:r>
              <a:rPr b="0" i="0" lang="fr-FR" sz="1800" u="sng" cap="none" strike="noStrike">
                <a:solidFill>
                  <a:schemeClr val="dk1"/>
                </a:solidFill>
                <a:latin typeface="Arial Black"/>
                <a:ea typeface="Arial Black"/>
                <a:cs typeface="Arial Black"/>
                <a:sym typeface="Arial Black"/>
              </a:rPr>
              <a:t>Produit par </a:t>
            </a:r>
            <a:r>
              <a:rPr b="0" i="0" lang="fr-FR" sz="1800" u="none" cap="none" strike="noStrike">
                <a:solidFill>
                  <a:schemeClr val="dk1"/>
                </a:solidFill>
                <a:latin typeface="Arial Black"/>
                <a:ea typeface="Arial Black"/>
                <a:cs typeface="Arial Black"/>
                <a:sym typeface="Arial Black"/>
              </a:rPr>
              <a:t>: CHRISTOS MERMIGKIS</a:t>
            </a:r>
            <a:endParaRPr/>
          </a:p>
          <a:p>
            <a:pPr indent="0" lvl="0" marL="0" marR="0" rtl="0" algn="l">
              <a:lnSpc>
                <a:spcPct val="90000"/>
              </a:lnSpc>
              <a:spcBef>
                <a:spcPts val="600"/>
              </a:spcBef>
              <a:spcAft>
                <a:spcPts val="0"/>
              </a:spcAft>
              <a:buClr>
                <a:schemeClr val="dk1"/>
              </a:buClr>
              <a:buSzPts val="1800"/>
              <a:buFont typeface="Arial"/>
              <a:buChar char="•"/>
            </a:pPr>
            <a:r>
              <a:rPr b="0" i="0" lang="fr-FR" sz="1800" u="sng" cap="none" strike="noStrike">
                <a:solidFill>
                  <a:schemeClr val="dk1"/>
                </a:solidFill>
                <a:latin typeface="Arial Black"/>
                <a:ea typeface="Arial Black"/>
                <a:cs typeface="Arial Black"/>
                <a:sym typeface="Arial Black"/>
              </a:rPr>
              <a:t>Cours </a:t>
            </a:r>
            <a:r>
              <a:rPr b="0" i="0" lang="fr-FR" sz="1800" u="none" cap="none" strike="noStrike">
                <a:solidFill>
                  <a:schemeClr val="dk1"/>
                </a:solidFill>
                <a:latin typeface="Arial Black"/>
                <a:ea typeface="Arial Black"/>
                <a:cs typeface="Arial Black"/>
                <a:sym typeface="Arial Black"/>
              </a:rPr>
              <a:t>: Histoire de la Révolution Française</a:t>
            </a:r>
            <a:endParaRPr/>
          </a:p>
          <a:p>
            <a:pPr indent="0" lvl="0" marL="0" marR="0" rtl="0" algn="l">
              <a:lnSpc>
                <a:spcPct val="90000"/>
              </a:lnSpc>
              <a:spcBef>
                <a:spcPts val="600"/>
              </a:spcBef>
              <a:spcAft>
                <a:spcPts val="0"/>
              </a:spcAft>
              <a:buClr>
                <a:schemeClr val="dk1"/>
              </a:buClr>
              <a:buSzPts val="1800"/>
              <a:buFont typeface="Arial"/>
              <a:buChar char="•"/>
            </a:pPr>
            <a:r>
              <a:rPr b="0" i="0" lang="fr-FR" sz="1800" u="sng" cap="none" strike="noStrike">
                <a:solidFill>
                  <a:schemeClr val="dk1"/>
                </a:solidFill>
                <a:latin typeface="Arial Black"/>
                <a:ea typeface="Arial Black"/>
                <a:cs typeface="Arial Black"/>
                <a:sym typeface="Arial Black"/>
              </a:rPr>
              <a:t>Numéro du matricule </a:t>
            </a:r>
            <a:r>
              <a:rPr b="0" i="0" lang="fr-FR" sz="1800" u="none" cap="none" strike="noStrike">
                <a:solidFill>
                  <a:schemeClr val="dk1"/>
                </a:solidFill>
                <a:latin typeface="Arial Black"/>
                <a:ea typeface="Arial Black"/>
                <a:cs typeface="Arial Black"/>
                <a:sym typeface="Arial Black"/>
              </a:rPr>
              <a:t>: 1564202000069</a:t>
            </a:r>
            <a:endParaRPr/>
          </a:p>
        </p:txBody>
      </p:sp>
      <p:pic>
        <p:nvPicPr>
          <p:cNvPr descr="Εικόνα που περιέχει κείμενο, εσωτερικό&#10;&#10;Περιγραφή που δημιουργήθηκε αυτόματα" id="151" name="Google Shape;151;p1"/>
          <p:cNvPicPr preferRelativeResize="0"/>
          <p:nvPr/>
        </p:nvPicPr>
        <p:blipFill rotWithShape="1">
          <a:blip r:embed="rId4">
            <a:alphaModFix/>
          </a:blip>
          <a:srcRect b="2" l="8770" r="4411" t="0"/>
          <a:stretch/>
        </p:blipFill>
        <p:spPr>
          <a:xfrm>
            <a:off x="6096000" y="1822734"/>
            <a:ext cx="6095999" cy="50352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nvSpPr>
        <p:spPr>
          <a:xfrm>
            <a:off x="5609576" y="4361165"/>
            <a:ext cx="5609576" cy="1323439"/>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  Mais, ces réformes républicaines, fondamentales, seront annihilées à l’arrivée de Napoléon Bonaparte au pouvoir. </a:t>
            </a:r>
            <a:endParaRPr sz="2000">
              <a:solidFill>
                <a:schemeClr val="dk1"/>
              </a:solidFill>
              <a:latin typeface="Arial Black"/>
              <a:ea typeface="Arial Black"/>
              <a:cs typeface="Arial Black"/>
              <a:sym typeface="Arial Black"/>
            </a:endParaRPr>
          </a:p>
        </p:txBody>
      </p:sp>
      <p:pic>
        <p:nvPicPr>
          <p:cNvPr descr="Εικόνα που περιέχει κτίριο, παλιός, γλυπτική, ομάδα&#10;&#10;Περιγραφή που δημιουργήθηκε αυτόματα" id="201" name="Google Shape;201;p10"/>
          <p:cNvPicPr preferRelativeResize="0"/>
          <p:nvPr/>
        </p:nvPicPr>
        <p:blipFill rotWithShape="1">
          <a:blip r:embed="rId3">
            <a:alphaModFix/>
          </a:blip>
          <a:srcRect b="0" l="0" r="0" t="0"/>
          <a:stretch/>
        </p:blipFill>
        <p:spPr>
          <a:xfrm>
            <a:off x="0" y="1293412"/>
            <a:ext cx="5609576" cy="3991897"/>
          </a:xfrm>
          <a:prstGeom prst="rect">
            <a:avLst/>
          </a:prstGeom>
          <a:noFill/>
          <a:ln>
            <a:noFill/>
          </a:ln>
        </p:spPr>
      </p:pic>
      <p:sp>
        <p:nvSpPr>
          <p:cNvPr id="202" name="Google Shape;202;p10"/>
          <p:cNvSpPr txBox="1"/>
          <p:nvPr/>
        </p:nvSpPr>
        <p:spPr>
          <a:xfrm>
            <a:off x="5609576" y="819453"/>
            <a:ext cx="6582424" cy="1015663"/>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La Convention décrète l’abolition de l’esclavage, le 16 pluviôse an II / 4 février 1794 à toutes les colonies françaises</a:t>
            </a:r>
            <a:r>
              <a:rPr lang="fr-FR" sz="1800">
                <a:solidFill>
                  <a:schemeClr val="dk1"/>
                </a:solidFill>
                <a:latin typeface="Arial Black"/>
                <a:ea typeface="Arial Black"/>
                <a:cs typeface="Arial Black"/>
                <a:sym typeface="Arial Black"/>
              </a:rPr>
              <a:t>.</a:t>
            </a:r>
            <a:endParaRPr/>
          </a:p>
        </p:txBody>
      </p:sp>
      <p:sp>
        <p:nvSpPr>
          <p:cNvPr id="203" name="Google Shape;203;p10"/>
          <p:cNvSpPr txBox="1"/>
          <p:nvPr/>
        </p:nvSpPr>
        <p:spPr>
          <a:xfrm>
            <a:off x="6027175" y="1835116"/>
            <a:ext cx="6164825" cy="2246769"/>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 - "La Convention nationale déclare aboli l'esclavage des nègres dans toutes les colonies ; en conséquence, elle décrète que tous les hommes sans distinction de couleur, domiciliés dans les colonies sont citoyens français et jouiront de tous les droits assurés par la constitution."</a:t>
            </a:r>
            <a:endParaRPr sz="2000">
              <a:solidFill>
                <a:schemeClr val="dk1"/>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nvSpPr>
        <p:spPr>
          <a:xfrm>
            <a:off x="1248696" y="530942"/>
            <a:ext cx="9586452" cy="1015663"/>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3000">
                <a:solidFill>
                  <a:schemeClr val="dk1"/>
                </a:solidFill>
                <a:latin typeface="Arial Black"/>
                <a:ea typeface="Arial Black"/>
                <a:cs typeface="Arial Black"/>
                <a:sym typeface="Arial Black"/>
              </a:rPr>
              <a:t>La réaction de la métropole à la rébellion dans les colonies</a:t>
            </a:r>
            <a:endParaRPr sz="3000">
              <a:solidFill>
                <a:schemeClr val="dk1"/>
              </a:solidFill>
              <a:latin typeface="Arial Black"/>
              <a:ea typeface="Arial Black"/>
              <a:cs typeface="Arial Black"/>
              <a:sym typeface="Arial Black"/>
            </a:endParaRPr>
          </a:p>
        </p:txBody>
      </p:sp>
      <p:sp>
        <p:nvSpPr>
          <p:cNvPr id="209" name="Google Shape;209;p11"/>
          <p:cNvSpPr txBox="1"/>
          <p:nvPr/>
        </p:nvSpPr>
        <p:spPr>
          <a:xfrm>
            <a:off x="550607" y="2302236"/>
            <a:ext cx="8544232" cy="707886"/>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Napoléon Bonaparte :</a:t>
            </a:r>
            <a:endParaRPr/>
          </a:p>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   </a:t>
            </a:r>
            <a:endParaRPr sz="2000">
              <a:solidFill>
                <a:schemeClr val="dk1"/>
              </a:solidFill>
              <a:latin typeface="Arial Black"/>
              <a:ea typeface="Arial Black"/>
              <a:cs typeface="Arial Black"/>
              <a:sym typeface="Arial Black"/>
            </a:endParaRPr>
          </a:p>
        </p:txBody>
      </p:sp>
      <p:sp>
        <p:nvSpPr>
          <p:cNvPr id="210" name="Google Shape;210;p11"/>
          <p:cNvSpPr txBox="1"/>
          <p:nvPr/>
        </p:nvSpPr>
        <p:spPr>
          <a:xfrm>
            <a:off x="1042219" y="3313471"/>
            <a:ext cx="10726993" cy="2862322"/>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décide de rétablir l’esclavage et remet en vigueur, le 20 mai 1802, le Code Noir.</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Avec la loi du 3 juillet 1802, il prône l’interdiction aux « hommes de couleur » d’entrer en métropole.</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Il engage deux flottes pour rétablir l’ordre en Guadeloupe et à Saint-Domingue. </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nvSpPr>
        <p:spPr>
          <a:xfrm>
            <a:off x="19665" y="1439339"/>
            <a:ext cx="11956025" cy="2554545"/>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Jusqu’en 1794, les révolutionnaires n’ont pas tous la même attitude vis-à-vis de l’esclavage :</a:t>
            </a:r>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Certains pensent que les esclaves noirs sont des barbares non civilisés. Les colonies avec des esclaves libres ne servent à rien et les noirs étant en plus grand nombre doivent être esclaves et le pouvoir doit être aux mains des blancs civilisés. Pour eux, sans esclaves l’économie va s’effondrer.</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p:txBody>
      </p:sp>
      <p:sp>
        <p:nvSpPr>
          <p:cNvPr id="216" name="Google Shape;216;p12"/>
          <p:cNvSpPr txBox="1"/>
          <p:nvPr/>
        </p:nvSpPr>
        <p:spPr>
          <a:xfrm>
            <a:off x="1582994" y="3607144"/>
            <a:ext cx="9871587" cy="1015663"/>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Ils pensent que l’on devrait donner une liberté progressive, s’ils travaillent assez et sont « sages ».</a:t>
            </a:r>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p:txBody>
      </p:sp>
      <p:sp>
        <p:nvSpPr>
          <p:cNvPr id="217" name="Google Shape;217;p12"/>
          <p:cNvSpPr txBox="1"/>
          <p:nvPr/>
        </p:nvSpPr>
        <p:spPr>
          <a:xfrm>
            <a:off x="0" y="4814293"/>
            <a:ext cx="11956025" cy="707886"/>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Les autres révolutionnaires, qui sont pour la liberté des esclaves, prônent le fait que les esclaves noirs sont des Hommes comme les blancs. </a:t>
            </a:r>
            <a:endParaRPr sz="2000">
              <a:solidFill>
                <a:schemeClr val="dk1"/>
              </a:solidFill>
              <a:latin typeface="Arial Black"/>
              <a:ea typeface="Arial Black"/>
              <a:cs typeface="Arial Black"/>
              <a:sym typeface="Arial Black"/>
            </a:endParaRPr>
          </a:p>
        </p:txBody>
      </p:sp>
      <p:sp>
        <p:nvSpPr>
          <p:cNvPr id="218" name="Google Shape;218;p12"/>
          <p:cNvSpPr txBox="1"/>
          <p:nvPr/>
        </p:nvSpPr>
        <p:spPr>
          <a:xfrm>
            <a:off x="1508636" y="5713665"/>
            <a:ext cx="8978081" cy="707886"/>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La Déclaration des droits de l’Homme et du citoyen doit être appliquée aux esclaves sans distinction avec les blancs.</a:t>
            </a:r>
            <a:endParaRPr sz="2000">
              <a:solidFill>
                <a:schemeClr val="dk1"/>
              </a:solidFill>
              <a:latin typeface="Arial Black"/>
              <a:ea typeface="Arial Black"/>
              <a:cs typeface="Arial Black"/>
              <a:sym typeface="Arial Black"/>
            </a:endParaRPr>
          </a:p>
        </p:txBody>
      </p:sp>
      <p:sp>
        <p:nvSpPr>
          <p:cNvPr id="219" name="Google Shape;219;p12"/>
          <p:cNvSpPr txBox="1"/>
          <p:nvPr/>
        </p:nvSpPr>
        <p:spPr>
          <a:xfrm>
            <a:off x="2364658" y="256418"/>
            <a:ext cx="5510981" cy="553998"/>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3000">
                <a:solidFill>
                  <a:schemeClr val="dk1"/>
                </a:solidFill>
                <a:latin typeface="Arial Black"/>
                <a:ea typeface="Arial Black"/>
                <a:cs typeface="Arial Black"/>
                <a:sym typeface="Arial Black"/>
              </a:rPr>
              <a:t>EPILOGUE</a:t>
            </a:r>
            <a:endParaRPr sz="3000">
              <a:solidFill>
                <a:schemeClr val="dk1"/>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The End Paper GIF" id="224" name="Google Shape;224;p13"/>
          <p:cNvPicPr preferRelativeResize="0"/>
          <p:nvPr/>
        </p:nvPicPr>
        <p:blipFill rotWithShape="1">
          <a:blip r:embed="rId3">
            <a:alphaModFix/>
          </a:blip>
          <a:srcRect b="0" l="0" r="0" t="0"/>
          <a:stretch/>
        </p:blipFill>
        <p:spPr>
          <a:xfrm>
            <a:off x="3077497" y="971394"/>
            <a:ext cx="5368414" cy="418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nvSpPr>
        <p:spPr>
          <a:xfrm>
            <a:off x="993058" y="595961"/>
            <a:ext cx="9851922" cy="40011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000" u="none" cap="none" strike="noStrike">
                <a:solidFill>
                  <a:schemeClr val="dk1"/>
                </a:solidFill>
                <a:latin typeface="Arial Black"/>
                <a:ea typeface="Arial Black"/>
                <a:cs typeface="Arial Black"/>
                <a:sym typeface="Arial Black"/>
              </a:rPr>
              <a:t>La Révolution Française est portée par la philosophie des Lumières :</a:t>
            </a:r>
            <a:endParaRPr sz="1800">
              <a:solidFill>
                <a:schemeClr val="dk1"/>
              </a:solidFill>
              <a:latin typeface="Arial Black"/>
              <a:ea typeface="Arial Black"/>
              <a:cs typeface="Arial Black"/>
              <a:sym typeface="Arial Black"/>
            </a:endParaRPr>
          </a:p>
        </p:txBody>
      </p:sp>
      <p:sp>
        <p:nvSpPr>
          <p:cNvPr id="157" name="Google Shape;157;p2"/>
          <p:cNvSpPr txBox="1"/>
          <p:nvPr/>
        </p:nvSpPr>
        <p:spPr>
          <a:xfrm>
            <a:off x="344129" y="1495331"/>
            <a:ext cx="11464413" cy="4093428"/>
          </a:xfrm>
          <a:prstGeom prst="rect">
            <a:avLst/>
          </a:prstGeom>
          <a:solidFill>
            <a:srgbClr val="D8D8D8"/>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a mis fin à la monarchie,</a:t>
            </a:r>
            <a:endParaRPr/>
          </a:p>
          <a:p>
            <a:pPr indent="-285750" lvl="0" marL="28575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a proclamé la « déclaration des droits de l’homme et du citoyen »,</a:t>
            </a:r>
            <a:endParaRPr/>
          </a:p>
          <a:p>
            <a:pPr indent="-285750" lvl="0" marL="28575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a aboli les privilèges,</a:t>
            </a:r>
            <a:endParaRPr/>
          </a:p>
          <a:p>
            <a:pPr indent="-285750" lvl="0" marL="28575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a donné à la France la devise « Liberté, Egalité, Fraternité ».</a:t>
            </a:r>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Mais :</a:t>
            </a:r>
            <a:endParaRPr/>
          </a:p>
          <a:p>
            <a:pPr indent="-285750" lvl="0" marL="28575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elle n’a accordé aucune attention au sort des esclaves,</a:t>
            </a:r>
            <a:endParaRPr/>
          </a:p>
          <a:p>
            <a:pPr indent="-285750" lvl="0" marL="28575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elle s’est bien gardée de porter atteinte au système colonial, malgré les actions menées par plusieurs personnes comme l’ Abbé Grégoire, un député membre de la Société des amis des Noirs (il contribua au vote du 4 février 1794 qui a aboli l'esclavage).</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
          <p:cNvSpPr txBox="1"/>
          <p:nvPr/>
        </p:nvSpPr>
        <p:spPr>
          <a:xfrm>
            <a:off x="408038" y="265471"/>
            <a:ext cx="11375923" cy="1015663"/>
          </a:xfrm>
          <a:prstGeom prst="rect">
            <a:avLst/>
          </a:prstGeom>
          <a:solidFill>
            <a:srgbClr val="D8D8D8"/>
          </a:solidFill>
          <a:ln cap="flat" cmpd="sng" w="9525">
            <a:solidFill>
              <a:srgbClr val="B0143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FR" sz="3000">
                <a:solidFill>
                  <a:schemeClr val="dk1"/>
                </a:solidFill>
                <a:latin typeface="Arial Black"/>
                <a:ea typeface="Arial Black"/>
                <a:cs typeface="Arial Black"/>
                <a:sym typeface="Arial Black"/>
              </a:rPr>
              <a:t>Les activités financières de la France aux colonies -Le commerce des esclaves français  </a:t>
            </a:r>
            <a:endParaRPr sz="3000">
              <a:solidFill>
                <a:schemeClr val="dk1"/>
              </a:solidFill>
              <a:latin typeface="Arial Black"/>
              <a:ea typeface="Arial Black"/>
              <a:cs typeface="Arial Black"/>
              <a:sym typeface="Arial Black"/>
            </a:endParaRPr>
          </a:p>
        </p:txBody>
      </p:sp>
      <p:sp>
        <p:nvSpPr>
          <p:cNvPr id="163" name="Google Shape;163;p3"/>
          <p:cNvSpPr txBox="1"/>
          <p:nvPr/>
        </p:nvSpPr>
        <p:spPr>
          <a:xfrm>
            <a:off x="408038" y="1907459"/>
            <a:ext cx="11375923" cy="3785652"/>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  La France développe intensément ses activités dans les colonies. Elle</a:t>
            </a:r>
            <a:endParaRPr sz="2000">
              <a:solidFill>
                <a:schemeClr val="dk1"/>
              </a:solidFill>
              <a:latin typeface="Arial Black"/>
              <a:ea typeface="Arial Black"/>
              <a:cs typeface="Arial Black"/>
              <a:sym typeface="Arial Black"/>
            </a:endParaRPr>
          </a:p>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    ambitionne de devenir le pourvoyeur de l’Europe en sucre et café.</a:t>
            </a:r>
            <a:endParaRPr sz="2000">
              <a:solidFill>
                <a:schemeClr val="dk1"/>
              </a:solidFill>
              <a:latin typeface="Arial Black"/>
              <a:ea typeface="Arial Black"/>
              <a:cs typeface="Arial Black"/>
              <a:sym typeface="Arial Black"/>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  Saint-Domingue est l’une des trois îles des Antilles françaises, d’une richesse exceptionnelle qui la fit appeler « Perle des Antilles ». </a:t>
            </a:r>
            <a:endParaRPr sz="2000">
              <a:solidFill>
                <a:schemeClr val="dk1"/>
              </a:solidFill>
              <a:latin typeface="Arial Black"/>
              <a:ea typeface="Arial Black"/>
              <a:cs typeface="Arial Black"/>
              <a:sym typeface="Arial Black"/>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  D’ août 1781 à juin 1794, de nombreuses révoltes éclatent et ensanglantent l’île.</a:t>
            </a:r>
            <a:endParaRPr sz="2000">
              <a:solidFill>
                <a:schemeClr val="dk1"/>
              </a:solidFill>
              <a:latin typeface="Arial Black"/>
              <a:ea typeface="Arial Black"/>
              <a:cs typeface="Arial Black"/>
              <a:sym typeface="Arial Black"/>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  Une révolte massive de 15 000 esclaves éclate à Saint-Domingue en août 1791.</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4"/>
          <p:cNvPicPr preferRelativeResize="0"/>
          <p:nvPr/>
        </p:nvPicPr>
        <p:blipFill rotWithShape="1">
          <a:blip r:embed="rId3">
            <a:alphaModFix/>
          </a:blip>
          <a:srcRect b="0" l="0" r="0" t="0"/>
          <a:stretch/>
        </p:blipFill>
        <p:spPr>
          <a:xfrm>
            <a:off x="0" y="1159201"/>
            <a:ext cx="6823587" cy="4817806"/>
          </a:xfrm>
          <a:prstGeom prst="rect">
            <a:avLst/>
          </a:prstGeom>
          <a:noFill/>
          <a:ln>
            <a:noFill/>
          </a:ln>
        </p:spPr>
      </p:pic>
      <p:graphicFrame>
        <p:nvGraphicFramePr>
          <p:cNvPr id="169" name="Google Shape;169;p4"/>
          <p:cNvGraphicFramePr/>
          <p:nvPr/>
        </p:nvGraphicFramePr>
        <p:xfrm>
          <a:off x="7285704" y="2379407"/>
          <a:ext cx="3000000" cy="3000000"/>
        </p:xfrm>
        <a:graphic>
          <a:graphicData uri="http://schemas.openxmlformats.org/drawingml/2006/table">
            <a:tbl>
              <a:tblPr bandRow="1" firstRow="1">
                <a:noFill/>
                <a:tableStyleId>{15E29585-3522-40AD-8D30-17C685BDA89C}</a:tableStyleId>
              </a:tblPr>
              <a:tblGrid>
                <a:gridCol w="4168875"/>
              </a:tblGrid>
              <a:tr h="737425">
                <a:tc>
                  <a:txBody>
                    <a:bodyPr/>
                    <a:lstStyle/>
                    <a:p>
                      <a:pPr indent="0" lvl="0" marL="0" marR="0" rtl="0" algn="l">
                        <a:spcBef>
                          <a:spcPts val="0"/>
                        </a:spcBef>
                        <a:spcAft>
                          <a:spcPts val="0"/>
                        </a:spcAft>
                        <a:buNone/>
                      </a:pPr>
                      <a:r>
                        <a:rPr b="0" i="0" lang="fr-FR" sz="2000" u="none" cap="none" strike="noStrike">
                          <a:solidFill>
                            <a:srgbClr val="000000"/>
                          </a:solidFill>
                          <a:latin typeface="Arial Black"/>
                          <a:ea typeface="Arial Black"/>
                          <a:cs typeface="Arial Black"/>
                          <a:sym typeface="Arial Black"/>
                        </a:rPr>
                        <a:t>        Saint-Dominique ( ou la      </a:t>
                      </a:r>
                      <a:endParaRPr/>
                    </a:p>
                    <a:p>
                      <a:pPr indent="0" lvl="0" marL="0" marR="0" rtl="0" algn="l">
                        <a:spcBef>
                          <a:spcPts val="0"/>
                        </a:spcBef>
                        <a:spcAft>
                          <a:spcPts val="0"/>
                        </a:spcAft>
                        <a:buNone/>
                      </a:pPr>
                      <a:r>
                        <a:rPr b="0" i="0" lang="fr-FR" sz="2000" u="none" cap="none" strike="noStrike">
                          <a:solidFill>
                            <a:srgbClr val="000000"/>
                          </a:solidFill>
                          <a:latin typeface="Arial Black"/>
                          <a:ea typeface="Arial Black"/>
                          <a:cs typeface="Arial Black"/>
                          <a:sym typeface="Arial Black"/>
                        </a:rPr>
                        <a:t>    République dominicaine ). </a:t>
                      </a:r>
                      <a:endParaRPr sz="1800"/>
                    </a:p>
                  </a:txBody>
                  <a:tcPr marT="45725" marB="45725" marR="91450" marL="91450">
                    <a:solidFill>
                      <a:srgbClr val="C4C4C4"/>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
          <p:cNvSpPr txBox="1"/>
          <p:nvPr/>
        </p:nvSpPr>
        <p:spPr>
          <a:xfrm>
            <a:off x="408038" y="1199536"/>
            <a:ext cx="11375923" cy="4708981"/>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Jusqu’à la Révolution de Saint-Domingue, la plantation sucrière assura la fortune rapide des grands planteurs, liés par des réseaux familiaux au grand négoce des ports français, ainsi qu’à la noblesse de cour et, bien sûr, au roi.</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Les plantations nécessitaient une main-d'œuvre abondante et peu coûteuse, assurée par des esclaves.</a:t>
            </a:r>
            <a:endParaRPr b="0" i="0" sz="2000" u="none" cap="none" strike="noStrike">
              <a:solidFill>
                <a:srgbClr val="000000"/>
              </a:solidFill>
              <a:latin typeface="Arial Black"/>
              <a:ea typeface="Arial Black"/>
              <a:cs typeface="Arial Black"/>
              <a:sym typeface="Arial Black"/>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Le commerce des esclaves français est à son apogée entre 1783 et 1793.</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L’évolution de l’importation de captifs africains mis en esclavage à Saint-Domingue a connu une progression vertigineuse en moins d’un siècle : 5000 esclaves en 1697, 15 000 en 1715, 450 000 en 1789. </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La population libre était d’environ 70 000 personnes en 1789. </a:t>
            </a:r>
            <a:endParaRPr b="0" i="0" sz="2000" u="none" cap="none" strike="noStrike">
              <a:solidFill>
                <a:srgbClr val="000000"/>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Εικόνα που περιέχει κείμενο&#10;&#10;Περιγραφή που δημιουργήθηκε αυτόματα" id="179" name="Google Shape;179;p6"/>
          <p:cNvPicPr preferRelativeResize="0"/>
          <p:nvPr/>
        </p:nvPicPr>
        <p:blipFill rotWithShape="1">
          <a:blip r:embed="rId3">
            <a:alphaModFix/>
          </a:blip>
          <a:srcRect b="0" l="0" r="0" t="0"/>
          <a:stretch/>
        </p:blipFill>
        <p:spPr>
          <a:xfrm>
            <a:off x="629264" y="833420"/>
            <a:ext cx="4621161" cy="5387807"/>
          </a:xfrm>
          <a:prstGeom prst="rect">
            <a:avLst/>
          </a:prstGeom>
          <a:noFill/>
          <a:ln>
            <a:noFill/>
          </a:ln>
        </p:spPr>
      </p:pic>
      <p:sp>
        <p:nvSpPr>
          <p:cNvPr id="180" name="Google Shape;180;p6"/>
          <p:cNvSpPr txBox="1"/>
          <p:nvPr/>
        </p:nvSpPr>
        <p:spPr>
          <a:xfrm>
            <a:off x="5820696" y="2035276"/>
            <a:ext cx="4906297" cy="40011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000">
                <a:solidFill>
                  <a:schemeClr val="dk1"/>
                </a:solidFill>
                <a:latin typeface="Arial Black"/>
                <a:ea typeface="Arial Black"/>
                <a:cs typeface="Arial Black"/>
                <a:sym typeface="Arial Black"/>
              </a:rPr>
              <a:t>Les esclaves dans les plantations</a:t>
            </a:r>
            <a:endParaRPr sz="2000">
              <a:solidFill>
                <a:schemeClr val="dk1"/>
              </a:solidFill>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nvSpPr>
        <p:spPr>
          <a:xfrm>
            <a:off x="1022553" y="592728"/>
            <a:ext cx="10854813" cy="5940088"/>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Black"/>
              <a:buNone/>
            </a:pPr>
            <a:r>
              <a:rPr b="0" i="0" lang="fr-FR" sz="2000" u="none" cap="none" strike="noStrike">
                <a:solidFill>
                  <a:srgbClr val="000000"/>
                </a:solidFill>
                <a:latin typeface="Arial Black"/>
                <a:ea typeface="Arial Black"/>
                <a:cs typeface="Arial Black"/>
                <a:sym typeface="Arial Black"/>
              </a:rPr>
              <a:t>  Les planteurs esclavagistes, dans les colonies françaises situées aux Antilles :</a:t>
            </a:r>
            <a:endParaRPr/>
          </a:p>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tentent d’empêcher la propagation des idéaux révolutionnaires et</a:t>
            </a:r>
            <a:endParaRPr/>
          </a:p>
          <a:p>
            <a:pPr indent="0" lvl="0" marL="0" marR="0" rtl="0" algn="l">
              <a:lnSpc>
                <a:spcPct val="100000"/>
              </a:lnSpc>
              <a:spcBef>
                <a:spcPts val="0"/>
              </a:spcBef>
              <a:spcAft>
                <a:spcPts val="0"/>
              </a:spcAft>
              <a:buNone/>
            </a:pPr>
            <a:r>
              <a:rPr b="0" i="0" lang="fr-FR" sz="2000" u="none" cap="none" strike="noStrike">
                <a:solidFill>
                  <a:srgbClr val="000000"/>
                </a:solidFill>
                <a:latin typeface="Arial Black"/>
                <a:ea typeface="Arial Black"/>
                <a:cs typeface="Arial Black"/>
                <a:sym typeface="Arial Black"/>
              </a:rPr>
              <a:t>    sous leur influence, l’Assemblée constituante légalise l’esclavage en mai     </a:t>
            </a:r>
            <a:endParaRPr/>
          </a:p>
          <a:p>
            <a:pPr indent="0" lvl="0" marL="0" marR="0" rtl="0" algn="l">
              <a:lnSpc>
                <a:spcPct val="100000"/>
              </a:lnSpc>
              <a:spcBef>
                <a:spcPts val="0"/>
              </a:spcBef>
              <a:spcAft>
                <a:spcPts val="0"/>
              </a:spcAft>
              <a:buNone/>
            </a:pPr>
            <a:r>
              <a:rPr lang="fr-FR" sz="2000">
                <a:solidFill>
                  <a:srgbClr val="000000"/>
                </a:solidFill>
                <a:latin typeface="Arial Black"/>
                <a:ea typeface="Arial Black"/>
                <a:cs typeface="Arial Black"/>
                <a:sym typeface="Arial Black"/>
              </a:rPr>
              <a:t>    </a:t>
            </a:r>
            <a:r>
              <a:rPr b="0" i="0" lang="fr-FR" sz="2000" u="none" cap="none" strike="noStrike">
                <a:solidFill>
                  <a:srgbClr val="000000"/>
                </a:solidFill>
                <a:latin typeface="Arial Black"/>
                <a:ea typeface="Arial Black"/>
                <a:cs typeface="Arial Black"/>
                <a:sym typeface="Arial Black"/>
              </a:rPr>
              <a:t>1791.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lang="fr-FR" sz="2000">
                <a:solidFill>
                  <a:srgbClr val="000000"/>
                </a:solidFill>
                <a:latin typeface="Arial Black"/>
                <a:ea typeface="Arial Black"/>
                <a:cs typeface="Arial Black"/>
                <a:sym typeface="Arial Black"/>
              </a:rPr>
              <a:t>D</a:t>
            </a:r>
            <a:r>
              <a:rPr b="0" i="0" lang="fr-FR" sz="2000" u="none" cap="none" strike="noStrike">
                <a:solidFill>
                  <a:srgbClr val="000000"/>
                </a:solidFill>
                <a:latin typeface="Arial Black"/>
                <a:ea typeface="Arial Black"/>
                <a:cs typeface="Arial Black"/>
                <a:sym typeface="Arial Black"/>
              </a:rPr>
              <a:t>es colons négociaient avec le gouvernement britannique une intervention armée pour empêcher l'abolition de l'esclavage qui semblait imminente.</a:t>
            </a:r>
            <a:endParaRPr/>
          </a:p>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2000"/>
              <a:buFont typeface="Arial Black"/>
              <a:buNone/>
            </a:pPr>
            <a:r>
              <a:rPr b="0" i="0" lang="fr-FR" sz="2000" u="none" cap="none" strike="noStrike">
                <a:solidFill>
                  <a:srgbClr val="000000"/>
                </a:solidFill>
                <a:latin typeface="Arial Black"/>
                <a:ea typeface="Arial Black"/>
                <a:cs typeface="Arial Black"/>
                <a:sym typeface="Arial Black"/>
              </a:rPr>
              <a:t>  Mais, au cours de l’été 1791, à Saint-Domingue : </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éclate une insurrection d’esclaves qui réclament leur libération et l’égalité.</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Ils s’appuyaient notamment sur la Déclaration des droits de l’homme et du citoyen.</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nvSpPr>
        <p:spPr>
          <a:xfrm>
            <a:off x="233762" y="1837997"/>
            <a:ext cx="11567160" cy="3477875"/>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Un ancien esclave de Saint-Domingue nommé Toussaint-Louverture ( affranchi, libéré en 1776), devient un chef de la révolution des noirs en 1793. </a:t>
            </a:r>
            <a:endParaRPr/>
          </a:p>
          <a:p>
            <a:pPr indent="-215900" lvl="0" marL="342900" marR="0" rtl="0" algn="l">
              <a:lnSpc>
                <a:spcPct val="100000"/>
              </a:lnSpc>
              <a:spcBef>
                <a:spcPts val="0"/>
              </a:spcBef>
              <a:spcAft>
                <a:spcPts val="0"/>
              </a:spcAft>
              <a:buClr>
                <a:schemeClr val="dk1"/>
              </a:buClr>
              <a:buSzPts val="2000"/>
              <a:buFont typeface="Noto Sans Symbols"/>
              <a:buNone/>
            </a:pPr>
            <a:r>
              <a:t/>
            </a:r>
            <a:endParaRPr b="0" i="0" sz="20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2000"/>
              <a:buFont typeface="Arial Black"/>
              <a:buNone/>
            </a:pPr>
            <a:r>
              <a:rPr b="0" i="0" lang="fr-FR" sz="2000" u="none" cap="none" strike="noStrike">
                <a:solidFill>
                  <a:srgbClr val="000000"/>
                </a:solidFill>
                <a:latin typeface="Arial Black"/>
                <a:ea typeface="Arial Black"/>
                <a:cs typeface="Arial Black"/>
                <a:sym typeface="Arial Black"/>
              </a:rPr>
              <a:t>          - Quatre ans plus tard, il prend le pouvoir à Saint-Domingue, promulgue    </a:t>
            </a:r>
            <a:endParaRPr/>
          </a:p>
          <a:p>
            <a:pPr indent="0" lvl="0" marL="0" marR="0" rtl="0" algn="l">
              <a:lnSpc>
                <a:spcPct val="100000"/>
              </a:lnSpc>
              <a:spcBef>
                <a:spcPts val="0"/>
              </a:spcBef>
              <a:spcAft>
                <a:spcPts val="0"/>
              </a:spcAft>
              <a:buClr>
                <a:srgbClr val="000000"/>
              </a:buClr>
              <a:buSzPts val="2000"/>
              <a:buFont typeface="Arial Black"/>
              <a:buNone/>
            </a:pPr>
            <a:r>
              <a:rPr b="0" i="0" lang="fr-FR" sz="2000" u="none" cap="none" strike="noStrike">
                <a:solidFill>
                  <a:srgbClr val="000000"/>
                </a:solidFill>
                <a:latin typeface="Arial Black"/>
                <a:ea typeface="Arial Black"/>
                <a:cs typeface="Arial Black"/>
                <a:sym typeface="Arial Black"/>
              </a:rPr>
              <a:t>            une constitution et contrôle l’île de 1800 à 1802.</a:t>
            </a:r>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a:p>
            <a:pPr indent="-342900" lvl="0" marL="342900" marR="0" rtl="0" algn="l">
              <a:spcBef>
                <a:spcPts val="0"/>
              </a:spcBef>
              <a:spcAft>
                <a:spcPts val="0"/>
              </a:spcAft>
              <a:buClr>
                <a:schemeClr val="dk1"/>
              </a:buClr>
              <a:buSzPts val="2000"/>
              <a:buFont typeface="Noto Sans Symbols"/>
              <a:buChar char="⮚"/>
            </a:pPr>
            <a:r>
              <a:rPr lang="fr-FR" sz="2000">
                <a:solidFill>
                  <a:schemeClr val="dk1"/>
                </a:solidFill>
                <a:latin typeface="Arial Black"/>
                <a:ea typeface="Arial Black"/>
                <a:cs typeface="Arial Black"/>
                <a:sym typeface="Arial Black"/>
              </a:rPr>
              <a:t>Un nouveau décret du 4 avril 1792  reconnaissait les droits politiques à tous les libres de couleur.</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Arial Black"/>
              <a:ea typeface="Arial Black"/>
              <a:cs typeface="Arial Black"/>
              <a:sym typeface="Arial Black"/>
            </a:endParaRPr>
          </a:p>
          <a:p>
            <a:pPr indent="0" lvl="0" marL="0" marR="0" rtl="0" algn="l">
              <a:spcBef>
                <a:spcPts val="0"/>
              </a:spcBef>
              <a:spcAft>
                <a:spcPts val="0"/>
              </a:spcAft>
              <a:buNone/>
            </a:pPr>
            <a:r>
              <a:t/>
            </a:r>
            <a:endParaRPr sz="2000">
              <a:solidFill>
                <a:schemeClr val="dk1"/>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nvSpPr>
        <p:spPr>
          <a:xfrm>
            <a:off x="68826" y="1390043"/>
            <a:ext cx="11887200" cy="378660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  Le 24 août 1793, à Saint-Domingue, l</a:t>
            </a:r>
            <a:r>
              <a:rPr lang="fr-FR" sz="2000">
                <a:latin typeface="Arial Black"/>
                <a:ea typeface="Arial Black"/>
                <a:cs typeface="Arial Black"/>
                <a:sym typeface="Arial Black"/>
              </a:rPr>
              <a:t>es citoyens</a:t>
            </a:r>
            <a:r>
              <a:rPr b="0" i="0" lang="fr-FR" sz="2000" u="none" cap="none" strike="noStrike">
                <a:solidFill>
                  <a:srgbClr val="000000"/>
                </a:solidFill>
                <a:latin typeface="Arial Black"/>
                <a:ea typeface="Arial Black"/>
                <a:cs typeface="Arial Black"/>
                <a:sym typeface="Arial Black"/>
              </a:rPr>
              <a:t> du Cap </a:t>
            </a:r>
            <a:r>
              <a:rPr lang="fr-FR" sz="2000">
                <a:latin typeface="Arial Black"/>
                <a:ea typeface="Arial Black"/>
                <a:cs typeface="Arial Black"/>
                <a:sym typeface="Arial Black"/>
              </a:rPr>
              <a:t>ont</a:t>
            </a:r>
            <a:r>
              <a:rPr b="0" i="0" lang="fr-FR" sz="2000" u="none" cap="none" strike="noStrike">
                <a:solidFill>
                  <a:srgbClr val="000000"/>
                </a:solidFill>
                <a:latin typeface="Arial Black"/>
                <a:ea typeface="Arial Black"/>
                <a:cs typeface="Arial Black"/>
                <a:sym typeface="Arial Black"/>
              </a:rPr>
              <a:t> voté la liberté générale des Africains et de leurs descendants.</a:t>
            </a:r>
            <a:endParaRPr b="0" i="0" sz="20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Les nouveaux libres et leurs alliés allaient élire une députation tricolore :  </a:t>
            </a:r>
            <a:endParaRPr/>
          </a:p>
          <a:p>
            <a:pPr indent="0" lvl="0" marL="0" marR="0" rtl="0" algn="l">
              <a:lnSpc>
                <a:spcPct val="100000"/>
              </a:lnSpc>
              <a:spcBef>
                <a:spcPts val="0"/>
              </a:spcBef>
              <a:spcAft>
                <a:spcPts val="0"/>
              </a:spcAft>
              <a:buNone/>
            </a:pPr>
            <a:r>
              <a:rPr lang="fr-FR" sz="2000">
                <a:solidFill>
                  <a:srgbClr val="000000"/>
                </a:solidFill>
                <a:latin typeface="Arial Black"/>
                <a:ea typeface="Arial Black"/>
                <a:cs typeface="Arial Black"/>
                <a:sym typeface="Arial Black"/>
              </a:rPr>
              <a:t>      </a:t>
            </a:r>
            <a:r>
              <a:rPr b="0" i="0" lang="fr-FR" sz="2000" u="none" cap="none" strike="noStrike">
                <a:solidFill>
                  <a:srgbClr val="000000"/>
                </a:solidFill>
                <a:latin typeface="Arial Black"/>
                <a:ea typeface="Arial Black"/>
                <a:cs typeface="Arial Black"/>
                <a:sym typeface="Arial Black"/>
              </a:rPr>
              <a:t>deux noirs, deux blancs, deux métissés pour informer la Révolution française   </a:t>
            </a:r>
            <a:endParaRPr/>
          </a:p>
          <a:p>
            <a:pPr indent="0" lvl="0" marL="0" marR="0" rtl="0" algn="l">
              <a:lnSpc>
                <a:spcPct val="100000"/>
              </a:lnSpc>
              <a:spcBef>
                <a:spcPts val="0"/>
              </a:spcBef>
              <a:spcAft>
                <a:spcPts val="0"/>
              </a:spcAft>
              <a:buNone/>
            </a:pPr>
            <a:r>
              <a:rPr lang="fr-FR" sz="2000">
                <a:solidFill>
                  <a:srgbClr val="000000"/>
                </a:solidFill>
                <a:latin typeface="Arial Black"/>
                <a:ea typeface="Arial Black"/>
                <a:cs typeface="Arial Black"/>
                <a:sym typeface="Arial Black"/>
              </a:rPr>
              <a:t>      </a:t>
            </a:r>
            <a:r>
              <a:rPr b="0" i="0" lang="fr-FR" sz="2000" u="none" cap="none" strike="noStrike">
                <a:solidFill>
                  <a:srgbClr val="000000"/>
                </a:solidFill>
                <a:latin typeface="Arial Black"/>
                <a:ea typeface="Arial Black"/>
                <a:cs typeface="Arial Black"/>
                <a:sym typeface="Arial Black"/>
              </a:rPr>
              <a:t>et lui demander son alliance.</a:t>
            </a:r>
            <a:endParaRPr/>
          </a:p>
          <a:p>
            <a:pPr indent="0" lvl="0" marL="0" marR="0" rtl="0" algn="l">
              <a:lnSpc>
                <a:spcPct val="100000"/>
              </a:lnSpc>
              <a:spcBef>
                <a:spcPts val="0"/>
              </a:spcBef>
              <a:spcAft>
                <a:spcPts val="0"/>
              </a:spcAft>
              <a:buNone/>
            </a:pPr>
            <a:r>
              <a:t/>
            </a:r>
            <a:endParaRPr sz="2000">
              <a:solidFill>
                <a:srgbClr val="000000"/>
              </a:solidFill>
              <a:latin typeface="Arial Black"/>
              <a:ea typeface="Arial Black"/>
              <a:cs typeface="Arial Black"/>
              <a:sym typeface="Arial Black"/>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Black"/>
                <a:ea typeface="Arial Black"/>
                <a:cs typeface="Arial Black"/>
                <a:sym typeface="Arial Black"/>
              </a:rPr>
              <a:t>  À 4 février 1794, la Convention décida d'élargir la conquête de la liberté générale, faite par les esclaves insurgés de Saint-Domingue, à toutes les colonies françaises.</a:t>
            </a:r>
            <a:endParaRPr/>
          </a:p>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000000"/>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ΙΧΝΟΣ ΑΤΜΟΥ">
  <a:themeElements>
    <a:clrScheme name="ΙΧΝΟΣ ΑΤΜΟΥ">
      <a:dk1>
        <a:srgbClr val="000000"/>
      </a:dk1>
      <a:lt1>
        <a:srgbClr val="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2023-03-11T11:01:13Z</dcterms:created>
  <dc:creator>Χρήστος Μερμίγκης</dc:creator>
</cp:coreProperties>
</file>