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70" r:id="rId8"/>
    <p:sldId id="260" r:id="rId9"/>
    <p:sldId id="261" r:id="rId10"/>
    <p:sldId id="262" r:id="rId11"/>
    <p:sldId id="273" r:id="rId12"/>
    <p:sldId id="263" r:id="rId13"/>
    <p:sldId id="264" r:id="rId14"/>
    <p:sldId id="274" r:id="rId15"/>
    <p:sldId id="265" r:id="rId16"/>
    <p:sldId id="266" r:id="rId17"/>
    <p:sldId id="267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JEAN RACINE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SA VIE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16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période de gloire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Les Plaideurs</a:t>
            </a:r>
            <a:r>
              <a:rPr lang="fr-FR" dirty="0"/>
              <a:t> (comédie,1668)</a:t>
            </a:r>
          </a:p>
          <a:p>
            <a:r>
              <a:rPr lang="fr-FR" i="1" dirty="0"/>
              <a:t>Britannicus</a:t>
            </a:r>
            <a:r>
              <a:rPr lang="fr-FR" dirty="0"/>
              <a:t> (1669)</a:t>
            </a:r>
            <a:endParaRPr lang="fr-FR" i="1" dirty="0"/>
          </a:p>
          <a:p>
            <a:r>
              <a:rPr lang="fr-FR" i="1" dirty="0"/>
              <a:t>Bérénice</a:t>
            </a:r>
            <a:r>
              <a:rPr lang="fr-FR" dirty="0"/>
              <a:t> (1670)</a:t>
            </a:r>
          </a:p>
          <a:p>
            <a:r>
              <a:rPr lang="fr-FR" i="1" dirty="0"/>
              <a:t>Bajazet </a:t>
            </a:r>
            <a:r>
              <a:rPr lang="fr-FR" dirty="0"/>
              <a:t>(1672)</a:t>
            </a:r>
          </a:p>
          <a:p>
            <a:r>
              <a:rPr lang="fr-FR" i="1" dirty="0"/>
              <a:t>Mithridate</a:t>
            </a:r>
            <a:r>
              <a:rPr lang="fr-FR" dirty="0"/>
              <a:t> (1673)</a:t>
            </a:r>
          </a:p>
          <a:p>
            <a:r>
              <a:rPr lang="fr-FR" i="1" dirty="0"/>
              <a:t>Iphigénie en Aulide</a:t>
            </a:r>
            <a:r>
              <a:rPr lang="fr-FR" dirty="0"/>
              <a:t> (1674), représentée à Versailles, fait pleurer les spectateurs.  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89705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Mlle George dans </a:t>
            </a:r>
            <a:r>
              <a:rPr lang="fr-FR" i="1" dirty="0"/>
              <a:t>Iphigénie</a:t>
            </a:r>
            <a:endParaRPr lang="el-GR" dirty="0"/>
          </a:p>
        </p:txBody>
      </p:sp>
      <p:pic>
        <p:nvPicPr>
          <p:cNvPr id="8194" name="Picture 2" descr="Mlle George dans Iphigénie de Rac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2557463"/>
            <a:ext cx="247332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5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(suite)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dix ans: le plus grand dramaturge de sa génération. </a:t>
            </a:r>
          </a:p>
          <a:p>
            <a:r>
              <a:rPr lang="fr-FR" dirty="0"/>
              <a:t>1672: élection à l’Académie Française. </a:t>
            </a:r>
          </a:p>
          <a:p>
            <a:r>
              <a:rPr lang="fr-FR" dirty="0"/>
              <a:t>Trésorier général de France et anobli. </a:t>
            </a:r>
          </a:p>
          <a:p>
            <a:r>
              <a:rPr lang="fr-FR" dirty="0"/>
              <a:t>Publication de ses </a:t>
            </a:r>
            <a:r>
              <a:rPr lang="fr-FR" i="1" dirty="0"/>
              <a:t>Œuvres complètes</a:t>
            </a:r>
            <a:r>
              <a:rPr lang="fr-FR" dirty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444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Phèdre 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Créée le 1</a:t>
            </a:r>
            <a:r>
              <a:rPr lang="fr-FR" baseline="30000" dirty="0"/>
              <a:t>er</a:t>
            </a:r>
            <a:r>
              <a:rPr lang="fr-FR" dirty="0"/>
              <a:t> janvier 1677. </a:t>
            </a:r>
          </a:p>
          <a:p>
            <a:r>
              <a:rPr lang="fr-FR" dirty="0"/>
              <a:t>Hôtel de Bourgogne</a:t>
            </a:r>
          </a:p>
          <a:p>
            <a:pPr algn="just"/>
            <a:r>
              <a:rPr lang="fr-FR" dirty="0"/>
              <a:t>Echec momentané et cabale: manœuvre menée par un groupe de gens qui visent à provoquer le succès ou l’échec d’une œuvre.</a:t>
            </a:r>
          </a:p>
          <a:p>
            <a:pPr algn="just"/>
            <a:r>
              <a:rPr lang="fr-FR" dirty="0"/>
              <a:t>Dans le cas de Racine, sonnets satiriques. </a:t>
            </a:r>
            <a:r>
              <a:rPr lang="fr-FR" dirty="0" err="1"/>
              <a:t>Pradon</a:t>
            </a:r>
            <a:r>
              <a:rPr lang="fr-FR" dirty="0"/>
              <a:t>, </a:t>
            </a:r>
            <a:r>
              <a:rPr lang="fr-FR" i="1" dirty="0"/>
              <a:t>Phèdre. </a:t>
            </a:r>
            <a:r>
              <a:rPr lang="fr-FR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11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Sarah Bernhardt – Phèdre (1903) </a:t>
            </a:r>
            <a:endParaRPr lang="el-GR" dirty="0"/>
          </a:p>
        </p:txBody>
      </p:sp>
      <p:pic>
        <p:nvPicPr>
          <p:cNvPr id="9218" name="Picture 2" descr="Sarah Berhardt dans Phèdre de Rac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86" y="2557463"/>
            <a:ext cx="245522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Racine décide d’abandonner le théâtre. </a:t>
            </a:r>
          </a:p>
          <a:p>
            <a:r>
              <a:rPr lang="fr-FR" dirty="0"/>
              <a:t>Historiographe du Roi. </a:t>
            </a:r>
          </a:p>
          <a:p>
            <a:r>
              <a:rPr lang="fr-FR" dirty="0"/>
              <a:t>Il le suit dans ses batailles (avec Boileau). </a:t>
            </a:r>
          </a:p>
          <a:p>
            <a:r>
              <a:rPr lang="fr-FR" dirty="0"/>
              <a:t>Il abandonne la vie mondaine. </a:t>
            </a:r>
          </a:p>
          <a:p>
            <a:r>
              <a:rPr lang="fr-FR" dirty="0"/>
              <a:t>Mariage le 30 mai 1677.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35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Père de 7 enfants. </a:t>
            </a:r>
          </a:p>
          <a:p>
            <a:r>
              <a:rPr lang="fr-FR" dirty="0"/>
              <a:t>Vie pieuse. </a:t>
            </a:r>
          </a:p>
          <a:p>
            <a:r>
              <a:rPr lang="fr-FR" dirty="0"/>
              <a:t>Réconciliation avec ses anciens maîtres jansénistes.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71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dernières années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Retour au théâtre avec deux pièces religieuses: </a:t>
            </a:r>
            <a:r>
              <a:rPr lang="fr-FR" i="1" dirty="0"/>
              <a:t>Esther </a:t>
            </a:r>
            <a:r>
              <a:rPr lang="fr-FR" dirty="0"/>
              <a:t>et </a:t>
            </a:r>
            <a:r>
              <a:rPr lang="fr-FR" i="1" dirty="0"/>
              <a:t>Athalie</a:t>
            </a:r>
            <a:r>
              <a:rPr lang="fr-FR" dirty="0"/>
              <a:t> (à la demande de Madame de Maintenon). </a:t>
            </a:r>
          </a:p>
          <a:p>
            <a:r>
              <a:rPr lang="fr-FR" dirty="0"/>
              <a:t>1696: Conseiller-secrétaire du Roi Louis XIV. </a:t>
            </a:r>
          </a:p>
          <a:p>
            <a:r>
              <a:rPr lang="fr-FR" dirty="0"/>
              <a:t>Mort le 21 avril 1699. Inhumé à Port-Royal.  </a:t>
            </a:r>
            <a:r>
              <a:rPr lang="fr-FR" i="1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5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Autographe de Racine</a:t>
            </a:r>
            <a:endParaRPr lang="el-GR" dirty="0"/>
          </a:p>
        </p:txBody>
      </p:sp>
      <p:pic>
        <p:nvPicPr>
          <p:cNvPr id="10242" name="Picture 2" descr="Autographe de Jean Rac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08" y="2557463"/>
            <a:ext cx="538298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2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Phèdre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PERSONNAGES</a:t>
            </a:r>
          </a:p>
          <a:p>
            <a:r>
              <a:rPr lang="fr-FR" b="1" dirty="0"/>
              <a:t>Phèdre</a:t>
            </a:r>
            <a:r>
              <a:rPr lang="fr-FR" dirty="0"/>
              <a:t>: épouse de Thésée, amoureuse d’Hippolyte. Fille du roi de Crète, Minos et de Pasiphaé  </a:t>
            </a:r>
          </a:p>
          <a:p>
            <a:r>
              <a:rPr lang="fr-FR" b="1" dirty="0"/>
              <a:t>Thésée</a:t>
            </a:r>
            <a:r>
              <a:rPr lang="fr-FR" dirty="0"/>
              <a:t>: fils d’Egée, mari de Phèdre et père d’Hippolyte</a:t>
            </a:r>
          </a:p>
          <a:p>
            <a:r>
              <a:rPr lang="fr-FR" b="1" dirty="0"/>
              <a:t>Hippolyte</a:t>
            </a:r>
            <a:r>
              <a:rPr lang="fr-FR" dirty="0"/>
              <a:t>, fils de Thésée et de la reine des Amazones, Antiope</a:t>
            </a:r>
          </a:p>
          <a:p>
            <a:r>
              <a:rPr lang="fr-FR" b="1" dirty="0"/>
              <a:t>Aricie</a:t>
            </a:r>
            <a:r>
              <a:rPr lang="fr-FR" dirty="0"/>
              <a:t>: fiancée d’Hippolyte, </a:t>
            </a:r>
            <a:r>
              <a:rPr lang="fr-FR" dirty="0" err="1"/>
              <a:t>soeur</a:t>
            </a:r>
            <a:r>
              <a:rPr lang="fr-FR" dirty="0"/>
              <a:t> des 50 </a:t>
            </a:r>
            <a:r>
              <a:rPr lang="fr-FR" dirty="0" err="1"/>
              <a:t>Pallantides</a:t>
            </a:r>
            <a:r>
              <a:rPr lang="fr-FR" dirty="0"/>
              <a:t> tués par Thésée. Elle n’a pas de rapport avec l’histoire de Phèdre, mais ajoutée par Racine pour des raisons de bienséance.  </a:t>
            </a:r>
          </a:p>
          <a:p>
            <a:r>
              <a:rPr lang="fr-FR" b="1" dirty="0"/>
              <a:t>Oenone</a:t>
            </a:r>
            <a:r>
              <a:rPr lang="fr-FR" dirty="0"/>
              <a:t>: nourrice et confidente de Phèdre</a:t>
            </a:r>
          </a:p>
          <a:p>
            <a:r>
              <a:rPr lang="fr-FR" b="1" dirty="0"/>
              <a:t>Théramène</a:t>
            </a:r>
            <a:r>
              <a:rPr lang="fr-FR" dirty="0"/>
              <a:t>: confident d’Hippolyte</a:t>
            </a:r>
          </a:p>
          <a:p>
            <a:r>
              <a:rPr lang="fr-FR" b="1" dirty="0" err="1"/>
              <a:t>Panope</a:t>
            </a:r>
            <a:r>
              <a:rPr lang="fr-FR" dirty="0"/>
              <a:t>: messagère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Portrait of Jean Racine , French dramatist. Painting after Jean Baptiste Santerre . Castle Museum, Versailles, F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793076"/>
            <a:ext cx="3333404" cy="23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32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sources de la pièce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Hippolyte porte-couronne </a:t>
            </a:r>
            <a:r>
              <a:rPr lang="fr-FR" dirty="0"/>
              <a:t>d’Euripide (428 av. J.-C.)</a:t>
            </a:r>
          </a:p>
          <a:p>
            <a:r>
              <a:rPr lang="fr-FR" i="1" dirty="0"/>
              <a:t>Phèdre </a:t>
            </a:r>
            <a:r>
              <a:rPr lang="fr-FR" dirty="0"/>
              <a:t>de Sénèque (inspirée par un </a:t>
            </a:r>
            <a:r>
              <a:rPr lang="fr-FR" i="1" dirty="0"/>
              <a:t>Hippolyte voilé</a:t>
            </a:r>
            <a:r>
              <a:rPr lang="fr-FR" dirty="0"/>
              <a:t> d’Euripide, pièce perdue) (50 </a:t>
            </a:r>
            <a:r>
              <a:rPr lang="fr-FR" dirty="0" err="1"/>
              <a:t>ap</a:t>
            </a:r>
            <a:r>
              <a:rPr lang="fr-FR" dirty="0"/>
              <a:t>. J.-C.)</a:t>
            </a:r>
          </a:p>
          <a:p>
            <a:r>
              <a:rPr lang="fr-FR" dirty="0"/>
              <a:t>Introduction du personnage d’Aricie (Virgile) pour des raisons de bienséance. </a:t>
            </a:r>
          </a:p>
          <a:p>
            <a:r>
              <a:rPr lang="fr-FR" dirty="0"/>
              <a:t>Phèdre: présence plus importante chez Racine.</a:t>
            </a:r>
          </a:p>
          <a:p>
            <a:r>
              <a:rPr lang="fr-FR" dirty="0"/>
              <a:t>Chez Euripide, Hippolyte violait sa belle-mère.  </a:t>
            </a:r>
            <a:r>
              <a:rPr lang="fr-FR" i="1" dirty="0"/>
              <a:t>  </a:t>
            </a:r>
            <a:endParaRPr lang="el-GR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1639: Naissance à la Ferté-Milon (dans l’Aisne, au nord-est de Paris). </a:t>
            </a:r>
          </a:p>
          <a:p>
            <a:pPr algn="just"/>
            <a:r>
              <a:rPr lang="fr-FR" dirty="0"/>
              <a:t>Orphelin de père, puis de mère. </a:t>
            </a:r>
          </a:p>
          <a:p>
            <a:pPr algn="just"/>
            <a:r>
              <a:rPr lang="fr-FR" dirty="0"/>
              <a:t>Il sera élevé par sa </a:t>
            </a:r>
            <a:r>
              <a:rPr lang="fr-FR"/>
              <a:t>grand-mère paternelle </a:t>
            </a:r>
            <a:r>
              <a:rPr lang="fr-FR" dirty="0"/>
              <a:t>(liée au Port-Royal des Champs, foyer du jansénisme). </a:t>
            </a:r>
          </a:p>
          <a:p>
            <a:pPr algn="just"/>
            <a:r>
              <a:rPr lang="fr-FR" dirty="0"/>
              <a:t>1649: inscrit par sa grand-mère à l’école du couvent. Parmi ses maîtres, Nicole.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54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Abbaye Port-Royal des Champs (1674)</a:t>
            </a:r>
            <a:endParaRPr lang="el-GR" dirty="0"/>
          </a:p>
        </p:txBody>
      </p:sp>
      <p:pic>
        <p:nvPicPr>
          <p:cNvPr id="4098" name="Picture 2" descr="POrt royal des champs - Paris ZIgZ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03" y="2557463"/>
            <a:ext cx="412799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3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(suite)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Initiation à la culture gréco-latine. Il apprend par cœur les textes des tragédies antiques de Sophocle et d’Euripide. </a:t>
            </a:r>
          </a:p>
          <a:p>
            <a:r>
              <a:rPr lang="fr-FR" dirty="0"/>
              <a:t>Dès l’âge de 16 ans, il écrit des poèmes en latin. </a:t>
            </a:r>
          </a:p>
          <a:p>
            <a:r>
              <a:rPr lang="fr-FR" dirty="0"/>
              <a:t>1658: inscription au collège d’Harcourt. Il étudie aussi la philosophie. </a:t>
            </a:r>
          </a:p>
          <a:p>
            <a:r>
              <a:rPr lang="fr-FR" dirty="0"/>
              <a:t>Un oncle l’introduit aux salons parisiens. Amitié avec La Fontaine et Boileau.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21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débuts au théâtre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début, il est destiné à l’Etat ecclésiastique. </a:t>
            </a:r>
          </a:p>
          <a:p>
            <a:r>
              <a:rPr lang="fr-FR" dirty="0"/>
              <a:t>Mais, rupture avec Port-Royal (1661) et retour à Paris. </a:t>
            </a:r>
          </a:p>
          <a:p>
            <a:r>
              <a:rPr lang="fr-FR" dirty="0"/>
              <a:t>Il écrit des vers pour Louis XIV. Pension. </a:t>
            </a:r>
          </a:p>
          <a:p>
            <a:r>
              <a:rPr lang="fr-FR" dirty="0"/>
              <a:t>Encouragé, il écrit ses premières pièces (</a:t>
            </a:r>
            <a:r>
              <a:rPr lang="fr-FR" i="1" dirty="0"/>
              <a:t>La Thébaïde</a:t>
            </a:r>
            <a:r>
              <a:rPr lang="fr-FR" dirty="0"/>
              <a:t>, 1664, échec). </a:t>
            </a:r>
            <a:r>
              <a:rPr lang="fr-FR" i="1" dirty="0"/>
              <a:t>Alexandre le Grand</a:t>
            </a:r>
            <a:r>
              <a:rPr lang="fr-FR" dirty="0"/>
              <a:t>, 1665. Pièce confiée au début à la troupe de Molière, puis à la troupe de l’Hôtel de Bourgogne. </a:t>
            </a:r>
          </a:p>
          <a:p>
            <a:r>
              <a:rPr lang="fr-FR" dirty="0"/>
              <a:t>Rupture entre les deux dramaturges.  </a:t>
            </a:r>
            <a:r>
              <a:rPr lang="fr-FR" i="1" dirty="0"/>
              <a:t> </a:t>
            </a:r>
            <a:r>
              <a:rPr lang="fr-FR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042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représentation à l’Hôtel de Bourgogne</a:t>
            </a:r>
            <a:endParaRPr lang="el-GR" dirty="0"/>
          </a:p>
        </p:txBody>
      </p:sp>
      <p:pic>
        <p:nvPicPr>
          <p:cNvPr id="5122" name="Picture 2" descr="https://www.theatre-architecture.eu/res/archive/176/020026.jpg?seek=137397015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04" y="2557463"/>
            <a:ext cx="488919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6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Débuts aussi de la liaison avec la Du Parc</a:t>
            </a:r>
            <a:endParaRPr lang="el-GR" dirty="0"/>
          </a:p>
        </p:txBody>
      </p:sp>
      <p:pic>
        <p:nvPicPr>
          <p:cNvPr id="3074" name="Picture 2" descr="https://upload.wikimedia.org/wikipedia/commons/thumb/e/e0/Marquise-Th%C3%A9r%C3%A8se_de_Gorla.png/220px-Marquise-Th%C3%A9r%C3%A8se_de_Gorl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88" y="2557463"/>
            <a:ext cx="259762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2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Andromaque</a:t>
            </a:r>
            <a:r>
              <a:rPr lang="fr-FR" dirty="0"/>
              <a:t> (1667), premier grand succès</a:t>
            </a:r>
            <a:endParaRPr lang="el-GR" dirty="0"/>
          </a:p>
        </p:txBody>
      </p:sp>
      <p:pic>
        <p:nvPicPr>
          <p:cNvPr id="2052" name="Picture 4" descr="Racine, Andromaque, acte V, scène I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11" y="2557463"/>
            <a:ext cx="233457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622</Words>
  <Application>Microsoft Office PowerPoint</Application>
  <PresentationFormat>Ευρεία οθόνη</PresentationFormat>
  <Paragraphs>68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JEAN RACINE</vt:lpstr>
      <vt:lpstr>Παρουσίαση του PowerPoint</vt:lpstr>
      <vt:lpstr>Παρουσίαση του PowerPoint</vt:lpstr>
      <vt:lpstr>Abbaye Port-Royal des Champs (1674)</vt:lpstr>
      <vt:lpstr>(suite)</vt:lpstr>
      <vt:lpstr>Les débuts au théâtre</vt:lpstr>
      <vt:lpstr>Une représentation à l’Hôtel de Bourgogne</vt:lpstr>
      <vt:lpstr>Débuts aussi de la liaison avec la Du Parc</vt:lpstr>
      <vt:lpstr>Andromaque (1667), premier grand succès</vt:lpstr>
      <vt:lpstr>Une période de gloire</vt:lpstr>
      <vt:lpstr>Mlle George dans Iphigénie</vt:lpstr>
      <vt:lpstr>(suite)</vt:lpstr>
      <vt:lpstr>Phèdre </vt:lpstr>
      <vt:lpstr>Sarah Bernhardt – Phèdre (1903) </vt:lpstr>
      <vt:lpstr>Παρουσίαση του PowerPoint</vt:lpstr>
      <vt:lpstr>Παρουσίαση του PowerPoint</vt:lpstr>
      <vt:lpstr>Les dernières années</vt:lpstr>
      <vt:lpstr>Autographe de Racine</vt:lpstr>
      <vt:lpstr>Phèdre</vt:lpstr>
      <vt:lpstr>Les sources de la pièce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RACINE</dc:title>
  <dc:creator>ipapasp@otenet.gr</dc:creator>
  <cp:lastModifiedBy>Ιωάννα Παπασπυριδου</cp:lastModifiedBy>
  <cp:revision>9</cp:revision>
  <dcterms:created xsi:type="dcterms:W3CDTF">2022-03-09T16:07:44Z</dcterms:created>
  <dcterms:modified xsi:type="dcterms:W3CDTF">2022-03-30T15:23:41Z</dcterms:modified>
</cp:coreProperties>
</file>