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Μεσαίο στυλ 3 - Έμφαση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02081-6EC9-4223-87BE-72F78BCA4ADD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8631-046D-4C5D-872E-7014D3979D6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7772400" cy="1470025"/>
          </a:xfrm>
        </p:spPr>
        <p:txBody>
          <a:bodyPr/>
          <a:lstStyle/>
          <a:p>
            <a:pPr algn="l"/>
            <a:r>
              <a:rPr lang="el-GR" dirty="0" smtClean="0"/>
              <a:t>ΣΥΝΤΑΞΗ ΡΗΜΑΤΩΝ</a:t>
            </a:r>
            <a:br>
              <a:rPr lang="el-GR" dirty="0" smtClean="0"/>
            </a:br>
            <a:r>
              <a:rPr lang="el-GR" dirty="0" smtClean="0"/>
              <a:t>ΚΑ.ΜΟΥΣΤΑΚΗ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428860" y="4786322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ΧΡΙΣΤΟΦΟΡΟΥ ΧΑΡΙΚΛΕΙΑ</a:t>
            </a:r>
          </a:p>
          <a:p>
            <a:r>
              <a:rPr lang="el-GR" dirty="0" smtClean="0"/>
              <a:t>1564 2016 00129</a:t>
            </a:r>
            <a:br>
              <a:rPr lang="el-GR" dirty="0" smtClean="0"/>
            </a:br>
            <a:r>
              <a:rPr lang="el-GR" dirty="0" smtClean="0"/>
              <a:t>Διόρθωση Εξεταστικής Ιανουαρίου 2018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fr-CA" b="1" dirty="0" smtClean="0"/>
              <a:t>E</a:t>
            </a:r>
            <a:r>
              <a:rPr lang="el-GR" b="1" dirty="0" err="1" smtClean="0"/>
              <a:t>ξεταστική</a:t>
            </a:r>
            <a:r>
              <a:rPr lang="el-GR" b="1" dirty="0" smtClean="0"/>
              <a:t> Ιανουαρίου 2018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u="sng" dirty="0" smtClean="0"/>
              <a:t>Exercice </a:t>
            </a:r>
            <a:r>
              <a:rPr lang="en-US" sz="2800" u="sng" dirty="0" smtClean="0"/>
              <a:t>1</a:t>
            </a:r>
            <a:endParaRPr lang="el-GR" sz="2800" u="sng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à  ce que Marie vienne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θέλει πολύ να έρθει η Μαρία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Cette situation </a:t>
            </a:r>
            <a:r>
              <a:rPr lang="fr-FR" sz="2400" i="1" dirty="0" smtClean="0"/>
              <a:t>tient</a:t>
            </a:r>
            <a:r>
              <a:rPr lang="fr-FR" sz="2400" dirty="0" smtClean="0"/>
              <a:t> à  une mauvaise gestion</a:t>
            </a:r>
            <a:r>
              <a:rPr lang="el-GR" sz="2400" dirty="0" smtClean="0"/>
              <a:t> =</a:t>
            </a:r>
            <a:br>
              <a:rPr lang="el-GR" sz="2400" dirty="0" smtClean="0"/>
            </a:br>
            <a:r>
              <a:rPr lang="el-GR" sz="2400" dirty="0" smtClean="0">
                <a:solidFill>
                  <a:srgbClr val="FF0000"/>
                </a:solidFill>
              </a:rPr>
              <a:t>Αυτή η κατάσταση οφείλεται σε κακή διαχείριση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à  sa femme</a:t>
            </a:r>
            <a:r>
              <a:rPr lang="el-GR" sz="2400" dirty="0" smtClean="0"/>
              <a:t> =</a:t>
            </a:r>
            <a:r>
              <a:rPr lang="el-GR" sz="2400" dirty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Ο Μαξ αγαπάει τη γυναίκα του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On </a:t>
            </a:r>
            <a:r>
              <a:rPr lang="fr-FR" sz="2400" i="1" dirty="0" smtClean="0"/>
              <a:t>tient</a:t>
            </a:r>
            <a:r>
              <a:rPr lang="fr-FR" sz="2400" dirty="0" smtClean="0"/>
              <a:t> la maison propre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Κρατάμε το σπίτι καθαρό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L'accord</a:t>
            </a:r>
            <a:r>
              <a:rPr lang="en-US" sz="2400" dirty="0" smtClean="0"/>
              <a:t> + </a:t>
            </a:r>
            <a:r>
              <a:rPr lang="en-US" sz="2400" dirty="0" err="1" smtClean="0"/>
              <a:t>Cette</a:t>
            </a:r>
            <a:r>
              <a:rPr lang="en-US" sz="2400" dirty="0" smtClean="0"/>
              <a:t> union) </a:t>
            </a:r>
            <a:r>
              <a:rPr lang="en-US" sz="2400" i="1" dirty="0" err="1" smtClean="0"/>
              <a:t>tient</a:t>
            </a:r>
            <a:r>
              <a:rPr lang="en-US" sz="2400" dirty="0" smtClean="0"/>
              <a:t>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FF0000"/>
                </a:solidFill>
              </a:rPr>
              <a:t>(Η συμφωνία + Αυτή η ένωση) κρατάει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Paul par le cou = </a:t>
            </a:r>
            <a:r>
              <a:rPr lang="el-GR" sz="2400" dirty="0" smtClean="0">
                <a:solidFill>
                  <a:srgbClr val="FF0000"/>
                </a:solidFill>
              </a:rPr>
              <a:t>Ο Μαξ πιάνει τον Πωλ από τον λαιμό</a:t>
            </a:r>
          </a:p>
          <a:p>
            <a:r>
              <a:rPr lang="fr-FR" sz="2400" dirty="0" smtClean="0"/>
              <a:t>La police </a:t>
            </a:r>
            <a:r>
              <a:rPr lang="fr-FR" sz="2400" i="1" dirty="0" smtClean="0"/>
              <a:t>tient</a:t>
            </a:r>
            <a:r>
              <a:rPr lang="fr-FR" sz="2400" dirty="0" smtClean="0"/>
              <a:t> (un suspect + le coupable)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Η αστυνομία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κρατάει  (έναν ύποπτο+ τον ένοχο)</a:t>
            </a:r>
            <a:endParaRPr lang="fr-FR" sz="2400" dirty="0" smtClean="0"/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el-GR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err="1" smtClean="0"/>
              <a:t>Exercice</a:t>
            </a:r>
            <a:r>
              <a:rPr lang="en-US" sz="2800" u="sng" dirty="0" smtClean="0"/>
              <a:t> 1</a:t>
            </a:r>
            <a:endParaRPr lang="el-GR" sz="2800" u="sng" dirty="0"/>
          </a:p>
          <a:p>
            <a:r>
              <a:rPr lang="fr-FR" sz="2400" dirty="0" smtClean="0"/>
              <a:t>(La passion du jeu + Un rhume) </a:t>
            </a:r>
            <a:r>
              <a:rPr lang="fr-FR" sz="2400" i="1" dirty="0" smtClean="0"/>
              <a:t>tient</a:t>
            </a:r>
            <a:r>
              <a:rPr lang="fr-FR" sz="2400" dirty="0" smtClean="0"/>
              <a:t> Luc</a:t>
            </a:r>
            <a:r>
              <a:rPr lang="el-GR" sz="2400" dirty="0"/>
              <a:t>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FF0000"/>
                </a:solidFill>
              </a:rPr>
              <a:t>Το πάθος του για παιχνίδι κυριεύει+ Ένα κρυολόγημα παιδεύει τον </a:t>
            </a:r>
            <a:r>
              <a:rPr lang="el-GR" sz="2400" dirty="0" err="1" smtClean="0">
                <a:solidFill>
                  <a:srgbClr val="FF0000"/>
                </a:solidFill>
              </a:rPr>
              <a:t>Λουκ</a:t>
            </a:r>
            <a:endParaRPr lang="fr-FR" sz="2400" dirty="0" smtClean="0"/>
          </a:p>
          <a:p>
            <a:r>
              <a:rPr lang="fr-FR" sz="2400" dirty="0" smtClean="0"/>
              <a:t>La colère </a:t>
            </a:r>
            <a:r>
              <a:rPr lang="fr-FR" sz="2400" i="1" dirty="0" smtClean="0"/>
              <a:t>tient</a:t>
            </a:r>
            <a:r>
              <a:rPr lang="fr-FR" sz="2400" dirty="0" smtClean="0"/>
              <a:t> Max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θυμός του Μαξ τον κατέλαβε</a:t>
            </a:r>
            <a:endParaRPr lang="fr-FR" sz="2400" dirty="0" smtClean="0"/>
          </a:p>
          <a:p>
            <a:r>
              <a:rPr lang="fr-FR" sz="2400" dirty="0" smtClean="0"/>
              <a:t>Ce vase </a:t>
            </a:r>
            <a:r>
              <a:rPr lang="fr-FR" sz="2400" i="1" dirty="0" smtClean="0"/>
              <a:t>tient</a:t>
            </a:r>
            <a:r>
              <a:rPr lang="fr-FR" sz="2400" dirty="0" smtClean="0"/>
              <a:t> trois litres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Αυτό το βάζο χωράει τρία λίτρα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le (rythme + son sérieux)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κρατάει το (ρυθμό + την σοβαρότητά του)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sa femme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κρατάει τη γυναίκα του</a:t>
            </a:r>
          </a:p>
          <a:p>
            <a:r>
              <a:rPr lang="fr-FR" sz="2400" dirty="0" smtClean="0"/>
              <a:t>On a </a:t>
            </a:r>
            <a:r>
              <a:rPr lang="fr-FR" sz="2400" i="1" dirty="0" smtClean="0"/>
              <a:t>tenu</a:t>
            </a:r>
            <a:r>
              <a:rPr lang="fr-FR" sz="2400" dirty="0" smtClean="0"/>
              <a:t> (une réunion + un colloque)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FF0000"/>
                </a:solidFill>
              </a:rPr>
              <a:t>Κάναμε (μια συνάντηση + ένα συνέδριο)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un (établissement + hôtel)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FF0000"/>
                </a:solidFill>
              </a:rPr>
              <a:t>Ο Μαξ  είναι ιδιοκτήτης (μιας εγκατάστασης + ενός ξενοδοχείου)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le poste de directeur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έχει θέση διευθυντή</a:t>
            </a:r>
          </a:p>
          <a:p>
            <a:r>
              <a:rPr lang="fr-FR" sz="2400" dirty="0" smtClean="0"/>
              <a:t>La colle </a:t>
            </a:r>
            <a:r>
              <a:rPr lang="fr-FR" sz="2400" i="1" dirty="0" smtClean="0"/>
              <a:t>tient</a:t>
            </a:r>
            <a:r>
              <a:rPr lang="fr-FR" sz="2400" dirty="0" smtClean="0"/>
              <a:t> aux doigts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Η κόλλα μένει στα δάχτυλα</a:t>
            </a:r>
            <a:endParaRPr lang="fr-FR" sz="2400" dirty="0" smtClean="0"/>
          </a:p>
          <a:p>
            <a:r>
              <a:rPr lang="fr-FR" sz="2400" dirty="0" smtClean="0"/>
              <a:t>Paul </a:t>
            </a:r>
            <a:r>
              <a:rPr lang="fr-FR" sz="2400" i="1" dirty="0" smtClean="0"/>
              <a:t>tient</a:t>
            </a:r>
            <a:r>
              <a:rPr lang="fr-FR" sz="2400" dirty="0" smtClean="0"/>
              <a:t> de sa mère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</a:t>
            </a:r>
            <a:r>
              <a:rPr lang="el-GR" sz="2400" dirty="0" err="1" smtClean="0">
                <a:solidFill>
                  <a:srgbClr val="FF0000"/>
                </a:solidFill>
              </a:rPr>
              <a:t>Πώλ</a:t>
            </a:r>
            <a:r>
              <a:rPr lang="el-GR" sz="2400" dirty="0" smtClean="0">
                <a:solidFill>
                  <a:srgbClr val="FF0000"/>
                </a:solidFill>
              </a:rPr>
              <a:t> μοιάζει στη μαμά του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el-GR" sz="28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800" u="sng" dirty="0" smtClean="0"/>
              <a:t>Exercice 1</a:t>
            </a:r>
            <a:endParaRPr lang="el-GR" sz="2800" u="sng" dirty="0" smtClean="0"/>
          </a:p>
          <a:p>
            <a:r>
              <a:rPr lang="fr-FR" sz="2400" dirty="0" smtClean="0"/>
              <a:t>Le pont </a:t>
            </a:r>
            <a:r>
              <a:rPr lang="fr-FR" sz="2400" i="1" dirty="0" smtClean="0"/>
              <a:t>tient</a:t>
            </a:r>
            <a:r>
              <a:rPr lang="fr-FR" sz="2400" dirty="0" smtClean="0"/>
              <a:t> contre les (crues + attaques)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Η γέφυρα αντέχει τις (πλημμύρες + επιθέσεις)</a:t>
            </a:r>
            <a:endParaRPr lang="fr-FR" sz="2400" dirty="0" smtClean="0"/>
          </a:p>
          <a:p>
            <a:r>
              <a:rPr lang="fr-FR" sz="2400" dirty="0" smtClean="0"/>
              <a:t>Paul </a:t>
            </a:r>
            <a:r>
              <a:rPr lang="fr-FR" sz="2400" i="1" dirty="0" smtClean="0"/>
              <a:t>tient</a:t>
            </a:r>
            <a:r>
              <a:rPr lang="fr-FR" sz="2400" dirty="0" smtClean="0"/>
              <a:t> pour cette solution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</a:t>
            </a:r>
            <a:r>
              <a:rPr lang="el-GR" sz="2400" dirty="0" err="1" smtClean="0">
                <a:solidFill>
                  <a:srgbClr val="FF0000"/>
                </a:solidFill>
              </a:rPr>
              <a:t>Πώλ</a:t>
            </a:r>
            <a:r>
              <a:rPr lang="el-GR" sz="2400" dirty="0" smtClean="0">
                <a:solidFill>
                  <a:srgbClr val="FF0000"/>
                </a:solidFill>
              </a:rPr>
              <a:t> είναι υπέρ αυτής της λύσης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cette montre de son père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έχει ενθύμιο αυτό το ρολόι από το πατέρα του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le carton avec une ficelle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κρατάει το χαρτόνι με ένα σπάγκο</a:t>
            </a:r>
            <a:endParaRPr lang="fr-FR" sz="2400" dirty="0" smtClean="0"/>
          </a:p>
          <a:p>
            <a:r>
              <a:rPr lang="fr-FR" sz="2400" dirty="0" smtClean="0"/>
              <a:t>La table </a:t>
            </a:r>
            <a:r>
              <a:rPr lang="fr-FR" sz="2400" i="1" dirty="0" smtClean="0"/>
              <a:t>tient</a:t>
            </a:r>
            <a:r>
              <a:rPr lang="fr-FR" sz="2400" dirty="0" smtClean="0"/>
              <a:t> tout le salon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Το τραπέζι </a:t>
            </a:r>
            <a:r>
              <a:rPr lang="el-GR" sz="2400" dirty="0" err="1" smtClean="0">
                <a:solidFill>
                  <a:srgbClr val="FF0000"/>
                </a:solidFill>
              </a:rPr>
              <a:t>πίανει</a:t>
            </a:r>
            <a:r>
              <a:rPr lang="el-GR" sz="2400" dirty="0" smtClean="0">
                <a:solidFill>
                  <a:srgbClr val="FF0000"/>
                </a:solidFill>
              </a:rPr>
              <a:t> όλο το σαλόνι</a:t>
            </a:r>
          </a:p>
          <a:p>
            <a:r>
              <a:rPr lang="fr-FR" sz="2400" dirty="0" smtClean="0"/>
              <a:t>On </a:t>
            </a:r>
            <a:r>
              <a:rPr lang="fr-FR" sz="2400" i="1" dirty="0" smtClean="0"/>
              <a:t>tient</a:t>
            </a:r>
            <a:r>
              <a:rPr lang="fr-FR" sz="2400" dirty="0" smtClean="0"/>
              <a:t> en Luc un bon candidat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Θεωρούμε τον </a:t>
            </a:r>
            <a:r>
              <a:rPr lang="el-GR" sz="2400" dirty="0" err="1" smtClean="0">
                <a:solidFill>
                  <a:srgbClr val="FF0000"/>
                </a:solidFill>
              </a:rPr>
              <a:t>Λουκ</a:t>
            </a:r>
            <a:r>
              <a:rPr lang="el-GR" sz="2400" dirty="0" smtClean="0">
                <a:solidFill>
                  <a:srgbClr val="FF0000"/>
                </a:solidFill>
              </a:rPr>
              <a:t> έναν καλό υποψήφιο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cet homme politique par des (documents + photos)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έχει αυτόν τον πολιτικό στο χέρι από (έγγραφα + φωτογραφίες)</a:t>
            </a:r>
            <a:endParaRPr lang="el-G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Paul pour un idiot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περνάει τον Πωλ για χαζό</a:t>
            </a:r>
            <a:endParaRPr lang="fr-FR" sz="2400" dirty="0" smtClean="0"/>
          </a:p>
          <a:p>
            <a:r>
              <a:rPr lang="fr-FR" sz="2400" dirty="0" smtClean="0"/>
              <a:t>Le prof </a:t>
            </a:r>
            <a:r>
              <a:rPr lang="fr-FR" sz="2400" i="1" dirty="0" smtClean="0"/>
              <a:t>tient</a:t>
            </a:r>
            <a:r>
              <a:rPr lang="fr-FR" sz="2400" dirty="0" smtClean="0"/>
              <a:t> bien ses élèves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καθηγητής διαχειρίζεται καλά τους μαθητές του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tient</a:t>
            </a:r>
            <a:r>
              <a:rPr lang="fr-FR" sz="2400" dirty="0" smtClean="0"/>
              <a:t> bien l'alcool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είναι γερό ποτήρι/ αντέχει το αλκοόλ</a:t>
            </a:r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se tient</a:t>
            </a:r>
            <a:r>
              <a:rPr lang="fr-FR" sz="2400" dirty="0" smtClean="0"/>
              <a:t> (bien + mal)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Ο Μαξ συμπεριφέρεται (καλά + άσχημα)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u="sng" dirty="0" smtClean="0"/>
              <a:t>Exercice 1</a:t>
            </a:r>
            <a:endParaRPr lang="fr-FR" sz="2800" u="sng" dirty="0"/>
          </a:p>
          <a:p>
            <a:r>
              <a:rPr lang="fr-FR" sz="2400" dirty="0" smtClean="0"/>
              <a:t>La réunion </a:t>
            </a:r>
            <a:r>
              <a:rPr lang="fr-FR" sz="2400" i="1" dirty="0" smtClean="0"/>
              <a:t>a tenu</a:t>
            </a:r>
            <a:r>
              <a:rPr lang="fr-FR" sz="2400" dirty="0" smtClean="0"/>
              <a:t> 3 heures = </a:t>
            </a:r>
            <a:r>
              <a:rPr lang="fr-FR" sz="2400" dirty="0" smtClean="0">
                <a:solidFill>
                  <a:srgbClr val="FF0000"/>
                </a:solidFill>
              </a:rPr>
              <a:t>H </a:t>
            </a:r>
            <a:r>
              <a:rPr lang="el-GR" sz="2400" dirty="0" smtClean="0">
                <a:solidFill>
                  <a:srgbClr val="FF0000"/>
                </a:solidFill>
              </a:rPr>
              <a:t>συνάντηση κράτησε 3 ώρες</a:t>
            </a:r>
            <a:endParaRPr lang="fr-FR" sz="2400" dirty="0" smtClean="0"/>
          </a:p>
          <a:p>
            <a:r>
              <a:rPr lang="fr-FR" sz="2400" dirty="0" smtClean="0"/>
              <a:t>La conversation </a:t>
            </a:r>
            <a:r>
              <a:rPr lang="fr-FR" sz="2400" i="1" dirty="0" smtClean="0"/>
              <a:t>a tenu</a:t>
            </a:r>
            <a:r>
              <a:rPr lang="fr-FR" sz="2400" dirty="0" smtClean="0"/>
              <a:t> deux heures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Η συζήτηση κράτησε 2 ώρες</a:t>
            </a:r>
            <a:endParaRPr lang="fr-FR" sz="2400" dirty="0" smtClean="0"/>
          </a:p>
          <a:p>
            <a:r>
              <a:rPr lang="fr-FR" sz="2400" dirty="0" smtClean="0"/>
              <a:t>Que Paul parte ne </a:t>
            </a:r>
            <a:r>
              <a:rPr lang="fr-FR" sz="2400" i="1" dirty="0" smtClean="0"/>
              <a:t>tient</a:t>
            </a:r>
            <a:r>
              <a:rPr lang="fr-FR" sz="2400" dirty="0" smtClean="0"/>
              <a:t> qu' à  moi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Το ότι ο Πωλ φεύγει δεν εξαρτάται από εμένα</a:t>
            </a:r>
            <a:endParaRPr lang="fr-FR" sz="2400" dirty="0" smtClean="0"/>
          </a:p>
          <a:p>
            <a:r>
              <a:rPr lang="fr-FR" sz="2400" dirty="0" smtClean="0"/>
              <a:t>Son raisonnement</a:t>
            </a:r>
            <a:r>
              <a:rPr lang="fr-FR" sz="2400" baseline="30000" dirty="0"/>
              <a:t> </a:t>
            </a:r>
            <a:r>
              <a:rPr lang="fr-FR" sz="2400" dirty="0" smtClean="0"/>
              <a:t> </a:t>
            </a:r>
            <a:r>
              <a:rPr lang="fr-FR" sz="2400" i="1" dirty="0" smtClean="0"/>
              <a:t>se tient =</a:t>
            </a:r>
            <a:r>
              <a:rPr lang="el-GR" sz="2400" i="1" dirty="0" smtClean="0"/>
              <a:t> </a:t>
            </a:r>
            <a:r>
              <a:rPr lang="el-GR" sz="2400" i="1" dirty="0" smtClean="0">
                <a:solidFill>
                  <a:srgbClr val="FF0000"/>
                </a:solidFill>
              </a:rPr>
              <a:t>Η συλλογική του στέκει</a:t>
            </a:r>
            <a:endParaRPr lang="fr-FR" sz="2400" dirty="0" smtClean="0"/>
          </a:p>
          <a:p>
            <a:r>
              <a:rPr lang="fr-FR" sz="2400" dirty="0" smtClean="0"/>
              <a:t>Max se </a:t>
            </a:r>
            <a:r>
              <a:rPr lang="fr-FR" sz="2400" i="1" dirty="0" smtClean="0"/>
              <a:t>tient</a:t>
            </a:r>
            <a:r>
              <a:rPr lang="fr-FR" sz="2400" dirty="0" smtClean="0"/>
              <a:t> à  la rampe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Ο Μαξ κρατιέται από τη ράμπα</a:t>
            </a:r>
            <a:endParaRPr lang="fr-FR" sz="2400" dirty="0" smtClean="0"/>
          </a:p>
          <a:p>
            <a:r>
              <a:rPr lang="fr-FR" sz="2400" dirty="0" smtClean="0"/>
              <a:t>Une réunion </a:t>
            </a:r>
            <a:r>
              <a:rPr lang="fr-FR" sz="2400" i="1" dirty="0" smtClean="0"/>
              <a:t>se tient</a:t>
            </a:r>
            <a:r>
              <a:rPr lang="fr-FR" sz="2400" dirty="0" smtClean="0"/>
              <a:t> dans le bureau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Μια συνέλευση γίνεται στο γραφείο</a:t>
            </a:r>
            <a:endParaRPr lang="fr-FR" sz="2400" dirty="0" smtClean="0"/>
          </a:p>
          <a:p>
            <a:r>
              <a:rPr lang="fr-FR" sz="2400" dirty="0" smtClean="0"/>
              <a:t>Max ne </a:t>
            </a:r>
            <a:r>
              <a:rPr lang="fr-FR" sz="2400" i="1" dirty="0" smtClean="0"/>
              <a:t>tient</a:t>
            </a:r>
            <a:r>
              <a:rPr lang="fr-FR" sz="2400" dirty="0" smtClean="0"/>
              <a:t> pas (au + en plein) soleil = </a:t>
            </a:r>
            <a:r>
              <a:rPr lang="el-GR" sz="2400" dirty="0" smtClean="0">
                <a:solidFill>
                  <a:srgbClr val="FF0000"/>
                </a:solidFill>
              </a:rPr>
              <a:t>Ο Μαξ δεν αντέχει (στον + τον πολύ) ήλιο</a:t>
            </a:r>
            <a:endParaRPr lang="fr-FR" sz="2400" dirty="0" smtClean="0"/>
          </a:p>
          <a:p>
            <a:r>
              <a:rPr lang="fr-FR" sz="2400" dirty="0" smtClean="0"/>
              <a:t>Max </a:t>
            </a:r>
            <a:r>
              <a:rPr lang="fr-FR" sz="2400" i="1" dirty="0" smtClean="0"/>
              <a:t>se tient</a:t>
            </a:r>
            <a:r>
              <a:rPr lang="fr-FR" sz="2400" dirty="0" smtClean="0"/>
              <a:t> à  son balcon 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Ο Μαξ κρατιέται από το μπαλκόνι του.</a:t>
            </a:r>
            <a:endParaRPr lang="fr-F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u="sng" dirty="0"/>
              <a:t>E</a:t>
            </a:r>
            <a:r>
              <a:rPr lang="fr-FR" sz="2800" u="sng" dirty="0" smtClean="0"/>
              <a:t>xercice 2</a:t>
            </a:r>
          </a:p>
          <a:p>
            <a:pPr>
              <a:buNone/>
            </a:pPr>
            <a:endParaRPr lang="el-GR" sz="28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57156" y="1397000"/>
          <a:ext cx="8358248" cy="476145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9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778">
                <a:tc>
                  <a:txBody>
                    <a:bodyPr/>
                    <a:lstStyle/>
                    <a:p>
                      <a:r>
                        <a:rPr lang="fr-FR" dirty="0" smtClean="0"/>
                        <a:t>SYNTAXIQUE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LEXICALE</a:t>
                      </a:r>
                      <a:r>
                        <a:rPr lang="fr-F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SEMANTIQUE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EQUIVALENCE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7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SN +</a:t>
                      </a:r>
                      <a:r>
                        <a:rPr lang="fr-FR" b="1" baseline="0" dirty="0" smtClean="0"/>
                        <a:t> V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i="1" dirty="0" smtClean="0"/>
                        <a:t>Ça y est, j’ai saisi ! </a:t>
                      </a:r>
                      <a:endParaRPr lang="fr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dirty="0" smtClean="0"/>
                        <a:t>Comprendre ; capter (</a:t>
                      </a:r>
                      <a:r>
                        <a:rPr lang="fr-CA" sz="1800" dirty="0" err="1" smtClean="0"/>
                        <a:t>fam</a:t>
                      </a:r>
                      <a:r>
                        <a:rPr lang="fr-CA" sz="1800" dirty="0" smtClean="0"/>
                        <a:t>)</a:t>
                      </a:r>
                      <a:endParaRPr lang="fr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Εντάξει,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 το κατάλαβα!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77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 +</a:t>
                      </a:r>
                      <a:r>
                        <a:rPr lang="fr-FR" b="1" baseline="0" dirty="0" smtClean="0"/>
                        <a:t> SN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i="1" dirty="0" smtClean="0"/>
                        <a:t>Le tigre saisit sa proie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Attraper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Ο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 τίγρης άρπαξε το θήραμά του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7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</a:t>
                      </a:r>
                      <a:r>
                        <a:rPr lang="fr-FR" b="1" baseline="0" dirty="0" smtClean="0"/>
                        <a:t> + SN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800" i="1" dirty="0" smtClean="0"/>
                        <a:t>Saisir une opportunité</a:t>
                      </a:r>
                      <a:endParaRPr lang="fr-F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Profiter de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Αρπάζω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 μια ευκαιρία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77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</a:t>
                      </a:r>
                      <a:r>
                        <a:rPr lang="fr-FR" b="1" baseline="0" dirty="0" smtClean="0"/>
                        <a:t> + SN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/>
                        <a:t>Une grande émotion saisit mon frère </a:t>
                      </a:r>
                      <a:endParaRPr lang="fr-F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CA" dirty="0" smtClean="0"/>
                        <a:t>S’emparer de </a:t>
                      </a:r>
                    </a:p>
                    <a:p>
                      <a:pPr rtl="0"/>
                      <a:endParaRPr lang="fr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Μια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 μεγάλη συγκίνηση κατέλαβε τον αδερφό μου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77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 + SN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/>
                        <a:t>Cette similitude</a:t>
                      </a:r>
                      <a:r>
                        <a:rPr lang="el-GR" sz="1800" i="1" baseline="30000" dirty="0" smtClean="0"/>
                        <a:t> </a:t>
                      </a:r>
                      <a:r>
                        <a:rPr lang="fr-FR" sz="1800" i="1" dirty="0" smtClean="0"/>
                        <a:t> me saisit </a:t>
                      </a:r>
                      <a:endParaRPr lang="fr-F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Surprendre 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Αυτή η ομοιότητα με κατέπληξε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800" u="sng" smtClean="0"/>
              <a:t>Exercice 3</a:t>
            </a:r>
            <a:endParaRPr lang="fr-FR" sz="2400" dirty="0" smtClean="0"/>
          </a:p>
          <a:p>
            <a:r>
              <a:rPr lang="fr-FR" sz="2400" dirty="0" smtClean="0"/>
              <a:t>Le scaphandrier </a:t>
            </a:r>
            <a:r>
              <a:rPr lang="fr-FR" sz="2400" i="1" dirty="0" smtClean="0"/>
              <a:t>a touché</a:t>
            </a:r>
            <a:r>
              <a:rPr lang="fr-FR" sz="2400" dirty="0" smtClean="0"/>
              <a:t> le fond du lac = </a:t>
            </a:r>
            <a:r>
              <a:rPr lang="el-GR" sz="2400" dirty="0" smtClean="0">
                <a:solidFill>
                  <a:srgbClr val="FF0000"/>
                </a:solidFill>
              </a:rPr>
              <a:t>Ο δύτης άγγιξε το πάτο της λίμνης</a:t>
            </a:r>
            <a:endParaRPr lang="fr-FR" sz="2400" dirty="0" smtClean="0"/>
          </a:p>
          <a:p>
            <a:r>
              <a:rPr lang="fr-FR" sz="2400" dirty="0" smtClean="0"/>
              <a:t>Son jardin </a:t>
            </a:r>
            <a:r>
              <a:rPr lang="fr-FR" sz="2400" i="1" dirty="0" smtClean="0"/>
              <a:t>touche</a:t>
            </a:r>
            <a:r>
              <a:rPr lang="fr-FR" sz="2400" dirty="0" smtClean="0"/>
              <a:t> le mien=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Ο κήπος του πέφτει πάνω στον δικό μου</a:t>
            </a:r>
            <a:endParaRPr lang="fr-FR" sz="2400" dirty="0" smtClean="0"/>
          </a:p>
          <a:p>
            <a:r>
              <a:rPr lang="fr-FR" sz="2400" dirty="0" smtClean="0"/>
              <a:t>Ton attention</a:t>
            </a:r>
            <a:r>
              <a:rPr lang="fr-FR" sz="2400" baseline="30000" dirty="0"/>
              <a:t> </a:t>
            </a:r>
            <a:r>
              <a:rPr lang="fr-FR" sz="2400" dirty="0" smtClean="0"/>
              <a:t>l'a beaucoup </a:t>
            </a:r>
            <a:r>
              <a:rPr lang="fr-FR" sz="2400" i="1" dirty="0" smtClean="0"/>
              <a:t>touchée</a:t>
            </a:r>
            <a:r>
              <a:rPr lang="fr-FR" sz="2400" dirty="0" smtClean="0"/>
              <a:t> pendant sa maladie = </a:t>
            </a:r>
            <a:r>
              <a:rPr lang="el-GR" sz="2400" dirty="0" smtClean="0">
                <a:solidFill>
                  <a:srgbClr val="FF0000"/>
                </a:solidFill>
              </a:rPr>
              <a:t>Το ενδιαφέρον σου τον άγγιξε πολύ κατά τη διάρκεια </a:t>
            </a:r>
            <a:r>
              <a:rPr lang="el-GR" sz="2400" smtClean="0">
                <a:solidFill>
                  <a:srgbClr val="FF0000"/>
                </a:solidFill>
              </a:rPr>
              <a:t>της ασθένειάς του</a:t>
            </a:r>
            <a:endParaRPr lang="fr-FR" sz="2400" dirty="0" smtClean="0"/>
          </a:p>
          <a:p>
            <a:r>
              <a:rPr lang="fr-FR" sz="2400" dirty="0" smtClean="0"/>
              <a:t>Le cancer du sein </a:t>
            </a:r>
            <a:r>
              <a:rPr lang="fr-FR" sz="2400" i="1" dirty="0" smtClean="0"/>
              <a:t>touche</a:t>
            </a:r>
            <a:r>
              <a:rPr lang="fr-FR" sz="2400" dirty="0" smtClean="0"/>
              <a:t> surtout les </a:t>
            </a:r>
            <a:r>
              <a:rPr lang="fr-FR" sz="2400" smtClean="0"/>
              <a:t>femmes =</a:t>
            </a:r>
            <a:r>
              <a:rPr lang="el-GR" sz="2400" smtClean="0"/>
              <a:t> </a:t>
            </a:r>
            <a:r>
              <a:rPr lang="el-GR" sz="2400" smtClean="0">
                <a:solidFill>
                  <a:srgbClr val="FF0000"/>
                </a:solidFill>
              </a:rPr>
              <a:t>Ο καρκίνος του μαστού προσβάλει  κυρίως τις γυναίκες</a:t>
            </a:r>
            <a:endParaRPr lang="fr-FR" sz="2400" dirty="0" smtClean="0"/>
          </a:p>
          <a:p>
            <a:r>
              <a:rPr lang="fr-FR" sz="2400" dirty="0" smtClean="0"/>
              <a:t>Il </a:t>
            </a:r>
            <a:r>
              <a:rPr lang="fr-FR" sz="2400" i="1" dirty="0" smtClean="0"/>
              <a:t>touche</a:t>
            </a:r>
            <a:r>
              <a:rPr lang="fr-FR" sz="2400" dirty="0" smtClean="0"/>
              <a:t> son salaire le 3 du mois </a:t>
            </a:r>
            <a:r>
              <a:rPr lang="fr-FR" sz="2400" smtClean="0"/>
              <a:t>= </a:t>
            </a:r>
            <a:r>
              <a:rPr lang="el-GR" sz="2400" smtClean="0">
                <a:solidFill>
                  <a:srgbClr val="FF0000"/>
                </a:solidFill>
              </a:rPr>
              <a:t>Παίρνει το μισθό του κάθε 3 του μηνός</a:t>
            </a:r>
            <a:endParaRPr lang="fr-FR" sz="2400" dirty="0" smtClean="0"/>
          </a:p>
          <a:p>
            <a:r>
              <a:rPr lang="fr-FR" sz="2400" dirty="0" smtClean="0"/>
              <a:t>Dans les musées, il ne faut pas </a:t>
            </a:r>
            <a:r>
              <a:rPr lang="fr-FR" sz="2400" i="1" dirty="0" smtClean="0"/>
              <a:t>toucher</a:t>
            </a:r>
            <a:r>
              <a:rPr lang="fr-FR" sz="2400" dirty="0" smtClean="0"/>
              <a:t> aux objets </a:t>
            </a:r>
            <a:r>
              <a:rPr lang="fr-FR" sz="2400" smtClean="0"/>
              <a:t>exposé =</a:t>
            </a:r>
            <a:r>
              <a:rPr lang="el-GR" sz="2400" smtClean="0">
                <a:solidFill>
                  <a:srgbClr val="FF0000"/>
                </a:solidFill>
              </a:rPr>
              <a:t> Στα μουσεία, δεν πρέπει να αγγίζετε τα εκθέματα</a:t>
            </a:r>
            <a:endParaRPr lang="fr-FR" sz="2400" dirty="0" smtClean="0"/>
          </a:p>
          <a:p>
            <a:r>
              <a:rPr lang="fr-FR" sz="2400" dirty="0" smtClean="0"/>
              <a:t>Il n'est pas dans son assiette, il a à peine </a:t>
            </a:r>
            <a:r>
              <a:rPr lang="fr-FR" sz="2400" i="1" dirty="0" smtClean="0"/>
              <a:t>touché</a:t>
            </a:r>
            <a:r>
              <a:rPr lang="fr-FR" sz="2400" dirty="0" smtClean="0"/>
              <a:t> à son </a:t>
            </a:r>
            <a:r>
              <a:rPr lang="fr-FR" sz="2400" smtClean="0"/>
              <a:t>plat =</a:t>
            </a:r>
            <a:r>
              <a:rPr lang="el-GR" sz="2400" smtClean="0"/>
              <a:t> </a:t>
            </a:r>
            <a:r>
              <a:rPr lang="el-GR" sz="2400" smtClean="0">
                <a:solidFill>
                  <a:srgbClr val="FF0000"/>
                </a:solidFill>
              </a:rPr>
              <a:t>Ίσα ίσα άγγιξε το πιάτο του</a:t>
            </a:r>
            <a:endParaRPr lang="fr-FR" sz="2400" dirty="0" smtClean="0"/>
          </a:p>
          <a:p>
            <a:r>
              <a:rPr lang="fr-FR" sz="2400" dirty="0" smtClean="0"/>
              <a:t>Ne </a:t>
            </a:r>
            <a:r>
              <a:rPr lang="fr-FR" sz="2400" i="1" dirty="0" smtClean="0"/>
              <a:t>touche</a:t>
            </a:r>
            <a:r>
              <a:rPr lang="fr-FR" sz="2400" dirty="0" smtClean="0"/>
              <a:t> plus à ton tableau, les couleurs sont chatoyantes.  </a:t>
            </a:r>
            <a:r>
              <a:rPr lang="fr-FR" sz="2400" smtClean="0"/>
              <a:t>= </a:t>
            </a:r>
            <a:r>
              <a:rPr lang="el-GR" sz="2400" smtClean="0">
                <a:solidFill>
                  <a:srgbClr val="FF0000"/>
                </a:solidFill>
              </a:rPr>
              <a:t>Μην αγγίξεις τον πίνακα σου, τα χρώματα είναι ακόμα νωπά</a:t>
            </a:r>
            <a:endParaRPr lang="fr-FR" sz="2400" dirty="0" smtClean="0"/>
          </a:p>
          <a:p>
            <a:r>
              <a:rPr lang="fr-FR" sz="2400" dirty="0" smtClean="0"/>
              <a:t>Il est un peu brutal, mais jamais il ne </a:t>
            </a:r>
            <a:r>
              <a:rPr lang="fr-FR" sz="2400" i="1" dirty="0" smtClean="0"/>
              <a:t>toucherait</a:t>
            </a:r>
            <a:r>
              <a:rPr lang="fr-FR" sz="2400" dirty="0" smtClean="0"/>
              <a:t> à des enfants</a:t>
            </a:r>
            <a:r>
              <a:rPr lang="fr-FR" sz="2400" smtClean="0"/>
              <a:t>. =</a:t>
            </a:r>
            <a:r>
              <a:rPr lang="el-GR" sz="2400" smtClean="0"/>
              <a:t> </a:t>
            </a:r>
            <a:r>
              <a:rPr lang="el-GR" sz="2400" smtClean="0">
                <a:solidFill>
                  <a:srgbClr val="FF0000"/>
                </a:solidFill>
              </a:rPr>
              <a:t>Είναι λίγο βίαιος/ χοντράνθρωπος, αλλά δε θα σήκωνε ποτέ χέρι στα παιδιά του.</a:t>
            </a:r>
            <a:endParaRPr lang="fr-FR" sz="2400" dirty="0" smtClean="0"/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655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ΣΥΝΤΑΞΗ ΡΗΜΑΤΩΝ ΚΑ.ΜΟΥΣΤΑΚΗ</vt:lpstr>
      <vt:lpstr> Eξεταστική Ιανουαρίου 2018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ΣΥΝΤΑΞΗ ΡΗΜΑΤΩΝ ΚΑ.ΜΟΥΣΤΑΚΗ</dc:title>
  <dc:creator>x. xristoforoy</dc:creator>
  <cp:lastModifiedBy>user</cp:lastModifiedBy>
  <cp:revision>18</cp:revision>
  <dcterms:created xsi:type="dcterms:W3CDTF">2019-12-17T19:50:00Z</dcterms:created>
  <dcterms:modified xsi:type="dcterms:W3CDTF">2019-12-17T20:43:30Z</dcterms:modified>
</cp:coreProperties>
</file>