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2" r:id="rId2"/>
    <p:sldId id="268" r:id="rId3"/>
    <p:sldId id="33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90" y="28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12DF-5B5F-46F6-B00E-F29B0C9705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1FE746-AA30-47FF-8220-5FAC66DABC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21DC13-92AA-46C5-AE21-D08979475E61}"/>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264A382B-5481-48E3-A319-03281C959B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87F12E-5A59-46F7-8F14-EF250553EEDA}"/>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1833823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BF040-9175-46F3-A069-68F6335AA8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719838-F12A-4E7A-8FE7-E2DA6AABDF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0B2A5-8812-450C-B64B-A4279C5DC506}"/>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7922D468-2239-4511-8FE3-C7162C43E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8CCCD-CC3D-4DCB-8EA5-01239CE5FC58}"/>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299367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7A1641-9E20-4A61-A344-730ED86A66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3DA9D8-7542-4274-ACD7-D19584CFEC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82BE58-8C1A-4CCD-A4F9-CAE3A83522A1}"/>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551D6D63-FCB9-41D1-8E05-CAEB27CCB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632FE-7813-47AF-BF75-8A0ED5D26013}"/>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405719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167CE-CE71-48C5-A344-A6C79FBA0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5A72E7-2000-4B56-A810-2FA9B6EACB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144EA-F82B-4C59-997B-572BEE878245}"/>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FE6755C1-A8F2-4DF6-8B24-0E0DF98FB1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D1C3E-D496-4EBE-BE38-0EC7936EDE0A}"/>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35655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9EF3-457B-4E53-99CE-F59A502779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8468F-B506-4F2D-BD59-078E468B24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5DADA4-4B35-4399-B6EC-C4D3448F5861}"/>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E6A942BB-11F7-4312-9EDB-426BC9B69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379B9-DBB9-4EF8-9E97-108BBC1F44FA}"/>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254987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F3AA-831A-48AD-8AC7-E1E96D6FD0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F6BAAD-F1BB-45D6-A7A3-BF259F1C7E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CB503E-805F-43CC-9E5B-E75D043407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4BD347-5A32-4E1D-BE99-EA9071DFEB25}"/>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6" name="Footer Placeholder 5">
            <a:extLst>
              <a:ext uri="{FF2B5EF4-FFF2-40B4-BE49-F238E27FC236}">
                <a16:creationId xmlns:a16="http://schemas.microsoft.com/office/drawing/2014/main" id="{565DA487-3299-471C-B610-A292434D38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3F36A-70CE-4578-A65C-FB13BDBAED75}"/>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61097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C08C-3140-42C2-AB31-363145B5E3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CA4A9B-50DE-44DE-90F4-6B774570DA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C66FF-3F6B-4CAC-ACDE-209C70DD81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2395B4-BA3D-4391-A95C-397CE87B6D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FAB72C-7CE1-40CD-BD84-508B0238F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E1335A-CF1D-45E1-AE15-C46F83562AA7}"/>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8" name="Footer Placeholder 7">
            <a:extLst>
              <a:ext uri="{FF2B5EF4-FFF2-40B4-BE49-F238E27FC236}">
                <a16:creationId xmlns:a16="http://schemas.microsoft.com/office/drawing/2014/main" id="{93E02010-3D8C-450F-B9E1-C4D985696A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AD3936-40CE-4BB3-A488-3AAFB1BC363E}"/>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1564003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87DA-12FB-4805-8F18-92CE0331D3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59099D-0DF7-4934-A9B8-20DD7946B398}"/>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4" name="Footer Placeholder 3">
            <a:extLst>
              <a:ext uri="{FF2B5EF4-FFF2-40B4-BE49-F238E27FC236}">
                <a16:creationId xmlns:a16="http://schemas.microsoft.com/office/drawing/2014/main" id="{96D5D11C-BE15-46C3-A2D5-54F7446525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692705-1777-4416-82CF-E35778F023E4}"/>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135118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148722-50AF-40F0-BD6A-24E6AC738C52}"/>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3" name="Footer Placeholder 2">
            <a:extLst>
              <a:ext uri="{FF2B5EF4-FFF2-40B4-BE49-F238E27FC236}">
                <a16:creationId xmlns:a16="http://schemas.microsoft.com/office/drawing/2014/main" id="{608F2251-64FD-4487-AA58-8F12EC32B8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0F4AAA-B544-4EC9-AE5A-6FC00E5973D3}"/>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99761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E619-A0E2-455E-B81E-F8CBFBEEF8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164CE2-8228-4832-B0A4-AF9066FCDA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7728CB-756E-42A3-852D-A5DDD7FF6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9404DF-DD5D-4CE1-BC78-4F647B5FDA08}"/>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6" name="Footer Placeholder 5">
            <a:extLst>
              <a:ext uri="{FF2B5EF4-FFF2-40B4-BE49-F238E27FC236}">
                <a16:creationId xmlns:a16="http://schemas.microsoft.com/office/drawing/2014/main" id="{4670FE3C-E800-4BF1-A33C-B475BD9E0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AE58AC-4B5A-4560-B930-7E1AF5753C0C}"/>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107267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9858-2709-44B4-985A-F5278CC13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3B1BAD-CD64-4EDE-8C91-60115BE21D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D522AD-E353-4115-A73F-2AAD3524F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D2691F-2932-4F7F-B6CC-B28B898174AB}"/>
              </a:ext>
            </a:extLst>
          </p:cNvPr>
          <p:cNvSpPr>
            <a:spLocks noGrp="1"/>
          </p:cNvSpPr>
          <p:nvPr>
            <p:ph type="dt" sz="half" idx="10"/>
          </p:nvPr>
        </p:nvSpPr>
        <p:spPr/>
        <p:txBody>
          <a:bodyPr/>
          <a:lstStyle/>
          <a:p>
            <a:fld id="{4643C74F-2EF5-4C2B-A631-E9AF7B73AB7F}" type="datetimeFigureOut">
              <a:rPr lang="en-US" smtClean="0"/>
              <a:t>3/26/2022</a:t>
            </a:fld>
            <a:endParaRPr lang="en-US"/>
          </a:p>
        </p:txBody>
      </p:sp>
      <p:sp>
        <p:nvSpPr>
          <p:cNvPr id="6" name="Footer Placeholder 5">
            <a:extLst>
              <a:ext uri="{FF2B5EF4-FFF2-40B4-BE49-F238E27FC236}">
                <a16:creationId xmlns:a16="http://schemas.microsoft.com/office/drawing/2014/main" id="{2F4D3C88-05CF-423E-9A5E-EC13583B5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186F53-1C5F-4369-8216-D57A3BEE3CE0}"/>
              </a:ext>
            </a:extLst>
          </p:cNvPr>
          <p:cNvSpPr>
            <a:spLocks noGrp="1"/>
          </p:cNvSpPr>
          <p:nvPr>
            <p:ph type="sldNum" sz="quarter" idx="12"/>
          </p:nvPr>
        </p:nvSpPr>
        <p:spPr/>
        <p:txBody>
          <a:bodyPr/>
          <a:lstStyle/>
          <a:p>
            <a:fld id="{AEE09FAE-13D5-4F2A-85E4-9AEB6FF4211A}" type="slidenum">
              <a:rPr lang="en-US" smtClean="0"/>
              <a:t>‹#›</a:t>
            </a:fld>
            <a:endParaRPr lang="en-US"/>
          </a:p>
        </p:txBody>
      </p:sp>
    </p:spTree>
    <p:extLst>
      <p:ext uri="{BB962C8B-B14F-4D97-AF65-F5344CB8AC3E}">
        <p14:creationId xmlns:p14="http://schemas.microsoft.com/office/powerpoint/2010/main" val="905486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F78E64-89AE-4D61-8BD4-8DF6EC2871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1860FB-2205-4EFD-B446-096E1D579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178B8E-0725-4C7C-9FBA-384C7B4B83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3C74F-2EF5-4C2B-A631-E9AF7B73AB7F}" type="datetimeFigureOut">
              <a:rPr lang="en-US" smtClean="0"/>
              <a:t>3/26/2022</a:t>
            </a:fld>
            <a:endParaRPr lang="en-US"/>
          </a:p>
        </p:txBody>
      </p:sp>
      <p:sp>
        <p:nvSpPr>
          <p:cNvPr id="5" name="Footer Placeholder 4">
            <a:extLst>
              <a:ext uri="{FF2B5EF4-FFF2-40B4-BE49-F238E27FC236}">
                <a16:creationId xmlns:a16="http://schemas.microsoft.com/office/drawing/2014/main" id="{EDA9BE5F-2448-4C78-8699-85E0785F21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7FCD9A-B86A-4C21-ABF8-B208783CE3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09FAE-13D5-4F2A-85E4-9AEB6FF4211A}" type="slidenum">
              <a:rPr lang="en-US" smtClean="0"/>
              <a:t>‹#›</a:t>
            </a:fld>
            <a:endParaRPr lang="en-US"/>
          </a:p>
        </p:txBody>
      </p:sp>
    </p:spTree>
    <p:extLst>
      <p:ext uri="{BB962C8B-B14F-4D97-AF65-F5344CB8AC3E}">
        <p14:creationId xmlns:p14="http://schemas.microsoft.com/office/powerpoint/2010/main" val="1213481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rvb.roosterteeth.com/home.php" TargetMode="External"/><Relationship Id="rId2" Type="http://schemas.openxmlformats.org/officeDocument/2006/relationships/hyperlink" Target="http://www.centrepompidou.fr/Pompidou/Manifs.nsf/0/C54D48520E812482C1256FE0004DD665?OpenDocument&amp;sessionM=2.10&amp;L=1" TargetMode="External"/><Relationship Id="rId1" Type="http://schemas.openxmlformats.org/officeDocument/2006/relationships/slideLayout" Target="../slideLayouts/slideLayout2.xml"/><Relationship Id="rId4" Type="http://schemas.openxmlformats.org/officeDocument/2006/relationships/hyperlink" Target="http://www.machinima.com/film/view&amp;id=139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4" name="Picture 8"/>
          <p:cNvPicPr>
            <a:picLocks noChangeAspect="1" noChangeArrowheads="1"/>
          </p:cNvPicPr>
          <p:nvPr/>
        </p:nvPicPr>
        <p:blipFill>
          <a:blip r:embed="rId2" cstate="print"/>
          <a:srcRect/>
          <a:stretch>
            <a:fillRect/>
          </a:stretch>
        </p:blipFill>
        <p:spPr bwMode="auto">
          <a:xfrm>
            <a:off x="2351584" y="3789041"/>
            <a:ext cx="7632848" cy="1712913"/>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2747628" y="4189339"/>
            <a:ext cx="1066800" cy="1073150"/>
          </a:xfrm>
          <a:prstGeom prst="ellipse">
            <a:avLst/>
          </a:prstGeom>
          <a:ln w="63500" cap="rnd">
            <a:noFill/>
          </a:ln>
          <a:effectLst/>
        </p:spPr>
      </p:pic>
      <p:pic>
        <p:nvPicPr>
          <p:cNvPr id="4100" name="Picture 4"/>
          <p:cNvPicPr>
            <a:picLocks noChangeAspect="1" noChangeArrowheads="1"/>
          </p:cNvPicPr>
          <p:nvPr/>
        </p:nvPicPr>
        <p:blipFill>
          <a:blip r:embed="rId4" cstate="print"/>
          <a:srcRect/>
          <a:stretch>
            <a:fillRect/>
          </a:stretch>
        </p:blipFill>
        <p:spPr bwMode="auto">
          <a:xfrm>
            <a:off x="4187789" y="4041068"/>
            <a:ext cx="1066800" cy="1085850"/>
          </a:xfrm>
          <a:prstGeom prst="ellipse">
            <a:avLst/>
          </a:prstGeom>
          <a:ln w="63500" cap="rnd">
            <a:noFill/>
          </a:ln>
          <a:effectLst/>
        </p:spPr>
      </p:pic>
      <p:pic>
        <p:nvPicPr>
          <p:cNvPr id="4101" name="Picture 5"/>
          <p:cNvPicPr>
            <a:picLocks noChangeAspect="1" noChangeArrowheads="1"/>
          </p:cNvPicPr>
          <p:nvPr/>
        </p:nvPicPr>
        <p:blipFill>
          <a:blip r:embed="rId5" cstate="print"/>
          <a:srcRect/>
          <a:stretch>
            <a:fillRect/>
          </a:stretch>
        </p:blipFill>
        <p:spPr bwMode="auto">
          <a:xfrm>
            <a:off x="5591944" y="4202038"/>
            <a:ext cx="1133475" cy="1060450"/>
          </a:xfrm>
          <a:prstGeom prst="ellipse">
            <a:avLst/>
          </a:prstGeom>
          <a:ln w="63500" cap="rnd">
            <a:noFill/>
          </a:ln>
          <a:effectLst/>
        </p:spPr>
      </p:pic>
      <p:pic>
        <p:nvPicPr>
          <p:cNvPr id="4102" name="Picture 6"/>
          <p:cNvPicPr>
            <a:picLocks noChangeAspect="1" noChangeArrowheads="1"/>
          </p:cNvPicPr>
          <p:nvPr/>
        </p:nvPicPr>
        <p:blipFill>
          <a:blip r:embed="rId6" cstate="print"/>
          <a:srcRect/>
          <a:stretch>
            <a:fillRect/>
          </a:stretch>
        </p:blipFill>
        <p:spPr bwMode="auto">
          <a:xfrm>
            <a:off x="7032104" y="4159175"/>
            <a:ext cx="1079500" cy="1054100"/>
          </a:xfrm>
          <a:prstGeom prst="ellipse">
            <a:avLst/>
          </a:prstGeom>
          <a:ln w="63500" cap="rnd">
            <a:noFill/>
          </a:ln>
          <a:effectLst/>
        </p:spPr>
      </p:pic>
      <p:pic>
        <p:nvPicPr>
          <p:cNvPr id="4103" name="Picture 7"/>
          <p:cNvPicPr>
            <a:picLocks noChangeAspect="1" noChangeArrowheads="1"/>
          </p:cNvPicPr>
          <p:nvPr/>
        </p:nvPicPr>
        <p:blipFill>
          <a:blip r:embed="rId7" cstate="print"/>
          <a:srcRect/>
          <a:stretch>
            <a:fillRect/>
          </a:stretch>
        </p:blipFill>
        <p:spPr bwMode="auto">
          <a:xfrm>
            <a:off x="8508268" y="4159175"/>
            <a:ext cx="1109663" cy="1103313"/>
          </a:xfrm>
          <a:prstGeom prst="ellipse">
            <a:avLst/>
          </a:prstGeom>
          <a:ln w="63500" cap="rnd">
            <a:noFill/>
          </a:ln>
          <a:effectLst/>
        </p:spPr>
      </p:pic>
      <p:sp>
        <p:nvSpPr>
          <p:cNvPr id="9" name="8 - TextBox"/>
          <p:cNvSpPr txBox="1"/>
          <p:nvPr/>
        </p:nvSpPr>
        <p:spPr>
          <a:xfrm>
            <a:off x="2216569" y="1564050"/>
            <a:ext cx="6750751" cy="1569660"/>
          </a:xfrm>
          <a:prstGeom prst="rect">
            <a:avLst/>
          </a:prstGeom>
          <a:noFill/>
        </p:spPr>
        <p:txBody>
          <a:bodyPr wrap="square" rtlCol="0">
            <a:spAutoFit/>
          </a:bodyPr>
          <a:lstStyle/>
          <a:p>
            <a:r>
              <a:rPr lang="fr-FR" sz="1600" dirty="0">
                <a:solidFill>
                  <a:schemeClr val="tx1">
                    <a:lumMod val="65000"/>
                    <a:lumOff val="35000"/>
                  </a:schemeClr>
                </a:solidFill>
                <a:latin typeface="Monotype Corsiva" pitchFamily="66" charset="0"/>
                <a:ea typeface="BatangChe" pitchFamily="49" charset="-127"/>
              </a:rPr>
              <a:t>Erasmus+ soutient financièrement une large gamme d’actions et d’activités dans les domaines de l’enseignement, de la formation, de la jeunesse et du sport. </a:t>
            </a:r>
          </a:p>
          <a:p>
            <a:endParaRPr lang="fr-FR" sz="1600" dirty="0">
              <a:solidFill>
                <a:schemeClr val="tx1">
                  <a:lumMod val="65000"/>
                  <a:lumOff val="35000"/>
                </a:schemeClr>
              </a:solidFill>
              <a:latin typeface="Monotype Corsiva" pitchFamily="66" charset="0"/>
              <a:ea typeface="BatangChe" pitchFamily="49" charset="-127"/>
            </a:endParaRPr>
          </a:p>
          <a:p>
            <a:r>
              <a:rPr lang="fr-FR" sz="1600" dirty="0">
                <a:solidFill>
                  <a:schemeClr val="tx1">
                    <a:lumMod val="65000"/>
                    <a:lumOff val="35000"/>
                  </a:schemeClr>
                </a:solidFill>
                <a:latin typeface="Monotype Corsiva" pitchFamily="66" charset="0"/>
                <a:ea typeface="BatangChe" pitchFamily="49" charset="-127"/>
              </a:rPr>
              <a:t>Le programme vise à donner aux étudiants, aux stagiaires, au personnel et d'une manière générale aux jeunes de moins de 30 ans avec ou sans diplôme, la possibilité de séjourner à l’étranger pour renforcer leurs compétences et accroître leur employabilité. </a:t>
            </a:r>
          </a:p>
        </p:txBody>
      </p:sp>
      <p:sp>
        <p:nvSpPr>
          <p:cNvPr id="10" name="9 - TextBox"/>
          <p:cNvSpPr txBox="1"/>
          <p:nvPr/>
        </p:nvSpPr>
        <p:spPr>
          <a:xfrm>
            <a:off x="3215680" y="278651"/>
            <a:ext cx="5292589" cy="461665"/>
          </a:xfrm>
          <a:prstGeom prst="rect">
            <a:avLst/>
          </a:prstGeom>
          <a:noFill/>
        </p:spPr>
        <p:txBody>
          <a:bodyPr wrap="square" rtlCol="0">
            <a:spAutoFit/>
          </a:bodyPr>
          <a:lstStyle/>
          <a:p>
            <a:pPr algn="ctr"/>
            <a:r>
              <a:rPr lang="en-US" sz="2400" b="1" dirty="0">
                <a:solidFill>
                  <a:schemeClr val="bg1">
                    <a:lumMod val="50000"/>
                  </a:schemeClr>
                </a:solidFill>
              </a:rPr>
              <a:t>QU’EST CE QU’ERASMUS + ?</a:t>
            </a:r>
          </a:p>
        </p:txBody>
      </p:sp>
      <p:cxnSp>
        <p:nvCxnSpPr>
          <p:cNvPr id="12" name="11 - Ευθύγραμμο βέλος σύνδεσης"/>
          <p:cNvCxnSpPr/>
          <p:nvPr/>
        </p:nvCxnSpPr>
        <p:spPr>
          <a:xfrm>
            <a:off x="1524000" y="1763815"/>
            <a:ext cx="6925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a:off x="1524000" y="2483895"/>
            <a:ext cx="6925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1910536" y="4726809"/>
            <a:ext cx="756084" cy="430887"/>
          </a:xfrm>
          <a:prstGeom prst="rect">
            <a:avLst/>
          </a:prstGeom>
          <a:noFill/>
        </p:spPr>
        <p:txBody>
          <a:bodyPr wrap="square" rtlCol="0">
            <a:spAutoFit/>
          </a:bodyPr>
          <a:lstStyle/>
          <a:p>
            <a:r>
              <a:rPr lang="fr-FR" sz="2200" b="1" dirty="0">
                <a:solidFill>
                  <a:schemeClr val="accent1">
                    <a:lumMod val="75000"/>
                  </a:schemeClr>
                </a:solidFill>
                <a:latin typeface="Monotype Corsiva" pitchFamily="66" charset="0"/>
              </a:rPr>
              <a:t>2014</a:t>
            </a:r>
            <a:endParaRPr lang="en-US" sz="2200" b="1" dirty="0">
              <a:solidFill>
                <a:schemeClr val="accent1">
                  <a:lumMod val="75000"/>
                </a:schemeClr>
              </a:solidFill>
              <a:latin typeface="Monotype Corsiva" pitchFamily="66" charset="0"/>
            </a:endParaRPr>
          </a:p>
        </p:txBody>
      </p:sp>
      <p:sp>
        <p:nvSpPr>
          <p:cNvPr id="18" name="17 - TextBox"/>
          <p:cNvSpPr txBox="1"/>
          <p:nvPr/>
        </p:nvSpPr>
        <p:spPr>
          <a:xfrm>
            <a:off x="9574886" y="4696032"/>
            <a:ext cx="819091" cy="430887"/>
          </a:xfrm>
          <a:prstGeom prst="rect">
            <a:avLst/>
          </a:prstGeom>
          <a:noFill/>
        </p:spPr>
        <p:txBody>
          <a:bodyPr wrap="square" rtlCol="0">
            <a:spAutoFit/>
          </a:bodyPr>
          <a:lstStyle/>
          <a:p>
            <a:r>
              <a:rPr lang="en-US" sz="2200" b="1" dirty="0">
                <a:solidFill>
                  <a:srgbClr val="C00000"/>
                </a:solidFill>
                <a:latin typeface="Monotype Corsiva" pitchFamily="66" charset="0"/>
              </a:rPr>
              <a:t>2020</a:t>
            </a:r>
          </a:p>
        </p:txBody>
      </p:sp>
      <p:pic>
        <p:nvPicPr>
          <p:cNvPr id="48132" name="Picture 4" descr="Αποτέλεσμα εικόνας για erasmus logo"/>
          <p:cNvPicPr>
            <a:picLocks noChangeAspect="1" noChangeArrowheads="1"/>
          </p:cNvPicPr>
          <p:nvPr/>
        </p:nvPicPr>
        <p:blipFill>
          <a:blip r:embed="rId8" cstate="print"/>
          <a:srcRect/>
          <a:stretch>
            <a:fillRect/>
          </a:stretch>
        </p:blipFill>
        <p:spPr bwMode="auto">
          <a:xfrm>
            <a:off x="8234246" y="740315"/>
            <a:ext cx="2159732" cy="440281"/>
          </a:xfrm>
          <a:prstGeom prst="rect">
            <a:avLst/>
          </a:prstGeom>
          <a:noFill/>
        </p:spPr>
      </p:pic>
      <p:sp>
        <p:nvSpPr>
          <p:cNvPr id="19" name="슬라이드 번호 개체 틀 3"/>
          <p:cNvSpPr>
            <a:spLocks noGrp="1"/>
          </p:cNvSpPr>
          <p:nvPr>
            <p:ph type="sldNum" sz="quarter" idx="12"/>
          </p:nvPr>
        </p:nvSpPr>
        <p:spPr>
          <a:xfrm>
            <a:off x="10301288" y="6492876"/>
            <a:ext cx="366712" cy="365125"/>
          </a:xfrm>
        </p:spPr>
        <p:txBody>
          <a:bodyPr/>
          <a:lstStyle/>
          <a:p>
            <a:fld id="{A74886F0-B8FA-4A9C-99D7-EC507DB17DD0}" type="slidenum">
              <a:rPr lang="zh-CN" altLang="en-US">
                <a:solidFill>
                  <a:schemeClr val="tx1">
                    <a:lumMod val="85000"/>
                    <a:lumOff val="15000"/>
                  </a:schemeClr>
                </a:solidFill>
                <a:latin typeface="times" pitchFamily="18" charset="0"/>
                <a:cs typeface="times" pitchFamily="18" charset="0"/>
              </a:rPr>
              <a:pPr/>
              <a:t>1</a:t>
            </a:fld>
            <a:endParaRPr lang="zh-CN" altLang="en-US" dirty="0">
              <a:solidFill>
                <a:schemeClr val="tx1">
                  <a:lumMod val="85000"/>
                  <a:lumOff val="15000"/>
                </a:schemeClr>
              </a:solidFill>
              <a:latin typeface="times" pitchFamily="18" charset="0"/>
              <a:cs typeface="times"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6" presetClass="entr" presetSubtype="26" fill="hold"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barn(inHorizontal)">
                                      <p:cBhvr>
                                        <p:cTn id="11" dur="500"/>
                                        <p:tgtEl>
                                          <p:spTgt spid="9">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0"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wedge">
                                      <p:cBhvr>
                                        <p:cTn id="19" dur="2000"/>
                                        <p:tgtEl>
                                          <p:spTgt spid="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strips(downLeft)">
                                      <p:cBhvr>
                                        <p:cTn id="24" dur="500"/>
                                        <p:tgtEl>
                                          <p:spTgt spid="16"/>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4104"/>
                                        </p:tgtEl>
                                        <p:attrNameLst>
                                          <p:attrName>style.visibility</p:attrName>
                                        </p:attrNameLst>
                                      </p:cBhvr>
                                      <p:to>
                                        <p:strVal val="visible"/>
                                      </p:to>
                                    </p:set>
                                    <p:animEffect transition="in" filter="wipe(left)">
                                      <p:cBhvr>
                                        <p:cTn id="28" dur="5000"/>
                                        <p:tgtEl>
                                          <p:spTgt spid="4104"/>
                                        </p:tgtEl>
                                      </p:cBhvr>
                                    </p:animEffect>
                                  </p:childTnLst>
                                </p:cTn>
                              </p:par>
                              <p:par>
                                <p:cTn id="29" presetID="16" presetClass="entr" presetSubtype="26" fill="hold" nodeType="withEffect">
                                  <p:stCondLst>
                                    <p:cond delay="0"/>
                                  </p:stCondLst>
                                  <p:childTnLst>
                                    <p:set>
                                      <p:cBhvr>
                                        <p:cTn id="30" dur="1" fill="hold">
                                          <p:stCondLst>
                                            <p:cond delay="0"/>
                                          </p:stCondLst>
                                        </p:cTn>
                                        <p:tgtEl>
                                          <p:spTgt spid="4099"/>
                                        </p:tgtEl>
                                        <p:attrNameLst>
                                          <p:attrName>style.visibility</p:attrName>
                                        </p:attrNameLst>
                                      </p:cBhvr>
                                      <p:to>
                                        <p:strVal val="visible"/>
                                      </p:to>
                                    </p:set>
                                    <p:animEffect transition="in" filter="barn(inHorizontal)">
                                      <p:cBhvr>
                                        <p:cTn id="31" dur="1000"/>
                                        <p:tgtEl>
                                          <p:spTgt spid="4099"/>
                                        </p:tgtEl>
                                      </p:cBhvr>
                                    </p:animEffect>
                                  </p:childTnLst>
                                </p:cTn>
                              </p:par>
                              <p:par>
                                <p:cTn id="32" presetID="6" presetClass="entr" presetSubtype="16" fill="hold" nodeType="withEffect">
                                  <p:stCondLst>
                                    <p:cond delay="500"/>
                                  </p:stCondLst>
                                  <p:childTnLst>
                                    <p:set>
                                      <p:cBhvr>
                                        <p:cTn id="33" dur="1" fill="hold">
                                          <p:stCondLst>
                                            <p:cond delay="0"/>
                                          </p:stCondLst>
                                        </p:cTn>
                                        <p:tgtEl>
                                          <p:spTgt spid="4100"/>
                                        </p:tgtEl>
                                        <p:attrNameLst>
                                          <p:attrName>style.visibility</p:attrName>
                                        </p:attrNameLst>
                                      </p:cBhvr>
                                      <p:to>
                                        <p:strVal val="visible"/>
                                      </p:to>
                                    </p:set>
                                    <p:animEffect transition="in" filter="circle(in)">
                                      <p:cBhvr>
                                        <p:cTn id="34" dur="2000"/>
                                        <p:tgtEl>
                                          <p:spTgt spid="4100"/>
                                        </p:tgtEl>
                                      </p:cBhvr>
                                    </p:animEffect>
                                  </p:childTnLst>
                                </p:cTn>
                              </p:par>
                              <p:par>
                                <p:cTn id="35" presetID="10" presetClass="entr" presetSubtype="0" fill="hold" nodeType="withEffect">
                                  <p:stCondLst>
                                    <p:cond delay="1500"/>
                                  </p:stCondLst>
                                  <p:childTnLst>
                                    <p:set>
                                      <p:cBhvr>
                                        <p:cTn id="36" dur="1" fill="hold">
                                          <p:stCondLst>
                                            <p:cond delay="0"/>
                                          </p:stCondLst>
                                        </p:cTn>
                                        <p:tgtEl>
                                          <p:spTgt spid="4101"/>
                                        </p:tgtEl>
                                        <p:attrNameLst>
                                          <p:attrName>style.visibility</p:attrName>
                                        </p:attrNameLst>
                                      </p:cBhvr>
                                      <p:to>
                                        <p:strVal val="visible"/>
                                      </p:to>
                                    </p:set>
                                    <p:animEffect transition="in" filter="fade">
                                      <p:cBhvr>
                                        <p:cTn id="37" dur="2000"/>
                                        <p:tgtEl>
                                          <p:spTgt spid="4101"/>
                                        </p:tgtEl>
                                      </p:cBhvr>
                                    </p:animEffect>
                                  </p:childTnLst>
                                </p:cTn>
                              </p:par>
                              <p:par>
                                <p:cTn id="38" presetID="23" presetClass="entr" presetSubtype="16" fill="hold" nodeType="withEffect">
                                  <p:stCondLst>
                                    <p:cond delay="2800"/>
                                  </p:stCondLst>
                                  <p:childTnLst>
                                    <p:set>
                                      <p:cBhvr>
                                        <p:cTn id="39" dur="1" fill="hold">
                                          <p:stCondLst>
                                            <p:cond delay="0"/>
                                          </p:stCondLst>
                                        </p:cTn>
                                        <p:tgtEl>
                                          <p:spTgt spid="4102"/>
                                        </p:tgtEl>
                                        <p:attrNameLst>
                                          <p:attrName>style.visibility</p:attrName>
                                        </p:attrNameLst>
                                      </p:cBhvr>
                                      <p:to>
                                        <p:strVal val="visible"/>
                                      </p:to>
                                    </p:set>
                                    <p:anim calcmode="lin" valueType="num">
                                      <p:cBhvr>
                                        <p:cTn id="40" dur="1000" fill="hold"/>
                                        <p:tgtEl>
                                          <p:spTgt spid="4102"/>
                                        </p:tgtEl>
                                        <p:attrNameLst>
                                          <p:attrName>ppt_w</p:attrName>
                                        </p:attrNameLst>
                                      </p:cBhvr>
                                      <p:tavLst>
                                        <p:tav tm="0">
                                          <p:val>
                                            <p:fltVal val="0"/>
                                          </p:val>
                                        </p:tav>
                                        <p:tav tm="100000">
                                          <p:val>
                                            <p:strVal val="#ppt_w"/>
                                          </p:val>
                                        </p:tav>
                                      </p:tavLst>
                                    </p:anim>
                                    <p:anim calcmode="lin" valueType="num">
                                      <p:cBhvr>
                                        <p:cTn id="41" dur="1000" fill="hold"/>
                                        <p:tgtEl>
                                          <p:spTgt spid="4102"/>
                                        </p:tgtEl>
                                        <p:attrNameLst>
                                          <p:attrName>ppt_h</p:attrName>
                                        </p:attrNameLst>
                                      </p:cBhvr>
                                      <p:tavLst>
                                        <p:tav tm="0">
                                          <p:val>
                                            <p:fltVal val="0"/>
                                          </p:val>
                                        </p:tav>
                                        <p:tav tm="100000">
                                          <p:val>
                                            <p:strVal val="#ppt_h"/>
                                          </p:val>
                                        </p:tav>
                                      </p:tavLst>
                                    </p:anim>
                                  </p:childTnLst>
                                </p:cTn>
                              </p:par>
                              <p:par>
                                <p:cTn id="42" presetID="49" presetClass="entr" presetSubtype="0" decel="100000" fill="hold" nodeType="withEffect">
                                  <p:stCondLst>
                                    <p:cond delay="3700"/>
                                  </p:stCondLst>
                                  <p:childTnLst>
                                    <p:set>
                                      <p:cBhvr>
                                        <p:cTn id="43" dur="1" fill="hold">
                                          <p:stCondLst>
                                            <p:cond delay="0"/>
                                          </p:stCondLst>
                                        </p:cTn>
                                        <p:tgtEl>
                                          <p:spTgt spid="4103"/>
                                        </p:tgtEl>
                                        <p:attrNameLst>
                                          <p:attrName>style.visibility</p:attrName>
                                        </p:attrNameLst>
                                      </p:cBhvr>
                                      <p:to>
                                        <p:strVal val="visible"/>
                                      </p:to>
                                    </p:set>
                                    <p:anim calcmode="lin" valueType="num">
                                      <p:cBhvr>
                                        <p:cTn id="44" dur="1000" fill="hold"/>
                                        <p:tgtEl>
                                          <p:spTgt spid="4103"/>
                                        </p:tgtEl>
                                        <p:attrNameLst>
                                          <p:attrName>ppt_w</p:attrName>
                                        </p:attrNameLst>
                                      </p:cBhvr>
                                      <p:tavLst>
                                        <p:tav tm="0">
                                          <p:val>
                                            <p:fltVal val="0"/>
                                          </p:val>
                                        </p:tav>
                                        <p:tav tm="100000">
                                          <p:val>
                                            <p:strVal val="#ppt_w"/>
                                          </p:val>
                                        </p:tav>
                                      </p:tavLst>
                                    </p:anim>
                                    <p:anim calcmode="lin" valueType="num">
                                      <p:cBhvr>
                                        <p:cTn id="45" dur="1000" fill="hold"/>
                                        <p:tgtEl>
                                          <p:spTgt spid="4103"/>
                                        </p:tgtEl>
                                        <p:attrNameLst>
                                          <p:attrName>ppt_h</p:attrName>
                                        </p:attrNameLst>
                                      </p:cBhvr>
                                      <p:tavLst>
                                        <p:tav tm="0">
                                          <p:val>
                                            <p:fltVal val="0"/>
                                          </p:val>
                                        </p:tav>
                                        <p:tav tm="100000">
                                          <p:val>
                                            <p:strVal val="#ppt_h"/>
                                          </p:val>
                                        </p:tav>
                                      </p:tavLst>
                                    </p:anim>
                                    <p:anim calcmode="lin" valueType="num">
                                      <p:cBhvr>
                                        <p:cTn id="46" dur="1000" fill="hold"/>
                                        <p:tgtEl>
                                          <p:spTgt spid="4103"/>
                                        </p:tgtEl>
                                        <p:attrNameLst>
                                          <p:attrName>style.rotation</p:attrName>
                                        </p:attrNameLst>
                                      </p:cBhvr>
                                      <p:tavLst>
                                        <p:tav tm="0">
                                          <p:val>
                                            <p:fltVal val="360"/>
                                          </p:val>
                                        </p:tav>
                                        <p:tav tm="100000">
                                          <p:val>
                                            <p:fltVal val="0"/>
                                          </p:val>
                                        </p:tav>
                                      </p:tavLst>
                                    </p:anim>
                                    <p:animEffect transition="in" filter="fade">
                                      <p:cBhvr>
                                        <p:cTn id="47" dur="1000"/>
                                        <p:tgtEl>
                                          <p:spTgt spid="4103"/>
                                        </p:tgtEl>
                                      </p:cBhvr>
                                    </p:animEffect>
                                  </p:childTnLst>
                                </p:cTn>
                              </p:par>
                            </p:childTnLst>
                          </p:cTn>
                        </p:par>
                        <p:par>
                          <p:cTn id="48" fill="hold">
                            <p:stCondLst>
                              <p:cond delay="5500"/>
                            </p:stCondLst>
                            <p:childTnLst>
                              <p:par>
                                <p:cTn id="49" presetID="18" presetClass="entr" presetSubtype="12"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strips(downLeft)">
                                      <p:cBhvr>
                                        <p:cTn id="5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A034028-AD69-47B6-A303-94111099658A}"/>
              </a:ext>
            </a:extLst>
          </p:cNvPr>
          <p:cNvSpPr>
            <a:spLocks noGrp="1"/>
          </p:cNvSpPr>
          <p:nvPr>
            <p:ph type="title"/>
          </p:nvPr>
        </p:nvSpPr>
        <p:spPr/>
        <p:txBody>
          <a:bodyPr/>
          <a:lstStyle/>
          <a:p>
            <a:r>
              <a:rPr lang="fr-FR" altLang="en-US"/>
              <a:t>Synopsis</a:t>
            </a:r>
            <a:endParaRPr lang="el-GR" altLang="en-US"/>
          </a:p>
        </p:txBody>
      </p:sp>
      <p:sp>
        <p:nvSpPr>
          <p:cNvPr id="3" name="Content Placeholder 2">
            <a:extLst>
              <a:ext uri="{FF2B5EF4-FFF2-40B4-BE49-F238E27FC236}">
                <a16:creationId xmlns:a16="http://schemas.microsoft.com/office/drawing/2014/main" id="{81AB908A-BE7F-4F52-A1AE-A3B29FACAE29}"/>
              </a:ext>
            </a:extLst>
          </p:cNvPr>
          <p:cNvSpPr>
            <a:spLocks noGrp="1"/>
          </p:cNvSpPr>
          <p:nvPr>
            <p:ph idx="1"/>
          </p:nvPr>
        </p:nvSpPr>
        <p:spPr/>
        <p:txBody>
          <a:bodyPr>
            <a:normAutofit/>
          </a:bodyPr>
          <a:lstStyle/>
          <a:p>
            <a:pPr>
              <a:lnSpc>
                <a:spcPct val="80000"/>
              </a:lnSpc>
            </a:pPr>
            <a:r>
              <a:rPr lang="fr-FR" altLang="en-US" sz="2200"/>
              <a:t>Shrek est un film en images de synthèse américain de 2001 réalisé par Andrew Adamson et Vicky Jenson. Shrek, un ogre vert qui a toujours aimé vivre une vie de solitude dans son marais, découvre que son marais est envahi par des créatures enchantées. Lui, les trois petits cochons et l'Âne, sont forcés de quitter le marais sous les ordres de Lord Farquaad. Il se rend alors, avec son ami l'Âne, au château de Farquaad, qui aurait prétendument expulsé ces êtres de son royaume. Ce dernier souhaite épouser la Princesse Fiona, car il lui faut être marié à une princesse pour pouvoir être roi, mais celle-ci est retenue prisonnière par une abominable dragonne dans une tour d'un vieux château isolé sur un volcan rempli de lave en fusion. Il propose donc un marché à Shrek : s'il se porte au secours de la princesse à sa place, il lui rendra son marais. Accompagné d'un âne bavard comme une pie, Shrek décide d'accomplir cette quête.</a:t>
            </a:r>
            <a:endParaRPr lang="el-GR" altLang="en-US" sz="22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9CBF430-D90E-4095-96F6-717F45FEAF4B}"/>
              </a:ext>
            </a:extLst>
          </p:cNvPr>
          <p:cNvSpPr>
            <a:spLocks noGrp="1"/>
          </p:cNvSpPr>
          <p:nvPr>
            <p:ph type="title"/>
          </p:nvPr>
        </p:nvSpPr>
        <p:spPr/>
        <p:txBody>
          <a:bodyPr/>
          <a:lstStyle/>
          <a:p>
            <a:r>
              <a:rPr lang="fr-FR" altLang="el-GR"/>
              <a:t>Historique</a:t>
            </a:r>
            <a:endParaRPr lang="el-GR" altLang="el-GR"/>
          </a:p>
        </p:txBody>
      </p:sp>
      <p:sp>
        <p:nvSpPr>
          <p:cNvPr id="10243" name="Content Placeholder 2">
            <a:extLst>
              <a:ext uri="{FF2B5EF4-FFF2-40B4-BE49-F238E27FC236}">
                <a16:creationId xmlns:a16="http://schemas.microsoft.com/office/drawing/2014/main" id="{05D173D0-158D-4E76-841B-EC4E9CE958EA}"/>
              </a:ext>
            </a:extLst>
          </p:cNvPr>
          <p:cNvSpPr>
            <a:spLocks noGrp="1"/>
          </p:cNvSpPr>
          <p:nvPr>
            <p:ph idx="1"/>
          </p:nvPr>
        </p:nvSpPr>
        <p:spPr/>
        <p:txBody>
          <a:bodyPr/>
          <a:lstStyle/>
          <a:p>
            <a:r>
              <a:rPr lang="fr-FR" altLang="el-GR" sz="2000"/>
              <a:t>racines les plus anciennes :dans la scène démo, fin des années 70/début des années 80. Séquences audiovisuelles élaborées, animées en temps réel.</a:t>
            </a:r>
          </a:p>
          <a:p>
            <a:r>
              <a:rPr lang="fr-FR" altLang="el-GR" sz="2000" i="1"/>
              <a:t>Doom 1993 - </a:t>
            </a:r>
            <a:r>
              <a:rPr lang="fr-FR" altLang="el-GR" sz="2000"/>
              <a:t>programme d'enregistrement et de lecture de séquences de jeu - </a:t>
            </a:r>
            <a:r>
              <a:rPr lang="fr-FR" altLang="el-GR" sz="2000" i="1"/>
              <a:t>speedruns</a:t>
            </a:r>
          </a:p>
          <a:p>
            <a:r>
              <a:rPr lang="fr-FR" altLang="el-GR" sz="2000" i="1"/>
              <a:t>Quake</a:t>
            </a:r>
          </a:p>
          <a:p>
            <a:r>
              <a:rPr lang="fr-FR" altLang="el-GR" sz="2000"/>
              <a:t>mot </a:t>
            </a:r>
            <a:r>
              <a:rPr lang="fr-FR" altLang="el-GR" sz="2000" i="1"/>
              <a:t>machinima</a:t>
            </a:r>
            <a:r>
              <a:rPr lang="fr-FR" altLang="el-GR" sz="2000"/>
              <a:t> créé au début de l'année 1998</a:t>
            </a:r>
          </a:p>
          <a:p>
            <a:r>
              <a:rPr lang="fr-FR" altLang="el-GR" sz="2000"/>
              <a:t>Sims 2</a:t>
            </a:r>
          </a:p>
          <a:p>
            <a:r>
              <a:rPr lang="fr-FR" altLang="el-GR" sz="2000"/>
              <a:t>The Movies</a:t>
            </a:r>
          </a:p>
          <a:p>
            <a:r>
              <a:rPr lang="fr-FR" altLang="el-GR" sz="2000">
                <a:hlinkClick r:id="rId2"/>
              </a:rPr>
              <a:t>http://www.centrepompidou.fr/Pompidou/Manifs.nsf/0/C54D48520E812482C1256FE0004DD665?OpenDocument&amp;sessionM=2.10&amp;L=1</a:t>
            </a:r>
            <a:endParaRPr lang="fr-FR" altLang="el-GR" sz="2000"/>
          </a:p>
          <a:p>
            <a:r>
              <a:rPr lang="fr-FR" altLang="el-GR" sz="2000">
                <a:hlinkClick r:id="rId3"/>
              </a:rPr>
              <a:t>Red vs Blue </a:t>
            </a:r>
            <a:endParaRPr lang="fr-FR" altLang="el-GR" sz="2000"/>
          </a:p>
          <a:p>
            <a:r>
              <a:rPr lang="fr-FR" altLang="el-GR" sz="2000">
                <a:hlinkClick r:id="rId4"/>
              </a:rPr>
              <a:t>French Democracy</a:t>
            </a:r>
            <a:endParaRPr lang="el-GR" altLang="el-GR" sz="2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351</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Monotype Corsiva</vt:lpstr>
      <vt:lpstr>times</vt:lpstr>
      <vt:lpstr>Office Theme</vt:lpstr>
      <vt:lpstr>PowerPoint Presentation</vt:lpstr>
      <vt:lpstr>Synopsis</vt:lpstr>
      <vt:lpstr>Historique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Theodoros Thomas</dc:creator>
  <cp:lastModifiedBy>Theodoros Thomas</cp:lastModifiedBy>
  <cp:revision>1</cp:revision>
  <dcterms:created xsi:type="dcterms:W3CDTF">2022-03-26T11:34:37Z</dcterms:created>
  <dcterms:modified xsi:type="dcterms:W3CDTF">2022-03-26T12:03:17Z</dcterms:modified>
</cp:coreProperties>
</file>