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88" r:id="rId3"/>
    <p:sldId id="295" r:id="rId4"/>
    <p:sldId id="286" r:id="rId5"/>
    <p:sldId id="290" r:id="rId6"/>
    <p:sldId id="291" r:id="rId7"/>
    <p:sldId id="262" r:id="rId8"/>
    <p:sldId id="292" r:id="rId9"/>
    <p:sldId id="264" r:id="rId10"/>
    <p:sldId id="289" r:id="rId11"/>
    <p:sldId id="296" r:id="rId12"/>
    <p:sldId id="277" r:id="rId13"/>
    <p:sldId id="298" r:id="rId14"/>
    <p:sldId id="281" r:id="rId15"/>
    <p:sldId id="282" r:id="rId16"/>
    <p:sldId id="275" r:id="rId17"/>
    <p:sldId id="280" r:id="rId18"/>
    <p:sldId id="276" r:id="rId19"/>
    <p:sldId id="293" r:id="rId20"/>
    <p:sldId id="265" r:id="rId21"/>
    <p:sldId id="266" r:id="rId22"/>
    <p:sldId id="267" r:id="rId23"/>
    <p:sldId id="294" r:id="rId24"/>
    <p:sldId id="297" r:id="rId25"/>
    <p:sldId id="257" r:id="rId26"/>
    <p:sldId id="258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7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7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6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11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3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86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4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4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92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5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7202/1015125ar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ro.who.int/fr/health-topics/health-diplomacy/" TargetMode="External"/><Relationship Id="rId2" Type="http://schemas.openxmlformats.org/officeDocument/2006/relationships/hyperlink" Target="https://www.diplomatie.gouv.fr/fr/politique-etrangere-de-la-france/developpement/priorites-sectorielles/la-sante/la-france-et-la-securite-sanitaire-internationale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naids.org/fr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ju4PXw68uU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44456" y="1335819"/>
            <a:ext cx="8534400" cy="4897119"/>
          </a:xfrm>
        </p:spPr>
        <p:txBody>
          <a:bodyPr/>
          <a:lstStyle/>
          <a:p>
            <a:r>
              <a:rPr lang="en-US" dirty="0" smtClean="0"/>
              <a:t>DIPLOMATIE SANITAIRE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45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OMS-ACTIONS</a:t>
            </a:r>
            <a:endParaRPr lang="fr-F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88614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Couverture sanitaire </a:t>
            </a:r>
            <a:r>
              <a:rPr lang="fr-FR" sz="2400" dirty="0" smtClean="0"/>
              <a:t>universelle</a:t>
            </a:r>
            <a:r>
              <a:rPr lang="en-US" sz="2400" dirty="0" smtClean="0"/>
              <a:t>: </a:t>
            </a:r>
            <a:r>
              <a:rPr lang="fr-FR" sz="2400" dirty="0" smtClean="0"/>
              <a:t>L'OMS </a:t>
            </a:r>
            <a:r>
              <a:rPr lang="fr-FR" sz="2400" dirty="0"/>
              <a:t>dirige les efforts mondiaux pour que chacun ait accès aux services de santé </a:t>
            </a:r>
            <a:r>
              <a:rPr lang="fr-FR" sz="2400" dirty="0" smtClean="0"/>
              <a:t>essentiels</a:t>
            </a:r>
          </a:p>
          <a:p>
            <a:r>
              <a:rPr lang="fr-FR" sz="2400" dirty="0" smtClean="0"/>
              <a:t>Gestion </a:t>
            </a:r>
            <a:r>
              <a:rPr lang="fr-FR" sz="2400" dirty="0"/>
              <a:t>des urgences </a:t>
            </a:r>
            <a:r>
              <a:rPr lang="fr-FR" sz="2400" dirty="0" smtClean="0"/>
              <a:t>sanitaires</a:t>
            </a:r>
            <a:r>
              <a:rPr lang="en-US" sz="2400" dirty="0" smtClean="0"/>
              <a:t>: Elle c</a:t>
            </a:r>
            <a:r>
              <a:rPr lang="fr-FR" sz="2400" dirty="0" smtClean="0"/>
              <a:t>oordonne </a:t>
            </a:r>
            <a:r>
              <a:rPr lang="fr-FR" sz="2400" dirty="0"/>
              <a:t>les efforts des acteurs multiples </a:t>
            </a:r>
            <a:endParaRPr lang="fr-FR" sz="2400" dirty="0" smtClean="0"/>
          </a:p>
          <a:p>
            <a:r>
              <a:rPr lang="fr-FR" sz="2400" dirty="0"/>
              <a:t>Promotion de la </a:t>
            </a:r>
            <a:r>
              <a:rPr lang="fr-FR" sz="2400" dirty="0" smtClean="0"/>
              <a:t>santé physique et mental</a:t>
            </a:r>
            <a:r>
              <a:rPr lang="en-US" sz="2400" dirty="0" smtClean="0"/>
              <a:t>e: </a:t>
            </a:r>
            <a:r>
              <a:rPr lang="fr-FR" sz="2400" dirty="0"/>
              <a:t>Elle mène </a:t>
            </a:r>
            <a:r>
              <a:rPr lang="fr-FR" sz="2400" dirty="0" smtClean="0"/>
              <a:t>des </a:t>
            </a:r>
            <a:r>
              <a:rPr lang="fr-FR" sz="2400" dirty="0"/>
              <a:t>campagnes pour des comportements sains (alimentation, lutte contre le tabac, alcool) et favorise la santé à tout âge en s’orientant, les dernières années, aussi vers la santé </a:t>
            </a:r>
            <a:r>
              <a:rPr lang="fr-FR" sz="2400" dirty="0" smtClean="0"/>
              <a:t>mentale</a:t>
            </a:r>
          </a:p>
          <a:p>
            <a:r>
              <a:rPr lang="fr-FR" sz="2400" dirty="0"/>
              <a:t>Lutte contre les </a:t>
            </a:r>
            <a:r>
              <a:rPr lang="fr-FR" sz="2400" dirty="0" smtClean="0"/>
              <a:t>maladies</a:t>
            </a:r>
          </a:p>
          <a:p>
            <a:r>
              <a:rPr lang="fr-FR" sz="2400" dirty="0" smtClean="0"/>
              <a:t>Soutien </a:t>
            </a:r>
            <a:r>
              <a:rPr lang="fr-FR" sz="2400" dirty="0"/>
              <a:t>aux systèmes de </a:t>
            </a:r>
            <a:r>
              <a:rPr lang="fr-FR" sz="2400" dirty="0" smtClean="0"/>
              <a:t>santé: </a:t>
            </a:r>
            <a:r>
              <a:rPr lang="fr-FR" sz="2400" dirty="0"/>
              <a:t>Elle aide les pays à renforcer leurs systèmes de </a:t>
            </a:r>
            <a:r>
              <a:rPr lang="fr-FR" sz="2400" dirty="0" smtClean="0"/>
              <a:t>santé</a:t>
            </a:r>
          </a:p>
          <a:p>
            <a:r>
              <a:rPr lang="fr-FR" sz="2400" dirty="0"/>
              <a:t>Recherche</a:t>
            </a: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03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« La </a:t>
            </a:r>
            <a:r>
              <a:rPr lang="fr-FR" sz="2400" dirty="0"/>
              <a:t>France considère l’amélioration de la sante mondiale et la coopération avec l’OMS une priorité de sa politique </a:t>
            </a:r>
            <a:r>
              <a:rPr lang="fr-FR" sz="2400" dirty="0" smtClean="0"/>
              <a:t>étrangère.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6102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3151" y="541504"/>
            <a:ext cx="3547533" cy="834072"/>
          </a:xfrm>
        </p:spPr>
        <p:txBody>
          <a:bodyPr/>
          <a:lstStyle/>
          <a:p>
            <a:r>
              <a:rPr lang="fr-FR" sz="2400" dirty="0" smtClean="0"/>
              <a:t>MÉDECINS SANS FRONTIÈRES</a:t>
            </a:r>
            <a:endParaRPr lang="fr-F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842" y="850791"/>
            <a:ext cx="5231958" cy="5080882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</a:t>
            </a:r>
            <a:r>
              <a:rPr lang="fr-FR" sz="1800" dirty="0" smtClean="0"/>
              <a:t>ondée </a:t>
            </a:r>
            <a:r>
              <a:rPr lang="fr-FR" sz="1800" dirty="0"/>
              <a:t>en 1971 à </a:t>
            </a:r>
            <a:r>
              <a:rPr lang="fr-FR" sz="1800" dirty="0" smtClean="0"/>
              <a:t>Paris</a:t>
            </a:r>
          </a:p>
          <a:p>
            <a:r>
              <a:rPr lang="fr-FR" sz="1800" dirty="0" smtClean="0"/>
              <a:t>Assistance </a:t>
            </a:r>
            <a:r>
              <a:rPr lang="fr-FR" sz="1800" dirty="0"/>
              <a:t>à des populations dont la vie ou la santé sont menacées, en cas de conflits armés, d'épidémies, de pandémies, de catastrophes naturelles ou d'exclusion des </a:t>
            </a:r>
            <a:r>
              <a:rPr lang="fr-FR" sz="1800" dirty="0" smtClean="0"/>
              <a:t>soins</a:t>
            </a:r>
          </a:p>
          <a:p>
            <a:r>
              <a:rPr lang="fr-FR" sz="1800" dirty="0" smtClean="0"/>
              <a:t>Son </a:t>
            </a:r>
            <a:r>
              <a:rPr lang="fr-FR" sz="1800" dirty="0"/>
              <a:t>bureau international siège à </a:t>
            </a:r>
            <a:r>
              <a:rPr lang="fr-FR" sz="1800" dirty="0" smtClean="0"/>
              <a:t>Genève</a:t>
            </a:r>
            <a:endParaRPr lang="el-GR" sz="1800" dirty="0" smtClean="0"/>
          </a:p>
          <a:p>
            <a:r>
              <a:rPr lang="en-US" sz="1800" dirty="0"/>
              <a:t>P</a:t>
            </a:r>
            <a:r>
              <a:rPr lang="fr-FR" sz="1800" dirty="0" err="1" smtClean="0"/>
              <a:t>rix</a:t>
            </a:r>
            <a:r>
              <a:rPr lang="fr-FR" sz="1800" dirty="0" smtClean="0"/>
              <a:t> </a:t>
            </a:r>
            <a:r>
              <a:rPr lang="fr-FR" sz="1800" dirty="0"/>
              <a:t>Nobel de la paix en 1999</a:t>
            </a:r>
          </a:p>
        </p:txBody>
      </p:sp>
    </p:spTree>
    <p:extLst>
      <p:ext uri="{BB962C8B-B14F-4D97-AF65-F5344CB8AC3E}">
        <p14:creationId xmlns:p14="http://schemas.microsoft.com/office/powerpoint/2010/main" val="275583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MÉDECINS SANS FRONTIÈRES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568" b="11568"/>
          <a:stretch>
            <a:fillRect/>
          </a:stretch>
        </p:blipFill>
        <p:spPr>
          <a:xfrm>
            <a:off x="1932167" y="554603"/>
            <a:ext cx="8205746" cy="4245997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1800" dirty="0"/>
              <a:t>Fondée en 1971 à Paris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76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3150" y="446088"/>
            <a:ext cx="3547533" cy="619387"/>
          </a:xfrm>
        </p:spPr>
        <p:txBody>
          <a:bodyPr/>
          <a:lstStyle/>
          <a:p>
            <a:r>
              <a:rPr lang="fr-FR" sz="2400" dirty="0" smtClean="0"/>
              <a:t>MÉDECINS DU MONDE</a:t>
            </a:r>
            <a:endParaRPr lang="fr-F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77" y="1065475"/>
            <a:ext cx="5637475" cy="4795574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Créée en</a:t>
            </a:r>
            <a:r>
              <a:rPr lang="el-GR" sz="2400" dirty="0" smtClean="0"/>
              <a:t> </a:t>
            </a:r>
            <a:r>
              <a:rPr lang="fr-FR" sz="2400" dirty="0" smtClean="0"/>
              <a:t>1980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2679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425417"/>
          </a:xfrm>
        </p:spPr>
        <p:txBody>
          <a:bodyPr>
            <a:normAutofit fontScale="90000"/>
          </a:bodyPr>
          <a:lstStyle/>
          <a:p>
            <a:r>
              <a:rPr lang="fr-FR" dirty="0"/>
              <a:t>MÉDECINS DU MONDE</a:t>
            </a:r>
            <a:endParaRPr lang="fr-F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047" b="8047"/>
          <a:stretch>
            <a:fillRect/>
          </a:stretch>
        </p:blipFill>
        <p:spPr>
          <a:xfrm>
            <a:off x="6527488" y="629091"/>
            <a:ext cx="4516874" cy="5231958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4728" y="1971923"/>
            <a:ext cx="4852988" cy="3889126"/>
          </a:xfrm>
        </p:spPr>
        <p:txBody>
          <a:bodyPr>
            <a:normAutofit/>
          </a:bodyPr>
          <a:lstStyle/>
          <a:p>
            <a:r>
              <a:rPr lang="fr-FR" sz="1600" dirty="0"/>
              <a:t>En 1978, quelque part en mer de </a:t>
            </a:r>
            <a:r>
              <a:rPr lang="fr-FR" sz="1600" dirty="0" smtClean="0"/>
              <a:t>Chine, un </a:t>
            </a:r>
            <a:r>
              <a:rPr lang="fr-FR" sz="1600" dirty="0"/>
              <a:t>bateau vogue à la dérive. À son bord, 2564 réfugiés vietnamiens qu’aucun pays ne veut accueillir. Désespérés, ils lèvent une </a:t>
            </a:r>
            <a:r>
              <a:rPr lang="fr-FR" sz="1600" dirty="0" smtClean="0"/>
              <a:t>banderole: </a:t>
            </a:r>
            <a:r>
              <a:rPr lang="fr-FR" sz="1600" dirty="0"/>
              <a:t>“Nous sommes menacés de famine et d’épidémies. Nations unies, sauvez-nous </a:t>
            </a:r>
            <a:r>
              <a:rPr lang="fr-FR" sz="1600" dirty="0" smtClean="0"/>
              <a:t>!”</a:t>
            </a:r>
            <a:endParaRPr lang="fr-FR" sz="1600" dirty="0"/>
          </a:p>
          <a:p>
            <a:r>
              <a:rPr lang="fr-FR" sz="1600" dirty="0"/>
              <a:t>Le 21 mai 1980, Médecins du Monde est né. L’association s’est assigné un triple objectif : aller où les autres ne vont pas, témoigner de l’intolérable et travailler bénévolement. Il s’agit avant tout, selon l’un des médecins fondateurs, de “créer une structure prête à parer aux situations d’urgence, dans les délais les plus brefs, ce qui n’est parfois pas possible aux institutions internationales.”</a:t>
            </a:r>
          </a:p>
        </p:txBody>
      </p:sp>
    </p:spTree>
    <p:extLst>
      <p:ext uri="{BB962C8B-B14F-4D97-AF65-F5344CB8AC3E}">
        <p14:creationId xmlns:p14="http://schemas.microsoft.com/office/powerpoint/2010/main" val="369787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969244"/>
          </a:xfrm>
        </p:spPr>
        <p:txBody>
          <a:bodyPr/>
          <a:lstStyle/>
          <a:p>
            <a:r>
              <a:rPr lang="fr-FR" dirty="0" smtClean="0"/>
              <a:t>ACTION CONTRE LA FAIM</a:t>
            </a:r>
            <a:endParaRPr lang="fr-F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Une association humanitaire française</a:t>
            </a:r>
          </a:p>
          <a:p>
            <a:r>
              <a:rPr lang="fr-FR" sz="2000" dirty="0"/>
              <a:t>Créée en </a:t>
            </a:r>
            <a:r>
              <a:rPr lang="fr-FR" sz="2000" dirty="0" smtClean="0"/>
              <a:t>1979</a:t>
            </a:r>
          </a:p>
          <a:p>
            <a:r>
              <a:rPr lang="fr-FR" sz="2000" dirty="0"/>
              <a:t>L</a:t>
            </a:r>
            <a:r>
              <a:rPr lang="fr-FR" sz="2000" dirty="0" smtClean="0"/>
              <a:t>utte </a:t>
            </a:r>
            <a:r>
              <a:rPr lang="fr-FR" sz="2000" dirty="0"/>
              <a:t>contre la faim dans le </a:t>
            </a:r>
            <a:r>
              <a:rPr lang="fr-FR" sz="2000" dirty="0" smtClean="0"/>
              <a:t>monde</a:t>
            </a:r>
            <a:endParaRPr lang="el-GR" sz="2000" dirty="0" smtClean="0"/>
          </a:p>
          <a:p>
            <a:r>
              <a:rPr lang="en-US" sz="2000" dirty="0" smtClean="0"/>
              <a:t>P</a:t>
            </a:r>
            <a:r>
              <a:rPr lang="fr-FR" sz="2000" dirty="0" smtClean="0"/>
              <a:t>résents </a:t>
            </a:r>
            <a:r>
              <a:rPr lang="fr-FR" sz="2000" dirty="0"/>
              <a:t>dans 57 </a:t>
            </a:r>
            <a:r>
              <a:rPr lang="fr-FR" sz="2000" dirty="0" smtClean="0"/>
              <a:t>pays</a:t>
            </a:r>
            <a:endParaRPr lang="fr-FR" sz="20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1193" y="1415332"/>
            <a:ext cx="6251575" cy="38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7 </a:t>
            </a:r>
            <a:r>
              <a:rPr lang="fr-FR" sz="4400" dirty="0"/>
              <a:t>domaines d’activité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2400" dirty="0"/>
              <a:t>Nutrition et santé</a:t>
            </a:r>
          </a:p>
          <a:p>
            <a:pPr>
              <a:buFont typeface="+mj-lt"/>
              <a:buAutoNum type="arabicPeriod"/>
            </a:pPr>
            <a:r>
              <a:rPr lang="fr-FR" sz="2400" dirty="0"/>
              <a:t>Sécurité alimentaire et moyens d’existence</a:t>
            </a:r>
          </a:p>
          <a:p>
            <a:pPr>
              <a:buFont typeface="+mj-lt"/>
              <a:buAutoNum type="arabicPeriod"/>
            </a:pPr>
            <a:r>
              <a:rPr lang="fr-FR" sz="2400" dirty="0"/>
              <a:t>Eau, assainissement et hygiène</a:t>
            </a:r>
          </a:p>
          <a:p>
            <a:pPr>
              <a:buFont typeface="+mj-lt"/>
              <a:buAutoNum type="arabicPeriod"/>
            </a:pPr>
            <a:r>
              <a:rPr lang="fr-FR" sz="2400" dirty="0" smtClean="0"/>
              <a:t>Santé mentale, soutien psychosocial</a:t>
            </a:r>
          </a:p>
          <a:p>
            <a:pPr>
              <a:buFont typeface="+mj-lt"/>
              <a:buAutoNum type="arabicPeriod"/>
            </a:pPr>
            <a:r>
              <a:rPr lang="fr-FR" sz="2400" dirty="0" smtClean="0"/>
              <a:t>Plaidoyer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Climat</a:t>
            </a:r>
          </a:p>
          <a:p>
            <a:pPr>
              <a:buFont typeface="+mj-lt"/>
              <a:buAutoNum type="arabicPeriod"/>
            </a:pPr>
            <a:r>
              <a:rPr lang="fr-FR" sz="2400" dirty="0"/>
              <a:t>Recherche, analyses et apprentissage</a:t>
            </a:r>
          </a:p>
        </p:txBody>
      </p:sp>
    </p:spTree>
    <p:extLst>
      <p:ext uri="{BB962C8B-B14F-4D97-AF65-F5344CB8AC3E}">
        <p14:creationId xmlns:p14="http://schemas.microsoft.com/office/powerpoint/2010/main" val="153511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897682"/>
          </a:xfrm>
        </p:spPr>
        <p:txBody>
          <a:bodyPr/>
          <a:lstStyle/>
          <a:p>
            <a:r>
              <a:rPr lang="fr-FR" sz="2800" dirty="0" smtClean="0"/>
              <a:t>SANTÉ SUD </a:t>
            </a:r>
            <a:endParaRPr lang="fr-FR" sz="28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895" y="644056"/>
            <a:ext cx="4699220" cy="5502302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Créée en 1984 par des professionnel·les de </a:t>
            </a:r>
            <a:r>
              <a:rPr lang="fr-FR" sz="2000" dirty="0" smtClean="0"/>
              <a:t>santé en France</a:t>
            </a:r>
          </a:p>
          <a:p>
            <a:r>
              <a:rPr lang="fr-FR" sz="2000" dirty="0" smtClean="0"/>
              <a:t>Basée </a:t>
            </a:r>
            <a:r>
              <a:rPr lang="fr-FR" sz="2000" dirty="0"/>
              <a:t>à </a:t>
            </a:r>
            <a:r>
              <a:rPr lang="fr-FR" sz="2000" dirty="0" smtClean="0"/>
              <a:t>Marseille</a:t>
            </a:r>
          </a:p>
          <a:p>
            <a:r>
              <a:rPr lang="fr-FR" sz="2000" dirty="0"/>
              <a:t>O</a:t>
            </a:r>
            <a:r>
              <a:rPr lang="fr-FR" sz="2000" dirty="0" smtClean="0"/>
              <a:t>rganisation </a:t>
            </a:r>
            <a:r>
              <a:rPr lang="fr-FR" sz="2000" dirty="0"/>
              <a:t>de solidarité </a:t>
            </a:r>
            <a:r>
              <a:rPr lang="fr-FR" sz="2000" dirty="0" smtClean="0"/>
              <a:t>engagée </a:t>
            </a:r>
            <a:r>
              <a:rPr lang="fr-FR" sz="2000" dirty="0"/>
              <a:t>pour le droit à la santé pour toutes et tous qui agit pour le renforcement des systèmes de santé et le pouvoir d’agir des </a:t>
            </a:r>
            <a:r>
              <a:rPr lang="fr-FR" sz="2000" dirty="0" smtClean="0"/>
              <a:t>populations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441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cap="none" dirty="0"/>
              <a:t>C</a:t>
            </a:r>
            <a:r>
              <a:rPr lang="fr-FR" cap="none" dirty="0" smtClean="0"/>
              <a:t>uba reçoit 100 000 barils de pétrole par jour en échange de l'envoi de dizaines de médecins dans des zones appauvries et rurales du </a:t>
            </a:r>
            <a:r>
              <a:rPr lang="fr-FR" cap="none" dirty="0"/>
              <a:t>V</a:t>
            </a:r>
            <a:r>
              <a:rPr lang="fr-FR" cap="none" dirty="0" smtClean="0"/>
              <a:t>enezuela.</a:t>
            </a:r>
            <a:endParaRPr lang="fr-FR" cap="none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DIPLOMATIE SANITAIRE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La diplomatie </a:t>
            </a:r>
            <a:r>
              <a:rPr lang="fr-FR" sz="2400" dirty="0" smtClean="0"/>
              <a:t>sanitaire</a:t>
            </a:r>
            <a:r>
              <a:rPr lang="en-US" sz="2400" dirty="0" smtClean="0"/>
              <a:t>: </a:t>
            </a:r>
            <a:r>
              <a:rPr lang="fr-FR" sz="2400" dirty="0" smtClean="0"/>
              <a:t>une </a:t>
            </a:r>
            <a:r>
              <a:rPr lang="fr-FR" sz="2400" dirty="0"/>
              <a:t>discipline médico-diplomatique qui consiste à négocier, plaider et influencer au bénéfice de la </a:t>
            </a:r>
            <a:r>
              <a:rPr lang="fr-FR" sz="2400" dirty="0" smtClean="0"/>
              <a:t>santé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5129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" y="392200"/>
            <a:ext cx="11712271" cy="6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3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12192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5" y="0"/>
            <a:ext cx="6599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9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23" y="294198"/>
            <a:ext cx="5724940" cy="62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PRINCIPAL DÉFI</a:t>
            </a:r>
            <a:endParaRPr lang="fr-F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Trouver </a:t>
            </a:r>
            <a:r>
              <a:rPr lang="fr-FR" sz="2400" dirty="0"/>
              <a:t>des compromis permettant d’adopter des règles et des initiatives durables qui servent réellement la santé mondiale malgré la diversité des acteurs et de leurs intérêts</a:t>
            </a:r>
          </a:p>
        </p:txBody>
      </p:sp>
    </p:spTree>
    <p:extLst>
      <p:ext uri="{BB962C8B-B14F-4D97-AF65-F5344CB8AC3E}">
        <p14:creationId xmlns:p14="http://schemas.microsoft.com/office/powerpoint/2010/main" val="228205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684213" y="0"/>
            <a:ext cx="10058400" cy="683812"/>
          </a:xfrm>
        </p:spPr>
        <p:txBody>
          <a:bodyPr/>
          <a:lstStyle/>
          <a:p>
            <a:r>
              <a:rPr lang="en-US" dirty="0" err="1" smtClean="0"/>
              <a:t>Bibliographie</a:t>
            </a:r>
            <a:endParaRPr lang="fr-F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>
          <a:xfrm>
            <a:off x="628553" y="683813"/>
            <a:ext cx="8535988" cy="56922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chemeClr val="tx1"/>
                </a:solidFill>
              </a:rPr>
              <a:t>Rollet</a:t>
            </a:r>
            <a:r>
              <a:rPr lang="fr-FR" dirty="0">
                <a:solidFill>
                  <a:schemeClr val="tx1"/>
                </a:solidFill>
              </a:rPr>
              <a:t>, V. (2013). </a:t>
            </a:r>
            <a:r>
              <a:rPr lang="fr-FR" i="1" dirty="0">
                <a:solidFill>
                  <a:schemeClr val="tx1"/>
                </a:solidFill>
              </a:rPr>
              <a:t>Négocier l’accès à la santé au niveau </a:t>
            </a:r>
            <a:r>
              <a:rPr lang="fr-FR" i="1" dirty="0" smtClean="0">
                <a:solidFill>
                  <a:schemeClr val="tx1"/>
                </a:solidFill>
              </a:rPr>
              <a:t>mondial: processus, concrétisation </a:t>
            </a:r>
            <a:r>
              <a:rPr lang="fr-FR" i="1" dirty="0">
                <a:solidFill>
                  <a:schemeClr val="tx1"/>
                </a:solidFill>
              </a:rPr>
              <a:t>et défis de la diplomatie sanitaire mondiale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smtClean="0">
                <a:solidFill>
                  <a:schemeClr val="tx1"/>
                </a:solidFill>
              </a:rPr>
              <a:t>Études internationales</a:t>
            </a:r>
            <a:r>
              <a:rPr lang="fr-FR" dirty="0">
                <a:solidFill>
                  <a:schemeClr val="tx1"/>
                </a:solidFill>
              </a:rPr>
              <a:t>, 44(1), 109–130.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doi.org/10.7202/1015125ar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i="1" dirty="0">
                <a:solidFill>
                  <a:schemeClr val="tx1"/>
                </a:solidFill>
              </a:rPr>
              <a:t>Enjeu stratégique et jeux </a:t>
            </a:r>
            <a:r>
              <a:rPr lang="fr-FR" i="1" dirty="0" smtClean="0">
                <a:solidFill>
                  <a:schemeClr val="tx1"/>
                </a:solidFill>
              </a:rPr>
              <a:t>diplomatiques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fr-FR" dirty="0" err="1" smtClean="0">
                <a:solidFill>
                  <a:schemeClr val="tx1"/>
                </a:solidFill>
              </a:rPr>
              <a:t>ous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la direction de Dominique </a:t>
            </a:r>
            <a:r>
              <a:rPr lang="fr-FR" dirty="0" err="1">
                <a:solidFill>
                  <a:schemeClr val="tx1"/>
                </a:solidFill>
              </a:rPr>
              <a:t>Kerouedan</a:t>
            </a:r>
            <a:r>
              <a:rPr lang="fr-FR" dirty="0">
                <a:solidFill>
                  <a:schemeClr val="tx1"/>
                </a:solidFill>
              </a:rPr>
              <a:t> et Joseph </a:t>
            </a:r>
            <a:r>
              <a:rPr lang="fr-FR" dirty="0" smtClean="0">
                <a:solidFill>
                  <a:schemeClr val="tx1"/>
                </a:solidFill>
              </a:rPr>
              <a:t>Brunet-</a:t>
            </a:r>
            <a:r>
              <a:rPr lang="fr-FR" dirty="0" err="1" smtClean="0">
                <a:solidFill>
                  <a:schemeClr val="tx1"/>
                </a:solidFill>
              </a:rPr>
              <a:t>Jailly</a:t>
            </a:r>
            <a:r>
              <a:rPr lang="fr-FR" dirty="0" smtClean="0">
                <a:solidFill>
                  <a:schemeClr val="tx1"/>
                </a:solidFill>
              </a:rPr>
              <a:t> Académique 2016, Presses </a:t>
            </a:r>
            <a:r>
              <a:rPr lang="fr-FR" dirty="0">
                <a:solidFill>
                  <a:schemeClr val="tx1"/>
                </a:solidFill>
              </a:rPr>
              <a:t>de Sciences </a:t>
            </a:r>
            <a:r>
              <a:rPr lang="fr-FR" dirty="0" smtClean="0">
                <a:solidFill>
                  <a:schemeClr val="tx1"/>
                </a:solidFill>
              </a:rPr>
              <a:t>Po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Paul Flores, </a:t>
            </a:r>
            <a:r>
              <a:rPr lang="fr-FR" i="1" dirty="0">
                <a:solidFill>
                  <a:schemeClr val="tx1"/>
                </a:solidFill>
              </a:rPr>
              <a:t>« La diplomatie sanitaire cubaine : un outil de politique extérieure controversé »</a:t>
            </a:r>
            <a:r>
              <a:rPr lang="fr-FR" dirty="0">
                <a:solidFill>
                  <a:schemeClr val="tx1"/>
                </a:solidFill>
              </a:rPr>
              <a:t>, Institut d'études de géopolitique appliquée, Paris, 31 janvier </a:t>
            </a:r>
            <a:r>
              <a:rPr lang="fr-FR" dirty="0" smtClean="0">
                <a:solidFill>
                  <a:schemeClr val="tx1"/>
                </a:solidFill>
              </a:rPr>
              <a:t>2022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>
                <a:solidFill>
                  <a:schemeClr val="tx1"/>
                </a:solidFill>
              </a:rPr>
              <a:t>Ilona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Kickbusch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Haik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Nikogosian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Michel </a:t>
            </a:r>
            <a:r>
              <a:rPr lang="fr-FR" dirty="0" err="1">
                <a:solidFill>
                  <a:schemeClr val="tx1"/>
                </a:solidFill>
              </a:rPr>
              <a:t>Kazatchkine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Mihály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Kökény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i="1" dirty="0">
                <a:solidFill>
                  <a:schemeClr val="tx1"/>
                </a:solidFill>
              </a:rPr>
              <a:t>INTRODUCTION À LA DIPLOMATIE </a:t>
            </a:r>
            <a:r>
              <a:rPr lang="fr-FR" i="1" dirty="0" smtClean="0">
                <a:solidFill>
                  <a:schemeClr val="tx1"/>
                </a:solidFill>
              </a:rPr>
              <a:t> EN </a:t>
            </a:r>
            <a:r>
              <a:rPr lang="fr-FR" i="1" dirty="0">
                <a:solidFill>
                  <a:schemeClr val="tx1"/>
                </a:solidFill>
              </a:rPr>
              <a:t>SANTÉ </a:t>
            </a:r>
            <a:r>
              <a:rPr lang="fr-FR" i="1" dirty="0" smtClean="0">
                <a:solidFill>
                  <a:schemeClr val="tx1"/>
                </a:solidFill>
              </a:rPr>
              <a:t>MONDIALE, Pour </a:t>
            </a:r>
            <a:r>
              <a:rPr lang="fr-FR" i="1" dirty="0">
                <a:solidFill>
                  <a:schemeClr val="tx1"/>
                </a:solidFill>
              </a:rPr>
              <a:t>une meilleure santé, plus de solidarité globale et </a:t>
            </a:r>
            <a:r>
              <a:rPr lang="fr-FR" i="1" dirty="0" smtClean="0">
                <a:solidFill>
                  <a:schemeClr val="tx1"/>
                </a:solidFill>
              </a:rPr>
              <a:t>d’équité</a:t>
            </a:r>
            <a:r>
              <a:rPr lang="fr-FR" dirty="0" smtClean="0">
                <a:solidFill>
                  <a:schemeClr val="tx1"/>
                </a:solidFill>
              </a:rPr>
              <a:t>, GLOBAL </a:t>
            </a:r>
            <a:r>
              <a:rPr lang="fr-FR" dirty="0">
                <a:solidFill>
                  <a:schemeClr val="tx1"/>
                </a:solidFill>
              </a:rPr>
              <a:t>HEALTH CENTRE | 2022</a:t>
            </a:r>
            <a:endParaRPr lang="fr-FR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9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SITOGRAPHIE</a:t>
            </a:r>
            <a:endParaRPr lang="fr-F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4213" y="2305878"/>
            <a:ext cx="8535988" cy="379188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hlinkClick r:id="rId2"/>
              </a:rPr>
              <a:t>https://www.diplomatie.gouv.fr/fr/politique-etrangere-de-la-france/developpement/priorites-sectorielles/la-sante/la-france-et-la-securite-sanitaire-internationale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hlinkClick r:id="rId3"/>
              </a:rPr>
              <a:t>https://www.emro.who.int/fr/health-topics/health-diplomacy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www.unaids.org/fr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66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3" y="143124"/>
            <a:ext cx="10058400" cy="914400"/>
          </a:xfrm>
        </p:spPr>
        <p:txBody>
          <a:bodyPr/>
          <a:lstStyle/>
          <a:p>
            <a:r>
              <a:rPr lang="en-US" dirty="0" smtClean="0"/>
              <a:t>PODCAST</a:t>
            </a:r>
            <a:endParaRPr lang="fr-F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4212" y="1812897"/>
            <a:ext cx="8535988" cy="418150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Pourquoi </a:t>
            </a:r>
            <a:r>
              <a:rPr lang="fr-FR" dirty="0">
                <a:solidFill>
                  <a:schemeClr val="tx1"/>
                </a:solidFill>
              </a:rPr>
              <a:t>la diplomatie sanitaire est urgente ?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www.youtube.com/watch?v=7ju4PXw68uU</a:t>
            </a:r>
            <a:endParaRPr lang="el-GR" dirty="0"/>
          </a:p>
          <a:p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3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la diplomatie </a:t>
            </a:r>
            <a:r>
              <a:rPr lang="fr-FR" sz="2400" dirty="0" smtClean="0"/>
              <a:t>humanitaire </a:t>
            </a:r>
            <a:r>
              <a:rPr lang="fr-FR" sz="2400" dirty="0"/>
              <a:t>vise à mobiliser les citoyens et les gouvernements afin de soutenir des opérations et des projets </a:t>
            </a:r>
            <a:r>
              <a:rPr lang="fr-FR" sz="2400" dirty="0" smtClean="0"/>
              <a:t>humanitaires</a:t>
            </a:r>
          </a:p>
          <a:p>
            <a:r>
              <a:rPr lang="fr-FR" sz="2400" dirty="0"/>
              <a:t>la diplomatie scientifique </a:t>
            </a:r>
            <a:r>
              <a:rPr lang="fr-FR" sz="2400" dirty="0" smtClean="0"/>
              <a:t>désigne </a:t>
            </a:r>
            <a:r>
              <a:rPr lang="fr-FR" sz="2400" dirty="0"/>
              <a:t>l’utilisation de la science à des fins de </a:t>
            </a:r>
            <a:r>
              <a:rPr lang="fr-FR" sz="2400" dirty="0" smtClean="0"/>
              <a:t>diplomatie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3903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00831" y="431285"/>
            <a:ext cx="10571998" cy="970450"/>
          </a:xfrm>
        </p:spPr>
        <p:txBody>
          <a:bodyPr/>
          <a:lstStyle/>
          <a:p>
            <a:r>
              <a:rPr lang="fr-FR" sz="3200" dirty="0" smtClean="0"/>
              <a:t>Objectifs </a:t>
            </a:r>
            <a:r>
              <a:rPr lang="fr-FR" sz="3200" dirty="0"/>
              <a:t>de la diplomatie de la santé mondiale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6562" y="2254092"/>
            <a:ext cx="10554574" cy="363651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L’amélioration </a:t>
            </a:r>
            <a:r>
              <a:rPr lang="fr-FR" sz="2400" dirty="0"/>
              <a:t>de la sécurité sanitaire et de la santé de la </a:t>
            </a:r>
            <a:r>
              <a:rPr lang="fr-FR" sz="2400" dirty="0" smtClean="0"/>
              <a:t>population</a:t>
            </a:r>
          </a:p>
          <a:p>
            <a:r>
              <a:rPr lang="fr-FR" sz="2400" dirty="0" smtClean="0"/>
              <a:t>De </a:t>
            </a:r>
            <a:r>
              <a:rPr lang="fr-FR" sz="2400" dirty="0"/>
              <a:t>meilleures relations entre les États et l’engagement </a:t>
            </a:r>
            <a:r>
              <a:rPr lang="fr-FR" sz="2400" dirty="0" smtClean="0"/>
              <a:t>à </a:t>
            </a:r>
            <a:r>
              <a:rPr lang="fr-FR" sz="2400" dirty="0"/>
              <a:t>collaborer en vue d'améliorer la </a:t>
            </a:r>
            <a:r>
              <a:rPr lang="fr-FR" sz="2400" dirty="0" smtClean="0"/>
              <a:t>santé</a:t>
            </a:r>
          </a:p>
          <a:p>
            <a:r>
              <a:rPr lang="fr-FR" sz="2400" dirty="0"/>
              <a:t>Intégrer la santé comme un élément clé de la politique étrangère et de la sécurité nationale, un outil d'influence, de pouvoir et de </a:t>
            </a:r>
            <a:r>
              <a:rPr lang="fr-FR" sz="2400" dirty="0" smtClean="0"/>
              <a:t>développement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6156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0000" y="112295"/>
            <a:ext cx="10571998" cy="1732547"/>
          </a:xfrm>
        </p:spPr>
        <p:txBody>
          <a:bodyPr/>
          <a:lstStyle/>
          <a:p>
            <a:r>
              <a:rPr lang="fr-FR" dirty="0"/>
              <a:t>Exemples </a:t>
            </a:r>
            <a:r>
              <a:rPr lang="fr-FR" dirty="0" smtClean="0"/>
              <a:t>des négociations diplomatiques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Gestion </a:t>
            </a:r>
            <a:r>
              <a:rPr lang="fr-FR" sz="2400" dirty="0"/>
              <a:t>des pandémies: Négociation d'accords internationaux pour mieux anticiper, prévenir et répondre aux </a:t>
            </a:r>
            <a:r>
              <a:rPr lang="fr-FR" sz="2400" dirty="0" smtClean="0"/>
              <a:t>épidémies</a:t>
            </a:r>
            <a:endParaRPr lang="fr-FR" sz="2400" dirty="0"/>
          </a:p>
          <a:p>
            <a:r>
              <a:rPr lang="fr-FR" sz="2400" dirty="0"/>
              <a:t>Accès aux médicaments et vaccins-Négocier l'accès équitable aux traitements et aux </a:t>
            </a:r>
            <a:r>
              <a:rPr lang="fr-FR" sz="2400" dirty="0" smtClean="0"/>
              <a:t>vaccins</a:t>
            </a:r>
            <a:endParaRPr lang="fr-FR" sz="2400" dirty="0"/>
          </a:p>
          <a:p>
            <a:r>
              <a:rPr lang="fr-FR" sz="2400" dirty="0" smtClean="0"/>
              <a:t>La </a:t>
            </a:r>
            <a:r>
              <a:rPr lang="fr-FR" sz="2400" dirty="0"/>
              <a:t>santé des réfugiés et des </a:t>
            </a:r>
            <a:r>
              <a:rPr lang="fr-FR" sz="2400" dirty="0" smtClean="0"/>
              <a:t>migrants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164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029786"/>
          </a:xfrm>
        </p:spPr>
        <p:txBody>
          <a:bodyPr/>
          <a:lstStyle/>
          <a:p>
            <a:r>
              <a:rPr lang="en-US" sz="2400" dirty="0" smtClean="0"/>
              <a:t>ONUSIDA</a:t>
            </a:r>
            <a:endParaRPr lang="fr-F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1142426"/>
            <a:ext cx="6251575" cy="4022285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000" dirty="0"/>
              <a:t>le Programme commun des Nations Unies sur le VIH/sida destiné à coordonner l'action des différentes agences spécialisées de l'ONU pour lutter contre la pandémie de VIH /</a:t>
            </a:r>
            <a:r>
              <a:rPr lang="fr-FR" sz="2000" dirty="0" smtClean="0"/>
              <a:t>sida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61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49" y="572494"/>
            <a:ext cx="8277308" cy="57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9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0000" y="433138"/>
            <a:ext cx="10561418" cy="2759242"/>
          </a:xfrm>
        </p:spPr>
        <p:txBody>
          <a:bodyPr/>
          <a:lstStyle/>
          <a:p>
            <a:r>
              <a:rPr lang="fr-FR" dirty="0"/>
              <a:t>Les acteurs sont nombreux,</a:t>
            </a:r>
            <a:br>
              <a:rPr lang="fr-FR" dirty="0"/>
            </a:br>
            <a:r>
              <a:rPr lang="fr-FR" dirty="0"/>
              <a:t>les éthiques et les approches aussi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/>
              <a:t>ACTEURS ET NIVEAUX D’ACTION</a:t>
            </a:r>
          </a:p>
        </p:txBody>
      </p:sp>
    </p:spTree>
    <p:extLst>
      <p:ext uri="{BB962C8B-B14F-4D97-AF65-F5344CB8AC3E}">
        <p14:creationId xmlns:p14="http://schemas.microsoft.com/office/powerpoint/2010/main" val="22872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3151" y="453224"/>
            <a:ext cx="3547533" cy="1129086"/>
          </a:xfrm>
        </p:spPr>
        <p:txBody>
          <a:bodyPr/>
          <a:lstStyle/>
          <a:p>
            <a:r>
              <a:rPr lang="en-US" dirty="0" smtClean="0"/>
              <a:t>ORGANISATION MONDIALE DE </a:t>
            </a:r>
            <a:r>
              <a:rPr lang="en-US" dirty="0"/>
              <a:t>LA </a:t>
            </a:r>
            <a:r>
              <a:rPr lang="en-US" dirty="0" smtClean="0"/>
              <a:t>SANTÉ</a:t>
            </a:r>
            <a:endParaRPr lang="fr-F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1130553"/>
            <a:ext cx="6251575" cy="4046032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Fondation</a:t>
            </a:r>
            <a:r>
              <a:rPr lang="en-US" sz="2400" dirty="0"/>
              <a:t>: </a:t>
            </a:r>
            <a:r>
              <a:rPr lang="en-US" sz="2400" dirty="0" smtClean="0"/>
              <a:t>1948</a:t>
            </a:r>
          </a:p>
          <a:p>
            <a:r>
              <a:rPr lang="fr-FR" sz="2400" dirty="0" smtClean="0"/>
              <a:t>Siège: Suisse</a:t>
            </a:r>
          </a:p>
          <a:p>
            <a:r>
              <a:rPr lang="fr-FR" sz="2400" dirty="0"/>
              <a:t>A</a:t>
            </a:r>
            <a:r>
              <a:rPr lang="fr-FR" sz="2400" dirty="0" smtClean="0"/>
              <a:t>gence </a:t>
            </a:r>
            <a:r>
              <a:rPr lang="fr-FR" sz="2400" dirty="0"/>
              <a:t>spécialisée des Nations unies (ONU) pour la santé publique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907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Αξιομνημόνευτο</Template>
  <TotalTime>1593</TotalTime>
  <Words>844</Words>
  <Application>Microsoft Office PowerPoint</Application>
  <PresentationFormat>Ευρεία οθόνη</PresentationFormat>
  <Paragraphs>73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Century Gothic</vt:lpstr>
      <vt:lpstr>Wingdings 2</vt:lpstr>
      <vt:lpstr>Αξιομνημόνευτο</vt:lpstr>
      <vt:lpstr>DIPLOMATIE SANITAIRE</vt:lpstr>
      <vt:lpstr>DIPLOMATIE SANITAIRE</vt:lpstr>
      <vt:lpstr>Παρουσίαση του PowerPoint</vt:lpstr>
      <vt:lpstr>Objectifs de la diplomatie de la santé mondiale </vt:lpstr>
      <vt:lpstr>Exemples des négociations diplomatiques  </vt:lpstr>
      <vt:lpstr>ONUSIDA</vt:lpstr>
      <vt:lpstr>Παρουσίαση του PowerPoint</vt:lpstr>
      <vt:lpstr>Les acteurs sont nombreux, les éthiques et les approches aussi</vt:lpstr>
      <vt:lpstr>ORGANISATION MONDIALE DE LA SANTÉ</vt:lpstr>
      <vt:lpstr>OMS-ACTIONS</vt:lpstr>
      <vt:lpstr>Παρουσίαση του PowerPoint</vt:lpstr>
      <vt:lpstr>MÉDECINS SANS FRONTIÈRES</vt:lpstr>
      <vt:lpstr>MÉDECINS SANS FRONTIÈRES</vt:lpstr>
      <vt:lpstr>MÉDECINS DU MONDE</vt:lpstr>
      <vt:lpstr>MÉDECINS DU MONDE</vt:lpstr>
      <vt:lpstr>ACTION CONTRE LA FAIM</vt:lpstr>
      <vt:lpstr>7 domaines d’activité</vt:lpstr>
      <vt:lpstr>SANTÉ SUD </vt:lpstr>
      <vt:lpstr>Cuba reçoit 100 000 barils de pétrole par jour en échange de l'envoi de dizaines de médecins dans des zones appauvries et rurales du Venezuela.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LE PRINCIPAL DÉFI</vt:lpstr>
      <vt:lpstr>Bibliographie</vt:lpstr>
      <vt:lpstr>SITOGRAPHIE</vt:lpstr>
      <vt:lpstr>PODCAST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DIPLOMATIE SANITAIRE</dc:title>
  <dc:creator>ariadni</dc:creator>
  <cp:lastModifiedBy>ariadni</cp:lastModifiedBy>
  <cp:revision>64</cp:revision>
  <dcterms:created xsi:type="dcterms:W3CDTF">2025-11-18T09:23:13Z</dcterms:created>
  <dcterms:modified xsi:type="dcterms:W3CDTF">2025-12-01T18:39:43Z</dcterms:modified>
</cp:coreProperties>
</file>