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344" r:id="rId3"/>
    <p:sldId id="341" r:id="rId4"/>
    <p:sldId id="257" r:id="rId5"/>
    <p:sldId id="342" r:id="rId6"/>
    <p:sldId id="343" r:id="rId7"/>
    <p:sldId id="348" r:id="rId8"/>
    <p:sldId id="347" r:id="rId9"/>
    <p:sldId id="260" r:id="rId10"/>
    <p:sldId id="345" r:id="rId11"/>
    <p:sldId id="357" r:id="rId12"/>
    <p:sldId id="360" r:id="rId13"/>
    <p:sldId id="358" r:id="rId14"/>
    <p:sldId id="359" r:id="rId15"/>
    <p:sldId id="349" r:id="rId16"/>
    <p:sldId id="350" r:id="rId17"/>
    <p:sldId id="351" r:id="rId18"/>
    <p:sldId id="339" r:id="rId19"/>
    <p:sldId id="352" r:id="rId20"/>
    <p:sldId id="353" r:id="rId21"/>
    <p:sldId id="354" r:id="rId22"/>
    <p:sldId id="355" r:id="rId23"/>
    <p:sldId id="356" r:id="rId24"/>
    <p:sldId id="361" r:id="rId25"/>
    <p:sldId id="362" r:id="rId26"/>
    <p:sldId id="365" r:id="rId27"/>
    <p:sldId id="366" r:id="rId28"/>
    <p:sldId id="367" r:id="rId29"/>
    <p:sldId id="368" r:id="rId30"/>
    <p:sldId id="369" r:id="rId31"/>
    <p:sldId id="375" r:id="rId32"/>
    <p:sldId id="370" r:id="rId33"/>
    <p:sldId id="379" r:id="rId34"/>
    <p:sldId id="380" r:id="rId35"/>
    <p:sldId id="381" r:id="rId36"/>
    <p:sldId id="382" r:id="rId37"/>
    <p:sldId id="383" r:id="rId38"/>
    <p:sldId id="384" r:id="rId39"/>
    <p:sldId id="371" r:id="rId40"/>
    <p:sldId id="372" r:id="rId41"/>
    <p:sldId id="373" r:id="rId42"/>
    <p:sldId id="374" r:id="rId43"/>
    <p:sldId id="376" r:id="rId44"/>
    <p:sldId id="377" r:id="rId45"/>
    <p:sldId id="385" r:id="rId46"/>
    <p:sldId id="378" r:id="rId47"/>
    <p:sldId id="363" r:id="rId48"/>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6600"/>
    <a:srgbClr val="99FF99"/>
    <a:srgbClr val="00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6" d="100"/>
          <a:sy n="116" d="100"/>
        </p:scale>
        <p:origin x="-29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51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GB"/>
          </a:p>
        </p:txBody>
      </p:sp>
      <p:sp>
        <p:nvSpPr>
          <p:cNvPr id="307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78380A3-579D-4A82-872B-2D0B495F8A41}" type="slidenum">
              <a:rPr lang="en-GB"/>
              <a:pPr/>
              <a:t>‹#›</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9308FE-52ED-41C1-9183-09C9621610D4}" type="slidenum">
              <a:rPr lang="en-GB"/>
              <a:pPr/>
              <a:t>1</a:t>
            </a:fld>
            <a:endParaRPr lang="en-GB"/>
          </a:p>
        </p:txBody>
      </p:sp>
      <p:sp>
        <p:nvSpPr>
          <p:cNvPr id="4098" name="Rectangle 2"/>
          <p:cNvSpPr>
            <a:spLocks noRo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2AF9C1-4CD6-4E4B-959C-BF2BAC11FC14}" type="slidenum">
              <a:rPr lang="en-GB"/>
              <a:pPr/>
              <a:t>10</a:t>
            </a:fld>
            <a:endParaRPr lang="en-GB"/>
          </a:p>
        </p:txBody>
      </p:sp>
      <p:sp>
        <p:nvSpPr>
          <p:cNvPr id="197634" name="Rectangle 2"/>
          <p:cNvSpPr>
            <a:spLocks noRo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8B8E33-16ED-4897-82DC-F191418D5E9C}" type="slidenum">
              <a:rPr lang="en-GB"/>
              <a:pPr/>
              <a:t>11</a:t>
            </a:fld>
            <a:endParaRPr lang="en-GB"/>
          </a:p>
        </p:txBody>
      </p:sp>
      <p:sp>
        <p:nvSpPr>
          <p:cNvPr id="222210" name="Rectangle 2"/>
          <p:cNvSpPr>
            <a:spLocks noRo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E8BFFF-57CF-48A1-89A7-3A213B2F6F80}" type="slidenum">
              <a:rPr lang="en-GB"/>
              <a:pPr/>
              <a:t>12</a:t>
            </a:fld>
            <a:endParaRPr lang="en-GB"/>
          </a:p>
        </p:txBody>
      </p:sp>
      <p:sp>
        <p:nvSpPr>
          <p:cNvPr id="228354" name="Rectangle 2"/>
          <p:cNvSpPr>
            <a:spLocks noRot="1" noChangeArrowheads="1" noTextEdit="1"/>
          </p:cNvSpPr>
          <p:nvPr>
            <p:ph type="sldImg"/>
          </p:nvPr>
        </p:nvSpPr>
        <p:spPr>
          <a:ln/>
        </p:spPr>
      </p:sp>
      <p:sp>
        <p:nvSpPr>
          <p:cNvPr id="22835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685232-57B0-477B-B83C-CAC3446FFEEF}" type="slidenum">
              <a:rPr lang="en-GB"/>
              <a:pPr/>
              <a:t>13</a:t>
            </a:fld>
            <a:endParaRPr lang="en-GB"/>
          </a:p>
        </p:txBody>
      </p:sp>
      <p:sp>
        <p:nvSpPr>
          <p:cNvPr id="224258" name="Rectangle 2"/>
          <p:cNvSpPr>
            <a:spLocks noRo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E171B-3155-4F9F-8F59-8C471846A603}" type="slidenum">
              <a:rPr lang="en-GB"/>
              <a:pPr/>
              <a:t>14</a:t>
            </a:fld>
            <a:endParaRPr lang="en-GB"/>
          </a:p>
        </p:txBody>
      </p:sp>
      <p:sp>
        <p:nvSpPr>
          <p:cNvPr id="226306" name="Rectangle 2"/>
          <p:cNvSpPr>
            <a:spLocks noRo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D19B84-0866-4895-8202-1D051395AAC6}" type="slidenum">
              <a:rPr lang="en-GB"/>
              <a:pPr/>
              <a:t>15</a:t>
            </a:fld>
            <a:endParaRPr lang="en-GB"/>
          </a:p>
        </p:txBody>
      </p:sp>
      <p:sp>
        <p:nvSpPr>
          <p:cNvPr id="205826" name="Rectangle 2"/>
          <p:cNvSpPr>
            <a:spLocks noRo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6E5D00-7A4E-4588-88D2-7CACA65CCA30}" type="slidenum">
              <a:rPr lang="en-GB"/>
              <a:pPr/>
              <a:t>16</a:t>
            </a:fld>
            <a:endParaRPr lang="en-GB"/>
          </a:p>
        </p:txBody>
      </p:sp>
      <p:sp>
        <p:nvSpPr>
          <p:cNvPr id="207874" name="Rectangle 2"/>
          <p:cNvSpPr>
            <a:spLocks noRot="1" noChangeArrowheads="1" noTextEdit="1"/>
          </p:cNvSpPr>
          <p:nvPr>
            <p:ph type="sldImg"/>
          </p:nvPr>
        </p:nvSpPr>
        <p:spPr>
          <a:ln/>
        </p:spPr>
      </p:sp>
      <p:sp>
        <p:nvSpPr>
          <p:cNvPr id="20787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9BEDC-A97C-4D59-9570-9FFE7EDF5FF1}" type="slidenum">
              <a:rPr lang="en-GB"/>
              <a:pPr/>
              <a:t>17</a:t>
            </a:fld>
            <a:endParaRPr lang="en-GB"/>
          </a:p>
        </p:txBody>
      </p:sp>
      <p:sp>
        <p:nvSpPr>
          <p:cNvPr id="209922" name="Rectangle 2"/>
          <p:cNvSpPr>
            <a:spLocks noRo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41B717-B003-42FE-BDE6-779BF3CA8E63}" type="slidenum">
              <a:rPr lang="en-GB"/>
              <a:pPr/>
              <a:t>18</a:t>
            </a:fld>
            <a:endParaRPr lang="en-GB"/>
          </a:p>
        </p:txBody>
      </p:sp>
      <p:sp>
        <p:nvSpPr>
          <p:cNvPr id="183298" name="Rectangle 2"/>
          <p:cNvSpPr>
            <a:spLocks noRot="1" noChangeArrowheads="1" noTextEdit="1"/>
          </p:cNvSpPr>
          <p:nvPr>
            <p:ph type="sldImg"/>
          </p:nvPr>
        </p:nvSpPr>
        <p:spPr>
          <a:ln/>
        </p:spPr>
      </p:sp>
      <p:sp>
        <p:nvSpPr>
          <p:cNvPr id="18329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6D4BDB-2EA4-46EA-B83B-389A8385EBE2}" type="slidenum">
              <a:rPr lang="en-GB"/>
              <a:pPr/>
              <a:t>19</a:t>
            </a:fld>
            <a:endParaRPr lang="en-GB"/>
          </a:p>
        </p:txBody>
      </p:sp>
      <p:sp>
        <p:nvSpPr>
          <p:cNvPr id="211970" name="Rectangle 2"/>
          <p:cNvSpPr>
            <a:spLocks noRot="1" noChangeArrowheads="1" noTextEdit="1"/>
          </p:cNvSpPr>
          <p:nvPr>
            <p:ph type="sldImg"/>
          </p:nvPr>
        </p:nvSpPr>
        <p:spPr>
          <a:ln/>
        </p:spPr>
      </p:sp>
      <p:sp>
        <p:nvSpPr>
          <p:cNvPr id="21197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26E405-67CD-4A0B-BC57-035146C1DE2F}" type="slidenum">
              <a:rPr lang="en-GB"/>
              <a:pPr/>
              <a:t>2</a:t>
            </a:fld>
            <a:endParaRPr lang="en-GB"/>
          </a:p>
        </p:txBody>
      </p:sp>
      <p:sp>
        <p:nvSpPr>
          <p:cNvPr id="195586" name="Rectangle 2"/>
          <p:cNvSpPr>
            <a:spLocks noRo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378FD6-5EF4-4FD8-A5FB-E0CA21DF4332}" type="slidenum">
              <a:rPr lang="en-GB"/>
              <a:pPr/>
              <a:t>20</a:t>
            </a:fld>
            <a:endParaRPr lang="en-GB"/>
          </a:p>
        </p:txBody>
      </p:sp>
      <p:sp>
        <p:nvSpPr>
          <p:cNvPr id="214018" name="Rectangle 2"/>
          <p:cNvSpPr>
            <a:spLocks noRo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83E834-52E8-4D08-8F27-48C3F43079DB}" type="slidenum">
              <a:rPr lang="en-GB"/>
              <a:pPr/>
              <a:t>21</a:t>
            </a:fld>
            <a:endParaRPr lang="en-GB"/>
          </a:p>
        </p:txBody>
      </p:sp>
      <p:sp>
        <p:nvSpPr>
          <p:cNvPr id="216066" name="Rectangle 2"/>
          <p:cNvSpPr>
            <a:spLocks noRo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B7C4D3-C318-4E4E-97A9-E400067E73CE}" type="slidenum">
              <a:rPr lang="en-GB"/>
              <a:pPr/>
              <a:t>22</a:t>
            </a:fld>
            <a:endParaRPr lang="en-GB"/>
          </a:p>
        </p:txBody>
      </p:sp>
      <p:sp>
        <p:nvSpPr>
          <p:cNvPr id="218114" name="Rectangle 2"/>
          <p:cNvSpPr>
            <a:spLocks noRo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43927E-2F3A-4315-B0E7-3BB612D86B50}" type="slidenum">
              <a:rPr lang="en-GB"/>
              <a:pPr/>
              <a:t>23</a:t>
            </a:fld>
            <a:endParaRPr lang="en-GB"/>
          </a:p>
        </p:txBody>
      </p:sp>
      <p:sp>
        <p:nvSpPr>
          <p:cNvPr id="220162" name="Rectangle 2"/>
          <p:cNvSpPr>
            <a:spLocks noRo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C698E9-6286-4E24-A2B5-7D7BEFD05EA2}" type="slidenum">
              <a:rPr lang="en-GB"/>
              <a:pPr/>
              <a:t>24</a:t>
            </a:fld>
            <a:endParaRPr lang="en-GB"/>
          </a:p>
        </p:txBody>
      </p:sp>
      <p:sp>
        <p:nvSpPr>
          <p:cNvPr id="230402" name="Rectangle 2"/>
          <p:cNvSpPr>
            <a:spLocks noRo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808227-6CA1-43B5-8FDA-F1FC6018EEA7}" type="slidenum">
              <a:rPr lang="en-GB"/>
              <a:pPr/>
              <a:t>25</a:t>
            </a:fld>
            <a:endParaRPr lang="en-GB"/>
          </a:p>
        </p:txBody>
      </p:sp>
      <p:sp>
        <p:nvSpPr>
          <p:cNvPr id="232450" name="Rectangle 2"/>
          <p:cNvSpPr>
            <a:spLocks noRo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0A7BC5-9855-4735-8E49-88D6A738B70B}" type="slidenum">
              <a:rPr lang="en-GB"/>
              <a:pPr/>
              <a:t>26</a:t>
            </a:fld>
            <a:endParaRPr lang="en-GB"/>
          </a:p>
        </p:txBody>
      </p:sp>
      <p:sp>
        <p:nvSpPr>
          <p:cNvPr id="238594" name="Rectangle 2"/>
          <p:cNvSpPr>
            <a:spLocks noRot="1" noChangeArrowheads="1" noTextEdit="1"/>
          </p:cNvSpPr>
          <p:nvPr>
            <p:ph type="sldImg"/>
          </p:nvPr>
        </p:nvSpPr>
        <p:spPr>
          <a:ln/>
        </p:spPr>
      </p:sp>
      <p:sp>
        <p:nvSpPr>
          <p:cNvPr id="23859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07C1D4-0438-4D11-93F7-895FA095F66B}" type="slidenum">
              <a:rPr lang="en-GB"/>
              <a:pPr/>
              <a:t>27</a:t>
            </a:fld>
            <a:endParaRPr lang="en-GB"/>
          </a:p>
        </p:txBody>
      </p:sp>
      <p:sp>
        <p:nvSpPr>
          <p:cNvPr id="240642" name="Rectangle 2"/>
          <p:cNvSpPr>
            <a:spLocks noRo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49058A-8D99-4C4F-9F9C-5FE8F681BC8D}" type="slidenum">
              <a:rPr lang="en-GB"/>
              <a:pPr/>
              <a:t>28</a:t>
            </a:fld>
            <a:endParaRPr lang="en-GB"/>
          </a:p>
        </p:txBody>
      </p:sp>
      <p:sp>
        <p:nvSpPr>
          <p:cNvPr id="242690" name="Rectangle 2"/>
          <p:cNvSpPr>
            <a:spLocks noRo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09ED8-4544-4132-99A9-F0AF2DFEF4E1}" type="slidenum">
              <a:rPr lang="en-GB"/>
              <a:pPr/>
              <a:t>29</a:t>
            </a:fld>
            <a:endParaRPr lang="en-GB"/>
          </a:p>
        </p:txBody>
      </p:sp>
      <p:sp>
        <p:nvSpPr>
          <p:cNvPr id="246786" name="Rectangle 2"/>
          <p:cNvSpPr>
            <a:spLocks noRo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6D8F7F-B7F1-416E-BAC4-6415F070C2E7}" type="slidenum">
              <a:rPr lang="en-GB"/>
              <a:pPr/>
              <a:t>3</a:t>
            </a:fld>
            <a:endParaRPr lang="en-GB"/>
          </a:p>
        </p:txBody>
      </p:sp>
      <p:sp>
        <p:nvSpPr>
          <p:cNvPr id="189442" name="Rectangle 2"/>
          <p:cNvSpPr>
            <a:spLocks noRot="1" noChangeArrowheads="1" noTextEdit="1"/>
          </p:cNvSpPr>
          <p:nvPr>
            <p:ph type="sldImg"/>
          </p:nvPr>
        </p:nvSpPr>
        <p:spPr>
          <a:ln/>
        </p:spPr>
      </p:sp>
      <p:sp>
        <p:nvSpPr>
          <p:cNvPr id="18944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7CAD56-FDE3-4E27-8FC6-EE44F69D3DC1}" type="slidenum">
              <a:rPr lang="en-GB"/>
              <a:pPr/>
              <a:t>30</a:t>
            </a:fld>
            <a:endParaRPr lang="en-GB"/>
          </a:p>
        </p:txBody>
      </p:sp>
      <p:sp>
        <p:nvSpPr>
          <p:cNvPr id="248834" name="Rectangle 2"/>
          <p:cNvSpPr>
            <a:spLocks noRot="1" noChangeArrowheads="1" noTextEdit="1"/>
          </p:cNvSpPr>
          <p:nvPr>
            <p:ph type="sldImg"/>
          </p:nvPr>
        </p:nvSpPr>
        <p:spPr>
          <a:ln/>
        </p:spPr>
      </p:sp>
      <p:sp>
        <p:nvSpPr>
          <p:cNvPr id="24883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2F6DBD-0725-48BD-BA69-73BB68B1BBCA}" type="slidenum">
              <a:rPr lang="en-GB"/>
              <a:pPr/>
              <a:t>31</a:t>
            </a:fld>
            <a:endParaRPr lang="en-GB"/>
          </a:p>
        </p:txBody>
      </p:sp>
      <p:sp>
        <p:nvSpPr>
          <p:cNvPr id="261122" name="Rectangle 2"/>
          <p:cNvSpPr>
            <a:spLocks noRot="1" noChangeArrowheads="1" noTextEdit="1"/>
          </p:cNvSpPr>
          <p:nvPr>
            <p:ph type="sldImg"/>
          </p:nvPr>
        </p:nvSpPr>
        <p:spPr>
          <a:ln/>
        </p:spPr>
      </p:sp>
      <p:sp>
        <p:nvSpPr>
          <p:cNvPr id="26112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CA10D0-4ADD-484A-B7C3-79297C39D9C8}" type="slidenum">
              <a:rPr lang="en-GB"/>
              <a:pPr/>
              <a:t>32</a:t>
            </a:fld>
            <a:endParaRPr lang="en-GB"/>
          </a:p>
        </p:txBody>
      </p:sp>
      <p:sp>
        <p:nvSpPr>
          <p:cNvPr id="250882" name="Rectangle 2"/>
          <p:cNvSpPr>
            <a:spLocks noRot="1" noChangeArrowheads="1" noTextEdit="1"/>
          </p:cNvSpPr>
          <p:nvPr>
            <p:ph type="sldImg"/>
          </p:nvPr>
        </p:nvSpPr>
        <p:spPr>
          <a:ln/>
        </p:spPr>
      </p:sp>
      <p:sp>
        <p:nvSpPr>
          <p:cNvPr id="25088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B18491-3A91-458C-9A4A-92381EB030D4}" type="slidenum">
              <a:rPr lang="en-GB"/>
              <a:pPr/>
              <a:t>33</a:t>
            </a:fld>
            <a:endParaRPr lang="en-GB"/>
          </a:p>
        </p:txBody>
      </p:sp>
      <p:sp>
        <p:nvSpPr>
          <p:cNvPr id="269314" name="Rectangle 2"/>
          <p:cNvSpPr>
            <a:spLocks noRot="1" noChangeArrowheads="1" noTextEdit="1"/>
          </p:cNvSpPr>
          <p:nvPr>
            <p:ph type="sldImg"/>
          </p:nvPr>
        </p:nvSpPr>
        <p:spPr>
          <a:ln/>
        </p:spPr>
      </p:sp>
      <p:sp>
        <p:nvSpPr>
          <p:cNvPr id="26931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5EE2E2-12B6-407F-AF86-A2E82F6525F8}" type="slidenum">
              <a:rPr lang="en-GB"/>
              <a:pPr/>
              <a:t>34</a:t>
            </a:fld>
            <a:endParaRPr lang="en-GB"/>
          </a:p>
        </p:txBody>
      </p:sp>
      <p:sp>
        <p:nvSpPr>
          <p:cNvPr id="271362" name="Rectangle 2"/>
          <p:cNvSpPr>
            <a:spLocks noRot="1"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EE9DC7-6F62-4B42-A4B0-033E18045DFC}" type="slidenum">
              <a:rPr lang="en-GB"/>
              <a:pPr/>
              <a:t>35</a:t>
            </a:fld>
            <a:endParaRPr lang="en-GB"/>
          </a:p>
        </p:txBody>
      </p:sp>
      <p:sp>
        <p:nvSpPr>
          <p:cNvPr id="273410" name="Rectangle 2"/>
          <p:cNvSpPr>
            <a:spLocks noRot="1" noChangeArrowheads="1" noTextEdit="1"/>
          </p:cNvSpPr>
          <p:nvPr>
            <p:ph type="sldImg"/>
          </p:nvPr>
        </p:nvSpPr>
        <p:spPr>
          <a:ln/>
        </p:spPr>
      </p:sp>
      <p:sp>
        <p:nvSpPr>
          <p:cNvPr id="27341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6F702D-5BF9-417C-936C-F3DABE3437B1}" type="slidenum">
              <a:rPr lang="en-GB"/>
              <a:pPr/>
              <a:t>36</a:t>
            </a:fld>
            <a:endParaRPr lang="en-GB"/>
          </a:p>
        </p:txBody>
      </p:sp>
      <p:sp>
        <p:nvSpPr>
          <p:cNvPr id="275458" name="Rectangle 2"/>
          <p:cNvSpPr>
            <a:spLocks noRot="1" noChangeArrowheads="1" noTextEdit="1"/>
          </p:cNvSpPr>
          <p:nvPr>
            <p:ph type="sldImg"/>
          </p:nvPr>
        </p:nvSpPr>
        <p:spPr>
          <a:ln/>
        </p:spPr>
      </p:sp>
      <p:sp>
        <p:nvSpPr>
          <p:cNvPr id="27545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D18608-5D20-4558-927C-B99BA2B2F679}" type="slidenum">
              <a:rPr lang="en-GB"/>
              <a:pPr/>
              <a:t>37</a:t>
            </a:fld>
            <a:endParaRPr lang="en-GB"/>
          </a:p>
        </p:txBody>
      </p:sp>
      <p:sp>
        <p:nvSpPr>
          <p:cNvPr id="277506" name="Rectangle 2"/>
          <p:cNvSpPr>
            <a:spLocks noRot="1" noChangeArrowheads="1" noTextEdit="1"/>
          </p:cNvSpPr>
          <p:nvPr>
            <p:ph type="sldImg"/>
          </p:nvPr>
        </p:nvSpPr>
        <p:spPr>
          <a:ln/>
        </p:spPr>
      </p:sp>
      <p:sp>
        <p:nvSpPr>
          <p:cNvPr id="27750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C5D8D2-8F0C-46A5-8D1B-2992849A118A}" type="slidenum">
              <a:rPr lang="en-GB"/>
              <a:pPr/>
              <a:t>38</a:t>
            </a:fld>
            <a:endParaRPr lang="en-GB"/>
          </a:p>
        </p:txBody>
      </p:sp>
      <p:sp>
        <p:nvSpPr>
          <p:cNvPr id="279554" name="Rectangle 2"/>
          <p:cNvSpPr>
            <a:spLocks noRot="1" noChangeArrowheads="1" noTextEdit="1"/>
          </p:cNvSpPr>
          <p:nvPr>
            <p:ph type="sldImg"/>
          </p:nvPr>
        </p:nvSpPr>
        <p:spPr>
          <a:ln/>
        </p:spPr>
      </p:sp>
      <p:sp>
        <p:nvSpPr>
          <p:cNvPr id="27955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660CEE-4F5E-42A5-9B71-799B30760AF7}" type="slidenum">
              <a:rPr lang="en-GB"/>
              <a:pPr/>
              <a:t>39</a:t>
            </a:fld>
            <a:endParaRPr lang="en-GB"/>
          </a:p>
        </p:txBody>
      </p:sp>
      <p:sp>
        <p:nvSpPr>
          <p:cNvPr id="252930" name="Rectangle 2"/>
          <p:cNvSpPr>
            <a:spLocks noRot="1" noChangeArrowheads="1" noTextEdit="1"/>
          </p:cNvSpPr>
          <p:nvPr>
            <p:ph type="sldImg"/>
          </p:nvPr>
        </p:nvSpPr>
        <p:spPr>
          <a:ln/>
        </p:spPr>
      </p:sp>
      <p:sp>
        <p:nvSpPr>
          <p:cNvPr id="25293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41EAAE-A4D1-4AFD-AE7F-67BE7BB813C9}" type="slidenum">
              <a:rPr lang="en-GB"/>
              <a:pPr/>
              <a:t>4</a:t>
            </a:fld>
            <a:endParaRPr lang="en-GB"/>
          </a:p>
        </p:txBody>
      </p:sp>
      <p:sp>
        <p:nvSpPr>
          <p:cNvPr id="6146" name="Rectangle 2"/>
          <p:cNvSpPr>
            <a:spLocks noRo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DCA3AA-6223-41FE-90A4-AA0950F5AC09}" type="slidenum">
              <a:rPr lang="en-GB"/>
              <a:pPr/>
              <a:t>40</a:t>
            </a:fld>
            <a:endParaRPr lang="en-GB"/>
          </a:p>
        </p:txBody>
      </p:sp>
      <p:sp>
        <p:nvSpPr>
          <p:cNvPr id="254978" name="Rectangle 2"/>
          <p:cNvSpPr>
            <a:spLocks noRot="1" noChangeArrowheads="1" noTextEdit="1"/>
          </p:cNvSpPr>
          <p:nvPr>
            <p:ph type="sldImg"/>
          </p:nvPr>
        </p:nvSpPr>
        <p:spPr>
          <a:ln/>
        </p:spPr>
      </p:sp>
      <p:sp>
        <p:nvSpPr>
          <p:cNvPr id="25497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417FB1-25CD-43F1-B76C-7C4C61CA8317}" type="slidenum">
              <a:rPr lang="en-GB"/>
              <a:pPr/>
              <a:t>41</a:t>
            </a:fld>
            <a:endParaRPr lang="en-GB"/>
          </a:p>
        </p:txBody>
      </p:sp>
      <p:sp>
        <p:nvSpPr>
          <p:cNvPr id="257026" name="Rectangle 2"/>
          <p:cNvSpPr>
            <a:spLocks noRot="1" noChangeArrowheads="1" noTextEdit="1"/>
          </p:cNvSpPr>
          <p:nvPr>
            <p:ph type="sldImg"/>
          </p:nvPr>
        </p:nvSpPr>
        <p:spPr>
          <a:ln/>
        </p:spPr>
      </p:sp>
      <p:sp>
        <p:nvSpPr>
          <p:cNvPr id="25702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8E9F53-7B0E-404D-B0F2-E6E83F124804}" type="slidenum">
              <a:rPr lang="en-GB"/>
              <a:pPr/>
              <a:t>42</a:t>
            </a:fld>
            <a:endParaRPr lang="en-GB"/>
          </a:p>
        </p:txBody>
      </p:sp>
      <p:sp>
        <p:nvSpPr>
          <p:cNvPr id="259074" name="Rectangle 2"/>
          <p:cNvSpPr>
            <a:spLocks noRo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12BCCD-C72C-454F-9626-DAC29B4FF3C1}" type="slidenum">
              <a:rPr lang="en-GB"/>
              <a:pPr/>
              <a:t>43</a:t>
            </a:fld>
            <a:endParaRPr lang="en-GB"/>
          </a:p>
        </p:txBody>
      </p:sp>
      <p:sp>
        <p:nvSpPr>
          <p:cNvPr id="263170" name="Rectangle 2"/>
          <p:cNvSpPr>
            <a:spLocks noRot="1" noChangeArrowheads="1" noTextEdit="1"/>
          </p:cNvSpPr>
          <p:nvPr>
            <p:ph type="sldImg"/>
          </p:nvPr>
        </p:nvSpPr>
        <p:spPr>
          <a:ln/>
        </p:spPr>
      </p:sp>
      <p:sp>
        <p:nvSpPr>
          <p:cNvPr id="26317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017E9F-905D-4D05-95B1-3DEFF7747E42}" type="slidenum">
              <a:rPr lang="en-GB"/>
              <a:pPr/>
              <a:t>44</a:t>
            </a:fld>
            <a:endParaRPr lang="en-GB"/>
          </a:p>
        </p:txBody>
      </p:sp>
      <p:sp>
        <p:nvSpPr>
          <p:cNvPr id="265218" name="Rectangle 2"/>
          <p:cNvSpPr>
            <a:spLocks noRot="1" noChangeArrowheads="1" noTextEdit="1"/>
          </p:cNvSpPr>
          <p:nvPr>
            <p:ph type="sldImg"/>
          </p:nvPr>
        </p:nvSpPr>
        <p:spPr>
          <a:ln/>
        </p:spPr>
      </p:sp>
      <p:sp>
        <p:nvSpPr>
          <p:cNvPr id="26521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45F367-A4AA-4F75-8539-44863C9FC110}" type="slidenum">
              <a:rPr lang="en-GB"/>
              <a:pPr/>
              <a:t>45</a:t>
            </a:fld>
            <a:endParaRPr lang="en-GB"/>
          </a:p>
        </p:txBody>
      </p:sp>
      <p:sp>
        <p:nvSpPr>
          <p:cNvPr id="281602" name="Rectangle 2"/>
          <p:cNvSpPr>
            <a:spLocks noRot="1" noChangeArrowheads="1" noTextEdit="1"/>
          </p:cNvSpPr>
          <p:nvPr>
            <p:ph type="sldImg"/>
          </p:nvPr>
        </p:nvSpPr>
        <p:spPr>
          <a:ln/>
        </p:spPr>
      </p:sp>
      <p:sp>
        <p:nvSpPr>
          <p:cNvPr id="28160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AC360-333D-4E6C-9B64-DB8AEE61D84D}" type="slidenum">
              <a:rPr lang="en-GB"/>
              <a:pPr/>
              <a:t>46</a:t>
            </a:fld>
            <a:endParaRPr lang="en-GB"/>
          </a:p>
        </p:txBody>
      </p:sp>
      <p:sp>
        <p:nvSpPr>
          <p:cNvPr id="267266" name="Rectangle 2"/>
          <p:cNvSpPr>
            <a:spLocks noRot="1" noChangeArrowheads="1" noTextEdit="1"/>
          </p:cNvSpPr>
          <p:nvPr>
            <p:ph type="sldImg"/>
          </p:nvPr>
        </p:nvSpPr>
        <p:spPr>
          <a:ln/>
        </p:spPr>
      </p:sp>
      <p:sp>
        <p:nvSpPr>
          <p:cNvPr id="26726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303D33-F031-44E2-BE43-3C6620303242}" type="slidenum">
              <a:rPr lang="en-GB"/>
              <a:pPr/>
              <a:t>5</a:t>
            </a:fld>
            <a:endParaRPr lang="en-GB"/>
          </a:p>
        </p:txBody>
      </p:sp>
      <p:sp>
        <p:nvSpPr>
          <p:cNvPr id="191490" name="Rectangle 2"/>
          <p:cNvSpPr>
            <a:spLocks noRot="1" noChangeArrowheads="1" noTextEdit="1"/>
          </p:cNvSpPr>
          <p:nvPr>
            <p:ph type="sldImg"/>
          </p:nvPr>
        </p:nvSpPr>
        <p:spPr>
          <a:ln/>
        </p:spPr>
      </p:sp>
      <p:sp>
        <p:nvSpPr>
          <p:cNvPr id="19149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7405A7-50C9-4882-9051-C6FB91CAA2CE}" type="slidenum">
              <a:rPr lang="en-GB"/>
              <a:pPr/>
              <a:t>6</a:t>
            </a:fld>
            <a:endParaRPr lang="en-GB"/>
          </a:p>
        </p:txBody>
      </p:sp>
      <p:sp>
        <p:nvSpPr>
          <p:cNvPr id="193538" name="Rectangle 2"/>
          <p:cNvSpPr>
            <a:spLocks noRot="1" noChangeArrowheads="1" noTextEdit="1"/>
          </p:cNvSpPr>
          <p:nvPr>
            <p:ph type="sldImg"/>
          </p:nvPr>
        </p:nvSpPr>
        <p:spPr>
          <a:ln/>
        </p:spPr>
      </p:sp>
      <p:sp>
        <p:nvSpPr>
          <p:cNvPr id="19353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CC230A-AE5E-47E6-9D27-210249354150}" type="slidenum">
              <a:rPr lang="en-GB"/>
              <a:pPr/>
              <a:t>7</a:t>
            </a:fld>
            <a:endParaRPr lang="en-GB"/>
          </a:p>
        </p:txBody>
      </p:sp>
      <p:sp>
        <p:nvSpPr>
          <p:cNvPr id="203778" name="Rectangle 2"/>
          <p:cNvSpPr>
            <a:spLocks noRo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F0D726-B047-415C-8362-351EE15E8726}" type="slidenum">
              <a:rPr lang="en-GB"/>
              <a:pPr/>
              <a:t>8</a:t>
            </a:fld>
            <a:endParaRPr lang="en-GB"/>
          </a:p>
        </p:txBody>
      </p:sp>
      <p:sp>
        <p:nvSpPr>
          <p:cNvPr id="201730" name="Rectangle 2"/>
          <p:cNvSpPr>
            <a:spLocks noRo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4C0D10-785C-4131-A947-96C5F8B227A6}" type="slidenum">
              <a:rPr lang="en-GB"/>
              <a:pPr/>
              <a:t>9</a:t>
            </a:fld>
            <a:endParaRPr lang="en-GB"/>
          </a:p>
        </p:txBody>
      </p:sp>
      <p:sp>
        <p:nvSpPr>
          <p:cNvPr id="12290" name="Rectangle 2"/>
          <p:cNvSpPr>
            <a:spLocks noRo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Footer Placeholder 3"/>
          <p:cNvSpPr>
            <a:spLocks noGrp="1"/>
          </p:cNvSpPr>
          <p:nvPr>
            <p:ph type="ftr" sz="quarter"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91191E1A-751D-41B1-AED1-1C4FAEC91D14}" type="slidenum">
              <a:rPr lang="en-GB"/>
              <a:pPr/>
              <a:t>‹#›</a:t>
            </a:fld>
            <a:endParaRPr lang="en-GB"/>
          </a:p>
        </p:txBody>
      </p:sp>
    </p:spTree>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Footer Placeholder 3"/>
          <p:cNvSpPr>
            <a:spLocks noGrp="1"/>
          </p:cNvSpPr>
          <p:nvPr>
            <p:ph type="ftr" sz="quarter"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FBB0BC35-2401-4E6E-9877-A41E47FB2D9E}" type="slidenum">
              <a:rPr lang="en-GB"/>
              <a:pPr/>
              <a:t>‹#›</a:t>
            </a:fld>
            <a:endParaRPr lang="en-GB"/>
          </a:p>
        </p:txBody>
      </p:sp>
    </p:spTree>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Footer Placeholder 3"/>
          <p:cNvSpPr>
            <a:spLocks noGrp="1"/>
          </p:cNvSpPr>
          <p:nvPr>
            <p:ph type="ftr" sz="quarter"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EE0EBADB-0293-4E7F-A71E-DEA74D2920F1}" type="slidenum">
              <a:rPr lang="en-GB"/>
              <a:pPr/>
              <a:t>‹#›</a:t>
            </a:fld>
            <a:endParaRPr lang="en-GB"/>
          </a:p>
        </p:txBody>
      </p:sp>
    </p:spTree>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Footer Placeholder 3"/>
          <p:cNvSpPr>
            <a:spLocks noGrp="1"/>
          </p:cNvSpPr>
          <p:nvPr>
            <p:ph type="ftr" sz="quarter"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7779C08B-9F92-4CE2-A086-EE9E9ECCCA36}" type="slidenum">
              <a:rPr lang="en-GB"/>
              <a:pPr/>
              <a:t>‹#›</a:t>
            </a:fld>
            <a:endParaRPr lang="en-GB"/>
          </a:p>
        </p:txBody>
      </p:sp>
    </p:spTree>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GB"/>
          </a:p>
        </p:txBody>
      </p:sp>
      <p:sp>
        <p:nvSpPr>
          <p:cNvPr id="5" name="Slide Number Placeholder 4"/>
          <p:cNvSpPr>
            <a:spLocks noGrp="1"/>
          </p:cNvSpPr>
          <p:nvPr>
            <p:ph type="sldNum" sz="quarter" idx="11"/>
          </p:nvPr>
        </p:nvSpPr>
        <p:spPr/>
        <p:txBody>
          <a:bodyPr/>
          <a:lstStyle>
            <a:lvl1pPr>
              <a:defRPr/>
            </a:lvl1pPr>
          </a:lstStyle>
          <a:p>
            <a:fld id="{93644083-42CB-46C8-A2F1-48AF2A20CB7F}" type="slidenum">
              <a:rPr lang="en-GB"/>
              <a:pPr/>
              <a:t>‹#›</a:t>
            </a:fld>
            <a:endParaRPr lang="en-GB"/>
          </a:p>
        </p:txBody>
      </p:sp>
    </p:spTree>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Footer Placeholder 4"/>
          <p:cNvSpPr>
            <a:spLocks noGrp="1"/>
          </p:cNvSpPr>
          <p:nvPr>
            <p:ph type="ftr" sz="quarter" idx="10"/>
          </p:nvPr>
        </p:nvSpPr>
        <p:spPr/>
        <p:txBody>
          <a:bodyPr/>
          <a:lstStyle>
            <a:lvl1pPr>
              <a:defRPr/>
            </a:lvl1pPr>
          </a:lstStyle>
          <a:p>
            <a:endParaRPr lang="en-GB"/>
          </a:p>
        </p:txBody>
      </p:sp>
      <p:sp>
        <p:nvSpPr>
          <p:cNvPr id="6" name="Slide Number Placeholder 5"/>
          <p:cNvSpPr>
            <a:spLocks noGrp="1"/>
          </p:cNvSpPr>
          <p:nvPr>
            <p:ph type="sldNum" sz="quarter" idx="11"/>
          </p:nvPr>
        </p:nvSpPr>
        <p:spPr/>
        <p:txBody>
          <a:bodyPr/>
          <a:lstStyle>
            <a:lvl1pPr>
              <a:defRPr/>
            </a:lvl1pPr>
          </a:lstStyle>
          <a:p>
            <a:fld id="{60D303C0-9988-4AB0-BF44-A78694A1E7C0}" type="slidenum">
              <a:rPr lang="en-GB"/>
              <a:pPr/>
              <a:t>‹#›</a:t>
            </a:fld>
            <a:endParaRPr lang="en-GB"/>
          </a:p>
        </p:txBody>
      </p:sp>
    </p:spTree>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Footer Placeholder 6"/>
          <p:cNvSpPr>
            <a:spLocks noGrp="1"/>
          </p:cNvSpPr>
          <p:nvPr>
            <p:ph type="ftr" sz="quarter" idx="10"/>
          </p:nvPr>
        </p:nvSpPr>
        <p:spPr/>
        <p:txBody>
          <a:bodyPr/>
          <a:lstStyle>
            <a:lvl1pPr>
              <a:defRPr/>
            </a:lvl1pPr>
          </a:lstStyle>
          <a:p>
            <a:endParaRPr lang="en-GB"/>
          </a:p>
        </p:txBody>
      </p:sp>
      <p:sp>
        <p:nvSpPr>
          <p:cNvPr id="8" name="Slide Number Placeholder 7"/>
          <p:cNvSpPr>
            <a:spLocks noGrp="1"/>
          </p:cNvSpPr>
          <p:nvPr>
            <p:ph type="sldNum" sz="quarter" idx="11"/>
          </p:nvPr>
        </p:nvSpPr>
        <p:spPr/>
        <p:txBody>
          <a:bodyPr/>
          <a:lstStyle>
            <a:lvl1pPr>
              <a:defRPr/>
            </a:lvl1pPr>
          </a:lstStyle>
          <a:p>
            <a:fld id="{EBEB2E1F-F6B3-4504-9C7E-26DE2F2DB32C}" type="slidenum">
              <a:rPr lang="en-GB"/>
              <a:pPr/>
              <a:t>‹#›</a:t>
            </a:fld>
            <a:endParaRPr lang="en-GB"/>
          </a:p>
        </p:txBody>
      </p:sp>
    </p:spTree>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Footer Placeholder 2"/>
          <p:cNvSpPr>
            <a:spLocks noGrp="1"/>
          </p:cNvSpPr>
          <p:nvPr>
            <p:ph type="ftr" sz="quarter" idx="10"/>
          </p:nvPr>
        </p:nvSpPr>
        <p:spPr/>
        <p:txBody>
          <a:bodyPr/>
          <a:lstStyle>
            <a:lvl1pPr>
              <a:defRPr/>
            </a:lvl1pPr>
          </a:lstStyle>
          <a:p>
            <a:endParaRPr lang="en-GB"/>
          </a:p>
        </p:txBody>
      </p:sp>
      <p:sp>
        <p:nvSpPr>
          <p:cNvPr id="4" name="Slide Number Placeholder 3"/>
          <p:cNvSpPr>
            <a:spLocks noGrp="1"/>
          </p:cNvSpPr>
          <p:nvPr>
            <p:ph type="sldNum" sz="quarter" idx="11"/>
          </p:nvPr>
        </p:nvSpPr>
        <p:spPr/>
        <p:txBody>
          <a:bodyPr/>
          <a:lstStyle>
            <a:lvl1pPr>
              <a:defRPr/>
            </a:lvl1pPr>
          </a:lstStyle>
          <a:p>
            <a:fld id="{E67F1BAA-BA5A-44D7-9026-7D9AFF9C9C96}" type="slidenum">
              <a:rPr lang="en-GB"/>
              <a:pPr/>
              <a:t>‹#›</a:t>
            </a:fld>
            <a:endParaRPr lang="en-GB"/>
          </a:p>
        </p:txBody>
      </p:sp>
    </p:spTree>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GB"/>
          </a:p>
        </p:txBody>
      </p:sp>
      <p:sp>
        <p:nvSpPr>
          <p:cNvPr id="3" name="Slide Number Placeholder 2"/>
          <p:cNvSpPr>
            <a:spLocks noGrp="1"/>
          </p:cNvSpPr>
          <p:nvPr>
            <p:ph type="sldNum" sz="quarter" idx="11"/>
          </p:nvPr>
        </p:nvSpPr>
        <p:spPr/>
        <p:txBody>
          <a:bodyPr/>
          <a:lstStyle>
            <a:lvl1pPr>
              <a:defRPr/>
            </a:lvl1pPr>
          </a:lstStyle>
          <a:p>
            <a:fld id="{E0BE3B96-B79B-42D7-84F8-BFB5574206AB}" type="slidenum">
              <a:rPr lang="en-GB"/>
              <a:pPr/>
              <a:t>‹#›</a:t>
            </a:fld>
            <a:endParaRPr lang="en-GB"/>
          </a:p>
        </p:txBody>
      </p:sp>
    </p:spTree>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GB"/>
          </a:p>
        </p:txBody>
      </p:sp>
      <p:sp>
        <p:nvSpPr>
          <p:cNvPr id="6" name="Slide Number Placeholder 5"/>
          <p:cNvSpPr>
            <a:spLocks noGrp="1"/>
          </p:cNvSpPr>
          <p:nvPr>
            <p:ph type="sldNum" sz="quarter" idx="11"/>
          </p:nvPr>
        </p:nvSpPr>
        <p:spPr/>
        <p:txBody>
          <a:bodyPr/>
          <a:lstStyle>
            <a:lvl1pPr>
              <a:defRPr/>
            </a:lvl1pPr>
          </a:lstStyle>
          <a:p>
            <a:fld id="{00EE643A-BEC1-4D00-A699-9C7A71496BB8}" type="slidenum">
              <a:rPr lang="en-GB"/>
              <a:pPr/>
              <a:t>‹#›</a:t>
            </a:fld>
            <a:endParaRPr lang="en-GB"/>
          </a:p>
        </p:txBody>
      </p:sp>
    </p:spTree>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GB"/>
          </a:p>
        </p:txBody>
      </p:sp>
      <p:sp>
        <p:nvSpPr>
          <p:cNvPr id="6" name="Slide Number Placeholder 5"/>
          <p:cNvSpPr>
            <a:spLocks noGrp="1"/>
          </p:cNvSpPr>
          <p:nvPr>
            <p:ph type="sldNum" sz="quarter" idx="11"/>
          </p:nvPr>
        </p:nvSpPr>
        <p:spPr/>
        <p:txBody>
          <a:bodyPr/>
          <a:lstStyle>
            <a:lvl1pPr>
              <a:defRPr/>
            </a:lvl1pPr>
          </a:lstStyle>
          <a:p>
            <a:fld id="{788416D1-CCF7-4104-8E70-20D9E0451A40}" type="slidenum">
              <a:rPr lang="en-GB"/>
              <a:pPr/>
              <a:t>‹#›</a:t>
            </a:fld>
            <a:endParaRPr lang="en-GB"/>
          </a:p>
        </p:txBody>
      </p:sp>
    </p:spTree>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00">
                <a:gamma/>
                <a:shade val="46275"/>
                <a:invGamma/>
              </a:srgbClr>
            </a:gs>
            <a:gs pos="50000">
              <a:srgbClr val="006600"/>
            </a:gs>
            <a:gs pos="100000">
              <a:srgbClr val="006600">
                <a:gamma/>
                <a:shade val="46275"/>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solidFill>
              <a:srgbClr val="FF6600"/>
            </a:solid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99FF99"/>
                </a:solidFill>
              </a:defRPr>
            </a:lvl1pPr>
          </a:lstStyle>
          <a:p>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99FF99"/>
                </a:solidFill>
              </a:defRPr>
            </a:lvl1pPr>
          </a:lstStyle>
          <a:p>
            <a:fld id="{0E5582E3-32C6-4E3B-800C-006040D23291}"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Bar/>
  </p:transition>
  <p:txStyles>
    <p:titleStyle>
      <a:lvl1pPr algn="ctr" rtl="0" fontAlgn="base">
        <a:spcBef>
          <a:spcPct val="0"/>
        </a:spcBef>
        <a:spcAft>
          <a:spcPct val="0"/>
        </a:spcAft>
        <a:defRPr sz="3600">
          <a:solidFill>
            <a:srgbClr val="99FF99"/>
          </a:solidFill>
          <a:latin typeface="+mj-lt"/>
          <a:ea typeface="+mj-ea"/>
          <a:cs typeface="+mj-cs"/>
        </a:defRPr>
      </a:lvl1pPr>
      <a:lvl2pPr algn="ctr" rtl="0" fontAlgn="base">
        <a:spcBef>
          <a:spcPct val="0"/>
        </a:spcBef>
        <a:spcAft>
          <a:spcPct val="0"/>
        </a:spcAft>
        <a:defRPr sz="3600">
          <a:solidFill>
            <a:srgbClr val="99FF99"/>
          </a:solidFill>
          <a:latin typeface="Arial" pitchFamily="34" charset="0"/>
        </a:defRPr>
      </a:lvl2pPr>
      <a:lvl3pPr algn="ctr" rtl="0" fontAlgn="base">
        <a:spcBef>
          <a:spcPct val="0"/>
        </a:spcBef>
        <a:spcAft>
          <a:spcPct val="0"/>
        </a:spcAft>
        <a:defRPr sz="3600">
          <a:solidFill>
            <a:srgbClr val="99FF99"/>
          </a:solidFill>
          <a:latin typeface="Arial" pitchFamily="34" charset="0"/>
        </a:defRPr>
      </a:lvl3pPr>
      <a:lvl4pPr algn="ctr" rtl="0" fontAlgn="base">
        <a:spcBef>
          <a:spcPct val="0"/>
        </a:spcBef>
        <a:spcAft>
          <a:spcPct val="0"/>
        </a:spcAft>
        <a:defRPr sz="3600">
          <a:solidFill>
            <a:srgbClr val="99FF99"/>
          </a:solidFill>
          <a:latin typeface="Arial" pitchFamily="34" charset="0"/>
        </a:defRPr>
      </a:lvl4pPr>
      <a:lvl5pPr algn="ctr" rtl="0" fontAlgn="base">
        <a:spcBef>
          <a:spcPct val="0"/>
        </a:spcBef>
        <a:spcAft>
          <a:spcPct val="0"/>
        </a:spcAft>
        <a:defRPr sz="3600">
          <a:solidFill>
            <a:srgbClr val="99FF99"/>
          </a:solidFill>
          <a:latin typeface="Arial" pitchFamily="34" charset="0"/>
        </a:defRPr>
      </a:lvl5pPr>
      <a:lvl6pPr marL="457200" algn="ctr" rtl="0" fontAlgn="base">
        <a:spcBef>
          <a:spcPct val="0"/>
        </a:spcBef>
        <a:spcAft>
          <a:spcPct val="0"/>
        </a:spcAft>
        <a:defRPr sz="3600">
          <a:solidFill>
            <a:srgbClr val="99FF99"/>
          </a:solidFill>
          <a:latin typeface="Arial" pitchFamily="34" charset="0"/>
        </a:defRPr>
      </a:lvl6pPr>
      <a:lvl7pPr marL="914400" algn="ctr" rtl="0" fontAlgn="base">
        <a:spcBef>
          <a:spcPct val="0"/>
        </a:spcBef>
        <a:spcAft>
          <a:spcPct val="0"/>
        </a:spcAft>
        <a:defRPr sz="3600">
          <a:solidFill>
            <a:srgbClr val="99FF99"/>
          </a:solidFill>
          <a:latin typeface="Arial" pitchFamily="34" charset="0"/>
        </a:defRPr>
      </a:lvl7pPr>
      <a:lvl8pPr marL="1371600" algn="ctr" rtl="0" fontAlgn="base">
        <a:spcBef>
          <a:spcPct val="0"/>
        </a:spcBef>
        <a:spcAft>
          <a:spcPct val="0"/>
        </a:spcAft>
        <a:defRPr sz="3600">
          <a:solidFill>
            <a:srgbClr val="99FF99"/>
          </a:solidFill>
          <a:latin typeface="Arial" pitchFamily="34" charset="0"/>
        </a:defRPr>
      </a:lvl8pPr>
      <a:lvl9pPr marL="1828800" algn="ctr" rtl="0" fontAlgn="base">
        <a:spcBef>
          <a:spcPct val="0"/>
        </a:spcBef>
        <a:spcAft>
          <a:spcPct val="0"/>
        </a:spcAft>
        <a:defRPr sz="3600">
          <a:solidFill>
            <a:srgbClr val="99FF99"/>
          </a:solidFill>
          <a:latin typeface="Arial" pitchFamily="34" charset="0"/>
        </a:defRPr>
      </a:lvl9pPr>
    </p:titleStyle>
    <p:bodyStyle>
      <a:lvl1pPr marL="342900" indent="-342900" algn="l" rtl="0" fontAlgn="base">
        <a:lnSpc>
          <a:spcPct val="110000"/>
        </a:lnSpc>
        <a:spcBef>
          <a:spcPct val="0"/>
        </a:spcBef>
        <a:spcAft>
          <a:spcPct val="25000"/>
        </a:spcAft>
        <a:buChar char="•"/>
        <a:defRPr sz="3200">
          <a:solidFill>
            <a:srgbClr val="99FF99"/>
          </a:solidFill>
          <a:latin typeface="+mn-lt"/>
          <a:ea typeface="+mn-ea"/>
          <a:cs typeface="+mn-cs"/>
        </a:defRPr>
      </a:lvl1pPr>
      <a:lvl2pPr marL="742950" indent="-285750" algn="l" rtl="0" fontAlgn="base">
        <a:lnSpc>
          <a:spcPct val="110000"/>
        </a:lnSpc>
        <a:spcBef>
          <a:spcPct val="0"/>
        </a:spcBef>
        <a:spcAft>
          <a:spcPct val="25000"/>
        </a:spcAft>
        <a:buChar char="–"/>
        <a:defRPr sz="2800">
          <a:solidFill>
            <a:srgbClr val="99FF99"/>
          </a:solidFill>
          <a:latin typeface="+mn-lt"/>
        </a:defRPr>
      </a:lvl2pPr>
      <a:lvl3pPr marL="1143000" indent="-228600" algn="l" rtl="0" fontAlgn="base">
        <a:lnSpc>
          <a:spcPct val="110000"/>
        </a:lnSpc>
        <a:spcBef>
          <a:spcPct val="0"/>
        </a:spcBef>
        <a:spcAft>
          <a:spcPct val="25000"/>
        </a:spcAft>
        <a:buChar char="•"/>
        <a:defRPr sz="2400">
          <a:solidFill>
            <a:srgbClr val="99FF99"/>
          </a:solidFill>
          <a:latin typeface="+mn-lt"/>
        </a:defRPr>
      </a:lvl3pPr>
      <a:lvl4pPr marL="1600200" indent="-228600" algn="l" rtl="0" fontAlgn="base">
        <a:lnSpc>
          <a:spcPct val="110000"/>
        </a:lnSpc>
        <a:spcBef>
          <a:spcPct val="0"/>
        </a:spcBef>
        <a:spcAft>
          <a:spcPct val="25000"/>
        </a:spcAft>
        <a:buChar char="–"/>
        <a:defRPr sz="2000">
          <a:solidFill>
            <a:srgbClr val="99FF99"/>
          </a:solidFill>
          <a:latin typeface="+mn-lt"/>
        </a:defRPr>
      </a:lvl4pPr>
      <a:lvl5pPr marL="2057400" indent="-228600" algn="l" rtl="0" fontAlgn="base">
        <a:lnSpc>
          <a:spcPct val="110000"/>
        </a:lnSpc>
        <a:spcBef>
          <a:spcPct val="0"/>
        </a:spcBef>
        <a:spcAft>
          <a:spcPct val="25000"/>
        </a:spcAft>
        <a:buChar char="»"/>
        <a:defRPr sz="2000">
          <a:solidFill>
            <a:srgbClr val="99FF99"/>
          </a:solidFill>
          <a:latin typeface="+mn-lt"/>
        </a:defRPr>
      </a:lvl5pPr>
      <a:lvl6pPr marL="2514600" indent="-228600" algn="l" rtl="0" fontAlgn="base">
        <a:lnSpc>
          <a:spcPct val="110000"/>
        </a:lnSpc>
        <a:spcBef>
          <a:spcPct val="0"/>
        </a:spcBef>
        <a:spcAft>
          <a:spcPct val="25000"/>
        </a:spcAft>
        <a:buChar char="»"/>
        <a:defRPr sz="2000">
          <a:solidFill>
            <a:srgbClr val="99FF99"/>
          </a:solidFill>
          <a:latin typeface="+mn-lt"/>
        </a:defRPr>
      </a:lvl6pPr>
      <a:lvl7pPr marL="2971800" indent="-228600" algn="l" rtl="0" fontAlgn="base">
        <a:lnSpc>
          <a:spcPct val="110000"/>
        </a:lnSpc>
        <a:spcBef>
          <a:spcPct val="0"/>
        </a:spcBef>
        <a:spcAft>
          <a:spcPct val="25000"/>
        </a:spcAft>
        <a:buChar char="»"/>
        <a:defRPr sz="2000">
          <a:solidFill>
            <a:srgbClr val="99FF99"/>
          </a:solidFill>
          <a:latin typeface="+mn-lt"/>
        </a:defRPr>
      </a:lvl7pPr>
      <a:lvl8pPr marL="3429000" indent="-228600" algn="l" rtl="0" fontAlgn="base">
        <a:lnSpc>
          <a:spcPct val="110000"/>
        </a:lnSpc>
        <a:spcBef>
          <a:spcPct val="0"/>
        </a:spcBef>
        <a:spcAft>
          <a:spcPct val="25000"/>
        </a:spcAft>
        <a:buChar char="»"/>
        <a:defRPr sz="2000">
          <a:solidFill>
            <a:srgbClr val="99FF99"/>
          </a:solidFill>
          <a:latin typeface="+mn-lt"/>
        </a:defRPr>
      </a:lvl8pPr>
      <a:lvl9pPr marL="3886200" indent="-228600" algn="l" rtl="0" fontAlgn="base">
        <a:lnSpc>
          <a:spcPct val="110000"/>
        </a:lnSpc>
        <a:spcBef>
          <a:spcPct val="0"/>
        </a:spcBef>
        <a:spcAft>
          <a:spcPct val="25000"/>
        </a:spcAft>
        <a:buChar char="»"/>
        <a:defRPr sz="2000">
          <a:solidFill>
            <a:srgbClr val="99FF99"/>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upload.wikimedia.org/wikipedia/commons/9/94/Cirrhosis_high_mag.jp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file:///D:\PERSONALS\Andreadakis\&#916;&#953;&#945;&#967;&#949;&#943;&#961;&#953;&#963;&#951;%20&#913;&#960;&#959;&#946;&#955;&#942;&#964;&#969;&#957;\2010\&#924;&#945;&#952;&#951;&#956;&#945;%202\145-c4-u2(Vid-1).mpeg" TargetMode="External"/><Relationship Id="rId5" Type="http://schemas.openxmlformats.org/officeDocument/2006/relationships/image" Target="../media/image14.pn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1.wmf"/><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wmf"/></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em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Microsoft_Office_Word_97_-_2003_Document1.doc"/><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w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9.wmf"/><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9.wmf"/><Relationship Id="rId7"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2.wmf"/><Relationship Id="rId5" Type="http://schemas.openxmlformats.org/officeDocument/2006/relationships/image" Target="../media/image41.jpeg"/><Relationship Id="rId4" Type="http://schemas.openxmlformats.org/officeDocument/2006/relationships/image" Target="../media/image40.wmf"/></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5.w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go2.wordpress.com/?id=725X1342&amp;site=adrianasassoon.wordpress.com&amp;url=http%3A%2F%2Fadrianasassoon.files.wordpress.com%2F2009%2F10%2Ffashion-landfills-1.jp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http://www.ucl.ac.uk/~ucbtcee/cee/pinwell_cholera.jpg" TargetMode="External"/><Relationship Id="rId5" Type="http://schemas.openxmlformats.org/officeDocument/2006/relationships/image" Target="../media/image53.jpeg"/><Relationship Id="rId4" Type="http://schemas.openxmlformats.org/officeDocument/2006/relationships/image" Target="http://www.crissycorkboard.org/gis_class/images/cholera.jp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2" Type="http://schemas.openxmlformats.org/officeDocument/2006/relationships/hyperlink" Target="http://ec.europa.eu/environment/waste/landfill_index.ht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ln/>
        </p:spPr>
        <p:txBody>
          <a:bodyPr/>
          <a:lstStyle/>
          <a:p>
            <a:r>
              <a:rPr lang="el-GR" sz="2400"/>
              <a:t>Περιβαλλοντικές Επιπτώσεις της Ανθρώπινης Δραστηριότητας - </a:t>
            </a:r>
            <a:br>
              <a:rPr lang="el-GR" sz="2400"/>
            </a:br>
            <a:r>
              <a:rPr lang="el-GR" sz="2400"/>
              <a:t>Επιπτώσεις στη Δημόσια Υγεία</a:t>
            </a:r>
            <a:endParaRPr lang="en-GB" sz="2400"/>
          </a:p>
        </p:txBody>
      </p:sp>
      <p:sp>
        <p:nvSpPr>
          <p:cNvPr id="2051" name="Rectangle 3"/>
          <p:cNvSpPr>
            <a:spLocks noGrp="1" noChangeArrowheads="1"/>
          </p:cNvSpPr>
          <p:nvPr>
            <p:ph type="subTitle" idx="1"/>
          </p:nvPr>
        </p:nvSpPr>
        <p:spPr/>
        <p:txBody>
          <a:bodyPr/>
          <a:lstStyle/>
          <a:p>
            <a:endParaRPr lang="el-GR"/>
          </a:p>
        </p:txBody>
      </p:sp>
    </p:spTree>
  </p:cSld>
  <p:clrMapOvr>
    <a:masterClrMapping/>
  </p:clrMapOvr>
  <p:transition>
    <p:randomBa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ln/>
        </p:spPr>
        <p:txBody>
          <a:bodyPr/>
          <a:lstStyle/>
          <a:p>
            <a:r>
              <a:rPr lang="el-GR"/>
              <a:t>Δραστηριότητες που προκαλούν ρύπανση του περιβάλλοντος</a:t>
            </a:r>
            <a:endParaRPr lang="en-GB"/>
          </a:p>
        </p:txBody>
      </p:sp>
      <p:sp>
        <p:nvSpPr>
          <p:cNvPr id="196611" name="Rectangle 3"/>
          <p:cNvSpPr>
            <a:spLocks noGrp="1" noChangeArrowheads="1"/>
          </p:cNvSpPr>
          <p:nvPr>
            <p:ph type="body" idx="1"/>
          </p:nvPr>
        </p:nvSpPr>
        <p:spPr/>
        <p:txBody>
          <a:bodyPr/>
          <a:lstStyle/>
          <a:p>
            <a:pPr>
              <a:lnSpc>
                <a:spcPct val="90000"/>
              </a:lnSpc>
            </a:pPr>
            <a:r>
              <a:rPr lang="el-GR" sz="1800" b="1"/>
              <a:t>Διάθεση αποβλήτων</a:t>
            </a:r>
          </a:p>
          <a:p>
            <a:pPr lvl="1">
              <a:lnSpc>
                <a:spcPct val="90000"/>
              </a:lnSpc>
            </a:pPr>
            <a:r>
              <a:rPr lang="el-GR" sz="1600"/>
              <a:t>Οικιακά απορρίμματα</a:t>
            </a:r>
          </a:p>
          <a:p>
            <a:pPr lvl="1">
              <a:lnSpc>
                <a:spcPct val="90000"/>
              </a:lnSpc>
            </a:pPr>
            <a:r>
              <a:rPr lang="el-GR" sz="1600"/>
              <a:t>Σποδός</a:t>
            </a:r>
          </a:p>
          <a:p>
            <a:pPr lvl="1">
              <a:lnSpc>
                <a:spcPct val="90000"/>
              </a:lnSpc>
            </a:pPr>
            <a:r>
              <a:rPr lang="el-GR" sz="1600"/>
              <a:t>Αποχέτευση</a:t>
            </a:r>
          </a:p>
          <a:p>
            <a:pPr lvl="1">
              <a:lnSpc>
                <a:spcPct val="90000"/>
              </a:lnSpc>
            </a:pPr>
            <a:r>
              <a:rPr lang="el-GR" sz="1600"/>
              <a:t>Ραδιενεργά απόβλητα</a:t>
            </a:r>
          </a:p>
          <a:p>
            <a:pPr lvl="1">
              <a:lnSpc>
                <a:spcPct val="90000"/>
              </a:lnSpc>
            </a:pPr>
            <a:r>
              <a:rPr lang="el-GR" sz="1600"/>
              <a:t>Καύση απορριμμάτων</a:t>
            </a:r>
          </a:p>
          <a:p>
            <a:pPr>
              <a:lnSpc>
                <a:spcPct val="90000"/>
              </a:lnSpc>
            </a:pPr>
            <a:r>
              <a:rPr lang="el-GR" sz="1800" b="1"/>
              <a:t>Αγροτική ανάπτυξη</a:t>
            </a:r>
          </a:p>
          <a:p>
            <a:pPr lvl="1">
              <a:lnSpc>
                <a:spcPct val="90000"/>
              </a:lnSpc>
            </a:pPr>
            <a:r>
              <a:rPr lang="el-GR" sz="1600"/>
              <a:t>Χρήση λιπασμάτων ανόργανης προέλευσης μαζί με κοπριά και λάσπη αποβλήτων</a:t>
            </a:r>
          </a:p>
          <a:p>
            <a:pPr lvl="1">
              <a:lnSpc>
                <a:spcPct val="90000"/>
              </a:lnSpc>
            </a:pPr>
            <a:r>
              <a:rPr lang="el-GR" sz="1600"/>
              <a:t>Χρήση παρασιτοκτόνων και ζιζανιοκτόνων</a:t>
            </a:r>
          </a:p>
          <a:p>
            <a:pPr lvl="1">
              <a:lnSpc>
                <a:spcPct val="90000"/>
              </a:lnSpc>
            </a:pPr>
            <a:r>
              <a:rPr lang="el-GR" sz="1600"/>
              <a:t>Επιστρεφόμενη ροή άρδευσης με απόβλητα σταβλισμένης κτηνοτροφίας</a:t>
            </a:r>
          </a:p>
          <a:p>
            <a:pPr lvl="1">
              <a:lnSpc>
                <a:spcPct val="90000"/>
              </a:lnSpc>
            </a:pPr>
            <a:r>
              <a:rPr lang="el-GR" sz="1600"/>
              <a:t>Αποψίλωση δασών</a:t>
            </a:r>
          </a:p>
          <a:p>
            <a:pPr>
              <a:lnSpc>
                <a:spcPct val="90000"/>
              </a:lnSpc>
            </a:pPr>
            <a:r>
              <a:rPr lang="el-GR" sz="1800" b="1"/>
              <a:t>Μεταφορές και συγκοινωνίες</a:t>
            </a:r>
          </a:p>
          <a:p>
            <a:pPr lvl="1">
              <a:lnSpc>
                <a:spcPct val="90000"/>
              </a:lnSpc>
            </a:pPr>
            <a:r>
              <a:rPr lang="el-GR" sz="1600"/>
              <a:t>Ρύπανση από τη μηχανοκίνηση, ειδικά στο αστικό περιβάλλον</a:t>
            </a:r>
          </a:p>
          <a:p>
            <a:pPr lvl="1">
              <a:lnSpc>
                <a:spcPct val="90000"/>
              </a:lnSpc>
            </a:pPr>
            <a:r>
              <a:rPr lang="el-GR" sz="1600"/>
              <a:t>Μεταφορές προϊόντων όλων των υπόλοιπων δραστηριοτήτων από χερσαίες και υδάτινες οδούς</a:t>
            </a:r>
          </a:p>
          <a:p>
            <a:pPr lvl="1">
              <a:lnSpc>
                <a:spcPct val="90000"/>
              </a:lnSpc>
            </a:pPr>
            <a:r>
              <a:rPr lang="el-GR" sz="1600"/>
              <a:t>Επεξεργασία και μεταφορά πόσιμου νερού (με μεταλλικούς σωλήνες)</a:t>
            </a:r>
          </a:p>
          <a:p>
            <a:pPr lvl="1">
              <a:lnSpc>
                <a:spcPct val="90000"/>
              </a:lnSpc>
            </a:pPr>
            <a:endParaRPr lang="el-GR" sz="1600"/>
          </a:p>
        </p:txBody>
      </p:sp>
    </p:spTree>
  </p:cSld>
  <p:clrMapOvr>
    <a:masterClrMapping/>
  </p:clrMapOvr>
  <p:transition>
    <p:randomBa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ln/>
        </p:spPr>
        <p:txBody>
          <a:bodyPr/>
          <a:lstStyle/>
          <a:p>
            <a:r>
              <a:rPr lang="el-GR"/>
              <a:t>Δραστηριότητες που προκαλούν ρύπανση του περιβάλλοντος</a:t>
            </a:r>
            <a:endParaRPr lang="en-GB"/>
          </a:p>
        </p:txBody>
      </p:sp>
      <p:pic>
        <p:nvPicPr>
          <p:cNvPr id="221194" name="Picture 10" descr="Atmosphere_composition_diagram"/>
          <p:cNvPicPr>
            <a:picLocks noChangeAspect="1" noChangeArrowheads="1"/>
          </p:cNvPicPr>
          <p:nvPr/>
        </p:nvPicPr>
        <p:blipFill>
          <a:blip r:embed="rId3" cstate="print"/>
          <a:srcRect/>
          <a:stretch>
            <a:fillRect/>
          </a:stretch>
        </p:blipFill>
        <p:spPr bwMode="auto">
          <a:xfrm>
            <a:off x="1619250" y="1492250"/>
            <a:ext cx="5976938" cy="5341938"/>
          </a:xfrm>
          <a:prstGeom prst="rect">
            <a:avLst/>
          </a:prstGeom>
          <a:noFill/>
        </p:spPr>
      </p:pic>
    </p:spTree>
  </p:cSld>
  <p:clrMapOvr>
    <a:masterClrMapping/>
  </p:clrMapOvr>
  <p:transition>
    <p:randomBa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ln/>
        </p:spPr>
        <p:txBody>
          <a:bodyPr/>
          <a:lstStyle/>
          <a:p>
            <a:r>
              <a:rPr lang="el-GR"/>
              <a:t>Δραστηριότητες που προκαλούν ρύπανση του περιβάλλοντος</a:t>
            </a:r>
            <a:endParaRPr lang="en-GB"/>
          </a:p>
        </p:txBody>
      </p:sp>
      <p:pic>
        <p:nvPicPr>
          <p:cNvPr id="227331" name="Picture 3" descr="water-pollution"/>
          <p:cNvPicPr>
            <a:picLocks noChangeAspect="1" noChangeArrowheads="1"/>
          </p:cNvPicPr>
          <p:nvPr/>
        </p:nvPicPr>
        <p:blipFill>
          <a:blip r:embed="rId3" cstate="print"/>
          <a:srcRect/>
          <a:stretch>
            <a:fillRect/>
          </a:stretch>
        </p:blipFill>
        <p:spPr bwMode="auto">
          <a:xfrm>
            <a:off x="5076825" y="2513013"/>
            <a:ext cx="3581400" cy="2500312"/>
          </a:xfrm>
          <a:prstGeom prst="rect">
            <a:avLst/>
          </a:prstGeom>
          <a:noFill/>
        </p:spPr>
      </p:pic>
      <p:pic>
        <p:nvPicPr>
          <p:cNvPr id="227332" name="Picture 4" descr="sources of pollution"/>
          <p:cNvPicPr>
            <a:picLocks noChangeAspect="1" noChangeArrowheads="1"/>
          </p:cNvPicPr>
          <p:nvPr/>
        </p:nvPicPr>
        <p:blipFill>
          <a:blip r:embed="rId4" cstate="print"/>
          <a:srcRect/>
          <a:stretch>
            <a:fillRect/>
          </a:stretch>
        </p:blipFill>
        <p:spPr bwMode="auto">
          <a:xfrm>
            <a:off x="539750" y="1628775"/>
            <a:ext cx="4464050" cy="3684588"/>
          </a:xfrm>
          <a:prstGeom prst="rect">
            <a:avLst/>
          </a:prstGeom>
          <a:noFill/>
        </p:spPr>
      </p:pic>
      <p:sp>
        <p:nvSpPr>
          <p:cNvPr id="227333" name="Text Box 5"/>
          <p:cNvSpPr txBox="1">
            <a:spLocks noChangeArrowheads="1"/>
          </p:cNvSpPr>
          <p:nvPr/>
        </p:nvSpPr>
        <p:spPr bwMode="auto">
          <a:xfrm>
            <a:off x="5076825" y="1484313"/>
            <a:ext cx="3959225" cy="925512"/>
          </a:xfrm>
          <a:prstGeom prst="rect">
            <a:avLst/>
          </a:prstGeom>
          <a:noFill/>
          <a:ln w="9525">
            <a:solidFill>
              <a:srgbClr val="99FF99"/>
            </a:solidFill>
            <a:miter lim="800000"/>
            <a:headEnd/>
            <a:tailEnd/>
          </a:ln>
          <a:effectLst/>
        </p:spPr>
        <p:txBody>
          <a:bodyPr>
            <a:spAutoFit/>
          </a:bodyPr>
          <a:lstStyle/>
          <a:p>
            <a:r>
              <a:rPr lang="el-GR">
                <a:solidFill>
                  <a:srgbClr val="99FF99"/>
                </a:solidFill>
              </a:rPr>
              <a:t>Σημαντικότερος αποδέκτης ρύπων, </a:t>
            </a:r>
          </a:p>
          <a:p>
            <a:r>
              <a:rPr lang="el-GR">
                <a:solidFill>
                  <a:srgbClr val="99FF99"/>
                </a:solidFill>
              </a:rPr>
              <a:t>μέσο διάχυσης και διασποράς:</a:t>
            </a:r>
          </a:p>
          <a:p>
            <a:r>
              <a:rPr lang="el-GR" b="1">
                <a:solidFill>
                  <a:srgbClr val="99FF99"/>
                </a:solidFill>
              </a:rPr>
              <a:t>ΤΟ ΝΕΡΟ</a:t>
            </a:r>
          </a:p>
        </p:txBody>
      </p:sp>
    </p:spTree>
  </p:cSld>
  <p:clrMapOvr>
    <a:masterClrMapping/>
  </p:clrMapOvr>
  <p:transition>
    <p:randomBa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ln/>
        </p:spPr>
        <p:txBody>
          <a:bodyPr/>
          <a:lstStyle/>
          <a:p>
            <a:r>
              <a:rPr lang="el-GR"/>
              <a:t>Δραστηριότητες που προκαλούν ρύπανση του περιβάλλοντος</a:t>
            </a:r>
            <a:endParaRPr lang="en-GB"/>
          </a:p>
        </p:txBody>
      </p:sp>
      <p:pic>
        <p:nvPicPr>
          <p:cNvPr id="223238" name="Picture 6" descr="Groundwater-pollution02"/>
          <p:cNvPicPr>
            <a:picLocks noChangeAspect="1" noChangeArrowheads="1"/>
          </p:cNvPicPr>
          <p:nvPr/>
        </p:nvPicPr>
        <p:blipFill>
          <a:blip r:embed="rId3" cstate="print"/>
          <a:srcRect/>
          <a:stretch>
            <a:fillRect/>
          </a:stretch>
        </p:blipFill>
        <p:spPr bwMode="auto">
          <a:xfrm>
            <a:off x="1763713" y="1557338"/>
            <a:ext cx="5599112" cy="4960937"/>
          </a:xfrm>
          <a:prstGeom prst="rect">
            <a:avLst/>
          </a:prstGeom>
          <a:noFill/>
        </p:spPr>
      </p:pic>
    </p:spTree>
  </p:cSld>
  <p:clrMapOvr>
    <a:masterClrMapping/>
  </p:clrMapOvr>
  <p:transition>
    <p:randomBa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ln/>
        </p:spPr>
        <p:txBody>
          <a:bodyPr/>
          <a:lstStyle/>
          <a:p>
            <a:r>
              <a:rPr lang="el-GR"/>
              <a:t>Δραστηριότητες που προκαλούν ρύπανση του περιβάλλοντος</a:t>
            </a:r>
            <a:endParaRPr lang="en-GB"/>
          </a:p>
        </p:txBody>
      </p:sp>
      <p:pic>
        <p:nvPicPr>
          <p:cNvPr id="225285" name="Picture 5" descr="pollution-sources"/>
          <p:cNvPicPr>
            <a:picLocks noChangeAspect="1" noChangeArrowheads="1"/>
          </p:cNvPicPr>
          <p:nvPr/>
        </p:nvPicPr>
        <p:blipFill>
          <a:blip r:embed="rId3" cstate="print"/>
          <a:srcRect/>
          <a:stretch>
            <a:fillRect/>
          </a:stretch>
        </p:blipFill>
        <p:spPr bwMode="auto">
          <a:xfrm>
            <a:off x="468313" y="1457325"/>
            <a:ext cx="8207375" cy="5307013"/>
          </a:xfrm>
          <a:prstGeom prst="rect">
            <a:avLst/>
          </a:prstGeom>
          <a:noFill/>
        </p:spPr>
      </p:pic>
    </p:spTree>
  </p:cSld>
  <p:clrMapOvr>
    <a:masterClrMapping/>
  </p:clrMapOvr>
  <p:transition>
    <p:randomBa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ln/>
        </p:spPr>
        <p:txBody>
          <a:bodyPr/>
          <a:lstStyle/>
          <a:p>
            <a:r>
              <a:rPr lang="el-GR"/>
              <a:t>Συνέπειες της δράσης των ρύπων</a:t>
            </a:r>
            <a:endParaRPr lang="en-GB"/>
          </a:p>
        </p:txBody>
      </p:sp>
      <p:sp>
        <p:nvSpPr>
          <p:cNvPr id="204803" name="Rectangle 3"/>
          <p:cNvSpPr>
            <a:spLocks noGrp="1" noChangeArrowheads="1"/>
          </p:cNvSpPr>
          <p:nvPr>
            <p:ph type="body" idx="1"/>
          </p:nvPr>
        </p:nvSpPr>
        <p:spPr/>
        <p:txBody>
          <a:bodyPr/>
          <a:lstStyle/>
          <a:p>
            <a:pPr>
              <a:lnSpc>
                <a:spcPct val="90000"/>
              </a:lnSpc>
            </a:pPr>
            <a:r>
              <a:rPr lang="el-GR" sz="1800" b="1"/>
              <a:t>Η δράση των χημικών ρύπων εξαρτάται από διάφορους παράγοντες:</a:t>
            </a:r>
          </a:p>
          <a:p>
            <a:pPr lvl="1">
              <a:lnSpc>
                <a:spcPct val="90000"/>
              </a:lnSpc>
            </a:pPr>
            <a:r>
              <a:rPr lang="el-GR" sz="1600"/>
              <a:t>Φυσικο-χημικά και τοξικολογικά χαρακτηριστικά</a:t>
            </a:r>
          </a:p>
          <a:p>
            <a:pPr lvl="1">
              <a:lnSpc>
                <a:spcPct val="90000"/>
              </a:lnSpc>
            </a:pPr>
            <a:r>
              <a:rPr lang="el-GR" sz="1600"/>
              <a:t>Μέγεθος σωματιδίων</a:t>
            </a:r>
          </a:p>
          <a:p>
            <a:pPr lvl="1">
              <a:lnSpc>
                <a:spcPct val="90000"/>
              </a:lnSpc>
            </a:pPr>
            <a:r>
              <a:rPr lang="el-GR" sz="1600"/>
              <a:t>Συγκέντρωση</a:t>
            </a:r>
          </a:p>
          <a:p>
            <a:pPr lvl="1">
              <a:lnSpc>
                <a:spcPct val="90000"/>
              </a:lnSpc>
            </a:pPr>
            <a:r>
              <a:rPr lang="el-GR" sz="1600"/>
              <a:t>Χρόνος δράσης (έκθεση)</a:t>
            </a:r>
          </a:p>
          <a:p>
            <a:pPr lvl="1">
              <a:lnSpc>
                <a:spcPct val="90000"/>
              </a:lnSpc>
            </a:pPr>
            <a:r>
              <a:rPr lang="el-GR" sz="1600"/>
              <a:t>Τρόπος εισόδου στον οργανισμό</a:t>
            </a:r>
          </a:p>
          <a:p>
            <a:pPr>
              <a:lnSpc>
                <a:spcPct val="90000"/>
              </a:lnSpc>
            </a:pPr>
            <a:r>
              <a:rPr lang="el-GR" sz="1800"/>
              <a:t>Ειδικά για τον άνθρωπο, αυτή η δράση μπορεί να είναι:</a:t>
            </a:r>
          </a:p>
          <a:p>
            <a:pPr lvl="1">
              <a:lnSpc>
                <a:spcPct val="90000"/>
              </a:lnSpc>
            </a:pPr>
            <a:r>
              <a:rPr lang="el-GR" sz="1600"/>
              <a:t>Ενοχλητική</a:t>
            </a:r>
          </a:p>
          <a:p>
            <a:pPr lvl="1">
              <a:lnSpc>
                <a:spcPct val="90000"/>
              </a:lnSpc>
            </a:pPr>
            <a:r>
              <a:rPr lang="el-GR" sz="1600"/>
              <a:t>Ινογενετική (π.χ. κίρρωση ήπατος, νόσος </a:t>
            </a:r>
            <a:r>
              <a:rPr lang="en-US" sz="1600"/>
              <a:t>Krohn </a:t>
            </a:r>
            <a:r>
              <a:rPr lang="el-GR" sz="1600"/>
              <a:t>στο έντερο)</a:t>
            </a:r>
          </a:p>
          <a:p>
            <a:pPr lvl="1">
              <a:lnSpc>
                <a:spcPct val="90000"/>
              </a:lnSpc>
            </a:pPr>
            <a:r>
              <a:rPr lang="el-GR" sz="1600"/>
              <a:t>Αλλεργική</a:t>
            </a:r>
          </a:p>
          <a:p>
            <a:pPr lvl="1">
              <a:lnSpc>
                <a:spcPct val="90000"/>
              </a:lnSpc>
            </a:pPr>
            <a:r>
              <a:rPr lang="el-GR" sz="1600"/>
              <a:t>Δερματική</a:t>
            </a:r>
          </a:p>
          <a:p>
            <a:pPr lvl="1">
              <a:lnSpc>
                <a:spcPct val="90000"/>
              </a:lnSpc>
            </a:pPr>
            <a:r>
              <a:rPr lang="el-GR" sz="1600"/>
              <a:t>Τοξική (δηλητηριώδης)</a:t>
            </a:r>
          </a:p>
          <a:p>
            <a:pPr lvl="1">
              <a:lnSpc>
                <a:spcPct val="90000"/>
              </a:lnSpc>
            </a:pPr>
            <a:r>
              <a:rPr lang="el-GR" sz="1600"/>
              <a:t>Μεταλλαξογόνος</a:t>
            </a:r>
          </a:p>
          <a:p>
            <a:pPr lvl="1">
              <a:lnSpc>
                <a:spcPct val="90000"/>
              </a:lnSpc>
            </a:pPr>
            <a:r>
              <a:rPr lang="el-GR" sz="1600"/>
              <a:t>Καρκινογόνος</a:t>
            </a:r>
          </a:p>
          <a:p>
            <a:pPr lvl="1">
              <a:lnSpc>
                <a:spcPct val="90000"/>
              </a:lnSpc>
            </a:pPr>
            <a:r>
              <a:rPr lang="el-GR" sz="1600"/>
              <a:t>Εμβρυοτοξική</a:t>
            </a:r>
          </a:p>
        </p:txBody>
      </p:sp>
      <p:pic>
        <p:nvPicPr>
          <p:cNvPr id="204805" name="Picture 5" descr="File:Cirrhosis high mag.jpg">
            <a:hlinkClick r:id="rId3"/>
          </p:cNvPr>
          <p:cNvPicPr>
            <a:picLocks noChangeAspect="1" noChangeArrowheads="1"/>
          </p:cNvPicPr>
          <p:nvPr/>
        </p:nvPicPr>
        <p:blipFill>
          <a:blip r:embed="rId4" cstate="print"/>
          <a:srcRect/>
          <a:stretch>
            <a:fillRect/>
          </a:stretch>
        </p:blipFill>
        <p:spPr bwMode="auto">
          <a:xfrm>
            <a:off x="6732588" y="4508500"/>
            <a:ext cx="1938337" cy="1292225"/>
          </a:xfrm>
          <a:prstGeom prst="rect">
            <a:avLst/>
          </a:prstGeom>
          <a:noFill/>
        </p:spPr>
      </p:pic>
    </p:spTree>
  </p:cSld>
  <p:clrMapOvr>
    <a:masterClrMapping/>
  </p:clrMapOvr>
  <p:transition>
    <p:randomBa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ln/>
        </p:spPr>
        <p:txBody>
          <a:bodyPr/>
          <a:lstStyle/>
          <a:p>
            <a:r>
              <a:rPr lang="el-GR"/>
              <a:t>Συνέπειες της δράσης των ρύπων</a:t>
            </a:r>
            <a:endParaRPr lang="en-GB"/>
          </a:p>
        </p:txBody>
      </p:sp>
      <p:sp>
        <p:nvSpPr>
          <p:cNvPr id="206851" name="Rectangle 3"/>
          <p:cNvSpPr>
            <a:spLocks noGrp="1" noChangeArrowheads="1"/>
          </p:cNvSpPr>
          <p:nvPr>
            <p:ph type="body" idx="1"/>
          </p:nvPr>
        </p:nvSpPr>
        <p:spPr/>
        <p:txBody>
          <a:bodyPr/>
          <a:lstStyle/>
          <a:p>
            <a:pPr>
              <a:lnSpc>
                <a:spcPct val="90000"/>
              </a:lnSpc>
            </a:pPr>
            <a:r>
              <a:rPr lang="el-GR" sz="1600" b="1" u="sng"/>
              <a:t>Ενοχλήσεις</a:t>
            </a:r>
            <a:r>
              <a:rPr lang="el-GR" sz="1600"/>
              <a:t> από διάφορες ουσίες στα μάτια, τη μύτη, τις οδούς του ανώτερου αναπνευστικού, τους πνεύμονες και στο δέρμα.</a:t>
            </a:r>
          </a:p>
          <a:p>
            <a:pPr>
              <a:lnSpc>
                <a:spcPct val="90000"/>
              </a:lnSpc>
            </a:pPr>
            <a:r>
              <a:rPr lang="el-GR" sz="1600" b="1" u="sng"/>
              <a:t>Ίνωση</a:t>
            </a:r>
            <a:r>
              <a:rPr lang="el-GR" sz="1600"/>
              <a:t> (υπερπαραγωγή κολλαγόνου στους ιστούς) προκαλείται π.χ. από πολλές μορφές σκόνης (άνθρακα, άσβεστο), που προκαλούν πνευμονοκόνιωση.</a:t>
            </a:r>
          </a:p>
          <a:p>
            <a:pPr>
              <a:lnSpc>
                <a:spcPct val="90000"/>
              </a:lnSpc>
            </a:pPr>
            <a:r>
              <a:rPr lang="el-GR" sz="1600"/>
              <a:t>Το περιβάλλον περιέχει πολλά </a:t>
            </a:r>
            <a:r>
              <a:rPr lang="el-GR" sz="1600" b="1" u="sng"/>
              <a:t>αλλεργιογόνα</a:t>
            </a:r>
            <a:r>
              <a:rPr lang="el-GR" sz="1600"/>
              <a:t> που εισέρχονται στον οργανισμό με την αναπνοή, την τροφή ή με την επαφή.</a:t>
            </a:r>
          </a:p>
          <a:p>
            <a:pPr>
              <a:lnSpc>
                <a:spcPct val="90000"/>
              </a:lnSpc>
            </a:pPr>
            <a:r>
              <a:rPr lang="el-GR" sz="1600" b="1" u="sng"/>
              <a:t>Δερματικές</a:t>
            </a:r>
            <a:r>
              <a:rPr lang="el-GR" sz="1600"/>
              <a:t> ασθένειες προκαλούνται από μια σειρά ουσιών όπως οξέα, βάσεις, διαλύτες ή απορρυπαντικά.</a:t>
            </a:r>
          </a:p>
          <a:p>
            <a:pPr>
              <a:lnSpc>
                <a:spcPct val="90000"/>
              </a:lnSpc>
            </a:pPr>
            <a:r>
              <a:rPr lang="el-GR" sz="1600"/>
              <a:t>Η είσοδος </a:t>
            </a:r>
            <a:r>
              <a:rPr lang="el-GR" sz="1600" b="1" u="sng"/>
              <a:t>τοξικών</a:t>
            </a:r>
            <a:r>
              <a:rPr lang="el-GR" sz="1600"/>
              <a:t> (δηλητηρίων) στον οργανισμό προκαλεί </a:t>
            </a:r>
            <a:r>
              <a:rPr lang="el-GR" sz="1600" b="1" u="sng"/>
              <a:t>δηλητηρίαση</a:t>
            </a:r>
            <a:r>
              <a:rPr lang="el-GR" sz="1600"/>
              <a:t> σε οξεία ή χρόνια μορφή.</a:t>
            </a:r>
          </a:p>
          <a:p>
            <a:pPr>
              <a:lnSpc>
                <a:spcPct val="90000"/>
              </a:lnSpc>
            </a:pPr>
            <a:r>
              <a:rPr lang="el-GR" sz="1600"/>
              <a:t>Οι </a:t>
            </a:r>
            <a:r>
              <a:rPr lang="el-GR" sz="1600" b="1" u="sng"/>
              <a:t>μεταλλάξεις</a:t>
            </a:r>
            <a:r>
              <a:rPr lang="el-GR" sz="1600"/>
              <a:t> είναι μοριακές αλλαγές των γονιδίων που κληρονομούνται στις επόμενες γενιές και έχουν παρατηρηθεί πολλές σε ζώα, φυτά και στον άνθρωπο.</a:t>
            </a:r>
          </a:p>
          <a:p>
            <a:pPr>
              <a:lnSpc>
                <a:spcPct val="90000"/>
              </a:lnSpc>
            </a:pPr>
            <a:r>
              <a:rPr lang="el-GR" sz="1600"/>
              <a:t>Δύο παράγοντες έχουν </a:t>
            </a:r>
            <a:r>
              <a:rPr lang="el-GR" sz="1600" b="1" u="sng"/>
              <a:t>καρκινογόνο δράση</a:t>
            </a:r>
            <a:r>
              <a:rPr lang="el-GR" sz="1600"/>
              <a:t>: </a:t>
            </a:r>
          </a:p>
          <a:p>
            <a:pPr lvl="1">
              <a:lnSpc>
                <a:spcPct val="90000"/>
              </a:lnSpc>
            </a:pPr>
            <a:r>
              <a:rPr lang="el-GR" sz="1400"/>
              <a:t>τα </a:t>
            </a:r>
            <a:r>
              <a:rPr lang="el-GR" sz="1400" b="1"/>
              <a:t>ενδογενή καρκινογόνα</a:t>
            </a:r>
            <a:r>
              <a:rPr lang="el-GR" sz="1400"/>
              <a:t> (κάποιες ορμόνες, βιταμίνη </a:t>
            </a:r>
            <a:r>
              <a:rPr lang="en-US" sz="1400"/>
              <a:t>D2, </a:t>
            </a:r>
            <a:r>
              <a:rPr lang="el-GR" sz="1400"/>
              <a:t>χοληστερόλη και οξέα της χολής)</a:t>
            </a:r>
          </a:p>
          <a:p>
            <a:pPr lvl="1">
              <a:lnSpc>
                <a:spcPct val="90000"/>
              </a:lnSpc>
            </a:pPr>
            <a:r>
              <a:rPr lang="el-GR" sz="1400"/>
              <a:t>τα </a:t>
            </a:r>
            <a:r>
              <a:rPr lang="el-GR" sz="1400" b="1"/>
              <a:t>εξωγενή καρκινογόνα</a:t>
            </a:r>
            <a:r>
              <a:rPr lang="el-GR" sz="1400"/>
              <a:t> (χημικές ουσίες, φυσικοί παράγοντες, ιονίζουσα και μη ιονίζουσα ακτινοβολία, βιολογικοί παράγοντες όπως ιοί, βακτήρια και παράσιτα και συνδυασμός αυτών).</a:t>
            </a:r>
          </a:p>
        </p:txBody>
      </p:sp>
    </p:spTree>
  </p:cSld>
  <p:clrMapOvr>
    <a:masterClrMapping/>
  </p:clrMapOvr>
  <p:transition>
    <p:randomBa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ln/>
        </p:spPr>
        <p:txBody>
          <a:bodyPr/>
          <a:lstStyle/>
          <a:p>
            <a:r>
              <a:rPr lang="el-GR"/>
              <a:t>Συνέπειες της δράσης των ρύπων</a:t>
            </a:r>
            <a:endParaRPr lang="en-GB"/>
          </a:p>
        </p:txBody>
      </p:sp>
      <p:sp>
        <p:nvSpPr>
          <p:cNvPr id="208899" name="Rectangle 3"/>
          <p:cNvSpPr>
            <a:spLocks noGrp="1" noChangeArrowheads="1"/>
          </p:cNvSpPr>
          <p:nvPr>
            <p:ph type="body" idx="1"/>
          </p:nvPr>
        </p:nvSpPr>
        <p:spPr/>
        <p:txBody>
          <a:bodyPr/>
          <a:lstStyle/>
          <a:p>
            <a:pPr>
              <a:lnSpc>
                <a:spcPct val="90000"/>
              </a:lnSpc>
            </a:pPr>
            <a:r>
              <a:rPr lang="el-GR" sz="1600" b="1" u="sng" dirty="0"/>
              <a:t>Τοξική δράση</a:t>
            </a:r>
          </a:p>
          <a:p>
            <a:pPr lvl="1">
              <a:lnSpc>
                <a:spcPct val="90000"/>
              </a:lnSpc>
            </a:pPr>
            <a:r>
              <a:rPr lang="el-GR" sz="1400" dirty="0"/>
              <a:t>Δηλητηρίαση συμβαίνει με απευθείας αλληλεπίδραση της τοξικής ουσίας με τον οργανισμό, με δοσολογία μεγαλύτερη από μια συγκεκριμένη ποσότητα.</a:t>
            </a:r>
          </a:p>
          <a:p>
            <a:pPr lvl="1">
              <a:lnSpc>
                <a:spcPct val="90000"/>
              </a:lnSpc>
            </a:pPr>
            <a:r>
              <a:rPr lang="el-GR" sz="1400" dirty="0"/>
              <a:t>Οι τοξικές ουσίες εισέρχονται στον οργανισμό </a:t>
            </a:r>
            <a:r>
              <a:rPr lang="el-GR" sz="1400" b="1" dirty="0"/>
              <a:t>με την εισπνοή, την κατάποση ή την επαφή με το δέρμα. </a:t>
            </a:r>
          </a:p>
          <a:p>
            <a:pPr lvl="1">
              <a:lnSpc>
                <a:spcPct val="90000"/>
              </a:lnSpc>
            </a:pPr>
            <a:r>
              <a:rPr lang="el-GR" sz="1400" dirty="0"/>
              <a:t>Με την επαφή με το κύτταρο, οι τοξικές ουσίες </a:t>
            </a:r>
          </a:p>
          <a:p>
            <a:pPr lvl="2">
              <a:lnSpc>
                <a:spcPct val="90000"/>
              </a:lnSpc>
            </a:pPr>
            <a:r>
              <a:rPr lang="el-GR" sz="1200" dirty="0"/>
              <a:t>αλλοιώνουν τα φυσικοχημικά χαρακτηριστικά του κυτοπλάσματος, </a:t>
            </a:r>
          </a:p>
          <a:p>
            <a:pPr lvl="2">
              <a:lnSpc>
                <a:spcPct val="90000"/>
              </a:lnSpc>
            </a:pPr>
            <a:r>
              <a:rPr lang="el-GR" sz="1200" dirty="0"/>
              <a:t>καταστρέφουν τις μεμβράνες των οργανιδίων, </a:t>
            </a:r>
          </a:p>
          <a:p>
            <a:pPr lvl="2">
              <a:lnSpc>
                <a:spcPct val="90000"/>
              </a:lnSpc>
            </a:pPr>
            <a:r>
              <a:rPr lang="el-GR" sz="1200" dirty="0"/>
              <a:t>αλλάζουν τις χημικές αντιδράσεις και καταστρέφουν τις ομαλές συνθήκες λειτουργίας των πρωτεϊνών. </a:t>
            </a:r>
          </a:p>
          <a:p>
            <a:pPr lvl="1">
              <a:lnSpc>
                <a:spcPct val="90000"/>
              </a:lnSpc>
            </a:pPr>
            <a:r>
              <a:rPr lang="el-GR" sz="1400" dirty="0"/>
              <a:t>Ιδιαίτερα ευαίσθητα είναι τα ένζυμα (οι βιοκαταλύτες των κυττάρων) και η δηλητηρίασή τους μπορεί να είναι θανάσιμη.</a:t>
            </a:r>
          </a:p>
          <a:p>
            <a:pPr lvl="1">
              <a:lnSpc>
                <a:spcPct val="90000"/>
              </a:lnSpc>
            </a:pPr>
            <a:r>
              <a:rPr lang="el-GR" sz="1400" dirty="0"/>
              <a:t>Τοξικές ουσίες που δρουν ως καταστολείς των ενζύμων είναι γενικές (</a:t>
            </a:r>
            <a:r>
              <a:rPr lang="en-US" sz="1400" dirty="0"/>
              <a:t>Ag, Cu, Hg, </a:t>
            </a:r>
            <a:r>
              <a:rPr lang="en-US" sz="1400" dirty="0" err="1"/>
              <a:t>Pb</a:t>
            </a:r>
            <a:r>
              <a:rPr lang="en-US" sz="1400" dirty="0"/>
              <a:t>) </a:t>
            </a:r>
            <a:r>
              <a:rPr lang="el-GR" sz="1400" dirty="0"/>
              <a:t>και ειδικές (κυανίδια, υδρόθειο, αμίδια και μονοξείδιο του άνθρακα, που δρουν στα μέταλλα).</a:t>
            </a:r>
          </a:p>
          <a:p>
            <a:pPr lvl="1">
              <a:lnSpc>
                <a:spcPct val="90000"/>
              </a:lnSpc>
            </a:pPr>
            <a:r>
              <a:rPr lang="el-GR" sz="1400" dirty="0"/>
              <a:t>Η είσοδος μιας τοξικής ουσίας στον οργανισμό προκαλεί αμυντικές διεργασίες:</a:t>
            </a:r>
          </a:p>
          <a:p>
            <a:pPr lvl="2">
              <a:lnSpc>
                <a:spcPct val="90000"/>
              </a:lnSpc>
            </a:pPr>
            <a:r>
              <a:rPr lang="el-GR" sz="1200" dirty="0"/>
              <a:t>Αποβολή της τοξικής ουσίας από τον οργανισμό, ως έχει</a:t>
            </a:r>
          </a:p>
          <a:p>
            <a:pPr lvl="2">
              <a:lnSpc>
                <a:spcPct val="90000"/>
              </a:lnSpc>
            </a:pPr>
            <a:r>
              <a:rPr lang="el-GR" sz="1200" dirty="0"/>
              <a:t>Αποθήκευση της ουσίας σε ιστούς</a:t>
            </a:r>
          </a:p>
          <a:p>
            <a:pPr lvl="2">
              <a:lnSpc>
                <a:spcPct val="90000"/>
              </a:lnSpc>
            </a:pPr>
            <a:r>
              <a:rPr lang="el-GR" sz="1200" dirty="0"/>
              <a:t>Αποσύνθεση της τοξικής ουσίας σε απλούστερες ουσίες που εμπλέκονται στο μεταβολισμό (η συνηθέστερη περίπτωση) με βιομετασχηματισμό μέσω του ήπατος, της γαστρεντερικής οδού, τα νεφρά και το λιπώδη ιστό.</a:t>
            </a:r>
          </a:p>
        </p:txBody>
      </p:sp>
    </p:spTree>
  </p:cSld>
  <p:clrMapOvr>
    <a:masterClrMapping/>
  </p:clrMapOvr>
  <p:transition>
    <p:randomBa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ln/>
        </p:spPr>
        <p:txBody>
          <a:bodyPr/>
          <a:lstStyle/>
          <a:p>
            <a:r>
              <a:rPr lang="el-GR"/>
              <a:t>Συνέπειες της δράσης των ρύπων</a:t>
            </a:r>
            <a:endParaRPr lang="en-GB"/>
          </a:p>
        </p:txBody>
      </p:sp>
      <p:pic>
        <p:nvPicPr>
          <p:cNvPr id="182280" name="Picture 8"/>
          <p:cNvPicPr>
            <a:picLocks noChangeAspect="1" noChangeArrowheads="1"/>
          </p:cNvPicPr>
          <p:nvPr/>
        </p:nvPicPr>
        <p:blipFill>
          <a:blip r:embed="rId3" cstate="print"/>
          <a:srcRect/>
          <a:stretch>
            <a:fillRect/>
          </a:stretch>
        </p:blipFill>
        <p:spPr bwMode="auto">
          <a:xfrm>
            <a:off x="468313" y="1557338"/>
            <a:ext cx="3743325" cy="3086100"/>
          </a:xfrm>
          <a:prstGeom prst="rect">
            <a:avLst/>
          </a:prstGeom>
          <a:noFill/>
          <a:ln w="9525">
            <a:noFill/>
            <a:miter lim="800000"/>
            <a:headEnd/>
            <a:tailEnd/>
          </a:ln>
          <a:effectLst/>
        </p:spPr>
      </p:pic>
      <p:pic>
        <p:nvPicPr>
          <p:cNvPr id="182282" name="Picture 10" descr="Animal-Cell"/>
          <p:cNvPicPr>
            <a:picLocks noChangeAspect="1" noChangeArrowheads="1"/>
          </p:cNvPicPr>
          <p:nvPr/>
        </p:nvPicPr>
        <p:blipFill>
          <a:blip r:embed="rId4" cstate="print"/>
          <a:srcRect/>
          <a:stretch>
            <a:fillRect/>
          </a:stretch>
        </p:blipFill>
        <p:spPr bwMode="auto">
          <a:xfrm>
            <a:off x="4370388" y="1557338"/>
            <a:ext cx="4305300" cy="4276725"/>
          </a:xfrm>
          <a:prstGeom prst="rect">
            <a:avLst/>
          </a:prstGeom>
          <a:noFill/>
        </p:spPr>
      </p:pic>
    </p:spTree>
  </p:cSld>
  <p:clrMapOvr>
    <a:masterClrMapping/>
  </p:clrMapOvr>
  <p:transition>
    <p:randomBa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ln/>
        </p:spPr>
        <p:txBody>
          <a:bodyPr/>
          <a:lstStyle/>
          <a:p>
            <a:r>
              <a:rPr lang="el-GR"/>
              <a:t>Συνέπειες της δράσης των ρύπων</a:t>
            </a:r>
            <a:endParaRPr lang="en-GB"/>
          </a:p>
        </p:txBody>
      </p:sp>
      <p:sp>
        <p:nvSpPr>
          <p:cNvPr id="210947" name="Rectangle 3"/>
          <p:cNvSpPr>
            <a:spLocks noGrp="1" noChangeArrowheads="1"/>
          </p:cNvSpPr>
          <p:nvPr>
            <p:ph type="body" idx="1"/>
          </p:nvPr>
        </p:nvSpPr>
        <p:spPr/>
        <p:txBody>
          <a:bodyPr/>
          <a:lstStyle/>
          <a:p>
            <a:pPr>
              <a:lnSpc>
                <a:spcPct val="90000"/>
              </a:lnSpc>
            </a:pPr>
            <a:r>
              <a:rPr lang="el-GR" sz="1600" b="1" u="sng"/>
              <a:t>Οικο-τοξική δράση</a:t>
            </a:r>
            <a:r>
              <a:rPr lang="el-GR" sz="1600"/>
              <a:t>: όταν μια χημική ουσία προκαλεί ζημιά στο οικοσύστημα.</a:t>
            </a:r>
          </a:p>
          <a:p>
            <a:pPr lvl="1">
              <a:lnSpc>
                <a:spcPct val="90000"/>
              </a:lnSpc>
            </a:pPr>
            <a:r>
              <a:rPr lang="el-GR" sz="1400"/>
              <a:t>Μια χημική ουσία μπορεί </a:t>
            </a:r>
          </a:p>
          <a:p>
            <a:pPr lvl="2">
              <a:lnSpc>
                <a:spcPct val="90000"/>
              </a:lnSpc>
            </a:pPr>
            <a:r>
              <a:rPr lang="el-GR" sz="1200"/>
              <a:t>να μεταβάλλει τη συνολική ποσότητα των έμβιων όντων (βιομάζα) του οικοσυστήματος </a:t>
            </a:r>
          </a:p>
          <a:p>
            <a:pPr lvl="2">
              <a:lnSpc>
                <a:spcPct val="90000"/>
              </a:lnSpc>
            </a:pPr>
            <a:r>
              <a:rPr lang="el-GR" sz="1200"/>
              <a:t>να αλλάξει την αναλογία των οργανισμών μεταξύ τους</a:t>
            </a:r>
          </a:p>
          <a:p>
            <a:pPr lvl="1">
              <a:lnSpc>
                <a:spcPct val="90000"/>
              </a:lnSpc>
            </a:pPr>
            <a:r>
              <a:rPr lang="el-GR" sz="1400"/>
              <a:t>Η βιοανασταλτική δράση οδηγεί στη μείωση της αναπαραγωγής και της ανάπτυξης των οργανισμών και την αύξηση της θνησιμότητας.</a:t>
            </a:r>
          </a:p>
          <a:p>
            <a:pPr lvl="1">
              <a:lnSpc>
                <a:spcPct val="90000"/>
              </a:lnSpc>
            </a:pPr>
            <a:r>
              <a:rPr lang="el-GR" sz="1400"/>
              <a:t>Η βιοενισχυτική δράση (ευτροφισμός) μπορεί να είναι εξίσου επιβλαβής για το οικοσύστημα.</a:t>
            </a:r>
          </a:p>
          <a:p>
            <a:pPr lvl="1">
              <a:lnSpc>
                <a:spcPct val="90000"/>
              </a:lnSpc>
            </a:pPr>
            <a:r>
              <a:rPr lang="el-GR" sz="1400"/>
              <a:t>Η σχέση μεταξύ της συγκέντρωσης ενός ρύπου και των συνεπειών του, είναι συνάρτηση </a:t>
            </a:r>
          </a:p>
          <a:p>
            <a:pPr lvl="2">
              <a:lnSpc>
                <a:spcPct val="90000"/>
              </a:lnSpc>
            </a:pPr>
            <a:r>
              <a:rPr lang="el-GR" sz="1200"/>
              <a:t>της χημικής σταθερότητας, </a:t>
            </a:r>
          </a:p>
          <a:p>
            <a:pPr lvl="2">
              <a:lnSpc>
                <a:spcPct val="90000"/>
              </a:lnSpc>
            </a:pPr>
            <a:r>
              <a:rPr lang="el-GR" sz="1200"/>
              <a:t>της κινητικότητας και </a:t>
            </a:r>
          </a:p>
          <a:p>
            <a:pPr lvl="2">
              <a:lnSpc>
                <a:spcPct val="90000"/>
              </a:lnSpc>
            </a:pPr>
            <a:r>
              <a:rPr lang="el-GR" sz="1200"/>
              <a:t>της βιοσυγκέντρωσης (βιοσυσσώρρευσης) της ουσίας.</a:t>
            </a:r>
          </a:p>
          <a:p>
            <a:pPr lvl="1">
              <a:lnSpc>
                <a:spcPct val="90000"/>
              </a:lnSpc>
            </a:pPr>
            <a:r>
              <a:rPr lang="el-GR" sz="1400"/>
              <a:t>Είναι σημαντικό αν η ουσία παραμένει αναλλοίωτη για πολύ καιρό ή διασπάται</a:t>
            </a:r>
          </a:p>
          <a:p>
            <a:pPr lvl="2">
              <a:lnSpc>
                <a:spcPct val="90000"/>
              </a:lnSpc>
            </a:pPr>
            <a:r>
              <a:rPr lang="el-GR" sz="1200"/>
              <a:t>Βιοδιασπώμενοι ρύποι (διάσπαση από μικροοργανισμούς)</a:t>
            </a:r>
          </a:p>
          <a:p>
            <a:pPr lvl="2">
              <a:lnSpc>
                <a:spcPct val="90000"/>
              </a:lnSpc>
            </a:pPr>
            <a:r>
              <a:rPr lang="el-GR" sz="1200"/>
              <a:t>Βιοανθεκτικοί ρύποι (καταλήγουν στο βένθος και στην ιλύ του βυθού)</a:t>
            </a:r>
          </a:p>
          <a:p>
            <a:pPr lvl="3">
              <a:lnSpc>
                <a:spcPct val="90000"/>
              </a:lnSpc>
            </a:pPr>
            <a:r>
              <a:rPr lang="el-GR" sz="1000"/>
              <a:t>Τοξικοί ρύποι (βαρέα μέταλλα, ζιζανιοκτόνα κ.λπ.)</a:t>
            </a:r>
          </a:p>
          <a:p>
            <a:pPr lvl="1">
              <a:lnSpc>
                <a:spcPct val="90000"/>
              </a:lnSpc>
            </a:pPr>
            <a:r>
              <a:rPr lang="el-GR" sz="1400"/>
              <a:t>Η διάσπαση μιας ουσίας γίνται χημικά, φωτοχημικά ή βιολογικά, με τελικά προϊόντα συνήθως κάποιες ανόργανες ουσίες.</a:t>
            </a:r>
          </a:p>
          <a:p>
            <a:pPr lvl="1">
              <a:lnSpc>
                <a:spcPct val="90000"/>
              </a:lnSpc>
            </a:pPr>
            <a:r>
              <a:rPr lang="el-GR" sz="1400"/>
              <a:t>Οι ενώσεις των βαρέων μετάλλων και μεταλλοειδών και κάποιες οργανικές ενώσεις διατηρούν υψηλή τοξικότητα για μεγάλες χρονικές περιόδους.</a:t>
            </a:r>
          </a:p>
          <a:p>
            <a:pPr lvl="1">
              <a:lnSpc>
                <a:spcPct val="90000"/>
              </a:lnSpc>
            </a:pPr>
            <a:endParaRPr lang="el-GR" sz="1400"/>
          </a:p>
        </p:txBody>
      </p:sp>
    </p:spTree>
  </p:cSld>
  <p:clrMapOvr>
    <a:masterClrMapping/>
  </p:clrMapOvr>
  <p:transition>
    <p:randomBa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ln/>
        </p:spPr>
        <p:txBody>
          <a:bodyPr/>
          <a:lstStyle/>
          <a:p>
            <a:r>
              <a:rPr lang="el-GR"/>
              <a:t>Ο άνθρωπος είναι πλέον </a:t>
            </a:r>
            <a:br>
              <a:rPr lang="el-GR"/>
            </a:br>
            <a:r>
              <a:rPr lang="el-GR"/>
              <a:t>γεωλογικός παράγοντας</a:t>
            </a:r>
            <a:endParaRPr lang="en-GB"/>
          </a:p>
        </p:txBody>
      </p:sp>
      <p:sp>
        <p:nvSpPr>
          <p:cNvPr id="194563" name="Rectangle 3"/>
          <p:cNvSpPr>
            <a:spLocks noGrp="1" noChangeArrowheads="1"/>
          </p:cNvSpPr>
          <p:nvPr>
            <p:ph type="body" idx="1"/>
          </p:nvPr>
        </p:nvSpPr>
        <p:spPr/>
        <p:txBody>
          <a:bodyPr/>
          <a:lstStyle/>
          <a:p>
            <a:r>
              <a:rPr lang="el-GR" sz="2000"/>
              <a:t>Ο </a:t>
            </a:r>
            <a:r>
              <a:rPr lang="el-GR" sz="2000" b="1"/>
              <a:t>χημισμός</a:t>
            </a:r>
            <a:r>
              <a:rPr lang="el-GR" sz="2000"/>
              <a:t> του </a:t>
            </a:r>
            <a:r>
              <a:rPr lang="el-GR" sz="2000" b="1"/>
              <a:t>εδάφους</a:t>
            </a:r>
            <a:r>
              <a:rPr lang="el-GR" sz="2000"/>
              <a:t> και των επιφανειακών ιζημάτων εξαρτώνται καταρχήν </a:t>
            </a:r>
            <a:r>
              <a:rPr lang="el-GR" sz="2000" b="1"/>
              <a:t>από τη σύσταση των μητρικών πετρωμάτων</a:t>
            </a:r>
            <a:r>
              <a:rPr lang="el-GR" sz="2000"/>
              <a:t>.</a:t>
            </a:r>
          </a:p>
          <a:p>
            <a:r>
              <a:rPr lang="el-GR" sz="2000"/>
              <a:t>Ο </a:t>
            </a:r>
            <a:r>
              <a:rPr lang="el-GR" sz="2000" b="1"/>
              <a:t>χημισμός</a:t>
            </a:r>
            <a:r>
              <a:rPr lang="el-GR" sz="2000"/>
              <a:t> του </a:t>
            </a:r>
            <a:r>
              <a:rPr lang="el-GR" sz="2000" b="1"/>
              <a:t>νερού</a:t>
            </a:r>
            <a:r>
              <a:rPr lang="el-GR" sz="2000"/>
              <a:t> των ποταμών και των υδροφόρων οριζόντων, εξαρτάται από τα πετρώματα, τα ιζήματα και τα εδάφη με τα οποία </a:t>
            </a:r>
            <a:r>
              <a:rPr lang="el-GR" sz="2000" b="1"/>
              <a:t>έρχεται σε επαφή</a:t>
            </a:r>
            <a:r>
              <a:rPr lang="el-GR" sz="2000"/>
              <a:t>.</a:t>
            </a:r>
          </a:p>
          <a:p>
            <a:r>
              <a:rPr lang="el-GR" sz="2000"/>
              <a:t>Με την εξέλιξη του ανθρώπου εμφανίστηκαν </a:t>
            </a:r>
            <a:r>
              <a:rPr lang="el-GR" sz="2000" b="1"/>
              <a:t>ανθρωπογενείς επιδράσεις</a:t>
            </a:r>
            <a:r>
              <a:rPr lang="el-GR" sz="2000"/>
              <a:t> στο περιβάλλον, που αυξήθηκαν δραματικά λόγω</a:t>
            </a:r>
            <a:r>
              <a:rPr lang="en-US" sz="2000"/>
              <a:t> </a:t>
            </a:r>
            <a:r>
              <a:rPr lang="el-GR" sz="2000"/>
              <a:t>(</a:t>
            </a:r>
            <a:r>
              <a:rPr lang="en-US" sz="2000"/>
              <a:t>Fyfe, 1998)</a:t>
            </a:r>
            <a:r>
              <a:rPr lang="el-GR" sz="2000"/>
              <a:t>:</a:t>
            </a:r>
          </a:p>
          <a:p>
            <a:pPr lvl="1"/>
            <a:r>
              <a:rPr lang="el-GR" sz="1800"/>
              <a:t>της αύξησης του πληθυσμού</a:t>
            </a:r>
          </a:p>
          <a:p>
            <a:pPr lvl="1"/>
            <a:r>
              <a:rPr lang="el-GR" sz="1800"/>
              <a:t>της αστικοποίησης</a:t>
            </a:r>
          </a:p>
          <a:p>
            <a:pPr lvl="1"/>
            <a:r>
              <a:rPr lang="el-GR" sz="1800"/>
              <a:t>της βιομηχανοποίησης</a:t>
            </a:r>
          </a:p>
        </p:txBody>
      </p:sp>
    </p:spTree>
  </p:cSld>
  <p:clrMapOvr>
    <a:masterClrMapping/>
  </p:clrMapOvr>
  <p:transition>
    <p:randomBa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ln/>
        </p:spPr>
        <p:txBody>
          <a:bodyPr/>
          <a:lstStyle/>
          <a:p>
            <a:r>
              <a:rPr lang="el-GR"/>
              <a:t>Συνέπειες της δράσης των ρύπων</a:t>
            </a:r>
            <a:endParaRPr lang="en-GB"/>
          </a:p>
        </p:txBody>
      </p:sp>
      <p:pic>
        <p:nvPicPr>
          <p:cNvPr id="212998" name="Picture 6" descr="Acid rain and the aquatic environment "/>
          <p:cNvPicPr>
            <a:picLocks noChangeAspect="1" noChangeArrowheads="1"/>
          </p:cNvPicPr>
          <p:nvPr/>
        </p:nvPicPr>
        <p:blipFill>
          <a:blip r:embed="rId3" cstate="print"/>
          <a:srcRect/>
          <a:stretch>
            <a:fillRect/>
          </a:stretch>
        </p:blipFill>
        <p:spPr bwMode="auto">
          <a:xfrm>
            <a:off x="539750" y="1557338"/>
            <a:ext cx="3238500" cy="2430462"/>
          </a:xfrm>
          <a:prstGeom prst="rect">
            <a:avLst/>
          </a:prstGeom>
          <a:noFill/>
        </p:spPr>
      </p:pic>
      <p:pic>
        <p:nvPicPr>
          <p:cNvPr id="213000" name="Picture 8" descr="Toxic substances in the aquatic environment "/>
          <p:cNvPicPr>
            <a:picLocks noChangeAspect="1" noChangeArrowheads="1"/>
          </p:cNvPicPr>
          <p:nvPr/>
        </p:nvPicPr>
        <p:blipFill>
          <a:blip r:embed="rId4" cstate="print"/>
          <a:srcRect/>
          <a:stretch>
            <a:fillRect/>
          </a:stretch>
        </p:blipFill>
        <p:spPr bwMode="auto">
          <a:xfrm>
            <a:off x="539750" y="4076700"/>
            <a:ext cx="3240088" cy="2644775"/>
          </a:xfrm>
          <a:prstGeom prst="rect">
            <a:avLst/>
          </a:prstGeom>
          <a:noFill/>
        </p:spPr>
      </p:pic>
      <p:pic>
        <p:nvPicPr>
          <p:cNvPr id="213002" name="Picture 10" descr="hg_cycle"/>
          <p:cNvPicPr>
            <a:picLocks noChangeAspect="1" noChangeArrowheads="1"/>
          </p:cNvPicPr>
          <p:nvPr/>
        </p:nvPicPr>
        <p:blipFill>
          <a:blip r:embed="rId5" cstate="print"/>
          <a:srcRect/>
          <a:stretch>
            <a:fillRect/>
          </a:stretch>
        </p:blipFill>
        <p:spPr bwMode="auto">
          <a:xfrm>
            <a:off x="3851275" y="1557338"/>
            <a:ext cx="4826000" cy="3155950"/>
          </a:xfrm>
          <a:prstGeom prst="rect">
            <a:avLst/>
          </a:prstGeom>
          <a:noFill/>
        </p:spPr>
      </p:pic>
      <p:sp>
        <p:nvSpPr>
          <p:cNvPr id="213003" name="Text Box 11"/>
          <p:cNvSpPr txBox="1">
            <a:spLocks noChangeArrowheads="1"/>
          </p:cNvSpPr>
          <p:nvPr/>
        </p:nvSpPr>
        <p:spPr bwMode="auto">
          <a:xfrm>
            <a:off x="3851275" y="4868863"/>
            <a:ext cx="3959225" cy="1474787"/>
          </a:xfrm>
          <a:prstGeom prst="rect">
            <a:avLst/>
          </a:prstGeom>
          <a:noFill/>
          <a:ln w="9525">
            <a:solidFill>
              <a:srgbClr val="99FF99"/>
            </a:solidFill>
            <a:miter lim="800000"/>
            <a:headEnd/>
            <a:tailEnd/>
          </a:ln>
          <a:effectLst/>
        </p:spPr>
        <p:txBody>
          <a:bodyPr>
            <a:spAutoFit/>
          </a:bodyPr>
          <a:lstStyle/>
          <a:p>
            <a:r>
              <a:rPr lang="el-GR">
                <a:solidFill>
                  <a:srgbClr val="99FF99"/>
                </a:solidFill>
              </a:rPr>
              <a:t>Σημαντικότερος αποδέκτης ρύπων, </a:t>
            </a:r>
          </a:p>
          <a:p>
            <a:r>
              <a:rPr lang="el-GR">
                <a:solidFill>
                  <a:srgbClr val="99FF99"/>
                </a:solidFill>
              </a:rPr>
              <a:t>μέσο διάχυσης και διασποράς:</a:t>
            </a:r>
          </a:p>
          <a:p>
            <a:r>
              <a:rPr lang="el-GR" b="1">
                <a:solidFill>
                  <a:srgbClr val="99FF99"/>
                </a:solidFill>
              </a:rPr>
              <a:t>ΤΟ ΝΕΡΟ</a:t>
            </a:r>
            <a:endParaRPr lang="en-US" b="1">
              <a:solidFill>
                <a:srgbClr val="99FF99"/>
              </a:solidFill>
            </a:endParaRPr>
          </a:p>
          <a:p>
            <a:r>
              <a:rPr lang="el-GR" b="1" u="sng">
                <a:solidFill>
                  <a:srgbClr val="99FF99"/>
                </a:solidFill>
              </a:rPr>
              <a:t>Επιφανειακό και υπόγειο νερό</a:t>
            </a:r>
          </a:p>
          <a:p>
            <a:r>
              <a:rPr lang="el-GR" b="1" u="sng">
                <a:solidFill>
                  <a:srgbClr val="99FF99"/>
                </a:solidFill>
              </a:rPr>
              <a:t>Υδάτινα περιβάλλοντα</a:t>
            </a:r>
          </a:p>
        </p:txBody>
      </p:sp>
    </p:spTree>
  </p:cSld>
  <p:clrMapOvr>
    <a:masterClrMapping/>
  </p:clrMapOvr>
  <p:transition>
    <p:randomBa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ln/>
        </p:spPr>
        <p:txBody>
          <a:bodyPr/>
          <a:lstStyle/>
          <a:p>
            <a:r>
              <a:rPr lang="el-GR"/>
              <a:t>Συνέπειες της δράσης των ρύπων</a:t>
            </a:r>
            <a:endParaRPr lang="en-GB"/>
          </a:p>
        </p:txBody>
      </p:sp>
      <p:sp>
        <p:nvSpPr>
          <p:cNvPr id="215043" name="Rectangle 3"/>
          <p:cNvSpPr>
            <a:spLocks noGrp="1" noChangeArrowheads="1"/>
          </p:cNvSpPr>
          <p:nvPr>
            <p:ph type="body" idx="1"/>
          </p:nvPr>
        </p:nvSpPr>
        <p:spPr/>
        <p:txBody>
          <a:bodyPr/>
          <a:lstStyle/>
          <a:p>
            <a:pPr>
              <a:lnSpc>
                <a:spcPct val="90000"/>
              </a:lnSpc>
            </a:pPr>
            <a:r>
              <a:rPr lang="el-GR" sz="1600" b="1" u="sng"/>
              <a:t>Συνδυαστική δράση ρύπων:</a:t>
            </a:r>
          </a:p>
          <a:p>
            <a:pPr lvl="1">
              <a:lnSpc>
                <a:spcPct val="90000"/>
              </a:lnSpc>
            </a:pPr>
            <a:r>
              <a:rPr lang="el-GR" sz="1400"/>
              <a:t>Η ταυτόχρονη παρουσία διαφόρων ρύπων στο περιβάλλον με πολύπλοκη σύνθεση και με διαφορετικούς μηχανισμούς δράσης, περιπλέκεται επιπλέον από το συνδυασμό με τους κλιματικούς, βιολογικούς και γεωλογικούς παράγοντες.</a:t>
            </a:r>
          </a:p>
          <a:p>
            <a:pPr lvl="1">
              <a:lnSpc>
                <a:spcPct val="90000"/>
              </a:lnSpc>
            </a:pPr>
            <a:r>
              <a:rPr lang="el-GR" sz="1400"/>
              <a:t>Ανάλογα με το αν η τοξική δράση ενισχύεται ή αποδυναμώνεται από τον εκάστοτε συνδυασμό, μιλάμε για </a:t>
            </a:r>
          </a:p>
          <a:p>
            <a:pPr lvl="2">
              <a:lnSpc>
                <a:spcPct val="90000"/>
              </a:lnSpc>
            </a:pPr>
            <a:r>
              <a:rPr lang="el-GR" sz="1200" b="1"/>
              <a:t>Συνέργεια</a:t>
            </a:r>
            <a:r>
              <a:rPr lang="el-GR" sz="1200"/>
              <a:t>, αν η συνδυαστική δράση των ουσιών υπερβαίνει ως αποτέλεσμα τις συνέπειες του αθροίσματος της καθεμιάς ξεχωριστά, ή </a:t>
            </a:r>
          </a:p>
          <a:p>
            <a:pPr lvl="2">
              <a:lnSpc>
                <a:spcPct val="90000"/>
              </a:lnSpc>
            </a:pPr>
            <a:r>
              <a:rPr lang="el-GR" sz="1200" b="1"/>
              <a:t>Ανταγωνισμό</a:t>
            </a:r>
            <a:r>
              <a:rPr lang="el-GR" sz="1200"/>
              <a:t>, αν η συνδυαστική δράση υπολείπεται ως αποτέλεσμα των συνεπειών του αθροίσματος της καθεμιάς ξεχωριστά.</a:t>
            </a:r>
          </a:p>
          <a:p>
            <a:pPr lvl="1">
              <a:lnSpc>
                <a:spcPct val="90000"/>
              </a:lnSpc>
            </a:pPr>
            <a:r>
              <a:rPr lang="el-GR" sz="1400"/>
              <a:t>Φυσικοί παράγοντες που επιδρούν στη δράση επιβλαβών ουσιών, είναι:</a:t>
            </a:r>
          </a:p>
          <a:p>
            <a:pPr lvl="2">
              <a:lnSpc>
                <a:spcPct val="90000"/>
              </a:lnSpc>
            </a:pPr>
            <a:r>
              <a:rPr lang="el-GR" sz="1200"/>
              <a:t>Η υψηλή θερμοκρασία του αέρα, που συνήθως επιταχύνει την τοξική διαδικασία και αυξάνει την ευαισθησία του οργανισμού</a:t>
            </a:r>
          </a:p>
          <a:p>
            <a:pPr lvl="2">
              <a:lnSpc>
                <a:spcPct val="90000"/>
              </a:lnSpc>
            </a:pPr>
            <a:r>
              <a:rPr lang="el-GR" sz="1200"/>
              <a:t>Η υψηλή ατμοσφαιρική υγρασία, που αλλοιώνει την ερεθιστική και τοξική επίδραση των ουσιών που υδρολύονται</a:t>
            </a:r>
          </a:p>
          <a:p>
            <a:pPr lvl="2">
              <a:lnSpc>
                <a:spcPct val="90000"/>
              </a:lnSpc>
            </a:pPr>
            <a:r>
              <a:rPr lang="el-GR" sz="1200"/>
              <a:t>Η μειωμένη θερμοκρασία του αέρα μπορεί να ενισχύσει την τοξική δράση, ειδικά σε σχέση με τις διαδικασίες θερμορύθμισης του οργανισμού.</a:t>
            </a:r>
          </a:p>
          <a:p>
            <a:pPr lvl="1">
              <a:lnSpc>
                <a:spcPct val="90000"/>
              </a:lnSpc>
            </a:pPr>
            <a:endParaRPr lang="el-GR" sz="1400"/>
          </a:p>
        </p:txBody>
      </p:sp>
    </p:spTree>
  </p:cSld>
  <p:clrMapOvr>
    <a:masterClrMapping/>
  </p:clrMapOvr>
  <p:transition>
    <p:randomBa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ln/>
        </p:spPr>
        <p:txBody>
          <a:bodyPr/>
          <a:lstStyle/>
          <a:p>
            <a:r>
              <a:rPr lang="el-GR"/>
              <a:t>Συνέπειες της δράσης των ρύπων</a:t>
            </a:r>
            <a:endParaRPr lang="en-GB"/>
          </a:p>
        </p:txBody>
      </p:sp>
      <p:sp>
        <p:nvSpPr>
          <p:cNvPr id="217091" name="Rectangle 3"/>
          <p:cNvSpPr>
            <a:spLocks noGrp="1" noChangeArrowheads="1"/>
          </p:cNvSpPr>
          <p:nvPr>
            <p:ph type="body" idx="1"/>
          </p:nvPr>
        </p:nvSpPr>
        <p:spPr>
          <a:xfrm>
            <a:off x="457200" y="1600200"/>
            <a:ext cx="4546600" cy="4525963"/>
          </a:xfrm>
        </p:spPr>
        <p:txBody>
          <a:bodyPr/>
          <a:lstStyle/>
          <a:p>
            <a:pPr>
              <a:lnSpc>
                <a:spcPct val="90000"/>
              </a:lnSpc>
            </a:pPr>
            <a:r>
              <a:rPr lang="el-GR" sz="1600" b="1" u="sng" dirty="0"/>
              <a:t>Μεταλλαξογόνος δράση:</a:t>
            </a:r>
          </a:p>
          <a:p>
            <a:pPr lvl="1">
              <a:lnSpc>
                <a:spcPct val="90000"/>
              </a:lnSpc>
            </a:pPr>
            <a:r>
              <a:rPr lang="el-GR" sz="1400" dirty="0"/>
              <a:t>Χρωμοσωμικές και γενετικές ανωμαλίες, δημιουργούν ελαττώματα εκ γενετής (φυσικά, πνευματικά και ψυχικά) και ευθύνονται παγκοσμίως για</a:t>
            </a:r>
          </a:p>
          <a:p>
            <a:pPr lvl="2">
              <a:lnSpc>
                <a:spcPct val="90000"/>
              </a:lnSpc>
            </a:pPr>
            <a:r>
              <a:rPr lang="el-GR" sz="1200" dirty="0"/>
              <a:t>20% των παιδικών ασθενειών</a:t>
            </a:r>
          </a:p>
          <a:p>
            <a:pPr lvl="2">
              <a:lnSpc>
                <a:spcPct val="90000"/>
              </a:lnSpc>
            </a:pPr>
            <a:r>
              <a:rPr lang="el-GR" sz="1200" dirty="0"/>
              <a:t>15-20% της παιδικής θνησιμότητας</a:t>
            </a:r>
          </a:p>
          <a:p>
            <a:pPr lvl="1">
              <a:lnSpc>
                <a:spcPct val="90000"/>
              </a:lnSpc>
            </a:pPr>
            <a:r>
              <a:rPr lang="el-GR" sz="1400" dirty="0"/>
              <a:t>Ο ανθρώπινος πληθυσμός υφίσταται γενετική πίεση από μεταλλάξεις με αυξανόμενο ρυθμό.</a:t>
            </a:r>
          </a:p>
          <a:p>
            <a:pPr lvl="2">
              <a:lnSpc>
                <a:spcPct val="90000"/>
              </a:lnSpc>
            </a:pPr>
            <a:r>
              <a:rPr lang="el-GR" sz="1200" dirty="0"/>
              <a:t>Οι κακοήθεις ασθένειες αποδίδονται (μεταξύ άλλων) κατά το ένα πέμπτο των θανάτων σε γενετικές διεργασίες στα χρωμοσώματα. Αν διπλασιαστεί ο αριθμός των μεταλλάξεων, η ανθρωπότητα θα αντιμετωπίσει και βιολογικό κίνδυνο. (Σοβιετική Ακαδημία Επιστημών, 1989, </a:t>
            </a:r>
            <a:r>
              <a:rPr lang="en-US" sz="1200" dirty="0" err="1"/>
              <a:t>Comatina</a:t>
            </a:r>
            <a:r>
              <a:rPr lang="en-US" sz="1200" dirty="0"/>
              <a:t> 2004</a:t>
            </a:r>
            <a:r>
              <a:rPr lang="el-GR" sz="1200" dirty="0"/>
              <a:t>)</a:t>
            </a:r>
            <a:endParaRPr lang="en-US" sz="1200" dirty="0"/>
          </a:p>
          <a:p>
            <a:pPr lvl="1">
              <a:lnSpc>
                <a:spcPct val="90000"/>
              </a:lnSpc>
            </a:pPr>
            <a:r>
              <a:rPr lang="el-GR" sz="1400" dirty="0"/>
              <a:t>Πολλοί χημικοί ρύποι είναι επιβλαβείς σ’ αυτό τον τομέα γιατί επιδρούν στη δομή και λειτουργία των χρωμοσωμάτων και των γονιδίων και προκαλούν μεταλλάξεις.</a:t>
            </a:r>
          </a:p>
          <a:p>
            <a:pPr lvl="1">
              <a:lnSpc>
                <a:spcPct val="90000"/>
              </a:lnSpc>
            </a:pPr>
            <a:r>
              <a:rPr lang="el-GR" sz="1400" dirty="0"/>
              <a:t>Ο καρκίνος, τα αυτοάνοσα νοσήματα, πολλές εκ γενετής αναπηρίες και η εμβρυική θνησιμότητα πιστεύεται ότι σχετίζονται συχνά με μεταλλάξεις</a:t>
            </a:r>
            <a:r>
              <a:rPr lang="el-GR" sz="1400" dirty="0" smtClean="0"/>
              <a:t>.</a:t>
            </a:r>
            <a:endParaRPr lang="el-GR" sz="1400" dirty="0"/>
          </a:p>
        </p:txBody>
      </p:sp>
      <p:pic>
        <p:nvPicPr>
          <p:cNvPr id="217093" name="Picture 5" descr="chromosome"/>
          <p:cNvPicPr>
            <a:picLocks noChangeAspect="1" noChangeArrowheads="1"/>
          </p:cNvPicPr>
          <p:nvPr/>
        </p:nvPicPr>
        <p:blipFill>
          <a:blip r:embed="rId3" cstate="print"/>
          <a:srcRect/>
          <a:stretch>
            <a:fillRect/>
          </a:stretch>
        </p:blipFill>
        <p:spPr bwMode="auto">
          <a:xfrm>
            <a:off x="5140325" y="1700213"/>
            <a:ext cx="3535363" cy="4176712"/>
          </a:xfrm>
          <a:prstGeom prst="rect">
            <a:avLst/>
          </a:prstGeom>
          <a:noFill/>
        </p:spPr>
      </p:pic>
    </p:spTree>
  </p:cSld>
  <p:clrMapOvr>
    <a:masterClrMapping/>
  </p:clrMapOvr>
  <p:transition>
    <p:randomBa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ln/>
        </p:spPr>
        <p:txBody>
          <a:bodyPr/>
          <a:lstStyle/>
          <a:p>
            <a:r>
              <a:rPr lang="el-GR"/>
              <a:t>Συνέπειες της δράσης των ρύπων</a:t>
            </a:r>
            <a:endParaRPr lang="en-GB"/>
          </a:p>
        </p:txBody>
      </p:sp>
      <p:sp>
        <p:nvSpPr>
          <p:cNvPr id="219139" name="Rectangle 3"/>
          <p:cNvSpPr>
            <a:spLocks noGrp="1" noChangeArrowheads="1"/>
          </p:cNvSpPr>
          <p:nvPr>
            <p:ph type="body" idx="1"/>
          </p:nvPr>
        </p:nvSpPr>
        <p:spPr/>
        <p:txBody>
          <a:bodyPr/>
          <a:lstStyle/>
          <a:p>
            <a:pPr>
              <a:lnSpc>
                <a:spcPct val="90000"/>
              </a:lnSpc>
            </a:pPr>
            <a:r>
              <a:rPr lang="el-GR" sz="1600" b="1" u="sng" dirty="0"/>
              <a:t>Καρκινογόνος δράση</a:t>
            </a:r>
            <a:r>
              <a:rPr lang="el-GR" sz="1600" dirty="0"/>
              <a:t>: </a:t>
            </a:r>
          </a:p>
          <a:p>
            <a:pPr lvl="1">
              <a:lnSpc>
                <a:spcPct val="90000"/>
              </a:lnSpc>
            </a:pPr>
            <a:r>
              <a:rPr lang="el-GR" sz="1400" dirty="0"/>
              <a:t>π.χ. «επαγγελματικός» καρκίνος, όπως καρκίνος του όσχεος στους καπνοδοχοκαθαριστές λόγω βενζοπυρενίου στην αιθάλη, καρκίνος της ουροδόχου κύστης εργάτες της χημικής βιομηχανίας στη Γερμανία του 19</a:t>
            </a:r>
            <a:r>
              <a:rPr lang="el-GR" sz="1400" baseline="30000" dirty="0"/>
              <a:t>ου</a:t>
            </a:r>
            <a:r>
              <a:rPr lang="el-GR" sz="1400" dirty="0"/>
              <a:t> αιώνα, καρκίνος </a:t>
            </a:r>
            <a:r>
              <a:rPr lang="el-GR" sz="1400" dirty="0" smtClean="0"/>
              <a:t>στους </a:t>
            </a:r>
            <a:r>
              <a:rPr lang="el-GR" sz="1400" dirty="0"/>
              <a:t>Σκωτσέζους εργάτες στην εκμετάλλευση των πετρελαιοκοιτασμάτων)</a:t>
            </a:r>
          </a:p>
          <a:p>
            <a:pPr lvl="1">
              <a:lnSpc>
                <a:spcPct val="90000"/>
              </a:lnSpc>
            </a:pPr>
            <a:r>
              <a:rPr lang="el-GR" sz="1400" dirty="0"/>
              <a:t>Περιβαλλοντικοί ρύποι ευθύνονται για το 70% των καρκίνων στον άνθρωπο (</a:t>
            </a:r>
            <a:r>
              <a:rPr lang="en-US" sz="1400" dirty="0"/>
              <a:t>WHO)</a:t>
            </a:r>
            <a:endParaRPr lang="el-GR" sz="1400" dirty="0"/>
          </a:p>
          <a:p>
            <a:pPr lvl="1">
              <a:lnSpc>
                <a:spcPct val="90000"/>
              </a:lnSpc>
            </a:pPr>
            <a:r>
              <a:rPr lang="el-GR" sz="1400" dirty="0"/>
              <a:t>Σίγουρη συσχέτιση μεταξύ καρκίνου πνεύμονα και διαβίωσης σε ρυπασμένες πόλεις.</a:t>
            </a:r>
          </a:p>
          <a:p>
            <a:pPr lvl="1">
              <a:lnSpc>
                <a:spcPct val="90000"/>
              </a:lnSpc>
            </a:pPr>
            <a:r>
              <a:rPr lang="el-GR" sz="1400" dirty="0"/>
              <a:t>Ο αριθμός των καρκινογόνων ουσιών είναι σχετικά μεγάλος (783 ουσίες περιλαμβάνονται στον κατάλογο της </a:t>
            </a:r>
            <a:r>
              <a:rPr lang="en-US" sz="1400" dirty="0"/>
              <a:t>Int. </a:t>
            </a:r>
            <a:r>
              <a:rPr lang="en-US" sz="1400" dirty="0" err="1"/>
              <a:t>Agen</a:t>
            </a:r>
            <a:r>
              <a:rPr lang="en-US" sz="1400" dirty="0"/>
              <a:t>. Res. Cancer).</a:t>
            </a:r>
          </a:p>
          <a:p>
            <a:pPr lvl="1">
              <a:lnSpc>
                <a:spcPct val="90000"/>
              </a:lnSpc>
            </a:pPr>
            <a:r>
              <a:rPr lang="el-GR" sz="1400" dirty="0"/>
              <a:t>Τα χημικά καρκινογόνα χωρίζονται σε δύο κατηγορίες:</a:t>
            </a:r>
          </a:p>
          <a:p>
            <a:pPr lvl="2">
              <a:lnSpc>
                <a:spcPct val="90000"/>
              </a:lnSpc>
            </a:pPr>
            <a:r>
              <a:rPr lang="el-GR" sz="1200" dirty="0"/>
              <a:t>Ανόργανα καρκινογόνα (βαρέα μέταλλα και ενώσεις τους, ορυκτά και ραδιενεργά άτομα)</a:t>
            </a:r>
          </a:p>
          <a:p>
            <a:pPr lvl="2">
              <a:lnSpc>
                <a:spcPct val="90000"/>
              </a:lnSpc>
            </a:pPr>
            <a:r>
              <a:rPr lang="el-GR" sz="1200" dirty="0"/>
              <a:t>Οργανικά καρκινογόνα (πολυκυκλικοί αρωματικοί υδρογονάνθρακες </a:t>
            </a:r>
            <a:r>
              <a:rPr lang="en-US" sz="1200" dirty="0"/>
              <a:t>PAH</a:t>
            </a:r>
            <a:r>
              <a:rPr lang="el-GR" sz="1200" dirty="0"/>
              <a:t>, αρωματικές αζωτούχες ενώσεις και άλλες οργανικές ενώσεις). </a:t>
            </a:r>
          </a:p>
          <a:p>
            <a:pPr lvl="2">
              <a:lnSpc>
                <a:spcPct val="90000"/>
              </a:lnSpc>
            </a:pPr>
            <a:r>
              <a:rPr lang="el-GR" sz="1200" dirty="0"/>
              <a:t>Η πιο  επικίνδυνη κατηγορία είναι τα </a:t>
            </a:r>
            <a:r>
              <a:rPr lang="en-US" sz="1200" dirty="0"/>
              <a:t>PAH </a:t>
            </a:r>
            <a:r>
              <a:rPr lang="el-GR" sz="1200" dirty="0"/>
              <a:t>(εμφάνιση όγκου μέσα σε ένα μήνα έως 2 χρόνια μετά την υπερβολική έκθεση)</a:t>
            </a:r>
          </a:p>
          <a:p>
            <a:pPr lvl="2">
              <a:lnSpc>
                <a:spcPct val="90000"/>
              </a:lnSpc>
            </a:pPr>
            <a:r>
              <a:rPr lang="el-GR" sz="1200" dirty="0"/>
              <a:t>Η άλλη επικίνδυνη κατηγορία είναι οι αλκυλατικές ενώσεις (αιθυλένιο, σουλφίδιο του αιθυλμεθανίου) που ενώνονται άμεσα με τις πρωτεΐνες, το </a:t>
            </a:r>
            <a:r>
              <a:rPr lang="en-US" sz="1200" dirty="0"/>
              <a:t>DNA </a:t>
            </a:r>
            <a:r>
              <a:rPr lang="el-GR" sz="1200" dirty="0"/>
              <a:t>και το </a:t>
            </a:r>
            <a:r>
              <a:rPr lang="en-US" sz="1200" dirty="0"/>
              <a:t>RNA</a:t>
            </a:r>
            <a:r>
              <a:rPr lang="el-GR" sz="1200" dirty="0"/>
              <a:t>.</a:t>
            </a:r>
          </a:p>
          <a:p>
            <a:pPr lvl="1">
              <a:lnSpc>
                <a:spcPct val="90000"/>
              </a:lnSpc>
            </a:pPr>
            <a:endParaRPr lang="el-GR" sz="1400" dirty="0"/>
          </a:p>
          <a:p>
            <a:pPr lvl="1">
              <a:lnSpc>
                <a:spcPct val="90000"/>
              </a:lnSpc>
            </a:pPr>
            <a:endParaRPr lang="el-GR" sz="1400" dirty="0"/>
          </a:p>
        </p:txBody>
      </p:sp>
    </p:spTree>
  </p:cSld>
  <p:clrMapOvr>
    <a:masterClrMapping/>
  </p:clrMapOvr>
  <p:transition>
    <p:randomBa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ln/>
        </p:spPr>
        <p:txBody>
          <a:bodyPr/>
          <a:lstStyle/>
          <a:p>
            <a:r>
              <a:rPr lang="el-GR"/>
              <a:t>Δραστηριότητες και Επιπτώσεις</a:t>
            </a:r>
            <a:endParaRPr lang="en-GB"/>
          </a:p>
        </p:txBody>
      </p:sp>
      <p:sp>
        <p:nvSpPr>
          <p:cNvPr id="229379" name="Rectangle 3"/>
          <p:cNvSpPr>
            <a:spLocks noGrp="1" noChangeArrowheads="1"/>
          </p:cNvSpPr>
          <p:nvPr>
            <p:ph type="body" idx="1"/>
          </p:nvPr>
        </p:nvSpPr>
        <p:spPr/>
        <p:txBody>
          <a:bodyPr/>
          <a:lstStyle/>
          <a:p>
            <a:pPr>
              <a:lnSpc>
                <a:spcPct val="90000"/>
              </a:lnSpc>
            </a:pPr>
            <a:r>
              <a:rPr lang="el-GR" sz="1400" b="1"/>
              <a:t>Εξόρυξη και επεξεργασία ορυκτών πρώτων υλών</a:t>
            </a:r>
          </a:p>
          <a:p>
            <a:pPr lvl="1">
              <a:lnSpc>
                <a:spcPct val="90000"/>
              </a:lnSpc>
            </a:pPr>
            <a:r>
              <a:rPr lang="el-GR" sz="1200"/>
              <a:t>Εκμετάλλευση ορυκτών κοιτασμάτων στα οποία η αυξημένη συγκέντρωση (φυσικός εμπλουτισμός) μιας ουσίας είναι οικονομικά συμφέρουσα.</a:t>
            </a:r>
          </a:p>
          <a:p>
            <a:pPr lvl="1">
              <a:lnSpc>
                <a:spcPct val="90000"/>
              </a:lnSpc>
            </a:pPr>
            <a:r>
              <a:rPr lang="el-GR" sz="1200"/>
              <a:t>Εξόρυξη και εμπλουτισμός</a:t>
            </a:r>
          </a:p>
          <a:p>
            <a:pPr lvl="1">
              <a:lnSpc>
                <a:spcPct val="90000"/>
              </a:lnSpc>
            </a:pPr>
            <a:r>
              <a:rPr lang="el-GR" sz="1200"/>
              <a:t>Η επιφανειακή και η υπόγεια εξόρυξη οδηγούν σε μεγάλες ποσότητες αποβλήτων, τα οποία συνήθως συγκεντρώνονται στην επιφάνεια στην περιοχή της εξόρυξης (στείρα).</a:t>
            </a:r>
          </a:p>
          <a:p>
            <a:pPr lvl="1">
              <a:lnSpc>
                <a:spcPct val="90000"/>
              </a:lnSpc>
            </a:pPr>
            <a:r>
              <a:rPr lang="el-GR" sz="1200"/>
              <a:t>Η επεξεργασία των ορυκτών πόρων είναι μεγαλύτερη πηγή περιβαλλοντικών επιπτώσεων από την εξόρυξη.</a:t>
            </a:r>
          </a:p>
          <a:p>
            <a:pPr lvl="2">
              <a:lnSpc>
                <a:spcPct val="90000"/>
              </a:lnSpc>
            </a:pPr>
            <a:r>
              <a:rPr lang="el-GR" sz="1000"/>
              <a:t>Θραύση και διαμερισμός</a:t>
            </a:r>
          </a:p>
          <a:p>
            <a:pPr lvl="2">
              <a:lnSpc>
                <a:spcPct val="90000"/>
              </a:lnSpc>
            </a:pPr>
            <a:r>
              <a:rPr lang="el-GR" sz="1000"/>
              <a:t>Διαχωρισμός</a:t>
            </a:r>
          </a:p>
          <a:p>
            <a:pPr lvl="2">
              <a:lnSpc>
                <a:spcPct val="90000"/>
              </a:lnSpc>
            </a:pPr>
            <a:r>
              <a:rPr lang="el-GR" sz="1000"/>
              <a:t>Πλύση</a:t>
            </a:r>
          </a:p>
          <a:p>
            <a:pPr lvl="1">
              <a:lnSpc>
                <a:spcPct val="90000"/>
              </a:lnSpc>
            </a:pPr>
            <a:r>
              <a:rPr lang="el-GR" sz="1200"/>
              <a:t>Η σκόνη παρασύρεται με τον αέρα</a:t>
            </a:r>
          </a:p>
          <a:p>
            <a:pPr lvl="1">
              <a:lnSpc>
                <a:spcPct val="90000"/>
              </a:lnSpc>
            </a:pPr>
            <a:r>
              <a:rPr lang="el-GR" sz="1200"/>
              <a:t>Τα υγρά απόβλητα της πλύσης και του διαχωρισμού συγκεντρώνονται σε τεχνητές λίμνες.</a:t>
            </a:r>
          </a:p>
          <a:p>
            <a:pPr lvl="1">
              <a:lnSpc>
                <a:spcPct val="90000"/>
              </a:lnSpc>
            </a:pPr>
            <a:r>
              <a:rPr lang="el-GR" sz="1200"/>
              <a:t>Οι διαρροές και οι αστοχίες είναι πηγές ιδιαίτερης ρύπανσης για τα επιφανειακά και υπόγεια νερά.</a:t>
            </a:r>
          </a:p>
          <a:p>
            <a:pPr lvl="1">
              <a:lnSpc>
                <a:spcPct val="90000"/>
              </a:lnSpc>
            </a:pPr>
            <a:r>
              <a:rPr lang="el-GR" sz="1200"/>
              <a:t>Τα ορυχεία μετάλλων είναι πηγές όξινης απορροής λόγω των ενώσεων των μετάλλων με θείο (σουλφίδια).</a:t>
            </a:r>
          </a:p>
          <a:p>
            <a:pPr>
              <a:lnSpc>
                <a:spcPct val="90000"/>
              </a:lnSpc>
            </a:pPr>
            <a:r>
              <a:rPr lang="el-GR" sz="1400"/>
              <a:t>Από το ατύχημα στην κοιλάδα </a:t>
            </a:r>
            <a:r>
              <a:rPr lang="en-US" sz="1400"/>
              <a:t>Stava </a:t>
            </a:r>
            <a:r>
              <a:rPr lang="el-GR" sz="1400"/>
              <a:t>το 1985 στην Ιταλία ξεκίνησε η Ευρωπαϊκή Οδηγία </a:t>
            </a:r>
            <a:r>
              <a:rPr lang="en-US" sz="1400"/>
              <a:t>SEVESO</a:t>
            </a:r>
            <a:r>
              <a:rPr lang="el-GR" sz="1400"/>
              <a:t> για την προστασία από βιομηχανικά ατυχήματα.</a:t>
            </a:r>
          </a:p>
          <a:p>
            <a:pPr>
              <a:lnSpc>
                <a:spcPct val="90000"/>
              </a:lnSpc>
            </a:pPr>
            <a:r>
              <a:rPr lang="el-GR" sz="1400"/>
              <a:t>Εκκαμίνευση – τήξη σε χυτήρια</a:t>
            </a:r>
          </a:p>
          <a:p>
            <a:pPr lvl="1">
              <a:lnSpc>
                <a:spcPct val="90000"/>
              </a:lnSpc>
            </a:pPr>
            <a:r>
              <a:rPr lang="el-GR" sz="1200"/>
              <a:t>Ενώσεις του θείου στην ατμόσφαιρα -&gt; όξινη βροχή, κ.λπ.</a:t>
            </a:r>
          </a:p>
          <a:p>
            <a:pPr lvl="1">
              <a:lnSpc>
                <a:spcPct val="90000"/>
              </a:lnSpc>
            </a:pPr>
            <a:r>
              <a:rPr lang="el-GR" sz="1200"/>
              <a:t>Απόθεση μετάλλου τα εδάφη γύρω από τις εγκαταστάσεις</a:t>
            </a:r>
          </a:p>
          <a:p>
            <a:pPr lvl="2">
              <a:lnSpc>
                <a:spcPct val="90000"/>
              </a:lnSpc>
            </a:pPr>
            <a:r>
              <a:rPr lang="el-GR" sz="1000"/>
              <a:t>Π.χ. χυτήριο μολύβδου στην Τσεχία: σε ακτίνα 500</a:t>
            </a:r>
            <a:r>
              <a:rPr lang="en-US" sz="1000"/>
              <a:t>m, </a:t>
            </a:r>
            <a:r>
              <a:rPr lang="el-GR" sz="1000"/>
              <a:t>έδαφος με 3.73% μόλυβδο και 2.76% ψευδάργυρο.</a:t>
            </a:r>
          </a:p>
          <a:p>
            <a:pPr lvl="1">
              <a:lnSpc>
                <a:spcPct val="90000"/>
              </a:lnSpc>
            </a:pPr>
            <a:endParaRPr lang="el-GR" sz="1200"/>
          </a:p>
          <a:p>
            <a:pPr lvl="1">
              <a:lnSpc>
                <a:spcPct val="90000"/>
              </a:lnSpc>
            </a:pPr>
            <a:endParaRPr lang="el-GR" sz="1200"/>
          </a:p>
        </p:txBody>
      </p:sp>
    </p:spTree>
  </p:cSld>
  <p:clrMapOvr>
    <a:masterClrMapping/>
  </p:clrMapOvr>
  <p:transition>
    <p:randomBa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ln/>
        </p:spPr>
        <p:txBody>
          <a:bodyPr/>
          <a:lstStyle/>
          <a:p>
            <a:r>
              <a:rPr lang="el-GR"/>
              <a:t>Δραστηριότητες και Επιπτώσεις</a:t>
            </a:r>
            <a:endParaRPr lang="en-GB"/>
          </a:p>
        </p:txBody>
      </p:sp>
      <p:pic>
        <p:nvPicPr>
          <p:cNvPr id="231429" name="Picture 5" descr="bacino_alto_before"/>
          <p:cNvPicPr>
            <a:picLocks noChangeAspect="1" noChangeArrowheads="1"/>
          </p:cNvPicPr>
          <p:nvPr/>
        </p:nvPicPr>
        <p:blipFill>
          <a:blip r:embed="rId4" cstate="print">
            <a:lum bright="12000" contrast="12000"/>
          </a:blip>
          <a:srcRect/>
          <a:stretch>
            <a:fillRect/>
          </a:stretch>
        </p:blipFill>
        <p:spPr bwMode="auto">
          <a:xfrm>
            <a:off x="4284663" y="1628775"/>
            <a:ext cx="4425950" cy="3079750"/>
          </a:xfrm>
          <a:prstGeom prst="rect">
            <a:avLst/>
          </a:prstGeom>
          <a:noFill/>
          <a:ln w="9525">
            <a:noFill/>
            <a:miter lim="800000"/>
            <a:headEnd/>
            <a:tailEnd/>
          </a:ln>
        </p:spPr>
      </p:pic>
      <p:pic>
        <p:nvPicPr>
          <p:cNvPr id="231430" name="145-c4-u2(Vid-1).mpeg">
            <a:hlinkClick r:id="" action="ppaction://media"/>
          </p:cNvPr>
          <p:cNvPicPr>
            <a:picLocks noRot="1" noChangeAspect="1" noChangeArrowheads="1"/>
          </p:cNvPicPr>
          <p:nvPr>
            <p:ph idx="1"/>
            <a:videoFile r:link="rId1"/>
          </p:nvPr>
        </p:nvPicPr>
        <p:blipFill>
          <a:blip r:embed="rId5" cstate="print"/>
          <a:srcRect/>
          <a:stretch>
            <a:fillRect/>
          </a:stretch>
        </p:blipFill>
        <p:spPr>
          <a:xfrm>
            <a:off x="468313" y="1628775"/>
            <a:ext cx="3671887" cy="2754313"/>
          </a:xfrm>
          <a:ln/>
        </p:spPr>
      </p:pic>
    </p:spTree>
  </p:cSld>
  <p:clrMapOvr>
    <a:masterClrMapping/>
  </p:clrMapOvr>
  <p:transition>
    <p:randomBar/>
  </p:transition>
  <p:timing>
    <p:tnLst>
      <p:par>
        <p:cTn id="1" dur="indefinite" restart="never" nodeType="tmRoot">
          <p:childTnLst>
            <p:seq concurrent="1" nextAc="seek">
              <p:cTn id="2" restart="whenNotActive" fill="hold" evtFilter="cancelBubble" nodeType="interactiveSeq">
                <p:stCondLst>
                  <p:cond evt="onClick" delay="0">
                    <p:tgtEl>
                      <p:spTgt spid="23143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31430"/>
                                        </p:tgtEl>
                                      </p:cBhvr>
                                    </p:cmd>
                                  </p:childTnLst>
                                </p:cTn>
                              </p:par>
                            </p:childTnLst>
                          </p:cTn>
                        </p:par>
                      </p:childTnLst>
                    </p:cTn>
                  </p:par>
                </p:childTnLst>
              </p:cTn>
              <p:nextCondLst>
                <p:cond evt="onClick" delay="0">
                  <p:tgtEl>
                    <p:spTgt spid="231430"/>
                  </p:tgtEl>
                </p:cond>
              </p:nextCondLst>
            </p:seq>
            <p:video>
              <p:cMediaNode>
                <p:cTn id="7" fill="hold" display="0">
                  <p:stCondLst>
                    <p:cond delay="indefinite"/>
                  </p:stCondLst>
                  <p:endCondLst>
                    <p:cond evt="onNext" delay="0">
                      <p:tgtEl>
                        <p:sldTgt/>
                      </p:tgtEl>
                    </p:cond>
                    <p:cond evt="onPrev" delay="0">
                      <p:tgtEl>
                        <p:sldTgt/>
                      </p:tgtEl>
                    </p:cond>
                  </p:endCondLst>
                </p:cTn>
                <p:tgtEl>
                  <p:spTgt spid="231430"/>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ln/>
        </p:spPr>
        <p:txBody>
          <a:bodyPr/>
          <a:lstStyle/>
          <a:p>
            <a:r>
              <a:rPr lang="el-GR"/>
              <a:t>Δραστηριότητες και Επιπτώσεις</a:t>
            </a:r>
            <a:endParaRPr lang="en-GB"/>
          </a:p>
        </p:txBody>
      </p:sp>
      <p:sp>
        <p:nvSpPr>
          <p:cNvPr id="237571" name="Rectangle 3"/>
          <p:cNvSpPr>
            <a:spLocks noGrp="1" noChangeArrowheads="1"/>
          </p:cNvSpPr>
          <p:nvPr>
            <p:ph type="body" idx="1"/>
          </p:nvPr>
        </p:nvSpPr>
        <p:spPr/>
        <p:txBody>
          <a:bodyPr/>
          <a:lstStyle/>
          <a:p>
            <a:pPr>
              <a:lnSpc>
                <a:spcPct val="90000"/>
              </a:lnSpc>
            </a:pPr>
            <a:r>
              <a:rPr lang="el-GR" sz="1800" b="1"/>
              <a:t>Παραγωγή ενέργειας</a:t>
            </a:r>
          </a:p>
          <a:p>
            <a:pPr lvl="1">
              <a:lnSpc>
                <a:spcPct val="90000"/>
              </a:lnSpc>
            </a:pPr>
            <a:r>
              <a:rPr lang="el-GR" sz="1600"/>
              <a:t>Ορυκτά καύσιμα</a:t>
            </a:r>
          </a:p>
          <a:p>
            <a:pPr lvl="2">
              <a:lnSpc>
                <a:spcPct val="90000"/>
              </a:lnSpc>
            </a:pPr>
            <a:r>
              <a:rPr lang="el-GR" sz="1400"/>
              <a:t>Η καύση τους παράγει θερμοηλεκτρική ενέργεια</a:t>
            </a:r>
          </a:p>
          <a:p>
            <a:pPr lvl="2">
              <a:lnSpc>
                <a:spcPct val="90000"/>
              </a:lnSpc>
            </a:pPr>
            <a:r>
              <a:rPr lang="el-GR" sz="1400"/>
              <a:t>Παράγουν μεγάλους όγκους </a:t>
            </a:r>
            <a:r>
              <a:rPr lang="en-US" sz="1400"/>
              <a:t>CO2, SO2, SO3 </a:t>
            </a:r>
            <a:r>
              <a:rPr lang="el-GR" sz="1400"/>
              <a:t>και όξινη βροχή</a:t>
            </a:r>
          </a:p>
          <a:p>
            <a:pPr lvl="2">
              <a:lnSpc>
                <a:spcPct val="90000"/>
              </a:lnSpc>
            </a:pPr>
            <a:r>
              <a:rPr lang="el-GR" sz="1400"/>
              <a:t>Απελευθερώνουν ιχνοστοιχεία στην ατμόσφαιρα και τελικά στο νερό και στο έδαφος</a:t>
            </a:r>
          </a:p>
          <a:p>
            <a:pPr lvl="2">
              <a:lnSpc>
                <a:spcPct val="90000"/>
              </a:lnSpc>
            </a:pPr>
            <a:r>
              <a:rPr lang="el-GR" sz="1400"/>
              <a:t>Αρσενικό, Κάδμιο, Χρώμιο, Χαλκός, Νικέλιο και Βαννάδιο, αλλά και Ουράνιο (σε μερικά πετρέλαια)</a:t>
            </a:r>
          </a:p>
          <a:p>
            <a:pPr lvl="2">
              <a:lnSpc>
                <a:spcPct val="90000"/>
              </a:lnSpc>
            </a:pPr>
            <a:r>
              <a:rPr lang="el-GR" sz="1400"/>
              <a:t>Φθόριο (που είναι φυτοτοξικό).</a:t>
            </a:r>
          </a:p>
          <a:p>
            <a:pPr lvl="1">
              <a:lnSpc>
                <a:spcPct val="90000"/>
              </a:lnSpc>
            </a:pPr>
            <a:r>
              <a:rPr lang="el-GR" sz="1600"/>
              <a:t>Πυρηνική ενέργεια</a:t>
            </a:r>
          </a:p>
          <a:p>
            <a:pPr lvl="2">
              <a:lnSpc>
                <a:spcPct val="90000"/>
              </a:lnSpc>
            </a:pPr>
            <a:r>
              <a:rPr lang="el-GR" sz="1400"/>
              <a:t>Διάθεση αποβλήτων και αστοχίες διαρροής έχουν δραματικές επιτπώσεις</a:t>
            </a:r>
          </a:p>
          <a:p>
            <a:pPr lvl="2">
              <a:lnSpc>
                <a:spcPct val="90000"/>
              </a:lnSpc>
            </a:pPr>
            <a:r>
              <a:rPr lang="el-GR" sz="1400"/>
              <a:t>Το ατύχημα του </a:t>
            </a:r>
            <a:r>
              <a:rPr lang="en-US" sz="1400"/>
              <a:t>Chernobyl </a:t>
            </a:r>
            <a:r>
              <a:rPr lang="el-GR" sz="1400"/>
              <a:t>είχε παγκόσμια εμβέλεια και συνέπειες σε μεγάλους πληθυσμούς.</a:t>
            </a:r>
          </a:p>
          <a:p>
            <a:pPr lvl="1">
              <a:lnSpc>
                <a:spcPct val="90000"/>
              </a:lnSpc>
            </a:pPr>
            <a:r>
              <a:rPr lang="el-GR" sz="1600"/>
              <a:t>Γεωθερμία</a:t>
            </a:r>
          </a:p>
          <a:p>
            <a:pPr lvl="2">
              <a:lnSpc>
                <a:spcPct val="90000"/>
              </a:lnSpc>
            </a:pPr>
            <a:r>
              <a:rPr lang="el-GR" sz="1400"/>
              <a:t>Εκμετάλλευση θερμών υπόγειων υδάτων σε περιοχές με ηφαιστειακή ενέργεια</a:t>
            </a:r>
          </a:p>
          <a:p>
            <a:pPr lvl="2">
              <a:lnSpc>
                <a:spcPct val="90000"/>
              </a:lnSpc>
            </a:pPr>
            <a:r>
              <a:rPr lang="el-GR" sz="1400"/>
              <a:t>Υψηλή συγκέντρωση ιχνοστοιχείων (π.χ. </a:t>
            </a:r>
            <a:r>
              <a:rPr lang="en-US" sz="1400"/>
              <a:t>As </a:t>
            </a:r>
            <a:r>
              <a:rPr lang="el-GR" sz="1400"/>
              <a:t>στη Ν. Ζηλανδία)</a:t>
            </a:r>
          </a:p>
          <a:p>
            <a:pPr lvl="1">
              <a:lnSpc>
                <a:spcPct val="90000"/>
              </a:lnSpc>
            </a:pPr>
            <a:r>
              <a:rPr lang="el-GR" sz="1600"/>
              <a:t>Υδροηλεκτρική ενέργεια</a:t>
            </a:r>
          </a:p>
          <a:p>
            <a:pPr lvl="1">
              <a:lnSpc>
                <a:spcPct val="90000"/>
              </a:lnSpc>
            </a:pPr>
            <a:endParaRPr lang="el-GR" sz="1600"/>
          </a:p>
          <a:p>
            <a:pPr lvl="1">
              <a:lnSpc>
                <a:spcPct val="90000"/>
              </a:lnSpc>
            </a:pPr>
            <a:endParaRPr lang="el-GR" sz="1600"/>
          </a:p>
        </p:txBody>
      </p:sp>
    </p:spTree>
  </p:cSld>
  <p:clrMapOvr>
    <a:masterClrMapping/>
  </p:clrMapOvr>
  <p:transition>
    <p:randomBa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ln/>
        </p:spPr>
        <p:txBody>
          <a:bodyPr/>
          <a:lstStyle/>
          <a:p>
            <a:r>
              <a:rPr lang="el-GR"/>
              <a:t>Δραστηριότητες και Επιπτώσεις</a:t>
            </a:r>
            <a:endParaRPr lang="en-GB"/>
          </a:p>
        </p:txBody>
      </p:sp>
      <p:pic>
        <p:nvPicPr>
          <p:cNvPr id="239621" name="Picture 5"/>
          <p:cNvPicPr>
            <a:picLocks noChangeAspect="1" noChangeArrowheads="1"/>
          </p:cNvPicPr>
          <p:nvPr/>
        </p:nvPicPr>
        <p:blipFill>
          <a:blip r:embed="rId3" cstate="print"/>
          <a:srcRect l="16531" t="1909" r="8615" b="17035"/>
          <a:stretch>
            <a:fillRect/>
          </a:stretch>
        </p:blipFill>
        <p:spPr bwMode="auto">
          <a:xfrm>
            <a:off x="328613" y="1673225"/>
            <a:ext cx="4314825" cy="4419600"/>
          </a:xfrm>
          <a:prstGeom prst="rect">
            <a:avLst/>
          </a:prstGeom>
          <a:noFill/>
          <a:ln w="9525">
            <a:noFill/>
            <a:miter lim="800000"/>
            <a:headEnd/>
            <a:tailEnd/>
          </a:ln>
        </p:spPr>
      </p:pic>
      <p:sp>
        <p:nvSpPr>
          <p:cNvPr id="239622" name="Text Box 6"/>
          <p:cNvSpPr txBox="1">
            <a:spLocks noChangeArrowheads="1"/>
          </p:cNvSpPr>
          <p:nvPr/>
        </p:nvSpPr>
        <p:spPr bwMode="auto">
          <a:xfrm>
            <a:off x="303213" y="6113463"/>
            <a:ext cx="4484687" cy="623887"/>
          </a:xfrm>
          <a:prstGeom prst="rect">
            <a:avLst/>
          </a:prstGeom>
          <a:noFill/>
          <a:ln w="9525">
            <a:noFill/>
            <a:miter lim="800000"/>
            <a:headEnd/>
            <a:tailEnd/>
          </a:ln>
          <a:effectLst/>
        </p:spPr>
        <p:txBody>
          <a:bodyPr>
            <a:spAutoFit/>
          </a:bodyPr>
          <a:lstStyle/>
          <a:p>
            <a:r>
              <a:rPr lang="el-GR" sz="700">
                <a:solidFill>
                  <a:srgbClr val="99FF99"/>
                </a:solidFill>
              </a:rPr>
              <a:t>Το μέτωπο εξάπλωσης και οι βεβαιωμένοι χρόνοι πρώτης άφιξης της ανιχνεύσιμης ραδιενεργού δραστηριότητας στον αέρα. Τα μέτωπα </a:t>
            </a:r>
            <a:r>
              <a:rPr lang="en-US" sz="700">
                <a:solidFill>
                  <a:srgbClr val="99FF99"/>
                </a:solidFill>
              </a:rPr>
              <a:t>A</a:t>
            </a:r>
            <a:r>
              <a:rPr lang="el-GR" sz="700">
                <a:solidFill>
                  <a:srgbClr val="99FF99"/>
                </a:solidFill>
              </a:rPr>
              <a:t>, </a:t>
            </a:r>
            <a:r>
              <a:rPr lang="en-US" sz="700">
                <a:solidFill>
                  <a:srgbClr val="99FF99"/>
                </a:solidFill>
              </a:rPr>
              <a:t>B</a:t>
            </a:r>
            <a:r>
              <a:rPr lang="el-GR" sz="700">
                <a:solidFill>
                  <a:srgbClr val="99FF99"/>
                </a:solidFill>
              </a:rPr>
              <a:t>, </a:t>
            </a:r>
            <a:r>
              <a:rPr lang="en-US" sz="700">
                <a:solidFill>
                  <a:srgbClr val="99FF99"/>
                </a:solidFill>
              </a:rPr>
              <a:t>C </a:t>
            </a:r>
            <a:r>
              <a:rPr lang="el-GR" sz="700">
                <a:solidFill>
                  <a:srgbClr val="99FF99"/>
                </a:solidFill>
              </a:rPr>
              <a:t>αντιστοιχούν σε κινήσεις αερίων μαζών από την περιοχή του </a:t>
            </a:r>
            <a:r>
              <a:rPr lang="en-US" sz="700">
                <a:solidFill>
                  <a:srgbClr val="99FF99"/>
                </a:solidFill>
              </a:rPr>
              <a:t>Chernobyl</a:t>
            </a:r>
            <a:r>
              <a:rPr lang="el-GR" sz="700">
                <a:solidFill>
                  <a:srgbClr val="99FF99"/>
                </a:solidFill>
              </a:rPr>
              <a:t> στις 26 Απριλίου, στις 27-28 Απριλίου και στις 28-29 Απριλίου, αντίστοιχα. Οι αριθμοί 1-8 δείχνουν σε πόσες ημέρες από το ατύχημα ανιχνεύθηκε για πρώτη φορά η ραδιενεργός δραστηριότητα σε κάθε χώρα. </a:t>
            </a:r>
            <a:r>
              <a:rPr lang="en-GB" sz="700">
                <a:solidFill>
                  <a:srgbClr val="99FF99"/>
                </a:solidFill>
              </a:rPr>
              <a:t>(UNSCEAR 1988 REPORT. Exposures from the Chernobyl accident</a:t>
            </a:r>
            <a:r>
              <a:rPr lang="el-GR" sz="700">
                <a:solidFill>
                  <a:srgbClr val="99FF99"/>
                </a:solidFill>
              </a:rPr>
              <a:t>). </a:t>
            </a:r>
          </a:p>
        </p:txBody>
      </p:sp>
      <p:pic>
        <p:nvPicPr>
          <p:cNvPr id="239630" name="Picture 14"/>
          <p:cNvPicPr>
            <a:picLocks noChangeAspect="1" noChangeArrowheads="1"/>
          </p:cNvPicPr>
          <p:nvPr/>
        </p:nvPicPr>
        <p:blipFill>
          <a:blip r:embed="rId4" cstate="print"/>
          <a:srcRect t="8961"/>
          <a:stretch>
            <a:fillRect/>
          </a:stretch>
        </p:blipFill>
        <p:spPr bwMode="auto">
          <a:xfrm>
            <a:off x="5202238" y="1700213"/>
            <a:ext cx="3094037" cy="4392612"/>
          </a:xfrm>
          <a:prstGeom prst="rect">
            <a:avLst/>
          </a:prstGeom>
          <a:noFill/>
          <a:ln w="9525">
            <a:noFill/>
            <a:miter lim="800000"/>
            <a:headEnd/>
            <a:tailEnd/>
          </a:ln>
        </p:spPr>
      </p:pic>
    </p:spTree>
  </p:cSld>
  <p:clrMapOvr>
    <a:masterClrMapping/>
  </p:clrMapOvr>
  <p:transition>
    <p:randomBa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ln/>
        </p:spPr>
        <p:txBody>
          <a:bodyPr/>
          <a:lstStyle/>
          <a:p>
            <a:r>
              <a:rPr lang="el-GR"/>
              <a:t>Δραστηριότητες και Επιπτώσεις</a:t>
            </a:r>
            <a:endParaRPr lang="en-GB"/>
          </a:p>
        </p:txBody>
      </p:sp>
      <p:pic>
        <p:nvPicPr>
          <p:cNvPr id="241670" name="Picture 6"/>
          <p:cNvPicPr>
            <a:picLocks noChangeAspect="1" noChangeArrowheads="1"/>
          </p:cNvPicPr>
          <p:nvPr/>
        </p:nvPicPr>
        <p:blipFill>
          <a:blip r:embed="rId3" cstate="print"/>
          <a:srcRect l="9279" t="2155" r="8615" b="15390"/>
          <a:stretch>
            <a:fillRect/>
          </a:stretch>
        </p:blipFill>
        <p:spPr bwMode="auto">
          <a:xfrm>
            <a:off x="611188" y="1557338"/>
            <a:ext cx="3168650" cy="2654300"/>
          </a:xfrm>
          <a:prstGeom prst="rect">
            <a:avLst/>
          </a:prstGeom>
          <a:noFill/>
          <a:ln w="9525">
            <a:noFill/>
            <a:miter lim="800000"/>
            <a:headEnd/>
            <a:tailEnd/>
          </a:ln>
          <a:effectLst>
            <a:outerShdw dist="35921" dir="2700000" algn="ctr" rotWithShape="0">
              <a:schemeClr val="tx1"/>
            </a:outerShdw>
          </a:effectLst>
        </p:spPr>
      </p:pic>
      <p:pic>
        <p:nvPicPr>
          <p:cNvPr id="241671" name="Picture 7"/>
          <p:cNvPicPr>
            <a:picLocks noChangeAspect="1" noChangeArrowheads="1"/>
          </p:cNvPicPr>
          <p:nvPr/>
        </p:nvPicPr>
        <p:blipFill>
          <a:blip r:embed="rId4" cstate="print"/>
          <a:srcRect l="11943" r="15927" b="12141"/>
          <a:stretch>
            <a:fillRect/>
          </a:stretch>
        </p:blipFill>
        <p:spPr bwMode="auto">
          <a:xfrm>
            <a:off x="3924300" y="1557338"/>
            <a:ext cx="4691063" cy="3257550"/>
          </a:xfrm>
          <a:prstGeom prst="rect">
            <a:avLst/>
          </a:prstGeom>
          <a:noFill/>
          <a:ln w="9525">
            <a:noFill/>
            <a:miter lim="800000"/>
            <a:headEnd/>
            <a:tailEnd/>
          </a:ln>
        </p:spPr>
      </p:pic>
    </p:spTree>
  </p:cSld>
  <p:clrMapOvr>
    <a:masterClrMapping/>
  </p:clrMapOvr>
  <p:transition>
    <p:randomBa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ln/>
        </p:spPr>
        <p:txBody>
          <a:bodyPr/>
          <a:lstStyle/>
          <a:p>
            <a:r>
              <a:rPr lang="el-GR"/>
              <a:t>Δραστηριότητες και Επιπτώσεις</a:t>
            </a:r>
            <a:endParaRPr lang="en-GB"/>
          </a:p>
        </p:txBody>
      </p:sp>
      <p:sp>
        <p:nvSpPr>
          <p:cNvPr id="245763" name="Rectangle 3"/>
          <p:cNvSpPr>
            <a:spLocks noGrp="1" noChangeArrowheads="1"/>
          </p:cNvSpPr>
          <p:nvPr>
            <p:ph type="body" idx="1"/>
          </p:nvPr>
        </p:nvSpPr>
        <p:spPr/>
        <p:txBody>
          <a:bodyPr/>
          <a:lstStyle/>
          <a:p>
            <a:pPr>
              <a:lnSpc>
                <a:spcPct val="90000"/>
              </a:lnSpc>
            </a:pPr>
            <a:r>
              <a:rPr lang="el-GR" sz="2400" b="1" dirty="0"/>
              <a:t>Βιομηχανία</a:t>
            </a:r>
          </a:p>
          <a:p>
            <a:pPr lvl="1">
              <a:lnSpc>
                <a:spcPct val="90000"/>
              </a:lnSpc>
            </a:pPr>
            <a:r>
              <a:rPr lang="el-GR" sz="2000" dirty="0"/>
              <a:t>Μεταλλουργία</a:t>
            </a:r>
          </a:p>
          <a:p>
            <a:pPr lvl="2">
              <a:lnSpc>
                <a:spcPct val="90000"/>
              </a:lnSpc>
            </a:pPr>
            <a:r>
              <a:rPr lang="el-GR" sz="1800" dirty="0"/>
              <a:t>Ατσάλι (εκπομπές με Χρώμιο, Μαγγάνιο, Ψευδάργυρος σε ποσοστά &gt;70% και ιχνοστοιχεία σε σημαντικές ποσότητες)</a:t>
            </a:r>
          </a:p>
          <a:p>
            <a:pPr lvl="2">
              <a:lnSpc>
                <a:spcPct val="90000"/>
              </a:lnSpc>
            </a:pPr>
            <a:r>
              <a:rPr lang="el-GR" sz="1800" dirty="0"/>
              <a:t>Τα στείρα χρησιμοποιούνται συχνά ως λιπάσματα και υπάρχουν ενδείξεις δηλητηρίασης στα βοοειδή</a:t>
            </a:r>
          </a:p>
          <a:p>
            <a:pPr lvl="1">
              <a:lnSpc>
                <a:spcPct val="90000"/>
              </a:lnSpc>
            </a:pPr>
            <a:r>
              <a:rPr lang="el-GR" sz="2000" dirty="0"/>
              <a:t>Τσιμεντοβιομηχανία</a:t>
            </a:r>
          </a:p>
          <a:p>
            <a:pPr lvl="2">
              <a:lnSpc>
                <a:spcPct val="90000"/>
              </a:lnSpc>
            </a:pPr>
            <a:r>
              <a:rPr lang="el-GR" sz="1800" dirty="0"/>
              <a:t>Θέρμανση μίγματος αργίλου και ασβεστόλιθου στους 1450</a:t>
            </a:r>
            <a:r>
              <a:rPr lang="en-US" sz="1800" baseline="30000" dirty="0" err="1"/>
              <a:t>o</a:t>
            </a:r>
            <a:r>
              <a:rPr lang="en-US" sz="1800" dirty="0" err="1"/>
              <a:t>C</a:t>
            </a:r>
            <a:r>
              <a:rPr lang="el-GR" sz="1800" dirty="0"/>
              <a:t>. </a:t>
            </a:r>
            <a:endParaRPr lang="en-US" sz="1800" dirty="0"/>
          </a:p>
          <a:p>
            <a:pPr lvl="2">
              <a:lnSpc>
                <a:spcPct val="90000"/>
              </a:lnSpc>
            </a:pPr>
            <a:r>
              <a:rPr lang="el-GR" sz="1800" dirty="0"/>
              <a:t>Οι αργιλικοί σχίστες είναι πλούσιοι σε ιχνοστοιχεία</a:t>
            </a:r>
          </a:p>
          <a:p>
            <a:pPr lvl="1">
              <a:lnSpc>
                <a:spcPct val="90000"/>
              </a:lnSpc>
            </a:pPr>
            <a:r>
              <a:rPr lang="el-GR" sz="2000" dirty="0"/>
              <a:t>Άλλες δραστηριότητες</a:t>
            </a:r>
          </a:p>
          <a:p>
            <a:pPr lvl="2">
              <a:lnSpc>
                <a:spcPct val="90000"/>
              </a:lnSpc>
            </a:pPr>
            <a:r>
              <a:rPr lang="el-GR" sz="1800" dirty="0"/>
              <a:t>Μεταποίηση (π.χ. βυρσοδεψία)</a:t>
            </a:r>
          </a:p>
          <a:p>
            <a:pPr lvl="3">
              <a:lnSpc>
                <a:spcPct val="90000"/>
              </a:lnSpc>
            </a:pPr>
            <a:r>
              <a:rPr lang="el-GR" sz="1600" dirty="0"/>
              <a:t>Χρώμιο</a:t>
            </a:r>
          </a:p>
          <a:p>
            <a:pPr lvl="2">
              <a:lnSpc>
                <a:spcPct val="90000"/>
              </a:lnSpc>
            </a:pPr>
            <a:r>
              <a:rPr lang="el-GR" sz="1800" dirty="0"/>
              <a:t>Χλωριο-αλκαλική βιομηχανία (χλωρίνες κ.λπ.)</a:t>
            </a:r>
          </a:p>
          <a:p>
            <a:pPr lvl="3">
              <a:lnSpc>
                <a:spcPct val="90000"/>
              </a:lnSpc>
            </a:pPr>
            <a:r>
              <a:rPr lang="el-GR" sz="1600" dirty="0"/>
              <a:t>Ηλεκτρόλυση με ηλεκτρόδια </a:t>
            </a:r>
            <a:r>
              <a:rPr lang="el-GR" sz="1600" dirty="0" smtClean="0"/>
              <a:t>υδραργύρου</a:t>
            </a:r>
            <a:endParaRPr lang="el-GR" sz="2000" dirty="0"/>
          </a:p>
        </p:txBody>
      </p:sp>
    </p:spTree>
  </p:cSld>
  <p:clrMapOvr>
    <a:masterClrMapping/>
  </p:clrMapOvr>
  <p:transition>
    <p:randomBa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ln/>
        </p:spPr>
        <p:txBody>
          <a:bodyPr/>
          <a:lstStyle/>
          <a:p>
            <a:r>
              <a:rPr lang="el-GR"/>
              <a:t>Ο άνθρωπος είναι πλέον </a:t>
            </a:r>
            <a:br>
              <a:rPr lang="el-GR"/>
            </a:br>
            <a:r>
              <a:rPr lang="el-GR"/>
              <a:t>γεωλογικός παράγοντας</a:t>
            </a:r>
            <a:endParaRPr lang="en-GB"/>
          </a:p>
        </p:txBody>
      </p:sp>
      <p:sp>
        <p:nvSpPr>
          <p:cNvPr id="188419" name="Rectangle 3"/>
          <p:cNvSpPr>
            <a:spLocks noGrp="1" noChangeArrowheads="1"/>
          </p:cNvSpPr>
          <p:nvPr>
            <p:ph type="body" idx="1"/>
          </p:nvPr>
        </p:nvSpPr>
        <p:spPr/>
        <p:txBody>
          <a:bodyPr/>
          <a:lstStyle/>
          <a:p>
            <a:r>
              <a:rPr lang="el-GR" sz="2000"/>
              <a:t>Η ζωή για δισεκατομμύρια χρόνια </a:t>
            </a:r>
            <a:r>
              <a:rPr lang="el-GR" sz="2000" b="1"/>
              <a:t>απέφυγε</a:t>
            </a:r>
            <a:r>
              <a:rPr lang="el-GR" sz="2000"/>
              <a:t> μια σειρά στοιχείων με τοξικές και καρκινογενείς ιδιότητες</a:t>
            </a:r>
          </a:p>
          <a:p>
            <a:r>
              <a:rPr lang="el-GR" sz="2000"/>
              <a:t>Αυτά τα στοιχεία σήμερα έχουν ρυπάνει ένα σημαντικό μέρος του γεωπεριβάλλοντος και </a:t>
            </a:r>
            <a:r>
              <a:rPr lang="el-GR" sz="2000" b="1"/>
              <a:t>έχουν συσσωρευτεί</a:t>
            </a:r>
            <a:r>
              <a:rPr lang="el-GR" sz="2000"/>
              <a:t> κυρίως:</a:t>
            </a:r>
          </a:p>
          <a:p>
            <a:pPr lvl="1"/>
            <a:r>
              <a:rPr lang="el-GR" sz="1800"/>
              <a:t>στις αγροτικές γαίες, </a:t>
            </a:r>
          </a:p>
          <a:p>
            <a:pPr lvl="1"/>
            <a:r>
              <a:rPr lang="el-GR" sz="1800"/>
              <a:t>στα εδάφη, </a:t>
            </a:r>
          </a:p>
          <a:p>
            <a:pPr lvl="1"/>
            <a:r>
              <a:rPr lang="el-GR" sz="1800"/>
              <a:t>στο υπόγειο νερό και </a:t>
            </a:r>
          </a:p>
          <a:p>
            <a:pPr lvl="1"/>
            <a:r>
              <a:rPr lang="el-GR" sz="1800"/>
              <a:t>στα φυτά </a:t>
            </a:r>
          </a:p>
          <a:p>
            <a:pPr lvl="1"/>
            <a:r>
              <a:rPr lang="el-GR" sz="1800"/>
              <a:t>σε ποσότητες δεκάδες, εκατοντάδες και χιλιάδες φορές υψηλότερες από τις επιτρεπτές συγκεντρώσεις</a:t>
            </a:r>
          </a:p>
          <a:p>
            <a:r>
              <a:rPr lang="el-GR" sz="2000"/>
              <a:t>Έχουν σχηματιστεί </a:t>
            </a:r>
            <a:r>
              <a:rPr lang="el-GR" sz="2000" b="1"/>
              <a:t>ανθρωπογενείς αποθέσεις χημικών στοιχείων</a:t>
            </a:r>
          </a:p>
        </p:txBody>
      </p:sp>
    </p:spTree>
  </p:cSld>
  <p:clrMapOvr>
    <a:masterClrMapping/>
  </p:clrMapOvr>
  <p:transition>
    <p:randomBa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ln/>
        </p:spPr>
        <p:txBody>
          <a:bodyPr/>
          <a:lstStyle/>
          <a:p>
            <a:r>
              <a:rPr lang="el-GR"/>
              <a:t>Δραστηριότητες και Επιπτώσεις</a:t>
            </a:r>
            <a:endParaRPr lang="en-GB"/>
          </a:p>
        </p:txBody>
      </p:sp>
      <p:pic>
        <p:nvPicPr>
          <p:cNvPr id="247813" name="Picture 5"/>
          <p:cNvPicPr>
            <a:picLocks noChangeAspect="1" noChangeArrowheads="1"/>
          </p:cNvPicPr>
          <p:nvPr/>
        </p:nvPicPr>
        <p:blipFill>
          <a:blip r:embed="rId3" cstate="print"/>
          <a:srcRect/>
          <a:stretch>
            <a:fillRect/>
          </a:stretch>
        </p:blipFill>
        <p:spPr bwMode="auto">
          <a:xfrm>
            <a:off x="539750" y="1557338"/>
            <a:ext cx="4319588" cy="2087562"/>
          </a:xfrm>
          <a:prstGeom prst="rect">
            <a:avLst/>
          </a:prstGeom>
          <a:noFill/>
        </p:spPr>
      </p:pic>
      <p:pic>
        <p:nvPicPr>
          <p:cNvPr id="247814" name="Picture 6"/>
          <p:cNvPicPr>
            <a:picLocks noChangeAspect="1" noChangeArrowheads="1"/>
          </p:cNvPicPr>
          <p:nvPr/>
        </p:nvPicPr>
        <p:blipFill>
          <a:blip r:embed="rId4" cstate="print"/>
          <a:srcRect/>
          <a:stretch>
            <a:fillRect/>
          </a:stretch>
        </p:blipFill>
        <p:spPr bwMode="auto">
          <a:xfrm>
            <a:off x="539750" y="3717925"/>
            <a:ext cx="4248150" cy="3030538"/>
          </a:xfrm>
          <a:prstGeom prst="rect">
            <a:avLst/>
          </a:prstGeom>
          <a:noFill/>
        </p:spPr>
      </p:pic>
      <p:pic>
        <p:nvPicPr>
          <p:cNvPr id="247815" name="Picture 7"/>
          <p:cNvPicPr>
            <a:picLocks noChangeAspect="1" noChangeArrowheads="1"/>
          </p:cNvPicPr>
          <p:nvPr/>
        </p:nvPicPr>
        <p:blipFill>
          <a:blip r:embed="rId5" cstate="print"/>
          <a:srcRect/>
          <a:stretch>
            <a:fillRect/>
          </a:stretch>
        </p:blipFill>
        <p:spPr bwMode="auto">
          <a:xfrm>
            <a:off x="4964113" y="1557338"/>
            <a:ext cx="3657600" cy="4652962"/>
          </a:xfrm>
          <a:prstGeom prst="rect">
            <a:avLst/>
          </a:prstGeom>
          <a:noFill/>
        </p:spPr>
      </p:pic>
      <p:sp>
        <p:nvSpPr>
          <p:cNvPr id="247816" name="Text Box 8"/>
          <p:cNvSpPr txBox="1">
            <a:spLocks noChangeArrowheads="1"/>
          </p:cNvSpPr>
          <p:nvPr/>
        </p:nvSpPr>
        <p:spPr bwMode="auto">
          <a:xfrm>
            <a:off x="4949825" y="6256338"/>
            <a:ext cx="2862263" cy="366712"/>
          </a:xfrm>
          <a:prstGeom prst="rect">
            <a:avLst/>
          </a:prstGeom>
          <a:noFill/>
          <a:ln w="9525">
            <a:noFill/>
            <a:miter lim="800000"/>
            <a:headEnd/>
            <a:tailEnd/>
          </a:ln>
          <a:effectLst/>
        </p:spPr>
        <p:txBody>
          <a:bodyPr wrap="none">
            <a:spAutoFit/>
          </a:bodyPr>
          <a:lstStyle/>
          <a:p>
            <a:r>
              <a:rPr lang="el-GR">
                <a:solidFill>
                  <a:srgbClr val="99FF99"/>
                </a:solidFill>
              </a:rPr>
              <a:t>Βυρσοδεψία στην Αλβανία</a:t>
            </a:r>
          </a:p>
        </p:txBody>
      </p:sp>
    </p:spTree>
  </p:cSld>
  <p:clrMapOvr>
    <a:masterClrMapping/>
  </p:clrMapOvr>
  <p:transition>
    <p:randomBa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ln/>
        </p:spPr>
        <p:txBody>
          <a:bodyPr/>
          <a:lstStyle/>
          <a:p>
            <a:r>
              <a:rPr lang="el-GR"/>
              <a:t>Δραστηριότητες και Επιπτώσεις</a:t>
            </a:r>
            <a:endParaRPr lang="en-GB"/>
          </a:p>
        </p:txBody>
      </p:sp>
      <p:pic>
        <p:nvPicPr>
          <p:cNvPr id="260103" name="Picture 7" descr="17"/>
          <p:cNvPicPr>
            <a:picLocks noChangeAspect="1" noChangeArrowheads="1"/>
          </p:cNvPicPr>
          <p:nvPr/>
        </p:nvPicPr>
        <p:blipFill>
          <a:blip r:embed="rId3" cstate="print"/>
          <a:srcRect/>
          <a:stretch>
            <a:fillRect/>
          </a:stretch>
        </p:blipFill>
        <p:spPr bwMode="auto">
          <a:xfrm>
            <a:off x="1692275" y="1773238"/>
            <a:ext cx="5859463" cy="4392612"/>
          </a:xfrm>
          <a:prstGeom prst="rect">
            <a:avLst/>
          </a:prstGeom>
          <a:noFill/>
        </p:spPr>
      </p:pic>
    </p:spTree>
  </p:cSld>
  <p:clrMapOvr>
    <a:masterClrMapping/>
  </p:clrMapOvr>
  <p:transition>
    <p:randomBa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ln/>
        </p:spPr>
        <p:txBody>
          <a:bodyPr/>
          <a:lstStyle/>
          <a:p>
            <a:r>
              <a:rPr lang="el-GR"/>
              <a:t>Δραστηριότητες και Επιπτώσεις</a:t>
            </a:r>
            <a:endParaRPr lang="en-GB"/>
          </a:p>
        </p:txBody>
      </p:sp>
      <p:pic>
        <p:nvPicPr>
          <p:cNvPr id="249863" name="Picture 7" descr="markantonatos-ripansi-potamou"/>
          <p:cNvPicPr>
            <a:picLocks noChangeAspect="1" noChangeArrowheads="1"/>
          </p:cNvPicPr>
          <p:nvPr/>
        </p:nvPicPr>
        <p:blipFill>
          <a:blip r:embed="rId3" cstate="print"/>
          <a:srcRect/>
          <a:stretch>
            <a:fillRect/>
          </a:stretch>
        </p:blipFill>
        <p:spPr bwMode="auto">
          <a:xfrm>
            <a:off x="601663" y="1484313"/>
            <a:ext cx="3754437" cy="5189537"/>
          </a:xfrm>
          <a:prstGeom prst="rect">
            <a:avLst/>
          </a:prstGeom>
          <a:noFill/>
        </p:spPr>
      </p:pic>
      <p:pic>
        <p:nvPicPr>
          <p:cNvPr id="249864" name="Picture 8"/>
          <p:cNvPicPr>
            <a:picLocks noChangeAspect="1" noChangeArrowheads="1"/>
          </p:cNvPicPr>
          <p:nvPr/>
        </p:nvPicPr>
        <p:blipFill>
          <a:blip r:embed="rId4" cstate="print"/>
          <a:srcRect/>
          <a:stretch>
            <a:fillRect/>
          </a:stretch>
        </p:blipFill>
        <p:spPr bwMode="auto">
          <a:xfrm>
            <a:off x="4572000" y="1484313"/>
            <a:ext cx="3984625" cy="2654300"/>
          </a:xfrm>
          <a:prstGeom prst="rect">
            <a:avLst/>
          </a:prstGeom>
          <a:noFill/>
        </p:spPr>
      </p:pic>
      <p:pic>
        <p:nvPicPr>
          <p:cNvPr id="249865" name="Picture 9" descr="SEQ-EAU"/>
          <p:cNvPicPr>
            <a:picLocks noChangeAspect="1" noChangeArrowheads="1"/>
          </p:cNvPicPr>
          <p:nvPr/>
        </p:nvPicPr>
        <p:blipFill>
          <a:blip r:embed="rId5" cstate="print"/>
          <a:srcRect/>
          <a:stretch>
            <a:fillRect/>
          </a:stretch>
        </p:blipFill>
        <p:spPr bwMode="auto">
          <a:xfrm>
            <a:off x="4572000" y="4441825"/>
            <a:ext cx="4032250" cy="1993900"/>
          </a:xfrm>
          <a:prstGeom prst="rect">
            <a:avLst/>
          </a:prstGeom>
          <a:noFill/>
        </p:spPr>
      </p:pic>
    </p:spTree>
  </p:cSld>
  <p:clrMapOvr>
    <a:masterClrMapping/>
  </p:clrMapOvr>
  <p:transition>
    <p:randomBa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ln/>
        </p:spPr>
        <p:txBody>
          <a:bodyPr/>
          <a:lstStyle/>
          <a:p>
            <a:r>
              <a:rPr lang="el-GR"/>
              <a:t>Δραστηριότητες και Επιπτώσεις</a:t>
            </a:r>
            <a:endParaRPr lang="en-GB"/>
          </a:p>
        </p:txBody>
      </p:sp>
      <p:pic>
        <p:nvPicPr>
          <p:cNvPr id="268293" name="Picture 5" descr="google-perspective"/>
          <p:cNvPicPr>
            <a:picLocks noChangeAspect="1" noChangeArrowheads="1"/>
          </p:cNvPicPr>
          <p:nvPr/>
        </p:nvPicPr>
        <p:blipFill>
          <a:blip r:embed="rId3" cstate="print">
            <a:lum bright="6000" contrast="24000"/>
          </a:blip>
          <a:srcRect t="12202" b="14137"/>
          <a:stretch>
            <a:fillRect/>
          </a:stretch>
        </p:blipFill>
        <p:spPr bwMode="auto">
          <a:xfrm>
            <a:off x="2987675" y="1674813"/>
            <a:ext cx="2806700" cy="1754187"/>
          </a:xfrm>
          <a:prstGeom prst="rect">
            <a:avLst/>
          </a:prstGeom>
          <a:noFill/>
          <a:ln w="9525">
            <a:noFill/>
            <a:miter lim="800000"/>
            <a:headEnd/>
            <a:tailEnd/>
          </a:ln>
        </p:spPr>
      </p:pic>
      <p:pic>
        <p:nvPicPr>
          <p:cNvPr id="268297" name="Picture 9"/>
          <p:cNvPicPr>
            <a:picLocks noChangeAspect="1" noChangeArrowheads="1"/>
          </p:cNvPicPr>
          <p:nvPr/>
        </p:nvPicPr>
        <p:blipFill>
          <a:blip r:embed="rId4" cstate="print"/>
          <a:srcRect b="3047"/>
          <a:stretch>
            <a:fillRect/>
          </a:stretch>
        </p:blipFill>
        <p:spPr bwMode="auto">
          <a:xfrm>
            <a:off x="5867400" y="1484313"/>
            <a:ext cx="2828925" cy="2017712"/>
          </a:xfrm>
          <a:prstGeom prst="rect">
            <a:avLst/>
          </a:prstGeom>
          <a:noFill/>
          <a:ln w="9525">
            <a:noFill/>
            <a:miter lim="800000"/>
            <a:headEnd/>
            <a:tailEnd/>
          </a:ln>
        </p:spPr>
      </p:pic>
      <p:pic>
        <p:nvPicPr>
          <p:cNvPr id="268299" name="Picture 11" descr="IMG_3558"/>
          <p:cNvPicPr>
            <a:picLocks noChangeAspect="1" noChangeArrowheads="1"/>
          </p:cNvPicPr>
          <p:nvPr/>
        </p:nvPicPr>
        <p:blipFill>
          <a:blip r:embed="rId5" cstate="print"/>
          <a:srcRect/>
          <a:stretch>
            <a:fillRect/>
          </a:stretch>
        </p:blipFill>
        <p:spPr bwMode="auto">
          <a:xfrm>
            <a:off x="5867400" y="3573463"/>
            <a:ext cx="2808288" cy="2106612"/>
          </a:xfrm>
          <a:prstGeom prst="rect">
            <a:avLst/>
          </a:prstGeom>
          <a:noFill/>
        </p:spPr>
      </p:pic>
      <p:pic>
        <p:nvPicPr>
          <p:cNvPr id="268300" name="Picture 12" descr="IMG_3560"/>
          <p:cNvPicPr>
            <a:picLocks noChangeAspect="1" noChangeArrowheads="1"/>
          </p:cNvPicPr>
          <p:nvPr/>
        </p:nvPicPr>
        <p:blipFill>
          <a:blip r:embed="rId6" cstate="print"/>
          <a:srcRect/>
          <a:stretch>
            <a:fillRect/>
          </a:stretch>
        </p:blipFill>
        <p:spPr bwMode="auto">
          <a:xfrm>
            <a:off x="2987675" y="3573463"/>
            <a:ext cx="2840038" cy="2130425"/>
          </a:xfrm>
          <a:prstGeom prst="rect">
            <a:avLst/>
          </a:prstGeom>
          <a:noFill/>
        </p:spPr>
      </p:pic>
    </p:spTree>
  </p:cSld>
  <p:clrMapOvr>
    <a:masterClrMapping/>
  </p:clrMapOvr>
  <p:transition>
    <p:randomBa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max_depth"/>
          <p:cNvPicPr>
            <a:picLocks noChangeAspect="1" noChangeArrowheads="1"/>
          </p:cNvPicPr>
          <p:nvPr/>
        </p:nvPicPr>
        <p:blipFill>
          <a:blip r:embed="rId4" cstate="print"/>
          <a:srcRect b="24051"/>
          <a:stretch>
            <a:fillRect/>
          </a:stretch>
        </p:blipFill>
        <p:spPr bwMode="auto">
          <a:xfrm>
            <a:off x="250825" y="1484313"/>
            <a:ext cx="4497388" cy="4899025"/>
          </a:xfrm>
          <a:prstGeom prst="rect">
            <a:avLst/>
          </a:prstGeom>
          <a:noFill/>
          <a:ln w="9525">
            <a:noFill/>
            <a:miter lim="800000"/>
            <a:headEnd/>
            <a:tailEnd/>
          </a:ln>
        </p:spPr>
      </p:pic>
      <p:sp>
        <p:nvSpPr>
          <p:cNvPr id="270339" name="Rectangle 3"/>
          <p:cNvSpPr>
            <a:spLocks noGrp="1" noChangeArrowheads="1"/>
          </p:cNvSpPr>
          <p:nvPr>
            <p:ph type="title"/>
          </p:nvPr>
        </p:nvSpPr>
        <p:spPr>
          <a:ln/>
        </p:spPr>
        <p:txBody>
          <a:bodyPr/>
          <a:lstStyle/>
          <a:p>
            <a:r>
              <a:rPr lang="el-GR"/>
              <a:t>Δραστηριότητες και Επιπτώσεις</a:t>
            </a:r>
            <a:endParaRPr lang="en-GB"/>
          </a:p>
        </p:txBody>
      </p:sp>
      <p:graphicFrame>
        <p:nvGraphicFramePr>
          <p:cNvPr id="270342" name="Object 6"/>
          <p:cNvGraphicFramePr>
            <a:graphicFrameLocks noChangeAspect="1"/>
          </p:cNvGraphicFramePr>
          <p:nvPr/>
        </p:nvGraphicFramePr>
        <p:xfrm>
          <a:off x="4787900" y="1490663"/>
          <a:ext cx="3848100" cy="4891087"/>
        </p:xfrm>
        <a:graphic>
          <a:graphicData uri="http://schemas.openxmlformats.org/presentationml/2006/ole">
            <p:oleObj spid="_x0000_s270342" name="Document" r:id="rId5" imgW="6124755" imgH="7781544" progId="Word.Document.8">
              <p:embed/>
            </p:oleObj>
          </a:graphicData>
        </a:graphic>
      </p:graphicFrame>
    </p:spTree>
  </p:cSld>
  <p:clrMapOvr>
    <a:masterClrMapping/>
  </p:clrMapOvr>
  <p:transition>
    <p:randomBa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ln/>
        </p:spPr>
        <p:txBody>
          <a:bodyPr/>
          <a:lstStyle/>
          <a:p>
            <a:r>
              <a:rPr lang="el-GR"/>
              <a:t>Δραστηριότητες και Επιπτώσεις</a:t>
            </a:r>
            <a:endParaRPr lang="en-GB"/>
          </a:p>
        </p:txBody>
      </p:sp>
      <p:pic>
        <p:nvPicPr>
          <p:cNvPr id="272390" name="Picture 6" descr="DSCN2908"/>
          <p:cNvPicPr>
            <a:picLocks noChangeAspect="1" noChangeArrowheads="1"/>
          </p:cNvPicPr>
          <p:nvPr/>
        </p:nvPicPr>
        <p:blipFill>
          <a:blip r:embed="rId3" cstate="print"/>
          <a:srcRect/>
          <a:stretch>
            <a:fillRect/>
          </a:stretch>
        </p:blipFill>
        <p:spPr bwMode="auto">
          <a:xfrm>
            <a:off x="5364163" y="1557338"/>
            <a:ext cx="3317875" cy="2489200"/>
          </a:xfrm>
          <a:prstGeom prst="rect">
            <a:avLst/>
          </a:prstGeom>
          <a:noFill/>
          <a:ln w="9525">
            <a:noFill/>
            <a:miter lim="800000"/>
            <a:headEnd/>
            <a:tailEnd/>
          </a:ln>
        </p:spPr>
      </p:pic>
      <p:pic>
        <p:nvPicPr>
          <p:cNvPr id="272391" name="Picture 7" descr="DSCN2914"/>
          <p:cNvPicPr>
            <a:picLocks noChangeAspect="1" noChangeArrowheads="1"/>
          </p:cNvPicPr>
          <p:nvPr/>
        </p:nvPicPr>
        <p:blipFill>
          <a:blip r:embed="rId4" cstate="print"/>
          <a:srcRect/>
          <a:stretch>
            <a:fillRect/>
          </a:stretch>
        </p:blipFill>
        <p:spPr bwMode="auto">
          <a:xfrm>
            <a:off x="1979613" y="1557338"/>
            <a:ext cx="3317875" cy="2495550"/>
          </a:xfrm>
          <a:prstGeom prst="rect">
            <a:avLst/>
          </a:prstGeom>
          <a:noFill/>
          <a:ln w="9525">
            <a:noFill/>
            <a:miter lim="800000"/>
            <a:headEnd/>
            <a:tailEnd/>
          </a:ln>
        </p:spPr>
      </p:pic>
      <p:pic>
        <p:nvPicPr>
          <p:cNvPr id="272392" name="Picture 8" descr="DSCN2892"/>
          <p:cNvPicPr>
            <a:picLocks noChangeAspect="1" noChangeArrowheads="1"/>
          </p:cNvPicPr>
          <p:nvPr/>
        </p:nvPicPr>
        <p:blipFill>
          <a:blip r:embed="rId5" cstate="print"/>
          <a:srcRect/>
          <a:stretch>
            <a:fillRect/>
          </a:stretch>
        </p:blipFill>
        <p:spPr bwMode="auto">
          <a:xfrm>
            <a:off x="5338763" y="4089400"/>
            <a:ext cx="3336925" cy="2508250"/>
          </a:xfrm>
          <a:prstGeom prst="rect">
            <a:avLst/>
          </a:prstGeom>
          <a:noFill/>
          <a:ln w="9525">
            <a:noFill/>
            <a:miter lim="800000"/>
            <a:headEnd/>
            <a:tailEnd/>
          </a:ln>
        </p:spPr>
      </p:pic>
      <p:pic>
        <p:nvPicPr>
          <p:cNvPr id="272393" name="Picture 9" descr="DSCN4318"/>
          <p:cNvPicPr>
            <a:picLocks noChangeAspect="1" noChangeArrowheads="1"/>
          </p:cNvPicPr>
          <p:nvPr/>
        </p:nvPicPr>
        <p:blipFill>
          <a:blip r:embed="rId6" cstate="print"/>
          <a:srcRect/>
          <a:stretch>
            <a:fillRect/>
          </a:stretch>
        </p:blipFill>
        <p:spPr bwMode="auto">
          <a:xfrm>
            <a:off x="1974850" y="4094163"/>
            <a:ext cx="3317875" cy="2489200"/>
          </a:xfrm>
          <a:prstGeom prst="rect">
            <a:avLst/>
          </a:prstGeom>
          <a:noFill/>
          <a:ln w="9525">
            <a:noFill/>
            <a:miter lim="800000"/>
            <a:headEnd/>
            <a:tailEnd/>
          </a:ln>
        </p:spPr>
      </p:pic>
    </p:spTree>
  </p:cSld>
  <p:clrMapOvr>
    <a:masterClrMapping/>
  </p:clrMapOvr>
  <p:transition>
    <p:randomBa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ln/>
        </p:spPr>
        <p:txBody>
          <a:bodyPr/>
          <a:lstStyle/>
          <a:p>
            <a:r>
              <a:rPr lang="el-GR"/>
              <a:t>Δραστηριότητες και Επιπτώσεις</a:t>
            </a:r>
            <a:endParaRPr lang="en-GB"/>
          </a:p>
        </p:txBody>
      </p:sp>
      <p:pic>
        <p:nvPicPr>
          <p:cNvPr id="274440" name="Picture 8" descr="DSCN4322"/>
          <p:cNvPicPr>
            <a:picLocks noChangeAspect="1" noChangeArrowheads="1"/>
          </p:cNvPicPr>
          <p:nvPr/>
        </p:nvPicPr>
        <p:blipFill>
          <a:blip r:embed="rId3" cstate="print"/>
          <a:srcRect/>
          <a:stretch>
            <a:fillRect/>
          </a:stretch>
        </p:blipFill>
        <p:spPr bwMode="auto">
          <a:xfrm>
            <a:off x="5580063" y="1484313"/>
            <a:ext cx="3101975" cy="2327275"/>
          </a:xfrm>
          <a:prstGeom prst="rect">
            <a:avLst/>
          </a:prstGeom>
          <a:noFill/>
          <a:ln w="9525">
            <a:noFill/>
            <a:miter lim="800000"/>
            <a:headEnd/>
            <a:tailEnd/>
          </a:ln>
        </p:spPr>
      </p:pic>
      <p:pic>
        <p:nvPicPr>
          <p:cNvPr id="274441" name="Picture 9" descr="DSCN4337"/>
          <p:cNvPicPr>
            <a:picLocks noChangeAspect="1" noChangeArrowheads="1"/>
          </p:cNvPicPr>
          <p:nvPr/>
        </p:nvPicPr>
        <p:blipFill>
          <a:blip r:embed="rId4" cstate="print"/>
          <a:srcRect/>
          <a:stretch>
            <a:fillRect/>
          </a:stretch>
        </p:blipFill>
        <p:spPr bwMode="auto">
          <a:xfrm>
            <a:off x="2339975" y="1484313"/>
            <a:ext cx="3101975" cy="2320925"/>
          </a:xfrm>
          <a:prstGeom prst="rect">
            <a:avLst/>
          </a:prstGeom>
          <a:noFill/>
          <a:ln w="9525">
            <a:noFill/>
            <a:miter lim="800000"/>
            <a:headEnd/>
            <a:tailEnd/>
          </a:ln>
        </p:spPr>
      </p:pic>
      <p:pic>
        <p:nvPicPr>
          <p:cNvPr id="274442" name="Picture 10" descr="DSCN4633"/>
          <p:cNvPicPr>
            <a:picLocks noChangeAspect="1" noChangeArrowheads="1"/>
          </p:cNvPicPr>
          <p:nvPr/>
        </p:nvPicPr>
        <p:blipFill>
          <a:blip r:embed="rId5" cstate="print">
            <a:lum bright="12000"/>
          </a:blip>
          <a:srcRect l="6213" t="6697" r="5569" b="12065"/>
          <a:stretch>
            <a:fillRect/>
          </a:stretch>
        </p:blipFill>
        <p:spPr bwMode="auto">
          <a:xfrm>
            <a:off x="5580063" y="3860800"/>
            <a:ext cx="3095625" cy="2127250"/>
          </a:xfrm>
          <a:prstGeom prst="rect">
            <a:avLst/>
          </a:prstGeom>
          <a:noFill/>
          <a:ln w="9525">
            <a:noFill/>
            <a:miter lim="800000"/>
            <a:headEnd/>
            <a:tailEnd/>
          </a:ln>
        </p:spPr>
      </p:pic>
      <p:pic>
        <p:nvPicPr>
          <p:cNvPr id="274443" name="Picture 11"/>
          <p:cNvPicPr>
            <a:picLocks noChangeAspect="1" noChangeArrowheads="1"/>
          </p:cNvPicPr>
          <p:nvPr/>
        </p:nvPicPr>
        <p:blipFill>
          <a:blip r:embed="rId6" cstate="print"/>
          <a:srcRect r="30759"/>
          <a:stretch>
            <a:fillRect/>
          </a:stretch>
        </p:blipFill>
        <p:spPr bwMode="auto">
          <a:xfrm>
            <a:off x="3059113" y="3897313"/>
            <a:ext cx="2433637" cy="2217737"/>
          </a:xfrm>
          <a:prstGeom prst="rect">
            <a:avLst/>
          </a:prstGeom>
          <a:solidFill>
            <a:schemeClr val="bg1"/>
          </a:solidFill>
          <a:ln w="9525">
            <a:noFill/>
            <a:miter lim="800000"/>
            <a:headEnd/>
            <a:tailEnd/>
          </a:ln>
        </p:spPr>
      </p:pic>
      <p:pic>
        <p:nvPicPr>
          <p:cNvPr id="274444" name="Picture 12"/>
          <p:cNvPicPr>
            <a:picLocks noChangeAspect="1" noChangeArrowheads="1"/>
          </p:cNvPicPr>
          <p:nvPr/>
        </p:nvPicPr>
        <p:blipFill>
          <a:blip r:embed="rId7" cstate="print"/>
          <a:srcRect r="30759"/>
          <a:stretch>
            <a:fillRect/>
          </a:stretch>
        </p:blipFill>
        <p:spPr bwMode="auto">
          <a:xfrm>
            <a:off x="757238" y="3892550"/>
            <a:ext cx="2085975" cy="2200275"/>
          </a:xfrm>
          <a:prstGeom prst="rect">
            <a:avLst/>
          </a:prstGeom>
          <a:solidFill>
            <a:schemeClr val="bg1"/>
          </a:solidFill>
          <a:ln w="9525">
            <a:noFill/>
            <a:miter lim="800000"/>
            <a:headEnd/>
            <a:tailEnd/>
          </a:ln>
        </p:spPr>
      </p:pic>
    </p:spTree>
  </p:cSld>
  <p:clrMapOvr>
    <a:masterClrMapping/>
  </p:clrMapOvr>
  <p:transition>
    <p:randomBa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a:ln/>
        </p:spPr>
        <p:txBody>
          <a:bodyPr/>
          <a:lstStyle/>
          <a:p>
            <a:r>
              <a:rPr lang="el-GR"/>
              <a:t>Δραστηριότητες και Επιπτώσεις</a:t>
            </a:r>
            <a:endParaRPr lang="en-GB"/>
          </a:p>
        </p:txBody>
      </p:sp>
      <p:pic>
        <p:nvPicPr>
          <p:cNvPr id="276487" name="Picture 7"/>
          <p:cNvPicPr>
            <a:picLocks noChangeAspect="1" noChangeArrowheads="1"/>
          </p:cNvPicPr>
          <p:nvPr/>
        </p:nvPicPr>
        <p:blipFill>
          <a:blip r:embed="rId3" cstate="print"/>
          <a:srcRect r="30759"/>
          <a:stretch>
            <a:fillRect/>
          </a:stretch>
        </p:blipFill>
        <p:spPr bwMode="auto">
          <a:xfrm>
            <a:off x="2916238" y="1484313"/>
            <a:ext cx="2433637" cy="2217737"/>
          </a:xfrm>
          <a:prstGeom prst="rect">
            <a:avLst/>
          </a:prstGeom>
          <a:solidFill>
            <a:schemeClr val="bg1"/>
          </a:solidFill>
          <a:ln w="9525">
            <a:noFill/>
            <a:miter lim="800000"/>
            <a:headEnd/>
            <a:tailEnd/>
          </a:ln>
        </p:spPr>
      </p:pic>
      <p:pic>
        <p:nvPicPr>
          <p:cNvPr id="276488" name="Picture 8"/>
          <p:cNvPicPr>
            <a:picLocks noChangeAspect="1" noChangeArrowheads="1"/>
          </p:cNvPicPr>
          <p:nvPr/>
        </p:nvPicPr>
        <p:blipFill>
          <a:blip r:embed="rId4" cstate="print"/>
          <a:srcRect r="30759"/>
          <a:stretch>
            <a:fillRect/>
          </a:stretch>
        </p:blipFill>
        <p:spPr bwMode="auto">
          <a:xfrm>
            <a:off x="755650" y="1484313"/>
            <a:ext cx="2085975" cy="2200275"/>
          </a:xfrm>
          <a:prstGeom prst="rect">
            <a:avLst/>
          </a:prstGeom>
          <a:solidFill>
            <a:schemeClr val="bg1"/>
          </a:solidFill>
          <a:ln w="9525">
            <a:noFill/>
            <a:miter lim="800000"/>
            <a:headEnd/>
            <a:tailEnd/>
          </a:ln>
        </p:spPr>
      </p:pic>
      <p:pic>
        <p:nvPicPr>
          <p:cNvPr id="276489" name="Picture 9" descr="LA_ANDR3"/>
          <p:cNvPicPr>
            <a:picLocks noChangeAspect="1" noChangeArrowheads="1"/>
          </p:cNvPicPr>
          <p:nvPr/>
        </p:nvPicPr>
        <p:blipFill>
          <a:blip r:embed="rId5" cstate="print"/>
          <a:srcRect/>
          <a:stretch>
            <a:fillRect/>
          </a:stretch>
        </p:blipFill>
        <p:spPr bwMode="auto">
          <a:xfrm>
            <a:off x="5435600" y="1484313"/>
            <a:ext cx="3170238" cy="2378075"/>
          </a:xfrm>
          <a:prstGeom prst="rect">
            <a:avLst/>
          </a:prstGeom>
          <a:noFill/>
          <a:ln w="9525">
            <a:noFill/>
            <a:miter lim="800000"/>
            <a:headEnd/>
            <a:tailEnd/>
          </a:ln>
        </p:spPr>
      </p:pic>
      <p:pic>
        <p:nvPicPr>
          <p:cNvPr id="276490" name="Picture 10"/>
          <p:cNvPicPr>
            <a:picLocks noChangeAspect="1" noChangeArrowheads="1"/>
          </p:cNvPicPr>
          <p:nvPr/>
        </p:nvPicPr>
        <p:blipFill>
          <a:blip r:embed="rId6" cstate="print"/>
          <a:srcRect r="30759"/>
          <a:stretch>
            <a:fillRect/>
          </a:stretch>
        </p:blipFill>
        <p:spPr bwMode="auto">
          <a:xfrm>
            <a:off x="2914650" y="3789363"/>
            <a:ext cx="2435225" cy="2447925"/>
          </a:xfrm>
          <a:prstGeom prst="rect">
            <a:avLst/>
          </a:prstGeom>
          <a:solidFill>
            <a:schemeClr val="bg1"/>
          </a:solidFill>
          <a:ln w="9525">
            <a:noFill/>
            <a:miter lim="800000"/>
            <a:headEnd/>
            <a:tailEnd/>
          </a:ln>
        </p:spPr>
      </p:pic>
      <p:pic>
        <p:nvPicPr>
          <p:cNvPr id="276491" name="Picture 11" descr="LA_ANDR5"/>
          <p:cNvPicPr>
            <a:picLocks noChangeAspect="1" noChangeArrowheads="1"/>
          </p:cNvPicPr>
          <p:nvPr/>
        </p:nvPicPr>
        <p:blipFill>
          <a:blip r:embed="rId7" cstate="print"/>
          <a:srcRect/>
          <a:stretch>
            <a:fillRect/>
          </a:stretch>
        </p:blipFill>
        <p:spPr bwMode="auto">
          <a:xfrm>
            <a:off x="5435600" y="3933825"/>
            <a:ext cx="3170238" cy="2378075"/>
          </a:xfrm>
          <a:prstGeom prst="rect">
            <a:avLst/>
          </a:prstGeom>
          <a:noFill/>
          <a:ln w="9525">
            <a:noFill/>
            <a:miter lim="800000"/>
            <a:headEnd/>
            <a:tailEnd/>
          </a:ln>
        </p:spPr>
      </p:pic>
    </p:spTree>
  </p:cSld>
  <p:clrMapOvr>
    <a:masterClrMapping/>
  </p:clrMapOvr>
  <p:transition>
    <p:randomBa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ln/>
        </p:spPr>
        <p:txBody>
          <a:bodyPr/>
          <a:lstStyle/>
          <a:p>
            <a:r>
              <a:rPr lang="el-GR"/>
              <a:t>Δραστηριότητες και Επιπτώσεις</a:t>
            </a:r>
            <a:endParaRPr lang="en-GB"/>
          </a:p>
        </p:txBody>
      </p:sp>
      <p:pic>
        <p:nvPicPr>
          <p:cNvPr id="278537" name="Picture 9" descr="LA_ANDR6"/>
          <p:cNvPicPr>
            <a:picLocks noChangeAspect="1" noChangeArrowheads="1"/>
          </p:cNvPicPr>
          <p:nvPr/>
        </p:nvPicPr>
        <p:blipFill>
          <a:blip r:embed="rId3" cstate="print"/>
          <a:srcRect/>
          <a:stretch>
            <a:fillRect/>
          </a:stretch>
        </p:blipFill>
        <p:spPr bwMode="auto">
          <a:xfrm>
            <a:off x="5435600" y="1557338"/>
            <a:ext cx="3168650" cy="2376487"/>
          </a:xfrm>
          <a:prstGeom prst="rect">
            <a:avLst/>
          </a:prstGeom>
          <a:noFill/>
          <a:ln w="9525">
            <a:noFill/>
            <a:miter lim="800000"/>
            <a:headEnd/>
            <a:tailEnd/>
          </a:ln>
        </p:spPr>
      </p:pic>
      <p:pic>
        <p:nvPicPr>
          <p:cNvPr id="278538" name="Picture 10"/>
          <p:cNvPicPr>
            <a:picLocks noChangeAspect="1" noChangeArrowheads="1"/>
          </p:cNvPicPr>
          <p:nvPr/>
        </p:nvPicPr>
        <p:blipFill>
          <a:blip r:embed="rId4" cstate="print"/>
          <a:srcRect r="30759"/>
          <a:stretch>
            <a:fillRect/>
          </a:stretch>
        </p:blipFill>
        <p:spPr bwMode="auto">
          <a:xfrm>
            <a:off x="2843213" y="1557338"/>
            <a:ext cx="2506662" cy="2401887"/>
          </a:xfrm>
          <a:prstGeom prst="rect">
            <a:avLst/>
          </a:prstGeom>
          <a:solidFill>
            <a:schemeClr val="bg1"/>
          </a:solidFill>
          <a:ln w="9525">
            <a:noFill/>
            <a:miter lim="800000"/>
            <a:headEnd/>
            <a:tailEnd/>
          </a:ln>
        </p:spPr>
      </p:pic>
    </p:spTree>
  </p:cSld>
  <p:clrMapOvr>
    <a:masterClrMapping/>
  </p:clrMapOvr>
  <p:transition>
    <p:randomBa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ln/>
        </p:spPr>
        <p:txBody>
          <a:bodyPr/>
          <a:lstStyle/>
          <a:p>
            <a:r>
              <a:rPr lang="el-GR"/>
              <a:t>Δραστηριότητες και Επιπτώσεις</a:t>
            </a:r>
            <a:endParaRPr lang="en-GB"/>
          </a:p>
        </p:txBody>
      </p:sp>
      <p:sp>
        <p:nvSpPr>
          <p:cNvPr id="251907" name="Rectangle 3"/>
          <p:cNvSpPr>
            <a:spLocks noGrp="1" noChangeArrowheads="1"/>
          </p:cNvSpPr>
          <p:nvPr>
            <p:ph type="body" idx="1"/>
          </p:nvPr>
        </p:nvSpPr>
        <p:spPr/>
        <p:txBody>
          <a:bodyPr/>
          <a:lstStyle/>
          <a:p>
            <a:pPr>
              <a:lnSpc>
                <a:spcPct val="90000"/>
              </a:lnSpc>
            </a:pPr>
            <a:r>
              <a:rPr lang="el-GR" sz="1800" b="1"/>
              <a:t>Οικιακά απορρίμματα</a:t>
            </a:r>
          </a:p>
          <a:p>
            <a:pPr lvl="1">
              <a:lnSpc>
                <a:spcPct val="90000"/>
              </a:lnSpc>
            </a:pPr>
            <a:r>
              <a:rPr lang="el-GR" sz="1600"/>
              <a:t>Τα οικιακά απορρίμματα μαζί με βιομηχανικά απόβλητα συνήθως οδηγούνται σε χώρους διάθεσης.</a:t>
            </a:r>
          </a:p>
          <a:p>
            <a:pPr lvl="1">
              <a:lnSpc>
                <a:spcPct val="90000"/>
              </a:lnSpc>
            </a:pPr>
            <a:r>
              <a:rPr lang="el-GR" sz="1600"/>
              <a:t>Ο χημισμός των στραγγισμάτων των Χ.Δ. ποικίλει ανάλογα με </a:t>
            </a:r>
          </a:p>
          <a:p>
            <a:pPr lvl="2">
              <a:lnSpc>
                <a:spcPct val="90000"/>
              </a:lnSpc>
            </a:pPr>
            <a:r>
              <a:rPr lang="el-GR" sz="1400"/>
              <a:t>τη σύσταση των αποβλήτων </a:t>
            </a:r>
          </a:p>
          <a:p>
            <a:pPr lvl="2">
              <a:lnSpc>
                <a:spcPct val="90000"/>
              </a:lnSpc>
            </a:pPr>
            <a:r>
              <a:rPr lang="el-GR" sz="1400"/>
              <a:t>τις οξειδοαναγωγικές συνθήκες στο Χ.Δ.</a:t>
            </a:r>
          </a:p>
          <a:p>
            <a:pPr lvl="2">
              <a:lnSpc>
                <a:spcPct val="90000"/>
              </a:lnSpc>
            </a:pPr>
            <a:r>
              <a:rPr lang="el-GR" sz="1400"/>
              <a:t>την κατείσδυση και υπόγεια κυκλοφορία του νερού</a:t>
            </a:r>
          </a:p>
          <a:p>
            <a:pPr lvl="1">
              <a:lnSpc>
                <a:spcPct val="90000"/>
              </a:lnSpc>
            </a:pPr>
            <a:r>
              <a:rPr lang="el-GR" sz="1600"/>
              <a:t>Αποτελούν σοβαρές πηγές ρύπανσης</a:t>
            </a:r>
          </a:p>
          <a:p>
            <a:pPr lvl="2">
              <a:lnSpc>
                <a:spcPct val="90000"/>
              </a:lnSpc>
            </a:pPr>
            <a:r>
              <a:rPr lang="el-GR" sz="1400"/>
              <a:t>Απελευθερώνονται στοιχεία και οργανικές ενώσεις (κάδμιο, υδράργυρος, αμμωνία, νιτρικά, θειώδη)</a:t>
            </a:r>
          </a:p>
          <a:p>
            <a:pPr lvl="2">
              <a:lnSpc>
                <a:spcPct val="90000"/>
              </a:lnSpc>
            </a:pPr>
            <a:r>
              <a:rPr lang="el-GR" sz="1400"/>
              <a:t>Λόγω της γενικά αναερόβιας φύσης των Χ.Δ., παράγεται μεθάνιο το οποίο μπορεί να συλλεχθεί και να χρησιμοποιηθεί  ως καύσιμο.</a:t>
            </a:r>
          </a:p>
          <a:p>
            <a:pPr lvl="1">
              <a:lnSpc>
                <a:spcPct val="90000"/>
              </a:lnSpc>
            </a:pPr>
            <a:r>
              <a:rPr lang="el-GR" sz="1600"/>
              <a:t>Η άλλη συνήθης μέθοδος είναι η αποτέφρωση.</a:t>
            </a:r>
          </a:p>
          <a:p>
            <a:pPr lvl="2">
              <a:lnSpc>
                <a:spcPct val="90000"/>
              </a:lnSpc>
            </a:pPr>
            <a:r>
              <a:rPr lang="el-GR" sz="1400"/>
              <a:t>Παράγει σποδό (στάχτη) που περιέχει στοιχεία και ενώσεις, προϊόντα ατελούς καύσης κ.λπ. με ιδιαίτερη επικινδυνότητα (π.χ. διοξίνες).</a:t>
            </a:r>
          </a:p>
          <a:p>
            <a:pPr lvl="2">
              <a:lnSpc>
                <a:spcPct val="90000"/>
              </a:lnSpc>
            </a:pPr>
            <a:r>
              <a:rPr lang="el-GR" sz="1400"/>
              <a:t>Η σποδός εισέρχεται στο αέριο και υγρό περιβάλλον και τελικά στη βιόσφαιρα</a:t>
            </a:r>
          </a:p>
          <a:p>
            <a:pPr lvl="2">
              <a:lnSpc>
                <a:spcPct val="90000"/>
              </a:lnSpc>
            </a:pPr>
            <a:endParaRPr lang="el-GR" sz="1400"/>
          </a:p>
          <a:p>
            <a:pPr lvl="1">
              <a:lnSpc>
                <a:spcPct val="90000"/>
              </a:lnSpc>
            </a:pPr>
            <a:endParaRPr lang="el-GR" sz="1600"/>
          </a:p>
          <a:p>
            <a:pPr lvl="1">
              <a:lnSpc>
                <a:spcPct val="90000"/>
              </a:lnSpc>
            </a:pPr>
            <a:endParaRPr lang="el-GR" sz="1600"/>
          </a:p>
        </p:txBody>
      </p:sp>
    </p:spTree>
  </p:cSld>
  <p:clrMapOvr>
    <a:masterClrMapping/>
  </p:clrMapOvr>
  <p:transition>
    <p:randomBa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ln/>
        </p:spPr>
        <p:txBody>
          <a:bodyPr/>
          <a:lstStyle/>
          <a:p>
            <a:r>
              <a:rPr lang="el-GR"/>
              <a:t>Ο άνθρωπος είναι πλέον </a:t>
            </a:r>
            <a:br>
              <a:rPr lang="el-GR"/>
            </a:br>
            <a:r>
              <a:rPr lang="el-GR"/>
              <a:t>γεωλογικός παράγοντας</a:t>
            </a:r>
            <a:endParaRPr lang="en-GB"/>
          </a:p>
        </p:txBody>
      </p:sp>
      <p:sp>
        <p:nvSpPr>
          <p:cNvPr id="5123" name="Rectangle 3"/>
          <p:cNvSpPr>
            <a:spLocks noGrp="1" noChangeArrowheads="1"/>
          </p:cNvSpPr>
          <p:nvPr>
            <p:ph type="body" idx="1"/>
          </p:nvPr>
        </p:nvSpPr>
        <p:spPr/>
        <p:txBody>
          <a:bodyPr/>
          <a:lstStyle/>
          <a:p>
            <a:r>
              <a:rPr lang="el-GR" sz="2000" b="1"/>
              <a:t>Καταστροφή και αλλοίωση</a:t>
            </a:r>
            <a:r>
              <a:rPr lang="el-GR" sz="2000"/>
              <a:t> πολλών συστατικών της βιόσφαιρας και της λιθόσφαιρας</a:t>
            </a:r>
          </a:p>
          <a:p>
            <a:r>
              <a:rPr lang="el-GR" sz="2000" b="1"/>
              <a:t>Ανθρωπογενής επανακατανομή ουσιών</a:t>
            </a:r>
            <a:r>
              <a:rPr lang="el-GR" sz="2000"/>
              <a:t> στη λιθόσφαιρα, την υδρόσφαιρα και την ατμόσφαιρα</a:t>
            </a:r>
          </a:p>
        </p:txBody>
      </p:sp>
    </p:spTree>
  </p:cSld>
  <p:clrMapOvr>
    <a:masterClrMapping/>
  </p:clrMapOvr>
  <p:transition>
    <p:randomBa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ln/>
        </p:spPr>
        <p:txBody>
          <a:bodyPr/>
          <a:lstStyle/>
          <a:p>
            <a:r>
              <a:rPr lang="el-GR"/>
              <a:t>Δραστηριότητες και Επιπτώσεις</a:t>
            </a:r>
            <a:endParaRPr lang="en-GB"/>
          </a:p>
        </p:txBody>
      </p:sp>
      <p:pic>
        <p:nvPicPr>
          <p:cNvPr id="253958" name="Picture 6" descr="fashion-landfills-1">
            <a:hlinkClick r:id="rId3"/>
          </p:cNvPr>
          <p:cNvPicPr>
            <a:picLocks noChangeAspect="1" noChangeArrowheads="1"/>
          </p:cNvPicPr>
          <p:nvPr/>
        </p:nvPicPr>
        <p:blipFill>
          <a:blip r:embed="rId4" cstate="print"/>
          <a:srcRect/>
          <a:stretch>
            <a:fillRect/>
          </a:stretch>
        </p:blipFill>
        <p:spPr bwMode="auto">
          <a:xfrm>
            <a:off x="539750" y="1557338"/>
            <a:ext cx="3311525" cy="2206625"/>
          </a:xfrm>
          <a:prstGeom prst="rect">
            <a:avLst/>
          </a:prstGeom>
          <a:noFill/>
        </p:spPr>
      </p:pic>
      <p:pic>
        <p:nvPicPr>
          <p:cNvPr id="253960" name="Picture 8" descr="Landfill"/>
          <p:cNvPicPr>
            <a:picLocks noChangeAspect="1" noChangeArrowheads="1"/>
          </p:cNvPicPr>
          <p:nvPr/>
        </p:nvPicPr>
        <p:blipFill>
          <a:blip r:embed="rId5" cstate="print"/>
          <a:srcRect/>
          <a:stretch>
            <a:fillRect/>
          </a:stretch>
        </p:blipFill>
        <p:spPr bwMode="auto">
          <a:xfrm>
            <a:off x="4716463" y="1557338"/>
            <a:ext cx="3854450" cy="3854450"/>
          </a:xfrm>
          <a:prstGeom prst="rect">
            <a:avLst/>
          </a:prstGeom>
          <a:noFill/>
        </p:spPr>
      </p:pic>
      <p:pic>
        <p:nvPicPr>
          <p:cNvPr id="253962" name="Picture 10" descr="landfill2"/>
          <p:cNvPicPr>
            <a:picLocks noChangeAspect="1" noChangeArrowheads="1"/>
          </p:cNvPicPr>
          <p:nvPr/>
        </p:nvPicPr>
        <p:blipFill>
          <a:blip r:embed="rId6" cstate="print"/>
          <a:srcRect/>
          <a:stretch>
            <a:fillRect/>
          </a:stretch>
        </p:blipFill>
        <p:spPr bwMode="auto">
          <a:xfrm>
            <a:off x="539750" y="4005263"/>
            <a:ext cx="3311525" cy="2484437"/>
          </a:xfrm>
          <a:prstGeom prst="rect">
            <a:avLst/>
          </a:prstGeom>
          <a:noFill/>
        </p:spPr>
      </p:pic>
    </p:spTree>
  </p:cSld>
  <p:clrMapOvr>
    <a:masterClrMapping/>
  </p:clrMapOvr>
  <p:transition>
    <p:randomBa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ln/>
        </p:spPr>
        <p:txBody>
          <a:bodyPr/>
          <a:lstStyle/>
          <a:p>
            <a:r>
              <a:rPr lang="el-GR"/>
              <a:t>Δραστηριότητες και Επιπτώσεις</a:t>
            </a:r>
            <a:endParaRPr lang="en-GB"/>
          </a:p>
        </p:txBody>
      </p:sp>
      <p:pic>
        <p:nvPicPr>
          <p:cNvPr id="256007" name="Picture 7" descr="landfill"/>
          <p:cNvPicPr>
            <a:picLocks noChangeAspect="1" noChangeArrowheads="1"/>
          </p:cNvPicPr>
          <p:nvPr/>
        </p:nvPicPr>
        <p:blipFill>
          <a:blip r:embed="rId3" cstate="print"/>
          <a:srcRect/>
          <a:stretch>
            <a:fillRect/>
          </a:stretch>
        </p:blipFill>
        <p:spPr bwMode="auto">
          <a:xfrm>
            <a:off x="2987675" y="1557338"/>
            <a:ext cx="5688013" cy="3630612"/>
          </a:xfrm>
          <a:prstGeom prst="rect">
            <a:avLst/>
          </a:prstGeom>
          <a:noFill/>
        </p:spPr>
      </p:pic>
      <p:pic>
        <p:nvPicPr>
          <p:cNvPr id="256009" name="Picture 9" descr="uncapped%20landfill"/>
          <p:cNvPicPr>
            <a:picLocks noChangeAspect="1" noChangeArrowheads="1"/>
          </p:cNvPicPr>
          <p:nvPr/>
        </p:nvPicPr>
        <p:blipFill>
          <a:blip r:embed="rId4" cstate="print"/>
          <a:srcRect/>
          <a:stretch>
            <a:fillRect/>
          </a:stretch>
        </p:blipFill>
        <p:spPr bwMode="auto">
          <a:xfrm>
            <a:off x="539750" y="1555750"/>
            <a:ext cx="2230438" cy="3889375"/>
          </a:xfrm>
          <a:prstGeom prst="rect">
            <a:avLst/>
          </a:prstGeom>
          <a:noFill/>
        </p:spPr>
      </p:pic>
    </p:spTree>
  </p:cSld>
  <p:clrMapOvr>
    <a:masterClrMapping/>
  </p:clrMapOvr>
  <p:transition>
    <p:randomBa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ln/>
        </p:spPr>
        <p:txBody>
          <a:bodyPr/>
          <a:lstStyle/>
          <a:p>
            <a:r>
              <a:rPr lang="el-GR"/>
              <a:t>Δραστηριότητες και Επιπτώσεις</a:t>
            </a:r>
            <a:endParaRPr lang="en-GB"/>
          </a:p>
        </p:txBody>
      </p:sp>
      <p:pic>
        <p:nvPicPr>
          <p:cNvPr id="258054" name="Picture 6" descr="spaljivanje-presjek_2"/>
          <p:cNvPicPr>
            <a:picLocks noChangeAspect="1" noChangeArrowheads="1"/>
          </p:cNvPicPr>
          <p:nvPr/>
        </p:nvPicPr>
        <p:blipFill>
          <a:blip r:embed="rId3" cstate="print"/>
          <a:srcRect/>
          <a:stretch>
            <a:fillRect/>
          </a:stretch>
        </p:blipFill>
        <p:spPr bwMode="auto">
          <a:xfrm>
            <a:off x="1047750" y="1584325"/>
            <a:ext cx="7048500" cy="4581525"/>
          </a:xfrm>
          <a:prstGeom prst="rect">
            <a:avLst/>
          </a:prstGeom>
          <a:noFill/>
        </p:spPr>
      </p:pic>
    </p:spTree>
  </p:cSld>
  <p:clrMapOvr>
    <a:masterClrMapping/>
  </p:clrMapOvr>
  <p:transition>
    <p:randomBa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a:ln/>
        </p:spPr>
        <p:txBody>
          <a:bodyPr/>
          <a:lstStyle/>
          <a:p>
            <a:r>
              <a:rPr lang="el-GR"/>
              <a:t>Δραστηριότητες και Επιπτώσεις</a:t>
            </a:r>
            <a:endParaRPr lang="en-GB"/>
          </a:p>
        </p:txBody>
      </p:sp>
      <p:sp>
        <p:nvSpPr>
          <p:cNvPr id="262147" name="Rectangle 3"/>
          <p:cNvSpPr>
            <a:spLocks noGrp="1" noChangeArrowheads="1"/>
          </p:cNvSpPr>
          <p:nvPr>
            <p:ph type="body" idx="1"/>
          </p:nvPr>
        </p:nvSpPr>
        <p:spPr/>
        <p:txBody>
          <a:bodyPr/>
          <a:lstStyle/>
          <a:p>
            <a:r>
              <a:rPr lang="el-GR" b="1"/>
              <a:t>Σποδός και στάχτη</a:t>
            </a:r>
          </a:p>
          <a:p>
            <a:pPr lvl="1"/>
            <a:r>
              <a:rPr lang="el-GR"/>
              <a:t>Προϊόντα καύσης του άνθρακα</a:t>
            </a:r>
          </a:p>
          <a:p>
            <a:pPr lvl="1"/>
            <a:r>
              <a:rPr lang="el-GR"/>
              <a:t>Λεπτομερής υελώδης μάζα και πολύ δραστική</a:t>
            </a:r>
          </a:p>
          <a:p>
            <a:pPr lvl="1"/>
            <a:r>
              <a:rPr lang="el-GR"/>
              <a:t>Αυξημένες συγκεντρώσεις επικίνδυνων στοιχείων</a:t>
            </a:r>
          </a:p>
          <a:p>
            <a:pPr lvl="1"/>
            <a:r>
              <a:rPr lang="el-GR"/>
              <a:t>Βλ. προηγούμενα</a:t>
            </a:r>
          </a:p>
          <a:p>
            <a:pPr lvl="1"/>
            <a:endParaRPr lang="el-GR"/>
          </a:p>
          <a:p>
            <a:pPr lvl="1"/>
            <a:endParaRPr lang="el-GR"/>
          </a:p>
        </p:txBody>
      </p:sp>
    </p:spTree>
  </p:cSld>
  <p:clrMapOvr>
    <a:masterClrMapping/>
  </p:clrMapOvr>
  <p:transition>
    <p:randomBa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ln/>
        </p:spPr>
        <p:txBody>
          <a:bodyPr/>
          <a:lstStyle/>
          <a:p>
            <a:r>
              <a:rPr lang="el-GR"/>
              <a:t>Δραστηριότητες και Επιπτώσεις</a:t>
            </a:r>
            <a:endParaRPr lang="en-GB"/>
          </a:p>
        </p:txBody>
      </p:sp>
      <p:sp>
        <p:nvSpPr>
          <p:cNvPr id="264195" name="Rectangle 3"/>
          <p:cNvSpPr>
            <a:spLocks noGrp="1" noChangeArrowheads="1"/>
          </p:cNvSpPr>
          <p:nvPr>
            <p:ph type="body" idx="1"/>
          </p:nvPr>
        </p:nvSpPr>
        <p:spPr/>
        <p:txBody>
          <a:bodyPr/>
          <a:lstStyle/>
          <a:p>
            <a:pPr>
              <a:lnSpc>
                <a:spcPct val="90000"/>
              </a:lnSpc>
            </a:pPr>
            <a:r>
              <a:rPr lang="el-GR" sz="1800" b="1"/>
              <a:t>Αποχέτευση</a:t>
            </a:r>
          </a:p>
          <a:p>
            <a:pPr lvl="1">
              <a:lnSpc>
                <a:spcPct val="90000"/>
              </a:lnSpc>
            </a:pPr>
            <a:r>
              <a:rPr lang="el-GR" sz="1600"/>
              <a:t>Η αποχέτευση πρέπει να παροχετεύεται σε εγκαταστάσεις επεξεργασίας λυμάτων (ΕΕΛ, </a:t>
            </a:r>
            <a:r>
              <a:rPr lang="en-US" sz="1600"/>
              <a:t>WWTS)</a:t>
            </a:r>
          </a:p>
          <a:p>
            <a:pPr lvl="2">
              <a:lnSpc>
                <a:spcPct val="90000"/>
              </a:lnSpc>
            </a:pPr>
            <a:r>
              <a:rPr lang="el-GR" sz="1400"/>
              <a:t>Αποχωρίζεται η ενεργή λάσπη</a:t>
            </a:r>
          </a:p>
          <a:p>
            <a:pPr lvl="2">
              <a:lnSpc>
                <a:spcPct val="90000"/>
              </a:lnSpc>
            </a:pPr>
            <a:r>
              <a:rPr lang="el-GR" sz="1400"/>
              <a:t>Το νερό διοχετεύεται σε υδάτινους αποδέκτες (ποτάμια, θάλασσα)</a:t>
            </a:r>
          </a:p>
          <a:p>
            <a:pPr lvl="2">
              <a:lnSpc>
                <a:spcPct val="90000"/>
              </a:lnSpc>
            </a:pPr>
            <a:r>
              <a:rPr lang="el-GR" sz="1400"/>
              <a:t>Το τελικό προϊόν περιέχει αυξημένα νιτρικά που προκαλούν ευτροφισμό και ανοξία στα υδρόβια ζώα</a:t>
            </a:r>
          </a:p>
          <a:p>
            <a:pPr lvl="2">
              <a:lnSpc>
                <a:spcPct val="90000"/>
              </a:lnSpc>
            </a:pPr>
            <a:r>
              <a:rPr lang="el-GR" sz="1400"/>
              <a:t>Το πρόβλημα ενισχύεται από τα φωσφορικά των απορρυπαντικών</a:t>
            </a:r>
          </a:p>
          <a:p>
            <a:pPr lvl="2">
              <a:lnSpc>
                <a:spcPct val="90000"/>
              </a:lnSpc>
            </a:pPr>
            <a:r>
              <a:rPr lang="el-GR" sz="1400"/>
              <a:t>Η διάθεση της λάσπης είναι το κυριότερο πρόβλημα.</a:t>
            </a:r>
          </a:p>
          <a:p>
            <a:pPr lvl="3">
              <a:lnSpc>
                <a:spcPct val="90000"/>
              </a:lnSpc>
            </a:pPr>
            <a:r>
              <a:rPr lang="el-GR" sz="1200"/>
              <a:t>Διάθεση σε χωματερές ή ΧΥΤΑ</a:t>
            </a:r>
          </a:p>
          <a:p>
            <a:pPr lvl="3">
              <a:lnSpc>
                <a:spcPct val="90000"/>
              </a:lnSpc>
            </a:pPr>
            <a:r>
              <a:rPr lang="el-GR" sz="1200"/>
              <a:t>Καύση</a:t>
            </a:r>
          </a:p>
          <a:p>
            <a:pPr lvl="3">
              <a:lnSpc>
                <a:spcPct val="90000"/>
              </a:lnSpc>
            </a:pPr>
            <a:r>
              <a:rPr lang="el-GR" sz="1200"/>
              <a:t>Κομποστοποίηση</a:t>
            </a:r>
          </a:p>
          <a:p>
            <a:pPr lvl="2">
              <a:lnSpc>
                <a:spcPct val="90000"/>
              </a:lnSpc>
            </a:pPr>
            <a:r>
              <a:rPr lang="el-GR" sz="1400"/>
              <a:t>Η σύνθεση της λάσπης ποικίλει ανάλογα με τη συμμετοχή οικιακής αποχέτευσης, βιομηχανικών αποβλήτων, ομβρίων υδάτων, αστικής απορροής.</a:t>
            </a:r>
          </a:p>
          <a:p>
            <a:pPr lvl="3">
              <a:lnSpc>
                <a:spcPct val="90000"/>
              </a:lnSpc>
            </a:pPr>
            <a:r>
              <a:rPr lang="el-GR" sz="1200"/>
              <a:t>Μπορεί να περιέχει κάδμιο, χρώμιο, χαλκό, μόλυβδο, υδράργυρο, μολυβδένιο, νικέλιο, ψευδάργυρο, αρσενικό, φθόριο, </a:t>
            </a:r>
            <a:r>
              <a:rPr lang="en-US" sz="1200"/>
              <a:t>PAH </a:t>
            </a:r>
            <a:r>
              <a:rPr lang="el-GR" sz="1200"/>
              <a:t>και χλωροφαινόλες.</a:t>
            </a:r>
          </a:p>
          <a:p>
            <a:pPr lvl="3">
              <a:lnSpc>
                <a:spcPct val="90000"/>
              </a:lnSpc>
            </a:pPr>
            <a:r>
              <a:rPr lang="el-GR" sz="1200"/>
              <a:t>Η κομποστοποίηση και διάθεση ως λίπασμα μπορεί να ενέχει κινδύνους ανάλογα με τη σύσταση της λάσπης.</a:t>
            </a:r>
          </a:p>
          <a:p>
            <a:pPr lvl="1">
              <a:lnSpc>
                <a:spcPct val="90000"/>
              </a:lnSpc>
            </a:pPr>
            <a:endParaRPr lang="el-GR" sz="1600"/>
          </a:p>
          <a:p>
            <a:pPr lvl="1">
              <a:lnSpc>
                <a:spcPct val="90000"/>
              </a:lnSpc>
            </a:pPr>
            <a:endParaRPr lang="el-GR" sz="1600"/>
          </a:p>
        </p:txBody>
      </p:sp>
    </p:spTree>
  </p:cSld>
  <p:clrMapOvr>
    <a:masterClrMapping/>
  </p:clrMapOvr>
  <p:transition>
    <p:randomBa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ln/>
        </p:spPr>
        <p:txBody>
          <a:bodyPr/>
          <a:lstStyle/>
          <a:p>
            <a:r>
              <a:rPr lang="el-GR"/>
              <a:t>Δραστηριότητες και Επιπτώσεις</a:t>
            </a:r>
            <a:endParaRPr lang="en-GB"/>
          </a:p>
        </p:txBody>
      </p:sp>
      <p:pic>
        <p:nvPicPr>
          <p:cNvPr id="280581" name="Picture 5" descr="cholera.jpg (253990 bytes)"/>
          <p:cNvPicPr>
            <a:picLocks noChangeAspect="1" noChangeArrowheads="1"/>
          </p:cNvPicPr>
          <p:nvPr/>
        </p:nvPicPr>
        <p:blipFill>
          <a:blip r:embed="rId3" r:link="rId4" cstate="print">
            <a:lum bright="-6000" contrast="6000"/>
          </a:blip>
          <a:srcRect/>
          <a:stretch>
            <a:fillRect/>
          </a:stretch>
        </p:blipFill>
        <p:spPr bwMode="auto">
          <a:xfrm>
            <a:off x="611188" y="1557338"/>
            <a:ext cx="4800600" cy="4695825"/>
          </a:xfrm>
          <a:prstGeom prst="rect">
            <a:avLst/>
          </a:prstGeom>
          <a:noFill/>
          <a:ln w="9525">
            <a:noFill/>
            <a:miter lim="800000"/>
            <a:headEnd/>
            <a:tailEnd/>
          </a:ln>
        </p:spPr>
      </p:pic>
      <p:sp>
        <p:nvSpPr>
          <p:cNvPr id="280582" name="Oval 6"/>
          <p:cNvSpPr>
            <a:spLocks noChangeArrowheads="1"/>
          </p:cNvSpPr>
          <p:nvPr/>
        </p:nvSpPr>
        <p:spPr bwMode="auto">
          <a:xfrm>
            <a:off x="3059113" y="3500438"/>
            <a:ext cx="360362" cy="360362"/>
          </a:xfrm>
          <a:prstGeom prst="ellipse">
            <a:avLst/>
          </a:prstGeom>
          <a:noFill/>
          <a:ln w="38100">
            <a:solidFill>
              <a:srgbClr val="FF0000"/>
            </a:solidFill>
            <a:round/>
            <a:headEnd/>
            <a:tailEnd/>
          </a:ln>
          <a:effectLst/>
        </p:spPr>
        <p:txBody>
          <a:bodyPr wrap="none" anchor="ctr"/>
          <a:lstStyle/>
          <a:p>
            <a:endParaRPr lang="el-GR"/>
          </a:p>
        </p:txBody>
      </p:sp>
      <p:pic>
        <p:nvPicPr>
          <p:cNvPr id="280583" name="Picture 7" descr="http://www.ucl.ac.uk/~ucbtcee/cee/pinwell_cholera.jpg"/>
          <p:cNvPicPr>
            <a:picLocks noChangeAspect="1" noChangeArrowheads="1"/>
          </p:cNvPicPr>
          <p:nvPr/>
        </p:nvPicPr>
        <p:blipFill>
          <a:blip r:embed="rId5" r:link="rId6" cstate="print"/>
          <a:srcRect/>
          <a:stretch>
            <a:fillRect/>
          </a:stretch>
        </p:blipFill>
        <p:spPr bwMode="auto">
          <a:xfrm>
            <a:off x="5580063" y="1557338"/>
            <a:ext cx="1555750" cy="1943100"/>
          </a:xfrm>
          <a:prstGeom prst="rect">
            <a:avLst/>
          </a:prstGeom>
          <a:noFill/>
          <a:ln w="9525">
            <a:noFill/>
            <a:miter lim="800000"/>
            <a:headEnd/>
            <a:tailEnd/>
          </a:ln>
        </p:spPr>
      </p:pic>
      <p:sp>
        <p:nvSpPr>
          <p:cNvPr id="280584" name="Text Box 8"/>
          <p:cNvSpPr txBox="1">
            <a:spLocks noChangeArrowheads="1"/>
          </p:cNvSpPr>
          <p:nvPr/>
        </p:nvSpPr>
        <p:spPr bwMode="auto">
          <a:xfrm>
            <a:off x="5651500" y="5589588"/>
            <a:ext cx="1581150" cy="641350"/>
          </a:xfrm>
          <a:prstGeom prst="rect">
            <a:avLst/>
          </a:prstGeom>
          <a:noFill/>
          <a:ln w="9525">
            <a:noFill/>
            <a:miter lim="800000"/>
            <a:headEnd/>
            <a:tailEnd/>
          </a:ln>
          <a:effectLst/>
        </p:spPr>
        <p:txBody>
          <a:bodyPr wrap="none">
            <a:spAutoFit/>
          </a:bodyPr>
          <a:lstStyle/>
          <a:p>
            <a:r>
              <a:rPr lang="en-US">
                <a:solidFill>
                  <a:srgbClr val="99FF99"/>
                </a:solidFill>
              </a:rPr>
              <a:t>John Snow</a:t>
            </a:r>
          </a:p>
          <a:p>
            <a:r>
              <a:rPr lang="en-US">
                <a:solidFill>
                  <a:srgbClr val="99FF99"/>
                </a:solidFill>
              </a:rPr>
              <a:t>London, 1866</a:t>
            </a:r>
            <a:endParaRPr lang="el-GR">
              <a:solidFill>
                <a:srgbClr val="99FF99"/>
              </a:solidFill>
            </a:endParaRPr>
          </a:p>
        </p:txBody>
      </p:sp>
    </p:spTree>
  </p:cSld>
  <p:clrMapOvr>
    <a:masterClrMapping/>
  </p:clrMapOvr>
  <p:transition>
    <p:randomBa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ln/>
        </p:spPr>
        <p:txBody>
          <a:bodyPr/>
          <a:lstStyle/>
          <a:p>
            <a:r>
              <a:rPr lang="el-GR"/>
              <a:t>Δραστηριότητες και Επιπτώσεις</a:t>
            </a:r>
            <a:endParaRPr lang="en-GB"/>
          </a:p>
        </p:txBody>
      </p:sp>
      <p:pic>
        <p:nvPicPr>
          <p:cNvPr id="266246" name="Picture 6" descr="Σκίτσο "/>
          <p:cNvPicPr>
            <a:picLocks noChangeAspect="1" noChangeArrowheads="1"/>
          </p:cNvPicPr>
          <p:nvPr/>
        </p:nvPicPr>
        <p:blipFill>
          <a:blip r:embed="rId3" cstate="print"/>
          <a:srcRect/>
          <a:stretch>
            <a:fillRect/>
          </a:stretch>
        </p:blipFill>
        <p:spPr bwMode="auto">
          <a:xfrm>
            <a:off x="5006975" y="1484313"/>
            <a:ext cx="3021013" cy="3168650"/>
          </a:xfrm>
          <a:prstGeom prst="rect">
            <a:avLst/>
          </a:prstGeom>
          <a:noFill/>
        </p:spPr>
      </p:pic>
      <p:pic>
        <p:nvPicPr>
          <p:cNvPr id="266248" name="Picture 8" descr="Σκίτσο "/>
          <p:cNvPicPr>
            <a:picLocks noChangeAspect="1" noChangeArrowheads="1"/>
          </p:cNvPicPr>
          <p:nvPr/>
        </p:nvPicPr>
        <p:blipFill>
          <a:blip r:embed="rId4" cstate="print"/>
          <a:srcRect/>
          <a:stretch>
            <a:fillRect/>
          </a:stretch>
        </p:blipFill>
        <p:spPr bwMode="auto">
          <a:xfrm>
            <a:off x="5003800" y="4724400"/>
            <a:ext cx="3671888" cy="1770063"/>
          </a:xfrm>
          <a:prstGeom prst="rect">
            <a:avLst/>
          </a:prstGeom>
          <a:noFill/>
        </p:spPr>
      </p:pic>
      <p:pic>
        <p:nvPicPr>
          <p:cNvPr id="266250" name="Picture 10" descr="wastewatertreatment"/>
          <p:cNvPicPr>
            <a:picLocks noChangeAspect="1" noChangeArrowheads="1"/>
          </p:cNvPicPr>
          <p:nvPr/>
        </p:nvPicPr>
        <p:blipFill>
          <a:blip r:embed="rId5" cstate="print"/>
          <a:srcRect/>
          <a:stretch>
            <a:fillRect/>
          </a:stretch>
        </p:blipFill>
        <p:spPr bwMode="auto">
          <a:xfrm>
            <a:off x="468313" y="1484313"/>
            <a:ext cx="4464050" cy="3597275"/>
          </a:xfrm>
          <a:prstGeom prst="rect">
            <a:avLst/>
          </a:prstGeom>
          <a:noFill/>
        </p:spPr>
      </p:pic>
    </p:spTree>
  </p:cSld>
  <p:clrMapOvr>
    <a:masterClrMapping/>
  </p:clrMapOvr>
  <p:transition>
    <p:randomBa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ln/>
        </p:spPr>
        <p:txBody>
          <a:bodyPr/>
          <a:lstStyle/>
          <a:p>
            <a:r>
              <a:rPr lang="el-GR"/>
              <a:t>Ευρωπαϊκό Θεσμικό Πλαίσιο</a:t>
            </a:r>
          </a:p>
        </p:txBody>
      </p:sp>
      <p:sp>
        <p:nvSpPr>
          <p:cNvPr id="234499" name="Rectangle 3"/>
          <p:cNvSpPr>
            <a:spLocks noGrp="1" noChangeArrowheads="1"/>
          </p:cNvSpPr>
          <p:nvPr>
            <p:ph type="body" idx="1"/>
          </p:nvPr>
        </p:nvSpPr>
        <p:spPr/>
        <p:txBody>
          <a:bodyPr/>
          <a:lstStyle/>
          <a:p>
            <a:r>
              <a:rPr lang="el-GR" sz="2400"/>
              <a:t>Ευρωπαϊκή Νομοθεσία</a:t>
            </a:r>
          </a:p>
          <a:p>
            <a:r>
              <a:rPr lang="el-GR" sz="2400"/>
              <a:t>Για το νερό ανθρώπινης κατανάλωσης (</a:t>
            </a:r>
            <a:r>
              <a:rPr lang="en-US" sz="2400"/>
              <a:t>Dir 1998/83)</a:t>
            </a:r>
          </a:p>
          <a:p>
            <a:r>
              <a:rPr lang="el-GR" sz="2400"/>
              <a:t>Για τη Διαχείριση Υδατικών Πόρων (</a:t>
            </a:r>
            <a:r>
              <a:rPr lang="en-US" sz="2400"/>
              <a:t>Dir. 2000/60)</a:t>
            </a:r>
            <a:endParaRPr lang="el-GR" sz="2400"/>
          </a:p>
          <a:p>
            <a:r>
              <a:rPr lang="el-GR" sz="2400"/>
              <a:t>Για τη Διαχείριση Αποβλήτων 1999/31</a:t>
            </a:r>
            <a:endParaRPr lang="en-GB" sz="2400"/>
          </a:p>
          <a:p>
            <a:r>
              <a:rPr lang="en-US" sz="2400"/>
              <a:t>SEVESO II</a:t>
            </a:r>
            <a:endParaRPr lang="el-GR" sz="2400"/>
          </a:p>
          <a:p>
            <a:r>
              <a:rPr lang="en-GB" sz="2400">
                <a:hlinkClick r:id="rId2"/>
              </a:rPr>
              <a:t>http://ec.europa.eu/environment/waste/landfill_index.htm</a:t>
            </a:r>
            <a:endParaRPr lang="el-GR" sz="2400"/>
          </a:p>
          <a:p>
            <a:r>
              <a:rPr lang="el-GR" sz="2400"/>
              <a:t>http://www.eea.europa.eu/publications/92-826-5409-5/page036new.html</a:t>
            </a:r>
          </a:p>
        </p:txBody>
      </p:sp>
    </p:spTree>
  </p:cSld>
  <p:clrMapOvr>
    <a:masterClrMapping/>
  </p:clrMapOvr>
  <p:transition>
    <p:randomBa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ln/>
        </p:spPr>
        <p:txBody>
          <a:bodyPr/>
          <a:lstStyle/>
          <a:p>
            <a:r>
              <a:rPr lang="el-GR"/>
              <a:t>Ο άνθρωπος είναι πλέον </a:t>
            </a:r>
            <a:br>
              <a:rPr lang="el-GR"/>
            </a:br>
            <a:r>
              <a:rPr lang="el-GR"/>
              <a:t>γεωλογικός παράγοντας</a:t>
            </a:r>
            <a:endParaRPr lang="en-GB"/>
          </a:p>
        </p:txBody>
      </p:sp>
      <p:sp>
        <p:nvSpPr>
          <p:cNvPr id="190467" name="Rectangle 3"/>
          <p:cNvSpPr>
            <a:spLocks noGrp="1" noChangeArrowheads="1"/>
          </p:cNvSpPr>
          <p:nvPr>
            <p:ph type="body" idx="1"/>
          </p:nvPr>
        </p:nvSpPr>
        <p:spPr/>
        <p:txBody>
          <a:bodyPr/>
          <a:lstStyle/>
          <a:p>
            <a:r>
              <a:rPr lang="el-GR" sz="2000"/>
              <a:t>Διεργασίες που προκαλούν </a:t>
            </a:r>
            <a:r>
              <a:rPr lang="el-GR" sz="2000" b="1"/>
              <a:t>γεωχημικές επιπτώσεις</a:t>
            </a:r>
            <a:r>
              <a:rPr lang="el-GR" sz="2000"/>
              <a:t> στο περιβάλλον (</a:t>
            </a:r>
            <a:r>
              <a:rPr lang="en-GB" sz="2000"/>
              <a:t>M</a:t>
            </a:r>
            <a:r>
              <a:rPr lang="el-GR" sz="2000"/>
              <a:t>. </a:t>
            </a:r>
            <a:r>
              <a:rPr lang="en-GB" sz="2000"/>
              <a:t>Babovic</a:t>
            </a:r>
            <a:r>
              <a:rPr lang="el-GR" sz="2000"/>
              <a:t>, 1992):</a:t>
            </a:r>
          </a:p>
          <a:p>
            <a:pPr lvl="1"/>
            <a:r>
              <a:rPr lang="el-GR" sz="1800" b="1"/>
              <a:t>Καταστροφή</a:t>
            </a:r>
            <a:r>
              <a:rPr lang="el-GR" sz="1800"/>
              <a:t>,</a:t>
            </a:r>
          </a:p>
          <a:p>
            <a:pPr lvl="2"/>
            <a:r>
              <a:rPr lang="el-GR" sz="1600"/>
              <a:t>εκσκαφή, </a:t>
            </a:r>
          </a:p>
          <a:p>
            <a:pPr lvl="2"/>
            <a:r>
              <a:rPr lang="el-GR" sz="1600"/>
              <a:t>δόμηση, </a:t>
            </a:r>
          </a:p>
          <a:p>
            <a:pPr lvl="2"/>
            <a:r>
              <a:rPr lang="el-GR" sz="1600"/>
              <a:t>έκλυση διαφόρων υγρών, </a:t>
            </a:r>
          </a:p>
          <a:p>
            <a:pPr lvl="2"/>
            <a:r>
              <a:rPr lang="el-GR" sz="1600"/>
              <a:t>καλλιέργεια της γης </a:t>
            </a:r>
          </a:p>
          <a:p>
            <a:pPr lvl="1"/>
            <a:r>
              <a:rPr lang="el-GR" sz="1800" b="1"/>
              <a:t>Μεταφορά (βραχωδών μαζών)</a:t>
            </a:r>
            <a:r>
              <a:rPr lang="el-GR" sz="1800"/>
              <a:t>, </a:t>
            </a:r>
          </a:p>
          <a:p>
            <a:pPr lvl="2"/>
            <a:r>
              <a:rPr lang="el-GR" sz="1600"/>
              <a:t>Επιτάχυνση φαινομένων όπως κατολισθήσεις και καταπτώσεις</a:t>
            </a:r>
          </a:p>
          <a:p>
            <a:pPr lvl="1"/>
            <a:r>
              <a:rPr lang="el-GR" sz="1800" b="1"/>
              <a:t>Συσσώρευση και λιθογένεση </a:t>
            </a:r>
            <a:r>
              <a:rPr lang="el-GR" sz="1800"/>
              <a:t>(κυρίως σε περιοχές με υδροτεχνολογικά έργα) (</a:t>
            </a:r>
            <a:r>
              <a:rPr lang="en-US" sz="1800"/>
              <a:t>Kolov, 1978)</a:t>
            </a:r>
            <a:endParaRPr lang="el-GR" sz="1800" b="1"/>
          </a:p>
          <a:p>
            <a:pPr lvl="2"/>
            <a:r>
              <a:rPr lang="el-GR" sz="1600"/>
              <a:t>Ιζηματογενείς αποθέσεις</a:t>
            </a:r>
          </a:p>
          <a:p>
            <a:pPr lvl="2"/>
            <a:r>
              <a:rPr lang="el-GR" sz="1600"/>
              <a:t>Αναχώματα και επιχωματώσεις</a:t>
            </a:r>
          </a:p>
          <a:p>
            <a:pPr lvl="2"/>
            <a:r>
              <a:rPr lang="el-GR" sz="1600"/>
              <a:t>Χώροι διάθεσης απορριμμάτων </a:t>
            </a:r>
          </a:p>
        </p:txBody>
      </p:sp>
    </p:spTree>
  </p:cSld>
  <p:clrMapOvr>
    <a:masterClrMapping/>
  </p:clrMapOvr>
  <p:transition>
    <p:randomBa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ln/>
        </p:spPr>
        <p:txBody>
          <a:bodyPr/>
          <a:lstStyle/>
          <a:p>
            <a:r>
              <a:rPr lang="el-GR"/>
              <a:t>Ο άνθρωπος είναι πλέον </a:t>
            </a:r>
            <a:br>
              <a:rPr lang="el-GR"/>
            </a:br>
            <a:r>
              <a:rPr lang="el-GR"/>
              <a:t>γεωλογικός παράγοντας</a:t>
            </a:r>
            <a:endParaRPr lang="en-GB"/>
          </a:p>
        </p:txBody>
      </p:sp>
      <p:sp>
        <p:nvSpPr>
          <p:cNvPr id="192515" name="Rectangle 3"/>
          <p:cNvSpPr>
            <a:spLocks noGrp="1" noChangeArrowheads="1"/>
          </p:cNvSpPr>
          <p:nvPr>
            <p:ph type="body" idx="1"/>
          </p:nvPr>
        </p:nvSpPr>
        <p:spPr/>
        <p:txBody>
          <a:bodyPr/>
          <a:lstStyle/>
          <a:p>
            <a:r>
              <a:rPr lang="el-GR" sz="2000"/>
              <a:t>Άλλες διεργασίες που προκαλούν σημαντικές επιπτώσεις στο γεωπεριβάλλον:</a:t>
            </a:r>
          </a:p>
          <a:p>
            <a:pPr lvl="1"/>
            <a:r>
              <a:rPr lang="el-GR" sz="1800"/>
              <a:t>αγροτική ανάπτυξη, </a:t>
            </a:r>
          </a:p>
          <a:p>
            <a:pPr lvl="1"/>
            <a:r>
              <a:rPr lang="el-GR" sz="1800"/>
              <a:t>δασοκομία, </a:t>
            </a:r>
          </a:p>
          <a:p>
            <a:pPr lvl="1"/>
            <a:r>
              <a:rPr lang="el-GR" sz="1800"/>
              <a:t>βιομηχανία, </a:t>
            </a:r>
          </a:p>
          <a:p>
            <a:pPr lvl="1"/>
            <a:r>
              <a:rPr lang="el-GR" sz="1800"/>
              <a:t>οικοδομή και </a:t>
            </a:r>
          </a:p>
          <a:p>
            <a:pPr lvl="1"/>
            <a:r>
              <a:rPr lang="el-GR" sz="1800"/>
              <a:t>εξόρυξη</a:t>
            </a:r>
          </a:p>
          <a:p>
            <a:pPr lvl="1"/>
            <a:r>
              <a:rPr lang="el-GR" sz="1800" b="1"/>
              <a:t>Αποψίλωση δασών και βλάστησης</a:t>
            </a:r>
          </a:p>
          <a:p>
            <a:pPr lvl="2"/>
            <a:r>
              <a:rPr lang="el-GR" sz="1600"/>
              <a:t>Ανάπτυξη διαβρωσιγενών διεργασιών στο έδαφος</a:t>
            </a:r>
          </a:p>
          <a:p>
            <a:pPr lvl="2"/>
            <a:r>
              <a:rPr lang="el-GR" sz="1600"/>
              <a:t>Απώλεια γονιμότητας και καταστροφή εδάφους</a:t>
            </a:r>
          </a:p>
          <a:p>
            <a:pPr lvl="2"/>
            <a:r>
              <a:rPr lang="el-GR" sz="1600"/>
              <a:t>Ερημοποίηση</a:t>
            </a:r>
          </a:p>
          <a:p>
            <a:pPr lvl="2"/>
            <a:endParaRPr lang="el-GR" sz="1600"/>
          </a:p>
        </p:txBody>
      </p:sp>
    </p:spTree>
  </p:cSld>
  <p:clrMapOvr>
    <a:masterClrMapping/>
  </p:clrMapOvr>
  <p:transition>
    <p:randomBa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ln/>
        </p:spPr>
        <p:txBody>
          <a:bodyPr/>
          <a:lstStyle/>
          <a:p>
            <a:r>
              <a:rPr lang="el-GR"/>
              <a:t>Ρύπανση και Μόλυνση</a:t>
            </a:r>
            <a:endParaRPr lang="en-GB"/>
          </a:p>
        </p:txBody>
      </p:sp>
      <p:sp>
        <p:nvSpPr>
          <p:cNvPr id="202755" name="Rectangle 3"/>
          <p:cNvSpPr>
            <a:spLocks noGrp="1" noChangeArrowheads="1"/>
          </p:cNvSpPr>
          <p:nvPr>
            <p:ph type="body" idx="1"/>
          </p:nvPr>
        </p:nvSpPr>
        <p:spPr/>
        <p:txBody>
          <a:bodyPr/>
          <a:lstStyle/>
          <a:p>
            <a:r>
              <a:rPr lang="el-GR" sz="2000"/>
              <a:t>Στο νόμο του Ελληνικού Κοινοβουλίου για το περιβάλλον (1650/86) αναφέρονται οι ορισμοί:</a:t>
            </a:r>
          </a:p>
          <a:p>
            <a:pPr lvl="1"/>
            <a:r>
              <a:rPr lang="el-GR" sz="1800" b="1" u="sng"/>
              <a:t>Ρύπανση (pollution)</a:t>
            </a:r>
            <a:r>
              <a:rPr lang="el-GR" sz="1800"/>
              <a:t> του περιβάλλοντος: </a:t>
            </a:r>
          </a:p>
          <a:p>
            <a:pPr lvl="2"/>
            <a:r>
              <a:rPr lang="el-GR" sz="1600"/>
              <a:t>η παρουσία στο περιβάλλον ρύπων, δηλαδή κάθε είδους ουσιών, θορύβου, ακτινοβολίας ή άλλων μορφών ενέργειας, σε ποσότητα, συγκέντρωση ή διάρκεια που μπορούν να προκαλέσουν αρνητικές επιπτώσεις στην υγεία, στους ζωντανούς οργανισμούς και στα οικοσυστήματα ή υλικές ζημιές και γενικά να καταστήσουν το περιβάλλον ακατάλληλο για τις επιθυμητές χρήσεις του. </a:t>
            </a:r>
          </a:p>
          <a:p>
            <a:pPr lvl="1"/>
            <a:r>
              <a:rPr lang="el-GR" sz="1800" b="1" u="sng"/>
              <a:t>Μόλυνση (contamination)</a:t>
            </a:r>
            <a:r>
              <a:rPr lang="el-GR" sz="1800"/>
              <a:t> του περιβάλλοντος: </a:t>
            </a:r>
          </a:p>
          <a:p>
            <a:pPr lvl="2"/>
            <a:r>
              <a:rPr lang="el-GR" sz="1600" b="1"/>
              <a:t>η μορφή ρύπανσης</a:t>
            </a:r>
            <a:r>
              <a:rPr lang="el-GR" sz="1600"/>
              <a:t> που χαρακτηρίζεται από την παρουσία παθογόνων μικροοργανισμών στο περιβάλλον ή δεικτών που υποδηλώνουν την πιθανότητα παρουσίας τέτοιων μικροοργανισμών. </a:t>
            </a:r>
          </a:p>
          <a:p>
            <a:pPr lvl="2"/>
            <a:endParaRPr lang="el-GR" sz="1600"/>
          </a:p>
        </p:txBody>
      </p:sp>
    </p:spTree>
  </p:cSld>
  <p:clrMapOvr>
    <a:masterClrMapping/>
  </p:clrMapOvr>
  <p:transition>
    <p:randomBa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ln/>
        </p:spPr>
        <p:txBody>
          <a:bodyPr/>
          <a:lstStyle/>
          <a:p>
            <a:r>
              <a:rPr lang="el-GR"/>
              <a:t>Ρύπανση και Μόλυνση</a:t>
            </a:r>
            <a:endParaRPr lang="en-GB"/>
          </a:p>
        </p:txBody>
      </p:sp>
      <p:sp>
        <p:nvSpPr>
          <p:cNvPr id="200707" name="Rectangle 3"/>
          <p:cNvSpPr>
            <a:spLocks noGrp="1" noChangeArrowheads="1"/>
          </p:cNvSpPr>
          <p:nvPr>
            <p:ph type="body" idx="1"/>
          </p:nvPr>
        </p:nvSpPr>
        <p:spPr/>
        <p:txBody>
          <a:bodyPr/>
          <a:lstStyle/>
          <a:p>
            <a:r>
              <a:rPr lang="el-GR" sz="1800" dirty="0"/>
              <a:t>Γενικά οι όροι </a:t>
            </a:r>
            <a:r>
              <a:rPr lang="el-GR" sz="1800" b="1" dirty="0"/>
              <a:t>ρύπανση και μόλυνση</a:t>
            </a:r>
            <a:r>
              <a:rPr lang="el-GR" sz="1800" dirty="0"/>
              <a:t> αναφέρονται ως συνώνυμοι (και στα αγγλικά), με αποτέλεσμα να υπάρχει σύγχυση στη βιβλιογραφία. </a:t>
            </a:r>
          </a:p>
          <a:p>
            <a:pPr lvl="1"/>
            <a:r>
              <a:rPr lang="el-GR" sz="1600" dirty="0"/>
              <a:t>Ειδικά για το (υπόγειο) νερό πάντως, συνηθίζεται να γίνεται αναφορά με τον όρο ρύπανση ή μόλυνση, σε  «οποιαδήποτε υποβάθμιση της φυσικής ποιότητας του νερού, που είναι αποτέλεσμα των δραστηριοτήτων του ανθρώπου» (Καλλέργης, 2000 και Todd, 1980).</a:t>
            </a:r>
          </a:p>
          <a:p>
            <a:pPr lvl="1"/>
            <a:r>
              <a:rPr lang="el-GR" sz="1600" dirty="0"/>
              <a:t>«Ρύπανση χαρακτηρίζεται η ανεπιθύμητη αλλαγή των φυσικών, χημικών, ραδιολογικών ή βιολογικών – μικροβιολογικών χαρακτηριστικών του περιβάλλοντος – νερού, αέρα, εδάφους – από τις δραστηριότητες του ανθρώπου, που μπορεί να βλάψει πρώτιστα την υγεία και ευημερία και παράλληλα να προκαλέσει οικονομικές και αισθητικές ζημιές, να θίξει τις πολιτιστικές αξίες και να διαταράξει την ισορροπία του φυσικού οικοσυστήματος» (Μαρκαντωνάτος 1984</a:t>
            </a:r>
            <a:r>
              <a:rPr lang="en-US" sz="1600" dirty="0"/>
              <a:t>: </a:t>
            </a:r>
            <a:r>
              <a:rPr lang="el-GR" sz="1600" dirty="0"/>
              <a:t>Στοιχεία Υγιεινής Περιβάλλοντος και Υγειονομικής Μηχανικής)</a:t>
            </a:r>
          </a:p>
          <a:p>
            <a:pPr lvl="1"/>
            <a:r>
              <a:rPr lang="el-GR" sz="1600" dirty="0"/>
              <a:t>«Ρύπανση είναι η εισαγωγή στο περιβάλλον (αέρα, νερό ή έδαφος) ουσιών, που η ποσότητα, τα χαρακτηριστικά και η διάρκεια είναι πιθανό να προκαλέσουν βλάβη στον άνθρωπο, τα ζώα ή τη ζωή του πλανήτη» (</a:t>
            </a:r>
            <a:r>
              <a:rPr lang="en-US" sz="1600" dirty="0"/>
              <a:t>World Health Organization</a:t>
            </a:r>
            <a:r>
              <a:rPr lang="en-US" sz="1600" dirty="0" smtClean="0"/>
              <a:t>)</a:t>
            </a:r>
            <a:endParaRPr lang="el-GR" sz="1400" dirty="0"/>
          </a:p>
        </p:txBody>
      </p:sp>
    </p:spTree>
  </p:cSld>
  <p:clrMapOvr>
    <a:masterClrMapping/>
  </p:clrMapOvr>
  <p:transition>
    <p:randomBa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ln/>
        </p:spPr>
        <p:txBody>
          <a:bodyPr/>
          <a:lstStyle/>
          <a:p>
            <a:r>
              <a:rPr lang="el-GR"/>
              <a:t>Δραστηριότητες που προκαλούν ρύπανση του περιβάλλοντος</a:t>
            </a:r>
            <a:endParaRPr lang="en-GB"/>
          </a:p>
        </p:txBody>
      </p:sp>
      <p:sp>
        <p:nvSpPr>
          <p:cNvPr id="11267" name="Rectangle 3"/>
          <p:cNvSpPr>
            <a:spLocks noGrp="1" noChangeArrowheads="1"/>
          </p:cNvSpPr>
          <p:nvPr>
            <p:ph type="body" idx="1"/>
          </p:nvPr>
        </p:nvSpPr>
        <p:spPr/>
        <p:txBody>
          <a:bodyPr/>
          <a:lstStyle/>
          <a:p>
            <a:pPr>
              <a:lnSpc>
                <a:spcPct val="90000"/>
              </a:lnSpc>
            </a:pPr>
            <a:r>
              <a:rPr lang="el-GR" sz="2000" b="1"/>
              <a:t>Εξόρυξη και επεξεργασία ορυκτών πρώτων υλών</a:t>
            </a:r>
          </a:p>
          <a:p>
            <a:pPr>
              <a:lnSpc>
                <a:spcPct val="90000"/>
              </a:lnSpc>
            </a:pPr>
            <a:r>
              <a:rPr lang="el-GR" sz="2000" b="1"/>
              <a:t>Εκκαμίνευση</a:t>
            </a:r>
            <a:r>
              <a:rPr lang="el-GR" sz="2000"/>
              <a:t> και </a:t>
            </a:r>
            <a:r>
              <a:rPr lang="el-GR" sz="2000" b="1"/>
              <a:t>εμπλουτισμός</a:t>
            </a:r>
            <a:r>
              <a:rPr lang="el-GR" sz="2000"/>
              <a:t> μεταλλευμάτων και κραμάτων</a:t>
            </a:r>
          </a:p>
          <a:p>
            <a:pPr>
              <a:lnSpc>
                <a:spcPct val="90000"/>
              </a:lnSpc>
            </a:pPr>
            <a:r>
              <a:rPr lang="el-GR" sz="2000" b="1"/>
              <a:t>Παραγωγή ενέργειας</a:t>
            </a:r>
            <a:r>
              <a:rPr lang="el-GR" sz="2000"/>
              <a:t> </a:t>
            </a:r>
          </a:p>
          <a:p>
            <a:pPr lvl="1">
              <a:lnSpc>
                <a:spcPct val="90000"/>
              </a:lnSpc>
            </a:pPr>
            <a:r>
              <a:rPr lang="el-GR" sz="1800"/>
              <a:t>ορυκτά καύσιμα, </a:t>
            </a:r>
          </a:p>
          <a:p>
            <a:pPr lvl="1">
              <a:lnSpc>
                <a:spcPct val="90000"/>
              </a:lnSpc>
            </a:pPr>
            <a:r>
              <a:rPr lang="el-GR" sz="1800"/>
              <a:t>πυρηνικά, </a:t>
            </a:r>
          </a:p>
          <a:p>
            <a:pPr lvl="1">
              <a:lnSpc>
                <a:spcPct val="90000"/>
              </a:lnSpc>
            </a:pPr>
            <a:r>
              <a:rPr lang="el-GR" sz="1800"/>
              <a:t>γεωθερμία</a:t>
            </a:r>
          </a:p>
          <a:p>
            <a:pPr lvl="1">
              <a:lnSpc>
                <a:spcPct val="90000"/>
              </a:lnSpc>
            </a:pPr>
            <a:r>
              <a:rPr lang="el-GR" sz="1800"/>
              <a:t>υδροηλεκτρική παραγωγή)</a:t>
            </a:r>
          </a:p>
          <a:p>
            <a:pPr>
              <a:lnSpc>
                <a:spcPct val="90000"/>
              </a:lnSpc>
            </a:pPr>
            <a:r>
              <a:rPr lang="el-GR" sz="2000" b="1"/>
              <a:t>Βιομηχανικές και βιοτεχνικές δραστηριότητες</a:t>
            </a:r>
            <a:r>
              <a:rPr lang="el-GR" sz="2000"/>
              <a:t> </a:t>
            </a:r>
          </a:p>
          <a:p>
            <a:pPr lvl="1">
              <a:lnSpc>
                <a:spcPct val="90000"/>
              </a:lnSpc>
            </a:pPr>
            <a:r>
              <a:rPr lang="el-GR" sz="1800"/>
              <a:t>μεταλλουργική και χημική βιομηχανία, </a:t>
            </a:r>
          </a:p>
          <a:p>
            <a:pPr lvl="1">
              <a:lnSpc>
                <a:spcPct val="90000"/>
              </a:lnSpc>
            </a:pPr>
            <a:r>
              <a:rPr lang="el-GR" sz="1800"/>
              <a:t>βιομηχανία τσιμέντου, </a:t>
            </a:r>
          </a:p>
          <a:p>
            <a:pPr lvl="1">
              <a:lnSpc>
                <a:spcPct val="90000"/>
              </a:lnSpc>
            </a:pPr>
            <a:r>
              <a:rPr lang="el-GR" sz="1800"/>
              <a:t>κεραμοποιία και βιομηχανία γυαλιού, </a:t>
            </a:r>
          </a:p>
          <a:p>
            <a:pPr lvl="1">
              <a:lnSpc>
                <a:spcPct val="90000"/>
              </a:lnSpc>
            </a:pPr>
            <a:r>
              <a:rPr lang="el-GR" sz="1800"/>
              <a:t>κατασκευή πλαστικών και χρωμάτων, </a:t>
            </a:r>
          </a:p>
          <a:p>
            <a:pPr lvl="1">
              <a:lnSpc>
                <a:spcPct val="90000"/>
              </a:lnSpc>
            </a:pPr>
            <a:r>
              <a:rPr lang="el-GR" sz="1800"/>
              <a:t>κατασκευή λιπασμάτων</a:t>
            </a:r>
          </a:p>
          <a:p>
            <a:pPr lvl="1">
              <a:lnSpc>
                <a:spcPct val="90000"/>
              </a:lnSpc>
            </a:pPr>
            <a:endParaRPr lang="el-GR" sz="1800"/>
          </a:p>
        </p:txBody>
      </p:sp>
    </p:spTree>
  </p:cSld>
  <p:clrMapOvr>
    <a:masterClrMapping/>
  </p:clrMapOvr>
  <p:transition>
    <p:randomBa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2284</TotalTime>
  <Words>2765</Words>
  <Application>Microsoft Office PowerPoint</Application>
  <PresentationFormat>On-screen Show (4:3)</PresentationFormat>
  <Paragraphs>341</Paragraphs>
  <Slides>47</Slides>
  <Notes>46</Notes>
  <HiddenSlides>0</HiddenSlides>
  <MMClips>1</MMClips>
  <ScaleCrop>false</ScaleCrop>
  <HeadingPairs>
    <vt:vector size="8" baseType="variant">
      <vt:variant>
        <vt:lpstr>Fonts Used</vt:lpstr>
      </vt:variant>
      <vt:variant>
        <vt:i4>1</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0" baseType="lpstr">
      <vt:lpstr>Arial</vt:lpstr>
      <vt:lpstr>Default Design</vt:lpstr>
      <vt:lpstr>Microsoft Word Document</vt:lpstr>
      <vt:lpstr>Περιβαλλοντικές Επιπτώσεις της Ανθρώπινης Δραστηριότητας -  Επιπτώσεις στη Δημόσια Υγεία</vt:lpstr>
      <vt:lpstr>Ο άνθρωπος είναι πλέον  γεωλογικός παράγοντας</vt:lpstr>
      <vt:lpstr>Ο άνθρωπος είναι πλέον  γεωλογικός παράγοντας</vt:lpstr>
      <vt:lpstr>Ο άνθρωπος είναι πλέον  γεωλογικός παράγοντας</vt:lpstr>
      <vt:lpstr>Ο άνθρωπος είναι πλέον  γεωλογικός παράγοντας</vt:lpstr>
      <vt:lpstr>Ο άνθρωπος είναι πλέον  γεωλογικός παράγοντας</vt:lpstr>
      <vt:lpstr>Ρύπανση και Μόλυνση</vt:lpstr>
      <vt:lpstr>Ρύπανση και Μόλυνση</vt:lpstr>
      <vt:lpstr>Δραστηριότητες που προκαλούν ρύπανση του περιβάλλοντος</vt:lpstr>
      <vt:lpstr>Δραστηριότητες που προκαλούν ρύπανση του περιβάλλοντος</vt:lpstr>
      <vt:lpstr>Δραστηριότητες που προκαλούν ρύπανση του περιβάλλοντος</vt:lpstr>
      <vt:lpstr>Δραστηριότητες που προκαλούν ρύπανση του περιβάλλοντος</vt:lpstr>
      <vt:lpstr>Δραστηριότητες που προκαλούν ρύπανση του περιβάλλοντος</vt:lpstr>
      <vt:lpstr>Δραστηριότητες που προκαλούν ρύπανση του περιβάλλοντος</vt:lpstr>
      <vt:lpstr>Συνέπειες της δράσης των ρύπων</vt:lpstr>
      <vt:lpstr>Συνέπειες της δράσης των ρύπων</vt:lpstr>
      <vt:lpstr>Συνέπειες της δράσης των ρύπων</vt:lpstr>
      <vt:lpstr>Συνέπειες της δράσης των ρύπων</vt:lpstr>
      <vt:lpstr>Συνέπειες της δράσης των ρύπων</vt:lpstr>
      <vt:lpstr>Συνέπειες της δράσης των ρύπων</vt:lpstr>
      <vt:lpstr>Συνέπειες της δράσης των ρύπων</vt:lpstr>
      <vt:lpstr>Συνέπειες της δράσης των ρύπων</vt:lpstr>
      <vt:lpstr>Συνέπειες της δράσης των ρύπων</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Δραστηριότητες και Επιπτώσεις</vt:lpstr>
      <vt:lpstr>Ευρωπαϊκό Θεσμικό Πλαίσιο</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Andreadakis Emmanuil</dc:creator>
  <cp:lastModifiedBy>Manolis</cp:lastModifiedBy>
  <cp:revision>128</cp:revision>
  <dcterms:created xsi:type="dcterms:W3CDTF">2010-03-11T07:29:38Z</dcterms:created>
  <dcterms:modified xsi:type="dcterms:W3CDTF">2021-02-26T06:42:13Z</dcterms:modified>
</cp:coreProperties>
</file>