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doc" ContentType="application/msword"/>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70" r:id="rId3"/>
    <p:sldId id="257" r:id="rId4"/>
    <p:sldId id="272" r:id="rId5"/>
    <p:sldId id="261" r:id="rId6"/>
    <p:sldId id="269" r:id="rId7"/>
    <p:sldId id="271" r:id="rId8"/>
    <p:sldId id="258" r:id="rId9"/>
    <p:sldId id="259" r:id="rId10"/>
    <p:sldId id="260" r:id="rId11"/>
    <p:sldId id="263" r:id="rId12"/>
    <p:sldId id="264" r:id="rId13"/>
    <p:sldId id="273" r:id="rId14"/>
    <p:sldId id="276" r:id="rId15"/>
    <p:sldId id="274" r:id="rId16"/>
    <p:sldId id="275" r:id="rId17"/>
    <p:sldId id="277" r:id="rId18"/>
    <p:sldId id="278" r:id="rId19"/>
    <p:sldId id="265" r:id="rId20"/>
    <p:sldId id="266" r:id="rId21"/>
    <p:sldId id="267" r:id="rId22"/>
    <p:sldId id="268" r:id="rId23"/>
    <p:sldId id="279" r:id="rId24"/>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AEA"/>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1" d="100"/>
          <a:sy n="121" d="100"/>
        </p:scale>
        <p:origin x="-144"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09DD1E-2DC7-4E87-A61D-2F9E56F321B2}" type="datetimeFigureOut">
              <a:rPr lang="el-GR" smtClean="0"/>
              <a:pPr/>
              <a:t>26/2/2021</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DB9CDC-A72D-4C97-BF15-E3617E0D1521}"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FA27D3-9A4F-4F74-A3FC-09953E523248}" type="slidenum">
              <a:rPr lang="en-GB"/>
              <a:pPr/>
              <a:t>11</a:t>
            </a:fld>
            <a:endParaRPr lang="en-GB"/>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p:txBody>
          <a:bodyPr/>
          <a:lstStyle/>
          <a:p>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0FCADD-D475-48E1-8B06-883C72A4AF51}" type="slidenum">
              <a:rPr lang="en-GB"/>
              <a:pPr/>
              <a:t>12</a:t>
            </a:fld>
            <a:endParaRPr lang="en-GB"/>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p:txBody>
          <a:bodyPr/>
          <a:lstStyle/>
          <a:p>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6B03C1-7674-4351-B26B-F16A6A593ECE}" type="slidenum">
              <a:rPr lang="en-GB"/>
              <a:pPr/>
              <a:t>19</a:t>
            </a:fld>
            <a:endParaRPr lang="en-GB"/>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p:txBody>
          <a:bodyPr/>
          <a:lstStyle/>
          <a:p>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851F08-6706-49DA-8CB7-C19A1C7C0EE4}" type="slidenum">
              <a:rPr lang="en-GB"/>
              <a:pPr/>
              <a:t>20</a:t>
            </a:fld>
            <a:endParaRPr lang="en-GB"/>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p:txBody>
          <a:bodyPr/>
          <a:lstStyle/>
          <a:p>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385F46-2060-4C4C-9F4D-77186B9F9D72}" type="slidenum">
              <a:rPr lang="en-GB"/>
              <a:pPr/>
              <a:t>21</a:t>
            </a:fld>
            <a:endParaRPr lang="en-GB"/>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p:txBody>
          <a:bodyPr/>
          <a:lstStyle/>
          <a:p>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BC1291-22A8-4DB0-90AC-8CBB11E700D5}" type="slidenum">
              <a:rPr lang="en-GB"/>
              <a:pPr/>
              <a:t>22</a:t>
            </a:fld>
            <a:endParaRPr lang="en-GB"/>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p:txBody>
          <a:bodyPr/>
          <a:lstStyle/>
          <a:p>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3C7C5145-C798-4C19-8F44-68E1BB607C04}" type="datetimeFigureOut">
              <a:rPr lang="el-GR" smtClean="0"/>
              <a:pPr/>
              <a:t>26/2/2021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1F5A65D-4E25-41F2-8161-EB06C5CA64CB}"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3C7C5145-C798-4C19-8F44-68E1BB607C04}" type="datetimeFigureOut">
              <a:rPr lang="el-GR" smtClean="0"/>
              <a:pPr/>
              <a:t>26/2/2021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1F5A65D-4E25-41F2-8161-EB06C5CA64CB}"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3C7C5145-C798-4C19-8F44-68E1BB607C04}" type="datetimeFigureOut">
              <a:rPr lang="el-GR" smtClean="0"/>
              <a:pPr/>
              <a:t>26/2/2021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1F5A65D-4E25-41F2-8161-EB06C5CA64CB}"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3C7C5145-C798-4C19-8F44-68E1BB607C04}" type="datetimeFigureOut">
              <a:rPr lang="el-GR" smtClean="0"/>
              <a:pPr/>
              <a:t>26/2/2021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1F5A65D-4E25-41F2-8161-EB06C5CA64CB}"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7C5145-C798-4C19-8F44-68E1BB607C04}" type="datetimeFigureOut">
              <a:rPr lang="el-GR" smtClean="0"/>
              <a:pPr/>
              <a:t>26/2/2021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1F5A65D-4E25-41F2-8161-EB06C5CA64CB}"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normAutofit/>
          </a:bodyPr>
          <a:lstStyle>
            <a:lvl1pPr>
              <a:defRPr sz="3200"/>
            </a:lvl1p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3C7C5145-C798-4C19-8F44-68E1BB607C04}" type="datetimeFigureOut">
              <a:rPr lang="el-GR" smtClean="0"/>
              <a:pPr/>
              <a:t>26/2/2021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71F5A65D-4E25-41F2-8161-EB06C5CA64CB}"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3C7C5145-C798-4C19-8F44-68E1BB607C04}" type="datetimeFigureOut">
              <a:rPr lang="el-GR" smtClean="0"/>
              <a:pPr/>
              <a:t>26/2/2021</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71F5A65D-4E25-41F2-8161-EB06C5CA64CB}"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3C7C5145-C798-4C19-8F44-68E1BB607C04}" type="datetimeFigureOut">
              <a:rPr lang="el-GR" smtClean="0"/>
              <a:pPr/>
              <a:t>26/2/2021</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71F5A65D-4E25-41F2-8161-EB06C5CA64CB}"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7C5145-C798-4C19-8F44-68E1BB607C04}" type="datetimeFigureOut">
              <a:rPr lang="el-GR" smtClean="0"/>
              <a:pPr/>
              <a:t>26/2/2021</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71F5A65D-4E25-41F2-8161-EB06C5CA64CB}"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7C5145-C798-4C19-8F44-68E1BB607C04}" type="datetimeFigureOut">
              <a:rPr lang="el-GR" smtClean="0"/>
              <a:pPr/>
              <a:t>26/2/2021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71F5A65D-4E25-41F2-8161-EB06C5CA64CB}"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7C5145-C798-4C19-8F44-68E1BB607C04}" type="datetimeFigureOut">
              <a:rPr lang="el-GR" smtClean="0"/>
              <a:pPr/>
              <a:t>26/2/2021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71F5A65D-4E25-41F2-8161-EB06C5CA64CB}"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7C5145-C798-4C19-8F44-68E1BB607C04}" type="datetimeFigureOut">
              <a:rPr lang="el-GR" smtClean="0"/>
              <a:pPr/>
              <a:t>26/2/2021</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F5A65D-4E25-41F2-8161-EB06C5CA64CB}"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3.jpeg"/><Relationship Id="rId4" Type="http://schemas.openxmlformats.org/officeDocument/2006/relationships/oleObject" Target="../embeddings/Microsoft_Office_Word_97_-_2003_Document1.doc"/></Relationships>
</file>

<file path=ppt/slides/_rels/slide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4.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w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2.wmf"/><Relationship Id="rId5" Type="http://schemas.openxmlformats.org/officeDocument/2006/relationships/image" Target="../media/image31.jpe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2.wmf"/><Relationship Id="rId7"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5.wmf"/><Relationship Id="rId5" Type="http://schemas.openxmlformats.org/officeDocument/2006/relationships/image" Target="../media/image34.jpeg"/><Relationship Id="rId4" Type="http://schemas.openxmlformats.org/officeDocument/2006/relationships/image" Target="../media/image33.wmf"/></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w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9nEhFYTAgBc" TargetMode="External"/><Relationship Id="rId2" Type="http://schemas.openxmlformats.org/officeDocument/2006/relationships/image" Target="../media/image6.jpe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l-GR" dirty="0" smtClean="0"/>
              <a:t>ΧΥΜΑ Α.Ε. 27-7-2006, 10:00π.μ.</a:t>
            </a:r>
            <a:br>
              <a:rPr lang="el-GR" dirty="0" smtClean="0"/>
            </a:br>
            <a:r>
              <a:rPr lang="el-GR" dirty="0" smtClean="0"/>
              <a:t>ΑΤΥΧΗΜΑ ΔΙΑΡΡΟΗΣ ΚΑΙ ΠΥΡΚΑΓΙΑΣ</a:t>
            </a:r>
            <a:endParaRPr lang="el-GR" dirty="0"/>
          </a:p>
        </p:txBody>
      </p:sp>
      <p:sp>
        <p:nvSpPr>
          <p:cNvPr id="3" name="Subtitle 2"/>
          <p:cNvSpPr>
            <a:spLocks noGrp="1"/>
          </p:cNvSpPr>
          <p:nvPr>
            <p:ph type="subTitle" idx="1"/>
          </p:nvPr>
        </p:nvSpPr>
        <p:spPr/>
        <p:txBody>
          <a:bodyPr/>
          <a:lstStyle/>
          <a:p>
            <a:r>
              <a:rPr lang="el-GR" dirty="0" smtClean="0"/>
              <a:t>Ε. Ανδρεαδάκης</a:t>
            </a:r>
            <a:endParaRPr lang="el-G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Καταφυγή – Τρόπος ειδοποίησης</a:t>
            </a:r>
            <a:endParaRPr lang="el-GR" dirty="0"/>
          </a:p>
        </p:txBody>
      </p:sp>
      <p:sp>
        <p:nvSpPr>
          <p:cNvPr id="3" name="Content Placeholder 2"/>
          <p:cNvSpPr>
            <a:spLocks noGrp="1"/>
          </p:cNvSpPr>
          <p:nvPr>
            <p:ph idx="1"/>
          </p:nvPr>
        </p:nvSpPr>
        <p:spPr/>
        <p:txBody>
          <a:bodyPr>
            <a:normAutofit fontScale="77500" lnSpcReduction="20000"/>
          </a:bodyPr>
          <a:lstStyle/>
          <a:p>
            <a:r>
              <a:rPr lang="el-GR" dirty="0" smtClean="0"/>
              <a:t>Επιπλέον, άνοιξαν </a:t>
            </a:r>
            <a:r>
              <a:rPr lang="el-GR" b="1" dirty="0" smtClean="0"/>
              <a:t>ΚΑΠΗ και γυμναστήρια </a:t>
            </a:r>
            <a:r>
              <a:rPr lang="el-GR" dirty="0" smtClean="0"/>
              <a:t>για να έχουν καταφύγιο οι κάτοικοι που εγκατέλειψαν τα σπίτια τους που ήταν κοντά στην περιοχή της πυρκαγιάς. </a:t>
            </a:r>
          </a:p>
          <a:p>
            <a:r>
              <a:rPr lang="el-GR" dirty="0" smtClean="0"/>
              <a:t>Ο τρόπος ενημέρωσης προς τους πολίτες ήταν με </a:t>
            </a:r>
            <a:r>
              <a:rPr lang="el-GR" b="1" dirty="0" smtClean="0"/>
              <a:t>αυτοκίνητα με μεγάφωνα </a:t>
            </a:r>
            <a:r>
              <a:rPr lang="el-GR" dirty="0" smtClean="0"/>
              <a:t>έτσι ώστε</a:t>
            </a:r>
          </a:p>
          <a:p>
            <a:pPr lvl="1"/>
            <a:r>
              <a:rPr lang="el-GR" dirty="0" smtClean="0"/>
              <a:t>να μείνουν στα σπίτια τους και, </a:t>
            </a:r>
          </a:p>
          <a:p>
            <a:pPr lvl="1"/>
            <a:r>
              <a:rPr lang="el-GR" dirty="0" smtClean="0"/>
              <a:t>όσοι βρίσκονταν κοντά στον χώρο της πυρκαγιάς, να απομακρυνθούν προς ασφαλείς κατευθύνσεις. </a:t>
            </a:r>
          </a:p>
          <a:p>
            <a:r>
              <a:rPr lang="el-GR" dirty="0" smtClean="0"/>
              <a:t>Με αυτό τον τρόπο </a:t>
            </a:r>
            <a:r>
              <a:rPr lang="el-GR" b="1" dirty="0" smtClean="0"/>
              <a:t>όλοι οι κάτοικοι ενημερώθηκαν </a:t>
            </a:r>
            <a:r>
              <a:rPr lang="el-GR" dirty="0" smtClean="0"/>
              <a:t>για το τι έπρεπε να κάνουν για να προστατευτούν. </a:t>
            </a:r>
          </a:p>
          <a:p>
            <a:r>
              <a:rPr lang="el-GR" dirty="0" smtClean="0"/>
              <a:t>Επίσης, οι κάτοικοι ανά τακτά χρονικά διαστήματα ενημερώνονταν από τα δελτία ειδήσεων των Μέσων Μαζικής Ενημέρωσης (ραδιόφωνο και τηλεόραση).</a:t>
            </a:r>
          </a:p>
          <a:p>
            <a:endParaRPr lang="el-G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4"/>
          <p:cNvSpPr>
            <a:spLocks noGrp="1"/>
          </p:cNvSpPr>
          <p:nvPr>
            <p:ph type="sldNum" sz="quarter" idx="11"/>
          </p:nvPr>
        </p:nvSpPr>
        <p:spPr/>
        <p:txBody>
          <a:bodyPr/>
          <a:lstStyle/>
          <a:p>
            <a:fld id="{7E19C650-9E45-4699-B995-466EB18955BF}" type="slidenum">
              <a:rPr lang="en-GB"/>
              <a:pPr/>
              <a:t>11</a:t>
            </a:fld>
            <a:endParaRPr lang="en-GB"/>
          </a:p>
        </p:txBody>
      </p:sp>
      <p:sp>
        <p:nvSpPr>
          <p:cNvPr id="268290" name="Rectangle 2"/>
          <p:cNvSpPr>
            <a:spLocks noGrp="1" noChangeArrowheads="1"/>
          </p:cNvSpPr>
          <p:nvPr>
            <p:ph type="title"/>
          </p:nvPr>
        </p:nvSpPr>
        <p:spPr>
          <a:ln/>
        </p:spPr>
        <p:txBody>
          <a:bodyPr/>
          <a:lstStyle/>
          <a:p>
            <a:r>
              <a:rPr lang="el-GR" dirty="0" smtClean="0"/>
              <a:t>Επιπτώσεις</a:t>
            </a:r>
            <a:endParaRPr lang="en-GB" dirty="0"/>
          </a:p>
        </p:txBody>
      </p:sp>
      <p:pic>
        <p:nvPicPr>
          <p:cNvPr id="268293" name="Picture 5" descr="google-perspective"/>
          <p:cNvPicPr>
            <a:picLocks noChangeAspect="1" noChangeArrowheads="1"/>
          </p:cNvPicPr>
          <p:nvPr/>
        </p:nvPicPr>
        <p:blipFill>
          <a:blip r:embed="rId3" cstate="print">
            <a:lum bright="6000" contrast="24000"/>
          </a:blip>
          <a:srcRect t="12202" b="14137"/>
          <a:stretch>
            <a:fillRect/>
          </a:stretch>
        </p:blipFill>
        <p:spPr bwMode="auto">
          <a:xfrm>
            <a:off x="2987675" y="1674813"/>
            <a:ext cx="2806700" cy="1754187"/>
          </a:xfrm>
          <a:prstGeom prst="rect">
            <a:avLst/>
          </a:prstGeom>
          <a:noFill/>
          <a:ln w="9525">
            <a:noFill/>
            <a:miter lim="800000"/>
            <a:headEnd/>
            <a:tailEnd/>
          </a:ln>
        </p:spPr>
      </p:pic>
      <p:pic>
        <p:nvPicPr>
          <p:cNvPr id="268297" name="Picture 9"/>
          <p:cNvPicPr>
            <a:picLocks noChangeAspect="1" noChangeArrowheads="1"/>
          </p:cNvPicPr>
          <p:nvPr/>
        </p:nvPicPr>
        <p:blipFill>
          <a:blip r:embed="rId4" cstate="print"/>
          <a:srcRect b="3047"/>
          <a:stretch>
            <a:fillRect/>
          </a:stretch>
        </p:blipFill>
        <p:spPr bwMode="auto">
          <a:xfrm>
            <a:off x="5867400" y="1484313"/>
            <a:ext cx="2828925" cy="2017712"/>
          </a:xfrm>
          <a:prstGeom prst="rect">
            <a:avLst/>
          </a:prstGeom>
          <a:noFill/>
          <a:ln w="9525">
            <a:noFill/>
            <a:miter lim="800000"/>
            <a:headEnd/>
            <a:tailEnd/>
          </a:ln>
        </p:spPr>
      </p:pic>
      <p:pic>
        <p:nvPicPr>
          <p:cNvPr id="268299" name="Picture 11" descr="IMG_3558"/>
          <p:cNvPicPr>
            <a:picLocks noChangeAspect="1" noChangeArrowheads="1"/>
          </p:cNvPicPr>
          <p:nvPr/>
        </p:nvPicPr>
        <p:blipFill>
          <a:blip r:embed="rId5" cstate="print"/>
          <a:srcRect/>
          <a:stretch>
            <a:fillRect/>
          </a:stretch>
        </p:blipFill>
        <p:spPr bwMode="auto">
          <a:xfrm>
            <a:off x="5867400" y="3573463"/>
            <a:ext cx="2808288" cy="2106612"/>
          </a:xfrm>
          <a:prstGeom prst="rect">
            <a:avLst/>
          </a:prstGeom>
          <a:noFill/>
        </p:spPr>
      </p:pic>
      <p:pic>
        <p:nvPicPr>
          <p:cNvPr id="268300" name="Picture 12" descr="IMG_3560"/>
          <p:cNvPicPr>
            <a:picLocks noChangeAspect="1" noChangeArrowheads="1"/>
          </p:cNvPicPr>
          <p:nvPr/>
        </p:nvPicPr>
        <p:blipFill>
          <a:blip r:embed="rId6" cstate="print"/>
          <a:srcRect/>
          <a:stretch>
            <a:fillRect/>
          </a:stretch>
        </p:blipFill>
        <p:spPr bwMode="auto">
          <a:xfrm>
            <a:off x="2987675" y="3573463"/>
            <a:ext cx="2840038" cy="2130425"/>
          </a:xfrm>
          <a:prstGeom prst="rect">
            <a:avLst/>
          </a:prstGeom>
          <a:noFill/>
        </p:spPr>
      </p:pic>
      <p:sp>
        <p:nvSpPr>
          <p:cNvPr id="268301" name="Text Box 13"/>
          <p:cNvSpPr txBox="1">
            <a:spLocks noChangeArrowheads="1"/>
          </p:cNvSpPr>
          <p:nvPr/>
        </p:nvSpPr>
        <p:spPr bwMode="auto">
          <a:xfrm>
            <a:off x="468313" y="1628775"/>
            <a:ext cx="2159000" cy="461665"/>
          </a:xfrm>
          <a:prstGeom prst="rect">
            <a:avLst/>
          </a:prstGeom>
          <a:solidFill>
            <a:schemeClr val="bg1">
              <a:lumMod val="85000"/>
              <a:alpha val="70000"/>
            </a:schemeClr>
          </a:solidFill>
          <a:effectLst>
            <a:outerShdw blurRad="50800" dist="38100" dir="2700000" algn="tl" rotWithShape="0">
              <a:prstClr val="black">
                <a:alpha val="40000"/>
              </a:prstClr>
            </a:outerShdw>
          </a:effectLst>
        </p:spPr>
        <p:txBody>
          <a:bodyPr wrap="square" rtlCol="0">
            <a:spAutoFit/>
          </a:bodyPr>
          <a:lstStyle/>
          <a:p>
            <a:r>
              <a:rPr lang="el-GR" sz="1200" dirty="0"/>
              <a:t>Ατύχημα πυρκαγιάς και διαρροής</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1"/>
          </p:nvPr>
        </p:nvSpPr>
        <p:spPr/>
        <p:txBody>
          <a:bodyPr/>
          <a:lstStyle/>
          <a:p>
            <a:fld id="{E011D1C3-6939-45CC-BCFD-D6E00307AF6F}" type="slidenum">
              <a:rPr lang="en-GB"/>
              <a:pPr/>
              <a:t>12</a:t>
            </a:fld>
            <a:endParaRPr lang="en-GB"/>
          </a:p>
        </p:txBody>
      </p:sp>
      <p:sp>
        <p:nvSpPr>
          <p:cNvPr id="270339" name="Rectangle 3"/>
          <p:cNvSpPr>
            <a:spLocks noGrp="1" noChangeArrowheads="1"/>
          </p:cNvSpPr>
          <p:nvPr>
            <p:ph type="title"/>
          </p:nvPr>
        </p:nvSpPr>
        <p:spPr>
          <a:ln/>
        </p:spPr>
        <p:txBody>
          <a:bodyPr/>
          <a:lstStyle/>
          <a:p>
            <a:r>
              <a:rPr lang="el-GR" dirty="0" smtClean="0"/>
              <a:t>Γεωλογικές Συνθήκες</a:t>
            </a:r>
            <a:endParaRPr lang="en-GB" dirty="0"/>
          </a:p>
        </p:txBody>
      </p:sp>
      <p:graphicFrame>
        <p:nvGraphicFramePr>
          <p:cNvPr id="270342" name="Object 6"/>
          <p:cNvGraphicFramePr>
            <a:graphicFrameLocks noChangeAspect="1"/>
          </p:cNvGraphicFramePr>
          <p:nvPr/>
        </p:nvGraphicFramePr>
        <p:xfrm>
          <a:off x="4499992" y="1844675"/>
          <a:ext cx="3848100" cy="4891088"/>
        </p:xfrm>
        <a:graphic>
          <a:graphicData uri="http://schemas.openxmlformats.org/presentationml/2006/ole">
            <p:oleObj spid="_x0000_s2050" name="Document" r:id="rId4" imgW="6124755" imgH="7781544" progId="Word.Document.8">
              <p:embed/>
            </p:oleObj>
          </a:graphicData>
        </a:graphic>
      </p:graphicFrame>
      <p:sp>
        <p:nvSpPr>
          <p:cNvPr id="270343" name="Text Box 7"/>
          <p:cNvSpPr txBox="1">
            <a:spLocks noChangeArrowheads="1"/>
          </p:cNvSpPr>
          <p:nvPr/>
        </p:nvSpPr>
        <p:spPr bwMode="auto">
          <a:xfrm>
            <a:off x="468313" y="1484313"/>
            <a:ext cx="7127875" cy="276999"/>
          </a:xfrm>
          <a:prstGeom prst="rect">
            <a:avLst/>
          </a:prstGeom>
          <a:solidFill>
            <a:schemeClr val="bg1">
              <a:lumMod val="85000"/>
              <a:alpha val="70000"/>
            </a:schemeClr>
          </a:solidFill>
          <a:effectLst>
            <a:outerShdw blurRad="50800" dist="38100" dir="2700000" algn="tl" rotWithShape="0">
              <a:prstClr val="black">
                <a:alpha val="40000"/>
              </a:prstClr>
            </a:outerShdw>
          </a:effectLst>
        </p:spPr>
        <p:txBody>
          <a:bodyPr wrap="square" rtlCol="0">
            <a:spAutoFit/>
          </a:bodyPr>
          <a:lstStyle/>
          <a:p>
            <a:r>
              <a:rPr lang="el-GR" sz="1200" dirty="0"/>
              <a:t>Ατύχημα πυρκαγιάς και διαρροής – Έκταση ρύπανσης και γεωλογικές συνθήκες</a:t>
            </a:r>
          </a:p>
        </p:txBody>
      </p:sp>
      <p:pic>
        <p:nvPicPr>
          <p:cNvPr id="2051" name="Picture 3" descr="COLOUMN"/>
          <p:cNvPicPr>
            <a:picLocks noChangeAspect="1" noChangeArrowheads="1"/>
          </p:cNvPicPr>
          <p:nvPr/>
        </p:nvPicPr>
        <p:blipFill>
          <a:blip r:embed="rId5" cstate="print">
            <a:lum bright="-6000" contrast="6000"/>
          </a:blip>
          <a:srcRect t="2623"/>
          <a:stretch>
            <a:fillRect/>
          </a:stretch>
        </p:blipFill>
        <p:spPr bwMode="auto">
          <a:xfrm>
            <a:off x="899592" y="1844824"/>
            <a:ext cx="3461004" cy="491954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smtClean="0"/>
              <a:t>Γεωλογικές Συνθήκες</a:t>
            </a:r>
            <a:endParaRPr lang="el-GR" dirty="0"/>
          </a:p>
        </p:txBody>
      </p:sp>
      <p:pic>
        <p:nvPicPr>
          <p:cNvPr id="38914" name="Picture 2"/>
          <p:cNvPicPr>
            <a:picLocks noGrp="1" noChangeAspect="1" noChangeArrowheads="1"/>
          </p:cNvPicPr>
          <p:nvPr>
            <p:ph sz="half" idx="1"/>
          </p:nvPr>
        </p:nvPicPr>
        <p:blipFill>
          <a:blip r:embed="rId2" cstate="print"/>
          <a:srcRect/>
          <a:stretch>
            <a:fillRect/>
          </a:stretch>
        </p:blipFill>
        <p:spPr bwMode="auto">
          <a:xfrm>
            <a:off x="457200" y="2357117"/>
            <a:ext cx="4038600" cy="3012129"/>
          </a:xfrm>
          <a:prstGeom prst="rect">
            <a:avLst/>
          </a:prstGeom>
          <a:noFill/>
          <a:ln w="9525">
            <a:noFill/>
            <a:miter lim="800000"/>
            <a:headEnd/>
            <a:tailEnd/>
          </a:ln>
        </p:spPr>
      </p:pic>
      <p:pic>
        <p:nvPicPr>
          <p:cNvPr id="38915" name="Picture 3"/>
          <p:cNvPicPr>
            <a:picLocks noGrp="1" noChangeAspect="1" noChangeArrowheads="1"/>
          </p:cNvPicPr>
          <p:nvPr>
            <p:ph sz="half" idx="2"/>
          </p:nvPr>
        </p:nvPicPr>
        <p:blipFill>
          <a:blip r:embed="rId3" cstate="print"/>
          <a:srcRect b="3047"/>
          <a:stretch>
            <a:fillRect/>
          </a:stretch>
        </p:blipFill>
        <p:spPr bwMode="auto">
          <a:xfrm>
            <a:off x="4648200" y="2422785"/>
            <a:ext cx="4038600" cy="2880793"/>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Έρευνα Επιπτώσεων</a:t>
            </a:r>
            <a:endParaRPr lang="el-GR" dirty="0"/>
          </a:p>
        </p:txBody>
      </p:sp>
      <p:pic>
        <p:nvPicPr>
          <p:cNvPr id="41986" name="Picture 2" descr="D:\PERSONALS\Andreadakis\Lavrio\photos-elina\IMG_3565.jpg"/>
          <p:cNvPicPr>
            <a:picLocks noGrp="1" noChangeAspect="1" noChangeArrowheads="1"/>
          </p:cNvPicPr>
          <p:nvPr>
            <p:ph sz="half" idx="1"/>
          </p:nvPr>
        </p:nvPicPr>
        <p:blipFill>
          <a:blip r:embed="rId2" cstate="print"/>
          <a:srcRect/>
          <a:stretch>
            <a:fillRect/>
          </a:stretch>
        </p:blipFill>
        <p:spPr bwMode="auto">
          <a:xfrm>
            <a:off x="779264" y="1600200"/>
            <a:ext cx="3394472" cy="4525963"/>
          </a:xfrm>
          <a:prstGeom prst="rect">
            <a:avLst/>
          </a:prstGeom>
          <a:noFill/>
        </p:spPr>
      </p:pic>
      <p:pic>
        <p:nvPicPr>
          <p:cNvPr id="41987" name="Picture 3" descr="D:\PERSONALS\Andreadakis\Lavrio\photos\DSCN2911.JPG"/>
          <p:cNvPicPr>
            <a:picLocks noGrp="1" noChangeAspect="1" noChangeArrowheads="1"/>
          </p:cNvPicPr>
          <p:nvPr>
            <p:ph sz="half" idx="2"/>
          </p:nvPr>
        </p:nvPicPr>
        <p:blipFill>
          <a:blip r:embed="rId3" cstate="print"/>
          <a:srcRect/>
          <a:stretch>
            <a:fillRect/>
          </a:stretch>
        </p:blipFill>
        <p:spPr bwMode="auto">
          <a:xfrm>
            <a:off x="4970264" y="1600200"/>
            <a:ext cx="3394472" cy="4525963"/>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Έρευνα Επιπτώσεων</a:t>
            </a:r>
            <a:endParaRPr lang="el-GR" dirty="0"/>
          </a:p>
        </p:txBody>
      </p:sp>
      <p:pic>
        <p:nvPicPr>
          <p:cNvPr id="39938" name="Picture 2" descr="google-drills"/>
          <p:cNvPicPr>
            <a:picLocks noGrp="1" noChangeAspect="1" noChangeArrowheads="1"/>
          </p:cNvPicPr>
          <p:nvPr>
            <p:ph sz="half" idx="1"/>
          </p:nvPr>
        </p:nvPicPr>
        <p:blipFill>
          <a:blip r:embed="rId2" cstate="print"/>
          <a:srcRect l="5542" t="7791" r="6604" b="39951"/>
          <a:stretch>
            <a:fillRect/>
          </a:stretch>
        </p:blipFill>
        <p:spPr bwMode="auto">
          <a:xfrm>
            <a:off x="457200" y="2142362"/>
            <a:ext cx="4038600" cy="3441638"/>
          </a:xfrm>
          <a:prstGeom prst="rect">
            <a:avLst/>
          </a:prstGeom>
          <a:noFill/>
          <a:ln w="9525">
            <a:noFill/>
            <a:miter lim="800000"/>
            <a:headEnd/>
            <a:tailEnd/>
          </a:ln>
        </p:spPr>
      </p:pic>
      <p:pic>
        <p:nvPicPr>
          <p:cNvPr id="39943" name="Picture 7" descr="DSCN2892"/>
          <p:cNvPicPr>
            <a:picLocks noGrp="1" noChangeAspect="1" noChangeArrowheads="1"/>
          </p:cNvPicPr>
          <p:nvPr>
            <p:ph sz="half" idx="2"/>
          </p:nvPr>
        </p:nvPicPr>
        <p:blipFill>
          <a:blip r:embed="rId3" cstate="print"/>
          <a:srcRect/>
          <a:stretch>
            <a:fillRect/>
          </a:stretch>
        </p:blipFill>
        <p:spPr bwMode="auto">
          <a:xfrm>
            <a:off x="4648200" y="2348706"/>
            <a:ext cx="4038600" cy="302895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Έκταση Επιπτώσεων</a:t>
            </a:r>
            <a:endParaRPr lang="el-GR" dirty="0"/>
          </a:p>
        </p:txBody>
      </p:sp>
      <p:pic>
        <p:nvPicPr>
          <p:cNvPr id="40962" name="Picture 2" descr="max_depth"/>
          <p:cNvPicPr>
            <a:picLocks noGrp="1" noChangeAspect="1" noChangeArrowheads="1"/>
          </p:cNvPicPr>
          <p:nvPr>
            <p:ph sz="half" idx="1"/>
          </p:nvPr>
        </p:nvPicPr>
        <p:blipFill>
          <a:blip r:embed="rId2" cstate="print"/>
          <a:srcRect b="24051"/>
          <a:stretch>
            <a:fillRect/>
          </a:stretch>
        </p:blipFill>
        <p:spPr bwMode="auto">
          <a:xfrm>
            <a:off x="457200" y="1665999"/>
            <a:ext cx="4038600" cy="4394364"/>
          </a:xfrm>
          <a:prstGeom prst="rect">
            <a:avLst/>
          </a:prstGeom>
          <a:noFill/>
          <a:ln w="9525">
            <a:noFill/>
            <a:miter lim="800000"/>
            <a:headEnd/>
            <a:tailEnd/>
          </a:ln>
        </p:spPr>
      </p:pic>
      <p:pic>
        <p:nvPicPr>
          <p:cNvPr id="40963" name="Picture 3" descr="xylenes"/>
          <p:cNvPicPr>
            <a:picLocks noGrp="1" noChangeAspect="1" noChangeArrowheads="1"/>
          </p:cNvPicPr>
          <p:nvPr>
            <p:ph sz="half" idx="2"/>
          </p:nvPr>
        </p:nvPicPr>
        <p:blipFill>
          <a:blip r:embed="rId3" cstate="print"/>
          <a:srcRect b="23727"/>
          <a:stretch>
            <a:fillRect/>
          </a:stretch>
        </p:blipFill>
        <p:spPr bwMode="auto">
          <a:xfrm>
            <a:off x="4648200" y="1656626"/>
            <a:ext cx="4038600" cy="441311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Αποκατάσταση</a:t>
            </a:r>
            <a:endParaRPr lang="el-GR" dirty="0"/>
          </a:p>
        </p:txBody>
      </p:sp>
      <p:pic>
        <p:nvPicPr>
          <p:cNvPr id="43010" name="Picture 2" descr="D:\PERSONALS\Andreadakis\Lavrio\documents\2007\photos\DSCN4322.JPG"/>
          <p:cNvPicPr>
            <a:picLocks noGrp="1" noChangeAspect="1" noChangeArrowheads="1"/>
          </p:cNvPicPr>
          <p:nvPr>
            <p:ph sz="half" idx="2"/>
          </p:nvPr>
        </p:nvPicPr>
        <p:blipFill>
          <a:blip r:embed="rId2" cstate="print"/>
          <a:srcRect/>
          <a:stretch>
            <a:fillRect/>
          </a:stretch>
        </p:blipFill>
        <p:spPr bwMode="auto">
          <a:xfrm>
            <a:off x="4648200" y="2348706"/>
            <a:ext cx="4038600" cy="3028950"/>
          </a:xfrm>
          <a:prstGeom prst="rect">
            <a:avLst/>
          </a:prstGeom>
          <a:noFill/>
        </p:spPr>
      </p:pic>
      <p:pic>
        <p:nvPicPr>
          <p:cNvPr id="43011" name="Picture 3" descr="D:\PERSONALS\Andreadakis\Lavrio\documents\2007\photos\DSCN4336.JPG"/>
          <p:cNvPicPr>
            <a:picLocks noGrp="1" noChangeAspect="1" noChangeArrowheads="1"/>
          </p:cNvPicPr>
          <p:nvPr>
            <p:ph sz="half" idx="1"/>
          </p:nvPr>
        </p:nvPicPr>
        <p:blipFill>
          <a:blip r:embed="rId3" cstate="print"/>
          <a:srcRect/>
          <a:stretch>
            <a:fillRect/>
          </a:stretch>
        </p:blipFill>
        <p:spPr bwMode="auto">
          <a:xfrm>
            <a:off x="457200" y="2348706"/>
            <a:ext cx="4038600" cy="302895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«Παρενέργειες»</a:t>
            </a:r>
            <a:endParaRPr lang="el-GR" dirty="0"/>
          </a:p>
        </p:txBody>
      </p:sp>
      <p:pic>
        <p:nvPicPr>
          <p:cNvPr id="44034" name="Picture 2" descr="D:\PERSONALS\Andreadakis\Lavrio\documents\2007\photos\DSCN4314.JPG"/>
          <p:cNvPicPr>
            <a:picLocks noGrp="1" noChangeAspect="1" noChangeArrowheads="1"/>
          </p:cNvPicPr>
          <p:nvPr>
            <p:ph sz="half" idx="1"/>
          </p:nvPr>
        </p:nvPicPr>
        <p:blipFill>
          <a:blip r:embed="rId2" cstate="print"/>
          <a:srcRect/>
          <a:stretch>
            <a:fillRect/>
          </a:stretch>
        </p:blipFill>
        <p:spPr bwMode="auto">
          <a:xfrm>
            <a:off x="457200" y="2348706"/>
            <a:ext cx="4038600" cy="3028950"/>
          </a:xfrm>
          <a:prstGeom prst="rect">
            <a:avLst/>
          </a:prstGeom>
          <a:noFill/>
        </p:spPr>
      </p:pic>
      <p:pic>
        <p:nvPicPr>
          <p:cNvPr id="44035" name="Picture 3" descr="D:\PERSONALS\Andreadakis\Lavrio\documents\2007\photos\DSCN4337.JPG"/>
          <p:cNvPicPr>
            <a:picLocks noGrp="1" noChangeAspect="1" noChangeArrowheads="1"/>
          </p:cNvPicPr>
          <p:nvPr>
            <p:ph sz="half" idx="2"/>
          </p:nvPr>
        </p:nvPicPr>
        <p:blipFill>
          <a:blip r:embed="rId3" cstate="print"/>
          <a:srcRect/>
          <a:stretch>
            <a:fillRect/>
          </a:stretch>
        </p:blipFill>
        <p:spPr bwMode="auto">
          <a:xfrm>
            <a:off x="4648200" y="2348706"/>
            <a:ext cx="4038600" cy="302895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4"/>
          <p:cNvSpPr>
            <a:spLocks noGrp="1"/>
          </p:cNvSpPr>
          <p:nvPr>
            <p:ph type="sldNum" sz="quarter" idx="11"/>
          </p:nvPr>
        </p:nvSpPr>
        <p:spPr/>
        <p:txBody>
          <a:bodyPr/>
          <a:lstStyle/>
          <a:p>
            <a:fld id="{FEF957CB-D236-4FF3-8AC2-EE8B232E703E}" type="slidenum">
              <a:rPr lang="en-GB"/>
              <a:pPr/>
              <a:t>19</a:t>
            </a:fld>
            <a:endParaRPr lang="en-GB"/>
          </a:p>
        </p:txBody>
      </p:sp>
      <p:sp>
        <p:nvSpPr>
          <p:cNvPr id="272387" name="Rectangle 3"/>
          <p:cNvSpPr>
            <a:spLocks noGrp="1" noChangeArrowheads="1"/>
          </p:cNvSpPr>
          <p:nvPr>
            <p:ph type="title"/>
          </p:nvPr>
        </p:nvSpPr>
        <p:spPr>
          <a:ln/>
        </p:spPr>
        <p:txBody>
          <a:bodyPr/>
          <a:lstStyle/>
          <a:p>
            <a:r>
              <a:rPr lang="el-GR" dirty="0" smtClean="0"/>
              <a:t>Δευτερογενείς Επιπτώσεις</a:t>
            </a:r>
            <a:endParaRPr lang="en-GB" dirty="0"/>
          </a:p>
        </p:txBody>
      </p:sp>
      <p:pic>
        <p:nvPicPr>
          <p:cNvPr id="272390" name="Picture 6" descr="DSCN2908"/>
          <p:cNvPicPr>
            <a:picLocks noChangeAspect="1" noChangeArrowheads="1"/>
          </p:cNvPicPr>
          <p:nvPr/>
        </p:nvPicPr>
        <p:blipFill>
          <a:blip r:embed="rId3" cstate="print"/>
          <a:srcRect/>
          <a:stretch>
            <a:fillRect/>
          </a:stretch>
        </p:blipFill>
        <p:spPr bwMode="auto">
          <a:xfrm>
            <a:off x="5364163" y="1773238"/>
            <a:ext cx="3317875" cy="2489200"/>
          </a:xfrm>
          <a:prstGeom prst="rect">
            <a:avLst/>
          </a:prstGeom>
          <a:noFill/>
          <a:ln w="9525">
            <a:noFill/>
            <a:miter lim="800000"/>
            <a:headEnd/>
            <a:tailEnd/>
          </a:ln>
        </p:spPr>
      </p:pic>
      <p:pic>
        <p:nvPicPr>
          <p:cNvPr id="272391" name="Picture 7" descr="DSCN2914"/>
          <p:cNvPicPr>
            <a:picLocks noChangeAspect="1" noChangeArrowheads="1"/>
          </p:cNvPicPr>
          <p:nvPr/>
        </p:nvPicPr>
        <p:blipFill>
          <a:blip r:embed="rId4" cstate="print"/>
          <a:srcRect/>
          <a:stretch>
            <a:fillRect/>
          </a:stretch>
        </p:blipFill>
        <p:spPr bwMode="auto">
          <a:xfrm>
            <a:off x="1979613" y="1773238"/>
            <a:ext cx="3317875" cy="2495550"/>
          </a:xfrm>
          <a:prstGeom prst="rect">
            <a:avLst/>
          </a:prstGeom>
          <a:noFill/>
          <a:ln w="9525">
            <a:noFill/>
            <a:miter lim="800000"/>
            <a:headEnd/>
            <a:tailEnd/>
          </a:ln>
        </p:spPr>
      </p:pic>
      <p:pic>
        <p:nvPicPr>
          <p:cNvPr id="272392" name="Picture 8" descr="DSCN2892"/>
          <p:cNvPicPr>
            <a:picLocks noChangeAspect="1" noChangeArrowheads="1"/>
          </p:cNvPicPr>
          <p:nvPr/>
        </p:nvPicPr>
        <p:blipFill>
          <a:blip r:embed="rId5" cstate="print"/>
          <a:srcRect/>
          <a:stretch>
            <a:fillRect/>
          </a:stretch>
        </p:blipFill>
        <p:spPr bwMode="auto">
          <a:xfrm>
            <a:off x="5338763" y="4305300"/>
            <a:ext cx="3336925" cy="2508250"/>
          </a:xfrm>
          <a:prstGeom prst="rect">
            <a:avLst/>
          </a:prstGeom>
          <a:noFill/>
          <a:ln w="9525">
            <a:noFill/>
            <a:miter lim="800000"/>
            <a:headEnd/>
            <a:tailEnd/>
          </a:ln>
        </p:spPr>
      </p:pic>
      <p:pic>
        <p:nvPicPr>
          <p:cNvPr id="272393" name="Picture 9" descr="DSCN4318"/>
          <p:cNvPicPr>
            <a:picLocks noChangeAspect="1" noChangeArrowheads="1"/>
          </p:cNvPicPr>
          <p:nvPr/>
        </p:nvPicPr>
        <p:blipFill>
          <a:blip r:embed="rId6" cstate="print"/>
          <a:srcRect/>
          <a:stretch>
            <a:fillRect/>
          </a:stretch>
        </p:blipFill>
        <p:spPr bwMode="auto">
          <a:xfrm>
            <a:off x="1974850" y="4310063"/>
            <a:ext cx="3317875" cy="2489200"/>
          </a:xfrm>
          <a:prstGeom prst="rect">
            <a:avLst/>
          </a:prstGeom>
          <a:noFill/>
          <a:ln w="9525">
            <a:noFill/>
            <a:miter lim="800000"/>
            <a:headEnd/>
            <a:tailEnd/>
          </a:ln>
        </p:spPr>
      </p:pic>
      <p:sp>
        <p:nvSpPr>
          <p:cNvPr id="272396" name="Text Box 12"/>
          <p:cNvSpPr txBox="1">
            <a:spLocks noChangeArrowheads="1"/>
          </p:cNvSpPr>
          <p:nvPr/>
        </p:nvSpPr>
        <p:spPr bwMode="auto">
          <a:xfrm>
            <a:off x="468313" y="1489075"/>
            <a:ext cx="7127875" cy="284163"/>
          </a:xfrm>
          <a:prstGeom prst="rect">
            <a:avLst/>
          </a:prstGeom>
          <a:solidFill>
            <a:schemeClr val="bg1">
              <a:lumMod val="85000"/>
              <a:alpha val="70000"/>
            </a:schemeClr>
          </a:solidFill>
          <a:effectLst>
            <a:outerShdw blurRad="50800" dist="38100" dir="2700000" algn="tl" rotWithShape="0">
              <a:prstClr val="black">
                <a:alpha val="40000"/>
              </a:prstClr>
            </a:outerShdw>
          </a:effectLst>
        </p:spPr>
        <p:txBody>
          <a:bodyPr wrap="square" rtlCol="0">
            <a:spAutoFit/>
          </a:bodyPr>
          <a:lstStyle/>
          <a:p>
            <a:r>
              <a:rPr lang="el-GR" sz="1200" dirty="0"/>
              <a:t>Ατύχημα πυρκαγιάς και διαρροής – Δευτερογενή φαινόμενα και ερμηνεία</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Περιοχή Ατυχήματος</a:t>
            </a:r>
            <a:endParaRPr lang="el-GR" dirty="0"/>
          </a:p>
        </p:txBody>
      </p:sp>
      <p:sp>
        <p:nvSpPr>
          <p:cNvPr id="3482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pic>
        <p:nvPicPr>
          <p:cNvPr id="9" name="Picture 3"/>
          <p:cNvPicPr>
            <a:picLocks noGrp="1" noChangeAspect="1" noChangeArrowheads="1"/>
          </p:cNvPicPr>
          <p:nvPr>
            <p:ph sz="half" idx="1"/>
          </p:nvPr>
        </p:nvPicPr>
        <p:blipFill>
          <a:blip r:embed="rId2" cstate="print"/>
          <a:srcRect r="2702"/>
          <a:stretch>
            <a:fillRect/>
          </a:stretch>
        </p:blipFill>
        <p:spPr bwMode="auto">
          <a:xfrm>
            <a:off x="457200" y="1929902"/>
            <a:ext cx="4038600" cy="3866558"/>
          </a:xfrm>
          <a:prstGeom prst="rect">
            <a:avLst/>
          </a:prstGeom>
          <a:noFill/>
        </p:spPr>
      </p:pic>
      <p:pic>
        <p:nvPicPr>
          <p:cNvPr id="34822" name="Picture 6" descr="google-perspective"/>
          <p:cNvPicPr>
            <a:picLocks noGrp="1" noChangeAspect="1" noChangeArrowheads="1"/>
          </p:cNvPicPr>
          <p:nvPr>
            <p:ph sz="half" idx="2"/>
          </p:nvPr>
        </p:nvPicPr>
        <p:blipFill>
          <a:blip r:embed="rId3" cstate="print">
            <a:lum bright="6000" contrast="24000"/>
          </a:blip>
          <a:srcRect t="12202" b="14137"/>
          <a:stretch>
            <a:fillRect/>
          </a:stretch>
        </p:blipFill>
        <p:spPr bwMode="auto">
          <a:xfrm>
            <a:off x="4648200" y="2594662"/>
            <a:ext cx="4038600" cy="2537039"/>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p:cNvSpPr>
            <a:spLocks noGrp="1"/>
          </p:cNvSpPr>
          <p:nvPr>
            <p:ph type="sldNum" sz="quarter" idx="11"/>
          </p:nvPr>
        </p:nvSpPr>
        <p:spPr/>
        <p:txBody>
          <a:bodyPr/>
          <a:lstStyle/>
          <a:p>
            <a:fld id="{3348E916-2216-4543-BD62-8C08AE7064F5}" type="slidenum">
              <a:rPr lang="en-GB"/>
              <a:pPr/>
              <a:t>20</a:t>
            </a:fld>
            <a:endParaRPr lang="en-GB"/>
          </a:p>
        </p:txBody>
      </p:sp>
      <p:sp>
        <p:nvSpPr>
          <p:cNvPr id="274434" name="Rectangle 2"/>
          <p:cNvSpPr>
            <a:spLocks noGrp="1" noChangeArrowheads="1"/>
          </p:cNvSpPr>
          <p:nvPr>
            <p:ph type="title"/>
          </p:nvPr>
        </p:nvSpPr>
        <p:spPr>
          <a:ln/>
        </p:spPr>
        <p:txBody>
          <a:bodyPr/>
          <a:lstStyle/>
          <a:p>
            <a:r>
              <a:rPr lang="el-GR" dirty="0" smtClean="0"/>
              <a:t>Δευτερογενείς Επιπτώσεις</a:t>
            </a:r>
            <a:endParaRPr lang="en-GB" dirty="0"/>
          </a:p>
        </p:txBody>
      </p:sp>
      <p:pic>
        <p:nvPicPr>
          <p:cNvPr id="274440" name="Picture 8" descr="DSCN4322"/>
          <p:cNvPicPr>
            <a:picLocks noChangeAspect="1" noChangeArrowheads="1"/>
          </p:cNvPicPr>
          <p:nvPr/>
        </p:nvPicPr>
        <p:blipFill>
          <a:blip r:embed="rId3" cstate="print"/>
          <a:srcRect/>
          <a:stretch>
            <a:fillRect/>
          </a:stretch>
        </p:blipFill>
        <p:spPr bwMode="auto">
          <a:xfrm>
            <a:off x="5580063" y="1484313"/>
            <a:ext cx="3101975" cy="2327275"/>
          </a:xfrm>
          <a:prstGeom prst="rect">
            <a:avLst/>
          </a:prstGeom>
          <a:noFill/>
          <a:ln w="9525">
            <a:noFill/>
            <a:miter lim="800000"/>
            <a:headEnd/>
            <a:tailEnd/>
          </a:ln>
        </p:spPr>
      </p:pic>
      <p:pic>
        <p:nvPicPr>
          <p:cNvPr id="274441" name="Picture 9" descr="DSCN4337"/>
          <p:cNvPicPr>
            <a:picLocks noChangeAspect="1" noChangeArrowheads="1"/>
          </p:cNvPicPr>
          <p:nvPr/>
        </p:nvPicPr>
        <p:blipFill>
          <a:blip r:embed="rId4" cstate="print"/>
          <a:srcRect/>
          <a:stretch>
            <a:fillRect/>
          </a:stretch>
        </p:blipFill>
        <p:spPr bwMode="auto">
          <a:xfrm>
            <a:off x="2339975" y="1484313"/>
            <a:ext cx="3101975" cy="2320925"/>
          </a:xfrm>
          <a:prstGeom prst="rect">
            <a:avLst/>
          </a:prstGeom>
          <a:noFill/>
          <a:ln w="9525">
            <a:noFill/>
            <a:miter lim="800000"/>
            <a:headEnd/>
            <a:tailEnd/>
          </a:ln>
        </p:spPr>
      </p:pic>
      <p:pic>
        <p:nvPicPr>
          <p:cNvPr id="274442" name="Picture 10" descr="DSCN4633"/>
          <p:cNvPicPr>
            <a:picLocks noChangeAspect="1" noChangeArrowheads="1"/>
          </p:cNvPicPr>
          <p:nvPr/>
        </p:nvPicPr>
        <p:blipFill>
          <a:blip r:embed="rId5" cstate="print">
            <a:lum bright="12000"/>
          </a:blip>
          <a:srcRect l="6213" t="6697" r="5569" b="12065"/>
          <a:stretch>
            <a:fillRect/>
          </a:stretch>
        </p:blipFill>
        <p:spPr bwMode="auto">
          <a:xfrm>
            <a:off x="5580063" y="3860800"/>
            <a:ext cx="3095625" cy="2127250"/>
          </a:xfrm>
          <a:prstGeom prst="rect">
            <a:avLst/>
          </a:prstGeom>
          <a:noFill/>
          <a:ln w="9525">
            <a:noFill/>
            <a:miter lim="800000"/>
            <a:headEnd/>
            <a:tailEnd/>
          </a:ln>
        </p:spPr>
      </p:pic>
      <p:pic>
        <p:nvPicPr>
          <p:cNvPr id="274443" name="Picture 11"/>
          <p:cNvPicPr>
            <a:picLocks noChangeAspect="1" noChangeArrowheads="1"/>
          </p:cNvPicPr>
          <p:nvPr/>
        </p:nvPicPr>
        <p:blipFill>
          <a:blip r:embed="rId6" cstate="print"/>
          <a:srcRect r="30759"/>
          <a:stretch>
            <a:fillRect/>
          </a:stretch>
        </p:blipFill>
        <p:spPr bwMode="auto">
          <a:xfrm>
            <a:off x="3059113" y="3897313"/>
            <a:ext cx="2433637" cy="2217737"/>
          </a:xfrm>
          <a:prstGeom prst="rect">
            <a:avLst/>
          </a:prstGeom>
          <a:solidFill>
            <a:schemeClr val="bg1"/>
          </a:solidFill>
          <a:ln w="9525">
            <a:noFill/>
            <a:miter lim="800000"/>
            <a:headEnd/>
            <a:tailEnd/>
          </a:ln>
        </p:spPr>
      </p:pic>
      <p:pic>
        <p:nvPicPr>
          <p:cNvPr id="274444" name="Picture 12"/>
          <p:cNvPicPr>
            <a:picLocks noChangeAspect="1" noChangeArrowheads="1"/>
          </p:cNvPicPr>
          <p:nvPr/>
        </p:nvPicPr>
        <p:blipFill>
          <a:blip r:embed="rId7" cstate="print"/>
          <a:srcRect r="30759"/>
          <a:stretch>
            <a:fillRect/>
          </a:stretch>
        </p:blipFill>
        <p:spPr bwMode="auto">
          <a:xfrm>
            <a:off x="757238" y="3892550"/>
            <a:ext cx="2085975" cy="2200275"/>
          </a:xfrm>
          <a:prstGeom prst="rect">
            <a:avLst/>
          </a:prstGeom>
          <a:solidFill>
            <a:schemeClr val="bg1"/>
          </a:solidFill>
          <a:ln w="9525">
            <a:noFill/>
            <a:miter lim="800000"/>
            <a:headEnd/>
            <a:tailEnd/>
          </a:ln>
        </p:spPr>
      </p:pic>
      <p:sp>
        <p:nvSpPr>
          <p:cNvPr id="274447" name="Text Box 15"/>
          <p:cNvSpPr txBox="1">
            <a:spLocks noChangeArrowheads="1"/>
          </p:cNvSpPr>
          <p:nvPr/>
        </p:nvSpPr>
        <p:spPr bwMode="auto">
          <a:xfrm>
            <a:off x="468313" y="1484313"/>
            <a:ext cx="1800225" cy="1046440"/>
          </a:xfrm>
          <a:prstGeom prst="rect">
            <a:avLst/>
          </a:prstGeom>
          <a:solidFill>
            <a:schemeClr val="bg1">
              <a:lumMod val="85000"/>
              <a:alpha val="70000"/>
            </a:schemeClr>
          </a:solidFill>
          <a:effectLst>
            <a:outerShdw blurRad="50800" dist="38100" dir="2700000" algn="tl" rotWithShape="0">
              <a:prstClr val="black">
                <a:alpha val="40000"/>
              </a:prstClr>
            </a:outerShdw>
          </a:effectLst>
        </p:spPr>
        <p:txBody>
          <a:bodyPr wrap="square" rtlCol="0">
            <a:spAutoFit/>
          </a:bodyPr>
          <a:lstStyle/>
          <a:p>
            <a:r>
              <a:rPr lang="el-GR" sz="1200" dirty="0"/>
              <a:t>Ατύχημα πυρκαγιάς και διαρροής – Αναλύσεις στο ηλεκτρονικό μικροσκόπιο - </a:t>
            </a:r>
          </a:p>
          <a:p>
            <a:r>
              <a:rPr lang="el-GR" sz="1200" dirty="0"/>
              <a:t>«Αρχαία ρυπανση»</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p:cNvSpPr>
            <a:spLocks noGrp="1"/>
          </p:cNvSpPr>
          <p:nvPr>
            <p:ph type="sldNum" sz="quarter" idx="11"/>
          </p:nvPr>
        </p:nvSpPr>
        <p:spPr/>
        <p:txBody>
          <a:bodyPr/>
          <a:lstStyle/>
          <a:p>
            <a:fld id="{2320FF70-3378-406F-99B7-E8AEE0F801A5}" type="slidenum">
              <a:rPr lang="en-GB"/>
              <a:pPr/>
              <a:t>21</a:t>
            </a:fld>
            <a:endParaRPr lang="en-GB"/>
          </a:p>
        </p:txBody>
      </p:sp>
      <p:sp>
        <p:nvSpPr>
          <p:cNvPr id="276482" name="Rectangle 2"/>
          <p:cNvSpPr>
            <a:spLocks noGrp="1" noChangeArrowheads="1"/>
          </p:cNvSpPr>
          <p:nvPr>
            <p:ph type="title"/>
          </p:nvPr>
        </p:nvSpPr>
        <p:spPr>
          <a:ln/>
        </p:spPr>
        <p:txBody>
          <a:bodyPr/>
          <a:lstStyle/>
          <a:p>
            <a:r>
              <a:rPr lang="el-GR" dirty="0" smtClean="0"/>
              <a:t>Δευτερογενείς Επιπτώσεις</a:t>
            </a:r>
            <a:endParaRPr lang="en-GB" dirty="0"/>
          </a:p>
        </p:txBody>
      </p:sp>
      <p:pic>
        <p:nvPicPr>
          <p:cNvPr id="276487" name="Picture 7"/>
          <p:cNvPicPr>
            <a:picLocks noChangeAspect="1" noChangeArrowheads="1"/>
          </p:cNvPicPr>
          <p:nvPr/>
        </p:nvPicPr>
        <p:blipFill>
          <a:blip r:embed="rId3" cstate="print"/>
          <a:srcRect r="30759"/>
          <a:stretch>
            <a:fillRect/>
          </a:stretch>
        </p:blipFill>
        <p:spPr bwMode="auto">
          <a:xfrm>
            <a:off x="2916238" y="1484313"/>
            <a:ext cx="2433637" cy="2217737"/>
          </a:xfrm>
          <a:prstGeom prst="rect">
            <a:avLst/>
          </a:prstGeom>
          <a:solidFill>
            <a:schemeClr val="bg1"/>
          </a:solidFill>
          <a:ln w="9525">
            <a:noFill/>
            <a:miter lim="800000"/>
            <a:headEnd/>
            <a:tailEnd/>
          </a:ln>
        </p:spPr>
      </p:pic>
      <p:pic>
        <p:nvPicPr>
          <p:cNvPr id="276488" name="Picture 8"/>
          <p:cNvPicPr>
            <a:picLocks noChangeAspect="1" noChangeArrowheads="1"/>
          </p:cNvPicPr>
          <p:nvPr/>
        </p:nvPicPr>
        <p:blipFill>
          <a:blip r:embed="rId4" cstate="print"/>
          <a:srcRect r="30759"/>
          <a:stretch>
            <a:fillRect/>
          </a:stretch>
        </p:blipFill>
        <p:spPr bwMode="auto">
          <a:xfrm>
            <a:off x="684213" y="3789363"/>
            <a:ext cx="2085975" cy="2200275"/>
          </a:xfrm>
          <a:prstGeom prst="rect">
            <a:avLst/>
          </a:prstGeom>
          <a:solidFill>
            <a:schemeClr val="bg1"/>
          </a:solidFill>
          <a:ln w="9525">
            <a:noFill/>
            <a:miter lim="800000"/>
            <a:headEnd/>
            <a:tailEnd/>
          </a:ln>
        </p:spPr>
      </p:pic>
      <p:pic>
        <p:nvPicPr>
          <p:cNvPr id="276489" name="Picture 9" descr="LA_ANDR3"/>
          <p:cNvPicPr>
            <a:picLocks noChangeAspect="1" noChangeArrowheads="1"/>
          </p:cNvPicPr>
          <p:nvPr/>
        </p:nvPicPr>
        <p:blipFill>
          <a:blip r:embed="rId5" cstate="print"/>
          <a:srcRect/>
          <a:stretch>
            <a:fillRect/>
          </a:stretch>
        </p:blipFill>
        <p:spPr bwMode="auto">
          <a:xfrm>
            <a:off x="5435600" y="1484313"/>
            <a:ext cx="3170238" cy="2378075"/>
          </a:xfrm>
          <a:prstGeom prst="rect">
            <a:avLst/>
          </a:prstGeom>
          <a:noFill/>
          <a:ln w="9525">
            <a:noFill/>
            <a:miter lim="800000"/>
            <a:headEnd/>
            <a:tailEnd/>
          </a:ln>
        </p:spPr>
      </p:pic>
      <p:pic>
        <p:nvPicPr>
          <p:cNvPr id="276490" name="Picture 10"/>
          <p:cNvPicPr>
            <a:picLocks noChangeAspect="1" noChangeArrowheads="1"/>
          </p:cNvPicPr>
          <p:nvPr/>
        </p:nvPicPr>
        <p:blipFill>
          <a:blip r:embed="rId6" cstate="print"/>
          <a:srcRect r="30759"/>
          <a:stretch>
            <a:fillRect/>
          </a:stretch>
        </p:blipFill>
        <p:spPr bwMode="auto">
          <a:xfrm>
            <a:off x="2914650" y="3789363"/>
            <a:ext cx="2435225" cy="2447925"/>
          </a:xfrm>
          <a:prstGeom prst="rect">
            <a:avLst/>
          </a:prstGeom>
          <a:solidFill>
            <a:schemeClr val="bg1"/>
          </a:solidFill>
          <a:ln w="9525">
            <a:noFill/>
            <a:miter lim="800000"/>
            <a:headEnd/>
            <a:tailEnd/>
          </a:ln>
        </p:spPr>
      </p:pic>
      <p:pic>
        <p:nvPicPr>
          <p:cNvPr id="276491" name="Picture 11" descr="LA_ANDR5"/>
          <p:cNvPicPr>
            <a:picLocks noChangeAspect="1" noChangeArrowheads="1"/>
          </p:cNvPicPr>
          <p:nvPr/>
        </p:nvPicPr>
        <p:blipFill>
          <a:blip r:embed="rId7" cstate="print"/>
          <a:srcRect/>
          <a:stretch>
            <a:fillRect/>
          </a:stretch>
        </p:blipFill>
        <p:spPr bwMode="auto">
          <a:xfrm>
            <a:off x="5435600" y="3933825"/>
            <a:ext cx="3170238" cy="2378075"/>
          </a:xfrm>
          <a:prstGeom prst="rect">
            <a:avLst/>
          </a:prstGeom>
          <a:noFill/>
          <a:ln w="9525">
            <a:noFill/>
            <a:miter lim="800000"/>
            <a:headEnd/>
            <a:tailEnd/>
          </a:ln>
        </p:spPr>
      </p:pic>
      <p:sp>
        <p:nvSpPr>
          <p:cNvPr id="276494" name="Text Box 14"/>
          <p:cNvSpPr txBox="1">
            <a:spLocks noChangeArrowheads="1"/>
          </p:cNvSpPr>
          <p:nvPr/>
        </p:nvSpPr>
        <p:spPr bwMode="auto">
          <a:xfrm>
            <a:off x="468313" y="1484313"/>
            <a:ext cx="1800225" cy="1046440"/>
          </a:xfrm>
          <a:prstGeom prst="rect">
            <a:avLst/>
          </a:prstGeom>
          <a:solidFill>
            <a:schemeClr val="bg1">
              <a:lumMod val="85000"/>
              <a:alpha val="70000"/>
            </a:schemeClr>
          </a:solidFill>
          <a:effectLst>
            <a:outerShdw blurRad="50800" dist="38100" dir="2700000" algn="tl" rotWithShape="0">
              <a:prstClr val="black">
                <a:alpha val="40000"/>
              </a:prstClr>
            </a:outerShdw>
          </a:effectLst>
        </p:spPr>
        <p:txBody>
          <a:bodyPr wrap="square" rtlCol="0">
            <a:spAutoFit/>
          </a:bodyPr>
          <a:lstStyle/>
          <a:p>
            <a:r>
              <a:rPr lang="el-GR" sz="1200" dirty="0"/>
              <a:t>Ατύχημα πυρκαγιάς και διαρροής – Αναλύσεις στο ηλεκτρονικό μικροσκόπιο - </a:t>
            </a:r>
          </a:p>
          <a:p>
            <a:r>
              <a:rPr lang="el-GR" sz="1200" dirty="0"/>
              <a:t>«Αρχαία ρυπανση»</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1"/>
          </p:nvPr>
        </p:nvSpPr>
        <p:spPr/>
        <p:txBody>
          <a:bodyPr/>
          <a:lstStyle/>
          <a:p>
            <a:fld id="{A9054BDA-C6E4-4D39-A890-662120B7019E}" type="slidenum">
              <a:rPr lang="en-GB"/>
              <a:pPr/>
              <a:t>22</a:t>
            </a:fld>
            <a:endParaRPr lang="en-GB"/>
          </a:p>
        </p:txBody>
      </p:sp>
      <p:sp>
        <p:nvSpPr>
          <p:cNvPr id="278530" name="Rectangle 2"/>
          <p:cNvSpPr>
            <a:spLocks noGrp="1" noChangeArrowheads="1"/>
          </p:cNvSpPr>
          <p:nvPr>
            <p:ph type="title"/>
          </p:nvPr>
        </p:nvSpPr>
        <p:spPr>
          <a:ln/>
        </p:spPr>
        <p:txBody>
          <a:bodyPr/>
          <a:lstStyle/>
          <a:p>
            <a:r>
              <a:rPr lang="el-GR" dirty="0" smtClean="0"/>
              <a:t>Δευτερογενείς Επιπτώσεις</a:t>
            </a:r>
            <a:endParaRPr lang="en-GB" dirty="0"/>
          </a:p>
        </p:txBody>
      </p:sp>
      <p:pic>
        <p:nvPicPr>
          <p:cNvPr id="278537" name="Picture 9" descr="LA_ANDR6"/>
          <p:cNvPicPr>
            <a:picLocks noChangeAspect="1" noChangeArrowheads="1"/>
          </p:cNvPicPr>
          <p:nvPr/>
        </p:nvPicPr>
        <p:blipFill>
          <a:blip r:embed="rId3" cstate="print"/>
          <a:srcRect/>
          <a:stretch>
            <a:fillRect/>
          </a:stretch>
        </p:blipFill>
        <p:spPr bwMode="auto">
          <a:xfrm>
            <a:off x="5435600" y="1557338"/>
            <a:ext cx="3168650" cy="2376487"/>
          </a:xfrm>
          <a:prstGeom prst="rect">
            <a:avLst/>
          </a:prstGeom>
          <a:noFill/>
          <a:ln w="9525">
            <a:noFill/>
            <a:miter lim="800000"/>
            <a:headEnd/>
            <a:tailEnd/>
          </a:ln>
        </p:spPr>
      </p:pic>
      <p:pic>
        <p:nvPicPr>
          <p:cNvPr id="278538" name="Picture 10"/>
          <p:cNvPicPr>
            <a:picLocks noChangeAspect="1" noChangeArrowheads="1"/>
          </p:cNvPicPr>
          <p:nvPr/>
        </p:nvPicPr>
        <p:blipFill>
          <a:blip r:embed="rId4" cstate="print"/>
          <a:srcRect r="30759"/>
          <a:stretch>
            <a:fillRect/>
          </a:stretch>
        </p:blipFill>
        <p:spPr bwMode="auto">
          <a:xfrm>
            <a:off x="2843213" y="1557338"/>
            <a:ext cx="2506662" cy="2401887"/>
          </a:xfrm>
          <a:prstGeom prst="rect">
            <a:avLst/>
          </a:prstGeom>
          <a:solidFill>
            <a:schemeClr val="bg1"/>
          </a:solidFill>
          <a:ln w="9525">
            <a:noFill/>
            <a:miter lim="800000"/>
            <a:headEnd/>
            <a:tailEnd/>
          </a:ln>
        </p:spPr>
      </p:pic>
      <p:sp>
        <p:nvSpPr>
          <p:cNvPr id="8" name="Text Box 14"/>
          <p:cNvSpPr txBox="1">
            <a:spLocks noChangeArrowheads="1"/>
          </p:cNvSpPr>
          <p:nvPr/>
        </p:nvSpPr>
        <p:spPr bwMode="auto">
          <a:xfrm>
            <a:off x="468313" y="1484313"/>
            <a:ext cx="1800225" cy="1046440"/>
          </a:xfrm>
          <a:prstGeom prst="rect">
            <a:avLst/>
          </a:prstGeom>
          <a:solidFill>
            <a:schemeClr val="bg1">
              <a:lumMod val="85000"/>
              <a:alpha val="70000"/>
            </a:schemeClr>
          </a:solidFill>
          <a:effectLst>
            <a:outerShdw blurRad="50800" dist="38100" dir="2700000" algn="tl" rotWithShape="0">
              <a:prstClr val="black">
                <a:alpha val="40000"/>
              </a:prstClr>
            </a:outerShdw>
          </a:effectLst>
        </p:spPr>
        <p:txBody>
          <a:bodyPr wrap="square" rtlCol="0">
            <a:spAutoFit/>
          </a:bodyPr>
          <a:lstStyle/>
          <a:p>
            <a:r>
              <a:rPr lang="el-GR" sz="1200" dirty="0"/>
              <a:t>Ατύχημα πυρκαγιάς και διαρροής – Αναλύσεις στο ηλεκτρονικό μικροσκόπιο - </a:t>
            </a:r>
          </a:p>
          <a:p>
            <a:r>
              <a:rPr lang="el-GR" sz="1200" dirty="0"/>
              <a:t>«Αρχαία ρυπανση»</a:t>
            </a:r>
          </a:p>
        </p:txBody>
      </p:sp>
      <p:pic>
        <p:nvPicPr>
          <p:cNvPr id="4097" name="Picture 1" descr="la_andr"/>
          <p:cNvPicPr>
            <a:picLocks noChangeAspect="1" noChangeArrowheads="1"/>
          </p:cNvPicPr>
          <p:nvPr/>
        </p:nvPicPr>
        <p:blipFill>
          <a:blip r:embed="rId5" cstate="print"/>
          <a:srcRect l="12924" t="19403" r="2776" b="15305"/>
          <a:stretch>
            <a:fillRect/>
          </a:stretch>
        </p:blipFill>
        <p:spPr bwMode="auto">
          <a:xfrm>
            <a:off x="323528" y="4005064"/>
            <a:ext cx="4457700" cy="2295525"/>
          </a:xfrm>
          <a:prstGeom prst="rect">
            <a:avLst/>
          </a:prstGeom>
          <a:noFill/>
          <a:ln w="9525">
            <a:noFill/>
            <a:miter lim="800000"/>
            <a:headEnd/>
            <a:tailEnd/>
          </a:ln>
        </p:spPr>
      </p:pic>
      <p:sp>
        <p:nvSpPr>
          <p:cNvPr id="9" name="Text Box 14"/>
          <p:cNvSpPr txBox="1">
            <a:spLocks noChangeArrowheads="1"/>
          </p:cNvSpPr>
          <p:nvPr/>
        </p:nvSpPr>
        <p:spPr bwMode="auto">
          <a:xfrm>
            <a:off x="4860032" y="4437112"/>
            <a:ext cx="1800225" cy="1015663"/>
          </a:xfrm>
          <a:prstGeom prst="rect">
            <a:avLst/>
          </a:prstGeom>
          <a:solidFill>
            <a:schemeClr val="bg1">
              <a:lumMod val="85000"/>
              <a:alpha val="70000"/>
            </a:schemeClr>
          </a:solidFill>
          <a:effectLst>
            <a:outerShdw blurRad="50800" dist="38100" dir="2700000" algn="tl" rotWithShape="0">
              <a:prstClr val="black">
                <a:alpha val="40000"/>
              </a:prstClr>
            </a:outerShdw>
          </a:effectLst>
        </p:spPr>
        <p:txBody>
          <a:bodyPr wrap="square" rtlCol="0">
            <a:spAutoFit/>
          </a:bodyPr>
          <a:lstStyle/>
          <a:p>
            <a:r>
              <a:rPr lang="el-GR" sz="1200" dirty="0"/>
              <a:t>Η στοιχειομετρική εξέταση έδειξε εκτός από τα προηγούμενα, σημαντική συγκέντρωση </a:t>
            </a:r>
            <a:r>
              <a:rPr lang="en-US" sz="1200" dirty="0" err="1"/>
              <a:t>Pb</a:t>
            </a:r>
            <a:r>
              <a:rPr lang="en-US" sz="1200" dirty="0"/>
              <a:t> </a:t>
            </a:r>
            <a:r>
              <a:rPr lang="el-GR" sz="1200" dirty="0"/>
              <a:t>και </a:t>
            </a:r>
            <a:r>
              <a:rPr lang="en-US" sz="1200" dirty="0"/>
              <a:t>As</a:t>
            </a:r>
            <a:r>
              <a:rPr lang="el-GR" sz="1200" dirty="0"/>
              <a:t>.</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Συμπεράσματα</a:t>
            </a:r>
            <a:endParaRPr lang="el-GR" dirty="0"/>
          </a:p>
        </p:txBody>
      </p:sp>
      <p:sp>
        <p:nvSpPr>
          <p:cNvPr id="3" name="Content Placeholder 2"/>
          <p:cNvSpPr>
            <a:spLocks noGrp="1"/>
          </p:cNvSpPr>
          <p:nvPr>
            <p:ph sz="half" idx="1"/>
          </p:nvPr>
        </p:nvSpPr>
        <p:spPr/>
        <p:txBody>
          <a:bodyPr numCol="1">
            <a:normAutofit fontScale="40000" lnSpcReduction="20000"/>
          </a:bodyPr>
          <a:lstStyle/>
          <a:p>
            <a:r>
              <a:rPr lang="el-GR" dirty="0" smtClean="0"/>
              <a:t>Σε ποια ουσία (ή ουσίες) οφείλεται ο χρωματισμός του νερού μετά την έκθεσή του στην επιφάνεια; </a:t>
            </a:r>
          </a:p>
          <a:p>
            <a:pPr lvl="1"/>
            <a:r>
              <a:rPr lang="el-GR" dirty="0" smtClean="0"/>
              <a:t>Ο χρωματισμός οφείλεται σε υψηλή συγκέντρωση ιόντων, κυρίως δισθενούς σιδήρου και μαγγανίου στο υπόγειο νερό. Με την έκθεση του νερού στην επιφάνεια οξειδώνονται και δημιουργούνται οξείδια τα οποία έχουν χαρακτηριστικό.</a:t>
            </a:r>
          </a:p>
          <a:p>
            <a:r>
              <a:rPr lang="el-GR" dirty="0" smtClean="0"/>
              <a:t>Για ποιο λόγο παρατηρούνται τα επιχρίσματα στη συνέχεια; </a:t>
            </a:r>
          </a:p>
          <a:p>
            <a:pPr lvl="1"/>
            <a:r>
              <a:rPr lang="el-GR" dirty="0" smtClean="0"/>
              <a:t>Πρόκειται για καθίζηση κυρίως άμορφων οξειδίων σιδήρου και μαγγανίου και θειούχων και θειικών αλάτων του μολύβδου, του βαρίου και άλλων μετάλλων.</a:t>
            </a:r>
          </a:p>
          <a:p>
            <a:r>
              <a:rPr lang="el-GR" dirty="0" smtClean="0"/>
              <a:t>Πρόκειται για ουσία (-ες) που έχει διαφύγει κατά το ατύχημα; </a:t>
            </a:r>
          </a:p>
          <a:p>
            <a:pPr lvl="1"/>
            <a:r>
              <a:rPr lang="el-GR" dirty="0"/>
              <a:t>Δ</a:t>
            </a:r>
            <a:r>
              <a:rPr lang="el-GR" dirty="0" smtClean="0"/>
              <a:t>εν πρόκειται για ουσίες που διέφυγαν κατά το ατύχημα του Ιουλίου 2006, αλλά πρόκειται για συνήθεις συνθήκες στην ευρύτερη περιοχή του Λαυρίου.</a:t>
            </a:r>
          </a:p>
          <a:p>
            <a:r>
              <a:rPr lang="el-GR" dirty="0" smtClean="0"/>
              <a:t>Γιατί εκδηλώθηκε η διαρροή μετά το ατύχημα; </a:t>
            </a:r>
          </a:p>
          <a:p>
            <a:pPr lvl="1"/>
            <a:r>
              <a:rPr lang="el-GR" dirty="0" smtClean="0"/>
              <a:t>Εάν όντως δεν υπήρχε καμιά διαρροή ποτέ πριν από το ατύχημα στην περιοχή της ακτογραμμής στη συγκεκριμένη θέση, το πιθανότερο είναι ότι λόγω της τεράστιας ποσότητας νερού που ερρίφθη στο χώρο κατά την κατάσβεση της πυρκαγιάς προκάλεσε προσωρινά ανύψωση της στάθμης του φρεάτιου υδροφόρου, τοπικά.  Πάντως τόσο σε άλλες θέσεις (στην περιοχή του Λαυρίου), όσο και σε άλλες περιοχές (π.χ. Πελοπόννησος, Σαντορίνη κ.λπ.), έχει παρατηρηθεί το φαινόμενο αυτό.</a:t>
            </a:r>
          </a:p>
          <a:p>
            <a:endParaRPr lang="el-GR" dirty="0"/>
          </a:p>
        </p:txBody>
      </p:sp>
      <p:sp>
        <p:nvSpPr>
          <p:cNvPr id="4" name="Content Placeholder 3"/>
          <p:cNvSpPr>
            <a:spLocks noGrp="1"/>
          </p:cNvSpPr>
          <p:nvPr>
            <p:ph sz="half" idx="2"/>
          </p:nvPr>
        </p:nvSpPr>
        <p:spPr/>
        <p:txBody>
          <a:bodyPr>
            <a:normAutofit fontScale="40000" lnSpcReduction="20000"/>
          </a:bodyPr>
          <a:lstStyle/>
          <a:p>
            <a:pPr lvl="1"/>
            <a:endParaRPr lang="el-GR" dirty="0" smtClean="0"/>
          </a:p>
          <a:p>
            <a:r>
              <a:rPr lang="el-GR" dirty="0" smtClean="0"/>
              <a:t>Πρόκειται για ρύπανση ή για φυσικό φαινόμενο; </a:t>
            </a:r>
          </a:p>
          <a:p>
            <a:pPr lvl="1"/>
            <a:r>
              <a:rPr lang="el-GR" dirty="0" smtClean="0"/>
              <a:t>Πρόκειται για ένα συνδυασμό φυσικών συνθηκών, λόγω των φυσικών μεταλλοφοριών που υπάρχουν στην περιοχή, με εκτεταμένη ρύπανση και μάλιστα σοβαρή, λόγω των μεταλλευτικών εργασιών και της ανεξέλεγκτης διάθεσης των αποβλήτων τους επί χιλιάδες χρόνια και όχι εξαιτίας του ατυχήματος ή της λειτουργίας των εγκαταστάσεων.</a:t>
            </a:r>
          </a:p>
          <a:p>
            <a:r>
              <a:rPr lang="el-GR" dirty="0" smtClean="0"/>
              <a:t>Τι μπορεί να γίνει για την ανάσχεση του φαινομένου; </a:t>
            </a:r>
          </a:p>
          <a:p>
            <a:pPr lvl="1"/>
            <a:r>
              <a:rPr lang="el-GR" dirty="0" smtClean="0"/>
              <a:t>Εάν επρόκειτο για τοπικό φαινόμενο και η ρύπανση αφορούσε μόνο τα ιόντα σιδήρου και μαγγανίου, το νερό θα μπορούσε να χρησιμοποιηθεί μετά από επεξεργασία με χημικά (για παράδειγμα υπερχλωρίωση ή επεξεργασία με όζον ή υπερμαγγανικό κάλιο). Δεν πρόκειται όμως για τέτοια περίπτωση. Στη συγκεκριμένη περίπτωση η αποκατάσταση της προηγούμενης τοπογραφίας είναι η προτιμότερη ενέργεια, για να ανασχέσει τη διαρροή του νερού στην επιφάνεια.</a:t>
            </a:r>
          </a:p>
          <a:p>
            <a:endParaRPr lang="el-G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smtClean="0"/>
              <a:t>Προσπάθειες Κατάσβεσης</a:t>
            </a:r>
            <a:endParaRPr lang="el-GR" dirty="0"/>
          </a:p>
        </p:txBody>
      </p:sp>
      <p:pic>
        <p:nvPicPr>
          <p:cNvPr id="1026" name="Picture 2" descr="5039"/>
          <p:cNvPicPr>
            <a:picLocks noGrp="1" noChangeAspect="1" noChangeArrowheads="1"/>
          </p:cNvPicPr>
          <p:nvPr>
            <p:ph sz="half" idx="2"/>
          </p:nvPr>
        </p:nvPicPr>
        <p:blipFill>
          <a:blip r:embed="rId2" cstate="print"/>
          <a:srcRect/>
          <a:stretch>
            <a:fillRect/>
          </a:stretch>
        </p:blipFill>
        <p:spPr bwMode="auto">
          <a:xfrm>
            <a:off x="5062971" y="1600200"/>
            <a:ext cx="3209058" cy="4525963"/>
          </a:xfrm>
          <a:prstGeom prst="rect">
            <a:avLst/>
          </a:prstGeom>
          <a:noFill/>
          <a:ln w="9525">
            <a:noFill/>
            <a:miter lim="800000"/>
            <a:headEnd/>
            <a:tailEnd/>
          </a:ln>
        </p:spPr>
      </p:pic>
      <p:pic>
        <p:nvPicPr>
          <p:cNvPr id="1027" name="Picture 3" descr="727008_b"/>
          <p:cNvPicPr>
            <a:picLocks noGrp="1" noChangeAspect="1" noChangeArrowheads="1"/>
          </p:cNvPicPr>
          <p:nvPr>
            <p:ph sz="half" idx="1"/>
          </p:nvPr>
        </p:nvPicPr>
        <p:blipFill>
          <a:blip r:embed="rId3" cstate="print"/>
          <a:srcRect/>
          <a:stretch>
            <a:fillRect/>
          </a:stretch>
        </p:blipFill>
        <p:spPr bwMode="auto">
          <a:xfrm>
            <a:off x="771525" y="1622673"/>
            <a:ext cx="3409950" cy="2238375"/>
          </a:xfrm>
          <a:prstGeom prst="rect">
            <a:avLst/>
          </a:prstGeom>
          <a:noFill/>
          <a:ln w="9525">
            <a:noFill/>
            <a:miter lim="800000"/>
            <a:headEnd/>
            <a:tailEnd/>
          </a:ln>
        </p:spPr>
      </p:pic>
      <p:pic>
        <p:nvPicPr>
          <p:cNvPr id="1028" name="Picture 4" descr="_MG_5014_sml"/>
          <p:cNvPicPr>
            <a:picLocks noChangeAspect="1" noChangeArrowheads="1"/>
          </p:cNvPicPr>
          <p:nvPr/>
        </p:nvPicPr>
        <p:blipFill>
          <a:blip r:embed="rId4" cstate="print"/>
          <a:srcRect/>
          <a:stretch>
            <a:fillRect/>
          </a:stretch>
        </p:blipFill>
        <p:spPr bwMode="auto">
          <a:xfrm>
            <a:off x="1691680" y="4509120"/>
            <a:ext cx="2514600" cy="1609725"/>
          </a:xfrm>
          <a:prstGeom prst="rect">
            <a:avLst/>
          </a:prstGeom>
          <a:noFill/>
          <a:ln w="9525">
            <a:noFill/>
            <a:miter lim="800000"/>
            <a:headEnd/>
            <a:tailEnd/>
          </a:ln>
        </p:spPr>
      </p:pic>
      <p:sp>
        <p:nvSpPr>
          <p:cNvPr id="11" name="TextBox 10"/>
          <p:cNvSpPr txBox="1"/>
          <p:nvPr/>
        </p:nvSpPr>
        <p:spPr>
          <a:xfrm>
            <a:off x="5580112" y="1340768"/>
            <a:ext cx="3168352" cy="461665"/>
          </a:xfrm>
          <a:prstGeom prst="rect">
            <a:avLst/>
          </a:prstGeom>
          <a:solidFill>
            <a:schemeClr val="bg1">
              <a:lumMod val="85000"/>
              <a:alpha val="70000"/>
            </a:schemeClr>
          </a:solidFill>
          <a:effectLst>
            <a:outerShdw blurRad="50800" dist="38100" dir="2700000" algn="tl" rotWithShape="0">
              <a:prstClr val="black">
                <a:alpha val="40000"/>
              </a:prstClr>
            </a:outerShdw>
          </a:effectLst>
        </p:spPr>
        <p:txBody>
          <a:bodyPr wrap="square" rtlCol="0">
            <a:spAutoFit/>
          </a:bodyPr>
          <a:lstStyle/>
          <a:p>
            <a:r>
              <a:rPr lang="el-GR" sz="1200" dirty="0" smtClean="0"/>
              <a:t>Από αέρος προσπάθεια κατάσβεση</a:t>
            </a:r>
            <a:r>
              <a:rPr lang="el-GR" sz="1200" dirty="0"/>
              <a:t>ς</a:t>
            </a:r>
            <a:r>
              <a:rPr lang="el-GR" sz="1200" dirty="0" smtClean="0"/>
              <a:t> της πυρκαγιάς με ελικόπτερο</a:t>
            </a:r>
            <a:endParaRPr lang="el-GR" sz="1200" dirty="0"/>
          </a:p>
        </p:txBody>
      </p:sp>
      <p:sp>
        <p:nvSpPr>
          <p:cNvPr id="12" name="TextBox 11"/>
          <p:cNvSpPr txBox="1"/>
          <p:nvPr/>
        </p:nvSpPr>
        <p:spPr>
          <a:xfrm>
            <a:off x="755576" y="3789040"/>
            <a:ext cx="3168352" cy="461665"/>
          </a:xfrm>
          <a:prstGeom prst="rect">
            <a:avLst/>
          </a:prstGeom>
          <a:solidFill>
            <a:schemeClr val="bg1">
              <a:lumMod val="85000"/>
              <a:alpha val="70000"/>
            </a:schemeClr>
          </a:solidFill>
          <a:effectLst>
            <a:outerShdw blurRad="50800" dist="38100" dir="2700000" algn="tl" rotWithShape="0">
              <a:prstClr val="black">
                <a:alpha val="40000"/>
              </a:prstClr>
            </a:outerShdw>
          </a:effectLst>
        </p:spPr>
        <p:txBody>
          <a:bodyPr wrap="square" rtlCol="0">
            <a:spAutoFit/>
          </a:bodyPr>
          <a:lstStyle/>
          <a:p>
            <a:r>
              <a:rPr lang="el-GR" sz="1200" dirty="0" smtClean="0"/>
              <a:t>Από αέρος προσπάθεια κατάσβεση</a:t>
            </a:r>
            <a:r>
              <a:rPr lang="el-GR" sz="1200" dirty="0"/>
              <a:t>ς</a:t>
            </a:r>
            <a:r>
              <a:rPr lang="el-GR" sz="1200" dirty="0" smtClean="0"/>
              <a:t> της πυρκαγιάς με αεροπλάνο</a:t>
            </a:r>
            <a:endParaRPr lang="el-GR" sz="1200" dirty="0"/>
          </a:p>
        </p:txBody>
      </p:sp>
      <p:sp>
        <p:nvSpPr>
          <p:cNvPr id="13" name="TextBox 12"/>
          <p:cNvSpPr txBox="1"/>
          <p:nvPr/>
        </p:nvSpPr>
        <p:spPr>
          <a:xfrm>
            <a:off x="683568" y="4437112"/>
            <a:ext cx="1152128" cy="646331"/>
          </a:xfrm>
          <a:prstGeom prst="rect">
            <a:avLst/>
          </a:prstGeom>
          <a:solidFill>
            <a:schemeClr val="bg1">
              <a:lumMod val="85000"/>
              <a:alpha val="70000"/>
            </a:schemeClr>
          </a:solidFill>
          <a:effectLst>
            <a:outerShdw blurRad="50800" dist="38100" dir="2700000" algn="tl" rotWithShape="0">
              <a:prstClr val="black">
                <a:alpha val="40000"/>
              </a:prstClr>
            </a:outerShdw>
          </a:effectLst>
        </p:spPr>
        <p:txBody>
          <a:bodyPr wrap="square" rtlCol="0">
            <a:spAutoFit/>
          </a:bodyPr>
          <a:lstStyle/>
          <a:p>
            <a:r>
              <a:rPr lang="el-GR" sz="1200" dirty="0" smtClean="0"/>
              <a:t>Επιχείρηση πυροσβεστικού πλοιαρίου</a:t>
            </a:r>
            <a:endParaRPr lang="el-GR" sz="1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Συνθήκες Πυρκαγιάς</a:t>
            </a:r>
            <a:endParaRPr lang="el-GR" dirty="0"/>
          </a:p>
        </p:txBody>
      </p:sp>
      <p:pic>
        <p:nvPicPr>
          <p:cNvPr id="37890" name="Picture 2" descr="Related image"/>
          <p:cNvPicPr>
            <a:picLocks noGrp="1" noChangeAspect="1" noChangeArrowheads="1"/>
          </p:cNvPicPr>
          <p:nvPr>
            <p:ph sz="half" idx="1"/>
          </p:nvPr>
        </p:nvPicPr>
        <p:blipFill>
          <a:blip r:embed="rId2" cstate="print"/>
          <a:srcRect/>
          <a:stretch>
            <a:fillRect/>
          </a:stretch>
        </p:blipFill>
        <p:spPr bwMode="auto">
          <a:xfrm>
            <a:off x="457200" y="2348706"/>
            <a:ext cx="4038600" cy="3028950"/>
          </a:xfrm>
          <a:prstGeom prst="rect">
            <a:avLst/>
          </a:prstGeom>
          <a:noFill/>
        </p:spPr>
      </p:pic>
      <p:sp>
        <p:nvSpPr>
          <p:cNvPr id="6" name="Rectangle 5"/>
          <p:cNvSpPr/>
          <p:nvPr/>
        </p:nvSpPr>
        <p:spPr>
          <a:xfrm>
            <a:off x="899592" y="5445224"/>
            <a:ext cx="3672408" cy="276999"/>
          </a:xfrm>
          <a:prstGeom prst="rect">
            <a:avLst/>
          </a:prstGeom>
        </p:spPr>
        <p:txBody>
          <a:bodyPr wrap="square">
            <a:spAutoFit/>
          </a:bodyPr>
          <a:lstStyle/>
          <a:p>
            <a:r>
              <a:rPr lang="en-GB" sz="1200" dirty="0" smtClean="0">
                <a:hlinkClick r:id="rId3"/>
              </a:rPr>
              <a:t>https://www.youtube.com/watch?v=9nEhFYTAgBc</a:t>
            </a:r>
            <a:endParaRPr lang="el-GR" sz="1200" dirty="0"/>
          </a:p>
        </p:txBody>
      </p:sp>
      <p:pic>
        <p:nvPicPr>
          <p:cNvPr id="8" name="Picture 3">
            <a:hlinkClick r:id="rId3"/>
          </p:cNvPr>
          <p:cNvPicPr>
            <a:picLocks noGrp="1" noChangeAspect="1" noChangeArrowheads="1"/>
          </p:cNvPicPr>
          <p:nvPr>
            <p:ph sz="half" idx="2"/>
          </p:nvPr>
        </p:nvPicPr>
        <p:blipFill>
          <a:blip r:embed="rId4" cstate="print"/>
          <a:srcRect l="16829" t="13251" r="34150" b="22700"/>
          <a:stretch>
            <a:fillRect/>
          </a:stretch>
        </p:blipFill>
        <p:spPr bwMode="auto">
          <a:xfrm>
            <a:off x="4648200" y="2379114"/>
            <a:ext cx="4038600" cy="2968134"/>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Φλεγόμενες και Διαρρέουσες Ουσίες</a:t>
            </a:r>
            <a:endParaRPr lang="el-GR" dirty="0"/>
          </a:p>
        </p:txBody>
      </p:sp>
      <p:graphicFrame>
        <p:nvGraphicFramePr>
          <p:cNvPr id="4" name="Content Placeholder 3"/>
          <p:cNvGraphicFramePr>
            <a:graphicFrameLocks noGrp="1"/>
          </p:cNvGraphicFramePr>
          <p:nvPr>
            <p:ph sz="half" idx="1"/>
          </p:nvPr>
        </p:nvGraphicFramePr>
        <p:xfrm>
          <a:off x="457200" y="1600200"/>
          <a:ext cx="4039968" cy="4572000"/>
        </p:xfrm>
        <a:graphic>
          <a:graphicData uri="http://schemas.openxmlformats.org/drawingml/2006/table">
            <a:tbl>
              <a:tblPr/>
              <a:tblGrid>
                <a:gridCol w="2019984"/>
                <a:gridCol w="2019984"/>
              </a:tblGrid>
              <a:tr h="724154">
                <a:tc>
                  <a:txBody>
                    <a:bodyPr/>
                    <a:lstStyle/>
                    <a:p>
                      <a:pPr algn="ctr">
                        <a:spcAft>
                          <a:spcPts val="0"/>
                        </a:spcAft>
                      </a:pPr>
                      <a:r>
                        <a:rPr lang="el-GR" sz="600" dirty="0">
                          <a:latin typeface="Calibri" pitchFamily="34" charset="0"/>
                          <a:ea typeface="Times New Roman"/>
                        </a:rPr>
                        <a:t>             </a:t>
                      </a:r>
                      <a:r>
                        <a:rPr lang="en-US" sz="600" dirty="0" err="1">
                          <a:latin typeface="Calibri" pitchFamily="34" charset="0"/>
                          <a:ea typeface="Times New Roman"/>
                        </a:rPr>
                        <a:t>IDNo</a:t>
                      </a:r>
                      <a:r>
                        <a:rPr lang="en-US" sz="600" dirty="0">
                          <a:latin typeface="Calibri" pitchFamily="34" charset="0"/>
                          <a:ea typeface="Times New Roman"/>
                        </a:rPr>
                        <a:t> </a:t>
                      </a:r>
                      <a:r>
                        <a:rPr lang="en-US" sz="600" baseline="30000" dirty="0">
                          <a:latin typeface="Calibri" pitchFamily="34" charset="0"/>
                          <a:ea typeface="Times New Roman"/>
                        </a:rPr>
                        <a:t>*</a:t>
                      </a:r>
                      <a:r>
                        <a:rPr lang="en-US" sz="600" dirty="0">
                          <a:latin typeface="Calibri" pitchFamily="34" charset="0"/>
                          <a:ea typeface="Times New Roman"/>
                        </a:rPr>
                        <a:t> Guide No</a:t>
                      </a:r>
                      <a:r>
                        <a:rPr lang="en-US" sz="600" baseline="30000" dirty="0">
                          <a:latin typeface="Calibri" pitchFamily="34" charset="0"/>
                          <a:ea typeface="Times New Roman"/>
                        </a:rPr>
                        <a:t>*</a:t>
                      </a:r>
                      <a:endParaRPr lang="el-GR" sz="600" dirty="0">
                        <a:latin typeface="Calibri" pitchFamily="34" charset="0"/>
                        <a:ea typeface="Times New Roman"/>
                      </a:endParaRPr>
                    </a:p>
                    <a:p>
                      <a:pPr>
                        <a:spcAft>
                          <a:spcPts val="0"/>
                        </a:spcAft>
                      </a:pPr>
                      <a:r>
                        <a:rPr lang="el-GR" sz="600" b="1" dirty="0">
                          <a:latin typeface="Calibri" pitchFamily="34" charset="0"/>
                          <a:ea typeface="Times New Roman"/>
                        </a:rPr>
                        <a:t>Αρωματικές ενώσεις</a:t>
                      </a:r>
                    </a:p>
                    <a:p>
                      <a:pPr>
                        <a:spcAft>
                          <a:spcPts val="0"/>
                        </a:spcAft>
                      </a:pPr>
                      <a:r>
                        <a:rPr lang="el-GR" sz="600" dirty="0">
                          <a:latin typeface="Calibri" pitchFamily="34" charset="0"/>
                          <a:ea typeface="Times New Roman"/>
                        </a:rPr>
                        <a:t>Τολουόλιο                           1294         130</a:t>
                      </a:r>
                    </a:p>
                    <a:p>
                      <a:pPr>
                        <a:spcAft>
                          <a:spcPts val="0"/>
                        </a:spcAft>
                      </a:pPr>
                      <a:r>
                        <a:rPr lang="el-GR" sz="600" dirty="0">
                          <a:latin typeface="Calibri" pitchFamily="34" charset="0"/>
                          <a:ea typeface="Times New Roman"/>
                        </a:rPr>
                        <a:t>Ξυλόλιο                               1307         130</a:t>
                      </a:r>
                    </a:p>
                    <a:p>
                      <a:pPr>
                        <a:spcAft>
                          <a:spcPts val="0"/>
                        </a:spcAft>
                      </a:pPr>
                      <a:r>
                        <a:rPr lang="en-US" sz="600" dirty="0" err="1">
                          <a:latin typeface="Calibri" pitchFamily="34" charset="0"/>
                          <a:ea typeface="Times New Roman"/>
                        </a:rPr>
                        <a:t>Naphta</a:t>
                      </a:r>
                      <a:r>
                        <a:rPr lang="el-GR" sz="600" dirty="0">
                          <a:latin typeface="Calibri" pitchFamily="34" charset="0"/>
                          <a:ea typeface="Times New Roman"/>
                        </a:rPr>
                        <a:t>                                 -            -</a:t>
                      </a:r>
                    </a:p>
                    <a:p>
                      <a:pPr>
                        <a:spcAft>
                          <a:spcPts val="0"/>
                        </a:spcAft>
                      </a:pPr>
                      <a:r>
                        <a:rPr lang="el-GR" sz="600" dirty="0">
                          <a:latin typeface="Calibri" pitchFamily="34" charset="0"/>
                          <a:ea typeface="Times New Roman"/>
                        </a:rPr>
                        <a:t>Στυρόλιο                              2055        128</a:t>
                      </a:r>
                      <a:r>
                        <a:rPr lang="en-US" sz="600" dirty="0">
                          <a:latin typeface="Calibri" pitchFamily="34" charset="0"/>
                          <a:ea typeface="Times New Roman"/>
                        </a:rPr>
                        <a:t>P</a:t>
                      </a:r>
                      <a:endParaRPr lang="el-GR" sz="600" dirty="0">
                        <a:latin typeface="Calibri" pitchFamily="34" charset="0"/>
                        <a:ea typeface="Times New Roman"/>
                      </a:endParaRPr>
                    </a:p>
                  </a:txBody>
                  <a:tcPr marL="51199" marR="51199" marT="0" marB="0">
                    <a:lnL>
                      <a:noFill/>
                    </a:lnL>
                    <a:lnR>
                      <a:noFill/>
                    </a:lnR>
                    <a:lnT>
                      <a:noFill/>
                    </a:lnT>
                    <a:lnB>
                      <a:noFill/>
                    </a:lnB>
                  </a:tcPr>
                </a:tc>
                <a:tc>
                  <a:txBody>
                    <a:bodyPr/>
                    <a:lstStyle/>
                    <a:p>
                      <a:pPr algn="ctr">
                        <a:spcAft>
                          <a:spcPts val="0"/>
                        </a:spcAft>
                      </a:pPr>
                      <a:r>
                        <a:rPr lang="el-GR" sz="600" dirty="0">
                          <a:latin typeface="Calibri" pitchFamily="34" charset="0"/>
                          <a:ea typeface="Times New Roman"/>
                        </a:rPr>
                        <a:t>    </a:t>
                      </a:r>
                      <a:r>
                        <a:rPr lang="en-US" sz="600" dirty="0" err="1">
                          <a:latin typeface="Calibri" pitchFamily="34" charset="0"/>
                          <a:ea typeface="Times New Roman"/>
                        </a:rPr>
                        <a:t>IDNo</a:t>
                      </a:r>
                      <a:r>
                        <a:rPr lang="en-US" sz="600" baseline="30000" dirty="0">
                          <a:latin typeface="Calibri" pitchFamily="34" charset="0"/>
                          <a:ea typeface="Times New Roman"/>
                        </a:rPr>
                        <a:t>*</a:t>
                      </a:r>
                      <a:r>
                        <a:rPr lang="en-US" sz="600" dirty="0">
                          <a:latin typeface="Calibri" pitchFamily="34" charset="0"/>
                          <a:ea typeface="Times New Roman"/>
                        </a:rPr>
                        <a:t> Guide No</a:t>
                      </a:r>
                      <a:r>
                        <a:rPr lang="en-US" sz="600" baseline="30000" dirty="0">
                          <a:latin typeface="Calibri" pitchFamily="34" charset="0"/>
                          <a:ea typeface="Times New Roman"/>
                        </a:rPr>
                        <a:t>*</a:t>
                      </a:r>
                      <a:endParaRPr lang="el-GR" sz="600" dirty="0">
                        <a:latin typeface="Calibri" pitchFamily="34" charset="0"/>
                        <a:ea typeface="Times New Roman"/>
                      </a:endParaRPr>
                    </a:p>
                    <a:p>
                      <a:pPr>
                        <a:spcAft>
                          <a:spcPts val="0"/>
                        </a:spcAft>
                      </a:pPr>
                      <a:r>
                        <a:rPr lang="el-GR" sz="600" b="1" dirty="0">
                          <a:latin typeface="Calibri" pitchFamily="34" charset="0"/>
                          <a:ea typeface="Times New Roman"/>
                        </a:rPr>
                        <a:t>Εστέρες</a:t>
                      </a:r>
                    </a:p>
                    <a:p>
                      <a:pPr algn="just">
                        <a:spcAft>
                          <a:spcPts val="0"/>
                        </a:spcAft>
                      </a:pPr>
                      <a:r>
                        <a:rPr lang="el-GR" sz="600" dirty="0">
                          <a:latin typeface="Calibri" pitchFamily="34" charset="0"/>
                          <a:ea typeface="Times New Roman"/>
                        </a:rPr>
                        <a:t>Αιθυλεστέρας                      1173      129</a:t>
                      </a:r>
                    </a:p>
                    <a:p>
                      <a:pPr algn="just">
                        <a:spcAft>
                          <a:spcPts val="0"/>
                        </a:spcAft>
                      </a:pPr>
                      <a:r>
                        <a:rPr lang="el-GR" sz="600" dirty="0">
                          <a:latin typeface="Calibri" pitchFamily="34" charset="0"/>
                          <a:ea typeface="Times New Roman"/>
                        </a:rPr>
                        <a:t>Βουτυλεστέρας                    1123      129</a:t>
                      </a:r>
                    </a:p>
                    <a:p>
                      <a:pPr algn="just">
                        <a:spcAft>
                          <a:spcPts val="0"/>
                        </a:spcAft>
                      </a:pPr>
                      <a:r>
                        <a:rPr lang="el-GR" sz="600" dirty="0">
                          <a:latin typeface="Calibri" pitchFamily="34" charset="0"/>
                          <a:ea typeface="Times New Roman"/>
                        </a:rPr>
                        <a:t>Ισοβουτυλεστέρας               1213      129</a:t>
                      </a:r>
                    </a:p>
                    <a:p>
                      <a:pPr algn="just">
                        <a:spcAft>
                          <a:spcPts val="0"/>
                        </a:spcAft>
                      </a:pPr>
                      <a:r>
                        <a:rPr lang="el-GR" sz="600" dirty="0">
                          <a:latin typeface="Calibri" pitchFamily="34" charset="0"/>
                          <a:ea typeface="Times New Roman"/>
                        </a:rPr>
                        <a:t>Ισοπροπυλεστέρας               1220      129</a:t>
                      </a:r>
                    </a:p>
                    <a:p>
                      <a:pPr algn="just">
                        <a:spcAft>
                          <a:spcPts val="0"/>
                        </a:spcAft>
                      </a:pPr>
                      <a:r>
                        <a:rPr lang="el-GR" sz="600" dirty="0">
                          <a:latin typeface="Calibri" pitchFamily="34" charset="0"/>
                          <a:ea typeface="Times New Roman"/>
                        </a:rPr>
                        <a:t>Ν. Προπυλεστέρας               1276      129</a:t>
                      </a:r>
                    </a:p>
                    <a:p>
                      <a:pPr algn="just">
                        <a:spcAft>
                          <a:spcPts val="0"/>
                        </a:spcAft>
                      </a:pPr>
                      <a:r>
                        <a:rPr lang="el-GR" sz="600" dirty="0">
                          <a:latin typeface="Calibri" pitchFamily="34" charset="0"/>
                          <a:ea typeface="Times New Roman"/>
                        </a:rPr>
                        <a:t>Βινυλεστέρας                       1301      129</a:t>
                      </a:r>
                    </a:p>
                  </a:txBody>
                  <a:tcPr marL="51199" marR="51199" marT="0" marB="0">
                    <a:lnL>
                      <a:noFill/>
                    </a:lnL>
                    <a:lnR>
                      <a:noFill/>
                    </a:lnR>
                    <a:lnT>
                      <a:noFill/>
                    </a:lnT>
                    <a:lnB>
                      <a:noFill/>
                    </a:lnB>
                  </a:tcPr>
                </a:tc>
              </a:tr>
              <a:tr h="905193">
                <a:tc>
                  <a:txBody>
                    <a:bodyPr/>
                    <a:lstStyle/>
                    <a:p>
                      <a:pPr>
                        <a:spcAft>
                          <a:spcPts val="0"/>
                        </a:spcAft>
                      </a:pPr>
                      <a:r>
                        <a:rPr lang="el-GR" sz="600" b="1" dirty="0">
                          <a:latin typeface="Calibri" pitchFamily="34" charset="0"/>
                          <a:ea typeface="Times New Roman"/>
                        </a:rPr>
                        <a:t>Αλειφατικές ενώσεις</a:t>
                      </a:r>
                    </a:p>
                    <a:p>
                      <a:pPr>
                        <a:spcAft>
                          <a:spcPts val="0"/>
                        </a:spcAft>
                      </a:pPr>
                      <a:r>
                        <a:rPr lang="el-GR" sz="600" dirty="0">
                          <a:latin typeface="Calibri" pitchFamily="34" charset="0"/>
                          <a:ea typeface="Times New Roman"/>
                        </a:rPr>
                        <a:t>Εχάνιο                                  1328         133</a:t>
                      </a:r>
                    </a:p>
                    <a:p>
                      <a:pPr>
                        <a:spcAft>
                          <a:spcPts val="0"/>
                        </a:spcAft>
                      </a:pPr>
                      <a:r>
                        <a:rPr lang="el-GR" sz="600" dirty="0">
                          <a:latin typeface="Calibri" pitchFamily="34" charset="0"/>
                          <a:ea typeface="Times New Roman"/>
                        </a:rPr>
                        <a:t>Επτάνιο                                1206         128</a:t>
                      </a:r>
                    </a:p>
                    <a:p>
                      <a:pPr>
                        <a:spcAft>
                          <a:spcPts val="0"/>
                        </a:spcAft>
                      </a:pPr>
                      <a:r>
                        <a:rPr lang="en-US" sz="600" dirty="0">
                          <a:latin typeface="Calibri" pitchFamily="34" charset="0"/>
                          <a:ea typeface="Times New Roman"/>
                        </a:rPr>
                        <a:t>SBP</a:t>
                      </a:r>
                      <a:r>
                        <a:rPr lang="el-GR" sz="600" dirty="0">
                          <a:latin typeface="Calibri" pitchFamily="34" charset="0"/>
                          <a:ea typeface="Times New Roman"/>
                        </a:rPr>
                        <a:t> 80/110                          -               -</a:t>
                      </a:r>
                    </a:p>
                    <a:p>
                      <a:pPr>
                        <a:spcAft>
                          <a:spcPts val="0"/>
                        </a:spcAft>
                      </a:pPr>
                      <a:r>
                        <a:rPr lang="en-US" sz="600" dirty="0">
                          <a:latin typeface="Calibri" pitchFamily="34" charset="0"/>
                          <a:ea typeface="Times New Roman"/>
                        </a:rPr>
                        <a:t>SBP</a:t>
                      </a:r>
                      <a:r>
                        <a:rPr lang="el-GR" sz="600" dirty="0">
                          <a:latin typeface="Calibri" pitchFamily="34" charset="0"/>
                          <a:ea typeface="Times New Roman"/>
                        </a:rPr>
                        <a:t> 100/140                        -               -</a:t>
                      </a:r>
                    </a:p>
                    <a:p>
                      <a:pPr>
                        <a:spcAft>
                          <a:spcPts val="0"/>
                        </a:spcAft>
                      </a:pPr>
                      <a:r>
                        <a:rPr lang="en-US" sz="600" dirty="0">
                          <a:latin typeface="Calibri" pitchFamily="34" charset="0"/>
                          <a:ea typeface="Times New Roman"/>
                        </a:rPr>
                        <a:t>White Spirit</a:t>
                      </a:r>
                      <a:r>
                        <a:rPr lang="el-GR" sz="600" dirty="0">
                          <a:latin typeface="Calibri" pitchFamily="34" charset="0"/>
                          <a:ea typeface="Times New Roman"/>
                        </a:rPr>
                        <a:t>                          -               -</a:t>
                      </a:r>
                    </a:p>
                    <a:p>
                      <a:pPr>
                        <a:spcAft>
                          <a:spcPts val="0"/>
                        </a:spcAft>
                      </a:pPr>
                      <a:r>
                        <a:rPr lang="en-US" sz="600" dirty="0" err="1">
                          <a:latin typeface="Calibri" pitchFamily="34" charset="0"/>
                          <a:ea typeface="Times New Roman"/>
                        </a:rPr>
                        <a:t>Spaysol</a:t>
                      </a:r>
                      <a:r>
                        <a:rPr lang="en-US" sz="600" dirty="0">
                          <a:latin typeface="Calibri" pitchFamily="34" charset="0"/>
                          <a:ea typeface="Times New Roman"/>
                        </a:rPr>
                        <a:t> D-60                        -               -</a:t>
                      </a:r>
                      <a:endParaRPr lang="el-GR" sz="600" dirty="0">
                        <a:latin typeface="Calibri" pitchFamily="34" charset="0"/>
                        <a:ea typeface="Times New Roman"/>
                      </a:endParaRPr>
                    </a:p>
                    <a:p>
                      <a:pPr>
                        <a:spcAft>
                          <a:spcPts val="0"/>
                        </a:spcAft>
                      </a:pPr>
                      <a:r>
                        <a:rPr lang="en-US" sz="600" dirty="0" err="1">
                          <a:latin typeface="Calibri" pitchFamily="34" charset="0"/>
                          <a:ea typeface="Times New Roman"/>
                        </a:rPr>
                        <a:t>Spraysol</a:t>
                      </a:r>
                      <a:r>
                        <a:rPr lang="en-US" sz="600" dirty="0">
                          <a:latin typeface="Calibri" pitchFamily="34" charset="0"/>
                          <a:ea typeface="Times New Roman"/>
                        </a:rPr>
                        <a:t> D-40                       -              -</a:t>
                      </a:r>
                      <a:endParaRPr lang="el-GR" sz="600" dirty="0">
                        <a:latin typeface="Calibri" pitchFamily="34" charset="0"/>
                        <a:ea typeface="Times New Roman"/>
                      </a:endParaRPr>
                    </a:p>
                    <a:p>
                      <a:pPr>
                        <a:spcAft>
                          <a:spcPts val="0"/>
                        </a:spcAft>
                      </a:pPr>
                      <a:r>
                        <a:rPr lang="en-US" sz="600" dirty="0" err="1">
                          <a:latin typeface="Calibri" pitchFamily="34" charset="0"/>
                          <a:ea typeface="Times New Roman"/>
                        </a:rPr>
                        <a:t>Spraysol</a:t>
                      </a:r>
                      <a:r>
                        <a:rPr lang="en-US" sz="600" dirty="0">
                          <a:latin typeface="Calibri" pitchFamily="34" charset="0"/>
                          <a:ea typeface="Times New Roman"/>
                        </a:rPr>
                        <a:t> D-100                     -              -</a:t>
                      </a:r>
                      <a:endParaRPr lang="el-GR" sz="600" dirty="0">
                        <a:latin typeface="Calibri" pitchFamily="34" charset="0"/>
                        <a:ea typeface="Times New Roman"/>
                      </a:endParaRPr>
                    </a:p>
                    <a:p>
                      <a:pPr>
                        <a:spcAft>
                          <a:spcPts val="0"/>
                        </a:spcAft>
                      </a:pPr>
                      <a:r>
                        <a:rPr lang="en-US" sz="600" dirty="0" err="1">
                          <a:latin typeface="Calibri" pitchFamily="34" charset="0"/>
                          <a:ea typeface="Times New Roman"/>
                        </a:rPr>
                        <a:t>Spraysol</a:t>
                      </a:r>
                      <a:r>
                        <a:rPr lang="en-US" sz="600" dirty="0">
                          <a:latin typeface="Calibri" pitchFamily="34" charset="0"/>
                          <a:ea typeface="Times New Roman"/>
                        </a:rPr>
                        <a:t> M                           -               -</a:t>
                      </a:r>
                      <a:endParaRPr lang="el-GR" sz="600" dirty="0">
                        <a:latin typeface="Calibri" pitchFamily="34" charset="0"/>
                        <a:ea typeface="Times New Roman"/>
                      </a:endParaRPr>
                    </a:p>
                  </a:txBody>
                  <a:tcPr marL="51199" marR="51199" marT="0" marB="0">
                    <a:lnL>
                      <a:noFill/>
                    </a:lnL>
                    <a:lnR>
                      <a:noFill/>
                    </a:lnR>
                    <a:lnT>
                      <a:noFill/>
                    </a:lnT>
                    <a:lnB>
                      <a:noFill/>
                    </a:lnB>
                  </a:tcPr>
                </a:tc>
                <a:tc>
                  <a:txBody>
                    <a:bodyPr/>
                    <a:lstStyle/>
                    <a:p>
                      <a:pPr>
                        <a:spcAft>
                          <a:spcPts val="0"/>
                        </a:spcAft>
                      </a:pPr>
                      <a:r>
                        <a:rPr lang="el-GR" sz="600">
                          <a:latin typeface="Calibri" pitchFamily="34" charset="0"/>
                          <a:ea typeface="Times New Roman"/>
                        </a:rPr>
                        <a:t>Χλωριομένοι</a:t>
                      </a:r>
                    </a:p>
                    <a:p>
                      <a:pPr>
                        <a:spcAft>
                          <a:spcPts val="0"/>
                        </a:spcAft>
                      </a:pPr>
                      <a:r>
                        <a:rPr lang="el-GR" sz="600">
                          <a:latin typeface="Calibri" pitchFamily="34" charset="0"/>
                          <a:ea typeface="Times New Roman"/>
                        </a:rPr>
                        <a:t>Χλωριούχο μεθυλένιο         1593      160</a:t>
                      </a:r>
                    </a:p>
                    <a:p>
                      <a:pPr>
                        <a:spcAft>
                          <a:spcPts val="0"/>
                        </a:spcAft>
                      </a:pPr>
                      <a:r>
                        <a:rPr lang="el-GR" sz="600">
                          <a:latin typeface="Calibri" pitchFamily="34" charset="0"/>
                          <a:ea typeface="Times New Roman"/>
                        </a:rPr>
                        <a:t>Τριχλωροαιθυλένειο           1710      160</a:t>
                      </a:r>
                    </a:p>
                    <a:p>
                      <a:pPr>
                        <a:spcAft>
                          <a:spcPts val="0"/>
                        </a:spcAft>
                      </a:pPr>
                      <a:r>
                        <a:rPr lang="el-GR" sz="600">
                          <a:latin typeface="Calibri" pitchFamily="34" charset="0"/>
                          <a:ea typeface="Times New Roman"/>
                        </a:rPr>
                        <a:t>Περχλωροαιθυλένειο          1897      160</a:t>
                      </a:r>
                    </a:p>
                  </a:txBody>
                  <a:tcPr marL="51199" marR="51199" marT="0" marB="0">
                    <a:lnL>
                      <a:noFill/>
                    </a:lnL>
                    <a:lnR>
                      <a:noFill/>
                    </a:lnR>
                    <a:lnT>
                      <a:noFill/>
                    </a:lnT>
                    <a:lnB>
                      <a:noFill/>
                    </a:lnB>
                  </a:tcPr>
                </a:tc>
              </a:tr>
              <a:tr h="633635">
                <a:tc>
                  <a:txBody>
                    <a:bodyPr/>
                    <a:lstStyle/>
                    <a:p>
                      <a:pPr>
                        <a:spcAft>
                          <a:spcPts val="0"/>
                        </a:spcAft>
                      </a:pPr>
                      <a:r>
                        <a:rPr lang="el-GR" sz="600">
                          <a:latin typeface="Calibri" pitchFamily="34" charset="0"/>
                          <a:ea typeface="Times New Roman"/>
                        </a:rPr>
                        <a:t>Αλκοόλες</a:t>
                      </a:r>
                    </a:p>
                    <a:p>
                      <a:pPr>
                        <a:spcAft>
                          <a:spcPts val="0"/>
                        </a:spcAft>
                      </a:pPr>
                      <a:r>
                        <a:rPr lang="el-GR" sz="600">
                          <a:latin typeface="Calibri" pitchFamily="34" charset="0"/>
                          <a:ea typeface="Times New Roman"/>
                        </a:rPr>
                        <a:t>Μεθανόλη                             1230        131</a:t>
                      </a:r>
                    </a:p>
                    <a:p>
                      <a:pPr>
                        <a:spcAft>
                          <a:spcPts val="0"/>
                        </a:spcAft>
                      </a:pPr>
                      <a:r>
                        <a:rPr lang="el-GR" sz="600">
                          <a:latin typeface="Calibri" pitchFamily="34" charset="0"/>
                          <a:ea typeface="Times New Roman"/>
                        </a:rPr>
                        <a:t>Ν-προπανόλη                        1274        129</a:t>
                      </a:r>
                    </a:p>
                    <a:p>
                      <a:pPr>
                        <a:spcAft>
                          <a:spcPts val="0"/>
                        </a:spcAft>
                      </a:pPr>
                      <a:r>
                        <a:rPr lang="el-GR" sz="600">
                          <a:latin typeface="Calibri" pitchFamily="34" charset="0"/>
                          <a:ea typeface="Times New Roman"/>
                        </a:rPr>
                        <a:t>Ισοπροπιλική αλκοόλη         1219        129</a:t>
                      </a:r>
                    </a:p>
                    <a:p>
                      <a:pPr>
                        <a:spcAft>
                          <a:spcPts val="0"/>
                        </a:spcAft>
                      </a:pPr>
                      <a:r>
                        <a:rPr lang="el-GR" sz="600">
                          <a:latin typeface="Calibri" pitchFamily="34" charset="0"/>
                          <a:ea typeface="Times New Roman"/>
                        </a:rPr>
                        <a:t>Ν- βουτανόλη</a:t>
                      </a:r>
                      <a:r>
                        <a:rPr lang="en-US" sz="600">
                          <a:latin typeface="Calibri" pitchFamily="34" charset="0"/>
                          <a:ea typeface="Times New Roman"/>
                        </a:rPr>
                        <a:t>                         -            -</a:t>
                      </a:r>
                      <a:endParaRPr lang="el-GR" sz="600">
                        <a:latin typeface="Calibri" pitchFamily="34" charset="0"/>
                        <a:ea typeface="Times New Roman"/>
                      </a:endParaRPr>
                    </a:p>
                    <a:p>
                      <a:pPr>
                        <a:spcAft>
                          <a:spcPts val="0"/>
                        </a:spcAft>
                      </a:pPr>
                      <a:r>
                        <a:rPr lang="el-GR" sz="600">
                          <a:latin typeface="Calibri" pitchFamily="34" charset="0"/>
                          <a:ea typeface="Times New Roman"/>
                        </a:rPr>
                        <a:t>Ισοβουτανόλη</a:t>
                      </a:r>
                      <a:r>
                        <a:rPr lang="en-US" sz="600">
                          <a:latin typeface="Calibri" pitchFamily="34" charset="0"/>
                          <a:ea typeface="Times New Roman"/>
                        </a:rPr>
                        <a:t>                         -            -</a:t>
                      </a:r>
                      <a:endParaRPr lang="el-GR" sz="600">
                        <a:latin typeface="Calibri" pitchFamily="34" charset="0"/>
                        <a:ea typeface="Times New Roman"/>
                      </a:endParaRPr>
                    </a:p>
                  </a:txBody>
                  <a:tcPr marL="51199" marR="51199" marT="0" marB="0">
                    <a:lnL>
                      <a:noFill/>
                    </a:lnL>
                    <a:lnR>
                      <a:noFill/>
                    </a:lnR>
                    <a:lnT>
                      <a:noFill/>
                    </a:lnT>
                    <a:lnB>
                      <a:noFill/>
                    </a:lnB>
                  </a:tcPr>
                </a:tc>
                <a:tc>
                  <a:txBody>
                    <a:bodyPr/>
                    <a:lstStyle/>
                    <a:p>
                      <a:pPr>
                        <a:spcAft>
                          <a:spcPts val="0"/>
                        </a:spcAft>
                      </a:pPr>
                      <a:r>
                        <a:rPr lang="el-GR" sz="600" b="1" dirty="0">
                          <a:latin typeface="Calibri" pitchFamily="34" charset="0"/>
                          <a:ea typeface="Times New Roman"/>
                        </a:rPr>
                        <a:t>Πλαστικοποιητές</a:t>
                      </a:r>
                    </a:p>
                    <a:p>
                      <a:pPr>
                        <a:spcAft>
                          <a:spcPts val="0"/>
                        </a:spcAft>
                      </a:pPr>
                      <a:r>
                        <a:rPr lang="el-GR" sz="600" dirty="0">
                          <a:latin typeface="Calibri" pitchFamily="34" charset="0"/>
                          <a:ea typeface="Times New Roman"/>
                        </a:rPr>
                        <a:t>Φθαλικός διοκτυλεστέρας</a:t>
                      </a:r>
                    </a:p>
                    <a:p>
                      <a:pPr>
                        <a:spcAft>
                          <a:spcPts val="0"/>
                        </a:spcAft>
                      </a:pPr>
                      <a:r>
                        <a:rPr lang="el-GR" sz="600" dirty="0">
                          <a:latin typeface="Calibri" pitchFamily="34" charset="0"/>
                          <a:ea typeface="Times New Roman"/>
                        </a:rPr>
                        <a:t>Φθαλικός διβουτυλεστέρας</a:t>
                      </a:r>
                    </a:p>
                    <a:p>
                      <a:pPr>
                        <a:spcAft>
                          <a:spcPts val="0"/>
                        </a:spcAft>
                      </a:pPr>
                      <a:r>
                        <a:rPr lang="el-GR" sz="600" dirty="0">
                          <a:latin typeface="Calibri" pitchFamily="34" charset="0"/>
                          <a:ea typeface="Times New Roman"/>
                        </a:rPr>
                        <a:t>Φθαλικός διϊσοβουτυλεστέρας</a:t>
                      </a:r>
                    </a:p>
                    <a:p>
                      <a:pPr>
                        <a:spcAft>
                          <a:spcPts val="0"/>
                        </a:spcAft>
                      </a:pPr>
                      <a:r>
                        <a:rPr lang="el-GR" sz="600" dirty="0">
                          <a:latin typeface="Calibri" pitchFamily="34" charset="0"/>
                          <a:ea typeface="Times New Roman"/>
                        </a:rPr>
                        <a:t>Φθαλικός διϊσονονυλεστέρας</a:t>
                      </a:r>
                    </a:p>
                    <a:p>
                      <a:pPr>
                        <a:spcAft>
                          <a:spcPts val="0"/>
                        </a:spcAft>
                      </a:pPr>
                      <a:r>
                        <a:rPr lang="el-GR" sz="600" dirty="0">
                          <a:latin typeface="Calibri" pitchFamily="34" charset="0"/>
                          <a:ea typeface="Times New Roman"/>
                        </a:rPr>
                        <a:t>Φθαλικός βουτυλοβενζυλεστέρας</a:t>
                      </a:r>
                    </a:p>
                    <a:p>
                      <a:pPr>
                        <a:spcAft>
                          <a:spcPts val="0"/>
                        </a:spcAft>
                      </a:pPr>
                      <a:r>
                        <a:rPr lang="el-GR" sz="600" dirty="0">
                          <a:latin typeface="Calibri" pitchFamily="34" charset="0"/>
                          <a:ea typeface="Times New Roman"/>
                        </a:rPr>
                        <a:t>Χλωροπαραφίνη</a:t>
                      </a:r>
                    </a:p>
                  </a:txBody>
                  <a:tcPr marL="51199" marR="51199" marT="0" marB="0">
                    <a:lnL>
                      <a:noFill/>
                    </a:lnL>
                    <a:lnR>
                      <a:noFill/>
                    </a:lnR>
                    <a:lnT>
                      <a:noFill/>
                    </a:lnT>
                    <a:lnB>
                      <a:noFill/>
                    </a:lnB>
                  </a:tcPr>
                </a:tc>
              </a:tr>
              <a:tr h="543116">
                <a:tc>
                  <a:txBody>
                    <a:bodyPr/>
                    <a:lstStyle/>
                    <a:p>
                      <a:pPr>
                        <a:spcAft>
                          <a:spcPts val="0"/>
                        </a:spcAft>
                      </a:pPr>
                      <a:r>
                        <a:rPr lang="el-GR" sz="600" b="1" dirty="0">
                          <a:latin typeface="Calibri" pitchFamily="34" charset="0"/>
                          <a:ea typeface="Times New Roman"/>
                        </a:rPr>
                        <a:t>Κετόνες</a:t>
                      </a:r>
                    </a:p>
                    <a:p>
                      <a:pPr>
                        <a:spcAft>
                          <a:spcPts val="0"/>
                        </a:spcAft>
                      </a:pPr>
                      <a:r>
                        <a:rPr lang="el-GR" sz="600" dirty="0">
                          <a:latin typeface="Calibri" pitchFamily="34" charset="0"/>
                          <a:ea typeface="Times New Roman"/>
                        </a:rPr>
                        <a:t>Ακετόνη                                 1090       127          </a:t>
                      </a:r>
                    </a:p>
                    <a:p>
                      <a:pPr>
                        <a:spcAft>
                          <a:spcPts val="0"/>
                        </a:spcAft>
                      </a:pPr>
                      <a:r>
                        <a:rPr lang="el-GR" sz="600" dirty="0">
                          <a:latin typeface="Calibri" pitchFamily="34" charset="0"/>
                          <a:ea typeface="Times New Roman"/>
                        </a:rPr>
                        <a:t>Μεθυλοϊσοβουτιλοκετόνη       -           -</a:t>
                      </a:r>
                    </a:p>
                    <a:p>
                      <a:pPr>
                        <a:spcAft>
                          <a:spcPts val="0"/>
                        </a:spcAft>
                      </a:pPr>
                      <a:r>
                        <a:rPr lang="el-GR" sz="600" dirty="0">
                          <a:latin typeface="Calibri" pitchFamily="34" charset="0"/>
                          <a:ea typeface="Times New Roman"/>
                        </a:rPr>
                        <a:t>Μεθυλοαιθυλοκετόνη            1193       127</a:t>
                      </a:r>
                    </a:p>
                    <a:p>
                      <a:pPr>
                        <a:spcAft>
                          <a:spcPts val="0"/>
                        </a:spcAft>
                      </a:pPr>
                      <a:r>
                        <a:rPr lang="el-GR" sz="600" dirty="0">
                          <a:latin typeface="Calibri" pitchFamily="34" charset="0"/>
                          <a:ea typeface="Times New Roman"/>
                        </a:rPr>
                        <a:t>Κυκλοεξανόνη                       1915       127</a:t>
                      </a:r>
                    </a:p>
                    <a:p>
                      <a:pPr>
                        <a:spcAft>
                          <a:spcPts val="0"/>
                        </a:spcAft>
                      </a:pPr>
                      <a:r>
                        <a:rPr lang="el-GR" sz="600" dirty="0">
                          <a:latin typeface="Calibri" pitchFamily="34" charset="0"/>
                          <a:ea typeface="Times New Roman"/>
                        </a:rPr>
                        <a:t>Δικετονική αλκοόλη              1148       129</a:t>
                      </a:r>
                    </a:p>
                  </a:txBody>
                  <a:tcPr marL="51199" marR="51199" marT="0" marB="0">
                    <a:lnL>
                      <a:noFill/>
                    </a:lnL>
                    <a:lnR>
                      <a:noFill/>
                    </a:lnR>
                    <a:lnT>
                      <a:noFill/>
                    </a:lnT>
                    <a:lnB>
                      <a:noFill/>
                    </a:lnB>
                  </a:tcPr>
                </a:tc>
                <a:tc>
                  <a:txBody>
                    <a:bodyPr/>
                    <a:lstStyle/>
                    <a:p>
                      <a:pPr>
                        <a:spcAft>
                          <a:spcPts val="0"/>
                        </a:spcAft>
                      </a:pPr>
                      <a:r>
                        <a:rPr lang="el-GR" sz="600">
                          <a:latin typeface="Calibri" pitchFamily="34" charset="0"/>
                          <a:ea typeface="Times New Roman"/>
                        </a:rPr>
                        <a:t>Πλαστικά</a:t>
                      </a:r>
                    </a:p>
                    <a:p>
                      <a:pPr>
                        <a:spcAft>
                          <a:spcPts val="0"/>
                        </a:spcAft>
                      </a:pPr>
                      <a:r>
                        <a:rPr lang="el-GR" sz="600">
                          <a:latin typeface="Calibri" pitchFamily="34" charset="0"/>
                          <a:ea typeface="Times New Roman"/>
                        </a:rPr>
                        <a:t>Ελαστομεροί                         -             -</a:t>
                      </a:r>
                    </a:p>
                    <a:p>
                      <a:pPr>
                        <a:spcAft>
                          <a:spcPts val="0"/>
                        </a:spcAft>
                      </a:pPr>
                      <a:r>
                        <a:rPr lang="en-US" sz="600">
                          <a:latin typeface="Calibri" pitchFamily="34" charset="0"/>
                          <a:ea typeface="Times New Roman"/>
                        </a:rPr>
                        <a:t>PVC</a:t>
                      </a:r>
                      <a:r>
                        <a:rPr lang="el-GR" sz="600">
                          <a:latin typeface="Calibri" pitchFamily="34" charset="0"/>
                          <a:ea typeface="Times New Roman"/>
                        </a:rPr>
                        <a:t>                                      -             -</a:t>
                      </a:r>
                    </a:p>
                  </a:txBody>
                  <a:tcPr marL="51199" marR="51199" marT="0" marB="0">
                    <a:lnL>
                      <a:noFill/>
                    </a:lnL>
                    <a:lnR>
                      <a:noFill/>
                    </a:lnR>
                    <a:lnT>
                      <a:noFill/>
                    </a:lnT>
                    <a:lnB>
                      <a:noFill/>
                    </a:lnB>
                  </a:tcPr>
                </a:tc>
              </a:tr>
              <a:tr h="543116">
                <a:tc>
                  <a:txBody>
                    <a:bodyPr/>
                    <a:lstStyle/>
                    <a:p>
                      <a:pPr>
                        <a:spcAft>
                          <a:spcPts val="0"/>
                        </a:spcAft>
                      </a:pPr>
                      <a:r>
                        <a:rPr lang="el-GR" sz="600">
                          <a:latin typeface="Calibri" pitchFamily="34" charset="0"/>
                          <a:ea typeface="Times New Roman"/>
                        </a:rPr>
                        <a:t>Γλυκόλικοι Πολυαλκοόλες</a:t>
                      </a:r>
                    </a:p>
                    <a:p>
                      <a:pPr>
                        <a:spcAft>
                          <a:spcPts val="0"/>
                        </a:spcAft>
                      </a:pPr>
                      <a:r>
                        <a:rPr lang="el-GR" sz="600">
                          <a:latin typeface="Calibri" pitchFamily="34" charset="0"/>
                          <a:ea typeface="Times New Roman"/>
                        </a:rPr>
                        <a:t>Μονοαιθυλενογλυκόλη            -          -</a:t>
                      </a:r>
                    </a:p>
                    <a:p>
                      <a:pPr>
                        <a:spcAft>
                          <a:spcPts val="0"/>
                        </a:spcAft>
                      </a:pPr>
                      <a:r>
                        <a:rPr lang="el-GR" sz="600">
                          <a:latin typeface="Calibri" pitchFamily="34" charset="0"/>
                          <a:ea typeface="Times New Roman"/>
                        </a:rPr>
                        <a:t>Διαιθυλενογλυκόλη                  -          -</a:t>
                      </a:r>
                    </a:p>
                    <a:p>
                      <a:pPr>
                        <a:spcAft>
                          <a:spcPts val="0"/>
                        </a:spcAft>
                      </a:pPr>
                      <a:r>
                        <a:rPr lang="el-GR" sz="600">
                          <a:latin typeface="Calibri" pitchFamily="34" charset="0"/>
                          <a:ea typeface="Times New Roman"/>
                        </a:rPr>
                        <a:t>Μονοπροπυλενογλυκόλη         -          -</a:t>
                      </a:r>
                    </a:p>
                    <a:p>
                      <a:pPr>
                        <a:spcAft>
                          <a:spcPts val="0"/>
                        </a:spcAft>
                      </a:pPr>
                      <a:r>
                        <a:rPr lang="el-GR" sz="600">
                          <a:latin typeface="Calibri" pitchFamily="34" charset="0"/>
                          <a:ea typeface="Times New Roman"/>
                        </a:rPr>
                        <a:t>Διπροπυλενογλυκόλη               -          -</a:t>
                      </a:r>
                    </a:p>
                    <a:p>
                      <a:pPr>
                        <a:spcAft>
                          <a:spcPts val="0"/>
                        </a:spcAft>
                      </a:pPr>
                      <a:r>
                        <a:rPr lang="el-GR" sz="600">
                          <a:latin typeface="Calibri" pitchFamily="34" charset="0"/>
                          <a:ea typeface="Times New Roman"/>
                        </a:rPr>
                        <a:t>Γλυκερίνη                                 -          -</a:t>
                      </a:r>
                    </a:p>
                  </a:txBody>
                  <a:tcPr marL="51199" marR="51199" marT="0" marB="0">
                    <a:lnL>
                      <a:noFill/>
                    </a:lnL>
                    <a:lnR>
                      <a:noFill/>
                    </a:lnR>
                    <a:lnT>
                      <a:noFill/>
                    </a:lnT>
                    <a:lnB>
                      <a:noFill/>
                    </a:lnB>
                  </a:tcPr>
                </a:tc>
                <a:tc>
                  <a:txBody>
                    <a:bodyPr/>
                    <a:lstStyle/>
                    <a:p>
                      <a:pPr>
                        <a:spcAft>
                          <a:spcPts val="0"/>
                        </a:spcAft>
                      </a:pPr>
                      <a:r>
                        <a:rPr lang="el-GR" sz="600">
                          <a:latin typeface="Calibri" pitchFamily="34" charset="0"/>
                          <a:ea typeface="Times New Roman"/>
                        </a:rPr>
                        <a:t>Αμίνες</a:t>
                      </a:r>
                    </a:p>
                    <a:p>
                      <a:pPr>
                        <a:spcAft>
                          <a:spcPts val="0"/>
                        </a:spcAft>
                      </a:pPr>
                      <a:r>
                        <a:rPr lang="el-GR" sz="600">
                          <a:latin typeface="Calibri" pitchFamily="34" charset="0"/>
                          <a:ea typeface="Times New Roman"/>
                        </a:rPr>
                        <a:t>Μονοαιθανολαμίνη               -            -</a:t>
                      </a:r>
                    </a:p>
                    <a:p>
                      <a:pPr>
                        <a:spcAft>
                          <a:spcPts val="0"/>
                        </a:spcAft>
                      </a:pPr>
                      <a:r>
                        <a:rPr lang="el-GR" sz="600">
                          <a:latin typeface="Calibri" pitchFamily="34" charset="0"/>
                          <a:ea typeface="Times New Roman"/>
                        </a:rPr>
                        <a:t>Διαιθανολαμίνη                     -            -</a:t>
                      </a:r>
                    </a:p>
                    <a:p>
                      <a:pPr>
                        <a:spcAft>
                          <a:spcPts val="0"/>
                        </a:spcAft>
                      </a:pPr>
                      <a:r>
                        <a:rPr lang="el-GR" sz="600">
                          <a:latin typeface="Calibri" pitchFamily="34" charset="0"/>
                          <a:ea typeface="Times New Roman"/>
                        </a:rPr>
                        <a:t>Τριαιθανολαμίνη (85%)        -            -</a:t>
                      </a:r>
                    </a:p>
                    <a:p>
                      <a:pPr>
                        <a:spcAft>
                          <a:spcPts val="0"/>
                        </a:spcAft>
                      </a:pPr>
                      <a:r>
                        <a:rPr lang="el-GR" sz="600">
                          <a:latin typeface="Calibri" pitchFamily="34" charset="0"/>
                          <a:ea typeface="Times New Roman"/>
                        </a:rPr>
                        <a:t>Τριαιθανολαμίνη (99%)        -            -</a:t>
                      </a:r>
                    </a:p>
                  </a:txBody>
                  <a:tcPr marL="51199" marR="51199" marT="0" marB="0">
                    <a:lnL>
                      <a:noFill/>
                    </a:lnL>
                    <a:lnR>
                      <a:noFill/>
                    </a:lnR>
                    <a:lnT>
                      <a:noFill/>
                    </a:lnT>
                    <a:lnB>
                      <a:noFill/>
                    </a:lnB>
                  </a:tcPr>
                </a:tc>
              </a:tr>
              <a:tr h="1176750">
                <a:tc>
                  <a:txBody>
                    <a:bodyPr/>
                    <a:lstStyle/>
                    <a:p>
                      <a:pPr>
                        <a:spcAft>
                          <a:spcPts val="0"/>
                        </a:spcAft>
                      </a:pPr>
                      <a:r>
                        <a:rPr lang="el-GR" sz="600" b="1" dirty="0">
                          <a:latin typeface="Calibri" pitchFamily="34" charset="0"/>
                          <a:ea typeface="Times New Roman"/>
                        </a:rPr>
                        <a:t>Γλυκολικοι εστέρες και αιθέρες</a:t>
                      </a:r>
                    </a:p>
                    <a:p>
                      <a:pPr>
                        <a:spcAft>
                          <a:spcPts val="0"/>
                        </a:spcAft>
                      </a:pPr>
                      <a:r>
                        <a:rPr lang="el-GR" sz="600" dirty="0">
                          <a:latin typeface="Calibri" pitchFamily="34" charset="0"/>
                          <a:ea typeface="Times New Roman"/>
                        </a:rPr>
                        <a:t>Αιθυλογλυκόλη                        -          -</a:t>
                      </a:r>
                    </a:p>
                    <a:p>
                      <a:pPr>
                        <a:spcAft>
                          <a:spcPts val="0"/>
                        </a:spcAft>
                      </a:pPr>
                      <a:r>
                        <a:rPr lang="el-GR" sz="600" dirty="0">
                          <a:latin typeface="Calibri" pitchFamily="34" charset="0"/>
                          <a:ea typeface="Times New Roman"/>
                        </a:rPr>
                        <a:t>Αιθυλοδιγλυκόλη                     -          -</a:t>
                      </a:r>
                    </a:p>
                    <a:p>
                      <a:pPr>
                        <a:spcAft>
                          <a:spcPts val="0"/>
                        </a:spcAft>
                      </a:pPr>
                      <a:r>
                        <a:rPr lang="el-GR" sz="600" dirty="0">
                          <a:latin typeface="Calibri" pitchFamily="34" charset="0"/>
                          <a:ea typeface="Times New Roman"/>
                        </a:rPr>
                        <a:t>Αιθυλογλυκολικός εστέρας      -          -</a:t>
                      </a:r>
                    </a:p>
                    <a:p>
                      <a:pPr>
                        <a:spcAft>
                          <a:spcPts val="0"/>
                        </a:spcAft>
                      </a:pPr>
                      <a:r>
                        <a:rPr lang="el-GR" sz="600" dirty="0">
                          <a:latin typeface="Calibri" pitchFamily="34" charset="0"/>
                          <a:ea typeface="Times New Roman"/>
                        </a:rPr>
                        <a:t>Βουτυλογλυκόλη                      -          -</a:t>
                      </a:r>
                    </a:p>
                    <a:p>
                      <a:pPr>
                        <a:spcAft>
                          <a:spcPts val="0"/>
                        </a:spcAft>
                      </a:pPr>
                      <a:r>
                        <a:rPr lang="el-GR" sz="600" dirty="0">
                          <a:latin typeface="Calibri" pitchFamily="34" charset="0"/>
                          <a:ea typeface="Times New Roman"/>
                        </a:rPr>
                        <a:t>Βουτυλογλυκολικός εστέρας    -          -</a:t>
                      </a:r>
                    </a:p>
                    <a:p>
                      <a:pPr>
                        <a:spcAft>
                          <a:spcPts val="0"/>
                        </a:spcAft>
                      </a:pPr>
                      <a:r>
                        <a:rPr lang="el-GR" sz="600" dirty="0">
                          <a:latin typeface="Calibri" pitchFamily="34" charset="0"/>
                          <a:ea typeface="Times New Roman"/>
                        </a:rPr>
                        <a:t>Βουτυλοδιγλυκόλη                   -          -</a:t>
                      </a:r>
                    </a:p>
                    <a:p>
                      <a:pPr>
                        <a:spcAft>
                          <a:spcPts val="0"/>
                        </a:spcAft>
                      </a:pPr>
                      <a:r>
                        <a:rPr lang="el-GR" sz="600" dirty="0">
                          <a:latin typeface="Calibri" pitchFamily="34" charset="0"/>
                          <a:ea typeface="Times New Roman"/>
                        </a:rPr>
                        <a:t>Βουτυλοδιγλυκολικός εστέρας -          -</a:t>
                      </a:r>
                    </a:p>
                    <a:p>
                      <a:pPr>
                        <a:spcAft>
                          <a:spcPts val="0"/>
                        </a:spcAft>
                      </a:pPr>
                      <a:r>
                        <a:rPr lang="el-GR" sz="600" dirty="0">
                          <a:latin typeface="Calibri" pitchFamily="34" charset="0"/>
                          <a:ea typeface="Times New Roman"/>
                        </a:rPr>
                        <a:t>Μεθοξυπροπανόλη</a:t>
                      </a:r>
                    </a:p>
                    <a:p>
                      <a:pPr>
                        <a:spcAft>
                          <a:spcPts val="0"/>
                        </a:spcAft>
                      </a:pPr>
                      <a:r>
                        <a:rPr lang="el-GR" sz="600" dirty="0">
                          <a:latin typeface="Calibri" pitchFamily="34" charset="0"/>
                          <a:ea typeface="Times New Roman"/>
                        </a:rPr>
                        <a:t>Μεθοξυπροπυλεστέρας</a:t>
                      </a:r>
                    </a:p>
                    <a:p>
                      <a:pPr>
                        <a:spcAft>
                          <a:spcPts val="0"/>
                        </a:spcAft>
                      </a:pPr>
                      <a:r>
                        <a:rPr lang="el-GR" sz="600" dirty="0">
                          <a:latin typeface="Calibri" pitchFamily="34" charset="0"/>
                          <a:ea typeface="Times New Roman"/>
                        </a:rPr>
                        <a:t>Αιθοξυπροπανόλη</a:t>
                      </a:r>
                    </a:p>
                    <a:p>
                      <a:pPr>
                        <a:spcAft>
                          <a:spcPts val="0"/>
                        </a:spcAft>
                      </a:pPr>
                      <a:r>
                        <a:rPr lang="el-GR" sz="600" dirty="0">
                          <a:latin typeface="Calibri" pitchFamily="34" charset="0"/>
                          <a:ea typeface="Times New Roman"/>
                        </a:rPr>
                        <a:t>Μεθυλοδιπροπυλενογλυκόλης</a:t>
                      </a:r>
                    </a:p>
                  </a:txBody>
                  <a:tcPr marL="51199" marR="51199" marT="0" marB="0">
                    <a:lnL>
                      <a:noFill/>
                    </a:lnL>
                    <a:lnR>
                      <a:noFill/>
                    </a:lnR>
                    <a:lnT>
                      <a:noFill/>
                    </a:lnT>
                    <a:lnB>
                      <a:noFill/>
                    </a:lnB>
                  </a:tcPr>
                </a:tc>
                <a:tc>
                  <a:txBody>
                    <a:bodyPr/>
                    <a:lstStyle/>
                    <a:p>
                      <a:pPr>
                        <a:spcAft>
                          <a:spcPts val="0"/>
                        </a:spcAft>
                      </a:pPr>
                      <a:r>
                        <a:rPr lang="el-GR" sz="600" dirty="0">
                          <a:latin typeface="Calibri" pitchFamily="34" charset="0"/>
                          <a:ea typeface="Times New Roman"/>
                        </a:rPr>
                        <a:t>Διάφορα</a:t>
                      </a:r>
                    </a:p>
                    <a:p>
                      <a:pPr>
                        <a:spcAft>
                          <a:spcPts val="0"/>
                        </a:spcAft>
                      </a:pPr>
                      <a:r>
                        <a:rPr lang="el-GR" sz="600" dirty="0">
                          <a:latin typeface="Calibri" pitchFamily="34" charset="0"/>
                          <a:ea typeface="Times New Roman"/>
                        </a:rPr>
                        <a:t>Διμεθυλοφορμαμίδη           2265          129</a:t>
                      </a:r>
                    </a:p>
                    <a:p>
                      <a:pPr>
                        <a:spcAft>
                          <a:spcPts val="0"/>
                        </a:spcAft>
                      </a:pPr>
                      <a:r>
                        <a:rPr lang="el-GR" sz="600" dirty="0">
                          <a:latin typeface="Calibri" pitchFamily="34" charset="0"/>
                          <a:ea typeface="Times New Roman"/>
                        </a:rPr>
                        <a:t>Γραμμικό αλκυλοβενζόλιο   -             -</a:t>
                      </a:r>
                    </a:p>
                    <a:p>
                      <a:pPr>
                        <a:spcAft>
                          <a:spcPts val="0"/>
                        </a:spcAft>
                      </a:pPr>
                      <a:r>
                        <a:rPr lang="el-GR" sz="600" dirty="0">
                          <a:latin typeface="Calibri" pitchFamily="34" charset="0"/>
                          <a:ea typeface="Times New Roman"/>
                        </a:rPr>
                        <a:t>Κυκλοεξάνιο                       1145          128     Τετραυδροφουράνιο           2056           127</a:t>
                      </a:r>
                    </a:p>
                    <a:p>
                      <a:pPr>
                        <a:spcAft>
                          <a:spcPts val="0"/>
                        </a:spcAft>
                      </a:pPr>
                      <a:r>
                        <a:rPr lang="el-GR" sz="600" dirty="0">
                          <a:latin typeface="Calibri" pitchFamily="34" charset="0"/>
                          <a:ea typeface="Times New Roman"/>
                        </a:rPr>
                        <a:t>Αντιπηκτικά                          -             -</a:t>
                      </a:r>
                    </a:p>
                    <a:p>
                      <a:pPr>
                        <a:spcAft>
                          <a:spcPts val="0"/>
                        </a:spcAft>
                      </a:pPr>
                      <a:r>
                        <a:rPr lang="el-GR" sz="600" dirty="0">
                          <a:latin typeface="Calibri" pitchFamily="34" charset="0"/>
                          <a:ea typeface="Times New Roman"/>
                        </a:rPr>
                        <a:t>Νονύλφαινόλες                     -             -</a:t>
                      </a:r>
                    </a:p>
                    <a:p>
                      <a:pPr>
                        <a:spcAft>
                          <a:spcPts val="0"/>
                        </a:spcAft>
                      </a:pPr>
                      <a:r>
                        <a:rPr lang="el-GR" sz="600" dirty="0">
                          <a:latin typeface="Calibri" pitchFamily="34" charset="0"/>
                          <a:ea typeface="Times New Roman"/>
                        </a:rPr>
                        <a:t>Φαινόλες (90% &amp; 99%)      2821          153</a:t>
                      </a:r>
                    </a:p>
                    <a:p>
                      <a:pPr>
                        <a:spcAft>
                          <a:spcPts val="0"/>
                        </a:spcAft>
                      </a:pPr>
                      <a:r>
                        <a:rPr lang="el-GR" sz="600" dirty="0">
                          <a:latin typeface="Calibri" pitchFamily="34" charset="0"/>
                          <a:ea typeface="Times New Roman"/>
                        </a:rPr>
                        <a:t>Διοξείδιο του τιτανίου          -             -</a:t>
                      </a:r>
                    </a:p>
                    <a:p>
                      <a:pPr>
                        <a:spcAft>
                          <a:spcPts val="0"/>
                        </a:spcAft>
                      </a:pPr>
                      <a:r>
                        <a:rPr lang="el-GR" sz="600" dirty="0">
                          <a:latin typeface="Calibri" pitchFamily="34" charset="0"/>
                          <a:ea typeface="Times New Roman"/>
                        </a:rPr>
                        <a:t>Καυστική σόδα (διάλ.-στερ.) 1824-3   154</a:t>
                      </a:r>
                    </a:p>
                    <a:p>
                      <a:pPr>
                        <a:spcAft>
                          <a:spcPts val="0"/>
                        </a:spcAft>
                      </a:pPr>
                      <a:r>
                        <a:rPr lang="el-GR" sz="600" dirty="0">
                          <a:latin typeface="Calibri" pitchFamily="34" charset="0"/>
                          <a:ea typeface="Times New Roman"/>
                        </a:rPr>
                        <a:t>Φθαλικός ανυδρίτης             -              -</a:t>
                      </a:r>
                    </a:p>
                    <a:p>
                      <a:pPr>
                        <a:spcAft>
                          <a:spcPts val="0"/>
                        </a:spcAft>
                      </a:pPr>
                      <a:r>
                        <a:rPr lang="el-GR" sz="600" dirty="0">
                          <a:latin typeface="Calibri" pitchFamily="34" charset="0"/>
                          <a:ea typeface="Times New Roman"/>
                        </a:rPr>
                        <a:t>Μαλικός ανυδρίτης              2215         156</a:t>
                      </a:r>
                    </a:p>
                    <a:p>
                      <a:pPr>
                        <a:spcAft>
                          <a:spcPts val="0"/>
                        </a:spcAft>
                      </a:pPr>
                      <a:r>
                        <a:rPr lang="en-US" sz="600" dirty="0" err="1">
                          <a:latin typeface="Calibri" pitchFamily="34" charset="0"/>
                          <a:ea typeface="Times New Roman"/>
                        </a:rPr>
                        <a:t>Polyol</a:t>
                      </a:r>
                      <a:endParaRPr lang="el-GR" sz="600" dirty="0">
                        <a:latin typeface="Calibri" pitchFamily="34" charset="0"/>
                        <a:ea typeface="Times New Roman"/>
                      </a:endParaRPr>
                    </a:p>
                  </a:txBody>
                  <a:tcPr marL="51199" marR="51199" marT="0" marB="0">
                    <a:lnL>
                      <a:noFill/>
                    </a:lnL>
                    <a:lnR>
                      <a:noFill/>
                    </a:lnR>
                    <a:lnT>
                      <a:noFill/>
                    </a:lnT>
                    <a:lnB>
                      <a:noFill/>
                    </a:lnB>
                  </a:tcPr>
                </a:tc>
              </a:tr>
            </a:tbl>
          </a:graphicData>
        </a:graphic>
      </p:graphicFrame>
      <p:sp>
        <p:nvSpPr>
          <p:cNvPr id="5" name="Content Placeholder 4"/>
          <p:cNvSpPr>
            <a:spLocks noGrp="1"/>
          </p:cNvSpPr>
          <p:nvPr>
            <p:ph sz="half" idx="2"/>
          </p:nvPr>
        </p:nvSpPr>
        <p:spPr/>
        <p:txBody>
          <a:bodyPr>
            <a:normAutofit fontScale="55000" lnSpcReduction="20000"/>
          </a:bodyPr>
          <a:lstStyle/>
          <a:p>
            <a:r>
              <a:rPr lang="el-GR" dirty="0" smtClean="0"/>
              <a:t>Οι διαλύτες αυτοί είναι αρωματικές ή αλειφατικές λιποδιαλυτές ή υδατοδιαλυτές ενώσεις. </a:t>
            </a:r>
          </a:p>
          <a:p>
            <a:r>
              <a:rPr lang="el-GR" dirty="0" smtClean="0"/>
              <a:t>Η είσοδός τους στον ανθρώπινο οργανισμό γίνεται κυρίως μέσω του αναπνευστικού συστήματος, αλλά οι λιποδιαλυτές ενώσεις εισέρχονται και από τη δερματική οδό. </a:t>
            </a:r>
          </a:p>
          <a:p>
            <a:r>
              <a:rPr lang="el-GR" dirty="0" smtClean="0"/>
              <a:t>Στην πλειονότητα των περιπτώσεων ένα μεγάλο ποσοστό του εισπνεόμενου διαλύτη θα εκπνευστεί αναλλοίωτο και οι υδατοδιαλυτοί θα κατανεμηθούν σε διάφορα τμήματα του οργανισμού ενώ οι λιποδιαλυτοί θα συγκεντρωθούν σε όργανα πλούσια σε λιποειδή, όπως για παράδειγμα το Κεντρικό Νευρικό Σύστημα. </a:t>
            </a:r>
          </a:p>
          <a:p>
            <a:r>
              <a:rPr lang="el-GR" dirty="0" smtClean="0"/>
              <a:t>Οι διαλύτες που δεν μεταβολίζονται, αποβάλλονται είτε από το αναπνευστικό είτε από το ουροποιητικό σύστημα αναλλοίωτοι, ενώ αυτοί που μεταβολίζονται αποβάλλονται από το ουροποιητικό σύστημα.</a:t>
            </a:r>
            <a:endParaRPr lang="el-G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Επιπτώσεις</a:t>
            </a:r>
            <a:endParaRPr lang="el-GR" dirty="0"/>
          </a:p>
        </p:txBody>
      </p:sp>
      <p:sp>
        <p:nvSpPr>
          <p:cNvPr id="3" name="Content Placeholder 2"/>
          <p:cNvSpPr>
            <a:spLocks noGrp="1"/>
          </p:cNvSpPr>
          <p:nvPr>
            <p:ph sz="half" idx="1"/>
          </p:nvPr>
        </p:nvSpPr>
        <p:spPr/>
        <p:txBody>
          <a:bodyPr>
            <a:normAutofit fontScale="85000" lnSpcReduction="10000"/>
          </a:bodyPr>
          <a:lstStyle/>
          <a:p>
            <a:r>
              <a:rPr lang="el-GR" sz="2400" dirty="0" smtClean="0"/>
              <a:t>Η ανεξέλεγκτη καύση των ουσιών αυτών δημιουργεί ένα νέφος με άγνωστη χημική σύσταση λόγω των παραπροϊόντων που δημιουργούνται σε τόσο υψηλές θερμοκρασίες και κατά συνέπεια, το τι ήταν τα προϊόντα καύσης μόνο υπό μορφή υποθέσεων μπορούν να εκτιμηθούν. </a:t>
            </a:r>
          </a:p>
          <a:p>
            <a:r>
              <a:rPr lang="el-GR" sz="2400" dirty="0"/>
              <a:t>Σ</a:t>
            </a:r>
            <a:r>
              <a:rPr lang="el-GR" sz="2400" dirty="0" smtClean="0"/>
              <a:t>ε καμία περίπτωση δεν πρόκειται για «αθώες ουσίες» αφού μετά από την καύση διαλυτών κατά κανόνα παράγονται τοξικότερες χημικές ενώσεις.</a:t>
            </a:r>
            <a:endParaRPr lang="el-GR" sz="2400" dirty="0"/>
          </a:p>
        </p:txBody>
      </p:sp>
      <p:sp>
        <p:nvSpPr>
          <p:cNvPr id="4" name="Content Placeholder 3"/>
          <p:cNvSpPr>
            <a:spLocks noGrp="1"/>
          </p:cNvSpPr>
          <p:nvPr>
            <p:ph sz="half" idx="2"/>
          </p:nvPr>
        </p:nvSpPr>
        <p:spPr/>
        <p:txBody>
          <a:bodyPr>
            <a:normAutofit fontScale="85000" lnSpcReduction="10000"/>
          </a:bodyPr>
          <a:lstStyle/>
          <a:p>
            <a:r>
              <a:rPr lang="el-GR" sz="2000" dirty="0" smtClean="0"/>
              <a:t>Σχεδόν ποτέ σε ένα ατύχημα δεν υπάρχει τέλεια καύση. </a:t>
            </a:r>
          </a:p>
          <a:p>
            <a:r>
              <a:rPr lang="el-GR" sz="2000" dirty="0" smtClean="0"/>
              <a:t>Στις περισσότερες περιπτώσεις παράγεται μονοξείδιο και διοξείδιο του άνθρακα καθώς και σωματίδια.</a:t>
            </a:r>
          </a:p>
          <a:p>
            <a:r>
              <a:rPr lang="el-GR" sz="2000" dirty="0"/>
              <a:t>Λ</a:t>
            </a:r>
            <a:r>
              <a:rPr lang="el-GR" sz="2000" dirty="0" smtClean="0"/>
              <a:t>όγω της υψηλής θερμοκρασίας που αναπτύσσεται, εξατμίζονται οι χημικές ουσίες. </a:t>
            </a:r>
          </a:p>
          <a:p>
            <a:r>
              <a:rPr lang="el-GR" sz="2000" dirty="0" smtClean="0"/>
              <a:t>Αυτό είναι και το μεγαλύτερο πρόβλημα που μπορεί να παρουσιαστεί σε ένα μεγάλης έκτασης ατύχημα.</a:t>
            </a:r>
            <a:endParaRPr lang="el-GR" sz="20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Ετοιμότητα</a:t>
            </a:r>
            <a:endParaRPr lang="el-GR" dirty="0"/>
          </a:p>
        </p:txBody>
      </p:sp>
      <p:sp>
        <p:nvSpPr>
          <p:cNvPr id="3" name="Content Placeholder 2"/>
          <p:cNvSpPr>
            <a:spLocks noGrp="1"/>
          </p:cNvSpPr>
          <p:nvPr>
            <p:ph sz="half" idx="1"/>
          </p:nvPr>
        </p:nvSpPr>
        <p:spPr/>
        <p:txBody>
          <a:bodyPr>
            <a:normAutofit fontScale="62500" lnSpcReduction="20000"/>
          </a:bodyPr>
          <a:lstStyle/>
          <a:p>
            <a:r>
              <a:rPr lang="el-GR" dirty="0" smtClean="0"/>
              <a:t>Τέθηκαν σε υψηλό βαθμό ετοιμότητας, με εντολή του «Εθνικού Κέντρου Επιχειρήσεων Υγείας»</a:t>
            </a:r>
          </a:p>
          <a:p>
            <a:pPr lvl="1"/>
            <a:r>
              <a:rPr lang="el-GR" dirty="0" smtClean="0"/>
              <a:t>τα Νοσοκομεία και τα Κέντρα Υγείας της περιοχής του Λαυρίου. </a:t>
            </a:r>
          </a:p>
          <a:p>
            <a:pPr lvl="1"/>
            <a:r>
              <a:rPr lang="el-GR" dirty="0" smtClean="0"/>
              <a:t>Το Κέντρο Υγείας Λαυρίου ενισχύθηκε με 7.000 χειρουργικές μάσκες και 3.000 μάσκες αυξημένης κατακράτησης, επιπέδου "Π3", για την περίπτωση που χρειαστεί να παρασχεθεί βοήθεια, στους κατοίκους της περιοχής. </a:t>
            </a:r>
          </a:p>
          <a:p>
            <a:pPr lvl="1"/>
            <a:r>
              <a:rPr lang="el-GR" dirty="0" smtClean="0"/>
              <a:t>Επίσης υπήρξε συντονισμός για αποστολή οχημάτων και δυνάμεων του ΕΚΑΒ, για κάθε ενδεχόμενο. </a:t>
            </a:r>
          </a:p>
          <a:p>
            <a:pPr lvl="1"/>
            <a:r>
              <a:rPr lang="el-GR" dirty="0" smtClean="0"/>
              <a:t>Λήφθηκαν επίσης μέτρα προστασίας στις κατασκηνώσεις του Λαυρίου.</a:t>
            </a:r>
            <a:endParaRPr lang="el-GR" dirty="0"/>
          </a:p>
        </p:txBody>
      </p:sp>
      <p:pic>
        <p:nvPicPr>
          <p:cNvPr id="36866" name="Picture 2" descr="Image result for λαύριο 2006 καπνός πυρκαγια"/>
          <p:cNvPicPr>
            <a:picLocks noGrp="1" noChangeAspect="1" noChangeArrowheads="1"/>
          </p:cNvPicPr>
          <p:nvPr>
            <p:ph sz="half" idx="2"/>
          </p:nvPr>
        </p:nvPicPr>
        <p:blipFill>
          <a:blip r:embed="rId2" cstate="print"/>
          <a:srcRect/>
          <a:stretch>
            <a:fillRect/>
          </a:stretch>
        </p:blipFill>
        <p:spPr bwMode="auto">
          <a:xfrm>
            <a:off x="4648200" y="1628800"/>
            <a:ext cx="4038600" cy="2694607"/>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Οδηγίες αυτοπροστασίας</a:t>
            </a:r>
            <a:endParaRPr lang="el-GR" dirty="0"/>
          </a:p>
        </p:txBody>
      </p:sp>
      <p:sp>
        <p:nvSpPr>
          <p:cNvPr id="3" name="Content Placeholder 2"/>
          <p:cNvSpPr>
            <a:spLocks noGrp="1"/>
          </p:cNvSpPr>
          <p:nvPr>
            <p:ph idx="1"/>
          </p:nvPr>
        </p:nvSpPr>
        <p:spPr/>
        <p:txBody>
          <a:bodyPr>
            <a:normAutofit fontScale="77500" lnSpcReduction="20000"/>
          </a:bodyPr>
          <a:lstStyle/>
          <a:p>
            <a:r>
              <a:rPr lang="el-GR" dirty="0" smtClean="0"/>
              <a:t>Η Νομαρχιακή Αυτοδιοίκηση Ανατολικής Αττικής κάλεσε τους κατοίκους της περιοχής:</a:t>
            </a:r>
          </a:p>
          <a:p>
            <a:pPr lvl="1"/>
            <a:r>
              <a:rPr lang="el-GR" dirty="0" smtClean="0"/>
              <a:t>να περιορίσουν τις μετακινήσεις τους, ειδικά τα </a:t>
            </a:r>
            <a:r>
              <a:rPr lang="el-GR" b="1" dirty="0" smtClean="0"/>
              <a:t>μικρά παιδιά </a:t>
            </a:r>
            <a:r>
              <a:rPr lang="el-GR" dirty="0" smtClean="0"/>
              <a:t>και τα </a:t>
            </a:r>
            <a:r>
              <a:rPr lang="el-GR" b="1" dirty="0" smtClean="0"/>
              <a:t>άτομα άνω των 65 ετών</a:t>
            </a:r>
            <a:r>
              <a:rPr lang="el-GR" dirty="0" smtClean="0"/>
              <a:t>, </a:t>
            </a:r>
          </a:p>
          <a:p>
            <a:pPr lvl="1"/>
            <a:r>
              <a:rPr lang="el-GR" dirty="0" smtClean="0"/>
              <a:t>αν χρειαστεί να μετακινηθούν να χρησιμοποιήσουν </a:t>
            </a:r>
            <a:r>
              <a:rPr lang="el-GR" b="1" dirty="0" smtClean="0"/>
              <a:t>μάσκα ή μαντίλι, </a:t>
            </a:r>
          </a:p>
          <a:p>
            <a:pPr lvl="1"/>
            <a:r>
              <a:rPr lang="el-GR" dirty="0" smtClean="0"/>
              <a:t>να αναπνέουν μόνο από τη μύτη, </a:t>
            </a:r>
          </a:p>
          <a:p>
            <a:pPr lvl="1"/>
            <a:r>
              <a:rPr lang="el-GR" dirty="0" smtClean="0"/>
              <a:t>να αποφεύγουν τις κοπιώδεις εργασίες, </a:t>
            </a:r>
          </a:p>
          <a:p>
            <a:pPr lvl="1"/>
            <a:r>
              <a:rPr lang="el-GR" dirty="0" smtClean="0"/>
              <a:t>να πίνουν πολλά υγρά, </a:t>
            </a:r>
          </a:p>
          <a:p>
            <a:pPr lvl="1"/>
            <a:r>
              <a:rPr lang="el-GR" dirty="0" smtClean="0"/>
              <a:t>να βρίσκονται σε κλιματιζόμενους χώρους, αν είναι εφικτό, </a:t>
            </a:r>
          </a:p>
          <a:p>
            <a:pPr lvl="1"/>
            <a:r>
              <a:rPr lang="el-GR" dirty="0" smtClean="0"/>
              <a:t>τα άτομα που πάσχουν από προβλήματα υγείας του αναπνευστικού συστήματος σε περίπτωση που παρουσιάσουν συμπτώματα να απευθύνονται σε γιατρό ή στο πλησιέστερο νοσοκομείο ή κέντρο υγείας. </a:t>
            </a:r>
          </a:p>
          <a:p>
            <a:endParaRPr lang="el-G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Οδηγίες αυτοπροστασίας</a:t>
            </a:r>
            <a:endParaRPr lang="el-GR" dirty="0"/>
          </a:p>
        </p:txBody>
      </p:sp>
      <p:sp>
        <p:nvSpPr>
          <p:cNvPr id="3" name="Content Placeholder 2"/>
          <p:cNvSpPr>
            <a:spLocks noGrp="1"/>
          </p:cNvSpPr>
          <p:nvPr>
            <p:ph idx="1"/>
          </p:nvPr>
        </p:nvSpPr>
        <p:spPr/>
        <p:txBody>
          <a:bodyPr>
            <a:normAutofit fontScale="92500" lnSpcReduction="20000"/>
          </a:bodyPr>
          <a:lstStyle/>
          <a:p>
            <a:r>
              <a:rPr lang="el-GR" dirty="0" smtClean="0"/>
              <a:t>Για προληπτικούς λόγους το Εθνικό Κέντρο επιχειρήσεων Υγείας επίσης κάλεσε τους κατοίκους της περιοχής: </a:t>
            </a:r>
          </a:p>
          <a:p>
            <a:pPr lvl="1"/>
            <a:r>
              <a:rPr lang="el-GR" dirty="0" smtClean="0"/>
              <a:t>να περιορίσουν τις μετακινήσεις τους και </a:t>
            </a:r>
          </a:p>
          <a:p>
            <a:pPr lvl="1"/>
            <a:r>
              <a:rPr lang="el-GR" dirty="0" smtClean="0"/>
              <a:t>αν είναι απαραίτητο να μετακινηθούν να χρησιμοποιούν μάσκα ή μαντήλι στην μύτη. </a:t>
            </a:r>
          </a:p>
          <a:p>
            <a:r>
              <a:rPr lang="el-GR" dirty="0" smtClean="0"/>
              <a:t>Συνέστησε:</a:t>
            </a:r>
          </a:p>
          <a:p>
            <a:pPr lvl="1"/>
            <a:r>
              <a:rPr lang="el-GR" dirty="0" smtClean="0"/>
              <a:t>να έχουν κλειστά τα παράθυρα των σπιτιών τους, </a:t>
            </a:r>
          </a:p>
          <a:p>
            <a:pPr lvl="1"/>
            <a:r>
              <a:rPr lang="el-GR" dirty="0" smtClean="0"/>
              <a:t>ενώ τα άτομα με χρόνιες παθήσεις αν εμφανίσουν συμπτώματα να απευθύνονται στον γιατρό τους ή στο πλησιέστερο κέντρο υγείας και εφημερεύον νοσοκομείο.</a:t>
            </a:r>
          </a:p>
          <a:p>
            <a:endParaRPr lang="el-GR"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TotalTime>
  <Words>1343</Words>
  <Application>Microsoft Office PowerPoint</Application>
  <PresentationFormat>On-screen Show (4:3)</PresentationFormat>
  <Paragraphs>183</Paragraphs>
  <Slides>23</Slides>
  <Notes>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5" baseType="lpstr">
      <vt:lpstr>Office Theme</vt:lpstr>
      <vt:lpstr>Document</vt:lpstr>
      <vt:lpstr>ΧΥΜΑ Α.Ε. 27-7-2006, 10:00π.μ. ΑΤΥΧΗΜΑ ΔΙΑΡΡΟΗΣ ΚΑΙ ΠΥΡΚΑΓΙΑΣ</vt:lpstr>
      <vt:lpstr>Περιοχή Ατυχήματος</vt:lpstr>
      <vt:lpstr>Προσπάθειες Κατάσβεσης</vt:lpstr>
      <vt:lpstr>Συνθήκες Πυρκαγιάς</vt:lpstr>
      <vt:lpstr>Φλεγόμενες και Διαρρέουσες Ουσίες</vt:lpstr>
      <vt:lpstr>Επιπτώσεις</vt:lpstr>
      <vt:lpstr>Ετοιμότητα</vt:lpstr>
      <vt:lpstr>Οδηγίες αυτοπροστασίας</vt:lpstr>
      <vt:lpstr>Οδηγίες αυτοπροστασίας</vt:lpstr>
      <vt:lpstr>Καταφυγή – Τρόπος ειδοποίησης</vt:lpstr>
      <vt:lpstr>Επιπτώσεις</vt:lpstr>
      <vt:lpstr>Γεωλογικές Συνθήκες</vt:lpstr>
      <vt:lpstr>Γεωλογικές Συνθήκες</vt:lpstr>
      <vt:lpstr>Έρευνα Επιπτώσεων</vt:lpstr>
      <vt:lpstr>Έρευνα Επιπτώσεων</vt:lpstr>
      <vt:lpstr>Έκταση Επιπτώσεων</vt:lpstr>
      <vt:lpstr>Αποκατάσταση</vt:lpstr>
      <vt:lpstr>«Παρενέργειες»</vt:lpstr>
      <vt:lpstr>Δευτερογενείς Επιπτώσεις</vt:lpstr>
      <vt:lpstr>Δευτερογενείς Επιπτώσεις</vt:lpstr>
      <vt:lpstr>Δευτερογενείς Επιπτώσεις</vt:lpstr>
      <vt:lpstr>Δευτερογενείς Επιπτώσεις</vt:lpstr>
      <vt:lpstr>Συμπεράσματα</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ΧΥΜΑ Α.Ε. 27-7-2006, 10:00π.μ. ΑΤΥΧΗΜΑ ΔΙΑΡΡΟΗΣ ΚΑΙ ΠΥΡΚΑΓΙΑΣ</dc:title>
  <dc:creator>Manolis</dc:creator>
  <cp:lastModifiedBy>Manolis</cp:lastModifiedBy>
  <cp:revision>9</cp:revision>
  <dcterms:created xsi:type="dcterms:W3CDTF">2019-12-20T09:39:20Z</dcterms:created>
  <dcterms:modified xsi:type="dcterms:W3CDTF">2021-02-26T06:44:11Z</dcterms:modified>
</cp:coreProperties>
</file>