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22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8E00-C375-4C15-A14F-F2EFBCB7CF57}" type="datetimeFigureOut">
              <a:rPr lang="el-GR" smtClean="0"/>
              <a:t>5/3/2021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4157-4665-416E-B5F5-AD880305547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Προστασία Υδάτινων Συστημάτων - Τρωτότητα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Περιβαλλοντική Διακινδύνευση- Ραδιενεργή ρύπανση</a:t>
            </a:r>
          </a:p>
          <a:p>
            <a:r>
              <a:rPr lang="el-GR" dirty="0" smtClean="0"/>
              <a:t>Ε. Ανδρεαδάκης</a:t>
            </a:r>
          </a:p>
          <a:p>
            <a:r>
              <a:rPr lang="el-GR" dirty="0" smtClean="0"/>
              <a:t>5-3-2021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Ραδιενεργοί ρύποι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Η ραδιενέργεια καταστρέφει ή προκαλεί ζημιές στα κύτταρα των οργανισμών.</a:t>
            </a:r>
          </a:p>
          <a:p>
            <a:r>
              <a:rPr lang="el-GR" dirty="0" smtClean="0"/>
              <a:t>Αν η πηγή της ραδιενέργειας είναι έξω από τον οργανισμό, π.χ. ένας πυρηνικός αντιδραστήρας, τότε ο κίνδυνος είναι </a:t>
            </a:r>
            <a:r>
              <a:rPr lang="el-GR" b="1" dirty="0" smtClean="0"/>
              <a:t>εξωτερικός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 η πηγή της ραδιενέργειας είναι μέσα στον οργανισμό, τότε ο κίνδυνος είναι </a:t>
            </a:r>
            <a:r>
              <a:rPr lang="el-GR" b="1" dirty="0" smtClean="0"/>
              <a:t>εσωτερικός</a:t>
            </a:r>
            <a:r>
              <a:rPr lang="el-GR" dirty="0" smtClean="0"/>
              <a:t>, όπως αν υπάρξει εισπνοή ή κατάποση ραδιενερής ουσίας.</a:t>
            </a:r>
          </a:p>
          <a:p>
            <a:r>
              <a:rPr lang="el-GR" dirty="0" smtClean="0"/>
              <a:t>Κάποια στοιχεία π.χ. Ράδιο και Στρόντιο συγκεντρώνονται στα κόκκαλα, το ιώδιο στο θυρεοειδή αδένα, κ.λπ.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Ραδιενεργοί ρύποι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Αν τα στοιχεία που εισέρχονται στον οργανισμό είναι ραδιενεργά, τότε ακτινοβολούν τον περιβάλλοντα ιστό μέχρι να διασπαστούν τελείως ή να εξαλειφθούν με βιολογικό τρόπο.</a:t>
            </a:r>
          </a:p>
          <a:p>
            <a:r>
              <a:rPr lang="el-GR" dirty="0" smtClean="0"/>
              <a:t>Στο πεδίο της ρύπανσης του </a:t>
            </a:r>
            <a:r>
              <a:rPr lang="el-GR" b="1" dirty="0" smtClean="0"/>
              <a:t>νερού</a:t>
            </a:r>
            <a:r>
              <a:rPr lang="el-GR" dirty="0" smtClean="0"/>
              <a:t>, το ενδιαφέρον έγκειται κυρίως στα ραδιοϊσότοπα που μπορούν να εισέλθουν στον οργανισμό με την κατάποση.</a:t>
            </a:r>
          </a:p>
          <a:p>
            <a:r>
              <a:rPr lang="el-GR" dirty="0" smtClean="0"/>
              <a:t>Η ραδιενέργεια μετράται με μονάδες δραστηριότητας, όπως π.χ. 1</a:t>
            </a:r>
            <a:r>
              <a:rPr lang="en-US" dirty="0" smtClean="0"/>
              <a:t>curie, </a:t>
            </a:r>
            <a:r>
              <a:rPr lang="el-GR" dirty="0" smtClean="0"/>
              <a:t>που ισοδυναμεί με 37 δις διασπάσεις το λεπτό και χρησιμοποιούνται οι υποδιαιρέσεις του ανά μονάδα όγκου (π.χ. στο νερό) ή ανά μονάδα μάζας (π.χ. στην άμμο)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Ραδιενεργών Ρύπων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Στη ραδιενεργή ρύπανση του νερού, αξιολογείται η σχετική σημασία της κάθε πηγής, με τρεις κύριους παράγοντες: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l-GR" dirty="0"/>
              <a:t>τ</a:t>
            </a:r>
            <a:r>
              <a:rPr lang="el-GR" dirty="0" smtClean="0"/>
              <a:t>ην ποσότητα του εμπλεκόμενου ραδιενεργού υλικού,</a:t>
            </a:r>
          </a:p>
          <a:p>
            <a:pPr marL="971550" lvl="1" indent="-514350">
              <a:buFont typeface="+mj-lt"/>
              <a:buAutoNum type="alphaLcParenR"/>
            </a:pPr>
            <a:r>
              <a:rPr lang="el-GR" dirty="0"/>
              <a:t>τ</a:t>
            </a:r>
            <a:r>
              <a:rPr lang="el-GR" dirty="0" smtClean="0"/>
              <a:t>η διάρκεια της εκροής των λυμάτων,</a:t>
            </a:r>
          </a:p>
          <a:p>
            <a:pPr marL="971550" lvl="1" indent="-514350">
              <a:buFont typeface="+mj-lt"/>
              <a:buAutoNum type="alphaLcParenR"/>
            </a:pPr>
            <a:r>
              <a:rPr lang="el-GR" dirty="0" smtClean="0"/>
              <a:t>τη φύση του κινδύνου από το συγκεκριμένο ραδιοϊσότοπο</a:t>
            </a:r>
          </a:p>
          <a:p>
            <a:pPr marL="1371600" lvl="2" indent="-514350"/>
            <a:r>
              <a:rPr lang="el-GR" dirty="0" smtClean="0"/>
              <a:t>Τύπος εκπομπής</a:t>
            </a:r>
          </a:p>
          <a:p>
            <a:pPr marL="1371600" lvl="2" indent="-514350"/>
            <a:r>
              <a:rPr lang="el-GR" dirty="0" smtClean="0"/>
              <a:t>Χρόνος ημιζωής</a:t>
            </a:r>
          </a:p>
          <a:p>
            <a:pPr marL="1371600" lvl="2" indent="-514350"/>
            <a:r>
              <a:rPr lang="el-GR" dirty="0" smtClean="0"/>
              <a:t>Σχετική ευαισθησία του ανθρώπινου οργάνου που επηρεάζει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Ραδιενεργών Ρύπων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Με βάση τα προηγούμενα, κύρια προβλήματα ραδιενεργών αποβλήτων αποτελούν οι σημαντικές ποσότητες επικίνδυνων ραδιοϊσοτόπων, που προκύπτουν από συνεχείς διαδικασίες (π.χ. πυρηνικοί αντιδραστήρες και εργοτάσια επεξεργασίας ουρανίου).</a:t>
            </a:r>
          </a:p>
          <a:p>
            <a:r>
              <a:rPr lang="el-GR" dirty="0" smtClean="0"/>
              <a:t>Μικρότερα προβλήματα δημιουργούνται από σποραδική εκπομπή μικρότερης ποσότητας λιγότερο επικίνδυνων ραδιοϊσοτόπων (π.χ. ιατρικά εργαστήρια, μικρά ερευνητικά εργαστήρια).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Ραδιενεργών Ρύπων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Εμπλουτισμός Ουρανίου</a:t>
            </a:r>
          </a:p>
          <a:p>
            <a:r>
              <a:rPr lang="el-GR" dirty="0" smtClean="0"/>
              <a:t>Πυρηνικοί αντιδραστήρες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Επιπτώσεις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 οι ποσότητες στο νερό υπερβούν κάποιο όριο, το νερό καθίσταται ακατάλληλο για ανθρώπινη κατανάλωση.</a:t>
            </a:r>
          </a:p>
          <a:p>
            <a:r>
              <a:rPr lang="el-GR" dirty="0" smtClean="0"/>
              <a:t>Ακόμα και σε μικρότερες ποσότητες τα ραδιενεργά απόβλητα είναι επιζήμια για τα κατάντη υδάτινα οικοσυστήματα.</a:t>
            </a:r>
          </a:p>
          <a:p>
            <a:r>
              <a:rPr lang="el-GR" dirty="0" smtClean="0"/>
              <a:t>Η ραδιενεργή ουσία μπορεί να εισέλθει μαζί με θρεπτικά συστατικά σε πλαγκτόν, ψάρια κ.λπ. και να βιοσυσσωρρευθεί.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Σχεδιασμός σε επίπεδο λεκάνης</a:t>
            </a:r>
          </a:p>
          <a:p>
            <a:r>
              <a:rPr lang="el-GR" dirty="0" smtClean="0"/>
              <a:t>Κανονιστικό πλαίσιο και πρόληψη</a:t>
            </a:r>
          </a:p>
          <a:p>
            <a:r>
              <a:rPr lang="el-GR" dirty="0" smtClean="0"/>
              <a:t>Παρακολούθηση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Παρακολούθηση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Δείγματα</a:t>
            </a:r>
          </a:p>
          <a:p>
            <a:pPr lvl="1"/>
            <a:r>
              <a:rPr lang="el-GR" dirty="0" smtClean="0"/>
              <a:t>Νερού,</a:t>
            </a:r>
          </a:p>
          <a:p>
            <a:pPr lvl="1"/>
            <a:r>
              <a:rPr lang="el-GR" dirty="0" smtClean="0"/>
              <a:t>Βιολογικά</a:t>
            </a:r>
          </a:p>
          <a:p>
            <a:pPr lvl="1"/>
            <a:r>
              <a:rPr lang="el-GR" dirty="0" smtClean="0"/>
              <a:t>Λάσπης από το ποτάμι</a:t>
            </a:r>
          </a:p>
          <a:p>
            <a:r>
              <a:rPr lang="el-GR" dirty="0" smtClean="0"/>
              <a:t>Σύγκριση με ακτινοβολία υποβάθρου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Προδιαγραφές και Ασφαλείς Πρακτικές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i="1" dirty="0" smtClean="0"/>
              <a:t>«Λόγω των πολλών αβεβαιοτήτων του θέματος, η Επιτροπή ΄προτείνει ότι πρέπει να καταβληθεί κάθε προσπάθεια για τη συγκράτηση του επιπέδου των ραδιοϊσοτόπων στον αέρα και στο νερό και στο σώμα στο ελάχιστο. Ο στόχος πρέπει να είναι ΚΑΜΙΑ ραδιενεργή μόλυνση του αέρα και του νερού, αν μπορεί να επιτευχθεί με λογική προσπάθεια και έξοδα. Αν δεν είναι αυτό δυνατόν, θα πρέπει η μέση κατάσταση λειτουργίας θα πρέπει να είναι όσο χαμηλότερα γίνεται κάτω από τις προτεινόμενες τιμές ορίων για απεριόριστο χρονικό διάστημα».</a:t>
            </a:r>
          </a:p>
          <a:p>
            <a:endParaRPr lang="el-G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Περιβαλλοντική Διακινδύνευση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Τι κινδυνεύει;</a:t>
            </a:r>
          </a:p>
          <a:p>
            <a:r>
              <a:rPr lang="el-GR" dirty="0" smtClean="0"/>
              <a:t>Από τι;</a:t>
            </a:r>
          </a:p>
          <a:p>
            <a:r>
              <a:rPr lang="el-GR" dirty="0" smtClean="0"/>
              <a:t>Στοιχεία που απαιτούν προστασία</a:t>
            </a:r>
          </a:p>
          <a:p>
            <a:r>
              <a:rPr lang="el-GR" dirty="0" smtClean="0"/>
              <a:t>«Αποδέκτες»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386263" cy="543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Περιβαλλοντική Διακινδύνευση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7070251" cy="35283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13328" y="1376362"/>
          <a:ext cx="2276522" cy="612477"/>
        </p:xfrm>
        <a:graphic>
          <a:graphicData uri="http://schemas.openxmlformats.org/presentationml/2006/ole">
            <p:oleObj spid="_x0000_s1026" name="Equation" r:id="rId4" imgW="660240" imgH="177480" progId="Equation.DSMT4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1560" y="1484784"/>
            <a:ext cx="3748087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10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l-GR" dirty="0">
                <a:latin typeface="Calibri" pitchFamily="32" charset="0"/>
              </a:rPr>
              <a:t>ΠΗΓΗ--&gt;ΔΙΑΔΡΟΜΗ--&gt;ΑΠΟΔΕΚΤΗΣ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Περιβαλλοντική Διακινδύνευση</a:t>
            </a:r>
            <a:endParaRPr lang="el-G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1560" y="1484784"/>
            <a:ext cx="3748087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10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l-GR" dirty="0">
                <a:latin typeface="Calibri" pitchFamily="32" charset="0"/>
              </a:rPr>
              <a:t>ΠΗΓΗ--&gt;ΔΙΑΔΡΟΜΗ--&gt;ΑΠΟΔΕΚΤΗΣ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5976664" cy="43186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Έκθεση σε επικίνδυνο παράγοντα</a:t>
            </a:r>
            <a:endParaRPr lang="el-GR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57200" y="2276260"/>
            <a:ext cx="4038600" cy="317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1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48200" y="2305735"/>
            <a:ext cx="4038600" cy="311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επομένων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Τρωτότητα</a:t>
            </a:r>
          </a:p>
          <a:p>
            <a:r>
              <a:rPr lang="el-GR" dirty="0" smtClean="0"/>
              <a:t>Πηγές και είδη ρύπων</a:t>
            </a:r>
          </a:p>
          <a:p>
            <a:r>
              <a:rPr lang="el-GR" dirty="0" smtClean="0"/>
              <a:t>Προστασία συστημάτων υδάτων</a:t>
            </a:r>
          </a:p>
          <a:p>
            <a:r>
              <a:rPr lang="el-GR" dirty="0" smtClean="0"/>
              <a:t>Παρακολούθηση και σταθερότυπα ποιότητας</a:t>
            </a:r>
          </a:p>
          <a:p>
            <a:r>
              <a:rPr lang="el-GR" dirty="0" smtClean="0"/>
              <a:t>Ζώνη σύλληψης/ανάκτησης</a:t>
            </a:r>
          </a:p>
          <a:p>
            <a:r>
              <a:rPr lang="el-GR" dirty="0" smtClean="0"/>
              <a:t>Διάδοση των ρύπων σε κορεσμένα μέσα</a:t>
            </a:r>
          </a:p>
          <a:p>
            <a:r>
              <a:rPr lang="el-GR" dirty="0" smtClean="0"/>
              <a:t>Χαρτογράφηση τρωτότητας</a:t>
            </a:r>
          </a:p>
          <a:p>
            <a:r>
              <a:rPr lang="el-GR" dirty="0" smtClean="0"/>
              <a:t>Συνθήκες αναφοράς</a:t>
            </a:r>
          </a:p>
          <a:p>
            <a:r>
              <a:rPr lang="el-GR" dirty="0" smtClean="0"/>
              <a:t>Αποκατάσταση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Ραδιενεργή διάσπαση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Ραδιενεργοί ρύποι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Πηγές ραδιενεργών ρύπων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Επιπτώσεις από τη ραδιενεργή ρύπανση ποτάμιων συστημάτων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Έλεγχος και παρακολούθηση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Κανονισμοί και πρακτικές ασφαλείας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971600" y="5746030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Tsivoglou, E. C., &amp; Towne, W. W. (1957). Sources and Control of Radioactive Water. </a:t>
            </a:r>
            <a:r>
              <a:rPr lang="el-GR" i="1" dirty="0"/>
              <a:t>Sewage and Industrial Wastes, JSTOR</a:t>
            </a:r>
            <a:r>
              <a:rPr lang="el-GR" dirty="0"/>
              <a:t>, </a:t>
            </a:r>
            <a:r>
              <a:rPr lang="el-GR" i="1" dirty="0"/>
              <a:t>29</a:t>
            </a:r>
            <a:r>
              <a:rPr lang="el-GR" dirty="0"/>
              <a:t>(2), 143–156. Retrieved from http://www.jstor.org/stable/25033267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Ραδιενεργή διάσπαση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ραδιενεργά άτομα έχουν πυρήνες που είναι ασταθείς.</a:t>
            </a:r>
          </a:p>
          <a:p>
            <a:r>
              <a:rPr lang="el-GR" dirty="0" smtClean="0"/>
              <a:t>Για να ισορροπήσουν εκπέμπουν σωματίδια (</a:t>
            </a:r>
            <a:r>
              <a:rPr lang="en-US" dirty="0" smtClean="0"/>
              <a:t>alpha, beta) </a:t>
            </a:r>
            <a:r>
              <a:rPr lang="el-GR" dirty="0" smtClean="0"/>
              <a:t>ή/και ενέργεια</a:t>
            </a:r>
            <a:r>
              <a:rPr lang="en-US" dirty="0" smtClean="0"/>
              <a:t> (gamma).</a:t>
            </a:r>
          </a:p>
          <a:p>
            <a:r>
              <a:rPr lang="el-GR" dirty="0" smtClean="0"/>
              <a:t>Η διεργασία λέγεται ραδιενεργή διάσπαση.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Ραδιενεργοί ρύποι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πυρηνικές ακτινοβολίες ιονίζουν το μέσο από το οποίο περνούν.</a:t>
            </a:r>
          </a:p>
          <a:p>
            <a:r>
              <a:rPr lang="el-GR" dirty="0" smtClean="0"/>
              <a:t>Τα μόρια διασπώνται σε θετικά και αρνητικά ιόντα.</a:t>
            </a:r>
          </a:p>
          <a:p>
            <a:r>
              <a:rPr lang="el-GR" dirty="0" smtClean="0"/>
              <a:t>Με βάση τον ιονισμό ανιχνεύεται και μετράται η ραδιενέργεια.</a:t>
            </a:r>
          </a:p>
          <a:p>
            <a:r>
              <a:rPr lang="el-GR" dirty="0" smtClean="0"/>
              <a:t>Στον ιονισμό οφείλονται οι κίνδυνοι για την υγεία από την έκθεση στη ραδιενέργεια.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677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MathType 6.0 Equation</vt:lpstr>
      <vt:lpstr>Προστασία Υδάτινων Συστημάτων - Τρωτότητα</vt:lpstr>
      <vt:lpstr>Περιβαλλοντική Διακινδύνευση</vt:lpstr>
      <vt:lpstr>Περιβαλλοντική Διακινδύνευση</vt:lpstr>
      <vt:lpstr>Περιβαλλοντική Διακινδύνευση</vt:lpstr>
      <vt:lpstr>Έκθεση σε επικίνδυνο παράγοντα</vt:lpstr>
      <vt:lpstr>Περιεχόμενα επομένων</vt:lpstr>
      <vt:lpstr>Άσκηση 2</vt:lpstr>
      <vt:lpstr>Ραδιενεργή διάσπαση</vt:lpstr>
      <vt:lpstr>Ραδιενεργοί ρύποι</vt:lpstr>
      <vt:lpstr>Ραδιενεργοί ρύποι</vt:lpstr>
      <vt:lpstr>Ραδιενεργοί ρύποι</vt:lpstr>
      <vt:lpstr>Πηγές Ραδιενεργών Ρύπων</vt:lpstr>
      <vt:lpstr>Πηγές Ραδιενεργών Ρύπων</vt:lpstr>
      <vt:lpstr>Πηγές Ραδιενεργών Ρύπων</vt:lpstr>
      <vt:lpstr>Επιπτώσεις</vt:lpstr>
      <vt:lpstr>Έλεγχος</vt:lpstr>
      <vt:lpstr>Παρακολούθηση</vt:lpstr>
      <vt:lpstr>Προδιαγραφές και Ασφαλείς Πρακτικές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Προστασία Υδάτινων Συστημάτων - Τρωτότητα</dc:title>
  <dc:creator>Manolis</dc:creator>
  <cp:lastModifiedBy>Manolis</cp:lastModifiedBy>
  <cp:revision>7</cp:revision>
  <dcterms:created xsi:type="dcterms:W3CDTF">2021-03-05T06:43:39Z</dcterms:created>
  <dcterms:modified xsi:type="dcterms:W3CDTF">2021-03-05T12:00:56Z</dcterms:modified>
</cp:coreProperties>
</file>