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Default Extension="png" ContentType="image/png"/>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57" r:id="rId5"/>
    <p:sldId id="258" r:id="rId6"/>
    <p:sldId id="261" r:id="rId7"/>
    <p:sldId id="277" r:id="rId8"/>
    <p:sldId id="264" r:id="rId9"/>
    <p:sldId id="265" r:id="rId10"/>
    <p:sldId id="263" r:id="rId11"/>
    <p:sldId id="266" r:id="rId12"/>
    <p:sldId id="267" r:id="rId13"/>
    <p:sldId id="268" r:id="rId14"/>
    <p:sldId id="270" r:id="rId15"/>
    <p:sldId id="271" r:id="rId16"/>
    <p:sldId id="272" r:id="rId17"/>
    <p:sldId id="273" r:id="rId18"/>
    <p:sldId id="274" r:id="rId19"/>
    <p:sldId id="275" r:id="rId20"/>
    <p:sldId id="276" r:id="rId21"/>
    <p:sldId id="278" r:id="rId22"/>
    <p:sldId id="283" r:id="rId23"/>
    <p:sldId id="280" r:id="rId24"/>
    <p:sldId id="279" r:id="rId25"/>
    <p:sldId id="281" r:id="rId26"/>
    <p:sldId id="282" r:id="rId27"/>
    <p:sldId id="284" r:id="rId28"/>
    <p:sldId id="286" r:id="rId29"/>
    <p:sldId id="292" r:id="rId30"/>
    <p:sldId id="285" r:id="rId31"/>
    <p:sldId id="293" r:id="rId32"/>
    <p:sldId id="287" r:id="rId33"/>
    <p:sldId id="294" r:id="rId34"/>
    <p:sldId id="288" r:id="rId35"/>
    <p:sldId id="296" r:id="rId36"/>
    <p:sldId id="289" r:id="rId37"/>
    <p:sldId id="295" r:id="rId38"/>
    <p:sldId id="290" r:id="rId39"/>
    <p:sldId id="291" r:id="rId40"/>
    <p:sldId id="297" r:id="rId41"/>
    <p:sldId id="298" r:id="rId42"/>
    <p:sldId id="299" r:id="rId43"/>
    <p:sldId id="301" r:id="rId44"/>
    <p:sldId id="302" r:id="rId45"/>
    <p:sldId id="303" r:id="rId46"/>
    <p:sldId id="304" r:id="rId47"/>
    <p:sldId id="305" r:id="rId4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showScrollbar="0"/>
    <p:sldAll/>
    <p:penClr>
      <a:srgbClr val="FF0000"/>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78" y="-5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ED7CA0-7C0C-4A91-9B60-3EBD67A68AFA}" type="doc">
      <dgm:prSet loTypeId="urn:microsoft.com/office/officeart/2005/8/layout/lProcess2" loCatId="relationship" qsTypeId="urn:microsoft.com/office/officeart/2005/8/quickstyle/simple2" qsCatId="simple" csTypeId="urn:microsoft.com/office/officeart/2005/8/colors/colorful3" csCatId="colorful" phldr="1"/>
      <dgm:spPr/>
      <dgm:t>
        <a:bodyPr/>
        <a:lstStyle/>
        <a:p>
          <a:endParaRPr lang="el-GR"/>
        </a:p>
      </dgm:t>
    </dgm:pt>
    <dgm:pt modelId="{EB93E556-6D84-4000-87E2-16BF424CFE01}">
      <dgm:prSet phldrT="[Text]"/>
      <dgm:spPr/>
      <dgm:t>
        <a:bodyPr/>
        <a:lstStyle/>
        <a:p>
          <a:r>
            <a:rPr lang="el-GR" dirty="0" smtClean="0"/>
            <a:t>Άρδευση</a:t>
          </a:r>
          <a:endParaRPr lang="el-GR" dirty="0"/>
        </a:p>
      </dgm:t>
    </dgm:pt>
    <dgm:pt modelId="{CCB25F87-8F50-4E1B-8694-A02398020490}" type="parTrans" cxnId="{F65ECC31-8D59-4346-9DFE-3260CC8A5DF5}">
      <dgm:prSet/>
      <dgm:spPr/>
      <dgm:t>
        <a:bodyPr/>
        <a:lstStyle/>
        <a:p>
          <a:endParaRPr lang="el-GR"/>
        </a:p>
      </dgm:t>
    </dgm:pt>
    <dgm:pt modelId="{DF9F72D9-1B84-4406-81B2-EB89D521000A}" type="sibTrans" cxnId="{F65ECC31-8D59-4346-9DFE-3260CC8A5DF5}">
      <dgm:prSet/>
      <dgm:spPr/>
      <dgm:t>
        <a:bodyPr/>
        <a:lstStyle/>
        <a:p>
          <a:endParaRPr lang="el-GR"/>
        </a:p>
      </dgm:t>
    </dgm:pt>
    <dgm:pt modelId="{A26D0D05-9E91-49AA-90C6-E4FC86817207}">
      <dgm:prSet phldrT="[Text]"/>
      <dgm:spPr/>
      <dgm:t>
        <a:bodyPr/>
        <a:lstStyle/>
        <a:p>
          <a:r>
            <a:rPr lang="el-GR" dirty="0" smtClean="0"/>
            <a:t>Καταναλωτικές Χρήσεις</a:t>
          </a:r>
          <a:endParaRPr lang="el-GR" dirty="0"/>
        </a:p>
      </dgm:t>
    </dgm:pt>
    <dgm:pt modelId="{133B8F12-9309-4D72-A81F-F1BCD0022257}" type="parTrans" cxnId="{18D75F4C-003D-4EF7-9DC4-61EFE3ECF684}">
      <dgm:prSet/>
      <dgm:spPr/>
      <dgm:t>
        <a:bodyPr/>
        <a:lstStyle/>
        <a:p>
          <a:endParaRPr lang="el-GR"/>
        </a:p>
      </dgm:t>
    </dgm:pt>
    <dgm:pt modelId="{FBE80CA8-0BAA-4F5F-8B8D-3E80EB0E8E36}" type="sibTrans" cxnId="{18D75F4C-003D-4EF7-9DC4-61EFE3ECF684}">
      <dgm:prSet/>
      <dgm:spPr/>
      <dgm:t>
        <a:bodyPr/>
        <a:lstStyle/>
        <a:p>
          <a:endParaRPr lang="el-GR"/>
        </a:p>
      </dgm:t>
    </dgm:pt>
    <dgm:pt modelId="{A8AE5C8D-4276-454F-937B-CF45D56B18B9}">
      <dgm:prSet phldrT="[Text]"/>
      <dgm:spPr/>
      <dgm:t>
        <a:bodyPr/>
        <a:lstStyle/>
        <a:p>
          <a:r>
            <a:rPr lang="el-GR" dirty="0" smtClean="0"/>
            <a:t>Κτηνοτροφική Χρήση</a:t>
          </a:r>
          <a:endParaRPr lang="el-GR" dirty="0"/>
        </a:p>
      </dgm:t>
    </dgm:pt>
    <dgm:pt modelId="{A5AD292D-E1A8-4CA2-BBBB-EDA7D7611C5B}" type="parTrans" cxnId="{EE1F2B06-EC88-49E3-BBFE-B7E09288625C}">
      <dgm:prSet/>
      <dgm:spPr/>
      <dgm:t>
        <a:bodyPr/>
        <a:lstStyle/>
        <a:p>
          <a:endParaRPr lang="el-GR"/>
        </a:p>
      </dgm:t>
    </dgm:pt>
    <dgm:pt modelId="{04E2B9DD-EBDD-4849-843F-E9AB516F3287}" type="sibTrans" cxnId="{EE1F2B06-EC88-49E3-BBFE-B7E09288625C}">
      <dgm:prSet/>
      <dgm:spPr/>
      <dgm:t>
        <a:bodyPr/>
        <a:lstStyle/>
        <a:p>
          <a:endParaRPr lang="el-GR"/>
        </a:p>
      </dgm:t>
    </dgm:pt>
    <dgm:pt modelId="{BD03C9D0-5C94-4234-91D7-BDA21EE25BE1}">
      <dgm:prSet phldrT="[Text]"/>
      <dgm:spPr/>
      <dgm:t>
        <a:bodyPr/>
        <a:lstStyle/>
        <a:p>
          <a:r>
            <a:rPr lang="el-GR" dirty="0" smtClean="0"/>
            <a:t>Ψύξη</a:t>
          </a:r>
          <a:endParaRPr lang="el-GR" dirty="0"/>
        </a:p>
      </dgm:t>
    </dgm:pt>
    <dgm:pt modelId="{38C08B19-F806-4853-8C44-A95A663A7D94}" type="parTrans" cxnId="{90E2912E-B3FE-42E2-B8C0-A8266382DD71}">
      <dgm:prSet/>
      <dgm:spPr/>
      <dgm:t>
        <a:bodyPr/>
        <a:lstStyle/>
        <a:p>
          <a:endParaRPr lang="el-GR"/>
        </a:p>
      </dgm:t>
    </dgm:pt>
    <dgm:pt modelId="{E34DE4DB-3034-4045-A830-15F3645FDF72}" type="sibTrans" cxnId="{90E2912E-B3FE-42E2-B8C0-A8266382DD71}">
      <dgm:prSet/>
      <dgm:spPr/>
      <dgm:t>
        <a:bodyPr/>
        <a:lstStyle/>
        <a:p>
          <a:endParaRPr lang="el-GR"/>
        </a:p>
      </dgm:t>
    </dgm:pt>
    <dgm:pt modelId="{AD0C8885-8028-415A-8D26-2B22CCAFA5F0}">
      <dgm:prSet phldrT="[Text]"/>
      <dgm:spPr/>
      <dgm:t>
        <a:bodyPr/>
        <a:lstStyle/>
        <a:p>
          <a:r>
            <a:rPr lang="el-GR" dirty="0" smtClean="0"/>
            <a:t>Ύδρευση</a:t>
          </a:r>
          <a:endParaRPr lang="el-GR" dirty="0"/>
        </a:p>
      </dgm:t>
    </dgm:pt>
    <dgm:pt modelId="{09F96F39-7E34-4628-BC3D-00A746A58D9C}" type="parTrans" cxnId="{4E7BA733-7F8F-4084-9C9A-359745E7FAC6}">
      <dgm:prSet/>
      <dgm:spPr/>
      <dgm:t>
        <a:bodyPr/>
        <a:lstStyle/>
        <a:p>
          <a:endParaRPr lang="el-GR"/>
        </a:p>
      </dgm:t>
    </dgm:pt>
    <dgm:pt modelId="{63401CD9-D137-4B19-AE82-3F725EEEF7EA}" type="sibTrans" cxnId="{4E7BA733-7F8F-4084-9C9A-359745E7FAC6}">
      <dgm:prSet/>
      <dgm:spPr/>
      <dgm:t>
        <a:bodyPr/>
        <a:lstStyle/>
        <a:p>
          <a:endParaRPr lang="el-GR"/>
        </a:p>
      </dgm:t>
    </dgm:pt>
    <dgm:pt modelId="{D800B1E6-9664-45A1-BDB6-A193EEF4A9E1}">
      <dgm:prSet phldrT="[Text]"/>
      <dgm:spPr/>
      <dgm:t>
        <a:bodyPr/>
        <a:lstStyle/>
        <a:p>
          <a:r>
            <a:rPr lang="el-GR" dirty="0" smtClean="0"/>
            <a:t>Μη Καταναλωτικές Χρήσεις</a:t>
          </a:r>
          <a:endParaRPr lang="el-GR" dirty="0"/>
        </a:p>
      </dgm:t>
    </dgm:pt>
    <dgm:pt modelId="{2FC0644B-EC10-4F42-9CC3-72AEE76DC32D}" type="parTrans" cxnId="{5E923594-91A4-4627-8561-B963106866DA}">
      <dgm:prSet/>
      <dgm:spPr/>
      <dgm:t>
        <a:bodyPr/>
        <a:lstStyle/>
        <a:p>
          <a:endParaRPr lang="el-GR"/>
        </a:p>
      </dgm:t>
    </dgm:pt>
    <dgm:pt modelId="{5BD9BFDE-2EEA-46AB-93CA-E9DDB6570FE9}" type="sibTrans" cxnId="{5E923594-91A4-4627-8561-B963106866DA}">
      <dgm:prSet/>
      <dgm:spPr/>
      <dgm:t>
        <a:bodyPr/>
        <a:lstStyle/>
        <a:p>
          <a:endParaRPr lang="el-GR"/>
        </a:p>
      </dgm:t>
    </dgm:pt>
    <dgm:pt modelId="{6F4DE905-142A-4BB7-8CD5-E8D995109805}">
      <dgm:prSet phldrT="[Text]"/>
      <dgm:spPr/>
      <dgm:t>
        <a:bodyPr/>
        <a:lstStyle/>
        <a:p>
          <a:r>
            <a:rPr lang="el-GR" dirty="0" smtClean="0"/>
            <a:t>Ιχθυοκαλλιέργειες</a:t>
          </a:r>
          <a:endParaRPr lang="el-GR" dirty="0"/>
        </a:p>
      </dgm:t>
    </dgm:pt>
    <dgm:pt modelId="{B0709828-CB08-43CF-80D1-5D1492609F4C}" type="parTrans" cxnId="{2ED16870-1B57-4D68-9B93-7578B7780FA9}">
      <dgm:prSet/>
      <dgm:spPr/>
      <dgm:t>
        <a:bodyPr/>
        <a:lstStyle/>
        <a:p>
          <a:endParaRPr lang="el-GR"/>
        </a:p>
      </dgm:t>
    </dgm:pt>
    <dgm:pt modelId="{9B1BF934-DEB1-407F-ADD4-7CB388F0D751}" type="sibTrans" cxnId="{2ED16870-1B57-4D68-9B93-7578B7780FA9}">
      <dgm:prSet/>
      <dgm:spPr/>
      <dgm:t>
        <a:bodyPr/>
        <a:lstStyle/>
        <a:p>
          <a:endParaRPr lang="el-GR"/>
        </a:p>
      </dgm:t>
    </dgm:pt>
    <dgm:pt modelId="{55EC1CD3-2001-4904-BF5B-158A23CCB5B8}">
      <dgm:prSet phldrT="[Text]"/>
      <dgm:spPr/>
      <dgm:t>
        <a:bodyPr/>
        <a:lstStyle/>
        <a:p>
          <a:r>
            <a:rPr lang="el-GR" dirty="0" smtClean="0"/>
            <a:t>Παραγωγή Ενέργειας</a:t>
          </a:r>
          <a:endParaRPr lang="el-GR" dirty="0"/>
        </a:p>
      </dgm:t>
    </dgm:pt>
    <dgm:pt modelId="{5B981C16-0AF7-4FBE-BEB0-D65CEB91FC6A}" type="parTrans" cxnId="{7C10C8F2-C43D-4766-8070-DD94E2518973}">
      <dgm:prSet/>
      <dgm:spPr/>
      <dgm:t>
        <a:bodyPr/>
        <a:lstStyle/>
        <a:p>
          <a:endParaRPr lang="el-GR"/>
        </a:p>
      </dgm:t>
    </dgm:pt>
    <dgm:pt modelId="{6EBA30AA-FA01-46FF-89B0-AB668B8D4D70}" type="sibTrans" cxnId="{7C10C8F2-C43D-4766-8070-DD94E2518973}">
      <dgm:prSet/>
      <dgm:spPr/>
      <dgm:t>
        <a:bodyPr/>
        <a:lstStyle/>
        <a:p>
          <a:endParaRPr lang="el-GR"/>
        </a:p>
      </dgm:t>
    </dgm:pt>
    <dgm:pt modelId="{D9BD37BB-6CB8-4F28-A741-756191772F6A}">
      <dgm:prSet phldrT="[Text]"/>
      <dgm:spPr/>
      <dgm:t>
        <a:bodyPr/>
        <a:lstStyle/>
        <a:p>
          <a:r>
            <a:rPr lang="el-GR" dirty="0" smtClean="0"/>
            <a:t>Περιβαλλοντική Χρήση</a:t>
          </a:r>
          <a:endParaRPr lang="el-GR" dirty="0"/>
        </a:p>
      </dgm:t>
    </dgm:pt>
    <dgm:pt modelId="{BB53ABA3-A034-439E-97B6-A88B86D7F840}" type="parTrans" cxnId="{1F75B535-6916-4CF1-ADE4-F8D9C4DBAF93}">
      <dgm:prSet/>
      <dgm:spPr/>
      <dgm:t>
        <a:bodyPr/>
        <a:lstStyle/>
        <a:p>
          <a:endParaRPr lang="el-GR"/>
        </a:p>
      </dgm:t>
    </dgm:pt>
    <dgm:pt modelId="{7A4F1FF9-B883-4EF3-89EB-5953103C41A0}" type="sibTrans" cxnId="{1F75B535-6916-4CF1-ADE4-F8D9C4DBAF93}">
      <dgm:prSet/>
      <dgm:spPr/>
      <dgm:t>
        <a:bodyPr/>
        <a:lstStyle/>
        <a:p>
          <a:endParaRPr lang="el-GR"/>
        </a:p>
      </dgm:t>
    </dgm:pt>
    <dgm:pt modelId="{B48EA047-72D1-4839-AEEC-C26DA68AF91B}">
      <dgm:prSet phldrT="[Text]"/>
      <dgm:spPr/>
      <dgm:t>
        <a:bodyPr/>
        <a:lstStyle/>
        <a:p>
          <a:r>
            <a:rPr lang="el-GR" smtClean="0"/>
            <a:t>Βιομηχανική </a:t>
          </a:r>
          <a:r>
            <a:rPr lang="el-GR" dirty="0" smtClean="0"/>
            <a:t>Χρήση</a:t>
          </a:r>
          <a:endParaRPr lang="el-GR" dirty="0"/>
        </a:p>
      </dgm:t>
    </dgm:pt>
    <dgm:pt modelId="{E12A238A-8EB3-44F2-B0DF-0969EA4741A0}" type="parTrans" cxnId="{142F6B37-F313-4151-8ED9-E54CB32FD7A5}">
      <dgm:prSet/>
      <dgm:spPr/>
      <dgm:t>
        <a:bodyPr/>
        <a:lstStyle/>
        <a:p>
          <a:endParaRPr lang="el-GR"/>
        </a:p>
      </dgm:t>
    </dgm:pt>
    <dgm:pt modelId="{036D5723-D198-4FA2-9A6E-5B98FDAA97FB}" type="sibTrans" cxnId="{142F6B37-F313-4151-8ED9-E54CB32FD7A5}">
      <dgm:prSet/>
      <dgm:spPr/>
      <dgm:t>
        <a:bodyPr/>
        <a:lstStyle/>
        <a:p>
          <a:endParaRPr lang="el-GR"/>
        </a:p>
      </dgm:t>
    </dgm:pt>
    <dgm:pt modelId="{7DDE1AE1-5A6E-42BE-BAD9-B7C2608ABB65}" type="pres">
      <dgm:prSet presAssocID="{4DED7CA0-7C0C-4A91-9B60-3EBD67A68AFA}" presName="theList" presStyleCnt="0">
        <dgm:presLayoutVars>
          <dgm:dir/>
          <dgm:animLvl val="lvl"/>
          <dgm:resizeHandles val="exact"/>
        </dgm:presLayoutVars>
      </dgm:prSet>
      <dgm:spPr/>
      <dgm:t>
        <a:bodyPr/>
        <a:lstStyle/>
        <a:p>
          <a:endParaRPr lang="el-GR"/>
        </a:p>
      </dgm:t>
    </dgm:pt>
    <dgm:pt modelId="{E04D6013-6E98-464F-BDC2-E60DE11EFF37}" type="pres">
      <dgm:prSet presAssocID="{D800B1E6-9664-45A1-BDB6-A193EEF4A9E1}" presName="compNode" presStyleCnt="0"/>
      <dgm:spPr/>
    </dgm:pt>
    <dgm:pt modelId="{B109ADCA-C9D3-4134-B47C-CC7588C6F3A2}" type="pres">
      <dgm:prSet presAssocID="{D800B1E6-9664-45A1-BDB6-A193EEF4A9E1}" presName="aNode" presStyleLbl="bgShp" presStyleIdx="0" presStyleCnt="2"/>
      <dgm:spPr/>
      <dgm:t>
        <a:bodyPr/>
        <a:lstStyle/>
        <a:p>
          <a:endParaRPr lang="el-GR"/>
        </a:p>
      </dgm:t>
    </dgm:pt>
    <dgm:pt modelId="{D69BC9FE-AD23-4A23-A347-ED924977025B}" type="pres">
      <dgm:prSet presAssocID="{D800B1E6-9664-45A1-BDB6-A193EEF4A9E1}" presName="textNode" presStyleLbl="bgShp" presStyleIdx="0" presStyleCnt="2"/>
      <dgm:spPr/>
      <dgm:t>
        <a:bodyPr/>
        <a:lstStyle/>
        <a:p>
          <a:endParaRPr lang="el-GR"/>
        </a:p>
      </dgm:t>
    </dgm:pt>
    <dgm:pt modelId="{A5E4395D-D76B-4457-A028-25CC95C735C0}" type="pres">
      <dgm:prSet presAssocID="{D800B1E6-9664-45A1-BDB6-A193EEF4A9E1}" presName="compChildNode" presStyleCnt="0"/>
      <dgm:spPr/>
    </dgm:pt>
    <dgm:pt modelId="{CC25BB8A-71B0-4484-94C6-EDBC5D3412D1}" type="pres">
      <dgm:prSet presAssocID="{D800B1E6-9664-45A1-BDB6-A193EEF4A9E1}" presName="theInnerList" presStyleCnt="0"/>
      <dgm:spPr/>
    </dgm:pt>
    <dgm:pt modelId="{AD56892A-F97C-40A2-9EAC-F01BC844F802}" type="pres">
      <dgm:prSet presAssocID="{6F4DE905-142A-4BB7-8CD5-E8D995109805}" presName="childNode" presStyleLbl="node1" presStyleIdx="0" presStyleCnt="8">
        <dgm:presLayoutVars>
          <dgm:bulletEnabled val="1"/>
        </dgm:presLayoutVars>
      </dgm:prSet>
      <dgm:spPr/>
      <dgm:t>
        <a:bodyPr/>
        <a:lstStyle/>
        <a:p>
          <a:endParaRPr lang="el-GR"/>
        </a:p>
      </dgm:t>
    </dgm:pt>
    <dgm:pt modelId="{21EF6567-9AD4-4E43-B8BB-D3BC3EE6EAEC}" type="pres">
      <dgm:prSet presAssocID="{6F4DE905-142A-4BB7-8CD5-E8D995109805}" presName="aSpace2" presStyleCnt="0"/>
      <dgm:spPr/>
    </dgm:pt>
    <dgm:pt modelId="{4B013014-2557-4E30-8188-332245FB43FB}" type="pres">
      <dgm:prSet presAssocID="{55EC1CD3-2001-4904-BF5B-158A23CCB5B8}" presName="childNode" presStyleLbl="node1" presStyleIdx="1" presStyleCnt="8">
        <dgm:presLayoutVars>
          <dgm:bulletEnabled val="1"/>
        </dgm:presLayoutVars>
      </dgm:prSet>
      <dgm:spPr/>
      <dgm:t>
        <a:bodyPr/>
        <a:lstStyle/>
        <a:p>
          <a:endParaRPr lang="el-GR"/>
        </a:p>
      </dgm:t>
    </dgm:pt>
    <dgm:pt modelId="{92FDFEC3-55C8-4D75-BF2E-87C904CE30C5}" type="pres">
      <dgm:prSet presAssocID="{55EC1CD3-2001-4904-BF5B-158A23CCB5B8}" presName="aSpace2" presStyleCnt="0"/>
      <dgm:spPr/>
    </dgm:pt>
    <dgm:pt modelId="{1E7433CD-4778-4D08-8FDE-BA0A7D080F36}" type="pres">
      <dgm:prSet presAssocID="{D9BD37BB-6CB8-4F28-A741-756191772F6A}" presName="childNode" presStyleLbl="node1" presStyleIdx="2" presStyleCnt="8">
        <dgm:presLayoutVars>
          <dgm:bulletEnabled val="1"/>
        </dgm:presLayoutVars>
      </dgm:prSet>
      <dgm:spPr/>
      <dgm:t>
        <a:bodyPr/>
        <a:lstStyle/>
        <a:p>
          <a:endParaRPr lang="el-GR"/>
        </a:p>
      </dgm:t>
    </dgm:pt>
    <dgm:pt modelId="{20C3DA06-B278-45B2-BEE4-E4FC1421E534}" type="pres">
      <dgm:prSet presAssocID="{D800B1E6-9664-45A1-BDB6-A193EEF4A9E1}" presName="aSpace" presStyleCnt="0"/>
      <dgm:spPr/>
    </dgm:pt>
    <dgm:pt modelId="{E22648D7-ECFB-4FC1-B262-3EC812BFC223}" type="pres">
      <dgm:prSet presAssocID="{A26D0D05-9E91-49AA-90C6-E4FC86817207}" presName="compNode" presStyleCnt="0"/>
      <dgm:spPr/>
    </dgm:pt>
    <dgm:pt modelId="{7B9CD4D0-0421-4E13-A0D6-D0E0FA01FBA7}" type="pres">
      <dgm:prSet presAssocID="{A26D0D05-9E91-49AA-90C6-E4FC86817207}" presName="aNode" presStyleLbl="bgShp" presStyleIdx="1" presStyleCnt="2"/>
      <dgm:spPr/>
      <dgm:t>
        <a:bodyPr/>
        <a:lstStyle/>
        <a:p>
          <a:endParaRPr lang="el-GR"/>
        </a:p>
      </dgm:t>
    </dgm:pt>
    <dgm:pt modelId="{DD4F3971-2DBF-42C4-9709-4962DD116A3F}" type="pres">
      <dgm:prSet presAssocID="{A26D0D05-9E91-49AA-90C6-E4FC86817207}" presName="textNode" presStyleLbl="bgShp" presStyleIdx="1" presStyleCnt="2"/>
      <dgm:spPr/>
      <dgm:t>
        <a:bodyPr/>
        <a:lstStyle/>
        <a:p>
          <a:endParaRPr lang="el-GR"/>
        </a:p>
      </dgm:t>
    </dgm:pt>
    <dgm:pt modelId="{FBD6954F-2FAE-4BEF-8B99-42680964617B}" type="pres">
      <dgm:prSet presAssocID="{A26D0D05-9E91-49AA-90C6-E4FC86817207}" presName="compChildNode" presStyleCnt="0"/>
      <dgm:spPr/>
    </dgm:pt>
    <dgm:pt modelId="{F1ED0FED-F19F-4100-ABAA-75AA5D380534}" type="pres">
      <dgm:prSet presAssocID="{A26D0D05-9E91-49AA-90C6-E4FC86817207}" presName="theInnerList" presStyleCnt="0"/>
      <dgm:spPr/>
    </dgm:pt>
    <dgm:pt modelId="{BF5E58EB-B70F-4945-AA49-3326745F7ADB}" type="pres">
      <dgm:prSet presAssocID="{AD0C8885-8028-415A-8D26-2B22CCAFA5F0}" presName="childNode" presStyleLbl="node1" presStyleIdx="3" presStyleCnt="8">
        <dgm:presLayoutVars>
          <dgm:bulletEnabled val="1"/>
        </dgm:presLayoutVars>
      </dgm:prSet>
      <dgm:spPr/>
      <dgm:t>
        <a:bodyPr/>
        <a:lstStyle/>
        <a:p>
          <a:endParaRPr lang="el-GR"/>
        </a:p>
      </dgm:t>
    </dgm:pt>
    <dgm:pt modelId="{5A6CB136-C80B-4052-918F-671E691F952C}" type="pres">
      <dgm:prSet presAssocID="{AD0C8885-8028-415A-8D26-2B22CCAFA5F0}" presName="aSpace2" presStyleCnt="0"/>
      <dgm:spPr/>
    </dgm:pt>
    <dgm:pt modelId="{F2E666D1-3FD2-4060-9315-69A5BC9716E2}" type="pres">
      <dgm:prSet presAssocID="{EB93E556-6D84-4000-87E2-16BF424CFE01}" presName="childNode" presStyleLbl="node1" presStyleIdx="4" presStyleCnt="8">
        <dgm:presLayoutVars>
          <dgm:bulletEnabled val="1"/>
        </dgm:presLayoutVars>
      </dgm:prSet>
      <dgm:spPr/>
      <dgm:t>
        <a:bodyPr/>
        <a:lstStyle/>
        <a:p>
          <a:endParaRPr lang="el-GR"/>
        </a:p>
      </dgm:t>
    </dgm:pt>
    <dgm:pt modelId="{043BAB04-CE40-4E18-B890-E2E57770878F}" type="pres">
      <dgm:prSet presAssocID="{EB93E556-6D84-4000-87E2-16BF424CFE01}" presName="aSpace2" presStyleCnt="0"/>
      <dgm:spPr/>
    </dgm:pt>
    <dgm:pt modelId="{B2ECB90D-DD24-42ED-A516-8EB0086E5328}" type="pres">
      <dgm:prSet presAssocID="{A8AE5C8D-4276-454F-937B-CF45D56B18B9}" presName="childNode" presStyleLbl="node1" presStyleIdx="5" presStyleCnt="8">
        <dgm:presLayoutVars>
          <dgm:bulletEnabled val="1"/>
        </dgm:presLayoutVars>
      </dgm:prSet>
      <dgm:spPr/>
      <dgm:t>
        <a:bodyPr/>
        <a:lstStyle/>
        <a:p>
          <a:endParaRPr lang="el-GR"/>
        </a:p>
      </dgm:t>
    </dgm:pt>
    <dgm:pt modelId="{1E726516-DA10-4FC2-912F-38991D702B37}" type="pres">
      <dgm:prSet presAssocID="{A8AE5C8D-4276-454F-937B-CF45D56B18B9}" presName="aSpace2" presStyleCnt="0"/>
      <dgm:spPr/>
    </dgm:pt>
    <dgm:pt modelId="{A42FE292-04BB-4353-B41C-930F7199EF6E}" type="pres">
      <dgm:prSet presAssocID="{BD03C9D0-5C94-4234-91D7-BDA21EE25BE1}" presName="childNode" presStyleLbl="node1" presStyleIdx="6" presStyleCnt="8">
        <dgm:presLayoutVars>
          <dgm:bulletEnabled val="1"/>
        </dgm:presLayoutVars>
      </dgm:prSet>
      <dgm:spPr/>
      <dgm:t>
        <a:bodyPr/>
        <a:lstStyle/>
        <a:p>
          <a:endParaRPr lang="el-GR"/>
        </a:p>
      </dgm:t>
    </dgm:pt>
    <dgm:pt modelId="{17FFA27A-14B7-4DAE-9927-73975F074E88}" type="pres">
      <dgm:prSet presAssocID="{BD03C9D0-5C94-4234-91D7-BDA21EE25BE1}" presName="aSpace2" presStyleCnt="0"/>
      <dgm:spPr/>
    </dgm:pt>
    <dgm:pt modelId="{4F0695A1-EE0C-42E2-AFAF-6C56824D3A58}" type="pres">
      <dgm:prSet presAssocID="{B48EA047-72D1-4839-AEEC-C26DA68AF91B}" presName="childNode" presStyleLbl="node1" presStyleIdx="7" presStyleCnt="8">
        <dgm:presLayoutVars>
          <dgm:bulletEnabled val="1"/>
        </dgm:presLayoutVars>
      </dgm:prSet>
      <dgm:spPr/>
      <dgm:t>
        <a:bodyPr/>
        <a:lstStyle/>
        <a:p>
          <a:endParaRPr lang="el-GR"/>
        </a:p>
      </dgm:t>
    </dgm:pt>
  </dgm:ptLst>
  <dgm:cxnLst>
    <dgm:cxn modelId="{99A293B8-315C-4B02-8241-AD2AF17F0421}" type="presOf" srcId="{D800B1E6-9664-45A1-BDB6-A193EEF4A9E1}" destId="{B109ADCA-C9D3-4134-B47C-CC7588C6F3A2}" srcOrd="0" destOrd="0" presId="urn:microsoft.com/office/officeart/2005/8/layout/lProcess2"/>
    <dgm:cxn modelId="{EE1F2B06-EC88-49E3-BBFE-B7E09288625C}" srcId="{A26D0D05-9E91-49AA-90C6-E4FC86817207}" destId="{A8AE5C8D-4276-454F-937B-CF45D56B18B9}" srcOrd="2" destOrd="0" parTransId="{A5AD292D-E1A8-4CA2-BBBB-EDA7D7611C5B}" sibTransId="{04E2B9DD-EBDD-4849-843F-E9AB516F3287}"/>
    <dgm:cxn modelId="{5E923594-91A4-4627-8561-B963106866DA}" srcId="{4DED7CA0-7C0C-4A91-9B60-3EBD67A68AFA}" destId="{D800B1E6-9664-45A1-BDB6-A193EEF4A9E1}" srcOrd="0" destOrd="0" parTransId="{2FC0644B-EC10-4F42-9CC3-72AEE76DC32D}" sibTransId="{5BD9BFDE-2EEA-46AB-93CA-E9DDB6570FE9}"/>
    <dgm:cxn modelId="{F65ECC31-8D59-4346-9DFE-3260CC8A5DF5}" srcId="{A26D0D05-9E91-49AA-90C6-E4FC86817207}" destId="{EB93E556-6D84-4000-87E2-16BF424CFE01}" srcOrd="1" destOrd="0" parTransId="{CCB25F87-8F50-4E1B-8694-A02398020490}" sibTransId="{DF9F72D9-1B84-4406-81B2-EB89D521000A}"/>
    <dgm:cxn modelId="{DB118C25-1298-444E-8EAA-9AB80BE6B980}" type="presOf" srcId="{D800B1E6-9664-45A1-BDB6-A193EEF4A9E1}" destId="{D69BC9FE-AD23-4A23-A347-ED924977025B}" srcOrd="1" destOrd="0" presId="urn:microsoft.com/office/officeart/2005/8/layout/lProcess2"/>
    <dgm:cxn modelId="{68EC75AC-33B3-45B8-AD53-C5B2A6856781}" type="presOf" srcId="{A26D0D05-9E91-49AA-90C6-E4FC86817207}" destId="{7B9CD4D0-0421-4E13-A0D6-D0E0FA01FBA7}" srcOrd="0" destOrd="0" presId="urn:microsoft.com/office/officeart/2005/8/layout/lProcess2"/>
    <dgm:cxn modelId="{7AFAAE7A-6D7A-4E51-BC62-FD21871DFB0F}" type="presOf" srcId="{A26D0D05-9E91-49AA-90C6-E4FC86817207}" destId="{DD4F3971-2DBF-42C4-9709-4962DD116A3F}" srcOrd="1" destOrd="0" presId="urn:microsoft.com/office/officeart/2005/8/layout/lProcess2"/>
    <dgm:cxn modelId="{18D75F4C-003D-4EF7-9DC4-61EFE3ECF684}" srcId="{4DED7CA0-7C0C-4A91-9B60-3EBD67A68AFA}" destId="{A26D0D05-9E91-49AA-90C6-E4FC86817207}" srcOrd="1" destOrd="0" parTransId="{133B8F12-9309-4D72-A81F-F1BCD0022257}" sibTransId="{FBE80CA8-0BAA-4F5F-8B8D-3E80EB0E8E36}"/>
    <dgm:cxn modelId="{2ED16870-1B57-4D68-9B93-7578B7780FA9}" srcId="{D800B1E6-9664-45A1-BDB6-A193EEF4A9E1}" destId="{6F4DE905-142A-4BB7-8CD5-E8D995109805}" srcOrd="0" destOrd="0" parTransId="{B0709828-CB08-43CF-80D1-5D1492609F4C}" sibTransId="{9B1BF934-DEB1-407F-ADD4-7CB388F0D751}"/>
    <dgm:cxn modelId="{90E2912E-B3FE-42E2-B8C0-A8266382DD71}" srcId="{A26D0D05-9E91-49AA-90C6-E4FC86817207}" destId="{BD03C9D0-5C94-4234-91D7-BDA21EE25BE1}" srcOrd="3" destOrd="0" parTransId="{38C08B19-F806-4853-8C44-A95A663A7D94}" sibTransId="{E34DE4DB-3034-4045-A830-15F3645FDF72}"/>
    <dgm:cxn modelId="{ECD4C4A8-B0C9-4D90-868C-AC04905C1B46}" type="presOf" srcId="{AD0C8885-8028-415A-8D26-2B22CCAFA5F0}" destId="{BF5E58EB-B70F-4945-AA49-3326745F7ADB}" srcOrd="0" destOrd="0" presId="urn:microsoft.com/office/officeart/2005/8/layout/lProcess2"/>
    <dgm:cxn modelId="{AC676B75-EA77-49EE-BE79-C70107561EE2}" type="presOf" srcId="{6F4DE905-142A-4BB7-8CD5-E8D995109805}" destId="{AD56892A-F97C-40A2-9EAC-F01BC844F802}" srcOrd="0" destOrd="0" presId="urn:microsoft.com/office/officeart/2005/8/layout/lProcess2"/>
    <dgm:cxn modelId="{603DE6B8-8D5F-4CE6-AE93-55203E236F2A}" type="presOf" srcId="{55EC1CD3-2001-4904-BF5B-158A23CCB5B8}" destId="{4B013014-2557-4E30-8188-332245FB43FB}" srcOrd="0" destOrd="0" presId="urn:microsoft.com/office/officeart/2005/8/layout/lProcess2"/>
    <dgm:cxn modelId="{0763866E-FD2D-4C11-8D0E-40D0D6298F74}" type="presOf" srcId="{4DED7CA0-7C0C-4A91-9B60-3EBD67A68AFA}" destId="{7DDE1AE1-5A6E-42BE-BAD9-B7C2608ABB65}" srcOrd="0" destOrd="0" presId="urn:microsoft.com/office/officeart/2005/8/layout/lProcess2"/>
    <dgm:cxn modelId="{4E7BA733-7F8F-4084-9C9A-359745E7FAC6}" srcId="{A26D0D05-9E91-49AA-90C6-E4FC86817207}" destId="{AD0C8885-8028-415A-8D26-2B22CCAFA5F0}" srcOrd="0" destOrd="0" parTransId="{09F96F39-7E34-4628-BC3D-00A746A58D9C}" sibTransId="{63401CD9-D137-4B19-AE82-3F725EEEF7EA}"/>
    <dgm:cxn modelId="{09BBD54F-D03C-468E-AD31-FBBDC75F42FD}" type="presOf" srcId="{BD03C9D0-5C94-4234-91D7-BDA21EE25BE1}" destId="{A42FE292-04BB-4353-B41C-930F7199EF6E}" srcOrd="0" destOrd="0" presId="urn:microsoft.com/office/officeart/2005/8/layout/lProcess2"/>
    <dgm:cxn modelId="{142F6B37-F313-4151-8ED9-E54CB32FD7A5}" srcId="{A26D0D05-9E91-49AA-90C6-E4FC86817207}" destId="{B48EA047-72D1-4839-AEEC-C26DA68AF91B}" srcOrd="4" destOrd="0" parTransId="{E12A238A-8EB3-44F2-B0DF-0969EA4741A0}" sibTransId="{036D5723-D198-4FA2-9A6E-5B98FDAA97FB}"/>
    <dgm:cxn modelId="{A73C6B25-21E2-4DC9-9942-6EE673905F96}" type="presOf" srcId="{EB93E556-6D84-4000-87E2-16BF424CFE01}" destId="{F2E666D1-3FD2-4060-9315-69A5BC9716E2}" srcOrd="0" destOrd="0" presId="urn:microsoft.com/office/officeart/2005/8/layout/lProcess2"/>
    <dgm:cxn modelId="{4CC75266-EB2E-46DF-AC86-6F2FA0109801}" type="presOf" srcId="{D9BD37BB-6CB8-4F28-A741-756191772F6A}" destId="{1E7433CD-4778-4D08-8FDE-BA0A7D080F36}" srcOrd="0" destOrd="0" presId="urn:microsoft.com/office/officeart/2005/8/layout/lProcess2"/>
    <dgm:cxn modelId="{9706D3B1-0727-4F03-8690-CBAA4622984B}" type="presOf" srcId="{B48EA047-72D1-4839-AEEC-C26DA68AF91B}" destId="{4F0695A1-EE0C-42E2-AFAF-6C56824D3A58}" srcOrd="0" destOrd="0" presId="urn:microsoft.com/office/officeart/2005/8/layout/lProcess2"/>
    <dgm:cxn modelId="{1F75B535-6916-4CF1-ADE4-F8D9C4DBAF93}" srcId="{D800B1E6-9664-45A1-BDB6-A193EEF4A9E1}" destId="{D9BD37BB-6CB8-4F28-A741-756191772F6A}" srcOrd="2" destOrd="0" parTransId="{BB53ABA3-A034-439E-97B6-A88B86D7F840}" sibTransId="{7A4F1FF9-B883-4EF3-89EB-5953103C41A0}"/>
    <dgm:cxn modelId="{D42D8D49-0E3A-4D57-8245-EFCD64B3B9B7}" type="presOf" srcId="{A8AE5C8D-4276-454F-937B-CF45D56B18B9}" destId="{B2ECB90D-DD24-42ED-A516-8EB0086E5328}" srcOrd="0" destOrd="0" presId="urn:microsoft.com/office/officeart/2005/8/layout/lProcess2"/>
    <dgm:cxn modelId="{7C10C8F2-C43D-4766-8070-DD94E2518973}" srcId="{D800B1E6-9664-45A1-BDB6-A193EEF4A9E1}" destId="{55EC1CD3-2001-4904-BF5B-158A23CCB5B8}" srcOrd="1" destOrd="0" parTransId="{5B981C16-0AF7-4FBE-BEB0-D65CEB91FC6A}" sibTransId="{6EBA30AA-FA01-46FF-89B0-AB668B8D4D70}"/>
    <dgm:cxn modelId="{1F8347D4-4E12-4E42-904B-5749D954F8A3}" type="presParOf" srcId="{7DDE1AE1-5A6E-42BE-BAD9-B7C2608ABB65}" destId="{E04D6013-6E98-464F-BDC2-E60DE11EFF37}" srcOrd="0" destOrd="0" presId="urn:microsoft.com/office/officeart/2005/8/layout/lProcess2"/>
    <dgm:cxn modelId="{DDEC5C5F-1081-4720-9EA0-C995F926F756}" type="presParOf" srcId="{E04D6013-6E98-464F-BDC2-E60DE11EFF37}" destId="{B109ADCA-C9D3-4134-B47C-CC7588C6F3A2}" srcOrd="0" destOrd="0" presId="urn:microsoft.com/office/officeart/2005/8/layout/lProcess2"/>
    <dgm:cxn modelId="{BCBAA02B-8E48-4A26-B034-BDCEF8F8F0A1}" type="presParOf" srcId="{E04D6013-6E98-464F-BDC2-E60DE11EFF37}" destId="{D69BC9FE-AD23-4A23-A347-ED924977025B}" srcOrd="1" destOrd="0" presId="urn:microsoft.com/office/officeart/2005/8/layout/lProcess2"/>
    <dgm:cxn modelId="{9E00BDAE-6609-410A-BFFE-37FCBD0B74E5}" type="presParOf" srcId="{E04D6013-6E98-464F-BDC2-E60DE11EFF37}" destId="{A5E4395D-D76B-4457-A028-25CC95C735C0}" srcOrd="2" destOrd="0" presId="urn:microsoft.com/office/officeart/2005/8/layout/lProcess2"/>
    <dgm:cxn modelId="{92B52036-5943-45CB-BA18-2C6D50B9A28C}" type="presParOf" srcId="{A5E4395D-D76B-4457-A028-25CC95C735C0}" destId="{CC25BB8A-71B0-4484-94C6-EDBC5D3412D1}" srcOrd="0" destOrd="0" presId="urn:microsoft.com/office/officeart/2005/8/layout/lProcess2"/>
    <dgm:cxn modelId="{52E893A3-0FFD-4820-A5B2-3070D4D82AD8}" type="presParOf" srcId="{CC25BB8A-71B0-4484-94C6-EDBC5D3412D1}" destId="{AD56892A-F97C-40A2-9EAC-F01BC844F802}" srcOrd="0" destOrd="0" presId="urn:microsoft.com/office/officeart/2005/8/layout/lProcess2"/>
    <dgm:cxn modelId="{B798C946-30B8-488F-9932-EE53E614B603}" type="presParOf" srcId="{CC25BB8A-71B0-4484-94C6-EDBC5D3412D1}" destId="{21EF6567-9AD4-4E43-B8BB-D3BC3EE6EAEC}" srcOrd="1" destOrd="0" presId="urn:microsoft.com/office/officeart/2005/8/layout/lProcess2"/>
    <dgm:cxn modelId="{816A3F2C-7B2E-4427-B922-BB7FBD86C651}" type="presParOf" srcId="{CC25BB8A-71B0-4484-94C6-EDBC5D3412D1}" destId="{4B013014-2557-4E30-8188-332245FB43FB}" srcOrd="2" destOrd="0" presId="urn:microsoft.com/office/officeart/2005/8/layout/lProcess2"/>
    <dgm:cxn modelId="{6C29B8B0-7A4C-4E71-A105-0586E0ABC387}" type="presParOf" srcId="{CC25BB8A-71B0-4484-94C6-EDBC5D3412D1}" destId="{92FDFEC3-55C8-4D75-BF2E-87C904CE30C5}" srcOrd="3" destOrd="0" presId="urn:microsoft.com/office/officeart/2005/8/layout/lProcess2"/>
    <dgm:cxn modelId="{DAC349DE-E433-4D12-9411-FF5934753711}" type="presParOf" srcId="{CC25BB8A-71B0-4484-94C6-EDBC5D3412D1}" destId="{1E7433CD-4778-4D08-8FDE-BA0A7D080F36}" srcOrd="4" destOrd="0" presId="urn:microsoft.com/office/officeart/2005/8/layout/lProcess2"/>
    <dgm:cxn modelId="{63796836-C363-403C-9709-C339C29B43FA}" type="presParOf" srcId="{7DDE1AE1-5A6E-42BE-BAD9-B7C2608ABB65}" destId="{20C3DA06-B278-45B2-BEE4-E4FC1421E534}" srcOrd="1" destOrd="0" presId="urn:microsoft.com/office/officeart/2005/8/layout/lProcess2"/>
    <dgm:cxn modelId="{36002168-31F4-43CE-A101-1482AFF9DE27}" type="presParOf" srcId="{7DDE1AE1-5A6E-42BE-BAD9-B7C2608ABB65}" destId="{E22648D7-ECFB-4FC1-B262-3EC812BFC223}" srcOrd="2" destOrd="0" presId="urn:microsoft.com/office/officeart/2005/8/layout/lProcess2"/>
    <dgm:cxn modelId="{E134D3A6-49A2-48DE-BD63-0A6467E18EFD}" type="presParOf" srcId="{E22648D7-ECFB-4FC1-B262-3EC812BFC223}" destId="{7B9CD4D0-0421-4E13-A0D6-D0E0FA01FBA7}" srcOrd="0" destOrd="0" presId="urn:microsoft.com/office/officeart/2005/8/layout/lProcess2"/>
    <dgm:cxn modelId="{EF7FF758-AAB6-4585-A646-6456AF2D6503}" type="presParOf" srcId="{E22648D7-ECFB-4FC1-B262-3EC812BFC223}" destId="{DD4F3971-2DBF-42C4-9709-4962DD116A3F}" srcOrd="1" destOrd="0" presId="urn:microsoft.com/office/officeart/2005/8/layout/lProcess2"/>
    <dgm:cxn modelId="{9D8A15F0-1BBE-485B-A2DB-B54442AD58D7}" type="presParOf" srcId="{E22648D7-ECFB-4FC1-B262-3EC812BFC223}" destId="{FBD6954F-2FAE-4BEF-8B99-42680964617B}" srcOrd="2" destOrd="0" presId="urn:microsoft.com/office/officeart/2005/8/layout/lProcess2"/>
    <dgm:cxn modelId="{0DEA96D5-93FD-450B-B26A-423D2FCF978E}" type="presParOf" srcId="{FBD6954F-2FAE-4BEF-8B99-42680964617B}" destId="{F1ED0FED-F19F-4100-ABAA-75AA5D380534}" srcOrd="0" destOrd="0" presId="urn:microsoft.com/office/officeart/2005/8/layout/lProcess2"/>
    <dgm:cxn modelId="{AAB14184-BEEB-4FD4-B62D-534BDE7A2474}" type="presParOf" srcId="{F1ED0FED-F19F-4100-ABAA-75AA5D380534}" destId="{BF5E58EB-B70F-4945-AA49-3326745F7ADB}" srcOrd="0" destOrd="0" presId="urn:microsoft.com/office/officeart/2005/8/layout/lProcess2"/>
    <dgm:cxn modelId="{AD11DB90-4F5F-46CF-B7EF-46C1811043CA}" type="presParOf" srcId="{F1ED0FED-F19F-4100-ABAA-75AA5D380534}" destId="{5A6CB136-C80B-4052-918F-671E691F952C}" srcOrd="1" destOrd="0" presId="urn:microsoft.com/office/officeart/2005/8/layout/lProcess2"/>
    <dgm:cxn modelId="{DF57DCBB-44DC-41C3-81A0-8FC576DF65CB}" type="presParOf" srcId="{F1ED0FED-F19F-4100-ABAA-75AA5D380534}" destId="{F2E666D1-3FD2-4060-9315-69A5BC9716E2}" srcOrd="2" destOrd="0" presId="urn:microsoft.com/office/officeart/2005/8/layout/lProcess2"/>
    <dgm:cxn modelId="{9457F949-C409-46F2-81E3-680629494152}" type="presParOf" srcId="{F1ED0FED-F19F-4100-ABAA-75AA5D380534}" destId="{043BAB04-CE40-4E18-B890-E2E57770878F}" srcOrd="3" destOrd="0" presId="urn:microsoft.com/office/officeart/2005/8/layout/lProcess2"/>
    <dgm:cxn modelId="{A4457E57-60A9-4BEC-925A-B3C5D6130B4F}" type="presParOf" srcId="{F1ED0FED-F19F-4100-ABAA-75AA5D380534}" destId="{B2ECB90D-DD24-42ED-A516-8EB0086E5328}" srcOrd="4" destOrd="0" presId="urn:microsoft.com/office/officeart/2005/8/layout/lProcess2"/>
    <dgm:cxn modelId="{576533E2-9836-40AD-9E60-4BD62F32C9D9}" type="presParOf" srcId="{F1ED0FED-F19F-4100-ABAA-75AA5D380534}" destId="{1E726516-DA10-4FC2-912F-38991D702B37}" srcOrd="5" destOrd="0" presId="urn:microsoft.com/office/officeart/2005/8/layout/lProcess2"/>
    <dgm:cxn modelId="{5AA9DB81-2C19-4B26-9530-9A8331F8118F}" type="presParOf" srcId="{F1ED0FED-F19F-4100-ABAA-75AA5D380534}" destId="{A42FE292-04BB-4353-B41C-930F7199EF6E}" srcOrd="6" destOrd="0" presId="urn:microsoft.com/office/officeart/2005/8/layout/lProcess2"/>
    <dgm:cxn modelId="{C574B735-8DB8-4C77-865B-332229727426}" type="presParOf" srcId="{F1ED0FED-F19F-4100-ABAA-75AA5D380534}" destId="{17FFA27A-14B7-4DAE-9927-73975F074E88}" srcOrd="7" destOrd="0" presId="urn:microsoft.com/office/officeart/2005/8/layout/lProcess2"/>
    <dgm:cxn modelId="{8CC42143-5FDA-4C02-9DC5-22AF01AA0A8C}" type="presParOf" srcId="{F1ED0FED-F19F-4100-ABAA-75AA5D380534}" destId="{4F0695A1-EE0C-42E2-AFAF-6C56824D3A58}" srcOrd="8" destOrd="0" presId="urn:microsoft.com/office/officeart/2005/8/layout/lProcess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ED7CA0-7C0C-4A91-9B60-3EBD67A68AFA}" type="doc">
      <dgm:prSet loTypeId="urn:microsoft.com/office/officeart/2005/8/layout/lProcess2" loCatId="relationship" qsTypeId="urn:microsoft.com/office/officeart/2005/8/quickstyle/simple2" qsCatId="simple" csTypeId="urn:microsoft.com/office/officeart/2005/8/colors/colorful3" csCatId="colorful" phldr="1"/>
      <dgm:spPr/>
      <dgm:t>
        <a:bodyPr/>
        <a:lstStyle/>
        <a:p>
          <a:endParaRPr lang="el-GR"/>
        </a:p>
      </dgm:t>
    </dgm:pt>
    <dgm:pt modelId="{EB93E556-6D84-4000-87E2-16BF424CFE01}">
      <dgm:prSet phldrT="[Text]"/>
      <dgm:spPr/>
      <dgm:t>
        <a:bodyPr/>
        <a:lstStyle/>
        <a:p>
          <a:r>
            <a:rPr lang="el-GR" dirty="0" smtClean="0"/>
            <a:t>Άρδευση</a:t>
          </a:r>
          <a:endParaRPr lang="el-GR" dirty="0"/>
        </a:p>
      </dgm:t>
    </dgm:pt>
    <dgm:pt modelId="{CCB25F87-8F50-4E1B-8694-A02398020490}" type="parTrans" cxnId="{F65ECC31-8D59-4346-9DFE-3260CC8A5DF5}">
      <dgm:prSet/>
      <dgm:spPr/>
      <dgm:t>
        <a:bodyPr/>
        <a:lstStyle/>
        <a:p>
          <a:endParaRPr lang="el-GR"/>
        </a:p>
      </dgm:t>
    </dgm:pt>
    <dgm:pt modelId="{DF9F72D9-1B84-4406-81B2-EB89D521000A}" type="sibTrans" cxnId="{F65ECC31-8D59-4346-9DFE-3260CC8A5DF5}">
      <dgm:prSet/>
      <dgm:spPr/>
      <dgm:t>
        <a:bodyPr/>
        <a:lstStyle/>
        <a:p>
          <a:endParaRPr lang="el-GR"/>
        </a:p>
      </dgm:t>
    </dgm:pt>
    <dgm:pt modelId="{A26D0D05-9E91-49AA-90C6-E4FC86817207}">
      <dgm:prSet phldrT="[Text]"/>
      <dgm:spPr/>
      <dgm:t>
        <a:bodyPr/>
        <a:lstStyle/>
        <a:p>
          <a:r>
            <a:rPr lang="el-GR" dirty="0" smtClean="0"/>
            <a:t>Καταναλωτικές Χρήσεις</a:t>
          </a:r>
          <a:endParaRPr lang="el-GR" dirty="0"/>
        </a:p>
      </dgm:t>
    </dgm:pt>
    <dgm:pt modelId="{133B8F12-9309-4D72-A81F-F1BCD0022257}" type="parTrans" cxnId="{18D75F4C-003D-4EF7-9DC4-61EFE3ECF684}">
      <dgm:prSet/>
      <dgm:spPr/>
      <dgm:t>
        <a:bodyPr/>
        <a:lstStyle/>
        <a:p>
          <a:endParaRPr lang="el-GR"/>
        </a:p>
      </dgm:t>
    </dgm:pt>
    <dgm:pt modelId="{FBE80CA8-0BAA-4F5F-8B8D-3E80EB0E8E36}" type="sibTrans" cxnId="{18D75F4C-003D-4EF7-9DC4-61EFE3ECF684}">
      <dgm:prSet/>
      <dgm:spPr/>
      <dgm:t>
        <a:bodyPr/>
        <a:lstStyle/>
        <a:p>
          <a:endParaRPr lang="el-GR"/>
        </a:p>
      </dgm:t>
    </dgm:pt>
    <dgm:pt modelId="{A8AE5C8D-4276-454F-937B-CF45D56B18B9}">
      <dgm:prSet phldrT="[Text]"/>
      <dgm:spPr/>
      <dgm:t>
        <a:bodyPr/>
        <a:lstStyle/>
        <a:p>
          <a:r>
            <a:rPr lang="el-GR" dirty="0" smtClean="0"/>
            <a:t>Κτηνοτροφική Χρήση</a:t>
          </a:r>
          <a:endParaRPr lang="el-GR" dirty="0"/>
        </a:p>
      </dgm:t>
    </dgm:pt>
    <dgm:pt modelId="{A5AD292D-E1A8-4CA2-BBBB-EDA7D7611C5B}" type="parTrans" cxnId="{EE1F2B06-EC88-49E3-BBFE-B7E09288625C}">
      <dgm:prSet/>
      <dgm:spPr/>
      <dgm:t>
        <a:bodyPr/>
        <a:lstStyle/>
        <a:p>
          <a:endParaRPr lang="el-GR"/>
        </a:p>
      </dgm:t>
    </dgm:pt>
    <dgm:pt modelId="{04E2B9DD-EBDD-4849-843F-E9AB516F3287}" type="sibTrans" cxnId="{EE1F2B06-EC88-49E3-BBFE-B7E09288625C}">
      <dgm:prSet/>
      <dgm:spPr/>
      <dgm:t>
        <a:bodyPr/>
        <a:lstStyle/>
        <a:p>
          <a:endParaRPr lang="el-GR"/>
        </a:p>
      </dgm:t>
    </dgm:pt>
    <dgm:pt modelId="{BD03C9D0-5C94-4234-91D7-BDA21EE25BE1}">
      <dgm:prSet phldrT="[Text]"/>
      <dgm:spPr/>
      <dgm:t>
        <a:bodyPr/>
        <a:lstStyle/>
        <a:p>
          <a:r>
            <a:rPr lang="el-GR" dirty="0" smtClean="0"/>
            <a:t>Ψύξη</a:t>
          </a:r>
          <a:endParaRPr lang="el-GR" dirty="0"/>
        </a:p>
      </dgm:t>
    </dgm:pt>
    <dgm:pt modelId="{38C08B19-F806-4853-8C44-A95A663A7D94}" type="parTrans" cxnId="{90E2912E-B3FE-42E2-B8C0-A8266382DD71}">
      <dgm:prSet/>
      <dgm:spPr/>
      <dgm:t>
        <a:bodyPr/>
        <a:lstStyle/>
        <a:p>
          <a:endParaRPr lang="el-GR"/>
        </a:p>
      </dgm:t>
    </dgm:pt>
    <dgm:pt modelId="{E34DE4DB-3034-4045-A830-15F3645FDF72}" type="sibTrans" cxnId="{90E2912E-B3FE-42E2-B8C0-A8266382DD71}">
      <dgm:prSet/>
      <dgm:spPr/>
      <dgm:t>
        <a:bodyPr/>
        <a:lstStyle/>
        <a:p>
          <a:endParaRPr lang="el-GR"/>
        </a:p>
      </dgm:t>
    </dgm:pt>
    <dgm:pt modelId="{AD0C8885-8028-415A-8D26-2B22CCAFA5F0}">
      <dgm:prSet phldrT="[Text]"/>
      <dgm:spPr/>
      <dgm:t>
        <a:bodyPr/>
        <a:lstStyle/>
        <a:p>
          <a:r>
            <a:rPr lang="el-GR" dirty="0" smtClean="0"/>
            <a:t>Ύδρευση</a:t>
          </a:r>
          <a:endParaRPr lang="el-GR" dirty="0"/>
        </a:p>
      </dgm:t>
    </dgm:pt>
    <dgm:pt modelId="{09F96F39-7E34-4628-BC3D-00A746A58D9C}" type="parTrans" cxnId="{4E7BA733-7F8F-4084-9C9A-359745E7FAC6}">
      <dgm:prSet/>
      <dgm:spPr/>
      <dgm:t>
        <a:bodyPr/>
        <a:lstStyle/>
        <a:p>
          <a:endParaRPr lang="el-GR"/>
        </a:p>
      </dgm:t>
    </dgm:pt>
    <dgm:pt modelId="{63401CD9-D137-4B19-AE82-3F725EEEF7EA}" type="sibTrans" cxnId="{4E7BA733-7F8F-4084-9C9A-359745E7FAC6}">
      <dgm:prSet/>
      <dgm:spPr/>
      <dgm:t>
        <a:bodyPr/>
        <a:lstStyle/>
        <a:p>
          <a:endParaRPr lang="el-GR"/>
        </a:p>
      </dgm:t>
    </dgm:pt>
    <dgm:pt modelId="{D800B1E6-9664-45A1-BDB6-A193EEF4A9E1}">
      <dgm:prSet phldrT="[Text]"/>
      <dgm:spPr/>
      <dgm:t>
        <a:bodyPr/>
        <a:lstStyle/>
        <a:p>
          <a:r>
            <a:rPr lang="el-GR" dirty="0" smtClean="0"/>
            <a:t>Μη Καταναλωτικές Χρήσεις</a:t>
          </a:r>
          <a:endParaRPr lang="el-GR" dirty="0"/>
        </a:p>
      </dgm:t>
    </dgm:pt>
    <dgm:pt modelId="{2FC0644B-EC10-4F42-9CC3-72AEE76DC32D}" type="parTrans" cxnId="{5E923594-91A4-4627-8561-B963106866DA}">
      <dgm:prSet/>
      <dgm:spPr/>
      <dgm:t>
        <a:bodyPr/>
        <a:lstStyle/>
        <a:p>
          <a:endParaRPr lang="el-GR"/>
        </a:p>
      </dgm:t>
    </dgm:pt>
    <dgm:pt modelId="{5BD9BFDE-2EEA-46AB-93CA-E9DDB6570FE9}" type="sibTrans" cxnId="{5E923594-91A4-4627-8561-B963106866DA}">
      <dgm:prSet/>
      <dgm:spPr/>
      <dgm:t>
        <a:bodyPr/>
        <a:lstStyle/>
        <a:p>
          <a:endParaRPr lang="el-GR"/>
        </a:p>
      </dgm:t>
    </dgm:pt>
    <dgm:pt modelId="{6F4DE905-142A-4BB7-8CD5-E8D995109805}">
      <dgm:prSet phldrT="[Text]"/>
      <dgm:spPr/>
      <dgm:t>
        <a:bodyPr/>
        <a:lstStyle/>
        <a:p>
          <a:r>
            <a:rPr lang="el-GR" dirty="0" smtClean="0"/>
            <a:t>Ιχθυοκαλλιέργειες</a:t>
          </a:r>
          <a:endParaRPr lang="el-GR" dirty="0"/>
        </a:p>
      </dgm:t>
    </dgm:pt>
    <dgm:pt modelId="{B0709828-CB08-43CF-80D1-5D1492609F4C}" type="parTrans" cxnId="{2ED16870-1B57-4D68-9B93-7578B7780FA9}">
      <dgm:prSet/>
      <dgm:spPr/>
      <dgm:t>
        <a:bodyPr/>
        <a:lstStyle/>
        <a:p>
          <a:endParaRPr lang="el-GR"/>
        </a:p>
      </dgm:t>
    </dgm:pt>
    <dgm:pt modelId="{9B1BF934-DEB1-407F-ADD4-7CB388F0D751}" type="sibTrans" cxnId="{2ED16870-1B57-4D68-9B93-7578B7780FA9}">
      <dgm:prSet/>
      <dgm:spPr/>
      <dgm:t>
        <a:bodyPr/>
        <a:lstStyle/>
        <a:p>
          <a:endParaRPr lang="el-GR"/>
        </a:p>
      </dgm:t>
    </dgm:pt>
    <dgm:pt modelId="{55EC1CD3-2001-4904-BF5B-158A23CCB5B8}">
      <dgm:prSet phldrT="[Text]"/>
      <dgm:spPr/>
      <dgm:t>
        <a:bodyPr/>
        <a:lstStyle/>
        <a:p>
          <a:r>
            <a:rPr lang="el-GR" dirty="0" smtClean="0"/>
            <a:t>Παραγωγή Ενέργειας</a:t>
          </a:r>
          <a:endParaRPr lang="el-GR" dirty="0"/>
        </a:p>
      </dgm:t>
    </dgm:pt>
    <dgm:pt modelId="{5B981C16-0AF7-4FBE-BEB0-D65CEB91FC6A}" type="parTrans" cxnId="{7C10C8F2-C43D-4766-8070-DD94E2518973}">
      <dgm:prSet/>
      <dgm:spPr/>
      <dgm:t>
        <a:bodyPr/>
        <a:lstStyle/>
        <a:p>
          <a:endParaRPr lang="el-GR"/>
        </a:p>
      </dgm:t>
    </dgm:pt>
    <dgm:pt modelId="{6EBA30AA-FA01-46FF-89B0-AB668B8D4D70}" type="sibTrans" cxnId="{7C10C8F2-C43D-4766-8070-DD94E2518973}">
      <dgm:prSet/>
      <dgm:spPr/>
      <dgm:t>
        <a:bodyPr/>
        <a:lstStyle/>
        <a:p>
          <a:endParaRPr lang="el-GR"/>
        </a:p>
      </dgm:t>
    </dgm:pt>
    <dgm:pt modelId="{D9BD37BB-6CB8-4F28-A741-756191772F6A}">
      <dgm:prSet phldrT="[Text]"/>
      <dgm:spPr/>
      <dgm:t>
        <a:bodyPr/>
        <a:lstStyle/>
        <a:p>
          <a:r>
            <a:rPr lang="el-GR" dirty="0" smtClean="0"/>
            <a:t>Περιβαλλοντική Χρήση</a:t>
          </a:r>
          <a:endParaRPr lang="el-GR" dirty="0"/>
        </a:p>
      </dgm:t>
    </dgm:pt>
    <dgm:pt modelId="{BB53ABA3-A034-439E-97B6-A88B86D7F840}" type="parTrans" cxnId="{1F75B535-6916-4CF1-ADE4-F8D9C4DBAF93}">
      <dgm:prSet/>
      <dgm:spPr/>
      <dgm:t>
        <a:bodyPr/>
        <a:lstStyle/>
        <a:p>
          <a:endParaRPr lang="el-GR"/>
        </a:p>
      </dgm:t>
    </dgm:pt>
    <dgm:pt modelId="{7A4F1FF9-B883-4EF3-89EB-5953103C41A0}" type="sibTrans" cxnId="{1F75B535-6916-4CF1-ADE4-F8D9C4DBAF93}">
      <dgm:prSet/>
      <dgm:spPr/>
      <dgm:t>
        <a:bodyPr/>
        <a:lstStyle/>
        <a:p>
          <a:endParaRPr lang="el-GR"/>
        </a:p>
      </dgm:t>
    </dgm:pt>
    <dgm:pt modelId="{B48EA047-72D1-4839-AEEC-C26DA68AF91B}">
      <dgm:prSet phldrT="[Text]"/>
      <dgm:spPr/>
      <dgm:t>
        <a:bodyPr/>
        <a:lstStyle/>
        <a:p>
          <a:r>
            <a:rPr lang="el-GR" dirty="0" smtClean="0"/>
            <a:t>Βιομηχανική Χρήση</a:t>
          </a:r>
          <a:endParaRPr lang="el-GR" dirty="0"/>
        </a:p>
      </dgm:t>
    </dgm:pt>
    <dgm:pt modelId="{E12A238A-8EB3-44F2-B0DF-0969EA4741A0}" type="parTrans" cxnId="{142F6B37-F313-4151-8ED9-E54CB32FD7A5}">
      <dgm:prSet/>
      <dgm:spPr/>
      <dgm:t>
        <a:bodyPr/>
        <a:lstStyle/>
        <a:p>
          <a:endParaRPr lang="el-GR"/>
        </a:p>
      </dgm:t>
    </dgm:pt>
    <dgm:pt modelId="{036D5723-D198-4FA2-9A6E-5B98FDAA97FB}" type="sibTrans" cxnId="{142F6B37-F313-4151-8ED9-E54CB32FD7A5}">
      <dgm:prSet/>
      <dgm:spPr/>
      <dgm:t>
        <a:bodyPr/>
        <a:lstStyle/>
        <a:p>
          <a:endParaRPr lang="el-GR"/>
        </a:p>
      </dgm:t>
    </dgm:pt>
    <dgm:pt modelId="{7DDE1AE1-5A6E-42BE-BAD9-B7C2608ABB65}" type="pres">
      <dgm:prSet presAssocID="{4DED7CA0-7C0C-4A91-9B60-3EBD67A68AFA}" presName="theList" presStyleCnt="0">
        <dgm:presLayoutVars>
          <dgm:dir/>
          <dgm:animLvl val="lvl"/>
          <dgm:resizeHandles val="exact"/>
        </dgm:presLayoutVars>
      </dgm:prSet>
      <dgm:spPr/>
      <dgm:t>
        <a:bodyPr/>
        <a:lstStyle/>
        <a:p>
          <a:endParaRPr lang="el-GR"/>
        </a:p>
      </dgm:t>
    </dgm:pt>
    <dgm:pt modelId="{E04D6013-6E98-464F-BDC2-E60DE11EFF37}" type="pres">
      <dgm:prSet presAssocID="{D800B1E6-9664-45A1-BDB6-A193EEF4A9E1}" presName="compNode" presStyleCnt="0"/>
      <dgm:spPr/>
    </dgm:pt>
    <dgm:pt modelId="{B109ADCA-C9D3-4134-B47C-CC7588C6F3A2}" type="pres">
      <dgm:prSet presAssocID="{D800B1E6-9664-45A1-BDB6-A193EEF4A9E1}" presName="aNode" presStyleLbl="bgShp" presStyleIdx="0" presStyleCnt="2"/>
      <dgm:spPr/>
      <dgm:t>
        <a:bodyPr/>
        <a:lstStyle/>
        <a:p>
          <a:endParaRPr lang="el-GR"/>
        </a:p>
      </dgm:t>
    </dgm:pt>
    <dgm:pt modelId="{D69BC9FE-AD23-4A23-A347-ED924977025B}" type="pres">
      <dgm:prSet presAssocID="{D800B1E6-9664-45A1-BDB6-A193EEF4A9E1}" presName="textNode" presStyleLbl="bgShp" presStyleIdx="0" presStyleCnt="2"/>
      <dgm:spPr/>
      <dgm:t>
        <a:bodyPr/>
        <a:lstStyle/>
        <a:p>
          <a:endParaRPr lang="el-GR"/>
        </a:p>
      </dgm:t>
    </dgm:pt>
    <dgm:pt modelId="{A5E4395D-D76B-4457-A028-25CC95C735C0}" type="pres">
      <dgm:prSet presAssocID="{D800B1E6-9664-45A1-BDB6-A193EEF4A9E1}" presName="compChildNode" presStyleCnt="0"/>
      <dgm:spPr/>
    </dgm:pt>
    <dgm:pt modelId="{CC25BB8A-71B0-4484-94C6-EDBC5D3412D1}" type="pres">
      <dgm:prSet presAssocID="{D800B1E6-9664-45A1-BDB6-A193EEF4A9E1}" presName="theInnerList" presStyleCnt="0"/>
      <dgm:spPr/>
    </dgm:pt>
    <dgm:pt modelId="{AD56892A-F97C-40A2-9EAC-F01BC844F802}" type="pres">
      <dgm:prSet presAssocID="{6F4DE905-142A-4BB7-8CD5-E8D995109805}" presName="childNode" presStyleLbl="node1" presStyleIdx="0" presStyleCnt="8">
        <dgm:presLayoutVars>
          <dgm:bulletEnabled val="1"/>
        </dgm:presLayoutVars>
      </dgm:prSet>
      <dgm:spPr/>
      <dgm:t>
        <a:bodyPr/>
        <a:lstStyle/>
        <a:p>
          <a:endParaRPr lang="el-GR"/>
        </a:p>
      </dgm:t>
    </dgm:pt>
    <dgm:pt modelId="{21EF6567-9AD4-4E43-B8BB-D3BC3EE6EAEC}" type="pres">
      <dgm:prSet presAssocID="{6F4DE905-142A-4BB7-8CD5-E8D995109805}" presName="aSpace2" presStyleCnt="0"/>
      <dgm:spPr/>
    </dgm:pt>
    <dgm:pt modelId="{4B013014-2557-4E30-8188-332245FB43FB}" type="pres">
      <dgm:prSet presAssocID="{55EC1CD3-2001-4904-BF5B-158A23CCB5B8}" presName="childNode" presStyleLbl="node1" presStyleIdx="1" presStyleCnt="8">
        <dgm:presLayoutVars>
          <dgm:bulletEnabled val="1"/>
        </dgm:presLayoutVars>
      </dgm:prSet>
      <dgm:spPr/>
      <dgm:t>
        <a:bodyPr/>
        <a:lstStyle/>
        <a:p>
          <a:endParaRPr lang="el-GR"/>
        </a:p>
      </dgm:t>
    </dgm:pt>
    <dgm:pt modelId="{92FDFEC3-55C8-4D75-BF2E-87C904CE30C5}" type="pres">
      <dgm:prSet presAssocID="{55EC1CD3-2001-4904-BF5B-158A23CCB5B8}" presName="aSpace2" presStyleCnt="0"/>
      <dgm:spPr/>
    </dgm:pt>
    <dgm:pt modelId="{1E7433CD-4778-4D08-8FDE-BA0A7D080F36}" type="pres">
      <dgm:prSet presAssocID="{D9BD37BB-6CB8-4F28-A741-756191772F6A}" presName="childNode" presStyleLbl="node1" presStyleIdx="2" presStyleCnt="8">
        <dgm:presLayoutVars>
          <dgm:bulletEnabled val="1"/>
        </dgm:presLayoutVars>
      </dgm:prSet>
      <dgm:spPr/>
      <dgm:t>
        <a:bodyPr/>
        <a:lstStyle/>
        <a:p>
          <a:endParaRPr lang="el-GR"/>
        </a:p>
      </dgm:t>
    </dgm:pt>
    <dgm:pt modelId="{20C3DA06-B278-45B2-BEE4-E4FC1421E534}" type="pres">
      <dgm:prSet presAssocID="{D800B1E6-9664-45A1-BDB6-A193EEF4A9E1}" presName="aSpace" presStyleCnt="0"/>
      <dgm:spPr/>
    </dgm:pt>
    <dgm:pt modelId="{E22648D7-ECFB-4FC1-B262-3EC812BFC223}" type="pres">
      <dgm:prSet presAssocID="{A26D0D05-9E91-49AA-90C6-E4FC86817207}" presName="compNode" presStyleCnt="0"/>
      <dgm:spPr/>
    </dgm:pt>
    <dgm:pt modelId="{7B9CD4D0-0421-4E13-A0D6-D0E0FA01FBA7}" type="pres">
      <dgm:prSet presAssocID="{A26D0D05-9E91-49AA-90C6-E4FC86817207}" presName="aNode" presStyleLbl="bgShp" presStyleIdx="1" presStyleCnt="2"/>
      <dgm:spPr/>
      <dgm:t>
        <a:bodyPr/>
        <a:lstStyle/>
        <a:p>
          <a:endParaRPr lang="el-GR"/>
        </a:p>
      </dgm:t>
    </dgm:pt>
    <dgm:pt modelId="{DD4F3971-2DBF-42C4-9709-4962DD116A3F}" type="pres">
      <dgm:prSet presAssocID="{A26D0D05-9E91-49AA-90C6-E4FC86817207}" presName="textNode" presStyleLbl="bgShp" presStyleIdx="1" presStyleCnt="2"/>
      <dgm:spPr/>
      <dgm:t>
        <a:bodyPr/>
        <a:lstStyle/>
        <a:p>
          <a:endParaRPr lang="el-GR"/>
        </a:p>
      </dgm:t>
    </dgm:pt>
    <dgm:pt modelId="{FBD6954F-2FAE-4BEF-8B99-42680964617B}" type="pres">
      <dgm:prSet presAssocID="{A26D0D05-9E91-49AA-90C6-E4FC86817207}" presName="compChildNode" presStyleCnt="0"/>
      <dgm:spPr/>
    </dgm:pt>
    <dgm:pt modelId="{F1ED0FED-F19F-4100-ABAA-75AA5D380534}" type="pres">
      <dgm:prSet presAssocID="{A26D0D05-9E91-49AA-90C6-E4FC86817207}" presName="theInnerList" presStyleCnt="0"/>
      <dgm:spPr/>
    </dgm:pt>
    <dgm:pt modelId="{BF5E58EB-B70F-4945-AA49-3326745F7ADB}" type="pres">
      <dgm:prSet presAssocID="{AD0C8885-8028-415A-8D26-2B22CCAFA5F0}" presName="childNode" presStyleLbl="node1" presStyleIdx="3" presStyleCnt="8">
        <dgm:presLayoutVars>
          <dgm:bulletEnabled val="1"/>
        </dgm:presLayoutVars>
      </dgm:prSet>
      <dgm:spPr/>
      <dgm:t>
        <a:bodyPr/>
        <a:lstStyle/>
        <a:p>
          <a:endParaRPr lang="el-GR"/>
        </a:p>
      </dgm:t>
    </dgm:pt>
    <dgm:pt modelId="{5A6CB136-C80B-4052-918F-671E691F952C}" type="pres">
      <dgm:prSet presAssocID="{AD0C8885-8028-415A-8D26-2B22CCAFA5F0}" presName="aSpace2" presStyleCnt="0"/>
      <dgm:spPr/>
    </dgm:pt>
    <dgm:pt modelId="{F2E666D1-3FD2-4060-9315-69A5BC9716E2}" type="pres">
      <dgm:prSet presAssocID="{EB93E556-6D84-4000-87E2-16BF424CFE01}" presName="childNode" presStyleLbl="node1" presStyleIdx="4" presStyleCnt="8">
        <dgm:presLayoutVars>
          <dgm:bulletEnabled val="1"/>
        </dgm:presLayoutVars>
      </dgm:prSet>
      <dgm:spPr/>
      <dgm:t>
        <a:bodyPr/>
        <a:lstStyle/>
        <a:p>
          <a:endParaRPr lang="el-GR"/>
        </a:p>
      </dgm:t>
    </dgm:pt>
    <dgm:pt modelId="{043BAB04-CE40-4E18-B890-E2E57770878F}" type="pres">
      <dgm:prSet presAssocID="{EB93E556-6D84-4000-87E2-16BF424CFE01}" presName="aSpace2" presStyleCnt="0"/>
      <dgm:spPr/>
    </dgm:pt>
    <dgm:pt modelId="{B2ECB90D-DD24-42ED-A516-8EB0086E5328}" type="pres">
      <dgm:prSet presAssocID="{A8AE5C8D-4276-454F-937B-CF45D56B18B9}" presName="childNode" presStyleLbl="node1" presStyleIdx="5" presStyleCnt="8">
        <dgm:presLayoutVars>
          <dgm:bulletEnabled val="1"/>
        </dgm:presLayoutVars>
      </dgm:prSet>
      <dgm:spPr/>
      <dgm:t>
        <a:bodyPr/>
        <a:lstStyle/>
        <a:p>
          <a:endParaRPr lang="el-GR"/>
        </a:p>
      </dgm:t>
    </dgm:pt>
    <dgm:pt modelId="{1E726516-DA10-4FC2-912F-38991D702B37}" type="pres">
      <dgm:prSet presAssocID="{A8AE5C8D-4276-454F-937B-CF45D56B18B9}" presName="aSpace2" presStyleCnt="0"/>
      <dgm:spPr/>
    </dgm:pt>
    <dgm:pt modelId="{A42FE292-04BB-4353-B41C-930F7199EF6E}" type="pres">
      <dgm:prSet presAssocID="{BD03C9D0-5C94-4234-91D7-BDA21EE25BE1}" presName="childNode" presStyleLbl="node1" presStyleIdx="6" presStyleCnt="8">
        <dgm:presLayoutVars>
          <dgm:bulletEnabled val="1"/>
        </dgm:presLayoutVars>
      </dgm:prSet>
      <dgm:spPr/>
      <dgm:t>
        <a:bodyPr/>
        <a:lstStyle/>
        <a:p>
          <a:endParaRPr lang="el-GR"/>
        </a:p>
      </dgm:t>
    </dgm:pt>
    <dgm:pt modelId="{17FFA27A-14B7-4DAE-9927-73975F074E88}" type="pres">
      <dgm:prSet presAssocID="{BD03C9D0-5C94-4234-91D7-BDA21EE25BE1}" presName="aSpace2" presStyleCnt="0"/>
      <dgm:spPr/>
    </dgm:pt>
    <dgm:pt modelId="{4F0695A1-EE0C-42E2-AFAF-6C56824D3A58}" type="pres">
      <dgm:prSet presAssocID="{B48EA047-72D1-4839-AEEC-C26DA68AF91B}" presName="childNode" presStyleLbl="node1" presStyleIdx="7" presStyleCnt="8">
        <dgm:presLayoutVars>
          <dgm:bulletEnabled val="1"/>
        </dgm:presLayoutVars>
      </dgm:prSet>
      <dgm:spPr/>
      <dgm:t>
        <a:bodyPr/>
        <a:lstStyle/>
        <a:p>
          <a:endParaRPr lang="el-GR"/>
        </a:p>
      </dgm:t>
    </dgm:pt>
  </dgm:ptLst>
  <dgm:cxnLst>
    <dgm:cxn modelId="{EE1F2B06-EC88-49E3-BBFE-B7E09288625C}" srcId="{A26D0D05-9E91-49AA-90C6-E4FC86817207}" destId="{A8AE5C8D-4276-454F-937B-CF45D56B18B9}" srcOrd="2" destOrd="0" parTransId="{A5AD292D-E1A8-4CA2-BBBB-EDA7D7611C5B}" sibTransId="{04E2B9DD-EBDD-4849-843F-E9AB516F3287}"/>
    <dgm:cxn modelId="{5E923594-91A4-4627-8561-B963106866DA}" srcId="{4DED7CA0-7C0C-4A91-9B60-3EBD67A68AFA}" destId="{D800B1E6-9664-45A1-BDB6-A193EEF4A9E1}" srcOrd="0" destOrd="0" parTransId="{2FC0644B-EC10-4F42-9CC3-72AEE76DC32D}" sibTransId="{5BD9BFDE-2EEA-46AB-93CA-E9DDB6570FE9}"/>
    <dgm:cxn modelId="{4EF42664-CAA8-4FA2-AF91-4C847DEDFB4F}" type="presOf" srcId="{A26D0D05-9E91-49AA-90C6-E4FC86817207}" destId="{DD4F3971-2DBF-42C4-9709-4962DD116A3F}" srcOrd="1" destOrd="0" presId="urn:microsoft.com/office/officeart/2005/8/layout/lProcess2"/>
    <dgm:cxn modelId="{FC7970FF-0A22-41AF-B5C1-F3B27B77D5C6}" type="presOf" srcId="{4DED7CA0-7C0C-4A91-9B60-3EBD67A68AFA}" destId="{7DDE1AE1-5A6E-42BE-BAD9-B7C2608ABB65}" srcOrd="0" destOrd="0" presId="urn:microsoft.com/office/officeart/2005/8/layout/lProcess2"/>
    <dgm:cxn modelId="{AD58CE3E-8F73-4F55-B1E0-8693CFD743F1}" type="presOf" srcId="{D800B1E6-9664-45A1-BDB6-A193EEF4A9E1}" destId="{B109ADCA-C9D3-4134-B47C-CC7588C6F3A2}" srcOrd="0" destOrd="0" presId="urn:microsoft.com/office/officeart/2005/8/layout/lProcess2"/>
    <dgm:cxn modelId="{527D5634-6C07-42E1-9D09-31CBE7EAF07B}" type="presOf" srcId="{D9BD37BB-6CB8-4F28-A741-756191772F6A}" destId="{1E7433CD-4778-4D08-8FDE-BA0A7D080F36}" srcOrd="0" destOrd="0" presId="urn:microsoft.com/office/officeart/2005/8/layout/lProcess2"/>
    <dgm:cxn modelId="{E137E36C-CAA0-4432-8CE8-1BF1512C1C15}" type="presOf" srcId="{55EC1CD3-2001-4904-BF5B-158A23CCB5B8}" destId="{4B013014-2557-4E30-8188-332245FB43FB}" srcOrd="0" destOrd="0" presId="urn:microsoft.com/office/officeart/2005/8/layout/lProcess2"/>
    <dgm:cxn modelId="{A0EE67A5-6548-4D5E-A270-C5D8EE07A51B}" type="presOf" srcId="{D800B1E6-9664-45A1-BDB6-A193EEF4A9E1}" destId="{D69BC9FE-AD23-4A23-A347-ED924977025B}" srcOrd="1" destOrd="0" presId="urn:microsoft.com/office/officeart/2005/8/layout/lProcess2"/>
    <dgm:cxn modelId="{F65ECC31-8D59-4346-9DFE-3260CC8A5DF5}" srcId="{A26D0D05-9E91-49AA-90C6-E4FC86817207}" destId="{EB93E556-6D84-4000-87E2-16BF424CFE01}" srcOrd="1" destOrd="0" parTransId="{CCB25F87-8F50-4E1B-8694-A02398020490}" sibTransId="{DF9F72D9-1B84-4406-81B2-EB89D521000A}"/>
    <dgm:cxn modelId="{2B820BD7-91F3-45A2-B495-49553EA5252F}" type="presOf" srcId="{A26D0D05-9E91-49AA-90C6-E4FC86817207}" destId="{7B9CD4D0-0421-4E13-A0D6-D0E0FA01FBA7}" srcOrd="0" destOrd="0" presId="urn:microsoft.com/office/officeart/2005/8/layout/lProcess2"/>
    <dgm:cxn modelId="{18D75F4C-003D-4EF7-9DC4-61EFE3ECF684}" srcId="{4DED7CA0-7C0C-4A91-9B60-3EBD67A68AFA}" destId="{A26D0D05-9E91-49AA-90C6-E4FC86817207}" srcOrd="1" destOrd="0" parTransId="{133B8F12-9309-4D72-A81F-F1BCD0022257}" sibTransId="{FBE80CA8-0BAA-4F5F-8B8D-3E80EB0E8E36}"/>
    <dgm:cxn modelId="{B18845E9-ECCE-4E86-9CE7-B2410F60191C}" type="presOf" srcId="{EB93E556-6D84-4000-87E2-16BF424CFE01}" destId="{F2E666D1-3FD2-4060-9315-69A5BC9716E2}" srcOrd="0" destOrd="0" presId="urn:microsoft.com/office/officeart/2005/8/layout/lProcess2"/>
    <dgm:cxn modelId="{2ED16870-1B57-4D68-9B93-7578B7780FA9}" srcId="{D800B1E6-9664-45A1-BDB6-A193EEF4A9E1}" destId="{6F4DE905-142A-4BB7-8CD5-E8D995109805}" srcOrd="0" destOrd="0" parTransId="{B0709828-CB08-43CF-80D1-5D1492609F4C}" sibTransId="{9B1BF934-DEB1-407F-ADD4-7CB388F0D751}"/>
    <dgm:cxn modelId="{90E2912E-B3FE-42E2-B8C0-A8266382DD71}" srcId="{A26D0D05-9E91-49AA-90C6-E4FC86817207}" destId="{BD03C9D0-5C94-4234-91D7-BDA21EE25BE1}" srcOrd="3" destOrd="0" parTransId="{38C08B19-F806-4853-8C44-A95A663A7D94}" sibTransId="{E34DE4DB-3034-4045-A830-15F3645FDF72}"/>
    <dgm:cxn modelId="{CF52ABE7-5BDC-44E2-97A2-5DD5898A8750}" type="presOf" srcId="{AD0C8885-8028-415A-8D26-2B22CCAFA5F0}" destId="{BF5E58EB-B70F-4945-AA49-3326745F7ADB}" srcOrd="0" destOrd="0" presId="urn:microsoft.com/office/officeart/2005/8/layout/lProcess2"/>
    <dgm:cxn modelId="{4E7BA733-7F8F-4084-9C9A-359745E7FAC6}" srcId="{A26D0D05-9E91-49AA-90C6-E4FC86817207}" destId="{AD0C8885-8028-415A-8D26-2B22CCAFA5F0}" srcOrd="0" destOrd="0" parTransId="{09F96F39-7E34-4628-BC3D-00A746A58D9C}" sibTransId="{63401CD9-D137-4B19-AE82-3F725EEEF7EA}"/>
    <dgm:cxn modelId="{B8CA0D9C-2215-4348-876A-BFDF770FB564}" type="presOf" srcId="{6F4DE905-142A-4BB7-8CD5-E8D995109805}" destId="{AD56892A-F97C-40A2-9EAC-F01BC844F802}" srcOrd="0" destOrd="0" presId="urn:microsoft.com/office/officeart/2005/8/layout/lProcess2"/>
    <dgm:cxn modelId="{142F6B37-F313-4151-8ED9-E54CB32FD7A5}" srcId="{A26D0D05-9E91-49AA-90C6-E4FC86817207}" destId="{B48EA047-72D1-4839-AEEC-C26DA68AF91B}" srcOrd="4" destOrd="0" parTransId="{E12A238A-8EB3-44F2-B0DF-0969EA4741A0}" sibTransId="{036D5723-D198-4FA2-9A6E-5B98FDAA97FB}"/>
    <dgm:cxn modelId="{1F75B535-6916-4CF1-ADE4-F8D9C4DBAF93}" srcId="{D800B1E6-9664-45A1-BDB6-A193EEF4A9E1}" destId="{D9BD37BB-6CB8-4F28-A741-756191772F6A}" srcOrd="2" destOrd="0" parTransId="{BB53ABA3-A034-439E-97B6-A88B86D7F840}" sibTransId="{7A4F1FF9-B883-4EF3-89EB-5953103C41A0}"/>
    <dgm:cxn modelId="{8B39B739-12AB-4CF1-B182-1D6676D09DEB}" type="presOf" srcId="{BD03C9D0-5C94-4234-91D7-BDA21EE25BE1}" destId="{A42FE292-04BB-4353-B41C-930F7199EF6E}" srcOrd="0" destOrd="0" presId="urn:microsoft.com/office/officeart/2005/8/layout/lProcess2"/>
    <dgm:cxn modelId="{31B6263F-3100-4D91-AA32-1CDE809F7CC4}" type="presOf" srcId="{A8AE5C8D-4276-454F-937B-CF45D56B18B9}" destId="{B2ECB90D-DD24-42ED-A516-8EB0086E5328}" srcOrd="0" destOrd="0" presId="urn:microsoft.com/office/officeart/2005/8/layout/lProcess2"/>
    <dgm:cxn modelId="{7C10C8F2-C43D-4766-8070-DD94E2518973}" srcId="{D800B1E6-9664-45A1-BDB6-A193EEF4A9E1}" destId="{55EC1CD3-2001-4904-BF5B-158A23CCB5B8}" srcOrd="1" destOrd="0" parTransId="{5B981C16-0AF7-4FBE-BEB0-D65CEB91FC6A}" sibTransId="{6EBA30AA-FA01-46FF-89B0-AB668B8D4D70}"/>
    <dgm:cxn modelId="{B9AD333E-3703-453D-B370-3840AA71B859}" type="presOf" srcId="{B48EA047-72D1-4839-AEEC-C26DA68AF91B}" destId="{4F0695A1-EE0C-42E2-AFAF-6C56824D3A58}" srcOrd="0" destOrd="0" presId="urn:microsoft.com/office/officeart/2005/8/layout/lProcess2"/>
    <dgm:cxn modelId="{91AAC03A-7C34-4712-BD14-807E0B1B198D}" type="presParOf" srcId="{7DDE1AE1-5A6E-42BE-BAD9-B7C2608ABB65}" destId="{E04D6013-6E98-464F-BDC2-E60DE11EFF37}" srcOrd="0" destOrd="0" presId="urn:microsoft.com/office/officeart/2005/8/layout/lProcess2"/>
    <dgm:cxn modelId="{A513F6BB-09C4-4DCD-B0F2-865CE006B0A9}" type="presParOf" srcId="{E04D6013-6E98-464F-BDC2-E60DE11EFF37}" destId="{B109ADCA-C9D3-4134-B47C-CC7588C6F3A2}" srcOrd="0" destOrd="0" presId="urn:microsoft.com/office/officeart/2005/8/layout/lProcess2"/>
    <dgm:cxn modelId="{6FA9ED02-CF79-42C3-8A0F-EAB82D769E5C}" type="presParOf" srcId="{E04D6013-6E98-464F-BDC2-E60DE11EFF37}" destId="{D69BC9FE-AD23-4A23-A347-ED924977025B}" srcOrd="1" destOrd="0" presId="urn:microsoft.com/office/officeart/2005/8/layout/lProcess2"/>
    <dgm:cxn modelId="{B4950EEB-69CE-4B39-8682-6E3EC2491698}" type="presParOf" srcId="{E04D6013-6E98-464F-BDC2-E60DE11EFF37}" destId="{A5E4395D-D76B-4457-A028-25CC95C735C0}" srcOrd="2" destOrd="0" presId="urn:microsoft.com/office/officeart/2005/8/layout/lProcess2"/>
    <dgm:cxn modelId="{CD5EF1BD-0941-421A-BB1B-F77FEEDACF38}" type="presParOf" srcId="{A5E4395D-D76B-4457-A028-25CC95C735C0}" destId="{CC25BB8A-71B0-4484-94C6-EDBC5D3412D1}" srcOrd="0" destOrd="0" presId="urn:microsoft.com/office/officeart/2005/8/layout/lProcess2"/>
    <dgm:cxn modelId="{F3A48A54-2271-479A-A648-35AB43CDA636}" type="presParOf" srcId="{CC25BB8A-71B0-4484-94C6-EDBC5D3412D1}" destId="{AD56892A-F97C-40A2-9EAC-F01BC844F802}" srcOrd="0" destOrd="0" presId="urn:microsoft.com/office/officeart/2005/8/layout/lProcess2"/>
    <dgm:cxn modelId="{7BB92BEC-37C7-4D46-8E9C-C3BA7761FB0A}" type="presParOf" srcId="{CC25BB8A-71B0-4484-94C6-EDBC5D3412D1}" destId="{21EF6567-9AD4-4E43-B8BB-D3BC3EE6EAEC}" srcOrd="1" destOrd="0" presId="urn:microsoft.com/office/officeart/2005/8/layout/lProcess2"/>
    <dgm:cxn modelId="{F1A1285C-64F3-4CA8-8254-E6604772C6E0}" type="presParOf" srcId="{CC25BB8A-71B0-4484-94C6-EDBC5D3412D1}" destId="{4B013014-2557-4E30-8188-332245FB43FB}" srcOrd="2" destOrd="0" presId="urn:microsoft.com/office/officeart/2005/8/layout/lProcess2"/>
    <dgm:cxn modelId="{6D632860-CC08-4BF5-A4CA-D973299AAE4D}" type="presParOf" srcId="{CC25BB8A-71B0-4484-94C6-EDBC5D3412D1}" destId="{92FDFEC3-55C8-4D75-BF2E-87C904CE30C5}" srcOrd="3" destOrd="0" presId="urn:microsoft.com/office/officeart/2005/8/layout/lProcess2"/>
    <dgm:cxn modelId="{306E6B29-E327-4B13-B1A4-E73103E8ED17}" type="presParOf" srcId="{CC25BB8A-71B0-4484-94C6-EDBC5D3412D1}" destId="{1E7433CD-4778-4D08-8FDE-BA0A7D080F36}" srcOrd="4" destOrd="0" presId="urn:microsoft.com/office/officeart/2005/8/layout/lProcess2"/>
    <dgm:cxn modelId="{89D7011C-3721-4B92-8BDE-9141DDC58CA3}" type="presParOf" srcId="{7DDE1AE1-5A6E-42BE-BAD9-B7C2608ABB65}" destId="{20C3DA06-B278-45B2-BEE4-E4FC1421E534}" srcOrd="1" destOrd="0" presId="urn:microsoft.com/office/officeart/2005/8/layout/lProcess2"/>
    <dgm:cxn modelId="{05C72E42-3DD1-4689-B664-84A5BD329BAD}" type="presParOf" srcId="{7DDE1AE1-5A6E-42BE-BAD9-B7C2608ABB65}" destId="{E22648D7-ECFB-4FC1-B262-3EC812BFC223}" srcOrd="2" destOrd="0" presId="urn:microsoft.com/office/officeart/2005/8/layout/lProcess2"/>
    <dgm:cxn modelId="{0625C21A-F4A3-4AC4-B7D9-BE6E17B5AE2D}" type="presParOf" srcId="{E22648D7-ECFB-4FC1-B262-3EC812BFC223}" destId="{7B9CD4D0-0421-4E13-A0D6-D0E0FA01FBA7}" srcOrd="0" destOrd="0" presId="urn:microsoft.com/office/officeart/2005/8/layout/lProcess2"/>
    <dgm:cxn modelId="{7C4273AA-70FE-4479-9E49-F021CEED89B6}" type="presParOf" srcId="{E22648D7-ECFB-4FC1-B262-3EC812BFC223}" destId="{DD4F3971-2DBF-42C4-9709-4962DD116A3F}" srcOrd="1" destOrd="0" presId="urn:microsoft.com/office/officeart/2005/8/layout/lProcess2"/>
    <dgm:cxn modelId="{AD2453E8-023F-4F9D-A6E1-EC18B6B7428C}" type="presParOf" srcId="{E22648D7-ECFB-4FC1-B262-3EC812BFC223}" destId="{FBD6954F-2FAE-4BEF-8B99-42680964617B}" srcOrd="2" destOrd="0" presId="urn:microsoft.com/office/officeart/2005/8/layout/lProcess2"/>
    <dgm:cxn modelId="{37BFB2D5-49B3-4D14-A572-3FD54F147A62}" type="presParOf" srcId="{FBD6954F-2FAE-4BEF-8B99-42680964617B}" destId="{F1ED0FED-F19F-4100-ABAA-75AA5D380534}" srcOrd="0" destOrd="0" presId="urn:microsoft.com/office/officeart/2005/8/layout/lProcess2"/>
    <dgm:cxn modelId="{3253DAC7-29DD-4263-9AB2-CEA56FBE2048}" type="presParOf" srcId="{F1ED0FED-F19F-4100-ABAA-75AA5D380534}" destId="{BF5E58EB-B70F-4945-AA49-3326745F7ADB}" srcOrd="0" destOrd="0" presId="urn:microsoft.com/office/officeart/2005/8/layout/lProcess2"/>
    <dgm:cxn modelId="{7C439BD9-822C-443A-8412-13F310670986}" type="presParOf" srcId="{F1ED0FED-F19F-4100-ABAA-75AA5D380534}" destId="{5A6CB136-C80B-4052-918F-671E691F952C}" srcOrd="1" destOrd="0" presId="urn:microsoft.com/office/officeart/2005/8/layout/lProcess2"/>
    <dgm:cxn modelId="{E4EAE4EF-6445-4A76-BA68-517BDF7D3621}" type="presParOf" srcId="{F1ED0FED-F19F-4100-ABAA-75AA5D380534}" destId="{F2E666D1-3FD2-4060-9315-69A5BC9716E2}" srcOrd="2" destOrd="0" presId="urn:microsoft.com/office/officeart/2005/8/layout/lProcess2"/>
    <dgm:cxn modelId="{0546839C-71F2-4DB5-B67D-9724F450BFD9}" type="presParOf" srcId="{F1ED0FED-F19F-4100-ABAA-75AA5D380534}" destId="{043BAB04-CE40-4E18-B890-E2E57770878F}" srcOrd="3" destOrd="0" presId="urn:microsoft.com/office/officeart/2005/8/layout/lProcess2"/>
    <dgm:cxn modelId="{9A165C41-230C-4ED8-862A-AEF632F58042}" type="presParOf" srcId="{F1ED0FED-F19F-4100-ABAA-75AA5D380534}" destId="{B2ECB90D-DD24-42ED-A516-8EB0086E5328}" srcOrd="4" destOrd="0" presId="urn:microsoft.com/office/officeart/2005/8/layout/lProcess2"/>
    <dgm:cxn modelId="{134AB2E8-F0A0-43E0-8059-9C9CD10025C1}" type="presParOf" srcId="{F1ED0FED-F19F-4100-ABAA-75AA5D380534}" destId="{1E726516-DA10-4FC2-912F-38991D702B37}" srcOrd="5" destOrd="0" presId="urn:microsoft.com/office/officeart/2005/8/layout/lProcess2"/>
    <dgm:cxn modelId="{0B8BF2BB-77AD-4F87-9E8F-21B0E7C235A4}" type="presParOf" srcId="{F1ED0FED-F19F-4100-ABAA-75AA5D380534}" destId="{A42FE292-04BB-4353-B41C-930F7199EF6E}" srcOrd="6" destOrd="0" presId="urn:microsoft.com/office/officeart/2005/8/layout/lProcess2"/>
    <dgm:cxn modelId="{82370363-1A80-4B93-8D68-8728941BEECC}" type="presParOf" srcId="{F1ED0FED-F19F-4100-ABAA-75AA5D380534}" destId="{17FFA27A-14B7-4DAE-9927-73975F074E88}" srcOrd="7" destOrd="0" presId="urn:microsoft.com/office/officeart/2005/8/layout/lProcess2"/>
    <dgm:cxn modelId="{5B4C854A-4E78-4F18-AAEB-EA64FE23F66F}" type="presParOf" srcId="{F1ED0FED-F19F-4100-ABAA-75AA5D380534}" destId="{4F0695A1-EE0C-42E2-AFAF-6C56824D3A58}" srcOrd="8" destOrd="0" presId="urn:microsoft.com/office/officeart/2005/8/layout/lProcess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ED7CA0-7C0C-4A91-9B60-3EBD67A68AFA}" type="doc">
      <dgm:prSet loTypeId="urn:microsoft.com/office/officeart/2005/8/layout/radial3" loCatId="relationship" qsTypeId="urn:microsoft.com/office/officeart/2005/8/quickstyle/simple2" qsCatId="simple" csTypeId="urn:microsoft.com/office/officeart/2005/8/colors/colorful1" csCatId="colorful" phldr="1"/>
      <dgm:spPr/>
      <dgm:t>
        <a:bodyPr/>
        <a:lstStyle/>
        <a:p>
          <a:endParaRPr lang="el-GR"/>
        </a:p>
      </dgm:t>
    </dgm:pt>
    <dgm:pt modelId="{19EACB05-B8EA-4A3D-BC2B-3AF93E83A101}">
      <dgm:prSet phldrT="[Text]"/>
      <dgm:spPr/>
      <dgm:t>
        <a:bodyPr/>
        <a:lstStyle/>
        <a:p>
          <a:r>
            <a:rPr lang="el-GR" dirty="0" smtClean="0"/>
            <a:t>Συνθήκες Αναφοράς</a:t>
          </a:r>
          <a:endParaRPr lang="el-GR" dirty="0"/>
        </a:p>
      </dgm:t>
    </dgm:pt>
    <dgm:pt modelId="{6C9CFC37-8B23-4133-8A40-E6CAB43FAE24}" type="parTrans" cxnId="{51794283-FFEC-4243-AC43-8DE7DA0163FA}">
      <dgm:prSet/>
      <dgm:spPr/>
      <dgm:t>
        <a:bodyPr/>
        <a:lstStyle/>
        <a:p>
          <a:endParaRPr lang="el-GR"/>
        </a:p>
      </dgm:t>
    </dgm:pt>
    <dgm:pt modelId="{84724225-087B-44F5-B913-DC9D8CB90E19}" type="sibTrans" cxnId="{51794283-FFEC-4243-AC43-8DE7DA0163FA}">
      <dgm:prSet/>
      <dgm:spPr/>
      <dgm:t>
        <a:bodyPr/>
        <a:lstStyle/>
        <a:p>
          <a:endParaRPr lang="el-GR"/>
        </a:p>
      </dgm:t>
    </dgm:pt>
    <dgm:pt modelId="{2C850DD2-2DDE-4138-8324-E3A3AAA38086}">
      <dgm:prSet phldrT="[Text]"/>
      <dgm:spPr/>
      <dgm:t>
        <a:bodyPr/>
        <a:lstStyle/>
        <a:p>
          <a:r>
            <a:rPr lang="el-GR" dirty="0" smtClean="0"/>
            <a:t>Πιέσεις</a:t>
          </a:r>
          <a:endParaRPr lang="el-GR" dirty="0"/>
        </a:p>
      </dgm:t>
    </dgm:pt>
    <dgm:pt modelId="{D9B381A8-5DA1-4844-9B4A-EF841A104693}" type="parTrans" cxnId="{A74025AF-12D0-4FF2-8A41-01897DE729AE}">
      <dgm:prSet/>
      <dgm:spPr/>
      <dgm:t>
        <a:bodyPr/>
        <a:lstStyle/>
        <a:p>
          <a:endParaRPr lang="el-GR"/>
        </a:p>
      </dgm:t>
    </dgm:pt>
    <dgm:pt modelId="{5B972CC3-F1E3-4775-9E9D-325778D371B2}" type="sibTrans" cxnId="{A74025AF-12D0-4FF2-8A41-01897DE729AE}">
      <dgm:prSet/>
      <dgm:spPr/>
      <dgm:t>
        <a:bodyPr/>
        <a:lstStyle/>
        <a:p>
          <a:endParaRPr lang="el-GR"/>
        </a:p>
      </dgm:t>
    </dgm:pt>
    <dgm:pt modelId="{3EE7CFB5-EAFB-455D-8DCC-9B5B71085B4A}">
      <dgm:prSet phldrT="[Text]"/>
      <dgm:spPr/>
      <dgm:t>
        <a:bodyPr/>
        <a:lstStyle/>
        <a:p>
          <a:r>
            <a:rPr lang="el-GR" dirty="0" smtClean="0"/>
            <a:t>Επικοινωνίες</a:t>
          </a:r>
          <a:endParaRPr lang="el-GR" dirty="0"/>
        </a:p>
      </dgm:t>
    </dgm:pt>
    <dgm:pt modelId="{C3EDA16A-C2FC-4EA3-A44B-292608C0F356}" type="parTrans" cxnId="{87E72F25-2A48-4FF3-B531-B859717A9D10}">
      <dgm:prSet/>
      <dgm:spPr/>
      <dgm:t>
        <a:bodyPr/>
        <a:lstStyle/>
        <a:p>
          <a:endParaRPr lang="el-GR"/>
        </a:p>
      </dgm:t>
    </dgm:pt>
    <dgm:pt modelId="{91B79B53-8A1A-49C6-947F-56DB684B6ECA}" type="sibTrans" cxnId="{87E72F25-2A48-4FF3-B531-B859717A9D10}">
      <dgm:prSet/>
      <dgm:spPr/>
      <dgm:t>
        <a:bodyPr/>
        <a:lstStyle/>
        <a:p>
          <a:endParaRPr lang="el-GR"/>
        </a:p>
      </dgm:t>
    </dgm:pt>
    <dgm:pt modelId="{726871C4-FDF9-44DE-8071-D2517A15FF4E}">
      <dgm:prSet phldrT="[Text]"/>
      <dgm:spPr/>
      <dgm:t>
        <a:bodyPr/>
        <a:lstStyle/>
        <a:p>
          <a:r>
            <a:rPr lang="el-GR" dirty="0" smtClean="0"/>
            <a:t>Όρια συστήματος</a:t>
          </a:r>
          <a:endParaRPr lang="el-GR" dirty="0"/>
        </a:p>
      </dgm:t>
    </dgm:pt>
    <dgm:pt modelId="{5AFA82B4-42CA-4F2D-942A-4D80464E6F48}" type="parTrans" cxnId="{094DBBF8-7841-4C07-83A3-7393691D4192}">
      <dgm:prSet/>
      <dgm:spPr/>
      <dgm:t>
        <a:bodyPr/>
        <a:lstStyle/>
        <a:p>
          <a:endParaRPr lang="el-GR"/>
        </a:p>
      </dgm:t>
    </dgm:pt>
    <dgm:pt modelId="{03D93266-76CA-412F-9FDB-B451CE6444C8}" type="sibTrans" cxnId="{094DBBF8-7841-4C07-83A3-7393691D4192}">
      <dgm:prSet/>
      <dgm:spPr/>
      <dgm:t>
        <a:bodyPr/>
        <a:lstStyle/>
        <a:p>
          <a:endParaRPr lang="el-GR"/>
        </a:p>
      </dgm:t>
    </dgm:pt>
    <dgm:pt modelId="{349904C5-71D0-4AE1-8948-0A970E961C97}">
      <dgm:prSet phldrT="[Text]"/>
      <dgm:spPr/>
      <dgm:t>
        <a:bodyPr/>
        <a:lstStyle/>
        <a:p>
          <a:r>
            <a:rPr lang="el-GR" smtClean="0"/>
            <a:t>Σχεδιασμός Προστασίας</a:t>
          </a:r>
          <a:endParaRPr lang="el-GR" dirty="0"/>
        </a:p>
      </dgm:t>
    </dgm:pt>
    <dgm:pt modelId="{137C53ED-8E84-459C-BDCA-8CE43044F2C9}" type="sibTrans" cxnId="{17B38B14-90B0-4AB0-B655-83D8789AA853}">
      <dgm:prSet/>
      <dgm:spPr/>
      <dgm:t>
        <a:bodyPr/>
        <a:lstStyle/>
        <a:p>
          <a:endParaRPr lang="el-GR"/>
        </a:p>
      </dgm:t>
    </dgm:pt>
    <dgm:pt modelId="{873ADF60-69A9-463E-9B1D-50F766E69F53}" type="parTrans" cxnId="{17B38B14-90B0-4AB0-B655-83D8789AA853}">
      <dgm:prSet/>
      <dgm:spPr/>
      <dgm:t>
        <a:bodyPr/>
        <a:lstStyle/>
        <a:p>
          <a:endParaRPr lang="el-GR"/>
        </a:p>
      </dgm:t>
    </dgm:pt>
    <dgm:pt modelId="{A18253E9-0070-4035-A0EA-B1DB8BC3A088}">
      <dgm:prSet phldrT="[Text]"/>
      <dgm:spPr/>
      <dgm:t>
        <a:bodyPr/>
        <a:lstStyle/>
        <a:p>
          <a:r>
            <a:rPr lang="el-GR" dirty="0" smtClean="0"/>
            <a:t>Χρήση</a:t>
          </a:r>
          <a:endParaRPr lang="el-GR" dirty="0"/>
        </a:p>
      </dgm:t>
    </dgm:pt>
    <dgm:pt modelId="{758595C2-CB86-4EF1-A5C7-9DFB3130343B}" type="parTrans" cxnId="{5A2B7A73-60A7-4E75-86D0-577B9D5DEC2D}">
      <dgm:prSet/>
      <dgm:spPr/>
      <dgm:t>
        <a:bodyPr/>
        <a:lstStyle/>
        <a:p>
          <a:endParaRPr lang="el-GR"/>
        </a:p>
      </dgm:t>
    </dgm:pt>
    <dgm:pt modelId="{7DE6F183-6117-40E0-9066-EEA9A04E6B9D}" type="sibTrans" cxnId="{5A2B7A73-60A7-4E75-86D0-577B9D5DEC2D}">
      <dgm:prSet/>
      <dgm:spPr/>
      <dgm:t>
        <a:bodyPr/>
        <a:lstStyle/>
        <a:p>
          <a:endParaRPr lang="el-GR"/>
        </a:p>
      </dgm:t>
    </dgm:pt>
    <dgm:pt modelId="{0DBDBC33-9168-4564-B60F-F4AAA460F716}" type="pres">
      <dgm:prSet presAssocID="{4DED7CA0-7C0C-4A91-9B60-3EBD67A68AFA}" presName="composite" presStyleCnt="0">
        <dgm:presLayoutVars>
          <dgm:chMax val="1"/>
          <dgm:dir/>
          <dgm:resizeHandles val="exact"/>
        </dgm:presLayoutVars>
      </dgm:prSet>
      <dgm:spPr/>
      <dgm:t>
        <a:bodyPr/>
        <a:lstStyle/>
        <a:p>
          <a:endParaRPr lang="el-GR"/>
        </a:p>
      </dgm:t>
    </dgm:pt>
    <dgm:pt modelId="{0ADC3D66-3456-4CD9-8C51-6631E48F9376}" type="pres">
      <dgm:prSet presAssocID="{4DED7CA0-7C0C-4A91-9B60-3EBD67A68AFA}" presName="radial" presStyleCnt="0">
        <dgm:presLayoutVars>
          <dgm:animLvl val="ctr"/>
        </dgm:presLayoutVars>
      </dgm:prSet>
      <dgm:spPr/>
    </dgm:pt>
    <dgm:pt modelId="{C25011B9-C081-48B4-A418-152F7E29C75F}" type="pres">
      <dgm:prSet presAssocID="{349904C5-71D0-4AE1-8948-0A970E961C97}" presName="centerShape" presStyleLbl="vennNode1" presStyleIdx="0" presStyleCnt="6"/>
      <dgm:spPr/>
      <dgm:t>
        <a:bodyPr/>
        <a:lstStyle/>
        <a:p>
          <a:endParaRPr lang="el-GR"/>
        </a:p>
      </dgm:t>
    </dgm:pt>
    <dgm:pt modelId="{0FCA03B1-6578-429D-8436-ADDE9668308E}" type="pres">
      <dgm:prSet presAssocID="{19EACB05-B8EA-4A3D-BC2B-3AF93E83A101}" presName="node" presStyleLbl="vennNode1" presStyleIdx="1" presStyleCnt="6">
        <dgm:presLayoutVars>
          <dgm:bulletEnabled val="1"/>
        </dgm:presLayoutVars>
      </dgm:prSet>
      <dgm:spPr/>
      <dgm:t>
        <a:bodyPr/>
        <a:lstStyle/>
        <a:p>
          <a:endParaRPr lang="el-GR"/>
        </a:p>
      </dgm:t>
    </dgm:pt>
    <dgm:pt modelId="{5340321E-3650-4741-AB9D-0878B870738C}" type="pres">
      <dgm:prSet presAssocID="{726871C4-FDF9-44DE-8071-D2517A15FF4E}" presName="node" presStyleLbl="vennNode1" presStyleIdx="2" presStyleCnt="6">
        <dgm:presLayoutVars>
          <dgm:bulletEnabled val="1"/>
        </dgm:presLayoutVars>
      </dgm:prSet>
      <dgm:spPr/>
      <dgm:t>
        <a:bodyPr/>
        <a:lstStyle/>
        <a:p>
          <a:endParaRPr lang="el-GR"/>
        </a:p>
      </dgm:t>
    </dgm:pt>
    <dgm:pt modelId="{70DB5B5B-90A4-4734-8011-47E4C2852D67}" type="pres">
      <dgm:prSet presAssocID="{2C850DD2-2DDE-4138-8324-E3A3AAA38086}" presName="node" presStyleLbl="vennNode1" presStyleIdx="3" presStyleCnt="6">
        <dgm:presLayoutVars>
          <dgm:bulletEnabled val="1"/>
        </dgm:presLayoutVars>
      </dgm:prSet>
      <dgm:spPr/>
      <dgm:t>
        <a:bodyPr/>
        <a:lstStyle/>
        <a:p>
          <a:endParaRPr lang="el-GR"/>
        </a:p>
      </dgm:t>
    </dgm:pt>
    <dgm:pt modelId="{5847FFF9-FBAD-48FF-9F02-64FDF2C2364F}" type="pres">
      <dgm:prSet presAssocID="{3EE7CFB5-EAFB-455D-8DCC-9B5B71085B4A}" presName="node" presStyleLbl="vennNode1" presStyleIdx="4" presStyleCnt="6">
        <dgm:presLayoutVars>
          <dgm:bulletEnabled val="1"/>
        </dgm:presLayoutVars>
      </dgm:prSet>
      <dgm:spPr/>
      <dgm:t>
        <a:bodyPr/>
        <a:lstStyle/>
        <a:p>
          <a:endParaRPr lang="el-GR"/>
        </a:p>
      </dgm:t>
    </dgm:pt>
    <dgm:pt modelId="{013AB35A-4310-4BC8-A1D9-5B21663364BF}" type="pres">
      <dgm:prSet presAssocID="{A18253E9-0070-4035-A0EA-B1DB8BC3A088}" presName="node" presStyleLbl="vennNode1" presStyleIdx="5" presStyleCnt="6">
        <dgm:presLayoutVars>
          <dgm:bulletEnabled val="1"/>
        </dgm:presLayoutVars>
      </dgm:prSet>
      <dgm:spPr/>
      <dgm:t>
        <a:bodyPr/>
        <a:lstStyle/>
        <a:p>
          <a:endParaRPr lang="el-GR"/>
        </a:p>
      </dgm:t>
    </dgm:pt>
  </dgm:ptLst>
  <dgm:cxnLst>
    <dgm:cxn modelId="{0AD24CD3-5DC5-4ED2-89AC-08BB20E9F7E2}" type="presOf" srcId="{A18253E9-0070-4035-A0EA-B1DB8BC3A088}" destId="{013AB35A-4310-4BC8-A1D9-5B21663364BF}" srcOrd="0" destOrd="0" presId="urn:microsoft.com/office/officeart/2005/8/layout/radial3"/>
    <dgm:cxn modelId="{17B38B14-90B0-4AB0-B655-83D8789AA853}" srcId="{4DED7CA0-7C0C-4A91-9B60-3EBD67A68AFA}" destId="{349904C5-71D0-4AE1-8948-0A970E961C97}" srcOrd="0" destOrd="0" parTransId="{873ADF60-69A9-463E-9B1D-50F766E69F53}" sibTransId="{137C53ED-8E84-459C-BDCA-8CE43044F2C9}"/>
    <dgm:cxn modelId="{1A565980-5D6B-433B-9629-F5A9BCCBBE2B}" type="presOf" srcId="{2C850DD2-2DDE-4138-8324-E3A3AAA38086}" destId="{70DB5B5B-90A4-4734-8011-47E4C2852D67}" srcOrd="0" destOrd="0" presId="urn:microsoft.com/office/officeart/2005/8/layout/radial3"/>
    <dgm:cxn modelId="{20A61A7D-66F5-4ACB-A9DE-57ACC2A51442}" type="presOf" srcId="{3EE7CFB5-EAFB-455D-8DCC-9B5B71085B4A}" destId="{5847FFF9-FBAD-48FF-9F02-64FDF2C2364F}" srcOrd="0" destOrd="0" presId="urn:microsoft.com/office/officeart/2005/8/layout/radial3"/>
    <dgm:cxn modelId="{5A2B7A73-60A7-4E75-86D0-577B9D5DEC2D}" srcId="{349904C5-71D0-4AE1-8948-0A970E961C97}" destId="{A18253E9-0070-4035-A0EA-B1DB8BC3A088}" srcOrd="4" destOrd="0" parTransId="{758595C2-CB86-4EF1-A5C7-9DFB3130343B}" sibTransId="{7DE6F183-6117-40E0-9066-EEA9A04E6B9D}"/>
    <dgm:cxn modelId="{A74025AF-12D0-4FF2-8A41-01897DE729AE}" srcId="{349904C5-71D0-4AE1-8948-0A970E961C97}" destId="{2C850DD2-2DDE-4138-8324-E3A3AAA38086}" srcOrd="2" destOrd="0" parTransId="{D9B381A8-5DA1-4844-9B4A-EF841A104693}" sibTransId="{5B972CC3-F1E3-4775-9E9D-325778D371B2}"/>
    <dgm:cxn modelId="{495D6ED1-C16B-47DF-B464-809394707ABD}" type="presOf" srcId="{4DED7CA0-7C0C-4A91-9B60-3EBD67A68AFA}" destId="{0DBDBC33-9168-4564-B60F-F4AAA460F716}" srcOrd="0" destOrd="0" presId="urn:microsoft.com/office/officeart/2005/8/layout/radial3"/>
    <dgm:cxn modelId="{ECF68025-E94D-43F7-B144-7F908E8CD391}" type="presOf" srcId="{19EACB05-B8EA-4A3D-BC2B-3AF93E83A101}" destId="{0FCA03B1-6578-429D-8436-ADDE9668308E}" srcOrd="0" destOrd="0" presId="urn:microsoft.com/office/officeart/2005/8/layout/radial3"/>
    <dgm:cxn modelId="{87E72F25-2A48-4FF3-B531-B859717A9D10}" srcId="{349904C5-71D0-4AE1-8948-0A970E961C97}" destId="{3EE7CFB5-EAFB-455D-8DCC-9B5B71085B4A}" srcOrd="3" destOrd="0" parTransId="{C3EDA16A-C2FC-4EA3-A44B-292608C0F356}" sibTransId="{91B79B53-8A1A-49C6-947F-56DB684B6ECA}"/>
    <dgm:cxn modelId="{4DA7BD1E-259E-4DC0-A3D0-97C2DA25C531}" type="presOf" srcId="{726871C4-FDF9-44DE-8071-D2517A15FF4E}" destId="{5340321E-3650-4741-AB9D-0878B870738C}" srcOrd="0" destOrd="0" presId="urn:microsoft.com/office/officeart/2005/8/layout/radial3"/>
    <dgm:cxn modelId="{51794283-FFEC-4243-AC43-8DE7DA0163FA}" srcId="{349904C5-71D0-4AE1-8948-0A970E961C97}" destId="{19EACB05-B8EA-4A3D-BC2B-3AF93E83A101}" srcOrd="0" destOrd="0" parTransId="{6C9CFC37-8B23-4133-8A40-E6CAB43FAE24}" sibTransId="{84724225-087B-44F5-B913-DC9D8CB90E19}"/>
    <dgm:cxn modelId="{842CE63E-71D4-4573-8E76-29408AF5AFBB}" type="presOf" srcId="{349904C5-71D0-4AE1-8948-0A970E961C97}" destId="{C25011B9-C081-48B4-A418-152F7E29C75F}" srcOrd="0" destOrd="0" presId="urn:microsoft.com/office/officeart/2005/8/layout/radial3"/>
    <dgm:cxn modelId="{094DBBF8-7841-4C07-83A3-7393691D4192}" srcId="{349904C5-71D0-4AE1-8948-0A970E961C97}" destId="{726871C4-FDF9-44DE-8071-D2517A15FF4E}" srcOrd="1" destOrd="0" parTransId="{5AFA82B4-42CA-4F2D-942A-4D80464E6F48}" sibTransId="{03D93266-76CA-412F-9FDB-B451CE6444C8}"/>
    <dgm:cxn modelId="{065F7033-5E8B-47D6-91C8-E5D579EDAFFC}" type="presParOf" srcId="{0DBDBC33-9168-4564-B60F-F4AAA460F716}" destId="{0ADC3D66-3456-4CD9-8C51-6631E48F9376}" srcOrd="0" destOrd="0" presId="urn:microsoft.com/office/officeart/2005/8/layout/radial3"/>
    <dgm:cxn modelId="{0D40CA28-31E0-4041-B643-2F3697F86131}" type="presParOf" srcId="{0ADC3D66-3456-4CD9-8C51-6631E48F9376}" destId="{C25011B9-C081-48B4-A418-152F7E29C75F}" srcOrd="0" destOrd="0" presId="urn:microsoft.com/office/officeart/2005/8/layout/radial3"/>
    <dgm:cxn modelId="{B877685F-44D8-4A79-BD0B-1F49F2A2991A}" type="presParOf" srcId="{0ADC3D66-3456-4CD9-8C51-6631E48F9376}" destId="{0FCA03B1-6578-429D-8436-ADDE9668308E}" srcOrd="1" destOrd="0" presId="urn:microsoft.com/office/officeart/2005/8/layout/radial3"/>
    <dgm:cxn modelId="{AD4E5B93-ECF7-4164-A86B-04C5990BD43B}" type="presParOf" srcId="{0ADC3D66-3456-4CD9-8C51-6631E48F9376}" destId="{5340321E-3650-4741-AB9D-0878B870738C}" srcOrd="2" destOrd="0" presId="urn:microsoft.com/office/officeart/2005/8/layout/radial3"/>
    <dgm:cxn modelId="{FED432DF-77AA-4034-AB83-B79D36CDCF02}" type="presParOf" srcId="{0ADC3D66-3456-4CD9-8C51-6631E48F9376}" destId="{70DB5B5B-90A4-4734-8011-47E4C2852D67}" srcOrd="3" destOrd="0" presId="urn:microsoft.com/office/officeart/2005/8/layout/radial3"/>
    <dgm:cxn modelId="{63210A67-3B3C-4822-AC04-4941307A3A90}" type="presParOf" srcId="{0ADC3D66-3456-4CD9-8C51-6631E48F9376}" destId="{5847FFF9-FBAD-48FF-9F02-64FDF2C2364F}" srcOrd="4" destOrd="0" presId="urn:microsoft.com/office/officeart/2005/8/layout/radial3"/>
    <dgm:cxn modelId="{11D1AC2A-26C7-479F-B55D-36870A0CDC9F}" type="presParOf" srcId="{0ADC3D66-3456-4CD9-8C51-6631E48F9376}" destId="{013AB35A-4310-4BC8-A1D9-5B21663364BF}" srcOrd="5" destOrd="0" presId="urn:microsoft.com/office/officeart/2005/8/layout/radial3"/>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ED7CA0-7C0C-4A91-9B60-3EBD67A68AFA}" type="doc">
      <dgm:prSet loTypeId="urn:microsoft.com/office/officeart/2005/8/layout/venn2" loCatId="relationship" qsTypeId="urn:microsoft.com/office/officeart/2005/8/quickstyle/simple2" qsCatId="simple" csTypeId="urn:microsoft.com/office/officeart/2005/8/colors/colorful3" csCatId="colorful" phldr="1"/>
      <dgm:spPr/>
      <dgm:t>
        <a:bodyPr/>
        <a:lstStyle/>
        <a:p>
          <a:endParaRPr lang="el-GR"/>
        </a:p>
      </dgm:t>
    </dgm:pt>
    <dgm:pt modelId="{349904C5-71D0-4AE1-8948-0A970E961C97}">
      <dgm:prSet phldrT="[Text]" custT="1"/>
      <dgm:spPr/>
      <dgm:t>
        <a:bodyPr/>
        <a:lstStyle/>
        <a:p>
          <a:r>
            <a:rPr lang="el-GR" sz="1050" dirty="0" smtClean="0"/>
            <a:t>Υδρογεωλογικό Μοντέλο Περιοχής</a:t>
          </a:r>
          <a:endParaRPr lang="el-GR" sz="1050" dirty="0"/>
        </a:p>
      </dgm:t>
    </dgm:pt>
    <dgm:pt modelId="{873ADF60-69A9-463E-9B1D-50F766E69F53}" type="parTrans" cxnId="{17B38B14-90B0-4AB0-B655-83D8789AA853}">
      <dgm:prSet/>
      <dgm:spPr/>
      <dgm:t>
        <a:bodyPr/>
        <a:lstStyle/>
        <a:p>
          <a:endParaRPr lang="el-GR" sz="2400"/>
        </a:p>
      </dgm:t>
    </dgm:pt>
    <dgm:pt modelId="{137C53ED-8E84-459C-BDCA-8CE43044F2C9}" type="sibTrans" cxnId="{17B38B14-90B0-4AB0-B655-83D8789AA853}">
      <dgm:prSet/>
      <dgm:spPr/>
      <dgm:t>
        <a:bodyPr/>
        <a:lstStyle/>
        <a:p>
          <a:endParaRPr lang="el-GR" sz="2400"/>
        </a:p>
      </dgm:t>
    </dgm:pt>
    <dgm:pt modelId="{19EACB05-B8EA-4A3D-BC2B-3AF93E83A101}">
      <dgm:prSet phldrT="[Text]" custT="1"/>
      <dgm:spPr/>
      <dgm:t>
        <a:bodyPr/>
        <a:lstStyle/>
        <a:p>
          <a:r>
            <a:rPr lang="el-GR" sz="1050" dirty="0" smtClean="0"/>
            <a:t>Χαρτογράφηση Τρωτότητας</a:t>
          </a:r>
          <a:endParaRPr lang="el-GR" sz="1050" dirty="0"/>
        </a:p>
      </dgm:t>
    </dgm:pt>
    <dgm:pt modelId="{6C9CFC37-8B23-4133-8A40-E6CAB43FAE24}" type="parTrans" cxnId="{51794283-FFEC-4243-AC43-8DE7DA0163FA}">
      <dgm:prSet/>
      <dgm:spPr/>
      <dgm:t>
        <a:bodyPr/>
        <a:lstStyle/>
        <a:p>
          <a:endParaRPr lang="el-GR" sz="2400"/>
        </a:p>
      </dgm:t>
    </dgm:pt>
    <dgm:pt modelId="{84724225-087B-44F5-B913-DC9D8CB90E19}" type="sibTrans" cxnId="{51794283-FFEC-4243-AC43-8DE7DA0163FA}">
      <dgm:prSet/>
      <dgm:spPr/>
      <dgm:t>
        <a:bodyPr/>
        <a:lstStyle/>
        <a:p>
          <a:endParaRPr lang="el-GR" sz="2400"/>
        </a:p>
      </dgm:t>
    </dgm:pt>
    <dgm:pt modelId="{2C850DD2-2DDE-4138-8324-E3A3AAA38086}">
      <dgm:prSet phldrT="[Text]" custT="1"/>
      <dgm:spPr/>
      <dgm:t>
        <a:bodyPr/>
        <a:lstStyle/>
        <a:p>
          <a:r>
            <a:rPr lang="el-GR" sz="1050" dirty="0" smtClean="0"/>
            <a:t>Προστασία Πόρου</a:t>
          </a:r>
          <a:r>
            <a:rPr lang="en-US" sz="1050" dirty="0" smtClean="0"/>
            <a:t> (Resource Protection)</a:t>
          </a:r>
          <a:endParaRPr lang="el-GR" sz="1050" dirty="0"/>
        </a:p>
      </dgm:t>
    </dgm:pt>
    <dgm:pt modelId="{D9B381A8-5DA1-4844-9B4A-EF841A104693}" type="parTrans" cxnId="{A74025AF-12D0-4FF2-8A41-01897DE729AE}">
      <dgm:prSet/>
      <dgm:spPr/>
      <dgm:t>
        <a:bodyPr/>
        <a:lstStyle/>
        <a:p>
          <a:endParaRPr lang="el-GR" sz="2400"/>
        </a:p>
      </dgm:t>
    </dgm:pt>
    <dgm:pt modelId="{5B972CC3-F1E3-4775-9E9D-325778D371B2}" type="sibTrans" cxnId="{A74025AF-12D0-4FF2-8A41-01897DE729AE}">
      <dgm:prSet/>
      <dgm:spPr/>
      <dgm:t>
        <a:bodyPr/>
        <a:lstStyle/>
        <a:p>
          <a:endParaRPr lang="el-GR" sz="2400"/>
        </a:p>
      </dgm:t>
    </dgm:pt>
    <dgm:pt modelId="{3EE7CFB5-EAFB-455D-8DCC-9B5B71085B4A}">
      <dgm:prSet phldrT="[Text]" custT="1"/>
      <dgm:spPr/>
      <dgm:t>
        <a:bodyPr/>
        <a:lstStyle/>
        <a:p>
          <a:r>
            <a:rPr lang="el-GR" sz="1050" dirty="0" smtClean="0"/>
            <a:t>Προστασία Υδροληψίας (</a:t>
          </a:r>
          <a:r>
            <a:rPr lang="en-US" sz="1050" dirty="0" smtClean="0"/>
            <a:t>Source Protection)</a:t>
          </a:r>
          <a:endParaRPr lang="el-GR" sz="1050" dirty="0"/>
        </a:p>
      </dgm:t>
    </dgm:pt>
    <dgm:pt modelId="{C3EDA16A-C2FC-4EA3-A44B-292608C0F356}" type="parTrans" cxnId="{87E72F25-2A48-4FF3-B531-B859717A9D10}">
      <dgm:prSet/>
      <dgm:spPr/>
      <dgm:t>
        <a:bodyPr/>
        <a:lstStyle/>
        <a:p>
          <a:endParaRPr lang="el-GR" sz="2400"/>
        </a:p>
      </dgm:t>
    </dgm:pt>
    <dgm:pt modelId="{91B79B53-8A1A-49C6-947F-56DB684B6ECA}" type="sibTrans" cxnId="{87E72F25-2A48-4FF3-B531-B859717A9D10}">
      <dgm:prSet/>
      <dgm:spPr/>
      <dgm:t>
        <a:bodyPr/>
        <a:lstStyle/>
        <a:p>
          <a:endParaRPr lang="el-GR" sz="2400"/>
        </a:p>
      </dgm:t>
    </dgm:pt>
    <dgm:pt modelId="{732C7EBD-4BA2-422E-B5D1-B9F73628EC50}" type="pres">
      <dgm:prSet presAssocID="{4DED7CA0-7C0C-4A91-9B60-3EBD67A68AFA}" presName="Name0" presStyleCnt="0">
        <dgm:presLayoutVars>
          <dgm:chMax val="7"/>
          <dgm:resizeHandles val="exact"/>
        </dgm:presLayoutVars>
      </dgm:prSet>
      <dgm:spPr/>
      <dgm:t>
        <a:bodyPr/>
        <a:lstStyle/>
        <a:p>
          <a:endParaRPr lang="el-GR"/>
        </a:p>
      </dgm:t>
    </dgm:pt>
    <dgm:pt modelId="{A5D406DF-20AE-44CD-BFD4-8CE62E7D1F31}" type="pres">
      <dgm:prSet presAssocID="{4DED7CA0-7C0C-4A91-9B60-3EBD67A68AFA}" presName="comp1" presStyleCnt="0"/>
      <dgm:spPr/>
    </dgm:pt>
    <dgm:pt modelId="{E15CFA75-E812-4864-BDC5-765DBED47EF6}" type="pres">
      <dgm:prSet presAssocID="{4DED7CA0-7C0C-4A91-9B60-3EBD67A68AFA}" presName="circle1" presStyleLbl="node1" presStyleIdx="0" presStyleCnt="4"/>
      <dgm:spPr/>
      <dgm:t>
        <a:bodyPr/>
        <a:lstStyle/>
        <a:p>
          <a:endParaRPr lang="el-GR"/>
        </a:p>
      </dgm:t>
    </dgm:pt>
    <dgm:pt modelId="{1A62A5BA-EDEE-406A-8F32-CE8CF9417057}" type="pres">
      <dgm:prSet presAssocID="{4DED7CA0-7C0C-4A91-9B60-3EBD67A68AFA}" presName="c1text" presStyleLbl="node1" presStyleIdx="0" presStyleCnt="4">
        <dgm:presLayoutVars>
          <dgm:bulletEnabled val="1"/>
        </dgm:presLayoutVars>
      </dgm:prSet>
      <dgm:spPr/>
      <dgm:t>
        <a:bodyPr/>
        <a:lstStyle/>
        <a:p>
          <a:endParaRPr lang="el-GR"/>
        </a:p>
      </dgm:t>
    </dgm:pt>
    <dgm:pt modelId="{976C05BB-108A-4ABF-8FAB-46E751190A00}" type="pres">
      <dgm:prSet presAssocID="{4DED7CA0-7C0C-4A91-9B60-3EBD67A68AFA}" presName="comp2" presStyleCnt="0"/>
      <dgm:spPr/>
    </dgm:pt>
    <dgm:pt modelId="{44384CD3-4AEF-4392-B04A-57E865CF6593}" type="pres">
      <dgm:prSet presAssocID="{4DED7CA0-7C0C-4A91-9B60-3EBD67A68AFA}" presName="circle2" presStyleLbl="node1" presStyleIdx="1" presStyleCnt="4"/>
      <dgm:spPr/>
      <dgm:t>
        <a:bodyPr/>
        <a:lstStyle/>
        <a:p>
          <a:endParaRPr lang="el-GR"/>
        </a:p>
      </dgm:t>
    </dgm:pt>
    <dgm:pt modelId="{7A364AF0-EF2B-4AFF-A79C-01DDA442D6A5}" type="pres">
      <dgm:prSet presAssocID="{4DED7CA0-7C0C-4A91-9B60-3EBD67A68AFA}" presName="c2text" presStyleLbl="node1" presStyleIdx="1" presStyleCnt="4">
        <dgm:presLayoutVars>
          <dgm:bulletEnabled val="1"/>
        </dgm:presLayoutVars>
      </dgm:prSet>
      <dgm:spPr/>
      <dgm:t>
        <a:bodyPr/>
        <a:lstStyle/>
        <a:p>
          <a:endParaRPr lang="el-GR"/>
        </a:p>
      </dgm:t>
    </dgm:pt>
    <dgm:pt modelId="{F63F5296-928C-4182-B96D-EB63723BE5BB}" type="pres">
      <dgm:prSet presAssocID="{4DED7CA0-7C0C-4A91-9B60-3EBD67A68AFA}" presName="comp3" presStyleCnt="0"/>
      <dgm:spPr/>
    </dgm:pt>
    <dgm:pt modelId="{750B6EF5-74EB-48D8-BCC0-B55E1D3AF0A9}" type="pres">
      <dgm:prSet presAssocID="{4DED7CA0-7C0C-4A91-9B60-3EBD67A68AFA}" presName="circle3" presStyleLbl="node1" presStyleIdx="2" presStyleCnt="4"/>
      <dgm:spPr/>
      <dgm:t>
        <a:bodyPr/>
        <a:lstStyle/>
        <a:p>
          <a:endParaRPr lang="el-GR"/>
        </a:p>
      </dgm:t>
    </dgm:pt>
    <dgm:pt modelId="{AE38A250-18F9-47A2-A775-53D03CEF07D0}" type="pres">
      <dgm:prSet presAssocID="{4DED7CA0-7C0C-4A91-9B60-3EBD67A68AFA}" presName="c3text" presStyleLbl="node1" presStyleIdx="2" presStyleCnt="4">
        <dgm:presLayoutVars>
          <dgm:bulletEnabled val="1"/>
        </dgm:presLayoutVars>
      </dgm:prSet>
      <dgm:spPr/>
      <dgm:t>
        <a:bodyPr/>
        <a:lstStyle/>
        <a:p>
          <a:endParaRPr lang="el-GR"/>
        </a:p>
      </dgm:t>
    </dgm:pt>
    <dgm:pt modelId="{5E675A89-FE24-4C1A-B84E-C22D99129F95}" type="pres">
      <dgm:prSet presAssocID="{4DED7CA0-7C0C-4A91-9B60-3EBD67A68AFA}" presName="comp4" presStyleCnt="0"/>
      <dgm:spPr/>
    </dgm:pt>
    <dgm:pt modelId="{39591407-FD91-476D-9E43-BE3FF5C9F4BC}" type="pres">
      <dgm:prSet presAssocID="{4DED7CA0-7C0C-4A91-9B60-3EBD67A68AFA}" presName="circle4" presStyleLbl="node1" presStyleIdx="3" presStyleCnt="4"/>
      <dgm:spPr/>
      <dgm:t>
        <a:bodyPr/>
        <a:lstStyle/>
        <a:p>
          <a:endParaRPr lang="el-GR"/>
        </a:p>
      </dgm:t>
    </dgm:pt>
    <dgm:pt modelId="{2350D227-8F0C-4FB8-A4FF-FC128CB208B1}" type="pres">
      <dgm:prSet presAssocID="{4DED7CA0-7C0C-4A91-9B60-3EBD67A68AFA}" presName="c4text" presStyleLbl="node1" presStyleIdx="3" presStyleCnt="4">
        <dgm:presLayoutVars>
          <dgm:bulletEnabled val="1"/>
        </dgm:presLayoutVars>
      </dgm:prSet>
      <dgm:spPr/>
      <dgm:t>
        <a:bodyPr/>
        <a:lstStyle/>
        <a:p>
          <a:endParaRPr lang="el-GR"/>
        </a:p>
      </dgm:t>
    </dgm:pt>
  </dgm:ptLst>
  <dgm:cxnLst>
    <dgm:cxn modelId="{17B38B14-90B0-4AB0-B655-83D8789AA853}" srcId="{4DED7CA0-7C0C-4A91-9B60-3EBD67A68AFA}" destId="{349904C5-71D0-4AE1-8948-0A970E961C97}" srcOrd="0" destOrd="0" parTransId="{873ADF60-69A9-463E-9B1D-50F766E69F53}" sibTransId="{137C53ED-8E84-459C-BDCA-8CE43044F2C9}"/>
    <dgm:cxn modelId="{A5432764-3FC9-464C-95BF-13BC1022E9B1}" type="presOf" srcId="{349904C5-71D0-4AE1-8948-0A970E961C97}" destId="{1A62A5BA-EDEE-406A-8F32-CE8CF9417057}" srcOrd="1" destOrd="0" presId="urn:microsoft.com/office/officeart/2005/8/layout/venn2"/>
    <dgm:cxn modelId="{4856BA46-6DAD-43E5-9ACA-56339C6EA970}" type="presOf" srcId="{19EACB05-B8EA-4A3D-BC2B-3AF93E83A101}" destId="{44384CD3-4AEF-4392-B04A-57E865CF6593}" srcOrd="0" destOrd="0" presId="urn:microsoft.com/office/officeart/2005/8/layout/venn2"/>
    <dgm:cxn modelId="{A74025AF-12D0-4FF2-8A41-01897DE729AE}" srcId="{4DED7CA0-7C0C-4A91-9B60-3EBD67A68AFA}" destId="{2C850DD2-2DDE-4138-8324-E3A3AAA38086}" srcOrd="2" destOrd="0" parTransId="{D9B381A8-5DA1-4844-9B4A-EF841A104693}" sibTransId="{5B972CC3-F1E3-4775-9E9D-325778D371B2}"/>
    <dgm:cxn modelId="{87E72F25-2A48-4FF3-B531-B859717A9D10}" srcId="{4DED7CA0-7C0C-4A91-9B60-3EBD67A68AFA}" destId="{3EE7CFB5-EAFB-455D-8DCC-9B5B71085B4A}" srcOrd="3" destOrd="0" parTransId="{C3EDA16A-C2FC-4EA3-A44B-292608C0F356}" sibTransId="{91B79B53-8A1A-49C6-947F-56DB684B6ECA}"/>
    <dgm:cxn modelId="{F1123D9C-5F90-4E01-B20F-69F38264D851}" type="presOf" srcId="{349904C5-71D0-4AE1-8948-0A970E961C97}" destId="{E15CFA75-E812-4864-BDC5-765DBED47EF6}" srcOrd="0" destOrd="0" presId="urn:microsoft.com/office/officeart/2005/8/layout/venn2"/>
    <dgm:cxn modelId="{51794283-FFEC-4243-AC43-8DE7DA0163FA}" srcId="{4DED7CA0-7C0C-4A91-9B60-3EBD67A68AFA}" destId="{19EACB05-B8EA-4A3D-BC2B-3AF93E83A101}" srcOrd="1" destOrd="0" parTransId="{6C9CFC37-8B23-4133-8A40-E6CAB43FAE24}" sibTransId="{84724225-087B-44F5-B913-DC9D8CB90E19}"/>
    <dgm:cxn modelId="{F057EE88-2EC3-4C70-BB57-D48E76D18EFC}" type="presOf" srcId="{3EE7CFB5-EAFB-455D-8DCC-9B5B71085B4A}" destId="{2350D227-8F0C-4FB8-A4FF-FC128CB208B1}" srcOrd="1" destOrd="0" presId="urn:microsoft.com/office/officeart/2005/8/layout/venn2"/>
    <dgm:cxn modelId="{FDE5776B-8EAD-4F35-9988-99DAF5B87188}" type="presOf" srcId="{4DED7CA0-7C0C-4A91-9B60-3EBD67A68AFA}" destId="{732C7EBD-4BA2-422E-B5D1-B9F73628EC50}" srcOrd="0" destOrd="0" presId="urn:microsoft.com/office/officeart/2005/8/layout/venn2"/>
    <dgm:cxn modelId="{53EC396A-96F7-4CAE-B5E9-B926D3F13305}" type="presOf" srcId="{19EACB05-B8EA-4A3D-BC2B-3AF93E83A101}" destId="{7A364AF0-EF2B-4AFF-A79C-01DDA442D6A5}" srcOrd="1" destOrd="0" presId="urn:microsoft.com/office/officeart/2005/8/layout/venn2"/>
    <dgm:cxn modelId="{DD2F0115-B2DE-499C-AA56-575A66AF474B}" type="presOf" srcId="{2C850DD2-2DDE-4138-8324-E3A3AAA38086}" destId="{AE38A250-18F9-47A2-A775-53D03CEF07D0}" srcOrd="1" destOrd="0" presId="urn:microsoft.com/office/officeart/2005/8/layout/venn2"/>
    <dgm:cxn modelId="{7AED874C-5974-4B6D-BB0A-D6146F97CD6B}" type="presOf" srcId="{3EE7CFB5-EAFB-455D-8DCC-9B5B71085B4A}" destId="{39591407-FD91-476D-9E43-BE3FF5C9F4BC}" srcOrd="0" destOrd="0" presId="urn:microsoft.com/office/officeart/2005/8/layout/venn2"/>
    <dgm:cxn modelId="{5925FB33-4B48-48D7-B729-B5A8359ED0FE}" type="presOf" srcId="{2C850DD2-2DDE-4138-8324-E3A3AAA38086}" destId="{750B6EF5-74EB-48D8-BCC0-B55E1D3AF0A9}" srcOrd="0" destOrd="0" presId="urn:microsoft.com/office/officeart/2005/8/layout/venn2"/>
    <dgm:cxn modelId="{ACC78B22-6761-4381-96FA-54F46C22EDB4}" type="presParOf" srcId="{732C7EBD-4BA2-422E-B5D1-B9F73628EC50}" destId="{A5D406DF-20AE-44CD-BFD4-8CE62E7D1F31}" srcOrd="0" destOrd="0" presId="urn:microsoft.com/office/officeart/2005/8/layout/venn2"/>
    <dgm:cxn modelId="{675C5053-C761-4566-BDAE-F7D846BA0202}" type="presParOf" srcId="{A5D406DF-20AE-44CD-BFD4-8CE62E7D1F31}" destId="{E15CFA75-E812-4864-BDC5-765DBED47EF6}" srcOrd="0" destOrd="0" presId="urn:microsoft.com/office/officeart/2005/8/layout/venn2"/>
    <dgm:cxn modelId="{F84CFD60-857C-4331-B556-F51A4FAE3E5C}" type="presParOf" srcId="{A5D406DF-20AE-44CD-BFD4-8CE62E7D1F31}" destId="{1A62A5BA-EDEE-406A-8F32-CE8CF9417057}" srcOrd="1" destOrd="0" presId="urn:microsoft.com/office/officeart/2005/8/layout/venn2"/>
    <dgm:cxn modelId="{938B0163-C3D6-47FC-AD3D-135C87806F11}" type="presParOf" srcId="{732C7EBD-4BA2-422E-B5D1-B9F73628EC50}" destId="{976C05BB-108A-4ABF-8FAB-46E751190A00}" srcOrd="1" destOrd="0" presId="urn:microsoft.com/office/officeart/2005/8/layout/venn2"/>
    <dgm:cxn modelId="{35541AC7-BEA2-4DD6-BE7E-A74E1F41D4A7}" type="presParOf" srcId="{976C05BB-108A-4ABF-8FAB-46E751190A00}" destId="{44384CD3-4AEF-4392-B04A-57E865CF6593}" srcOrd="0" destOrd="0" presId="urn:microsoft.com/office/officeart/2005/8/layout/venn2"/>
    <dgm:cxn modelId="{BBDFB781-11B5-4B42-B974-A80CB7C6253D}" type="presParOf" srcId="{976C05BB-108A-4ABF-8FAB-46E751190A00}" destId="{7A364AF0-EF2B-4AFF-A79C-01DDA442D6A5}" srcOrd="1" destOrd="0" presId="urn:microsoft.com/office/officeart/2005/8/layout/venn2"/>
    <dgm:cxn modelId="{47DDD20D-82D9-43BA-8CFC-4006DB444818}" type="presParOf" srcId="{732C7EBD-4BA2-422E-B5D1-B9F73628EC50}" destId="{F63F5296-928C-4182-B96D-EB63723BE5BB}" srcOrd="2" destOrd="0" presId="urn:microsoft.com/office/officeart/2005/8/layout/venn2"/>
    <dgm:cxn modelId="{68B16867-BC81-4103-B8D1-7E4A316F00E7}" type="presParOf" srcId="{F63F5296-928C-4182-B96D-EB63723BE5BB}" destId="{750B6EF5-74EB-48D8-BCC0-B55E1D3AF0A9}" srcOrd="0" destOrd="0" presId="urn:microsoft.com/office/officeart/2005/8/layout/venn2"/>
    <dgm:cxn modelId="{F9AA5CA5-EFE8-4AAC-95E3-2E2680F847FB}" type="presParOf" srcId="{F63F5296-928C-4182-B96D-EB63723BE5BB}" destId="{AE38A250-18F9-47A2-A775-53D03CEF07D0}" srcOrd="1" destOrd="0" presId="urn:microsoft.com/office/officeart/2005/8/layout/venn2"/>
    <dgm:cxn modelId="{EC99A1DF-D141-4F3E-8144-3F970DB34F77}" type="presParOf" srcId="{732C7EBD-4BA2-422E-B5D1-B9F73628EC50}" destId="{5E675A89-FE24-4C1A-B84E-C22D99129F95}" srcOrd="3" destOrd="0" presId="urn:microsoft.com/office/officeart/2005/8/layout/venn2"/>
    <dgm:cxn modelId="{9BFF1355-228E-4955-B266-4F1B914A9514}" type="presParOf" srcId="{5E675A89-FE24-4C1A-B84E-C22D99129F95}" destId="{39591407-FD91-476D-9E43-BE3FF5C9F4BC}" srcOrd="0" destOrd="0" presId="urn:microsoft.com/office/officeart/2005/8/layout/venn2"/>
    <dgm:cxn modelId="{BA0E02B8-9CC3-4BF6-8D56-E56EE0422F5E}" type="presParOf" srcId="{5E675A89-FE24-4C1A-B84E-C22D99129F95}" destId="{2350D227-8F0C-4FB8-A4FF-FC128CB208B1}" srcOrd="1" destOrd="0" presId="urn:microsoft.com/office/officeart/2005/8/layout/ven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09ADCA-C9D3-4134-B47C-CC7588C6F3A2}">
      <dsp:nvSpPr>
        <dsp:cNvPr id="0" name=""/>
        <dsp:cNvSpPr/>
      </dsp:nvSpPr>
      <dsp:spPr>
        <a:xfrm>
          <a:off x="2021" y="0"/>
          <a:ext cx="1944365" cy="452596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l-GR" sz="2200" kern="1200" dirty="0" smtClean="0"/>
            <a:t>Μη Καταναλωτικές Χρήσεις</a:t>
          </a:r>
          <a:endParaRPr lang="el-GR" sz="2200" kern="1200" dirty="0"/>
        </a:p>
      </dsp:txBody>
      <dsp:txXfrm>
        <a:off x="2021" y="0"/>
        <a:ext cx="1944365" cy="1357788"/>
      </dsp:txXfrm>
    </dsp:sp>
    <dsp:sp modelId="{AD56892A-F97C-40A2-9EAC-F01BC844F802}">
      <dsp:nvSpPr>
        <dsp:cNvPr id="0" name=""/>
        <dsp:cNvSpPr/>
      </dsp:nvSpPr>
      <dsp:spPr>
        <a:xfrm>
          <a:off x="196457" y="1358175"/>
          <a:ext cx="1555492" cy="889170"/>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Ιχθυοκαλλιέργειες</a:t>
          </a:r>
          <a:endParaRPr lang="el-GR" sz="1500" kern="1200" dirty="0"/>
        </a:p>
      </dsp:txBody>
      <dsp:txXfrm>
        <a:off x="196457" y="1358175"/>
        <a:ext cx="1555492" cy="889170"/>
      </dsp:txXfrm>
    </dsp:sp>
    <dsp:sp modelId="{4B013014-2557-4E30-8188-332245FB43FB}">
      <dsp:nvSpPr>
        <dsp:cNvPr id="0" name=""/>
        <dsp:cNvSpPr/>
      </dsp:nvSpPr>
      <dsp:spPr>
        <a:xfrm>
          <a:off x="196457" y="2384141"/>
          <a:ext cx="1555492" cy="889170"/>
        </a:xfrm>
        <a:prstGeom prst="roundRect">
          <a:avLst>
            <a:gd name="adj" fmla="val 10000"/>
          </a:avLst>
        </a:prstGeom>
        <a:solidFill>
          <a:schemeClr val="accent3">
            <a:hueOff val="1607181"/>
            <a:satOff val="-2411"/>
            <a:lumOff val="-39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Παραγωγή Ενέργειας</a:t>
          </a:r>
          <a:endParaRPr lang="el-GR" sz="1500" kern="1200" dirty="0"/>
        </a:p>
      </dsp:txBody>
      <dsp:txXfrm>
        <a:off x="196457" y="2384141"/>
        <a:ext cx="1555492" cy="889170"/>
      </dsp:txXfrm>
    </dsp:sp>
    <dsp:sp modelId="{1E7433CD-4778-4D08-8FDE-BA0A7D080F36}">
      <dsp:nvSpPr>
        <dsp:cNvPr id="0" name=""/>
        <dsp:cNvSpPr/>
      </dsp:nvSpPr>
      <dsp:spPr>
        <a:xfrm>
          <a:off x="196457" y="3410107"/>
          <a:ext cx="1555492" cy="889170"/>
        </a:xfrm>
        <a:prstGeom prst="roundRect">
          <a:avLst>
            <a:gd name="adj" fmla="val 10000"/>
          </a:avLst>
        </a:prstGeom>
        <a:solidFill>
          <a:schemeClr val="accent3">
            <a:hueOff val="3214361"/>
            <a:satOff val="-4823"/>
            <a:lumOff val="-78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Περιβαλλοντική Χρήση</a:t>
          </a:r>
          <a:endParaRPr lang="el-GR" sz="1500" kern="1200" dirty="0"/>
        </a:p>
      </dsp:txBody>
      <dsp:txXfrm>
        <a:off x="196457" y="3410107"/>
        <a:ext cx="1555492" cy="889170"/>
      </dsp:txXfrm>
    </dsp:sp>
    <dsp:sp modelId="{7B9CD4D0-0421-4E13-A0D6-D0E0FA01FBA7}">
      <dsp:nvSpPr>
        <dsp:cNvPr id="0" name=""/>
        <dsp:cNvSpPr/>
      </dsp:nvSpPr>
      <dsp:spPr>
        <a:xfrm>
          <a:off x="2092213" y="0"/>
          <a:ext cx="1944365" cy="452596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l-GR" sz="2200" kern="1200" dirty="0" smtClean="0"/>
            <a:t>Καταναλωτικές Χρήσεις</a:t>
          </a:r>
          <a:endParaRPr lang="el-GR" sz="2200" kern="1200" dirty="0"/>
        </a:p>
      </dsp:txBody>
      <dsp:txXfrm>
        <a:off x="2092213" y="0"/>
        <a:ext cx="1944365" cy="1357788"/>
      </dsp:txXfrm>
    </dsp:sp>
    <dsp:sp modelId="{BF5E58EB-B70F-4945-AA49-3326745F7ADB}">
      <dsp:nvSpPr>
        <dsp:cNvPr id="0" name=""/>
        <dsp:cNvSpPr/>
      </dsp:nvSpPr>
      <dsp:spPr>
        <a:xfrm>
          <a:off x="2286650" y="1358645"/>
          <a:ext cx="1555492" cy="523590"/>
        </a:xfrm>
        <a:prstGeom prst="roundRect">
          <a:avLst>
            <a:gd name="adj" fmla="val 10000"/>
          </a:avLst>
        </a:prstGeom>
        <a:solidFill>
          <a:schemeClr val="accent3">
            <a:hueOff val="4821541"/>
            <a:satOff val="-7234"/>
            <a:lumOff val="-117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Ύδρευση</a:t>
          </a:r>
          <a:endParaRPr lang="el-GR" sz="1500" kern="1200" dirty="0"/>
        </a:p>
      </dsp:txBody>
      <dsp:txXfrm>
        <a:off x="2286650" y="1358645"/>
        <a:ext cx="1555492" cy="523590"/>
      </dsp:txXfrm>
    </dsp:sp>
    <dsp:sp modelId="{F2E666D1-3FD2-4060-9315-69A5BC9716E2}">
      <dsp:nvSpPr>
        <dsp:cNvPr id="0" name=""/>
        <dsp:cNvSpPr/>
      </dsp:nvSpPr>
      <dsp:spPr>
        <a:xfrm>
          <a:off x="2286650" y="1962788"/>
          <a:ext cx="1555492" cy="523590"/>
        </a:xfrm>
        <a:prstGeom prst="roundRect">
          <a:avLst>
            <a:gd name="adj" fmla="val 10000"/>
          </a:avLst>
        </a:prstGeom>
        <a:solidFill>
          <a:schemeClr val="accent3">
            <a:hueOff val="6428722"/>
            <a:satOff val="-9646"/>
            <a:lumOff val="-156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Άρδευση</a:t>
          </a:r>
          <a:endParaRPr lang="el-GR" sz="1500" kern="1200" dirty="0"/>
        </a:p>
      </dsp:txBody>
      <dsp:txXfrm>
        <a:off x="2286650" y="1962788"/>
        <a:ext cx="1555492" cy="523590"/>
      </dsp:txXfrm>
    </dsp:sp>
    <dsp:sp modelId="{B2ECB90D-DD24-42ED-A516-8EB0086E5328}">
      <dsp:nvSpPr>
        <dsp:cNvPr id="0" name=""/>
        <dsp:cNvSpPr/>
      </dsp:nvSpPr>
      <dsp:spPr>
        <a:xfrm>
          <a:off x="2286650" y="2566931"/>
          <a:ext cx="1555492" cy="523590"/>
        </a:xfrm>
        <a:prstGeom prst="roundRect">
          <a:avLst>
            <a:gd name="adj" fmla="val 10000"/>
          </a:avLst>
        </a:prstGeom>
        <a:solidFill>
          <a:schemeClr val="accent3">
            <a:hueOff val="8035903"/>
            <a:satOff val="-12057"/>
            <a:lumOff val="-196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Κτηνοτροφική Χρήση</a:t>
          </a:r>
          <a:endParaRPr lang="el-GR" sz="1500" kern="1200" dirty="0"/>
        </a:p>
      </dsp:txBody>
      <dsp:txXfrm>
        <a:off x="2286650" y="2566931"/>
        <a:ext cx="1555492" cy="523590"/>
      </dsp:txXfrm>
    </dsp:sp>
    <dsp:sp modelId="{A42FE292-04BB-4353-B41C-930F7199EF6E}">
      <dsp:nvSpPr>
        <dsp:cNvPr id="0" name=""/>
        <dsp:cNvSpPr/>
      </dsp:nvSpPr>
      <dsp:spPr>
        <a:xfrm>
          <a:off x="2286650" y="3171074"/>
          <a:ext cx="1555492" cy="523590"/>
        </a:xfrm>
        <a:prstGeom prst="roundRect">
          <a:avLst>
            <a:gd name="adj" fmla="val 10000"/>
          </a:avLst>
        </a:prstGeom>
        <a:solidFill>
          <a:schemeClr val="accent3">
            <a:hueOff val="9643083"/>
            <a:satOff val="-14469"/>
            <a:lumOff val="-23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Ψύξη</a:t>
          </a:r>
          <a:endParaRPr lang="el-GR" sz="1500" kern="1200" dirty="0"/>
        </a:p>
      </dsp:txBody>
      <dsp:txXfrm>
        <a:off x="2286650" y="3171074"/>
        <a:ext cx="1555492" cy="523590"/>
      </dsp:txXfrm>
    </dsp:sp>
    <dsp:sp modelId="{4F0695A1-EE0C-42E2-AFAF-6C56824D3A58}">
      <dsp:nvSpPr>
        <dsp:cNvPr id="0" name=""/>
        <dsp:cNvSpPr/>
      </dsp:nvSpPr>
      <dsp:spPr>
        <a:xfrm>
          <a:off x="2286650" y="3775217"/>
          <a:ext cx="1555492" cy="523590"/>
        </a:xfrm>
        <a:prstGeom prst="roundRect">
          <a:avLst>
            <a:gd name="adj" fmla="val 10000"/>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smtClean="0"/>
            <a:t>Βιομηχανική </a:t>
          </a:r>
          <a:r>
            <a:rPr lang="el-GR" sz="1500" kern="1200" dirty="0" smtClean="0"/>
            <a:t>Χρήση</a:t>
          </a:r>
          <a:endParaRPr lang="el-GR" sz="1500" kern="1200" dirty="0"/>
        </a:p>
      </dsp:txBody>
      <dsp:txXfrm>
        <a:off x="2286650" y="3775217"/>
        <a:ext cx="1555492" cy="52359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09ADCA-C9D3-4134-B47C-CC7588C6F3A2}">
      <dsp:nvSpPr>
        <dsp:cNvPr id="0" name=""/>
        <dsp:cNvSpPr/>
      </dsp:nvSpPr>
      <dsp:spPr>
        <a:xfrm>
          <a:off x="2021" y="0"/>
          <a:ext cx="1944365" cy="452596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l-GR" sz="2200" kern="1200" dirty="0" smtClean="0"/>
            <a:t>Μη Καταναλωτικές Χρήσεις</a:t>
          </a:r>
          <a:endParaRPr lang="el-GR" sz="2200" kern="1200" dirty="0"/>
        </a:p>
      </dsp:txBody>
      <dsp:txXfrm>
        <a:off x="2021" y="0"/>
        <a:ext cx="1944365" cy="1357788"/>
      </dsp:txXfrm>
    </dsp:sp>
    <dsp:sp modelId="{AD56892A-F97C-40A2-9EAC-F01BC844F802}">
      <dsp:nvSpPr>
        <dsp:cNvPr id="0" name=""/>
        <dsp:cNvSpPr/>
      </dsp:nvSpPr>
      <dsp:spPr>
        <a:xfrm>
          <a:off x="196457" y="1358175"/>
          <a:ext cx="1555492" cy="889170"/>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Ιχθυοκαλλιέργειες</a:t>
          </a:r>
          <a:endParaRPr lang="el-GR" sz="1500" kern="1200" dirty="0"/>
        </a:p>
      </dsp:txBody>
      <dsp:txXfrm>
        <a:off x="196457" y="1358175"/>
        <a:ext cx="1555492" cy="889170"/>
      </dsp:txXfrm>
    </dsp:sp>
    <dsp:sp modelId="{4B013014-2557-4E30-8188-332245FB43FB}">
      <dsp:nvSpPr>
        <dsp:cNvPr id="0" name=""/>
        <dsp:cNvSpPr/>
      </dsp:nvSpPr>
      <dsp:spPr>
        <a:xfrm>
          <a:off x="196457" y="2384141"/>
          <a:ext cx="1555492" cy="889170"/>
        </a:xfrm>
        <a:prstGeom prst="roundRect">
          <a:avLst>
            <a:gd name="adj" fmla="val 10000"/>
          </a:avLst>
        </a:prstGeom>
        <a:solidFill>
          <a:schemeClr val="accent3">
            <a:hueOff val="1607181"/>
            <a:satOff val="-2411"/>
            <a:lumOff val="-39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Παραγωγή Ενέργειας</a:t>
          </a:r>
          <a:endParaRPr lang="el-GR" sz="1500" kern="1200" dirty="0"/>
        </a:p>
      </dsp:txBody>
      <dsp:txXfrm>
        <a:off x="196457" y="2384141"/>
        <a:ext cx="1555492" cy="889170"/>
      </dsp:txXfrm>
    </dsp:sp>
    <dsp:sp modelId="{1E7433CD-4778-4D08-8FDE-BA0A7D080F36}">
      <dsp:nvSpPr>
        <dsp:cNvPr id="0" name=""/>
        <dsp:cNvSpPr/>
      </dsp:nvSpPr>
      <dsp:spPr>
        <a:xfrm>
          <a:off x="196457" y="3410107"/>
          <a:ext cx="1555492" cy="889170"/>
        </a:xfrm>
        <a:prstGeom prst="roundRect">
          <a:avLst>
            <a:gd name="adj" fmla="val 10000"/>
          </a:avLst>
        </a:prstGeom>
        <a:solidFill>
          <a:schemeClr val="accent3">
            <a:hueOff val="3214361"/>
            <a:satOff val="-4823"/>
            <a:lumOff val="-78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Περιβαλλοντική Χρήση</a:t>
          </a:r>
          <a:endParaRPr lang="el-GR" sz="1500" kern="1200" dirty="0"/>
        </a:p>
      </dsp:txBody>
      <dsp:txXfrm>
        <a:off x="196457" y="3410107"/>
        <a:ext cx="1555492" cy="889170"/>
      </dsp:txXfrm>
    </dsp:sp>
    <dsp:sp modelId="{7B9CD4D0-0421-4E13-A0D6-D0E0FA01FBA7}">
      <dsp:nvSpPr>
        <dsp:cNvPr id="0" name=""/>
        <dsp:cNvSpPr/>
      </dsp:nvSpPr>
      <dsp:spPr>
        <a:xfrm>
          <a:off x="2092213" y="0"/>
          <a:ext cx="1944365" cy="452596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l-GR" sz="2200" kern="1200" dirty="0" smtClean="0"/>
            <a:t>Καταναλωτικές Χρήσεις</a:t>
          </a:r>
          <a:endParaRPr lang="el-GR" sz="2200" kern="1200" dirty="0"/>
        </a:p>
      </dsp:txBody>
      <dsp:txXfrm>
        <a:off x="2092213" y="0"/>
        <a:ext cx="1944365" cy="1357788"/>
      </dsp:txXfrm>
    </dsp:sp>
    <dsp:sp modelId="{BF5E58EB-B70F-4945-AA49-3326745F7ADB}">
      <dsp:nvSpPr>
        <dsp:cNvPr id="0" name=""/>
        <dsp:cNvSpPr/>
      </dsp:nvSpPr>
      <dsp:spPr>
        <a:xfrm>
          <a:off x="2286650" y="1358645"/>
          <a:ext cx="1555492" cy="523590"/>
        </a:xfrm>
        <a:prstGeom prst="roundRect">
          <a:avLst>
            <a:gd name="adj" fmla="val 10000"/>
          </a:avLst>
        </a:prstGeom>
        <a:solidFill>
          <a:schemeClr val="accent3">
            <a:hueOff val="4821541"/>
            <a:satOff val="-7234"/>
            <a:lumOff val="-117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Ύδρευση</a:t>
          </a:r>
          <a:endParaRPr lang="el-GR" sz="1500" kern="1200" dirty="0"/>
        </a:p>
      </dsp:txBody>
      <dsp:txXfrm>
        <a:off x="2286650" y="1358645"/>
        <a:ext cx="1555492" cy="523590"/>
      </dsp:txXfrm>
    </dsp:sp>
    <dsp:sp modelId="{F2E666D1-3FD2-4060-9315-69A5BC9716E2}">
      <dsp:nvSpPr>
        <dsp:cNvPr id="0" name=""/>
        <dsp:cNvSpPr/>
      </dsp:nvSpPr>
      <dsp:spPr>
        <a:xfrm>
          <a:off x="2286650" y="1962788"/>
          <a:ext cx="1555492" cy="523590"/>
        </a:xfrm>
        <a:prstGeom prst="roundRect">
          <a:avLst>
            <a:gd name="adj" fmla="val 10000"/>
          </a:avLst>
        </a:prstGeom>
        <a:solidFill>
          <a:schemeClr val="accent3">
            <a:hueOff val="6428722"/>
            <a:satOff val="-9646"/>
            <a:lumOff val="-156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Άρδευση</a:t>
          </a:r>
          <a:endParaRPr lang="el-GR" sz="1500" kern="1200" dirty="0"/>
        </a:p>
      </dsp:txBody>
      <dsp:txXfrm>
        <a:off x="2286650" y="1962788"/>
        <a:ext cx="1555492" cy="523590"/>
      </dsp:txXfrm>
    </dsp:sp>
    <dsp:sp modelId="{B2ECB90D-DD24-42ED-A516-8EB0086E5328}">
      <dsp:nvSpPr>
        <dsp:cNvPr id="0" name=""/>
        <dsp:cNvSpPr/>
      </dsp:nvSpPr>
      <dsp:spPr>
        <a:xfrm>
          <a:off x="2286650" y="2566931"/>
          <a:ext cx="1555492" cy="523590"/>
        </a:xfrm>
        <a:prstGeom prst="roundRect">
          <a:avLst>
            <a:gd name="adj" fmla="val 10000"/>
          </a:avLst>
        </a:prstGeom>
        <a:solidFill>
          <a:schemeClr val="accent3">
            <a:hueOff val="8035903"/>
            <a:satOff val="-12057"/>
            <a:lumOff val="-196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Κτηνοτροφική Χρήση</a:t>
          </a:r>
          <a:endParaRPr lang="el-GR" sz="1500" kern="1200" dirty="0"/>
        </a:p>
      </dsp:txBody>
      <dsp:txXfrm>
        <a:off x="2286650" y="2566931"/>
        <a:ext cx="1555492" cy="523590"/>
      </dsp:txXfrm>
    </dsp:sp>
    <dsp:sp modelId="{A42FE292-04BB-4353-B41C-930F7199EF6E}">
      <dsp:nvSpPr>
        <dsp:cNvPr id="0" name=""/>
        <dsp:cNvSpPr/>
      </dsp:nvSpPr>
      <dsp:spPr>
        <a:xfrm>
          <a:off x="2286650" y="3171074"/>
          <a:ext cx="1555492" cy="523590"/>
        </a:xfrm>
        <a:prstGeom prst="roundRect">
          <a:avLst>
            <a:gd name="adj" fmla="val 10000"/>
          </a:avLst>
        </a:prstGeom>
        <a:solidFill>
          <a:schemeClr val="accent3">
            <a:hueOff val="9643083"/>
            <a:satOff val="-14469"/>
            <a:lumOff val="-235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Ψύξη</a:t>
          </a:r>
          <a:endParaRPr lang="el-GR" sz="1500" kern="1200" dirty="0"/>
        </a:p>
      </dsp:txBody>
      <dsp:txXfrm>
        <a:off x="2286650" y="3171074"/>
        <a:ext cx="1555492" cy="523590"/>
      </dsp:txXfrm>
    </dsp:sp>
    <dsp:sp modelId="{4F0695A1-EE0C-42E2-AFAF-6C56824D3A58}">
      <dsp:nvSpPr>
        <dsp:cNvPr id="0" name=""/>
        <dsp:cNvSpPr/>
      </dsp:nvSpPr>
      <dsp:spPr>
        <a:xfrm>
          <a:off x="2286650" y="3775217"/>
          <a:ext cx="1555492" cy="523590"/>
        </a:xfrm>
        <a:prstGeom prst="roundRect">
          <a:avLst>
            <a:gd name="adj" fmla="val 10000"/>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el-GR" sz="1500" kern="1200" dirty="0" smtClean="0"/>
            <a:t>Βιομηχανική Χρήση</a:t>
          </a:r>
          <a:endParaRPr lang="el-GR" sz="1500" kern="1200" dirty="0"/>
        </a:p>
      </dsp:txBody>
      <dsp:txXfrm>
        <a:off x="2286650" y="3775217"/>
        <a:ext cx="1555492" cy="52359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25011B9-C081-48B4-A418-152F7E29C75F}">
      <dsp:nvSpPr>
        <dsp:cNvPr id="0" name=""/>
        <dsp:cNvSpPr/>
      </dsp:nvSpPr>
      <dsp:spPr>
        <a:xfrm>
          <a:off x="857808" y="1245795"/>
          <a:ext cx="2322983" cy="2322983"/>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l-GR" sz="2500" kern="1200" smtClean="0"/>
            <a:t>Σχεδιασμός Προστασίας</a:t>
          </a:r>
          <a:endParaRPr lang="el-GR" sz="2500" kern="1200" dirty="0"/>
        </a:p>
      </dsp:txBody>
      <dsp:txXfrm>
        <a:off x="857808" y="1245795"/>
        <a:ext cx="2322983" cy="2322983"/>
      </dsp:txXfrm>
    </dsp:sp>
    <dsp:sp modelId="{0FCA03B1-6578-429D-8436-ADDE9668308E}">
      <dsp:nvSpPr>
        <dsp:cNvPr id="0" name=""/>
        <dsp:cNvSpPr/>
      </dsp:nvSpPr>
      <dsp:spPr>
        <a:xfrm>
          <a:off x="1438554" y="315351"/>
          <a:ext cx="1161491" cy="1161491"/>
        </a:xfrm>
        <a:prstGeom prst="ellipse">
          <a:avLst/>
        </a:prstGeom>
        <a:solidFill>
          <a:schemeClr val="accent3">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kern="1200" dirty="0" smtClean="0"/>
            <a:t>Συνθήκες Αναφοράς</a:t>
          </a:r>
          <a:endParaRPr lang="el-GR" sz="1100" kern="1200" dirty="0"/>
        </a:p>
      </dsp:txBody>
      <dsp:txXfrm>
        <a:off x="1438554" y="315351"/>
        <a:ext cx="1161491" cy="1161491"/>
      </dsp:txXfrm>
    </dsp:sp>
    <dsp:sp modelId="{5340321E-3650-4741-AB9D-0878B870738C}">
      <dsp:nvSpPr>
        <dsp:cNvPr id="0" name=""/>
        <dsp:cNvSpPr/>
      </dsp:nvSpPr>
      <dsp:spPr>
        <a:xfrm>
          <a:off x="2875781" y="1359557"/>
          <a:ext cx="1161491" cy="1161491"/>
        </a:xfrm>
        <a:prstGeom prst="ellipse">
          <a:avLst/>
        </a:prstGeom>
        <a:solidFill>
          <a:schemeClr val="accent4">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kern="1200" dirty="0" smtClean="0"/>
            <a:t>Όρια συστήματος</a:t>
          </a:r>
          <a:endParaRPr lang="el-GR" sz="1100" kern="1200" dirty="0"/>
        </a:p>
      </dsp:txBody>
      <dsp:txXfrm>
        <a:off x="2875781" y="1359557"/>
        <a:ext cx="1161491" cy="1161491"/>
      </dsp:txXfrm>
    </dsp:sp>
    <dsp:sp modelId="{70DB5B5B-90A4-4734-8011-47E4C2852D67}">
      <dsp:nvSpPr>
        <dsp:cNvPr id="0" name=""/>
        <dsp:cNvSpPr/>
      </dsp:nvSpPr>
      <dsp:spPr>
        <a:xfrm>
          <a:off x="2326809" y="3049120"/>
          <a:ext cx="1161491" cy="1161491"/>
        </a:xfrm>
        <a:prstGeom prst="ellipse">
          <a:avLst/>
        </a:prstGeom>
        <a:solidFill>
          <a:schemeClr val="accent5">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kern="1200" dirty="0" smtClean="0"/>
            <a:t>Πιέσεις</a:t>
          </a:r>
          <a:endParaRPr lang="el-GR" sz="1100" kern="1200" dirty="0"/>
        </a:p>
      </dsp:txBody>
      <dsp:txXfrm>
        <a:off x="2326809" y="3049120"/>
        <a:ext cx="1161491" cy="1161491"/>
      </dsp:txXfrm>
    </dsp:sp>
    <dsp:sp modelId="{5847FFF9-FBAD-48FF-9F02-64FDF2C2364F}">
      <dsp:nvSpPr>
        <dsp:cNvPr id="0" name=""/>
        <dsp:cNvSpPr/>
      </dsp:nvSpPr>
      <dsp:spPr>
        <a:xfrm>
          <a:off x="550298" y="3049120"/>
          <a:ext cx="1161491" cy="1161491"/>
        </a:xfrm>
        <a:prstGeom prst="ellipse">
          <a:avLst/>
        </a:prstGeom>
        <a:solidFill>
          <a:schemeClr val="accent6">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kern="1200" dirty="0" smtClean="0"/>
            <a:t>Επικοινωνίες</a:t>
          </a:r>
          <a:endParaRPr lang="el-GR" sz="1100" kern="1200" dirty="0"/>
        </a:p>
      </dsp:txBody>
      <dsp:txXfrm>
        <a:off x="550298" y="3049120"/>
        <a:ext cx="1161491" cy="1161491"/>
      </dsp:txXfrm>
    </dsp:sp>
    <dsp:sp modelId="{013AB35A-4310-4BC8-A1D9-5B21663364BF}">
      <dsp:nvSpPr>
        <dsp:cNvPr id="0" name=""/>
        <dsp:cNvSpPr/>
      </dsp:nvSpPr>
      <dsp:spPr>
        <a:xfrm>
          <a:off x="1326" y="1359557"/>
          <a:ext cx="1161491" cy="1161491"/>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l-GR" sz="1100" kern="1200" dirty="0" smtClean="0"/>
            <a:t>Χρήση</a:t>
          </a:r>
          <a:endParaRPr lang="el-GR" sz="1100" kern="1200" dirty="0"/>
        </a:p>
      </dsp:txBody>
      <dsp:txXfrm>
        <a:off x="1326" y="1359557"/>
        <a:ext cx="1161491" cy="116149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15CFA75-E812-4864-BDC5-765DBED47EF6}">
      <dsp:nvSpPr>
        <dsp:cNvPr id="0" name=""/>
        <dsp:cNvSpPr/>
      </dsp:nvSpPr>
      <dsp:spPr>
        <a:xfrm>
          <a:off x="0" y="243681"/>
          <a:ext cx="4038600" cy="4038600"/>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el-GR" sz="1050" kern="1200" dirty="0" smtClean="0"/>
            <a:t>Υδρογεωλογικό Μοντέλο Περιοχής</a:t>
          </a:r>
          <a:endParaRPr lang="el-GR" sz="1050" kern="1200" dirty="0"/>
        </a:p>
      </dsp:txBody>
      <dsp:txXfrm>
        <a:off x="1454703" y="445611"/>
        <a:ext cx="1129192" cy="605790"/>
      </dsp:txXfrm>
    </dsp:sp>
    <dsp:sp modelId="{44384CD3-4AEF-4392-B04A-57E865CF6593}">
      <dsp:nvSpPr>
        <dsp:cNvPr id="0" name=""/>
        <dsp:cNvSpPr/>
      </dsp:nvSpPr>
      <dsp:spPr>
        <a:xfrm>
          <a:off x="403860" y="1051401"/>
          <a:ext cx="3230880" cy="3230880"/>
        </a:xfrm>
        <a:prstGeom prst="ellipse">
          <a:avLst/>
        </a:prstGeom>
        <a:solidFill>
          <a:schemeClr val="accent3">
            <a:hueOff val="3750088"/>
            <a:satOff val="-5627"/>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el-GR" sz="1050" kern="1200" dirty="0" smtClean="0"/>
            <a:t>Χαρτογράφηση Τρωτότητας</a:t>
          </a:r>
          <a:endParaRPr lang="el-GR" sz="1050" kern="1200" dirty="0"/>
        </a:p>
      </dsp:txBody>
      <dsp:txXfrm>
        <a:off x="1454703" y="1245254"/>
        <a:ext cx="1129192" cy="581558"/>
      </dsp:txXfrm>
    </dsp:sp>
    <dsp:sp modelId="{750B6EF5-74EB-48D8-BCC0-B55E1D3AF0A9}">
      <dsp:nvSpPr>
        <dsp:cNvPr id="0" name=""/>
        <dsp:cNvSpPr/>
      </dsp:nvSpPr>
      <dsp:spPr>
        <a:xfrm>
          <a:off x="807719" y="1859121"/>
          <a:ext cx="2423160" cy="2423160"/>
        </a:xfrm>
        <a:prstGeom prst="ellipse">
          <a:avLst/>
        </a:prstGeom>
        <a:solidFill>
          <a:schemeClr val="accent3">
            <a:hueOff val="7500176"/>
            <a:satOff val="-11253"/>
            <a:lumOff val="-18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el-GR" sz="1050" kern="1200" dirty="0" smtClean="0"/>
            <a:t>Προστασία Πόρου</a:t>
          </a:r>
          <a:r>
            <a:rPr lang="en-US" sz="1050" kern="1200" dirty="0" smtClean="0"/>
            <a:t> (Resource Protection)</a:t>
          </a:r>
          <a:endParaRPr lang="el-GR" sz="1050" kern="1200" dirty="0"/>
        </a:p>
      </dsp:txBody>
      <dsp:txXfrm>
        <a:off x="1454703" y="2040858"/>
        <a:ext cx="1129192" cy="545211"/>
      </dsp:txXfrm>
    </dsp:sp>
    <dsp:sp modelId="{39591407-FD91-476D-9E43-BE3FF5C9F4BC}">
      <dsp:nvSpPr>
        <dsp:cNvPr id="0" name=""/>
        <dsp:cNvSpPr/>
      </dsp:nvSpPr>
      <dsp:spPr>
        <a:xfrm>
          <a:off x="1211580" y="2666841"/>
          <a:ext cx="1615440" cy="1615440"/>
        </a:xfrm>
        <a:prstGeom prst="ellipse">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66725">
            <a:lnSpc>
              <a:spcPct val="90000"/>
            </a:lnSpc>
            <a:spcBef>
              <a:spcPct val="0"/>
            </a:spcBef>
            <a:spcAft>
              <a:spcPct val="35000"/>
            </a:spcAft>
          </a:pPr>
          <a:r>
            <a:rPr lang="el-GR" sz="1050" kern="1200" dirty="0" smtClean="0"/>
            <a:t>Προστασία Υδροληψίας (</a:t>
          </a:r>
          <a:r>
            <a:rPr lang="en-US" sz="1050" kern="1200" dirty="0" smtClean="0"/>
            <a:t>Source Protection)</a:t>
          </a:r>
          <a:endParaRPr lang="el-GR" sz="1050" kern="1200" dirty="0"/>
        </a:p>
      </dsp:txBody>
      <dsp:txXfrm>
        <a:off x="1448155" y="3070701"/>
        <a:ext cx="1142288" cy="80772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E5D965F1-BB71-4787-8B8B-20D83147790C}" type="datetimeFigureOut">
              <a:rPr lang="el-GR" smtClean="0"/>
              <a:pPr/>
              <a:t>9/4/2020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E5D965F1-BB71-4787-8B8B-20D83147790C}" type="datetimeFigureOut">
              <a:rPr lang="el-GR" smtClean="0"/>
              <a:pPr/>
              <a:t>9/4/2020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E5D965F1-BB71-4787-8B8B-20D83147790C}" type="datetimeFigureOut">
              <a:rPr lang="el-GR" smtClean="0"/>
              <a:pPr/>
              <a:t>9/4/2020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E5D965F1-BB71-4787-8B8B-20D83147790C}" type="datetimeFigureOut">
              <a:rPr lang="el-GR" smtClean="0"/>
              <a:pPr/>
              <a:t>9/4/2020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D965F1-BB71-4787-8B8B-20D83147790C}" type="datetimeFigureOut">
              <a:rPr lang="el-GR" smtClean="0"/>
              <a:pPr/>
              <a:t>9/4/2020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normAutofit/>
          </a:bodyPr>
          <a:lstStyle>
            <a:lvl1pPr>
              <a:lnSpc>
                <a:spcPct val="100000"/>
              </a:lnSpc>
              <a:spcBef>
                <a:spcPts val="600"/>
              </a:spcBef>
              <a:spcAft>
                <a:spcPts val="600"/>
              </a:spcAft>
              <a:defRPr sz="2000"/>
            </a:lvl1pPr>
            <a:lvl2pPr>
              <a:lnSpc>
                <a:spcPct val="100000"/>
              </a:lnSpc>
              <a:spcBef>
                <a:spcPts val="600"/>
              </a:spcBef>
              <a:spcAft>
                <a:spcPts val="600"/>
              </a:spcAft>
              <a:defRPr sz="1800"/>
            </a:lvl2pPr>
            <a:lvl3pPr>
              <a:lnSpc>
                <a:spcPct val="100000"/>
              </a:lnSpc>
              <a:spcBef>
                <a:spcPts val="600"/>
              </a:spcBef>
              <a:spcAft>
                <a:spcPts val="600"/>
              </a:spcAft>
              <a:defRPr sz="1600"/>
            </a:lvl3pPr>
            <a:lvl4pPr>
              <a:lnSpc>
                <a:spcPct val="100000"/>
              </a:lnSpc>
              <a:spcBef>
                <a:spcPts val="600"/>
              </a:spcBef>
              <a:spcAft>
                <a:spcPts val="600"/>
              </a:spcAft>
              <a:defRPr sz="1400"/>
            </a:lvl4pPr>
            <a:lvl5pPr>
              <a:lnSpc>
                <a:spcPct val="100000"/>
              </a:lnSpc>
              <a:spcBef>
                <a:spcPts val="600"/>
              </a:spcBef>
              <a:spcAft>
                <a:spcPts val="600"/>
              </a:spcAft>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5" name="Date Placeholder 4"/>
          <p:cNvSpPr>
            <a:spLocks noGrp="1"/>
          </p:cNvSpPr>
          <p:nvPr>
            <p:ph type="dt" sz="half" idx="10"/>
          </p:nvPr>
        </p:nvSpPr>
        <p:spPr/>
        <p:txBody>
          <a:bodyPr/>
          <a:lstStyle/>
          <a:p>
            <a:fld id="{E5D965F1-BB71-4787-8B8B-20D83147790C}" type="datetimeFigureOut">
              <a:rPr lang="el-GR" smtClean="0"/>
              <a:pPr/>
              <a:t>9/4/2020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E5D965F1-BB71-4787-8B8B-20D83147790C}" type="datetimeFigureOut">
              <a:rPr lang="el-GR" smtClean="0"/>
              <a:pPr/>
              <a:t>9/4/2020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E5D965F1-BB71-4787-8B8B-20D83147790C}" type="datetimeFigureOut">
              <a:rPr lang="el-GR" smtClean="0"/>
              <a:pPr/>
              <a:t>9/4/2020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D965F1-BB71-4787-8B8B-20D83147790C}" type="datetimeFigureOut">
              <a:rPr lang="el-GR" smtClean="0"/>
              <a:pPr/>
              <a:t>9/4/2020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965F1-BB71-4787-8B8B-20D83147790C}" type="datetimeFigureOut">
              <a:rPr lang="el-GR" smtClean="0"/>
              <a:pPr/>
              <a:t>9/4/2020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965F1-BB71-4787-8B8B-20D83147790C}" type="datetimeFigureOut">
              <a:rPr lang="el-GR" smtClean="0"/>
              <a:pPr/>
              <a:t>9/4/2020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ADE9644E-4E33-42DC-8016-A248F9ADE7BB}" type="slidenum">
              <a:rPr lang="el-GR" smtClean="0"/>
              <a:pPr/>
              <a:t>‹#›</a:t>
            </a:fld>
            <a:endParaRPr lang="el-G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965F1-BB71-4787-8B8B-20D83147790C}" type="datetimeFigureOut">
              <a:rPr lang="el-GR" smtClean="0"/>
              <a:pPr/>
              <a:t>9/4/2020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9644E-4E33-42DC-8016-A248F9ADE7B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w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28.w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Προστασία Υδάτων και Υδροληψιών</a:t>
            </a:r>
            <a:endParaRPr lang="el-GR" dirty="0"/>
          </a:p>
        </p:txBody>
      </p:sp>
      <p:sp>
        <p:nvSpPr>
          <p:cNvPr id="3" name="Subtitle 2"/>
          <p:cNvSpPr>
            <a:spLocks noGrp="1"/>
          </p:cNvSpPr>
          <p:nvPr>
            <p:ph type="subTitle" idx="1"/>
          </p:nvPr>
        </p:nvSpPr>
        <p:spPr/>
        <p:txBody>
          <a:bodyPr/>
          <a:lstStyle/>
          <a:p>
            <a:r>
              <a:rPr lang="el-GR" dirty="0" smtClean="0"/>
              <a:t>Εμμ. Ανδρεαδάκης</a:t>
            </a:r>
          </a:p>
          <a:p>
            <a:r>
              <a:rPr lang="el-GR" dirty="0" smtClean="0"/>
              <a:t>Απρίλιος 2020</a:t>
            </a:r>
            <a:endParaRPr lang="el-GR"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D-P-S-I-R</a:t>
            </a:r>
            <a:endParaRPr lang="el-GR" dirty="0"/>
          </a:p>
        </p:txBody>
      </p:sp>
      <p:sp>
        <p:nvSpPr>
          <p:cNvPr id="4" name="Content Placeholder 3"/>
          <p:cNvSpPr>
            <a:spLocks noGrp="1"/>
          </p:cNvSpPr>
          <p:nvPr>
            <p:ph sz="half" idx="2"/>
          </p:nvPr>
        </p:nvSpPr>
        <p:spPr>
          <a:xfrm>
            <a:off x="5292080" y="1600200"/>
            <a:ext cx="3394720" cy="4525963"/>
          </a:xfrm>
        </p:spPr>
        <p:txBody>
          <a:bodyPr>
            <a:normAutofit fontScale="77500" lnSpcReduction="20000"/>
          </a:bodyPr>
          <a:lstStyle/>
          <a:p>
            <a:r>
              <a:rPr lang="el-GR" dirty="0" smtClean="0"/>
              <a:t>Οι κύριες κινητήριες δυνάμεις (</a:t>
            </a:r>
            <a:r>
              <a:rPr lang="en-US" dirty="0" smtClean="0"/>
              <a:t>Driving forces, D) </a:t>
            </a:r>
            <a:r>
              <a:rPr lang="el-GR" dirty="0" smtClean="0"/>
              <a:t>είναι ουσιαστικά οι τομείς δραστηριότητας που δημιουργούν τις σχετικές πιέσεις </a:t>
            </a:r>
            <a:r>
              <a:rPr lang="en-US" dirty="0" smtClean="0"/>
              <a:t>(Pressures, P) </a:t>
            </a:r>
            <a:r>
              <a:rPr lang="el-GR" dirty="0" smtClean="0"/>
              <a:t>που επηρεάζουν το υπόγειο νερό</a:t>
            </a:r>
            <a:r>
              <a:rPr lang="en-US" dirty="0" smtClean="0"/>
              <a:t>.</a:t>
            </a:r>
          </a:p>
          <a:p>
            <a:r>
              <a:rPr lang="el-GR" dirty="0" smtClean="0"/>
              <a:t>Η κατάσταση (</a:t>
            </a:r>
            <a:r>
              <a:rPr lang="en-US" dirty="0" smtClean="0"/>
              <a:t>Status, S) </a:t>
            </a:r>
            <a:r>
              <a:rPr lang="el-GR" dirty="0" smtClean="0"/>
              <a:t>και οι επιπτώσεις (</a:t>
            </a:r>
            <a:r>
              <a:rPr lang="en-US" dirty="0" smtClean="0"/>
              <a:t>Impacts, I)</a:t>
            </a:r>
            <a:r>
              <a:rPr lang="el-GR" dirty="0" smtClean="0"/>
              <a:t> αφορούν </a:t>
            </a:r>
          </a:p>
          <a:p>
            <a:pPr lvl="1"/>
            <a:r>
              <a:rPr lang="el-GR" dirty="0" smtClean="0"/>
              <a:t>τον ίδιο τον πόρο του υπογείου νερού και </a:t>
            </a:r>
          </a:p>
          <a:p>
            <a:pPr lvl="1"/>
            <a:r>
              <a:rPr lang="el-GR" dirty="0" smtClean="0"/>
              <a:t>τα σχετιζόμενα και εξαρτώμενα υδάτινα και χερσαία οικοσυστήματα.</a:t>
            </a:r>
          </a:p>
          <a:p>
            <a:r>
              <a:rPr lang="el-GR" dirty="0" smtClean="0"/>
              <a:t>Η απόκριση </a:t>
            </a:r>
            <a:r>
              <a:rPr lang="en-US" dirty="0" smtClean="0"/>
              <a:t>(Responses, R) </a:t>
            </a:r>
            <a:r>
              <a:rPr lang="el-GR" dirty="0" smtClean="0"/>
              <a:t>είναι τα προγράμματα δράσης της σχετικής νομοθεσίας, κυρίως όπως προβλέπονται από την Οδηγία Πλαίσιο 2000/60.</a:t>
            </a:r>
            <a:endParaRPr lang="el-GR" dirty="0"/>
          </a:p>
        </p:txBody>
      </p:sp>
      <p:pic>
        <p:nvPicPr>
          <p:cNvPr id="2050" name="Picture 2"/>
          <p:cNvPicPr>
            <a:picLocks noGrp="1" noChangeAspect="1" noChangeArrowheads="1"/>
          </p:cNvPicPr>
          <p:nvPr>
            <p:ph sz="half" idx="1"/>
          </p:nvPr>
        </p:nvPicPr>
        <p:blipFill>
          <a:blip r:embed="rId2" cstate="print"/>
          <a:srcRect/>
          <a:stretch>
            <a:fillRect/>
          </a:stretch>
        </p:blipFill>
        <p:spPr bwMode="auto">
          <a:xfrm>
            <a:off x="457200" y="1748069"/>
            <a:ext cx="4906888" cy="359421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Η Οδηγία 2000/60 και το Υπόγειο Νερό</a:t>
            </a:r>
            <a:endParaRPr lang="el-GR" sz="3600" dirty="0"/>
          </a:p>
        </p:txBody>
      </p:sp>
      <p:sp>
        <p:nvSpPr>
          <p:cNvPr id="4" name="Content Placeholder 3"/>
          <p:cNvSpPr>
            <a:spLocks noGrp="1"/>
          </p:cNvSpPr>
          <p:nvPr>
            <p:ph sz="half" idx="2"/>
          </p:nvPr>
        </p:nvSpPr>
        <p:spPr/>
        <p:txBody>
          <a:bodyPr>
            <a:noAutofit/>
          </a:bodyPr>
          <a:lstStyle/>
          <a:p>
            <a:r>
              <a:rPr lang="el-GR" sz="1600" dirty="0" smtClean="0"/>
              <a:t>Τα κράτη-μέλη πρέπει: </a:t>
            </a:r>
          </a:p>
          <a:p>
            <a:pPr lvl="1"/>
            <a:r>
              <a:rPr lang="el-GR" sz="1400" dirty="0" smtClean="0"/>
              <a:t>Να καθιερώσουν μητρώα προστατευόμενων περιοχών σε κάθε υδατικό διαμέρισμα για τα υπόγεια και επιφανειακά νερά ή για τη διατήρηση βιοτόπων και ειδών που εξαρτώνται απευθείας από το νερό. Τα μητρώα θα πρέπει να περιλαμβάνουν όλα τα υδάτινα σώματα που χρησιμοποιούνται για την άντληση ποσίμου νερού και όλες τις περιοχές που εμπίπτουν στις παρακάτω οδηγίες:</a:t>
            </a:r>
          </a:p>
          <a:p>
            <a:pPr lvl="2"/>
            <a:r>
              <a:rPr lang="el-GR" sz="1200" dirty="0" smtClean="0"/>
              <a:t>Την Οδηγία για τα Ύδατα Κολύμβησης,</a:t>
            </a:r>
          </a:p>
          <a:p>
            <a:pPr lvl="2"/>
            <a:r>
              <a:rPr lang="el-GR" sz="1200" dirty="0" smtClean="0"/>
              <a:t>Τις ζώνες αυξημένης τρωτότητας σύμφωνα με την οδηγία για τα Νιτρικά, και</a:t>
            </a:r>
          </a:p>
          <a:p>
            <a:pPr lvl="2"/>
            <a:r>
              <a:rPr lang="el-GR" sz="1200" dirty="0" smtClean="0"/>
              <a:t>Τις περιοχές στις οποίες προστατεύονται βιότοποι και είδη που περιλαμβάνονται στο δίκτυο </a:t>
            </a:r>
            <a:r>
              <a:rPr lang="en-US" sz="1200" dirty="0" err="1" smtClean="0"/>
              <a:t>Natura</a:t>
            </a:r>
            <a:r>
              <a:rPr lang="en-US" sz="1200" dirty="0" smtClean="0"/>
              <a:t> 2000 </a:t>
            </a:r>
            <a:r>
              <a:rPr lang="el-GR" sz="1200" dirty="0" smtClean="0"/>
              <a:t>από τις οδηγίες για τους βιοτόπους και τα είδη άγριων πτηνών.</a:t>
            </a:r>
            <a:endParaRPr lang="el-GR" sz="1200" dirty="0"/>
          </a:p>
        </p:txBody>
      </p:sp>
      <p:pic>
        <p:nvPicPr>
          <p:cNvPr id="5123" name="Picture 3"/>
          <p:cNvPicPr>
            <a:picLocks noGrp="1" noChangeAspect="1" noChangeArrowheads="1"/>
          </p:cNvPicPr>
          <p:nvPr>
            <p:ph sz="half" idx="1"/>
          </p:nvPr>
        </p:nvPicPr>
        <p:blipFill>
          <a:blip r:embed="rId2" cstate="print"/>
          <a:srcRect/>
          <a:stretch>
            <a:fillRect/>
          </a:stretch>
        </p:blipFill>
        <p:spPr bwMode="auto">
          <a:xfrm>
            <a:off x="457200" y="2007207"/>
            <a:ext cx="4038600" cy="371194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Η Οδηγία 2000/60 και το Υπόγειο Νερό</a:t>
            </a:r>
            <a:endParaRPr lang="el-GR" sz="3600" dirty="0"/>
          </a:p>
        </p:txBody>
      </p:sp>
      <p:sp>
        <p:nvSpPr>
          <p:cNvPr id="4" name="Content Placeholder 3"/>
          <p:cNvSpPr>
            <a:spLocks noGrp="1"/>
          </p:cNvSpPr>
          <p:nvPr>
            <p:ph sz="half" idx="2"/>
          </p:nvPr>
        </p:nvSpPr>
        <p:spPr/>
        <p:txBody>
          <a:bodyPr>
            <a:noAutofit/>
          </a:bodyPr>
          <a:lstStyle/>
          <a:p>
            <a:r>
              <a:rPr lang="el-GR" sz="1600" dirty="0" smtClean="0"/>
              <a:t>Τα κράτη-μέλη πρέπει να καθιερώσουν δίκτυα παρακολούθησης του υπόγειου νερού σύμφωνα με </a:t>
            </a:r>
            <a:r>
              <a:rPr lang="el-GR" sz="1600" b="1" dirty="0" smtClean="0"/>
              <a:t>τα αποτελέσματα του χαρακτηρισμού και της εκτίμησης διακινδύνευσης</a:t>
            </a:r>
            <a:r>
              <a:rPr lang="el-GR" sz="1600" dirty="0" smtClean="0"/>
              <a:t> για να παρέχουν μια περιεκτική συνολική εικόνα της χημικής και ποσοτικής κατάστασης. </a:t>
            </a:r>
          </a:p>
          <a:p>
            <a:r>
              <a:rPr lang="el-GR" sz="1600" dirty="0" smtClean="0"/>
              <a:t>Η παρακολούθηση αποτελεί ένα θεμελιώδες στοιχείο στο συνολικό κύκλο της διαχείρισης.</a:t>
            </a:r>
            <a:endParaRPr lang="el-GR" sz="1600" dirty="0"/>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457200" y="2692799"/>
            <a:ext cx="4038600" cy="234076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Η Οδηγία 2000/60 και το Υπόγειο Νερό</a:t>
            </a:r>
            <a:endParaRPr lang="el-GR" sz="3600" dirty="0"/>
          </a:p>
        </p:txBody>
      </p:sp>
      <p:sp>
        <p:nvSpPr>
          <p:cNvPr id="4" name="Content Placeholder 3"/>
          <p:cNvSpPr>
            <a:spLocks noGrp="1"/>
          </p:cNvSpPr>
          <p:nvPr>
            <p:ph sz="half" idx="2"/>
          </p:nvPr>
        </p:nvSpPr>
        <p:spPr/>
        <p:txBody>
          <a:bodyPr>
            <a:noAutofit/>
          </a:bodyPr>
          <a:lstStyle/>
          <a:p>
            <a:r>
              <a:rPr lang="el-GR" sz="1600" dirty="0" smtClean="0"/>
              <a:t>Τα κράτη-μέλη πρέπει: </a:t>
            </a:r>
          </a:p>
          <a:p>
            <a:pPr lvl="1"/>
            <a:r>
              <a:rPr lang="el-GR" sz="1400" dirty="0" smtClean="0"/>
              <a:t>Να συντάξουν ένα </a:t>
            </a:r>
            <a:r>
              <a:rPr lang="el-GR" sz="1400" b="1" dirty="0" smtClean="0"/>
              <a:t>Σχέδιο Διαχείρισης </a:t>
            </a:r>
            <a:r>
              <a:rPr lang="el-GR" sz="1400" dirty="0" smtClean="0"/>
              <a:t>για κάθε υδατικό διαμέρισμα, που να περιλαμβάνει</a:t>
            </a:r>
          </a:p>
          <a:p>
            <a:pPr lvl="2"/>
            <a:r>
              <a:rPr lang="el-GR" sz="1200" dirty="0" smtClean="0"/>
              <a:t>μια περίληψη των πιέσεων και των επιπτώσεων της ανθρώπινης δραστηριότητας στην κατάσταση του υπόγειου νερού, </a:t>
            </a:r>
          </a:p>
          <a:p>
            <a:pPr lvl="2"/>
            <a:r>
              <a:rPr lang="el-GR" sz="1200" dirty="0" smtClean="0"/>
              <a:t>μια παρουσίαση σε χάρτη των αποτελεσμάτων της παρακολούθησης, </a:t>
            </a:r>
          </a:p>
          <a:p>
            <a:pPr lvl="2"/>
            <a:r>
              <a:rPr lang="el-GR" sz="1200" dirty="0" smtClean="0"/>
              <a:t>μια περίληψη της οικονομικής ανάλυσης της χρήσης νερού, </a:t>
            </a:r>
          </a:p>
          <a:p>
            <a:pPr lvl="2"/>
            <a:r>
              <a:rPr lang="el-GR" sz="1200" dirty="0" smtClean="0"/>
              <a:t>μια περίληψη των προγραμμάτων προστασίας και των μέτρων ελέγχου και αποκατάστασης.</a:t>
            </a:r>
          </a:p>
          <a:p>
            <a:pPr lvl="1"/>
            <a:r>
              <a:rPr lang="el-GR" sz="1400" dirty="0" smtClean="0"/>
              <a:t>Να </a:t>
            </a:r>
            <a:r>
              <a:rPr lang="el-GR" sz="1400" b="1" dirty="0" smtClean="0"/>
              <a:t>επικαιροποιούν</a:t>
            </a:r>
            <a:r>
              <a:rPr lang="el-GR" sz="1400" dirty="0" smtClean="0"/>
              <a:t> το σχέδιο διαχείρισης κάθε έξι χρόνια.</a:t>
            </a:r>
            <a:endParaRPr lang="el-GR" sz="1400" dirty="0"/>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457200" y="2692799"/>
            <a:ext cx="4038600" cy="234076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Η Οδηγία 2000/60 και το Υπόγειο Νερό</a:t>
            </a:r>
            <a:endParaRPr lang="el-GR" sz="3600" dirty="0"/>
          </a:p>
        </p:txBody>
      </p:sp>
      <p:sp>
        <p:nvSpPr>
          <p:cNvPr id="4" name="Content Placeholder 3"/>
          <p:cNvSpPr>
            <a:spLocks noGrp="1"/>
          </p:cNvSpPr>
          <p:nvPr>
            <p:ph sz="half" idx="2"/>
          </p:nvPr>
        </p:nvSpPr>
        <p:spPr/>
        <p:txBody>
          <a:bodyPr>
            <a:noAutofit/>
          </a:bodyPr>
          <a:lstStyle/>
          <a:p>
            <a:r>
              <a:rPr lang="el-GR" sz="1600" dirty="0" smtClean="0"/>
              <a:t>Τα κράτη-μέλη πρέπει: </a:t>
            </a:r>
          </a:p>
          <a:p>
            <a:pPr lvl="1"/>
            <a:r>
              <a:rPr lang="el-GR" sz="1400" dirty="0" smtClean="0"/>
              <a:t>Να λάβουν υπόψη τους την αρχή της </a:t>
            </a:r>
            <a:r>
              <a:rPr lang="el-GR" sz="1400" b="1" dirty="0" smtClean="0"/>
              <a:t>ανάκτησης κόστους </a:t>
            </a:r>
            <a:r>
              <a:rPr lang="el-GR" sz="1400" dirty="0" smtClean="0"/>
              <a:t>των υπηρεσιών νερού, συμπεριλαμβάνοντας το περιβαλλοντικό κόστος και το κόστος πόρου.</a:t>
            </a:r>
          </a:p>
          <a:p>
            <a:pPr lvl="1"/>
            <a:r>
              <a:rPr lang="el-GR" sz="1400" dirty="0" smtClean="0"/>
              <a:t>Να σχεδιάσουν ένα </a:t>
            </a:r>
            <a:r>
              <a:rPr lang="el-GR" sz="1400" b="1" dirty="0" smtClean="0"/>
              <a:t>πρόγραμμα μέτρων </a:t>
            </a:r>
            <a:r>
              <a:rPr lang="el-GR" sz="1400" dirty="0" smtClean="0"/>
              <a:t>για την επίτευξη των στόχων.  Τα βασικά μέτρα περιλαμβάνουν </a:t>
            </a:r>
          </a:p>
          <a:p>
            <a:pPr lvl="2"/>
            <a:r>
              <a:rPr lang="el-GR" sz="1200" dirty="0" smtClean="0"/>
              <a:t>Έλεγχο των αντλήσεων υπόγειου νερού, </a:t>
            </a:r>
          </a:p>
          <a:p>
            <a:pPr lvl="2"/>
            <a:r>
              <a:rPr lang="el-GR" sz="1200" dirty="0" smtClean="0"/>
              <a:t>Έλεγχο του τεχνητού εμπλουτισμού ή της επέκτασης των σωμάτων υπογείων υδάτων,</a:t>
            </a:r>
          </a:p>
          <a:p>
            <a:pPr lvl="2"/>
            <a:r>
              <a:rPr lang="el-GR" sz="1200" dirty="0" smtClean="0"/>
              <a:t>Κανονισμούς για τις σημειακές και διάχυτες πηγές ρύπανσης ,</a:t>
            </a:r>
          </a:p>
          <a:p>
            <a:pPr lvl="2"/>
            <a:r>
              <a:rPr lang="el-GR" sz="1200" dirty="0" smtClean="0"/>
              <a:t>Απαγόρευση απευθείας διάθεσης ρύπων στο υπόγειο νερό.</a:t>
            </a:r>
            <a:endParaRPr lang="el-GR" sz="1200" dirty="0"/>
          </a:p>
        </p:txBody>
      </p:sp>
      <p:pic>
        <p:nvPicPr>
          <p:cNvPr id="6146" name="Picture 2"/>
          <p:cNvPicPr>
            <a:picLocks noGrp="1" noChangeAspect="1" noChangeArrowheads="1"/>
          </p:cNvPicPr>
          <p:nvPr>
            <p:ph sz="half" idx="1"/>
          </p:nvPr>
        </p:nvPicPr>
        <p:blipFill>
          <a:blip r:embed="rId2" cstate="print"/>
          <a:srcRect/>
          <a:stretch>
            <a:fillRect/>
          </a:stretch>
        </p:blipFill>
        <p:spPr bwMode="auto">
          <a:xfrm>
            <a:off x="457200" y="2007207"/>
            <a:ext cx="4038600" cy="371194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l-GR" sz="3600" dirty="0" smtClean="0"/>
              <a:t>Σχετική Ευρωπαϊκή Νομοθεσία</a:t>
            </a:r>
            <a:endParaRPr lang="el-GR" sz="3600"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917905" y="1600200"/>
            <a:ext cx="7308190" cy="45259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l-GR" sz="3600" dirty="0" smtClean="0"/>
              <a:t>Ευρωπαϊκή Νομοθεσία σχετική με την προστασία του υπόγειου νερού</a:t>
            </a:r>
            <a:endParaRPr lang="el-GR" sz="3600" dirty="0"/>
          </a:p>
        </p:txBody>
      </p:sp>
      <p:pic>
        <p:nvPicPr>
          <p:cNvPr id="7170" name="Picture 2"/>
          <p:cNvPicPr>
            <a:picLocks noGrp="1" noChangeAspect="1" noChangeArrowheads="1"/>
          </p:cNvPicPr>
          <p:nvPr>
            <p:ph sz="half" idx="1"/>
          </p:nvPr>
        </p:nvPicPr>
        <p:blipFill>
          <a:blip r:embed="rId2" cstate="print"/>
          <a:stretch>
            <a:fillRect/>
          </a:stretch>
        </p:blipFill>
        <p:spPr bwMode="auto">
          <a:xfrm>
            <a:off x="457200" y="2612629"/>
            <a:ext cx="4038600" cy="2501105"/>
          </a:xfrm>
          <a:prstGeom prst="rect">
            <a:avLst/>
          </a:prstGeom>
          <a:noFill/>
          <a:ln w="9525">
            <a:noFill/>
            <a:miter lim="800000"/>
            <a:headEnd/>
            <a:tailEnd/>
          </a:ln>
        </p:spPr>
      </p:pic>
      <p:sp>
        <p:nvSpPr>
          <p:cNvPr id="4" name="Content Placeholder 3"/>
          <p:cNvSpPr>
            <a:spLocks noGrp="1"/>
          </p:cNvSpPr>
          <p:nvPr>
            <p:ph sz="half" idx="2"/>
          </p:nvPr>
        </p:nvSpPr>
        <p:spPr/>
        <p:txBody>
          <a:bodyPr/>
          <a:lstStyle/>
          <a:p>
            <a:r>
              <a:rPr lang="el-GR" dirty="0" smtClean="0"/>
              <a:t>Οδηγία για τα Νιτρικά</a:t>
            </a:r>
          </a:p>
          <a:p>
            <a:r>
              <a:rPr lang="el-GR" dirty="0" smtClean="0"/>
              <a:t>Οδηγία για την Επεξεργασία Αστικών Λυμάτων</a:t>
            </a:r>
          </a:p>
          <a:p>
            <a:r>
              <a:rPr lang="el-GR" dirty="0" smtClean="0"/>
              <a:t>Οδηγίες για τα Προϊόντα Προστασίας Φυτών και τα Βιοκτόνα</a:t>
            </a:r>
          </a:p>
          <a:p>
            <a:r>
              <a:rPr lang="el-GR" dirty="0" smtClean="0"/>
              <a:t>Οδηγία για την Ολοκληρωμένη Πρόληψη και Έλεγχο της Ρύπανσης</a:t>
            </a:r>
          </a:p>
          <a:p>
            <a:r>
              <a:rPr lang="el-GR" dirty="0" smtClean="0"/>
              <a:t>Οδηγία την Διάθεση Απορριμμάτων με Ταφή</a:t>
            </a:r>
          </a:p>
          <a:p>
            <a:r>
              <a:rPr lang="el-GR" dirty="0" smtClean="0"/>
              <a:t>Οδηγία Πλαίσιο για τα Αποβλητα</a:t>
            </a:r>
            <a:endParaRPr lang="el-GR"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Η Οδηγία 2006/118 για το Υπόγειο Νερό</a:t>
            </a:r>
            <a:endParaRPr lang="el-GR" sz="3600" dirty="0"/>
          </a:p>
        </p:txBody>
      </p:sp>
      <p:sp>
        <p:nvSpPr>
          <p:cNvPr id="3" name="Content Placeholder 2"/>
          <p:cNvSpPr>
            <a:spLocks noGrp="1"/>
          </p:cNvSpPr>
          <p:nvPr>
            <p:ph sz="half" idx="1"/>
          </p:nvPr>
        </p:nvSpPr>
        <p:spPr/>
        <p:txBody>
          <a:bodyPr>
            <a:normAutofit fontScale="70000" lnSpcReduction="20000"/>
          </a:bodyPr>
          <a:lstStyle/>
          <a:p>
            <a:r>
              <a:rPr lang="el-GR" dirty="0" smtClean="0"/>
              <a:t>Είναι η Οδηγία για την προστασία του υπόγειου νερού από τη ρύπανση και την υποβάθμιση.</a:t>
            </a:r>
          </a:p>
          <a:p>
            <a:r>
              <a:rPr lang="el-GR" dirty="0" smtClean="0"/>
              <a:t>Θεμελιώνει το καθεστώς που </a:t>
            </a:r>
          </a:p>
          <a:p>
            <a:pPr lvl="1"/>
            <a:r>
              <a:rPr lang="el-GR" dirty="0"/>
              <a:t>Θ</a:t>
            </a:r>
            <a:r>
              <a:rPr lang="el-GR" dirty="0" smtClean="0"/>
              <a:t>έτει τα σταθερότυπα ποιότητας του υπόγειου νερού</a:t>
            </a:r>
          </a:p>
          <a:p>
            <a:pPr lvl="1"/>
            <a:r>
              <a:rPr lang="el-GR" dirty="0" smtClean="0"/>
              <a:t>Εισάγει μέτρα για την αποφυγή ή τον περιορισμό της εισαγωγής ρύπων στο υπόγειο νερό</a:t>
            </a:r>
          </a:p>
          <a:p>
            <a:pPr lvl="1"/>
            <a:r>
              <a:rPr lang="el-GR" dirty="0" smtClean="0"/>
              <a:t>Ανταποκρίνεται στις απαιτήσεις της Οδηγίας Πλαίσιο για την εκτίμηση της χημικής κατάστασης του νερού, και την ταυτοποίηση και αντιστροφή σημαντικών αυξητικών τάσεων στις συγκεντρώσεις ρύπων.</a:t>
            </a:r>
          </a:p>
          <a:p>
            <a:endParaRPr lang="el-GR" dirty="0"/>
          </a:p>
        </p:txBody>
      </p:sp>
      <p:sp>
        <p:nvSpPr>
          <p:cNvPr id="4" name="Content Placeholder 3"/>
          <p:cNvSpPr>
            <a:spLocks noGrp="1"/>
          </p:cNvSpPr>
          <p:nvPr>
            <p:ph sz="half" idx="2"/>
          </p:nvPr>
        </p:nvSpPr>
        <p:spPr/>
        <p:txBody>
          <a:bodyPr>
            <a:normAutofit fontScale="70000" lnSpcReduction="20000"/>
          </a:bodyPr>
          <a:lstStyle/>
          <a:p>
            <a:r>
              <a:rPr lang="el-GR" dirty="0" smtClean="0"/>
              <a:t>Τα Κράτη-Μέλη θέτουν τις οριακές τιμές ρύπων στο πλέον κατάλληλο επίπεδο, λαμβάνοντας υπόψη τοπικές ή περιφερειακές συνθήκες.</a:t>
            </a:r>
          </a:p>
          <a:p>
            <a:r>
              <a:rPr lang="el-GR" dirty="0" smtClean="0"/>
              <a:t>Οι οριακές τιμές καθιερώνονται ως το 2008</a:t>
            </a:r>
          </a:p>
          <a:p>
            <a:r>
              <a:rPr lang="el-GR" dirty="0" smtClean="0"/>
              <a:t>Οι μελέτες των τάσεων για τους ρύπους γίνονται με υφιστάμενα δεδομένα ή δεδομένα παρακολούθησης, σύμφωνα με τις απαιτήσεις της Οδηγίας Πλαίσιο για το 2007-2008 ως συνθήκες αναφοράς (</a:t>
            </a:r>
            <a:r>
              <a:rPr lang="en-US" dirty="0" smtClean="0"/>
              <a:t>baseline level)</a:t>
            </a:r>
            <a:r>
              <a:rPr lang="el-GR" dirty="0" smtClean="0"/>
              <a:t>.</a:t>
            </a:r>
            <a:endParaRPr lang="en-US" dirty="0" smtClean="0"/>
          </a:p>
          <a:p>
            <a:r>
              <a:rPr lang="el-GR" dirty="0" smtClean="0"/>
              <a:t>Οι τάσεις ρύπανσης αντιστρέφονται με ορίζοντα τον στόχο του 2015.</a:t>
            </a:r>
          </a:p>
          <a:p>
            <a:r>
              <a:rPr lang="el-GR" dirty="0" smtClean="0"/>
              <a:t>Τα μέτρα ενεργοποιούνται με ορίζοντα το 2015.</a:t>
            </a:r>
          </a:p>
          <a:p>
            <a:r>
              <a:rPr lang="el-GR" dirty="0" smtClean="0"/>
              <a:t>Οι εκθέσεις επικαιροποιούνται από το 2013 κάθε 6 χρόνια.</a:t>
            </a:r>
          </a:p>
          <a:p>
            <a:r>
              <a:rPr lang="el-GR" dirty="0" smtClean="0"/>
              <a:t>Μέχρι το 2015 επιτυγχάνεται η καλή χημική κατάσταση, για τα νιτρικά και τα ζιζανιοκτόνα και τις οριακές τιμές που έχουν θεσπίσει τα κράτη-μέλη.</a:t>
            </a:r>
            <a:endParaRPr lang="el-GR"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Οδηγία για το Υπόγειο Νερό</a:t>
            </a:r>
            <a:endParaRPr lang="el-GR" dirty="0"/>
          </a:p>
        </p:txBody>
      </p:sp>
      <p:sp>
        <p:nvSpPr>
          <p:cNvPr id="4" name="Content Placeholder 3"/>
          <p:cNvSpPr>
            <a:spLocks noGrp="1"/>
          </p:cNvSpPr>
          <p:nvPr>
            <p:ph sz="half" idx="2"/>
          </p:nvPr>
        </p:nvSpPr>
        <p:spPr>
          <a:xfrm>
            <a:off x="5364088" y="1600200"/>
            <a:ext cx="3322712" cy="4525963"/>
          </a:xfrm>
        </p:spPr>
        <p:txBody>
          <a:bodyPr>
            <a:normAutofit fontScale="85000" lnSpcReduction="20000"/>
          </a:bodyPr>
          <a:lstStyle/>
          <a:p>
            <a:r>
              <a:rPr lang="el-GR" dirty="0" smtClean="0"/>
              <a:t>Αναπτύσσεται σε τρεις πυλώνες:</a:t>
            </a:r>
          </a:p>
          <a:p>
            <a:pPr lvl="1"/>
            <a:r>
              <a:rPr lang="el-GR" dirty="0" smtClean="0"/>
              <a:t>Καλή χημική κατάσταση. Συμμόρφωση με τις Οδηγίες για τα νιτρικά και τα ζιζανιοκτόνα, και με τις οριακές τιμές που ορίζουν τα κράτη μέλη.</a:t>
            </a:r>
          </a:p>
          <a:p>
            <a:pPr lvl="1"/>
            <a:r>
              <a:rPr lang="el-GR" dirty="0" smtClean="0"/>
              <a:t>Αναγνώριση και αντιστροφή τάσεων. Κάθε σημαντική παραμένουσα ανοδική τάση πρέπει να αντιστρέφεται, όταν φτάνει το 75% των σταθερότυπων ποιότητας της ΕΕ και των οριακών τιμών.</a:t>
            </a:r>
          </a:p>
          <a:p>
            <a:pPr lvl="1"/>
            <a:r>
              <a:rPr lang="el-GR" dirty="0" smtClean="0"/>
              <a:t>Μέτρα για την πρόληψη ή τον περιορισμό της εισαγωγής ρύπων.  Εφαρμογή των μέτρων που προτείνει η Οδηγία Πλαίσιο.</a:t>
            </a:r>
            <a:endParaRPr lang="el-GR" dirty="0"/>
          </a:p>
        </p:txBody>
      </p:sp>
      <p:pic>
        <p:nvPicPr>
          <p:cNvPr id="8194" name="Picture 2"/>
          <p:cNvPicPr>
            <a:picLocks noGrp="1" noChangeAspect="1" noChangeArrowheads="1"/>
          </p:cNvPicPr>
          <p:nvPr>
            <p:ph sz="half" idx="1"/>
          </p:nvPr>
        </p:nvPicPr>
        <p:blipFill>
          <a:blip r:embed="rId2" cstate="print"/>
          <a:srcRect/>
          <a:stretch>
            <a:fillRect/>
          </a:stretch>
        </p:blipFill>
        <p:spPr bwMode="auto">
          <a:xfrm>
            <a:off x="457199" y="2492896"/>
            <a:ext cx="4965721" cy="230939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Μέτρα Πρόληψης και Περιορισμού</a:t>
            </a:r>
            <a:endParaRPr lang="el-GR" dirty="0"/>
          </a:p>
        </p:txBody>
      </p:sp>
      <p:sp>
        <p:nvSpPr>
          <p:cNvPr id="4" name="Content Placeholder 3"/>
          <p:cNvSpPr>
            <a:spLocks noGrp="1"/>
          </p:cNvSpPr>
          <p:nvPr>
            <p:ph sz="half" idx="2"/>
          </p:nvPr>
        </p:nvSpPr>
        <p:spPr>
          <a:xfrm>
            <a:off x="5292080" y="1600200"/>
            <a:ext cx="3394720" cy="4525963"/>
          </a:xfrm>
        </p:spPr>
        <p:txBody>
          <a:bodyPr>
            <a:normAutofit fontScale="85000" lnSpcReduction="10000"/>
          </a:bodyPr>
          <a:lstStyle/>
          <a:p>
            <a:r>
              <a:rPr lang="el-GR" dirty="0" smtClean="0"/>
              <a:t>Το εννοιολογικό μοντέλο της λήψης μέτρων περιλαμβάνει τη μελέτη:</a:t>
            </a:r>
          </a:p>
          <a:p>
            <a:pPr lvl="1"/>
            <a:r>
              <a:rPr lang="el-GR" dirty="0" smtClean="0"/>
              <a:t>Εισόδου των ρύπων (</a:t>
            </a:r>
            <a:r>
              <a:rPr lang="en-US" dirty="0" smtClean="0"/>
              <a:t>Inputs)</a:t>
            </a:r>
          </a:p>
          <a:p>
            <a:pPr lvl="1"/>
            <a:r>
              <a:rPr lang="el-GR" dirty="0" smtClean="0"/>
              <a:t>Του μέσου-αποδέκτη και των χαρακτηριστικών του</a:t>
            </a:r>
          </a:p>
          <a:p>
            <a:pPr lvl="1"/>
            <a:r>
              <a:rPr lang="el-GR" dirty="0" smtClean="0"/>
              <a:t>Των κρίσιμων παραμέτρων</a:t>
            </a:r>
          </a:p>
          <a:p>
            <a:pPr lvl="1"/>
            <a:r>
              <a:rPr lang="el-GR" dirty="0" smtClean="0"/>
              <a:t>Των διεργασιών</a:t>
            </a:r>
          </a:p>
          <a:p>
            <a:pPr lvl="1"/>
            <a:r>
              <a:rPr lang="el-GR" dirty="0" smtClean="0"/>
              <a:t>Της διακινδύνευσης από τη ρύπανση</a:t>
            </a:r>
          </a:p>
          <a:p>
            <a:r>
              <a:rPr lang="el-GR" dirty="0" smtClean="0"/>
              <a:t>Και καταλήγει</a:t>
            </a:r>
          </a:p>
          <a:p>
            <a:pPr lvl="1"/>
            <a:r>
              <a:rPr lang="en-US" dirty="0"/>
              <a:t>σ</a:t>
            </a:r>
            <a:r>
              <a:rPr lang="el-GR" dirty="0" smtClean="0"/>
              <a:t>τον </a:t>
            </a:r>
            <a:r>
              <a:rPr lang="el-GR" b="1" dirty="0" smtClean="0"/>
              <a:t>αποκλεισμό</a:t>
            </a:r>
            <a:r>
              <a:rPr lang="el-GR" dirty="0" smtClean="0"/>
              <a:t> των επικίνδυνων ουσιών</a:t>
            </a:r>
          </a:p>
          <a:p>
            <a:pPr lvl="1"/>
            <a:r>
              <a:rPr lang="en-US" dirty="0" smtClean="0"/>
              <a:t>σ</a:t>
            </a:r>
            <a:r>
              <a:rPr lang="el-GR" dirty="0" smtClean="0"/>
              <a:t>τον </a:t>
            </a:r>
            <a:r>
              <a:rPr lang="el-GR" b="1" dirty="0" smtClean="0"/>
              <a:t>περιορισμό</a:t>
            </a:r>
            <a:r>
              <a:rPr lang="el-GR" dirty="0" smtClean="0"/>
              <a:t> των μη επικίνδυνων ρύπων</a:t>
            </a:r>
            <a:endParaRPr lang="el-GR" dirty="0"/>
          </a:p>
        </p:txBody>
      </p:sp>
      <p:pic>
        <p:nvPicPr>
          <p:cNvPr id="9218" name="Picture 2"/>
          <p:cNvPicPr>
            <a:picLocks noGrp="1" noChangeAspect="1" noChangeArrowheads="1"/>
          </p:cNvPicPr>
          <p:nvPr>
            <p:ph sz="half" idx="1"/>
          </p:nvPr>
        </p:nvPicPr>
        <p:blipFill>
          <a:blip r:embed="rId2" cstate="print"/>
          <a:srcRect/>
          <a:stretch>
            <a:fillRect/>
          </a:stretch>
        </p:blipFill>
        <p:spPr bwMode="auto">
          <a:xfrm>
            <a:off x="457200" y="1823169"/>
            <a:ext cx="4834880" cy="350308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Χρήσεις του νερού</a:t>
            </a:r>
            <a:endParaRPr lang="el-GR" dirty="0"/>
          </a:p>
        </p:txBody>
      </p:sp>
      <p:graphicFrame>
        <p:nvGraphicFramePr>
          <p:cNvPr id="4" name="Content Placeholder 3"/>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p:txBody>
          <a:bodyPr>
            <a:normAutofit fontScale="92500" lnSpcReduction="10000"/>
          </a:bodyPr>
          <a:lstStyle/>
          <a:p>
            <a:r>
              <a:rPr lang="el-GR" dirty="0"/>
              <a:t>Οι χρήσεις του νερού διακρίνονται σε:</a:t>
            </a:r>
          </a:p>
          <a:p>
            <a:pPr lvl="1"/>
            <a:r>
              <a:rPr lang="el-GR" b="1" dirty="0" smtClean="0"/>
              <a:t>Καταναλωτικές</a:t>
            </a:r>
            <a:r>
              <a:rPr lang="el-GR" dirty="0"/>
              <a:t>, δηλαδή χρήσεις που απαιτούν την αφαίρεση μιας ποσότητας νερού από </a:t>
            </a:r>
            <a:r>
              <a:rPr lang="el-GR" dirty="0" smtClean="0"/>
              <a:t>το φυσικό </a:t>
            </a:r>
            <a:r>
              <a:rPr lang="el-GR" dirty="0"/>
              <a:t>υδάτινο σύστημα, της οποίας μόνο ένα ποσοστό επιστρέφει άμεσα ή έμμεσα </a:t>
            </a:r>
            <a:r>
              <a:rPr lang="el-GR" dirty="0" smtClean="0"/>
              <a:t>στο φυσικό </a:t>
            </a:r>
            <a:r>
              <a:rPr lang="el-GR" dirty="0"/>
              <a:t>περιβάλλον, με διαφοροποιημένη ποιοτική κατάσταση.</a:t>
            </a:r>
          </a:p>
          <a:p>
            <a:pPr lvl="1"/>
            <a:r>
              <a:rPr lang="el-GR" b="1" dirty="0" smtClean="0"/>
              <a:t>Μη </a:t>
            </a:r>
            <a:r>
              <a:rPr lang="el-GR" b="1" dirty="0"/>
              <a:t>καταναλωτικές</a:t>
            </a:r>
            <a:r>
              <a:rPr lang="el-GR" dirty="0"/>
              <a:t>, ή δεσμεύσεις, δηλαδή χρήσεις όπου το νερό δεν απομακρύνεται από </a:t>
            </a:r>
            <a:r>
              <a:rPr lang="el-GR" dirty="0" smtClean="0"/>
              <a:t>το φυσικό </a:t>
            </a:r>
            <a:r>
              <a:rPr lang="el-GR" dirty="0"/>
              <a:t>υδάτινο σύστημα και δεν μεταβάλλονται τα ποιοτικά του χαρακτηριστικά.</a:t>
            </a:r>
            <a:endParaRPr lang="el-GR" dirty="0" smtClean="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l-GR" sz="2800" dirty="0" smtClean="0"/>
              <a:t>Εφαρμογή όλου του πλαισίου στα Σχέδια Διαχείρισης Υδατικών Πόρων για κάθε Υδατικό Διαμέρισμα</a:t>
            </a:r>
            <a:endParaRPr lang="el-GR" sz="2800" dirty="0"/>
          </a:p>
        </p:txBody>
      </p:sp>
      <p:pic>
        <p:nvPicPr>
          <p:cNvPr id="10242" name="Picture 2"/>
          <p:cNvPicPr>
            <a:picLocks noGrp="1" noChangeAspect="1" noChangeArrowheads="1"/>
          </p:cNvPicPr>
          <p:nvPr>
            <p:ph idx="1"/>
          </p:nvPr>
        </p:nvPicPr>
        <p:blipFill>
          <a:blip r:embed="rId2" cstate="print">
            <a:lum bright="-10000" contrast="10000"/>
          </a:blip>
          <a:srcRect/>
          <a:stretch>
            <a:fillRect/>
          </a:stretch>
        </p:blipFill>
        <p:spPr bwMode="auto">
          <a:xfrm>
            <a:off x="1430646" y="1600200"/>
            <a:ext cx="6282707" cy="45259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Βιβλιογραφία</a:t>
            </a:r>
            <a:endParaRPr lang="el-GR" dirty="0"/>
          </a:p>
        </p:txBody>
      </p:sp>
      <p:sp>
        <p:nvSpPr>
          <p:cNvPr id="3" name="Content Placeholder 2"/>
          <p:cNvSpPr>
            <a:spLocks noGrp="1"/>
          </p:cNvSpPr>
          <p:nvPr>
            <p:ph idx="1"/>
          </p:nvPr>
        </p:nvSpPr>
        <p:spPr/>
        <p:txBody>
          <a:bodyPr>
            <a:noAutofit/>
          </a:bodyPr>
          <a:lstStyle/>
          <a:p>
            <a:r>
              <a:rPr lang="el-GR" sz="2000" dirty="0"/>
              <a:t>Ευρωπαϊκό </a:t>
            </a:r>
            <a:r>
              <a:rPr lang="el-GR" sz="2000" dirty="0" smtClean="0"/>
              <a:t>Κοινοβούλιο </a:t>
            </a:r>
            <a:r>
              <a:rPr lang="el-GR" sz="2000" dirty="0"/>
              <a:t>&amp; Συμβούλιο της Ευρωπαϊκής Ένωσης. (2006). Οδηγία 2006/118/EΚ του Ευρωπαϊκού Κοινοβουλίου και του Συμβουλίου της 12ης Δεκεμβρίου 2006 σχετικά με την προστασία των υπόγειων υδάτων από τη ρύπανση και την υποβάθμιση</a:t>
            </a:r>
            <a:r>
              <a:rPr lang="el-GR" sz="2000" dirty="0" smtClean="0"/>
              <a:t>.</a:t>
            </a:r>
          </a:p>
          <a:p>
            <a:r>
              <a:rPr lang="el-GR" sz="2000" dirty="0"/>
              <a:t>Dimas, S. (2008). </a:t>
            </a:r>
            <a:r>
              <a:rPr lang="el-GR" sz="2000" i="1" dirty="0"/>
              <a:t>Groundwater Protection in Europe: The New Groundwater Directive – Consolidating the EU Regulatory Framework</a:t>
            </a:r>
            <a:r>
              <a:rPr lang="el-GR" sz="2000" dirty="0"/>
              <a:t>. Brussels: European Commission, Directorate-General for the Environment.</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Πηγές Υδροληψίας – Ζώνες Επιτήρησης</a:t>
            </a:r>
            <a:endParaRPr lang="el-GR" dirty="0"/>
          </a:p>
        </p:txBody>
      </p:sp>
      <p:sp>
        <p:nvSpPr>
          <p:cNvPr id="3" name="Content Placeholder 2"/>
          <p:cNvSpPr>
            <a:spLocks noGrp="1"/>
          </p:cNvSpPr>
          <p:nvPr>
            <p:ph sz="half" idx="1"/>
          </p:nvPr>
        </p:nvSpPr>
        <p:spPr/>
        <p:txBody>
          <a:bodyPr>
            <a:noAutofit/>
          </a:bodyPr>
          <a:lstStyle/>
          <a:p>
            <a:r>
              <a:rPr lang="el-GR" sz="1600" b="1" dirty="0" smtClean="0"/>
              <a:t>Υδροληψία νερού προοριζόμενου για ανθρώπινη κατανάλωση </a:t>
            </a:r>
            <a:r>
              <a:rPr lang="el-GR" sz="1600" dirty="0" smtClean="0"/>
              <a:t>ορίζεται το νερό που αφαιρείται από το υπόγειο σώμα και προορίζεται για πόση, μαγείρεμα, προετοιμασία φαγητού και άλλες οικιακές χρήσεις. </a:t>
            </a:r>
          </a:p>
          <a:p>
            <a:r>
              <a:rPr lang="el-GR" sz="1600" dirty="0" smtClean="0"/>
              <a:t>Επιπλέον, το νερό που χρησιμοποιείται σε κάθε παραγωγή τροφίμου στην παρασκευή, επεξεργασία, συντήρηση και προώθηση των προϊόντων ή ουσιών που προορίζονται για ανθρώπινη κατανάλωση, εκτός αν οι αρμόδιες εθνικές αρχές ικανοποιούνται με τη συνθήκη ότι η ποιότητα του νερού δεν θα επηρεάσει στο συνολό της την ποιότητα του τροφίμου στην τελική του μορφή. </a:t>
            </a:r>
          </a:p>
          <a:p>
            <a:r>
              <a:rPr lang="el-GR" sz="1600" dirty="0" smtClean="0"/>
              <a:t>Αυτός ο ορισμός προέρχεται από την οδηγία για το πόσιμο νερό (98/83/EC).</a:t>
            </a:r>
            <a:endParaRPr lang="el-GR" sz="1600" dirty="0"/>
          </a:p>
        </p:txBody>
      </p:sp>
      <p:sp>
        <p:nvSpPr>
          <p:cNvPr id="4" name="Content Placeholder 3"/>
          <p:cNvSpPr>
            <a:spLocks noGrp="1"/>
          </p:cNvSpPr>
          <p:nvPr>
            <p:ph sz="half" idx="2"/>
          </p:nvPr>
        </p:nvSpPr>
        <p:spPr/>
        <p:txBody>
          <a:bodyPr>
            <a:noAutofit/>
          </a:bodyPr>
          <a:lstStyle/>
          <a:p>
            <a:r>
              <a:rPr lang="el-GR" sz="1600" b="1" dirty="0" smtClean="0"/>
              <a:t>Ζώνη επιτήρησης </a:t>
            </a:r>
            <a:r>
              <a:rPr lang="el-GR" sz="1600" dirty="0" smtClean="0"/>
              <a:t>ορίζεται μια περιοχή μέσα σε ένα σώμα υπογείων υδάτων (που έχει οριστεί ως Περιοχή Προστασίας Ποσίμου Ύδατος), η οποία μπορεί να είναι σημαντικά μικρότερη από το ίδιο το σώμα, και όπου εστιάζονται τα μέτρα προστασίας του υπόγειου νερού που αντλείται για ανθρώπινη κατανάλωση για προστασία από την υποβάθμιση του υπόγειου νερού. </a:t>
            </a:r>
          </a:p>
          <a:p>
            <a:r>
              <a:rPr lang="el-GR" sz="1600" dirty="0" smtClean="0"/>
              <a:t>Σε κάποιες περιπτώσεις, π.χ. σε καρστικούς υδροφορείς, οι ζώνες επιτήρησης μπορούν να φτάνουν στο πλήρες μέγεθος του ίδιου του σώματος ή να εκτείνονται και πέρα από τα όριά του, ή μπορεί να καλύπτουν μια ολόκληρη περιφέρεια.</a:t>
            </a:r>
            <a:endParaRPr lang="el-GR" sz="1600"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Λεκάνη</a:t>
            </a:r>
            <a:r>
              <a:rPr lang="en-US" dirty="0" smtClean="0"/>
              <a:t> </a:t>
            </a:r>
            <a:r>
              <a:rPr lang="en-US" dirty="0" err="1" smtClean="0"/>
              <a:t>Απορροής</a:t>
            </a:r>
            <a:r>
              <a:rPr lang="en-US" dirty="0" smtClean="0"/>
              <a:t> – </a:t>
            </a:r>
            <a:r>
              <a:rPr lang="en-US" dirty="0" err="1" smtClean="0"/>
              <a:t>Σώμα</a:t>
            </a:r>
            <a:r>
              <a:rPr lang="en-US" dirty="0" smtClean="0"/>
              <a:t> </a:t>
            </a:r>
            <a:r>
              <a:rPr lang="en-US" dirty="0" err="1" smtClean="0"/>
              <a:t>Υπογείων</a:t>
            </a:r>
            <a:r>
              <a:rPr lang="en-US" dirty="0" smtClean="0"/>
              <a:t> </a:t>
            </a:r>
            <a:r>
              <a:rPr lang="en-US" dirty="0" err="1" smtClean="0"/>
              <a:t>Υδάτων</a:t>
            </a:r>
            <a:r>
              <a:rPr lang="en-US" dirty="0" smtClean="0"/>
              <a:t> – </a:t>
            </a:r>
            <a:r>
              <a:rPr lang="en-US" dirty="0" err="1" smtClean="0"/>
              <a:t>Ζώνη</a:t>
            </a:r>
            <a:r>
              <a:rPr lang="en-US" dirty="0" smtClean="0"/>
              <a:t> </a:t>
            </a:r>
            <a:r>
              <a:rPr lang="en-US" dirty="0" err="1" smtClean="0"/>
              <a:t>Επιτήρησης</a:t>
            </a:r>
            <a:endParaRPr lang="el-GR" dirty="0"/>
          </a:p>
        </p:txBody>
      </p:sp>
      <p:pic>
        <p:nvPicPr>
          <p:cNvPr id="34818" name="Picture 2"/>
          <p:cNvPicPr>
            <a:picLocks noGrp="1" noChangeAspect="1" noChangeArrowheads="1"/>
          </p:cNvPicPr>
          <p:nvPr>
            <p:ph sz="half" idx="1"/>
          </p:nvPr>
        </p:nvPicPr>
        <p:blipFill>
          <a:blip r:embed="rId2" cstate="print"/>
          <a:srcRect/>
          <a:stretch>
            <a:fillRect/>
          </a:stretch>
        </p:blipFill>
        <p:spPr bwMode="auto">
          <a:xfrm>
            <a:off x="457200" y="2303607"/>
            <a:ext cx="4038600" cy="3119149"/>
          </a:xfrm>
          <a:prstGeom prst="rect">
            <a:avLst/>
          </a:prstGeom>
          <a:noFill/>
          <a:ln w="9525">
            <a:noFill/>
            <a:miter lim="800000"/>
            <a:headEnd/>
            <a:tailEnd/>
          </a:ln>
        </p:spPr>
      </p:pic>
      <p:pic>
        <p:nvPicPr>
          <p:cNvPr id="34819" name="Picture 3"/>
          <p:cNvPicPr>
            <a:picLocks noGrp="1" noChangeAspect="1" noChangeArrowheads="1"/>
          </p:cNvPicPr>
          <p:nvPr>
            <p:ph sz="half" idx="2"/>
          </p:nvPr>
        </p:nvPicPr>
        <p:blipFill>
          <a:blip r:embed="rId3" cstate="print"/>
          <a:srcRect/>
          <a:stretch>
            <a:fillRect/>
          </a:stretch>
        </p:blipFill>
        <p:spPr bwMode="auto">
          <a:xfrm>
            <a:off x="4648200" y="2350112"/>
            <a:ext cx="4038600" cy="30261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smtClean="0"/>
              <a:t>Προστασία</a:t>
            </a:r>
            <a:r>
              <a:rPr lang="en-US" sz="3600" dirty="0" smtClean="0"/>
              <a:t> </a:t>
            </a:r>
            <a:r>
              <a:rPr lang="en-US" sz="3600" dirty="0" err="1" smtClean="0"/>
              <a:t>των</a:t>
            </a:r>
            <a:r>
              <a:rPr lang="en-US" sz="3600" dirty="0" smtClean="0"/>
              <a:t> </a:t>
            </a:r>
            <a:r>
              <a:rPr lang="el-GR" sz="3600" dirty="0" smtClean="0"/>
              <a:t>πηγών υδροληψίας </a:t>
            </a:r>
            <a:r>
              <a:rPr lang="en-US" sz="3600" dirty="0" err="1" smtClean="0"/>
              <a:t>ποσίμου</a:t>
            </a:r>
            <a:r>
              <a:rPr lang="en-US" sz="3600" dirty="0" smtClean="0"/>
              <a:t> </a:t>
            </a:r>
            <a:r>
              <a:rPr lang="en-US" sz="3600" dirty="0" err="1" smtClean="0"/>
              <a:t>νερού</a:t>
            </a:r>
            <a:r>
              <a:rPr lang="en-US" sz="3600" dirty="0" smtClean="0"/>
              <a:t> (</a:t>
            </a:r>
            <a:r>
              <a:rPr lang="el-GR" sz="3600" dirty="0" smtClean="0"/>
              <a:t>Source Protection Zones)</a:t>
            </a:r>
            <a:endParaRPr lang="el-GR" sz="3600" dirty="0"/>
          </a:p>
        </p:txBody>
      </p:sp>
      <p:sp>
        <p:nvSpPr>
          <p:cNvPr id="3" name="Content Placeholder 2"/>
          <p:cNvSpPr>
            <a:spLocks noGrp="1"/>
          </p:cNvSpPr>
          <p:nvPr>
            <p:ph sz="half" idx="1"/>
          </p:nvPr>
        </p:nvSpPr>
        <p:spPr/>
        <p:txBody>
          <a:bodyPr>
            <a:noAutofit/>
          </a:bodyPr>
          <a:lstStyle/>
          <a:p>
            <a:r>
              <a:rPr lang="en-US" sz="1800" dirty="0" err="1" smtClean="0"/>
              <a:t>Σε</a:t>
            </a:r>
            <a:r>
              <a:rPr lang="en-US" sz="1800" dirty="0" smtClean="0"/>
              <a:t> </a:t>
            </a:r>
            <a:r>
              <a:rPr lang="en-US" sz="1800" dirty="0" err="1" smtClean="0"/>
              <a:t>όλες</a:t>
            </a:r>
            <a:r>
              <a:rPr lang="en-US" sz="1800" dirty="0" smtClean="0"/>
              <a:t> </a:t>
            </a:r>
            <a:r>
              <a:rPr lang="en-US" sz="1800" dirty="0" err="1" smtClean="0"/>
              <a:t>τις</a:t>
            </a:r>
            <a:r>
              <a:rPr lang="en-US" sz="1800" dirty="0" smtClean="0"/>
              <a:t> </a:t>
            </a:r>
            <a:r>
              <a:rPr lang="en-US" sz="1800" dirty="0" err="1" smtClean="0"/>
              <a:t>χώρες</a:t>
            </a:r>
            <a:r>
              <a:rPr lang="en-US" sz="1800" dirty="0" smtClean="0"/>
              <a:t> </a:t>
            </a:r>
            <a:r>
              <a:rPr lang="en-US" sz="1800" dirty="0" err="1" smtClean="0"/>
              <a:t>που</a:t>
            </a:r>
            <a:r>
              <a:rPr lang="en-US" sz="1800" dirty="0" smtClean="0"/>
              <a:t> </a:t>
            </a:r>
            <a:r>
              <a:rPr lang="en-US" sz="1800" dirty="0" err="1" smtClean="0"/>
              <a:t>εφαρμόζουν</a:t>
            </a:r>
            <a:r>
              <a:rPr lang="en-US" sz="1800" dirty="0" smtClean="0"/>
              <a:t> </a:t>
            </a:r>
            <a:r>
              <a:rPr lang="en-US" sz="1800" dirty="0" err="1" smtClean="0"/>
              <a:t>προγράμματα</a:t>
            </a:r>
            <a:r>
              <a:rPr lang="en-US" sz="1800" dirty="0" smtClean="0"/>
              <a:t> </a:t>
            </a:r>
            <a:r>
              <a:rPr lang="en-US" sz="1800" dirty="0" err="1" smtClean="0"/>
              <a:t>προστασίας</a:t>
            </a:r>
            <a:r>
              <a:rPr lang="en-US" sz="1800" dirty="0" smtClean="0"/>
              <a:t>, </a:t>
            </a:r>
            <a:r>
              <a:rPr lang="en-US" sz="1800" dirty="0" err="1" smtClean="0"/>
              <a:t>το</a:t>
            </a:r>
            <a:r>
              <a:rPr lang="en-US" sz="1800" dirty="0" smtClean="0"/>
              <a:t> </a:t>
            </a:r>
            <a:r>
              <a:rPr lang="en-US" sz="1800" dirty="0" err="1" smtClean="0"/>
              <a:t>πρωταρχικό</a:t>
            </a:r>
            <a:r>
              <a:rPr lang="en-US" sz="1800" dirty="0" smtClean="0"/>
              <a:t> </a:t>
            </a:r>
            <a:r>
              <a:rPr lang="en-US" sz="1800" dirty="0" err="1" smtClean="0"/>
              <a:t>μέτρο</a:t>
            </a:r>
            <a:r>
              <a:rPr lang="en-US" sz="1800" dirty="0" smtClean="0"/>
              <a:t> </a:t>
            </a:r>
            <a:r>
              <a:rPr lang="en-US" sz="1800" dirty="0" err="1" smtClean="0"/>
              <a:t>είναι</a:t>
            </a:r>
            <a:r>
              <a:rPr lang="en-US" sz="1800" dirty="0" smtClean="0"/>
              <a:t> </a:t>
            </a:r>
            <a:r>
              <a:rPr lang="en-US" sz="1800" dirty="0" err="1" smtClean="0"/>
              <a:t>οι</a:t>
            </a:r>
            <a:r>
              <a:rPr lang="en-US" sz="1800" dirty="0" smtClean="0"/>
              <a:t> </a:t>
            </a:r>
            <a:r>
              <a:rPr lang="en-US" sz="1800" b="1" dirty="0" err="1" smtClean="0"/>
              <a:t>υποχρεωτικοί</a:t>
            </a:r>
            <a:r>
              <a:rPr lang="en-US" sz="1800" b="1" dirty="0" smtClean="0"/>
              <a:t> </a:t>
            </a:r>
            <a:r>
              <a:rPr lang="en-US" sz="1800" b="1" dirty="0" err="1" smtClean="0"/>
              <a:t>περιορισμοί</a:t>
            </a:r>
            <a:r>
              <a:rPr lang="en-US" sz="1800" b="1" dirty="0" smtClean="0"/>
              <a:t> </a:t>
            </a:r>
            <a:r>
              <a:rPr lang="en-US" sz="1800" b="1" dirty="0" err="1" smtClean="0"/>
              <a:t>ρυπογόνων</a:t>
            </a:r>
            <a:r>
              <a:rPr lang="en-US" sz="1800" b="1" dirty="0" smtClean="0"/>
              <a:t> </a:t>
            </a:r>
            <a:r>
              <a:rPr lang="en-US" sz="1800" b="1" dirty="0" err="1" smtClean="0"/>
              <a:t>δραστηριοτήτων</a:t>
            </a:r>
            <a:r>
              <a:rPr lang="en-US" sz="1800" b="1" dirty="0" smtClean="0"/>
              <a:t> </a:t>
            </a:r>
            <a:r>
              <a:rPr lang="en-US" sz="1800" b="1" dirty="0" err="1" smtClean="0"/>
              <a:t>σε</a:t>
            </a:r>
            <a:r>
              <a:rPr lang="en-US" sz="1800" b="1" dirty="0" smtClean="0"/>
              <a:t> </a:t>
            </a:r>
            <a:r>
              <a:rPr lang="en-US" sz="1800" b="1" dirty="0" err="1" smtClean="0"/>
              <a:t>ζώνες</a:t>
            </a:r>
            <a:r>
              <a:rPr lang="en-US" sz="1800" b="1" dirty="0" smtClean="0"/>
              <a:t> </a:t>
            </a:r>
            <a:r>
              <a:rPr lang="en-US" sz="1800" dirty="0" err="1" smtClean="0"/>
              <a:t>γύρω</a:t>
            </a:r>
            <a:r>
              <a:rPr lang="en-US" sz="1800" dirty="0" smtClean="0"/>
              <a:t> </a:t>
            </a:r>
            <a:r>
              <a:rPr lang="en-US" sz="1800" dirty="0" err="1" smtClean="0"/>
              <a:t>από</a:t>
            </a:r>
            <a:r>
              <a:rPr lang="en-US" sz="1800" dirty="0" smtClean="0"/>
              <a:t> </a:t>
            </a:r>
            <a:r>
              <a:rPr lang="en-US" sz="1800" dirty="0" err="1" smtClean="0"/>
              <a:t>τα</a:t>
            </a:r>
            <a:r>
              <a:rPr lang="en-US" sz="1800" dirty="0" smtClean="0"/>
              <a:t> </a:t>
            </a:r>
            <a:r>
              <a:rPr lang="en-US" sz="1800" dirty="0" err="1" smtClean="0"/>
              <a:t>σημεία</a:t>
            </a:r>
            <a:r>
              <a:rPr lang="en-US" sz="1800" dirty="0" smtClean="0"/>
              <a:t> </a:t>
            </a:r>
            <a:r>
              <a:rPr lang="en-US" sz="1800" dirty="0" err="1" smtClean="0"/>
              <a:t>απόληψης</a:t>
            </a:r>
            <a:r>
              <a:rPr lang="en-US" sz="1800" dirty="0" smtClean="0"/>
              <a:t>.</a:t>
            </a:r>
          </a:p>
          <a:p>
            <a:r>
              <a:rPr lang="en-US" sz="1800" dirty="0" err="1" smtClean="0"/>
              <a:t>Οι</a:t>
            </a:r>
            <a:r>
              <a:rPr lang="en-US" sz="1800" dirty="0" smtClean="0"/>
              <a:t> </a:t>
            </a:r>
            <a:r>
              <a:rPr lang="en-US" sz="1800" dirty="0" err="1" smtClean="0"/>
              <a:t>ζώνες</a:t>
            </a:r>
            <a:r>
              <a:rPr lang="en-US" sz="1800" dirty="0" smtClean="0"/>
              <a:t> </a:t>
            </a:r>
            <a:r>
              <a:rPr lang="en-US" sz="1800" dirty="0" err="1" smtClean="0"/>
              <a:t>αυτές</a:t>
            </a:r>
            <a:r>
              <a:rPr lang="en-US" sz="1800" dirty="0" smtClean="0"/>
              <a:t> </a:t>
            </a:r>
            <a:r>
              <a:rPr lang="en-US" sz="1800" dirty="0" err="1" smtClean="0"/>
              <a:t>είναι</a:t>
            </a:r>
            <a:r>
              <a:rPr lang="en-US" sz="1800" dirty="0" smtClean="0"/>
              <a:t> </a:t>
            </a:r>
            <a:r>
              <a:rPr lang="en-US" sz="1800" dirty="0" err="1" smtClean="0"/>
              <a:t>περίπου</a:t>
            </a:r>
            <a:r>
              <a:rPr lang="en-US" sz="1800" dirty="0" smtClean="0"/>
              <a:t> </a:t>
            </a:r>
            <a:r>
              <a:rPr lang="en-US" sz="1800" dirty="0" err="1" smtClean="0"/>
              <a:t>συγκεντρικές</a:t>
            </a:r>
            <a:r>
              <a:rPr lang="en-US" sz="1800" dirty="0" smtClean="0"/>
              <a:t>. </a:t>
            </a:r>
            <a:r>
              <a:rPr lang="en-US" sz="1800" dirty="0" err="1" smtClean="0"/>
              <a:t>Δεν</a:t>
            </a:r>
            <a:r>
              <a:rPr lang="en-US" sz="1800" dirty="0" smtClean="0"/>
              <a:t> </a:t>
            </a:r>
            <a:r>
              <a:rPr lang="en-US" sz="1800" dirty="0" err="1" smtClean="0"/>
              <a:t>πρόκειται</a:t>
            </a:r>
            <a:r>
              <a:rPr lang="en-US" sz="1800" dirty="0" smtClean="0"/>
              <a:t> </a:t>
            </a:r>
            <a:r>
              <a:rPr lang="en-US" sz="1800" dirty="0" err="1" smtClean="0"/>
              <a:t>για</a:t>
            </a:r>
            <a:r>
              <a:rPr lang="en-US" sz="1800" dirty="0" smtClean="0"/>
              <a:t> </a:t>
            </a:r>
            <a:r>
              <a:rPr lang="en-US" sz="1800" dirty="0" err="1" smtClean="0"/>
              <a:t>κύκλους</a:t>
            </a:r>
            <a:r>
              <a:rPr lang="en-US" sz="1800" dirty="0" smtClean="0"/>
              <a:t>, </a:t>
            </a:r>
            <a:r>
              <a:rPr lang="en-US" sz="1800" dirty="0" err="1" smtClean="0"/>
              <a:t>αλλά</a:t>
            </a:r>
            <a:r>
              <a:rPr lang="en-US" sz="1800" dirty="0" smtClean="0"/>
              <a:t> </a:t>
            </a:r>
            <a:r>
              <a:rPr lang="en-US" sz="1800" dirty="0" err="1" smtClean="0"/>
              <a:t>κάθε</a:t>
            </a:r>
            <a:r>
              <a:rPr lang="en-US" sz="1800" dirty="0" smtClean="0"/>
              <a:t> </a:t>
            </a:r>
            <a:r>
              <a:rPr lang="en-US" sz="1800" dirty="0" err="1" smtClean="0"/>
              <a:t>εξωτερική</a:t>
            </a:r>
            <a:r>
              <a:rPr lang="en-US" sz="1800" dirty="0" smtClean="0"/>
              <a:t> </a:t>
            </a:r>
            <a:r>
              <a:rPr lang="en-US" sz="1800" dirty="0" err="1" smtClean="0"/>
              <a:t>ζώνη</a:t>
            </a:r>
            <a:r>
              <a:rPr lang="en-US" sz="1800" dirty="0" smtClean="0"/>
              <a:t> </a:t>
            </a:r>
            <a:r>
              <a:rPr lang="en-US" sz="1800" dirty="0" err="1" smtClean="0"/>
              <a:t>εμπεριέχει</a:t>
            </a:r>
            <a:r>
              <a:rPr lang="en-US" sz="1800" dirty="0" smtClean="0"/>
              <a:t> </a:t>
            </a:r>
            <a:r>
              <a:rPr lang="en-US" sz="1800" dirty="0" err="1" smtClean="0"/>
              <a:t>τις</a:t>
            </a:r>
            <a:r>
              <a:rPr lang="en-US" sz="1800" dirty="0" smtClean="0"/>
              <a:t> </a:t>
            </a:r>
            <a:r>
              <a:rPr lang="en-US" sz="1800" dirty="0" err="1" smtClean="0"/>
              <a:t>εσωτερικότερες</a:t>
            </a:r>
            <a:r>
              <a:rPr lang="en-US" sz="1800" dirty="0" smtClean="0"/>
              <a:t>, </a:t>
            </a:r>
            <a:r>
              <a:rPr lang="en-US" sz="1800" dirty="0" err="1" smtClean="0"/>
              <a:t>ξεκινώντας</a:t>
            </a:r>
            <a:r>
              <a:rPr lang="en-US" sz="1800" dirty="0" smtClean="0"/>
              <a:t> </a:t>
            </a:r>
            <a:r>
              <a:rPr lang="en-US" sz="1800" dirty="0" err="1" smtClean="0"/>
              <a:t>από</a:t>
            </a:r>
            <a:r>
              <a:rPr lang="en-US" sz="1800" dirty="0" smtClean="0"/>
              <a:t> </a:t>
            </a:r>
            <a:r>
              <a:rPr lang="en-US" sz="1800" dirty="0" err="1" smtClean="0"/>
              <a:t>τη</a:t>
            </a:r>
            <a:r>
              <a:rPr lang="en-US" sz="1800" dirty="0" smtClean="0"/>
              <a:t> </a:t>
            </a:r>
            <a:r>
              <a:rPr lang="en-US" sz="1800" dirty="0" err="1" smtClean="0"/>
              <a:t>θέση</a:t>
            </a:r>
            <a:r>
              <a:rPr lang="en-US" sz="1800" dirty="0" smtClean="0"/>
              <a:t> </a:t>
            </a:r>
            <a:r>
              <a:rPr lang="en-US" sz="1800" dirty="0" err="1" smtClean="0"/>
              <a:t>της</a:t>
            </a:r>
            <a:r>
              <a:rPr lang="en-US" sz="1800" dirty="0" smtClean="0"/>
              <a:t> </a:t>
            </a:r>
            <a:r>
              <a:rPr lang="en-US" sz="1800" dirty="0" err="1" smtClean="0"/>
              <a:t>υδροληψίας</a:t>
            </a:r>
            <a:r>
              <a:rPr lang="en-US" sz="1800" dirty="0" smtClean="0"/>
              <a:t> </a:t>
            </a:r>
            <a:r>
              <a:rPr lang="en-US" sz="1800" dirty="0" err="1" smtClean="0"/>
              <a:t>προς</a:t>
            </a:r>
            <a:r>
              <a:rPr lang="en-US" sz="1800" dirty="0" smtClean="0"/>
              <a:t> </a:t>
            </a:r>
            <a:r>
              <a:rPr lang="en-US" sz="1800" dirty="0" err="1" smtClean="0"/>
              <a:t>τα</a:t>
            </a:r>
            <a:r>
              <a:rPr lang="en-US" sz="1800" dirty="0" smtClean="0"/>
              <a:t> </a:t>
            </a:r>
            <a:r>
              <a:rPr lang="en-US" sz="1800" dirty="0" err="1" smtClean="0"/>
              <a:t>έξω</a:t>
            </a:r>
            <a:r>
              <a:rPr lang="en-US" sz="1800" dirty="0" smtClean="0"/>
              <a:t>.</a:t>
            </a:r>
          </a:p>
          <a:p>
            <a:r>
              <a:rPr lang="en-US" sz="1800" dirty="0" smtClean="0"/>
              <a:t>Ο </a:t>
            </a:r>
            <a:r>
              <a:rPr lang="en-US" sz="1800" dirty="0" err="1" smtClean="0"/>
              <a:t>καθορισμός</a:t>
            </a:r>
            <a:r>
              <a:rPr lang="en-US" sz="1800" dirty="0" smtClean="0"/>
              <a:t> </a:t>
            </a:r>
            <a:r>
              <a:rPr lang="en-US" sz="1800" dirty="0" err="1" smtClean="0"/>
              <a:t>των</a:t>
            </a:r>
            <a:r>
              <a:rPr lang="en-US" sz="1800" dirty="0" smtClean="0"/>
              <a:t> </a:t>
            </a:r>
            <a:r>
              <a:rPr lang="en-US" sz="1800" dirty="0" err="1" smtClean="0"/>
              <a:t>ζωνών</a:t>
            </a:r>
            <a:r>
              <a:rPr lang="en-US" sz="1800" dirty="0" smtClean="0"/>
              <a:t> </a:t>
            </a:r>
            <a:r>
              <a:rPr lang="en-US" sz="1800" dirty="0" err="1" smtClean="0"/>
              <a:t>γενικά</a:t>
            </a:r>
            <a:r>
              <a:rPr lang="en-US" sz="1800" dirty="0" smtClean="0"/>
              <a:t> </a:t>
            </a:r>
            <a:r>
              <a:rPr lang="en-US" sz="1800" dirty="0" err="1" smtClean="0"/>
              <a:t>συνδέεται</a:t>
            </a:r>
            <a:r>
              <a:rPr lang="en-US" sz="1800" dirty="0" smtClean="0"/>
              <a:t> </a:t>
            </a:r>
            <a:r>
              <a:rPr lang="en-US" sz="1800" dirty="0" err="1" smtClean="0"/>
              <a:t>με</a:t>
            </a:r>
            <a:r>
              <a:rPr lang="en-US" sz="1800" dirty="0" smtClean="0"/>
              <a:t> </a:t>
            </a:r>
            <a:r>
              <a:rPr lang="en-US" sz="1800" dirty="0" err="1" smtClean="0"/>
              <a:t>τον</a:t>
            </a:r>
            <a:r>
              <a:rPr lang="en-US" sz="1800" dirty="0" smtClean="0"/>
              <a:t> </a:t>
            </a:r>
            <a:r>
              <a:rPr lang="en-US" sz="1800" dirty="0" err="1" smtClean="0"/>
              <a:t>επιθυμητό</a:t>
            </a:r>
            <a:r>
              <a:rPr lang="en-US" sz="1800" dirty="0" smtClean="0"/>
              <a:t> </a:t>
            </a:r>
            <a:r>
              <a:rPr lang="en-US" sz="1800" dirty="0" err="1" smtClean="0"/>
              <a:t>βαθμό</a:t>
            </a:r>
            <a:r>
              <a:rPr lang="en-US" sz="1800" dirty="0" smtClean="0"/>
              <a:t> </a:t>
            </a:r>
            <a:r>
              <a:rPr lang="en-US" sz="1800" dirty="0" err="1" smtClean="0"/>
              <a:t>προστασίας</a:t>
            </a:r>
            <a:r>
              <a:rPr lang="en-US" sz="1800" dirty="0" smtClean="0"/>
              <a:t>.</a:t>
            </a:r>
          </a:p>
        </p:txBody>
      </p:sp>
      <p:sp>
        <p:nvSpPr>
          <p:cNvPr id="7" name="Content Placeholder 6"/>
          <p:cNvSpPr>
            <a:spLocks noGrp="1"/>
          </p:cNvSpPr>
          <p:nvPr>
            <p:ph sz="half" idx="2"/>
          </p:nvPr>
        </p:nvSpPr>
        <p:spPr/>
        <p:txBody>
          <a:bodyPr>
            <a:normAutofit fontScale="77500" lnSpcReduction="20000"/>
          </a:bodyPr>
          <a:lstStyle/>
          <a:p>
            <a:r>
              <a:rPr lang="el-GR" b="1" dirty="0" smtClean="0"/>
              <a:t>Άμεση ζώνη προστασίας </a:t>
            </a:r>
            <a:r>
              <a:rPr lang="en-US" dirty="0" err="1" smtClean="0"/>
              <a:t>με</a:t>
            </a:r>
            <a:r>
              <a:rPr lang="en-US" dirty="0" smtClean="0"/>
              <a:t> </a:t>
            </a:r>
            <a:r>
              <a:rPr lang="en-US" dirty="0" err="1" smtClean="0"/>
              <a:t>τη</a:t>
            </a:r>
            <a:r>
              <a:rPr lang="en-US" dirty="0" smtClean="0"/>
              <a:t> </a:t>
            </a:r>
            <a:r>
              <a:rPr lang="en-US" dirty="0" err="1" smtClean="0"/>
              <a:t>μορφή</a:t>
            </a:r>
            <a:r>
              <a:rPr lang="en-US" dirty="0" smtClean="0"/>
              <a:t> </a:t>
            </a:r>
            <a:r>
              <a:rPr lang="en-US" dirty="0" err="1" smtClean="0"/>
              <a:t>απόστασης</a:t>
            </a:r>
            <a:r>
              <a:rPr lang="en-US" dirty="0" smtClean="0"/>
              <a:t> </a:t>
            </a:r>
            <a:r>
              <a:rPr lang="el-GR" dirty="0" smtClean="0"/>
              <a:t>γύρω από το σημείο απόληψης για την αποφυγή άμεσης ρύπανσης της πηγής υδροληψίας και την προστασία του συστήματος απόληψης.</a:t>
            </a:r>
          </a:p>
          <a:p>
            <a:r>
              <a:rPr lang="el-GR" dirty="0" smtClean="0"/>
              <a:t>Περιοχή προστασίας βασισμένη στον εκτιμώμενο χρόνο που απαιτείται για τη </a:t>
            </a:r>
            <a:r>
              <a:rPr lang="el-GR" b="1" dirty="0" smtClean="0"/>
              <a:t>μείωση της παρουσίας ενός παθογόνου </a:t>
            </a:r>
            <a:r>
              <a:rPr lang="el-GR" dirty="0" smtClean="0"/>
              <a:t>μικροοργανισμού σε ανεκτό επίπεδο</a:t>
            </a:r>
          </a:p>
          <a:p>
            <a:r>
              <a:rPr lang="el-GR" dirty="0" smtClean="0"/>
              <a:t>Περιοχή προστασίας βασισμένη στον εκτιμώμενο χρόνο που απαιτείται για τη </a:t>
            </a:r>
            <a:r>
              <a:rPr lang="el-GR" b="1" dirty="0" smtClean="0"/>
              <a:t>διάλυση ή την εξασθένηση του ρύπου </a:t>
            </a:r>
            <a:r>
              <a:rPr lang="el-GR" dirty="0" smtClean="0"/>
              <a:t>πριν φτάσει στην πηγή υδροληψίας</a:t>
            </a:r>
          </a:p>
          <a:p>
            <a:r>
              <a:rPr lang="el-GR" dirty="0" smtClean="0"/>
              <a:t>Ενίοτε προστίθεται μια τέταρτη περιοχή για την προστασία </a:t>
            </a:r>
            <a:r>
              <a:rPr lang="el-GR" b="1" dirty="0" smtClean="0"/>
              <a:t>ολόκληρης της λεκάνης απορροής </a:t>
            </a:r>
            <a:r>
              <a:rPr lang="el-GR" dirty="0" smtClean="0"/>
              <a:t>για να αποφευχθεί η μακροχρόνια υποβάθμιση του φυσικού πόρου.</a:t>
            </a:r>
            <a:endParaRPr lang="el-GR"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smtClean="0"/>
              <a:t>Περιοχή Προστασίας και Ζώνη Επιτήρησης</a:t>
            </a:r>
            <a:endParaRPr lang="el-GR" dirty="0"/>
          </a:p>
        </p:txBody>
      </p:sp>
      <p:pic>
        <p:nvPicPr>
          <p:cNvPr id="34818" name="Picture 2"/>
          <p:cNvPicPr>
            <a:picLocks noGrp="1" noChangeAspect="1" noChangeArrowheads="1"/>
          </p:cNvPicPr>
          <p:nvPr>
            <p:ph idx="1"/>
          </p:nvPr>
        </p:nvPicPr>
        <p:blipFill>
          <a:blip r:embed="rId2" cstate="print"/>
          <a:stretch>
            <a:fillRect/>
          </a:stretch>
        </p:blipFill>
        <p:spPr bwMode="auto">
          <a:xfrm>
            <a:off x="1641945" y="1600200"/>
            <a:ext cx="5860109" cy="45259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smtClean="0"/>
              <a:t>Ζώνη ανάκτησης =&gt; Ζώνη Επιτήρησης</a:t>
            </a:r>
            <a:endParaRPr lang="el-GR" dirty="0"/>
          </a:p>
        </p:txBody>
      </p:sp>
      <p:pic>
        <p:nvPicPr>
          <p:cNvPr id="6" name="Picture 3"/>
          <p:cNvPicPr>
            <a:picLocks noGrp="1" noChangeAspect="1" noChangeArrowheads="1"/>
          </p:cNvPicPr>
          <p:nvPr>
            <p:ph idx="1"/>
          </p:nvPr>
        </p:nvPicPr>
        <p:blipFill>
          <a:blip r:embed="rId2" cstate="print"/>
          <a:srcRect/>
          <a:stretch>
            <a:fillRect/>
          </a:stretch>
        </p:blipFill>
        <p:spPr bwMode="auto">
          <a:xfrm>
            <a:off x="1551887" y="1600200"/>
            <a:ext cx="6040226" cy="45259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Σχεδιασμός Ζωνών</a:t>
            </a:r>
            <a:endParaRPr lang="el-GR" dirty="0"/>
          </a:p>
        </p:txBody>
      </p:sp>
      <p:graphicFrame>
        <p:nvGraphicFramePr>
          <p:cNvPr id="4" name="Content Placeholder 3"/>
          <p:cNvGraphicFramePr>
            <a:graphicFrameLocks noGrp="1"/>
          </p:cNvGraphicFramePr>
          <p:nvPr>
            <p:ph idx="1"/>
          </p:nvPr>
        </p:nvGraphicFramePr>
        <p:xfrm>
          <a:off x="457200" y="1600200"/>
          <a:ext cx="8229600" cy="3845023"/>
        </p:xfrm>
        <a:graphic>
          <a:graphicData uri="http://schemas.openxmlformats.org/drawingml/2006/table">
            <a:tbl>
              <a:tblPr firstRow="1" bandRow="1">
                <a:tableStyleId>{5C22544A-7EE6-4342-B048-85BDC9FD1C3A}</a:tableStyleId>
              </a:tblPr>
              <a:tblGrid>
                <a:gridCol w="2057400"/>
                <a:gridCol w="2057400"/>
                <a:gridCol w="2057400"/>
                <a:gridCol w="2057400"/>
              </a:tblGrid>
              <a:tr h="520996">
                <a:tc>
                  <a:txBody>
                    <a:bodyPr/>
                    <a:lstStyle/>
                    <a:p>
                      <a:pPr algn="ctr">
                        <a:lnSpc>
                          <a:spcPct val="115000"/>
                        </a:lnSpc>
                        <a:spcAft>
                          <a:spcPts val="0"/>
                        </a:spcAft>
                      </a:pPr>
                      <a:endParaRPr lang="el-GR" sz="12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000" b="1">
                          <a:latin typeface="Calibri"/>
                          <a:ea typeface="Calibri"/>
                          <a:cs typeface="Times New Roman"/>
                        </a:rPr>
                        <a:t>Ανθρωπογενείς Πιέσεις</a:t>
                      </a:r>
                      <a:endParaRPr lang="el-GR" sz="120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000" b="1">
                          <a:latin typeface="Calibri"/>
                          <a:ea typeface="Calibri"/>
                          <a:cs typeface="Times New Roman"/>
                        </a:rPr>
                        <a:t>Παρακολούθηση</a:t>
                      </a:r>
                      <a:endParaRPr lang="el-GR" sz="120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000" b="1">
                          <a:latin typeface="Calibri"/>
                          <a:ea typeface="Calibri"/>
                          <a:cs typeface="Times New Roman"/>
                        </a:rPr>
                        <a:t>Ζώνες και μέτρα</a:t>
                      </a:r>
                      <a:endParaRPr lang="el-GR" sz="1200">
                        <a:latin typeface="Calibri"/>
                        <a:ea typeface="Calibri"/>
                        <a:cs typeface="Times New Roman"/>
                      </a:endParaRPr>
                    </a:p>
                  </a:txBody>
                  <a:tcPr marL="68580" marR="68580" marT="0" marB="0" anchor="ctr"/>
                </a:tc>
              </a:tr>
              <a:tr h="886407">
                <a:tc>
                  <a:txBody>
                    <a:bodyPr/>
                    <a:lstStyle/>
                    <a:p>
                      <a:pPr algn="l">
                        <a:lnSpc>
                          <a:spcPct val="115000"/>
                        </a:lnSpc>
                        <a:spcAft>
                          <a:spcPts val="0"/>
                        </a:spcAft>
                      </a:pPr>
                      <a:r>
                        <a:rPr lang="el-GR" sz="1000" b="1" dirty="0">
                          <a:latin typeface="Calibri"/>
                          <a:ea typeface="Calibri"/>
                          <a:cs typeface="Times New Roman"/>
                        </a:rPr>
                        <a:t>Τύπος 1 </a:t>
                      </a:r>
                      <a:endParaRPr lang="el-GR" sz="1200" dirty="0">
                        <a:latin typeface="Calibri"/>
                        <a:ea typeface="Calibri"/>
                        <a:cs typeface="Times New Roman"/>
                      </a:endParaRPr>
                    </a:p>
                    <a:p>
                      <a:pPr algn="l">
                        <a:lnSpc>
                          <a:spcPct val="115000"/>
                        </a:lnSpc>
                        <a:spcAft>
                          <a:spcPts val="0"/>
                        </a:spcAft>
                      </a:pPr>
                      <a:r>
                        <a:rPr lang="el-GR" sz="1000" b="1" dirty="0">
                          <a:latin typeface="Calibri"/>
                          <a:ea typeface="Calibri"/>
                          <a:cs typeface="Times New Roman"/>
                        </a:rPr>
                        <a:t>Χαμηλή Διακινδύνευση</a:t>
                      </a:r>
                      <a:endParaRPr lang="el-GR" sz="1200" dirty="0">
                        <a:latin typeface="Calibri"/>
                        <a:ea typeface="Calibri"/>
                        <a:cs typeface="Times New Roman"/>
                      </a:endParaRPr>
                    </a:p>
                    <a:p>
                      <a:pPr algn="l">
                        <a:lnSpc>
                          <a:spcPct val="115000"/>
                        </a:lnSpc>
                        <a:spcAft>
                          <a:spcPts val="0"/>
                        </a:spcAft>
                      </a:pPr>
                      <a:r>
                        <a:rPr lang="el-GR" sz="1000" b="1" dirty="0">
                          <a:latin typeface="Calibri"/>
                          <a:ea typeface="Calibri"/>
                          <a:cs typeface="Times New Roman"/>
                        </a:rPr>
                        <a:t>Γενική Προστασία</a:t>
                      </a:r>
                      <a:endParaRPr lang="el-GR" sz="1200" dirty="0">
                        <a:latin typeface="Calibri"/>
                        <a:ea typeface="Calibri"/>
                        <a:cs typeface="Times New Roman"/>
                      </a:endParaRPr>
                    </a:p>
                  </a:txBody>
                  <a:tcPr marL="68580" marR="68580" marT="0" marB="0" anchor="ctr">
                    <a:solidFill>
                      <a:srgbClr val="92D050"/>
                    </a:solidFill>
                  </a:tcPr>
                </a:tc>
                <a:tc>
                  <a:txBody>
                    <a:bodyPr/>
                    <a:lstStyle/>
                    <a:p>
                      <a:pPr algn="l">
                        <a:lnSpc>
                          <a:spcPct val="115000"/>
                        </a:lnSpc>
                        <a:spcAft>
                          <a:spcPts val="0"/>
                        </a:spcAft>
                      </a:pPr>
                      <a:r>
                        <a:rPr lang="el-GR" sz="1000" dirty="0">
                          <a:latin typeface="Calibri"/>
                          <a:ea typeface="Calibri"/>
                          <a:cs typeface="Times New Roman"/>
                        </a:rPr>
                        <a:t>Ασήμαντες (χαρτογραφημένες ως χαμηλής διακινδύνευσης, χαμηλή πυκνότητα πληθυσμού και ανθρώπινης δραστηριότητας </a:t>
                      </a:r>
                      <a:r>
                        <a:rPr lang="el-GR" sz="1000" dirty="0" smtClean="0">
                          <a:latin typeface="Calibri"/>
                          <a:ea typeface="Calibri"/>
                          <a:cs typeface="Times New Roman"/>
                        </a:rPr>
                        <a:t>γενικά)</a:t>
                      </a:r>
                      <a:endParaRPr lang="el-GR" sz="1200" dirty="0">
                        <a:latin typeface="Calibri"/>
                        <a:ea typeface="Calibri"/>
                        <a:cs typeface="Times New Roman"/>
                      </a:endParaRPr>
                    </a:p>
                  </a:txBody>
                  <a:tcPr marL="68580" marR="68580" marT="0" marB="0" anchor="ctr"/>
                </a:tc>
                <a:tc>
                  <a:txBody>
                    <a:bodyPr/>
                    <a:lstStyle/>
                    <a:p>
                      <a:pPr algn="l">
                        <a:lnSpc>
                          <a:spcPct val="115000"/>
                        </a:lnSpc>
                        <a:spcAft>
                          <a:spcPts val="0"/>
                        </a:spcAft>
                      </a:pPr>
                      <a:r>
                        <a:rPr lang="el-GR" sz="1000" dirty="0">
                          <a:latin typeface="Calibri"/>
                          <a:ea typeface="Calibri"/>
                          <a:cs typeface="Times New Roman"/>
                        </a:rPr>
                        <a:t>Καμία πρόσθετη στρατηγική παρακολούθηση (μόνο επιχειρησιακή παρακολούθηση και επιτήρηση </a:t>
                      </a:r>
                      <a:r>
                        <a:rPr lang="el-GR" sz="1000" dirty="0" smtClean="0">
                          <a:latin typeface="Calibri"/>
                          <a:ea typeface="Calibri"/>
                          <a:cs typeface="Times New Roman"/>
                        </a:rPr>
                        <a:t>σύμφωνα με </a:t>
                      </a:r>
                      <a:r>
                        <a:rPr lang="el-GR" sz="1000" dirty="0">
                          <a:latin typeface="Calibri"/>
                          <a:ea typeface="Calibri"/>
                          <a:cs typeface="Times New Roman"/>
                        </a:rPr>
                        <a:t>την Οδηγία)</a:t>
                      </a:r>
                      <a:endParaRPr lang="el-GR" sz="1200" dirty="0">
                        <a:latin typeface="Calibri"/>
                        <a:ea typeface="Calibri"/>
                        <a:cs typeface="Times New Roman"/>
                      </a:endParaRPr>
                    </a:p>
                  </a:txBody>
                  <a:tcPr marL="68580" marR="68580" marT="0" marB="0" anchor="ctr"/>
                </a:tc>
                <a:tc>
                  <a:txBody>
                    <a:bodyPr/>
                    <a:lstStyle/>
                    <a:p>
                      <a:pPr algn="l">
                        <a:lnSpc>
                          <a:spcPct val="115000"/>
                        </a:lnSpc>
                        <a:spcAft>
                          <a:spcPts val="0"/>
                        </a:spcAft>
                      </a:pPr>
                      <a:r>
                        <a:rPr lang="el-GR" sz="1000">
                          <a:latin typeface="Calibri"/>
                          <a:ea typeface="Calibri"/>
                          <a:cs typeface="Times New Roman"/>
                        </a:rPr>
                        <a:t>Ελάχιστες αυθαίρετες ζώνες (π.χ. προληπτικά μέτρα, όπως κώδικες πρακτικών σε ακτίνα 50 μέτρων από την υδροληψία)</a:t>
                      </a:r>
                      <a:endParaRPr lang="el-GR" sz="1200">
                        <a:latin typeface="Calibri"/>
                        <a:ea typeface="Calibri"/>
                        <a:cs typeface="Times New Roman"/>
                      </a:endParaRPr>
                    </a:p>
                  </a:txBody>
                  <a:tcPr marL="68580" marR="68580" marT="0" marB="0" anchor="ctr"/>
                </a:tc>
              </a:tr>
              <a:tr h="1108009">
                <a:tc>
                  <a:txBody>
                    <a:bodyPr/>
                    <a:lstStyle/>
                    <a:p>
                      <a:pPr algn="l">
                        <a:lnSpc>
                          <a:spcPct val="115000"/>
                        </a:lnSpc>
                        <a:spcAft>
                          <a:spcPts val="0"/>
                        </a:spcAft>
                      </a:pPr>
                      <a:r>
                        <a:rPr lang="el-GR" sz="1000" b="1" dirty="0">
                          <a:latin typeface="Calibri"/>
                          <a:ea typeface="Calibri"/>
                          <a:cs typeface="Times New Roman"/>
                        </a:rPr>
                        <a:t>Τύπος 2</a:t>
                      </a:r>
                      <a:endParaRPr lang="el-GR" sz="1200" dirty="0">
                        <a:latin typeface="Calibri"/>
                        <a:ea typeface="Calibri"/>
                        <a:cs typeface="Times New Roman"/>
                      </a:endParaRPr>
                    </a:p>
                    <a:p>
                      <a:pPr algn="l">
                        <a:lnSpc>
                          <a:spcPct val="115000"/>
                        </a:lnSpc>
                        <a:spcAft>
                          <a:spcPts val="0"/>
                        </a:spcAft>
                      </a:pPr>
                      <a:r>
                        <a:rPr lang="el-GR" sz="1000" b="1" dirty="0">
                          <a:latin typeface="Calibri"/>
                          <a:ea typeface="Calibri"/>
                          <a:cs typeface="Times New Roman"/>
                        </a:rPr>
                        <a:t>Μέτρια Διακινδύνευση</a:t>
                      </a:r>
                      <a:endParaRPr lang="el-GR" sz="1200" dirty="0">
                        <a:latin typeface="Calibri"/>
                        <a:ea typeface="Calibri"/>
                        <a:cs typeface="Times New Roman"/>
                      </a:endParaRPr>
                    </a:p>
                    <a:p>
                      <a:pPr algn="l">
                        <a:lnSpc>
                          <a:spcPct val="115000"/>
                        </a:lnSpc>
                        <a:spcAft>
                          <a:spcPts val="0"/>
                        </a:spcAft>
                      </a:pPr>
                      <a:r>
                        <a:rPr lang="el-GR" sz="1000" b="1" dirty="0">
                          <a:latin typeface="Calibri"/>
                          <a:ea typeface="Calibri"/>
                          <a:cs typeface="Times New Roman"/>
                        </a:rPr>
                        <a:t>Προληπτική Προστασία</a:t>
                      </a:r>
                      <a:endParaRPr lang="el-GR" sz="1200" dirty="0">
                        <a:latin typeface="Calibri"/>
                        <a:ea typeface="Calibri"/>
                        <a:cs typeface="Times New Roman"/>
                      </a:endParaRPr>
                    </a:p>
                  </a:txBody>
                  <a:tcPr marL="68580" marR="68580" marT="0" marB="0" anchor="ctr">
                    <a:solidFill>
                      <a:srgbClr val="FFFF00"/>
                    </a:solidFill>
                  </a:tcPr>
                </a:tc>
                <a:tc>
                  <a:txBody>
                    <a:bodyPr/>
                    <a:lstStyle/>
                    <a:p>
                      <a:pPr algn="l">
                        <a:lnSpc>
                          <a:spcPct val="115000"/>
                        </a:lnSpc>
                        <a:spcAft>
                          <a:spcPts val="0"/>
                        </a:spcAft>
                      </a:pPr>
                      <a:r>
                        <a:rPr lang="el-GR" sz="1000" dirty="0">
                          <a:latin typeface="Calibri"/>
                          <a:ea typeface="Calibri"/>
                          <a:cs typeface="Times New Roman"/>
                        </a:rPr>
                        <a:t>Μέτριες</a:t>
                      </a:r>
                      <a:endParaRPr lang="el-GR" sz="1200" dirty="0">
                        <a:latin typeface="Calibri"/>
                        <a:ea typeface="Calibri"/>
                        <a:cs typeface="Times New Roman"/>
                      </a:endParaRPr>
                    </a:p>
                    <a:p>
                      <a:pPr algn="l">
                        <a:lnSpc>
                          <a:spcPct val="115000"/>
                        </a:lnSpc>
                        <a:spcAft>
                          <a:spcPts val="0"/>
                        </a:spcAft>
                      </a:pPr>
                      <a:r>
                        <a:rPr lang="el-GR" sz="1000" dirty="0">
                          <a:latin typeface="Calibri"/>
                          <a:ea typeface="Calibri"/>
                          <a:cs typeface="Times New Roman"/>
                        </a:rPr>
                        <a:t>(χαρακτηρισμένες με αναγνωρίσιμη διακινδύνευση αλλά χωρίς αποδείξεις υποβάθμισης της ποιότητας του υπόγειου </a:t>
                      </a:r>
                      <a:r>
                        <a:rPr lang="el-GR" sz="1000" dirty="0" smtClean="0">
                          <a:latin typeface="Calibri"/>
                          <a:ea typeface="Calibri"/>
                          <a:cs typeface="Times New Roman"/>
                        </a:rPr>
                        <a:t>νερού)</a:t>
                      </a:r>
                      <a:endParaRPr lang="el-GR" sz="1200" dirty="0">
                        <a:latin typeface="Calibri"/>
                        <a:ea typeface="Calibri"/>
                        <a:cs typeface="Times New Roman"/>
                      </a:endParaRPr>
                    </a:p>
                  </a:txBody>
                  <a:tcPr marL="68580" marR="68580" marT="0" marB="0" anchor="ctr"/>
                </a:tc>
                <a:tc>
                  <a:txBody>
                    <a:bodyPr/>
                    <a:lstStyle/>
                    <a:p>
                      <a:pPr algn="l">
                        <a:lnSpc>
                          <a:spcPct val="115000"/>
                        </a:lnSpc>
                        <a:spcAft>
                          <a:spcPts val="0"/>
                        </a:spcAft>
                      </a:pPr>
                      <a:r>
                        <a:rPr lang="el-GR" sz="1000">
                          <a:latin typeface="Calibri"/>
                          <a:ea typeface="Calibri"/>
                          <a:cs typeface="Times New Roman"/>
                        </a:rPr>
                        <a:t>Παρακολούθηση των πηγών υδροληψίας και πιθανή επιπρόσθετη προληπτική παρακολούθηση εστιασμένη στους αναγνωρισμένους κινδύνους</a:t>
                      </a:r>
                      <a:endParaRPr lang="el-GR" sz="1200">
                        <a:latin typeface="Calibri"/>
                        <a:ea typeface="Calibri"/>
                        <a:cs typeface="Times New Roman"/>
                      </a:endParaRPr>
                    </a:p>
                  </a:txBody>
                  <a:tcPr marL="68580" marR="68580" marT="0" marB="0" anchor="ctr"/>
                </a:tc>
                <a:tc>
                  <a:txBody>
                    <a:bodyPr/>
                    <a:lstStyle/>
                    <a:p>
                      <a:pPr algn="l">
                        <a:lnSpc>
                          <a:spcPct val="115000"/>
                        </a:lnSpc>
                        <a:spcAft>
                          <a:spcPts val="0"/>
                        </a:spcAft>
                      </a:pPr>
                      <a:r>
                        <a:rPr lang="el-GR" sz="1000" dirty="0">
                          <a:latin typeface="Calibri"/>
                          <a:ea typeface="Calibri"/>
                          <a:cs typeface="Times New Roman"/>
                        </a:rPr>
                        <a:t>Πιθανότητα </a:t>
                      </a:r>
                      <a:r>
                        <a:rPr lang="el-GR" sz="1000" dirty="0" smtClean="0">
                          <a:latin typeface="Calibri"/>
                          <a:ea typeface="Calibri"/>
                          <a:cs typeface="Times New Roman"/>
                        </a:rPr>
                        <a:t>σχεδιασμού με βάση το χρόνο </a:t>
                      </a:r>
                      <a:r>
                        <a:rPr lang="el-GR" sz="1000" dirty="0">
                          <a:latin typeface="Calibri"/>
                          <a:ea typeface="Calibri"/>
                          <a:cs typeface="Times New Roman"/>
                        </a:rPr>
                        <a:t>διαδρομής και/ή </a:t>
                      </a:r>
                      <a:r>
                        <a:rPr lang="el-GR" sz="1000" dirty="0" smtClean="0">
                          <a:latin typeface="Calibri"/>
                          <a:ea typeface="Calibri"/>
                          <a:cs typeface="Times New Roman"/>
                        </a:rPr>
                        <a:t>ζώνες ανάκτησης</a:t>
                      </a:r>
                      <a:r>
                        <a:rPr lang="el-GR" sz="1000" dirty="0">
                          <a:latin typeface="Calibri"/>
                          <a:ea typeface="Calibri"/>
                          <a:cs typeface="Times New Roman"/>
                        </a:rPr>
                        <a:t>.</a:t>
                      </a:r>
                      <a:endParaRPr lang="el-GR" sz="1200" dirty="0">
                        <a:latin typeface="Calibri"/>
                        <a:ea typeface="Calibri"/>
                        <a:cs typeface="Times New Roman"/>
                      </a:endParaRPr>
                    </a:p>
                    <a:p>
                      <a:pPr algn="l">
                        <a:lnSpc>
                          <a:spcPct val="115000"/>
                        </a:lnSpc>
                        <a:spcAft>
                          <a:spcPts val="0"/>
                        </a:spcAft>
                      </a:pPr>
                      <a:r>
                        <a:rPr lang="el-GR" sz="1000" dirty="0">
                          <a:latin typeface="Calibri"/>
                          <a:ea typeface="Calibri"/>
                          <a:cs typeface="Times New Roman"/>
                        </a:rPr>
                        <a:t>Κατάλληλα προληπτικά μέτρα εστιασμένα στους αναγνωρισμένους κινδύνους.</a:t>
                      </a:r>
                      <a:endParaRPr lang="el-GR" sz="1200" dirty="0">
                        <a:latin typeface="Calibri"/>
                        <a:ea typeface="Calibri"/>
                        <a:cs typeface="Times New Roman"/>
                      </a:endParaRPr>
                    </a:p>
                  </a:txBody>
                  <a:tcPr marL="68580" marR="68580" marT="0" marB="0" anchor="ctr"/>
                </a:tc>
              </a:tr>
              <a:tr h="1329611">
                <a:tc>
                  <a:txBody>
                    <a:bodyPr/>
                    <a:lstStyle/>
                    <a:p>
                      <a:pPr algn="l">
                        <a:lnSpc>
                          <a:spcPct val="115000"/>
                        </a:lnSpc>
                        <a:spcAft>
                          <a:spcPts val="0"/>
                        </a:spcAft>
                      </a:pPr>
                      <a:r>
                        <a:rPr lang="el-GR" sz="1000" b="1" dirty="0">
                          <a:latin typeface="Calibri"/>
                          <a:ea typeface="Calibri"/>
                          <a:cs typeface="Times New Roman"/>
                        </a:rPr>
                        <a:t>Τύπος 3</a:t>
                      </a:r>
                      <a:endParaRPr lang="el-GR" sz="1200" dirty="0">
                        <a:latin typeface="Calibri"/>
                        <a:ea typeface="Calibri"/>
                        <a:cs typeface="Times New Roman"/>
                      </a:endParaRPr>
                    </a:p>
                    <a:p>
                      <a:pPr algn="l">
                        <a:lnSpc>
                          <a:spcPct val="115000"/>
                        </a:lnSpc>
                        <a:spcAft>
                          <a:spcPts val="0"/>
                        </a:spcAft>
                      </a:pPr>
                      <a:r>
                        <a:rPr lang="el-GR" sz="1000" b="1" dirty="0">
                          <a:latin typeface="Calibri"/>
                          <a:ea typeface="Calibri"/>
                          <a:cs typeface="Times New Roman"/>
                        </a:rPr>
                        <a:t>Υψηλή </a:t>
                      </a:r>
                      <a:r>
                        <a:rPr lang="el-GR" sz="1000" b="1" dirty="0" smtClean="0">
                          <a:latin typeface="Calibri"/>
                          <a:ea typeface="Calibri"/>
                          <a:cs typeface="Times New Roman"/>
                        </a:rPr>
                        <a:t>Διακινδύνευση</a:t>
                      </a:r>
                      <a:endParaRPr lang="el-GR" sz="1200" dirty="0">
                        <a:latin typeface="Calibri"/>
                        <a:ea typeface="Calibri"/>
                        <a:cs typeface="Times New Roman"/>
                      </a:endParaRPr>
                    </a:p>
                    <a:p>
                      <a:pPr algn="l">
                        <a:lnSpc>
                          <a:spcPct val="115000"/>
                        </a:lnSpc>
                        <a:spcAft>
                          <a:spcPts val="0"/>
                        </a:spcAft>
                      </a:pPr>
                      <a:r>
                        <a:rPr lang="el-GR" sz="1000" b="1" dirty="0">
                          <a:latin typeface="Calibri"/>
                          <a:ea typeface="Calibri"/>
                          <a:cs typeface="Times New Roman"/>
                        </a:rPr>
                        <a:t>Ειδική Προστασία</a:t>
                      </a:r>
                      <a:endParaRPr lang="el-GR" sz="1200" dirty="0">
                        <a:latin typeface="Calibri"/>
                        <a:ea typeface="Calibri"/>
                        <a:cs typeface="Times New Roman"/>
                      </a:endParaRPr>
                    </a:p>
                  </a:txBody>
                  <a:tcPr marL="68580" marR="68580" marT="0" marB="0" anchor="ctr">
                    <a:solidFill>
                      <a:srgbClr val="FF0000"/>
                    </a:solidFill>
                  </a:tcPr>
                </a:tc>
                <a:tc>
                  <a:txBody>
                    <a:bodyPr/>
                    <a:lstStyle/>
                    <a:p>
                      <a:pPr algn="l">
                        <a:lnSpc>
                          <a:spcPct val="115000"/>
                        </a:lnSpc>
                        <a:spcAft>
                          <a:spcPts val="0"/>
                        </a:spcAft>
                      </a:pPr>
                      <a:r>
                        <a:rPr lang="el-GR" sz="1000">
                          <a:latin typeface="Calibri"/>
                          <a:ea typeface="Calibri"/>
                          <a:cs typeface="Times New Roman"/>
                        </a:rPr>
                        <a:t>Υψηλές (αποδεδειγμένη υποβάθμιση της ποιότητας του νερού)</a:t>
                      </a:r>
                      <a:endParaRPr lang="el-GR" sz="1200">
                        <a:latin typeface="Calibri"/>
                        <a:ea typeface="Calibri"/>
                        <a:cs typeface="Times New Roman"/>
                      </a:endParaRPr>
                    </a:p>
                  </a:txBody>
                  <a:tcPr marL="68580" marR="68580" marT="0" marB="0" anchor="ctr"/>
                </a:tc>
                <a:tc>
                  <a:txBody>
                    <a:bodyPr/>
                    <a:lstStyle/>
                    <a:p>
                      <a:pPr algn="l">
                        <a:lnSpc>
                          <a:spcPct val="115000"/>
                        </a:lnSpc>
                        <a:spcAft>
                          <a:spcPts val="0"/>
                        </a:spcAft>
                      </a:pPr>
                      <a:r>
                        <a:rPr lang="el-GR" sz="1000">
                          <a:latin typeface="Calibri"/>
                          <a:ea typeface="Calibri"/>
                          <a:cs typeface="Times New Roman"/>
                        </a:rPr>
                        <a:t>Ειδική παρακολούθηση στη ζώνη επιτήρησης (και στην υδροληψία και στο νερό μέσα στη ζώνη).</a:t>
                      </a:r>
                      <a:endParaRPr lang="el-GR" sz="1200">
                        <a:latin typeface="Calibri"/>
                        <a:ea typeface="Calibri"/>
                        <a:cs typeface="Times New Roman"/>
                      </a:endParaRPr>
                    </a:p>
                    <a:p>
                      <a:pPr algn="l">
                        <a:lnSpc>
                          <a:spcPct val="115000"/>
                        </a:lnSpc>
                        <a:spcAft>
                          <a:spcPts val="0"/>
                        </a:spcAft>
                      </a:pPr>
                      <a:r>
                        <a:rPr lang="el-GR" sz="1000">
                          <a:latin typeface="Calibri"/>
                          <a:ea typeface="Calibri"/>
                          <a:cs typeface="Times New Roman"/>
                        </a:rPr>
                        <a:t>Σχεδιασμός παρακολούθησης για τον προσδιορισμό της αποτελεσματικότητας των μέτρων.</a:t>
                      </a:r>
                      <a:endParaRPr lang="el-GR" sz="1200">
                        <a:latin typeface="Calibri"/>
                        <a:ea typeface="Calibri"/>
                        <a:cs typeface="Times New Roman"/>
                      </a:endParaRPr>
                    </a:p>
                  </a:txBody>
                  <a:tcPr marL="68580" marR="68580" marT="0" marB="0" anchor="ctr"/>
                </a:tc>
                <a:tc>
                  <a:txBody>
                    <a:bodyPr/>
                    <a:lstStyle/>
                    <a:p>
                      <a:pPr algn="l">
                        <a:lnSpc>
                          <a:spcPct val="115000"/>
                        </a:lnSpc>
                        <a:spcAft>
                          <a:spcPts val="0"/>
                        </a:spcAft>
                      </a:pPr>
                      <a:r>
                        <a:rPr lang="el-GR" sz="1000" dirty="0">
                          <a:latin typeface="Calibri"/>
                          <a:ea typeface="Calibri"/>
                          <a:cs typeface="Times New Roman"/>
                        </a:rPr>
                        <a:t>Ειδικές χωροθετημένες ζώνες χρόνου </a:t>
                      </a:r>
                      <a:r>
                        <a:rPr lang="el-GR" sz="1000" dirty="0" smtClean="0">
                          <a:latin typeface="Calibri"/>
                          <a:ea typeface="Calibri"/>
                          <a:cs typeface="Times New Roman"/>
                        </a:rPr>
                        <a:t>διαδρομής και/ή </a:t>
                      </a:r>
                      <a:r>
                        <a:rPr lang="el-GR" sz="1000" dirty="0">
                          <a:latin typeface="Calibri"/>
                          <a:ea typeface="Calibri"/>
                          <a:cs typeface="Times New Roman"/>
                        </a:rPr>
                        <a:t>ανάκτησης.</a:t>
                      </a:r>
                      <a:endParaRPr lang="el-GR" sz="1200" dirty="0">
                        <a:latin typeface="Calibri"/>
                        <a:ea typeface="Calibri"/>
                        <a:cs typeface="Times New Roman"/>
                      </a:endParaRPr>
                    </a:p>
                    <a:p>
                      <a:pPr algn="l">
                        <a:lnSpc>
                          <a:spcPct val="115000"/>
                        </a:lnSpc>
                        <a:spcAft>
                          <a:spcPts val="0"/>
                        </a:spcAft>
                      </a:pPr>
                      <a:r>
                        <a:rPr lang="el-GR" sz="1000" dirty="0">
                          <a:latin typeface="Calibri"/>
                          <a:ea typeface="Calibri"/>
                          <a:cs typeface="Times New Roman"/>
                        </a:rPr>
                        <a:t>Ειδικά μέτρα για να αντιμετωπιστούν οι συγκεκριμένες εστίες μόλυνσης.</a:t>
                      </a:r>
                      <a:endParaRPr lang="el-GR" sz="1200" dirty="0">
                        <a:latin typeface="Calibri"/>
                        <a:ea typeface="Calibri"/>
                        <a:cs typeface="Times New Roman"/>
                      </a:endParaRPr>
                    </a:p>
                  </a:txBody>
                  <a:tcPr marL="68580" marR="68580" marT="0" marB="0" anchor="ctr"/>
                </a:tc>
              </a:tr>
            </a:tbl>
          </a:graphicData>
        </a:graphic>
      </p:graphicFrame>
      <p:sp>
        <p:nvSpPr>
          <p:cNvPr id="5" name="Rectangle 4"/>
          <p:cNvSpPr/>
          <p:nvPr/>
        </p:nvSpPr>
        <p:spPr>
          <a:xfrm>
            <a:off x="467544" y="5445224"/>
            <a:ext cx="8208912" cy="523220"/>
          </a:xfrm>
          <a:prstGeom prst="rect">
            <a:avLst/>
          </a:prstGeom>
        </p:spPr>
        <p:txBody>
          <a:bodyPr wrap="square">
            <a:spAutoFit/>
          </a:bodyPr>
          <a:lstStyle/>
          <a:p>
            <a:r>
              <a:rPr lang="el-GR" sz="1400" i="1" dirty="0"/>
              <a:t>Παράδειγμα σχεδίου για καθορισμό ζωνών επιτήρησης γύρω από μεμονωμένες υδροληψίες ή ομάδες υδροληψιών σύμφωνα με την Οδηγία Πλαίσιο</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Περιοχή </a:t>
            </a:r>
            <a:r>
              <a:rPr lang="en-US" dirty="0" smtClean="0"/>
              <a:t>Emilia </a:t>
            </a:r>
            <a:r>
              <a:rPr lang="en-US" dirty="0" err="1" smtClean="0"/>
              <a:t>Romana</a:t>
            </a:r>
            <a:r>
              <a:rPr lang="el-GR" dirty="0" smtClean="0"/>
              <a:t>, </a:t>
            </a:r>
            <a:r>
              <a:rPr lang="en-US" dirty="0" err="1" smtClean="0"/>
              <a:t>Ιταλία</a:t>
            </a:r>
            <a:endParaRPr lang="el-GR" dirty="0"/>
          </a:p>
        </p:txBody>
      </p:sp>
      <p:sp>
        <p:nvSpPr>
          <p:cNvPr id="4" name="Content Placeholder 3"/>
          <p:cNvSpPr>
            <a:spLocks noGrp="1"/>
          </p:cNvSpPr>
          <p:nvPr>
            <p:ph sz="half" idx="1"/>
          </p:nvPr>
        </p:nvSpPr>
        <p:spPr/>
        <p:txBody>
          <a:bodyPr>
            <a:normAutofit fontScale="77500" lnSpcReduction="20000"/>
          </a:bodyPr>
          <a:lstStyle/>
          <a:p>
            <a:r>
              <a:rPr lang="en-US" dirty="0" err="1" smtClean="0"/>
              <a:t>Το</a:t>
            </a:r>
            <a:r>
              <a:rPr lang="en-US" dirty="0" smtClean="0"/>
              <a:t> </a:t>
            </a:r>
            <a:r>
              <a:rPr lang="en-US" dirty="0" err="1" smtClean="0"/>
              <a:t>αλλουβιακό</a:t>
            </a:r>
            <a:r>
              <a:rPr lang="en-US" dirty="0" smtClean="0"/>
              <a:t> </a:t>
            </a:r>
            <a:r>
              <a:rPr lang="en-US" dirty="0" err="1" smtClean="0"/>
              <a:t>πεδίου</a:t>
            </a:r>
            <a:r>
              <a:rPr lang="en-US" dirty="0" smtClean="0"/>
              <a:t> </a:t>
            </a:r>
            <a:r>
              <a:rPr lang="en-US" dirty="0" err="1" smtClean="0"/>
              <a:t>του</a:t>
            </a:r>
            <a:r>
              <a:rPr lang="en-US" dirty="0" smtClean="0"/>
              <a:t> </a:t>
            </a:r>
            <a:r>
              <a:rPr lang="en-US" dirty="0" err="1" smtClean="0"/>
              <a:t>ποταμού</a:t>
            </a:r>
            <a:r>
              <a:rPr lang="en-US" dirty="0" smtClean="0"/>
              <a:t> </a:t>
            </a:r>
            <a:r>
              <a:rPr lang="en-US" dirty="0" err="1" smtClean="0"/>
              <a:t>Πάδου</a:t>
            </a:r>
            <a:r>
              <a:rPr lang="en-US" dirty="0" smtClean="0"/>
              <a:t> </a:t>
            </a:r>
            <a:r>
              <a:rPr lang="el-GR" dirty="0" smtClean="0"/>
              <a:t>(Po) </a:t>
            </a:r>
            <a:r>
              <a:rPr lang="en-US" dirty="0" err="1" smtClean="0"/>
              <a:t>εκτείνεται</a:t>
            </a:r>
            <a:r>
              <a:rPr lang="en-US" dirty="0" smtClean="0"/>
              <a:t> </a:t>
            </a:r>
            <a:r>
              <a:rPr lang="en-US" dirty="0" err="1" smtClean="0"/>
              <a:t>βόρεια</a:t>
            </a:r>
            <a:r>
              <a:rPr lang="en-US" dirty="0" smtClean="0"/>
              <a:t> </a:t>
            </a:r>
            <a:r>
              <a:rPr lang="en-US" dirty="0" err="1" smtClean="0"/>
              <a:t>της</a:t>
            </a:r>
            <a:r>
              <a:rPr lang="en-US" dirty="0" smtClean="0"/>
              <a:t> </a:t>
            </a:r>
            <a:r>
              <a:rPr lang="en-US" dirty="0" err="1" smtClean="0"/>
              <a:t>οροσειράς</a:t>
            </a:r>
            <a:r>
              <a:rPr lang="en-US" dirty="0" smtClean="0"/>
              <a:t> </a:t>
            </a:r>
            <a:r>
              <a:rPr lang="en-US" dirty="0" err="1" smtClean="0"/>
              <a:t>των</a:t>
            </a:r>
            <a:r>
              <a:rPr lang="en-US" dirty="0" smtClean="0"/>
              <a:t> </a:t>
            </a:r>
            <a:r>
              <a:rPr lang="en-US" dirty="0" err="1" smtClean="0"/>
              <a:t>Απεννίνων</a:t>
            </a:r>
            <a:r>
              <a:rPr lang="en-US" dirty="0" smtClean="0"/>
              <a:t>, </a:t>
            </a:r>
            <a:r>
              <a:rPr lang="en-US" dirty="0" err="1" smtClean="0"/>
              <a:t>στο</a:t>
            </a:r>
            <a:r>
              <a:rPr lang="en-US" dirty="0" smtClean="0"/>
              <a:t> </a:t>
            </a:r>
            <a:r>
              <a:rPr lang="en-US" dirty="0" err="1" smtClean="0"/>
              <a:t>βόρειο</a:t>
            </a:r>
            <a:r>
              <a:rPr lang="en-US" dirty="0" smtClean="0"/>
              <a:t> </a:t>
            </a:r>
            <a:r>
              <a:rPr lang="en-US" dirty="0" err="1" smtClean="0"/>
              <a:t>τμήμα</a:t>
            </a:r>
            <a:r>
              <a:rPr lang="en-US" dirty="0" smtClean="0"/>
              <a:t> </a:t>
            </a:r>
            <a:r>
              <a:rPr lang="en-US" dirty="0" err="1" smtClean="0"/>
              <a:t>της</a:t>
            </a:r>
            <a:r>
              <a:rPr lang="en-US" dirty="0" smtClean="0"/>
              <a:t> </a:t>
            </a:r>
            <a:r>
              <a:rPr lang="en-US" dirty="0" err="1" smtClean="0"/>
              <a:t>περιφέρειας</a:t>
            </a:r>
            <a:r>
              <a:rPr lang="en-US" dirty="0" smtClean="0"/>
              <a:t> </a:t>
            </a:r>
            <a:r>
              <a:rPr lang="el-GR" dirty="0" smtClean="0"/>
              <a:t>Emilia Romagna με έκταση πάνω από 12000</a:t>
            </a:r>
            <a:r>
              <a:rPr lang="en-US" dirty="0" smtClean="0"/>
              <a:t>km</a:t>
            </a:r>
            <a:r>
              <a:rPr lang="en-US" baseline="30000" dirty="0" smtClean="0"/>
              <a:t>2</a:t>
            </a:r>
            <a:r>
              <a:rPr lang="en-US" dirty="0" smtClean="0"/>
              <a:t>.</a:t>
            </a:r>
          </a:p>
          <a:p>
            <a:r>
              <a:rPr lang="en-US" dirty="0" err="1" smtClean="0"/>
              <a:t>Έχουν</a:t>
            </a:r>
            <a:r>
              <a:rPr lang="en-US" dirty="0" smtClean="0"/>
              <a:t> </a:t>
            </a:r>
            <a:r>
              <a:rPr lang="en-US" dirty="0" err="1" smtClean="0"/>
              <a:t>αναγνωριστεί</a:t>
            </a:r>
            <a:r>
              <a:rPr lang="en-US" dirty="0" smtClean="0"/>
              <a:t> </a:t>
            </a:r>
            <a:r>
              <a:rPr lang="en-US" dirty="0" err="1" smtClean="0"/>
              <a:t>τρία</a:t>
            </a:r>
            <a:r>
              <a:rPr lang="en-US" dirty="0" smtClean="0"/>
              <a:t> </a:t>
            </a:r>
            <a:r>
              <a:rPr lang="en-US" dirty="0" err="1" smtClean="0"/>
              <a:t>κύρια</a:t>
            </a:r>
            <a:r>
              <a:rPr lang="en-US" dirty="0" smtClean="0"/>
              <a:t> </a:t>
            </a:r>
            <a:r>
              <a:rPr lang="en-US" dirty="0" err="1" smtClean="0"/>
              <a:t>σώματα</a:t>
            </a:r>
            <a:r>
              <a:rPr lang="en-US" dirty="0" smtClean="0"/>
              <a:t> </a:t>
            </a:r>
            <a:r>
              <a:rPr lang="en-US" dirty="0" err="1" smtClean="0"/>
              <a:t>υπογείων</a:t>
            </a:r>
            <a:r>
              <a:rPr lang="en-US" dirty="0" smtClean="0"/>
              <a:t> </a:t>
            </a:r>
            <a:r>
              <a:rPr lang="en-US" dirty="0" err="1" smtClean="0"/>
              <a:t>υδάτων</a:t>
            </a:r>
            <a:r>
              <a:rPr lang="en-US" dirty="0" smtClean="0"/>
              <a:t>.</a:t>
            </a:r>
          </a:p>
          <a:p>
            <a:r>
              <a:rPr lang="en-US" dirty="0" err="1" smtClean="0"/>
              <a:t>Τα</a:t>
            </a:r>
            <a:r>
              <a:rPr lang="en-US" dirty="0" smtClean="0"/>
              <a:t> </a:t>
            </a:r>
            <a:r>
              <a:rPr lang="en-US" dirty="0" err="1" smtClean="0"/>
              <a:t>αλλουβιακά</a:t>
            </a:r>
            <a:r>
              <a:rPr lang="en-US" dirty="0" smtClean="0"/>
              <a:t> </a:t>
            </a:r>
            <a:r>
              <a:rPr lang="en-US" dirty="0" err="1" smtClean="0"/>
              <a:t>ριπίδια</a:t>
            </a:r>
            <a:r>
              <a:rPr lang="en-US" dirty="0" smtClean="0"/>
              <a:t> </a:t>
            </a:r>
            <a:r>
              <a:rPr lang="en-US" dirty="0" err="1" smtClean="0"/>
              <a:t>των</a:t>
            </a:r>
            <a:r>
              <a:rPr lang="en-US" dirty="0" smtClean="0"/>
              <a:t> </a:t>
            </a:r>
            <a:r>
              <a:rPr lang="en-US" dirty="0" err="1" smtClean="0"/>
              <a:t>Απεννίνων</a:t>
            </a:r>
            <a:r>
              <a:rPr lang="en-US" dirty="0" smtClean="0"/>
              <a:t> </a:t>
            </a:r>
            <a:r>
              <a:rPr lang="en-US" dirty="0" err="1" smtClean="0"/>
              <a:t>είναι</a:t>
            </a:r>
            <a:r>
              <a:rPr lang="en-US" dirty="0" smtClean="0"/>
              <a:t> </a:t>
            </a:r>
            <a:r>
              <a:rPr lang="en-US" dirty="0" err="1" smtClean="0"/>
              <a:t>τα</a:t>
            </a:r>
            <a:r>
              <a:rPr lang="en-US" dirty="0" smtClean="0"/>
              <a:t> </a:t>
            </a:r>
            <a:r>
              <a:rPr lang="en-US" dirty="0" err="1" smtClean="0"/>
              <a:t>πιο</a:t>
            </a:r>
            <a:r>
              <a:rPr lang="en-US" dirty="0" smtClean="0"/>
              <a:t> </a:t>
            </a:r>
            <a:r>
              <a:rPr lang="en-US" dirty="0" err="1" smtClean="0"/>
              <a:t>σημαντικά</a:t>
            </a:r>
            <a:r>
              <a:rPr lang="en-US" dirty="0" smtClean="0"/>
              <a:t> </a:t>
            </a:r>
            <a:r>
              <a:rPr lang="en-US" dirty="0" err="1" smtClean="0"/>
              <a:t>από</a:t>
            </a:r>
            <a:r>
              <a:rPr lang="en-US" dirty="0" smtClean="0"/>
              <a:t> </a:t>
            </a:r>
            <a:r>
              <a:rPr lang="en-US" dirty="0" err="1" smtClean="0"/>
              <a:t>χημικής</a:t>
            </a:r>
            <a:r>
              <a:rPr lang="en-US" dirty="0" smtClean="0"/>
              <a:t> </a:t>
            </a:r>
            <a:r>
              <a:rPr lang="en-US" dirty="0" err="1" smtClean="0"/>
              <a:t>και</a:t>
            </a:r>
            <a:r>
              <a:rPr lang="en-US" dirty="0" smtClean="0"/>
              <a:t> </a:t>
            </a:r>
            <a:r>
              <a:rPr lang="en-US" dirty="0" err="1" smtClean="0"/>
              <a:t>ποσοτικής</a:t>
            </a:r>
            <a:r>
              <a:rPr lang="en-US" dirty="0" smtClean="0"/>
              <a:t> </a:t>
            </a:r>
            <a:r>
              <a:rPr lang="en-US" dirty="0" err="1" smtClean="0"/>
              <a:t>κατάστασης</a:t>
            </a:r>
            <a:r>
              <a:rPr lang="en-US" dirty="0" smtClean="0"/>
              <a:t>. </a:t>
            </a:r>
          </a:p>
          <a:p>
            <a:endParaRPr lang="en-US" dirty="0" smtClean="0"/>
          </a:p>
        </p:txBody>
      </p:sp>
      <p:sp>
        <p:nvSpPr>
          <p:cNvPr id="5" name="Content Placeholder 4"/>
          <p:cNvSpPr>
            <a:spLocks noGrp="1"/>
          </p:cNvSpPr>
          <p:nvPr>
            <p:ph sz="half" idx="2"/>
          </p:nvPr>
        </p:nvSpPr>
        <p:spPr/>
        <p:txBody>
          <a:bodyPr>
            <a:normAutofit fontScale="77500" lnSpcReduction="20000"/>
          </a:bodyPr>
          <a:lstStyle/>
          <a:p>
            <a:r>
              <a:rPr lang="en-US" dirty="0" err="1" smtClean="0"/>
              <a:t>Οι</a:t>
            </a:r>
            <a:r>
              <a:rPr lang="en-US" dirty="0" smtClean="0"/>
              <a:t> </a:t>
            </a:r>
            <a:r>
              <a:rPr lang="en-US" dirty="0" err="1" smtClean="0"/>
              <a:t>περιοχές</a:t>
            </a:r>
            <a:r>
              <a:rPr lang="en-US" dirty="0" smtClean="0"/>
              <a:t> </a:t>
            </a:r>
            <a:r>
              <a:rPr lang="en-US" dirty="0" err="1" smtClean="0"/>
              <a:t>τροφοδοσίας</a:t>
            </a:r>
            <a:r>
              <a:rPr lang="en-US" dirty="0" smtClean="0"/>
              <a:t> </a:t>
            </a:r>
            <a:r>
              <a:rPr lang="en-US" dirty="0" err="1" smtClean="0"/>
              <a:t>βρίσκονται</a:t>
            </a:r>
            <a:r>
              <a:rPr lang="en-US" dirty="0" smtClean="0"/>
              <a:t> </a:t>
            </a:r>
            <a:r>
              <a:rPr lang="en-US" dirty="0" err="1" smtClean="0"/>
              <a:t>στο</a:t>
            </a:r>
            <a:r>
              <a:rPr lang="en-US" dirty="0" smtClean="0"/>
              <a:t> </a:t>
            </a:r>
            <a:r>
              <a:rPr lang="en-US" dirty="0" err="1" smtClean="0"/>
              <a:t>νότιο</a:t>
            </a:r>
            <a:r>
              <a:rPr lang="en-US" dirty="0" smtClean="0"/>
              <a:t> </a:t>
            </a:r>
            <a:r>
              <a:rPr lang="en-US" dirty="0" err="1" smtClean="0"/>
              <a:t>περιθώριο</a:t>
            </a:r>
            <a:r>
              <a:rPr lang="en-US" dirty="0" smtClean="0"/>
              <a:t> </a:t>
            </a:r>
            <a:r>
              <a:rPr lang="en-US" dirty="0" err="1" smtClean="0"/>
              <a:t>της</a:t>
            </a:r>
            <a:r>
              <a:rPr lang="en-US" dirty="0" smtClean="0"/>
              <a:t> </a:t>
            </a:r>
            <a:r>
              <a:rPr lang="en-US" dirty="0" err="1" smtClean="0"/>
              <a:t>λεκάνης</a:t>
            </a:r>
            <a:r>
              <a:rPr lang="en-US" dirty="0" smtClean="0"/>
              <a:t> </a:t>
            </a:r>
            <a:r>
              <a:rPr lang="en-US" dirty="0" err="1" smtClean="0"/>
              <a:t>του</a:t>
            </a:r>
            <a:r>
              <a:rPr lang="en-US" dirty="0" smtClean="0"/>
              <a:t> </a:t>
            </a:r>
            <a:r>
              <a:rPr lang="en-US" dirty="0" err="1" smtClean="0"/>
              <a:t>Πάδου</a:t>
            </a:r>
            <a:r>
              <a:rPr lang="en-US" dirty="0" smtClean="0"/>
              <a:t>, </a:t>
            </a:r>
            <a:r>
              <a:rPr lang="en-US" dirty="0" err="1" smtClean="0"/>
              <a:t>στους</a:t>
            </a:r>
            <a:r>
              <a:rPr lang="en-US" dirty="0" smtClean="0"/>
              <a:t> </a:t>
            </a:r>
            <a:r>
              <a:rPr lang="en-US" dirty="0" err="1" smtClean="0"/>
              <a:t>πρόποδες</a:t>
            </a:r>
            <a:r>
              <a:rPr lang="en-US" dirty="0" smtClean="0"/>
              <a:t> </a:t>
            </a:r>
            <a:r>
              <a:rPr lang="en-US" dirty="0" err="1" smtClean="0"/>
              <a:t>της</a:t>
            </a:r>
            <a:r>
              <a:rPr lang="en-US" dirty="0" smtClean="0"/>
              <a:t> </a:t>
            </a:r>
            <a:r>
              <a:rPr lang="en-US" dirty="0" err="1" smtClean="0"/>
              <a:t>οροσειράς</a:t>
            </a:r>
            <a:r>
              <a:rPr lang="en-US" dirty="0" smtClean="0"/>
              <a:t>.</a:t>
            </a:r>
          </a:p>
          <a:p>
            <a:r>
              <a:rPr lang="en-US" dirty="0" err="1" smtClean="0"/>
              <a:t>Οι</a:t>
            </a:r>
            <a:r>
              <a:rPr lang="en-US" dirty="0" smtClean="0"/>
              <a:t> </a:t>
            </a:r>
            <a:r>
              <a:rPr lang="en-US" dirty="0" err="1" smtClean="0"/>
              <a:t>περιοχές</a:t>
            </a:r>
            <a:r>
              <a:rPr lang="en-US" dirty="0" smtClean="0"/>
              <a:t> </a:t>
            </a:r>
            <a:r>
              <a:rPr lang="en-US" dirty="0" err="1" smtClean="0"/>
              <a:t>προστασίας</a:t>
            </a:r>
            <a:r>
              <a:rPr lang="en-US" dirty="0" smtClean="0"/>
              <a:t> </a:t>
            </a:r>
            <a:r>
              <a:rPr lang="en-US" dirty="0" err="1" smtClean="0"/>
              <a:t>υπόγειου</a:t>
            </a:r>
            <a:r>
              <a:rPr lang="en-US" dirty="0" smtClean="0"/>
              <a:t> </a:t>
            </a:r>
            <a:r>
              <a:rPr lang="en-US" dirty="0" err="1" smtClean="0"/>
              <a:t>νερού</a:t>
            </a:r>
            <a:r>
              <a:rPr lang="en-US" dirty="0" smtClean="0"/>
              <a:t> </a:t>
            </a:r>
            <a:r>
              <a:rPr lang="en-US" dirty="0" err="1" smtClean="0"/>
              <a:t>έχουν</a:t>
            </a:r>
            <a:r>
              <a:rPr lang="en-US" dirty="0" smtClean="0"/>
              <a:t> </a:t>
            </a:r>
            <a:r>
              <a:rPr lang="en-US" dirty="0" err="1" smtClean="0"/>
              <a:t>οριοθετηθεί</a:t>
            </a:r>
            <a:r>
              <a:rPr lang="en-US" dirty="0" smtClean="0"/>
              <a:t> </a:t>
            </a:r>
            <a:r>
              <a:rPr lang="en-US" dirty="0" err="1" smtClean="0"/>
              <a:t>όπως</a:t>
            </a:r>
            <a:r>
              <a:rPr lang="en-US" dirty="0" smtClean="0"/>
              <a:t> </a:t>
            </a:r>
            <a:r>
              <a:rPr lang="en-US" dirty="0" err="1" smtClean="0"/>
              <a:t>φαίνεται</a:t>
            </a:r>
            <a:r>
              <a:rPr lang="en-US" dirty="0" smtClean="0"/>
              <a:t> </a:t>
            </a:r>
            <a:r>
              <a:rPr lang="en-US" dirty="0" err="1" smtClean="0"/>
              <a:t>στο</a:t>
            </a:r>
            <a:r>
              <a:rPr lang="en-US" dirty="0" smtClean="0"/>
              <a:t> </a:t>
            </a:r>
            <a:r>
              <a:rPr lang="en-US" dirty="0" err="1" smtClean="0"/>
              <a:t>χάρτη</a:t>
            </a:r>
            <a:r>
              <a:rPr lang="en-US" dirty="0" smtClean="0"/>
              <a:t> </a:t>
            </a:r>
            <a:r>
              <a:rPr lang="en-US" dirty="0" err="1" smtClean="0"/>
              <a:t>και</a:t>
            </a:r>
            <a:r>
              <a:rPr lang="en-US" dirty="0" smtClean="0"/>
              <a:t> </a:t>
            </a:r>
            <a:r>
              <a:rPr lang="en-US" dirty="0" err="1" smtClean="0"/>
              <a:t>στην</a:t>
            </a:r>
            <a:r>
              <a:rPr lang="en-US" dirty="0" smtClean="0"/>
              <a:t> </a:t>
            </a:r>
            <a:r>
              <a:rPr lang="en-US" dirty="0" err="1" smtClean="0"/>
              <a:t>τομή</a:t>
            </a:r>
            <a:r>
              <a:rPr lang="en-US" dirty="0" smtClean="0"/>
              <a:t>. </a:t>
            </a:r>
            <a:r>
              <a:rPr lang="en-US" dirty="0" err="1" smtClean="0"/>
              <a:t>Εκτείνονται</a:t>
            </a:r>
            <a:r>
              <a:rPr lang="en-US" dirty="0" smtClean="0"/>
              <a:t> </a:t>
            </a:r>
            <a:r>
              <a:rPr lang="en-US" dirty="0" err="1" smtClean="0"/>
              <a:t>πέρα</a:t>
            </a:r>
            <a:r>
              <a:rPr lang="en-US" dirty="0" smtClean="0"/>
              <a:t> </a:t>
            </a:r>
            <a:r>
              <a:rPr lang="en-US" dirty="0" err="1" smtClean="0"/>
              <a:t>από</a:t>
            </a:r>
            <a:r>
              <a:rPr lang="en-US" dirty="0" smtClean="0"/>
              <a:t> </a:t>
            </a:r>
            <a:r>
              <a:rPr lang="en-US" dirty="0" err="1" smtClean="0"/>
              <a:t>τα</a:t>
            </a:r>
            <a:r>
              <a:rPr lang="en-US" dirty="0" smtClean="0"/>
              <a:t> </a:t>
            </a:r>
            <a:r>
              <a:rPr lang="en-US" dirty="0" err="1" smtClean="0"/>
              <a:t>όρια</a:t>
            </a:r>
            <a:r>
              <a:rPr lang="en-US" dirty="0" smtClean="0"/>
              <a:t> </a:t>
            </a:r>
            <a:r>
              <a:rPr lang="en-US" dirty="0" err="1" smtClean="0"/>
              <a:t>του</a:t>
            </a:r>
            <a:r>
              <a:rPr lang="en-US" dirty="0" smtClean="0"/>
              <a:t> </a:t>
            </a:r>
            <a:r>
              <a:rPr lang="en-US" dirty="0" err="1" smtClean="0"/>
              <a:t>υδροφορέα</a:t>
            </a:r>
            <a:r>
              <a:rPr lang="en-US" dirty="0" smtClean="0"/>
              <a:t>, </a:t>
            </a:r>
            <a:r>
              <a:rPr lang="en-US" dirty="0" err="1" smtClean="0"/>
              <a:t>για</a:t>
            </a:r>
            <a:r>
              <a:rPr lang="en-US" dirty="0" smtClean="0"/>
              <a:t> </a:t>
            </a:r>
            <a:r>
              <a:rPr lang="en-US" dirty="0" err="1" smtClean="0"/>
              <a:t>να</a:t>
            </a:r>
            <a:r>
              <a:rPr lang="en-US" dirty="0" smtClean="0"/>
              <a:t> </a:t>
            </a:r>
            <a:r>
              <a:rPr lang="en-US" dirty="0" err="1" smtClean="0"/>
              <a:t>συμπεριλάβουν</a:t>
            </a:r>
            <a:r>
              <a:rPr lang="en-US" dirty="0" smtClean="0"/>
              <a:t> </a:t>
            </a:r>
            <a:r>
              <a:rPr lang="en-US" dirty="0" err="1" smtClean="0"/>
              <a:t>τις</a:t>
            </a:r>
            <a:r>
              <a:rPr lang="en-US" dirty="0" smtClean="0"/>
              <a:t> </a:t>
            </a:r>
            <a:r>
              <a:rPr lang="en-US" dirty="0" err="1" smtClean="0"/>
              <a:t>αδιαπέρατες</a:t>
            </a:r>
            <a:r>
              <a:rPr lang="en-US" dirty="0" smtClean="0"/>
              <a:t> </a:t>
            </a:r>
            <a:r>
              <a:rPr lang="en-US" dirty="0" err="1" smtClean="0"/>
              <a:t>λεκάνες</a:t>
            </a:r>
            <a:r>
              <a:rPr lang="en-US" dirty="0" smtClean="0"/>
              <a:t> </a:t>
            </a:r>
            <a:r>
              <a:rPr lang="en-US" dirty="0" err="1" smtClean="0"/>
              <a:t>ανάντη</a:t>
            </a:r>
            <a:r>
              <a:rPr lang="en-US" dirty="0" smtClean="0"/>
              <a:t>, </a:t>
            </a:r>
            <a:r>
              <a:rPr lang="en-US" dirty="0" err="1" smtClean="0"/>
              <a:t>που</a:t>
            </a:r>
            <a:r>
              <a:rPr lang="en-US" dirty="0" smtClean="0"/>
              <a:t> </a:t>
            </a:r>
            <a:r>
              <a:rPr lang="en-US" dirty="0" err="1" smtClean="0"/>
              <a:t>μπορούν</a:t>
            </a:r>
            <a:r>
              <a:rPr lang="en-US" dirty="0" smtClean="0"/>
              <a:t> </a:t>
            </a:r>
            <a:r>
              <a:rPr lang="en-US" dirty="0" err="1" smtClean="0"/>
              <a:t>να</a:t>
            </a:r>
            <a:r>
              <a:rPr lang="en-US" dirty="0" smtClean="0"/>
              <a:t> </a:t>
            </a:r>
            <a:r>
              <a:rPr lang="en-US" dirty="0" err="1" smtClean="0"/>
              <a:t>εμπλουτίσουν</a:t>
            </a:r>
            <a:r>
              <a:rPr lang="en-US" dirty="0" smtClean="0"/>
              <a:t> </a:t>
            </a:r>
            <a:r>
              <a:rPr lang="en-US" dirty="0" err="1" smtClean="0"/>
              <a:t>τους</a:t>
            </a:r>
            <a:r>
              <a:rPr lang="en-US" dirty="0" smtClean="0"/>
              <a:t> </a:t>
            </a:r>
            <a:r>
              <a:rPr lang="en-US" dirty="0" err="1" smtClean="0"/>
              <a:t>υδροφορείς</a:t>
            </a:r>
            <a:r>
              <a:rPr lang="en-US" dirty="0" smtClean="0"/>
              <a:t>.</a:t>
            </a:r>
            <a:endParaRPr lang="el-GR" dirty="0"/>
          </a:p>
        </p:txBody>
      </p:sp>
      <p:pic>
        <p:nvPicPr>
          <p:cNvPr id="6147" name="Picture 3"/>
          <p:cNvPicPr>
            <a:picLocks noChangeAspect="1" noChangeArrowheads="1"/>
          </p:cNvPicPr>
          <p:nvPr/>
        </p:nvPicPr>
        <p:blipFill>
          <a:blip r:embed="rId2" cstate="print">
            <a:lum bright="20000" contrast="30000"/>
          </a:blip>
          <a:srcRect l="20672" t="21000" r="14360" b="8126"/>
          <a:stretch>
            <a:fillRect/>
          </a:stretch>
        </p:blipFill>
        <p:spPr bwMode="auto">
          <a:xfrm>
            <a:off x="5076055" y="3933056"/>
            <a:ext cx="3520391" cy="216024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Περιοχή </a:t>
            </a:r>
            <a:r>
              <a:rPr lang="en-US" dirty="0" smtClean="0"/>
              <a:t>Emilia </a:t>
            </a:r>
            <a:r>
              <a:rPr lang="en-US" dirty="0" err="1" smtClean="0"/>
              <a:t>Romana</a:t>
            </a:r>
            <a:r>
              <a:rPr lang="el-GR" dirty="0" smtClean="0"/>
              <a:t>, </a:t>
            </a:r>
            <a:r>
              <a:rPr lang="en-US" dirty="0" err="1" smtClean="0"/>
              <a:t>Ιταλία</a:t>
            </a:r>
            <a:endParaRPr lang="el-GR"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868581" y="1600200"/>
            <a:ext cx="7406837" cy="45259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Νερό ανθρώπινης κατανάλωσης</a:t>
            </a:r>
            <a:endParaRPr lang="el-GR" dirty="0"/>
          </a:p>
        </p:txBody>
      </p:sp>
      <p:graphicFrame>
        <p:nvGraphicFramePr>
          <p:cNvPr id="4" name="Content Placeholder 3"/>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p:txBody>
          <a:bodyPr>
            <a:normAutofit fontScale="85000" lnSpcReduction="10000"/>
          </a:bodyPr>
          <a:lstStyle/>
          <a:p>
            <a:r>
              <a:rPr lang="el-GR" dirty="0" smtClean="0"/>
              <a:t>Το </a:t>
            </a:r>
            <a:r>
              <a:rPr lang="el-GR" b="1" dirty="0" smtClean="0"/>
              <a:t>πόσιμο νερό</a:t>
            </a:r>
            <a:r>
              <a:rPr lang="el-GR" dirty="0" smtClean="0"/>
              <a:t>, ή </a:t>
            </a:r>
            <a:r>
              <a:rPr lang="el-GR" b="1" dirty="0" smtClean="0"/>
              <a:t>νερό  ανθρώπινης κατανάλωσης</a:t>
            </a:r>
            <a:r>
              <a:rPr lang="el-GR" dirty="0" smtClean="0"/>
              <a:t>, χρήζει ιδιαίτερης προστασίας.</a:t>
            </a:r>
          </a:p>
          <a:p>
            <a:r>
              <a:rPr lang="el-GR" dirty="0" smtClean="0"/>
              <a:t>Είναι το νερό που χρησιμοποιείται στην </a:t>
            </a:r>
            <a:r>
              <a:rPr lang="el-GR" b="1" dirty="0" smtClean="0"/>
              <a:t>ύδρευση</a:t>
            </a:r>
            <a:r>
              <a:rPr lang="el-GR" dirty="0" smtClean="0"/>
              <a:t>, αλλά και στην παραγωγή προϊόντων που καταναλώνει ο άνθρωπος (π.χ. </a:t>
            </a:r>
            <a:r>
              <a:rPr lang="el-GR" dirty="0"/>
              <a:t>ε</a:t>
            </a:r>
            <a:r>
              <a:rPr lang="el-GR" dirty="0" smtClean="0"/>
              <a:t>πεξεργασία και συσκευασία τροφίμων).</a:t>
            </a:r>
          </a:p>
          <a:p>
            <a:r>
              <a:rPr lang="el-GR" dirty="0" smtClean="0"/>
              <a:t>Τα σταθερότυπα ποιότητας προβλέπουν αυστηρά όρια στις συγκεντρώσεις πληθώρας ουσιών και παραμέτρων.</a:t>
            </a:r>
          </a:p>
          <a:p>
            <a:r>
              <a:rPr lang="el-GR" dirty="0" smtClean="0"/>
              <a:t>Κάθε σύστημα υδάτων που προορίζεται για ανθρώπινη κατανάλωση, πρέπει να </a:t>
            </a:r>
            <a:r>
              <a:rPr lang="el-GR" b="1" dirty="0" smtClean="0"/>
              <a:t>παρακολουθείται</a:t>
            </a:r>
            <a:r>
              <a:rPr lang="el-GR" dirty="0" smtClean="0"/>
              <a:t> και να προστατεύεται αυστηρά.</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Περιοχή </a:t>
            </a:r>
            <a:r>
              <a:rPr lang="en-US" dirty="0" smtClean="0"/>
              <a:t>Emilia </a:t>
            </a:r>
            <a:r>
              <a:rPr lang="en-US" dirty="0" err="1" smtClean="0"/>
              <a:t>Romana</a:t>
            </a:r>
            <a:r>
              <a:rPr lang="el-GR" dirty="0" smtClean="0"/>
              <a:t>, </a:t>
            </a:r>
            <a:r>
              <a:rPr lang="en-US" dirty="0" err="1" smtClean="0"/>
              <a:t>Ιταλία</a:t>
            </a:r>
            <a:endParaRPr lang="el-GR" dirty="0"/>
          </a:p>
        </p:txBody>
      </p:sp>
      <p:pic>
        <p:nvPicPr>
          <p:cNvPr id="35844" name="Picture 4"/>
          <p:cNvPicPr>
            <a:picLocks noGrp="1" noChangeAspect="1" noChangeArrowheads="1"/>
          </p:cNvPicPr>
          <p:nvPr>
            <p:ph idx="1"/>
          </p:nvPr>
        </p:nvPicPr>
        <p:blipFill>
          <a:blip r:embed="rId2" cstate="print"/>
          <a:srcRect/>
          <a:stretch>
            <a:fillRect/>
          </a:stretch>
        </p:blipFill>
        <p:spPr bwMode="auto">
          <a:xfrm>
            <a:off x="457200" y="1484784"/>
            <a:ext cx="8229600" cy="475252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800" b="1" dirty="0" smtClean="0"/>
              <a:t>Περιοχή </a:t>
            </a:r>
            <a:r>
              <a:rPr lang="en-US" sz="2800" b="1" dirty="0" smtClean="0"/>
              <a:t>Emilia </a:t>
            </a:r>
            <a:r>
              <a:rPr lang="en-US" sz="2800" b="1" dirty="0" err="1" smtClean="0"/>
              <a:t>Romana</a:t>
            </a:r>
            <a:r>
              <a:rPr lang="el-GR" sz="2800" b="1" dirty="0" smtClean="0"/>
              <a:t>, </a:t>
            </a:r>
            <a:r>
              <a:rPr lang="en-US" sz="2800" b="1" dirty="0" err="1" smtClean="0"/>
              <a:t>Ιταλία</a:t>
            </a:r>
            <a:r>
              <a:rPr lang="el-GR" sz="2800" b="1" dirty="0" smtClean="0"/>
              <a:t/>
            </a:r>
            <a:br>
              <a:rPr lang="el-GR" sz="2800" b="1" dirty="0" smtClean="0"/>
            </a:br>
            <a:r>
              <a:rPr lang="el-GR" sz="2800" b="1" dirty="0" smtClean="0"/>
              <a:t>Προστασία σωμάτων υπόγειου νερού για ανθρώπινη κατανάλωση</a:t>
            </a:r>
            <a:endParaRPr lang="el-GR" sz="2800" b="1" dirty="0"/>
          </a:p>
        </p:txBody>
      </p:sp>
      <p:sp>
        <p:nvSpPr>
          <p:cNvPr id="5" name="Content Placeholder 4"/>
          <p:cNvSpPr>
            <a:spLocks noGrp="1"/>
          </p:cNvSpPr>
          <p:nvPr>
            <p:ph sz="half" idx="1"/>
          </p:nvPr>
        </p:nvSpPr>
        <p:spPr/>
        <p:txBody>
          <a:bodyPr>
            <a:normAutofit fontScale="92500" lnSpcReduction="20000"/>
          </a:bodyPr>
          <a:lstStyle/>
          <a:p>
            <a:r>
              <a:rPr lang="el-GR" dirty="0" smtClean="0"/>
              <a:t>Ζώνες προστασίας:</a:t>
            </a:r>
          </a:p>
          <a:p>
            <a:pPr marL="914400" lvl="1" indent="-457200">
              <a:buFont typeface="+mj-lt"/>
              <a:buAutoNum type="arabicPeriod"/>
            </a:pPr>
            <a:r>
              <a:rPr lang="el-GR" dirty="0" smtClean="0"/>
              <a:t>Ζώνη απόλυτης προστασίας (τουλάχιστον 10 μέτρα γύρω από το σημείο υδροληψίας)</a:t>
            </a:r>
          </a:p>
          <a:p>
            <a:pPr marL="914400" lvl="1" indent="-457200">
              <a:buFont typeface="+mj-lt"/>
              <a:buAutoNum type="arabicPeriod"/>
            </a:pPr>
            <a:r>
              <a:rPr lang="el-GR" dirty="0" smtClean="0"/>
              <a:t>Ζώνη «σεβασμού» (η περιοχή γύρω από την υδροληψία οριζόμενη από χρόνο διαδρομής 180 ως 365 μέρες, ή τουλάχιστον 200 μέτρα απόσταση)</a:t>
            </a:r>
          </a:p>
          <a:p>
            <a:pPr marL="914400" lvl="1" indent="-457200">
              <a:buFont typeface="+mj-lt"/>
              <a:buAutoNum type="arabicPeriod"/>
            </a:pPr>
            <a:r>
              <a:rPr lang="el-GR" dirty="0" smtClean="0"/>
              <a:t>Ζώνες προστασίας, στις περιοχές εμπλουτισμού των υδροφορέων.</a:t>
            </a:r>
          </a:p>
          <a:p>
            <a:pPr marL="914400" lvl="1" indent="-457200">
              <a:buFont typeface="+mj-lt"/>
              <a:buAutoNum type="arabicPeriod"/>
            </a:pPr>
            <a:endParaRPr lang="el-GR" dirty="0"/>
          </a:p>
        </p:txBody>
      </p:sp>
      <p:sp>
        <p:nvSpPr>
          <p:cNvPr id="6" name="Content Placeholder 5"/>
          <p:cNvSpPr>
            <a:spLocks noGrp="1"/>
          </p:cNvSpPr>
          <p:nvPr>
            <p:ph sz="half" idx="2"/>
          </p:nvPr>
        </p:nvSpPr>
        <p:spPr/>
        <p:txBody>
          <a:bodyPr>
            <a:normAutofit fontScale="92500" lnSpcReduction="20000"/>
          </a:bodyPr>
          <a:lstStyle/>
          <a:p>
            <a:r>
              <a:rPr lang="el-GR" dirty="0" smtClean="0"/>
              <a:t>Οι ζώνες προστασίας βασίζονται σε υδρογεωλογική, υδροχημική και υδρολογική ανάλυση.</a:t>
            </a:r>
          </a:p>
          <a:p>
            <a:r>
              <a:rPr lang="el-GR" dirty="0" smtClean="0"/>
              <a:t>Λαμβάνεται υπόψη η τρωτότητα στη ρύπανση. </a:t>
            </a:r>
          </a:p>
          <a:p>
            <a:r>
              <a:rPr lang="el-GR" dirty="0" smtClean="0"/>
              <a:t>Οι περιοχές προστασίας πηγών αντιστοιχούν σε ολόκληρη την περιοχή εμπλουτισμού.</a:t>
            </a:r>
          </a:p>
          <a:p>
            <a:r>
              <a:rPr lang="el-GR" dirty="0" smtClean="0"/>
              <a:t>Στην </a:t>
            </a:r>
            <a:r>
              <a:rPr lang="en-US" dirty="0" smtClean="0"/>
              <a:t>Emilia Romagna</a:t>
            </a:r>
            <a:r>
              <a:rPr lang="el-GR" dirty="0" smtClean="0"/>
              <a:t> έχουν χαρακτηριστεί ως ζώνες προστασίας τα 2850 (13%) από τα 22000</a:t>
            </a:r>
            <a:r>
              <a:rPr lang="en-US" dirty="0" smtClean="0"/>
              <a:t>km</a:t>
            </a:r>
            <a:r>
              <a:rPr lang="en-US" baseline="30000" dirty="0" smtClean="0"/>
              <a:t>2</a:t>
            </a:r>
            <a:r>
              <a:rPr lang="en-US" dirty="0" smtClean="0"/>
              <a:t> </a:t>
            </a:r>
            <a:r>
              <a:rPr lang="el-GR" dirty="0" smtClean="0"/>
              <a:t>της περιφέρειας σε 4 υποζώνες με διαφορετικά χαρακτηριστικά.</a:t>
            </a:r>
            <a:endParaRPr lang="el-GR"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sz="2800" b="1" dirty="0" smtClean="0"/>
              <a:t>Golega,</a:t>
            </a:r>
            <a:r>
              <a:rPr lang="en-US" sz="2800" b="1" dirty="0" smtClean="0"/>
              <a:t> </a:t>
            </a:r>
            <a:r>
              <a:rPr lang="el-GR" sz="2800" b="1" dirty="0" smtClean="0"/>
              <a:t>Πορτογαλία</a:t>
            </a:r>
            <a:br>
              <a:rPr lang="el-GR" sz="2800" b="1" dirty="0" smtClean="0"/>
            </a:br>
            <a:r>
              <a:rPr lang="el-GR" sz="2800" b="1" dirty="0" smtClean="0"/>
              <a:t>Ζώνες προστασίας υδροληψίας</a:t>
            </a:r>
            <a:endParaRPr lang="el-GR" sz="2800" b="1" dirty="0"/>
          </a:p>
        </p:txBody>
      </p:sp>
      <p:pic>
        <p:nvPicPr>
          <p:cNvPr id="1026" name="Picture 2"/>
          <p:cNvPicPr>
            <a:picLocks noGrp="1" noChangeAspect="1" noChangeArrowheads="1"/>
          </p:cNvPicPr>
          <p:nvPr>
            <p:ph sz="half" idx="1"/>
          </p:nvPr>
        </p:nvPicPr>
        <p:blipFill>
          <a:blip r:embed="rId2" cstate="print"/>
          <a:srcRect/>
          <a:stretch>
            <a:fillRect/>
          </a:stretch>
        </p:blipFill>
        <p:spPr bwMode="auto">
          <a:xfrm>
            <a:off x="797201" y="1600201"/>
            <a:ext cx="3067032" cy="4133056"/>
          </a:xfrm>
          <a:prstGeom prst="rect">
            <a:avLst/>
          </a:prstGeom>
          <a:noFill/>
          <a:ln w="9525">
            <a:solidFill>
              <a:schemeClr val="tx1"/>
            </a:solidFill>
            <a:miter lim="800000"/>
            <a:headEnd/>
            <a:tailEnd/>
          </a:ln>
        </p:spPr>
      </p:pic>
      <p:sp>
        <p:nvSpPr>
          <p:cNvPr id="9" name="Content Placeholder 8"/>
          <p:cNvSpPr>
            <a:spLocks noGrp="1"/>
          </p:cNvSpPr>
          <p:nvPr>
            <p:ph sz="half" idx="2"/>
          </p:nvPr>
        </p:nvSpPr>
        <p:spPr/>
        <p:txBody>
          <a:bodyPr/>
          <a:lstStyle/>
          <a:p>
            <a:r>
              <a:rPr lang="el-GR" dirty="0" smtClean="0"/>
              <a:t>Σύστημα υπό πίεση υδροφόρων οριζόντων σε εναλλαγές ψαμμιτών και αργίλων</a:t>
            </a:r>
          </a:p>
          <a:p>
            <a:r>
              <a:rPr lang="el-GR" dirty="0" smtClean="0"/>
              <a:t>Κοκκώδης υδροφόρος ορίζοντας</a:t>
            </a:r>
          </a:p>
          <a:p>
            <a:r>
              <a:rPr lang="el-GR" dirty="0" smtClean="0"/>
              <a:t>Το νερό προορίζεται για πόσιμο</a:t>
            </a:r>
          </a:p>
          <a:p>
            <a:r>
              <a:rPr lang="el-GR" dirty="0" smtClean="0"/>
              <a:t>Γίνεται άντληση από δύο υδροληψίες με γεώτρηση</a:t>
            </a:r>
          </a:p>
          <a:p>
            <a:r>
              <a:rPr lang="el-GR" dirty="0" smtClean="0"/>
              <a:t>Η πρώτη ζώνη προστασίας έχει ήδη οριοθετηθεί για καθεμιά από την αρχή εκμετάλλευσης με ένα πολύγωνο, για την προστασία του σημείου υδροληψίας</a:t>
            </a:r>
            <a:endParaRPr lang="el-GR"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Golega,</a:t>
            </a:r>
            <a:r>
              <a:rPr lang="en-US" dirty="0" smtClean="0"/>
              <a:t> </a:t>
            </a:r>
            <a:r>
              <a:rPr lang="el-GR" dirty="0" smtClean="0"/>
              <a:t>Πορτογαλία</a:t>
            </a:r>
            <a:endParaRPr lang="el-GR" dirty="0"/>
          </a:p>
        </p:txBody>
      </p:sp>
      <p:pic>
        <p:nvPicPr>
          <p:cNvPr id="1027" name="Picture 3"/>
          <p:cNvPicPr>
            <a:picLocks noGrp="1" noChangeAspect="1" noChangeArrowheads="1"/>
          </p:cNvPicPr>
          <p:nvPr>
            <p:ph sz="half" idx="2"/>
          </p:nvPr>
        </p:nvPicPr>
        <p:blipFill>
          <a:blip r:embed="rId2" cstate="print">
            <a:lum bright="-20000" contrast="30000"/>
          </a:blip>
          <a:srcRect l="1535" t="1683" r="38597" b="1254"/>
          <a:stretch>
            <a:fillRect/>
          </a:stretch>
        </p:blipFill>
        <p:spPr bwMode="auto">
          <a:xfrm>
            <a:off x="4067944" y="1553099"/>
            <a:ext cx="4176464" cy="5033175"/>
          </a:xfrm>
          <a:prstGeom prst="rect">
            <a:avLst/>
          </a:prstGeom>
          <a:noFill/>
          <a:ln w="9525">
            <a:solidFill>
              <a:schemeClr val="tx1"/>
            </a:solidFill>
            <a:miter lim="800000"/>
            <a:headEnd/>
            <a:tailEnd/>
          </a:ln>
        </p:spPr>
      </p:pic>
      <p:sp>
        <p:nvSpPr>
          <p:cNvPr id="5" name="Content Placeholder 4"/>
          <p:cNvSpPr>
            <a:spLocks noGrp="1"/>
          </p:cNvSpPr>
          <p:nvPr>
            <p:ph sz="half" idx="1"/>
          </p:nvPr>
        </p:nvSpPr>
        <p:spPr>
          <a:xfrm>
            <a:off x="457200" y="1600200"/>
            <a:ext cx="3466728" cy="4525963"/>
          </a:xfrm>
        </p:spPr>
        <p:txBody>
          <a:bodyPr>
            <a:noAutofit/>
          </a:bodyPr>
          <a:lstStyle/>
          <a:p>
            <a:r>
              <a:rPr lang="el-GR" sz="1400" dirty="0" smtClean="0"/>
              <a:t>Η τοπική γενική κατεύθυνση ροής είναι προς τα νοτιοανατολικά</a:t>
            </a:r>
          </a:p>
          <a:p>
            <a:r>
              <a:rPr lang="el-GR" sz="1400" dirty="0" smtClean="0"/>
              <a:t>Η πιθανή εξάπλωση ενός θυσάνου ρύπανσης, αλλά και η ζώνη ανάκτησης των γεωτρήσεων θα είναι ελλειπτική, με μεγάλο άξονα σε αυτή την κατεύθυνση, και ανάπτυξη από την υδροληψία προς τα ανάντη, δηλαδή τα ΒΔ.</a:t>
            </a:r>
          </a:p>
          <a:p>
            <a:r>
              <a:rPr lang="el-GR" sz="1400" dirty="0" smtClean="0"/>
              <a:t>Χρησιμοποιήθηκε η μέθοδος </a:t>
            </a:r>
            <a:r>
              <a:rPr lang="en-US" sz="1400" smtClean="0"/>
              <a:t>Jacob </a:t>
            </a:r>
            <a:r>
              <a:rPr lang="en-US" sz="1400" dirty="0" smtClean="0"/>
              <a:t>&amp; Bear </a:t>
            </a:r>
            <a:r>
              <a:rPr lang="en-US" sz="1400" dirty="0" err="1" smtClean="0"/>
              <a:t>για</a:t>
            </a:r>
            <a:r>
              <a:rPr lang="en-US" sz="1400" dirty="0" smtClean="0"/>
              <a:t> </a:t>
            </a:r>
            <a:r>
              <a:rPr lang="en-US" sz="1400" dirty="0" err="1" smtClean="0"/>
              <a:t>τον</a:t>
            </a:r>
            <a:r>
              <a:rPr lang="en-US" sz="1400" dirty="0" smtClean="0"/>
              <a:t> </a:t>
            </a:r>
            <a:r>
              <a:rPr lang="en-US" sz="1400" dirty="0" err="1" smtClean="0"/>
              <a:t>καθορισμό</a:t>
            </a:r>
            <a:r>
              <a:rPr lang="en-US" sz="1400" dirty="0" smtClean="0"/>
              <a:t> </a:t>
            </a:r>
            <a:r>
              <a:rPr lang="en-US" sz="1400" dirty="0" err="1" smtClean="0"/>
              <a:t>της</a:t>
            </a:r>
            <a:r>
              <a:rPr lang="en-US" sz="1400" dirty="0" smtClean="0"/>
              <a:t> </a:t>
            </a:r>
            <a:r>
              <a:rPr lang="en-US" sz="1400" dirty="0" err="1" smtClean="0"/>
              <a:t>περιοχής</a:t>
            </a:r>
            <a:r>
              <a:rPr lang="en-US" sz="1400" dirty="0" smtClean="0"/>
              <a:t> </a:t>
            </a:r>
            <a:r>
              <a:rPr lang="en-US" sz="1400" dirty="0" err="1" smtClean="0"/>
              <a:t>προστασίας</a:t>
            </a:r>
            <a:r>
              <a:rPr lang="en-US" sz="1400" dirty="0" smtClean="0"/>
              <a:t> (</a:t>
            </a:r>
            <a:r>
              <a:rPr lang="en-US" sz="1400" dirty="0" err="1" smtClean="0"/>
              <a:t>ενδιάμεση</a:t>
            </a:r>
            <a:r>
              <a:rPr lang="en-US" sz="1400" dirty="0" smtClean="0"/>
              <a:t> </a:t>
            </a:r>
            <a:r>
              <a:rPr lang="en-US" sz="1400" dirty="0" err="1" smtClean="0"/>
              <a:t>και</a:t>
            </a:r>
            <a:r>
              <a:rPr lang="en-US" sz="1400" dirty="0" smtClean="0"/>
              <a:t> </a:t>
            </a:r>
            <a:r>
              <a:rPr lang="en-US" sz="1400" dirty="0" err="1" smtClean="0"/>
              <a:t>εξωτερική</a:t>
            </a:r>
            <a:r>
              <a:rPr lang="en-US" sz="1400" dirty="0" smtClean="0"/>
              <a:t> </a:t>
            </a:r>
            <a:r>
              <a:rPr lang="en-US" sz="1400" dirty="0" err="1" smtClean="0"/>
              <a:t>ζώνη</a:t>
            </a:r>
            <a:r>
              <a:rPr lang="en-US" sz="1400" dirty="0" smtClean="0"/>
              <a:t>).</a:t>
            </a:r>
          </a:p>
          <a:p>
            <a:r>
              <a:rPr lang="en-US" sz="1400" dirty="0" err="1" smtClean="0"/>
              <a:t>Δεδομένα</a:t>
            </a:r>
            <a:r>
              <a:rPr lang="en-US" sz="1400" dirty="0" smtClean="0"/>
              <a:t> </a:t>
            </a:r>
            <a:r>
              <a:rPr lang="en-US" sz="1400" dirty="0" err="1" smtClean="0"/>
              <a:t>που</a:t>
            </a:r>
            <a:r>
              <a:rPr lang="en-US" sz="1400" dirty="0" smtClean="0"/>
              <a:t> </a:t>
            </a:r>
            <a:r>
              <a:rPr lang="en-US" sz="1400" dirty="0" err="1" smtClean="0"/>
              <a:t>απαιτούνται</a:t>
            </a:r>
            <a:r>
              <a:rPr lang="en-US" sz="1400" dirty="0" smtClean="0"/>
              <a:t>:</a:t>
            </a:r>
          </a:p>
          <a:p>
            <a:pPr lvl="1"/>
            <a:r>
              <a:rPr lang="el-GR" sz="1200" dirty="0" smtClean="0"/>
              <a:t>Μ</a:t>
            </a:r>
            <a:r>
              <a:rPr lang="en-US" sz="1200" dirty="0" err="1" smtClean="0"/>
              <a:t>εταβιβαστικότητα</a:t>
            </a:r>
            <a:r>
              <a:rPr lang="en-US" sz="1200" dirty="0" smtClean="0"/>
              <a:t> Τ </a:t>
            </a:r>
            <a:r>
              <a:rPr lang="en-US" sz="1200" dirty="0" err="1" smtClean="0"/>
              <a:t>του</a:t>
            </a:r>
            <a:r>
              <a:rPr lang="en-US" sz="1200" dirty="0" smtClean="0"/>
              <a:t> </a:t>
            </a:r>
            <a:r>
              <a:rPr lang="en-US" sz="1200" dirty="0" err="1" smtClean="0"/>
              <a:t>υ.ο</a:t>
            </a:r>
            <a:r>
              <a:rPr lang="en-US" sz="1200" dirty="0" smtClean="0"/>
              <a:t>.</a:t>
            </a:r>
          </a:p>
          <a:p>
            <a:pPr lvl="1"/>
            <a:r>
              <a:rPr lang="en-US" sz="1200" dirty="0" err="1" smtClean="0"/>
              <a:t>Παροχή</a:t>
            </a:r>
            <a:r>
              <a:rPr lang="en-US" sz="1200" dirty="0" smtClean="0"/>
              <a:t> </a:t>
            </a:r>
            <a:r>
              <a:rPr lang="en-US" sz="1200" dirty="0" err="1" smtClean="0"/>
              <a:t>άντλησης</a:t>
            </a:r>
            <a:r>
              <a:rPr lang="en-US" sz="1200" dirty="0" smtClean="0"/>
              <a:t> </a:t>
            </a:r>
            <a:r>
              <a:rPr lang="el-GR" sz="1200" dirty="0" smtClean="0"/>
              <a:t>Q</a:t>
            </a:r>
          </a:p>
          <a:p>
            <a:pPr lvl="1"/>
            <a:r>
              <a:rPr lang="el-GR" sz="1200" dirty="0" smtClean="0"/>
              <a:t>Χρόνος </a:t>
            </a:r>
            <a:r>
              <a:rPr lang="en-US" sz="1200" dirty="0" smtClean="0"/>
              <a:t>t</a:t>
            </a:r>
            <a:r>
              <a:rPr lang="el-GR" sz="1200" dirty="0" smtClean="0"/>
              <a:t> 50 ημερών για την ενδιάμεση</a:t>
            </a:r>
          </a:p>
          <a:p>
            <a:pPr lvl="1"/>
            <a:r>
              <a:rPr lang="el-GR" sz="1200" dirty="0" smtClean="0"/>
              <a:t>Χρόνος </a:t>
            </a:r>
            <a:r>
              <a:rPr lang="en-US" sz="1200" dirty="0" smtClean="0"/>
              <a:t>t </a:t>
            </a:r>
            <a:r>
              <a:rPr lang="el-GR" sz="1200" dirty="0" smtClean="0"/>
              <a:t>3500 ημερών για την εξωτερική ζώνη</a:t>
            </a:r>
          </a:p>
          <a:p>
            <a:pPr lvl="1"/>
            <a:r>
              <a:rPr lang="el-GR" sz="1200" dirty="0" smtClean="0"/>
              <a:t>Κορεσμένο πάχος</a:t>
            </a:r>
            <a:r>
              <a:rPr lang="en-US" sz="1200" dirty="0" smtClean="0"/>
              <a:t> b</a:t>
            </a:r>
            <a:endParaRPr lang="el-GR" sz="1200" dirty="0" smtClean="0"/>
          </a:p>
          <a:p>
            <a:pPr lvl="1"/>
            <a:r>
              <a:rPr lang="el-GR" sz="1200" dirty="0" smtClean="0"/>
              <a:t>Ενεργό πορώδες </a:t>
            </a:r>
            <a:r>
              <a:rPr lang="en-US" sz="1200" dirty="0" smtClean="0"/>
              <a:t>m</a:t>
            </a:r>
            <a:r>
              <a:rPr lang="en-US" sz="1200" baseline="-25000" dirty="0" smtClean="0"/>
              <a:t>e</a:t>
            </a:r>
            <a:endParaRPr lang="el-GR" sz="1200" dirty="0" smtClean="0"/>
          </a:p>
          <a:p>
            <a:pPr lvl="1"/>
            <a:r>
              <a:rPr lang="el-GR" sz="1200" dirty="0" smtClean="0"/>
              <a:t>Υδραυλική κλίση</a:t>
            </a:r>
            <a:r>
              <a:rPr lang="en-US" sz="1200" dirty="0" smtClean="0"/>
              <a:t> I</a:t>
            </a:r>
          </a:p>
          <a:p>
            <a:pPr lvl="1"/>
            <a:r>
              <a:rPr lang="el-GR" sz="1200" dirty="0" smtClean="0"/>
              <a:t>Χρόνος διαδρομής </a:t>
            </a:r>
            <a:r>
              <a:rPr lang="en-US" sz="1200" dirty="0" smtClean="0"/>
              <a:t>t</a:t>
            </a:r>
            <a:r>
              <a:rPr lang="el-GR" sz="1200" baseline="-25000" dirty="0" smtClean="0"/>
              <a:t>R</a:t>
            </a:r>
            <a:endParaRPr lang="el-GR" sz="1200" dirty="0"/>
          </a:p>
        </p:txBody>
      </p:sp>
      <p:pic>
        <p:nvPicPr>
          <p:cNvPr id="7170" name="Picture 2"/>
          <p:cNvPicPr>
            <a:picLocks noChangeAspect="1" noChangeArrowheads="1"/>
          </p:cNvPicPr>
          <p:nvPr/>
        </p:nvPicPr>
        <p:blipFill>
          <a:blip r:embed="rId3" cstate="print"/>
          <a:srcRect/>
          <a:stretch>
            <a:fillRect/>
          </a:stretch>
        </p:blipFill>
        <p:spPr bwMode="auto">
          <a:xfrm>
            <a:off x="2915816" y="6093296"/>
            <a:ext cx="1010419" cy="54016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err="1" smtClean="0"/>
              <a:t>Lingen</a:t>
            </a:r>
            <a:r>
              <a:rPr lang="en-US" sz="3600" b="1" dirty="0" smtClean="0"/>
              <a:t>, </a:t>
            </a:r>
            <a:r>
              <a:rPr lang="el-GR" sz="3600" b="1" dirty="0" smtClean="0"/>
              <a:t>Γερμανία</a:t>
            </a:r>
            <a:br>
              <a:rPr lang="el-GR" sz="3600" b="1" dirty="0" smtClean="0"/>
            </a:br>
            <a:r>
              <a:rPr lang="el-GR" sz="3600" b="1" dirty="0" smtClean="0"/>
              <a:t>Ζώνη επιτήρησης και ζώνες προστασίας</a:t>
            </a:r>
            <a:endParaRPr lang="el-GR" sz="3600" b="1" dirty="0"/>
          </a:p>
        </p:txBody>
      </p:sp>
      <p:sp>
        <p:nvSpPr>
          <p:cNvPr id="8" name="Content Placeholder 7"/>
          <p:cNvSpPr>
            <a:spLocks noGrp="1"/>
          </p:cNvSpPr>
          <p:nvPr>
            <p:ph sz="half" idx="1"/>
          </p:nvPr>
        </p:nvSpPr>
        <p:spPr/>
        <p:txBody>
          <a:bodyPr>
            <a:normAutofit fontScale="70000" lnSpcReduction="20000"/>
          </a:bodyPr>
          <a:lstStyle/>
          <a:p>
            <a:r>
              <a:rPr lang="el-GR" dirty="0" smtClean="0"/>
              <a:t>Υψόμετρο 20-65</a:t>
            </a:r>
            <a:r>
              <a:rPr lang="en-US" dirty="0" smtClean="0"/>
              <a:t>m</a:t>
            </a:r>
            <a:r>
              <a:rPr lang="el-GR" dirty="0" smtClean="0"/>
              <a:t>, κυρίως αστικές και αγροτικές χρήσεις γης</a:t>
            </a:r>
          </a:p>
          <a:p>
            <a:r>
              <a:rPr lang="el-GR" dirty="0" smtClean="0"/>
              <a:t>Υψηλή τρωτότητα</a:t>
            </a:r>
          </a:p>
          <a:p>
            <a:r>
              <a:rPr lang="el-GR" dirty="0" smtClean="0"/>
              <a:t>2,5 εκατομμύρια κυβικά απόληψη από τον τοπικό υδροφόρο, με νερό πολύ καλής ποιότητας</a:t>
            </a:r>
          </a:p>
          <a:p>
            <a:r>
              <a:rPr lang="el-GR" dirty="0" smtClean="0"/>
              <a:t>Μαθηματικό ομοίωμα του υδροφόρου για καθορισμό ζωνών προστασίας</a:t>
            </a:r>
          </a:p>
          <a:p>
            <a:pPr lvl="1"/>
            <a:r>
              <a:rPr lang="el-GR" dirty="0" smtClean="0"/>
              <a:t>Ζώνη Ι: 10m</a:t>
            </a:r>
            <a:r>
              <a:rPr lang="en-US" dirty="0" smtClean="0"/>
              <a:t> </a:t>
            </a:r>
            <a:r>
              <a:rPr lang="en-US" dirty="0" err="1" smtClean="0"/>
              <a:t>ακτίνα</a:t>
            </a:r>
            <a:r>
              <a:rPr lang="en-US" dirty="0" smtClean="0"/>
              <a:t> </a:t>
            </a:r>
            <a:r>
              <a:rPr lang="en-US" dirty="0" err="1" smtClean="0"/>
              <a:t>γύρω</a:t>
            </a:r>
            <a:r>
              <a:rPr lang="en-US" dirty="0" smtClean="0"/>
              <a:t> </a:t>
            </a:r>
            <a:r>
              <a:rPr lang="en-US" dirty="0" err="1" smtClean="0"/>
              <a:t>από</a:t>
            </a:r>
            <a:r>
              <a:rPr lang="en-US" dirty="0" smtClean="0"/>
              <a:t> </a:t>
            </a:r>
            <a:r>
              <a:rPr lang="en-US" dirty="0" err="1" smtClean="0"/>
              <a:t>την</a:t>
            </a:r>
            <a:r>
              <a:rPr lang="en-US" dirty="0" smtClean="0"/>
              <a:t> </a:t>
            </a:r>
            <a:r>
              <a:rPr lang="en-US" dirty="0" err="1" smtClean="0"/>
              <a:t>υδροληψία</a:t>
            </a:r>
            <a:endParaRPr lang="en-US" dirty="0" smtClean="0"/>
          </a:p>
          <a:p>
            <a:pPr lvl="1"/>
            <a:r>
              <a:rPr lang="el-GR" dirty="0" smtClean="0"/>
              <a:t>Ζώνη ΙΙ: 50 ημέρες χρόνος διαδρομής</a:t>
            </a:r>
          </a:p>
          <a:p>
            <a:pPr lvl="1"/>
            <a:r>
              <a:rPr lang="el-GR" dirty="0" smtClean="0"/>
              <a:t>Ζώνη ΙΙΙ: Ευρύτερη ζώνη προστασίας</a:t>
            </a:r>
            <a:endParaRPr lang="el-GR" dirty="0"/>
          </a:p>
        </p:txBody>
      </p:sp>
      <p:pic>
        <p:nvPicPr>
          <p:cNvPr id="11" name="Picture 3"/>
          <p:cNvPicPr>
            <a:picLocks noGrp="1" noChangeAspect="1" noChangeArrowheads="1"/>
          </p:cNvPicPr>
          <p:nvPr>
            <p:ph sz="half" idx="2"/>
          </p:nvPr>
        </p:nvPicPr>
        <p:blipFill>
          <a:blip r:embed="rId2" cstate="print"/>
          <a:srcRect l="36909" t="24800" r="21157" b="6951"/>
          <a:stretch>
            <a:fillRect/>
          </a:stretch>
        </p:blipFill>
        <p:spPr bwMode="auto">
          <a:xfrm>
            <a:off x="4648200" y="2014537"/>
            <a:ext cx="4038600" cy="369728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err="1" smtClean="0"/>
              <a:t>Lingen</a:t>
            </a:r>
            <a:r>
              <a:rPr lang="en-US" sz="3600" b="1" dirty="0" smtClean="0"/>
              <a:t>, </a:t>
            </a:r>
            <a:r>
              <a:rPr lang="el-GR" sz="3600" b="1" dirty="0" smtClean="0"/>
              <a:t>Γερμανία</a:t>
            </a:r>
            <a:br>
              <a:rPr lang="el-GR" sz="3600" b="1" dirty="0" smtClean="0"/>
            </a:br>
            <a:r>
              <a:rPr lang="el-GR" sz="3600" b="1" dirty="0" smtClean="0"/>
              <a:t>Ζώνη επιτήρησης και ζώνες προστασίας</a:t>
            </a:r>
            <a:endParaRPr lang="el-GR" sz="3600" b="1" dirty="0"/>
          </a:p>
        </p:txBody>
      </p:sp>
      <p:sp>
        <p:nvSpPr>
          <p:cNvPr id="8" name="Content Placeholder 7"/>
          <p:cNvSpPr>
            <a:spLocks noGrp="1"/>
          </p:cNvSpPr>
          <p:nvPr>
            <p:ph sz="half" idx="1"/>
          </p:nvPr>
        </p:nvSpPr>
        <p:spPr/>
        <p:txBody>
          <a:bodyPr>
            <a:normAutofit fontScale="92500" lnSpcReduction="20000"/>
          </a:bodyPr>
          <a:lstStyle/>
          <a:p>
            <a:r>
              <a:rPr lang="el-GR" dirty="0" smtClean="0"/>
              <a:t>Τεταρτογενείς άμμοι με πάχος περίπου 30 μέτρων, σε εναλλαγές με στρώματα ιλύος και αργίλου. </a:t>
            </a:r>
          </a:p>
          <a:p>
            <a:r>
              <a:rPr lang="el-GR" dirty="0" smtClean="0"/>
              <a:t>Αυτή η στρωματογραφία χωρίζει δύο υδροφορείς σχετικά ανεξάρτητους, αν και υπάρχουν παράθυρα που τους συνδέουν.</a:t>
            </a:r>
          </a:p>
          <a:p>
            <a:r>
              <a:rPr lang="el-GR" dirty="0" smtClean="0"/>
              <a:t>Για το πόσιμο νερό χρησιμοποιείται ο κατώτερος υδροφόρος.</a:t>
            </a:r>
            <a:endParaRPr lang="el-GR" dirty="0"/>
          </a:p>
        </p:txBody>
      </p:sp>
      <p:sp>
        <p:nvSpPr>
          <p:cNvPr id="5" name="Content Placeholder 4"/>
          <p:cNvSpPr>
            <a:spLocks noGrp="1"/>
          </p:cNvSpPr>
          <p:nvPr>
            <p:ph sz="half" idx="2"/>
          </p:nvPr>
        </p:nvSpPr>
        <p:spPr/>
        <p:txBody>
          <a:bodyPr>
            <a:normAutofit fontScale="92500" lnSpcReduction="20000"/>
          </a:bodyPr>
          <a:lstStyle/>
          <a:p>
            <a:r>
              <a:rPr lang="el-GR" dirty="0" smtClean="0"/>
              <a:t>Νοτιοανατολικά η δομή οριοθετείται απο παγετώδεις αποθέσεις που τροφοδοτούν τον υδροφόρο προς τα βορειοδυτικά</a:t>
            </a:r>
          </a:p>
          <a:p>
            <a:r>
              <a:rPr lang="el-GR" dirty="0" smtClean="0"/>
              <a:t>Δημιουργήθηκε ένα 3</a:t>
            </a:r>
            <a:r>
              <a:rPr lang="en-US" dirty="0" smtClean="0"/>
              <a:t>D </a:t>
            </a:r>
            <a:r>
              <a:rPr lang="el-GR" dirty="0" smtClean="0"/>
              <a:t>μοντέλο πεπερασμένων στοιχείων για την προσομοίωση των υδραυλικών συνθηκών</a:t>
            </a:r>
          </a:p>
          <a:p>
            <a:r>
              <a:rPr lang="el-GR" dirty="0" smtClean="0"/>
              <a:t>Διαπιστώθηκε μερική τροφοδοσία από επιφανειακά ύδατα, τα οποία επίσης ενσωματώθηκαν στο μοντέλο.</a:t>
            </a:r>
            <a:endParaRPr lang="el-GR" dirty="0"/>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Lingen</a:t>
            </a:r>
            <a:r>
              <a:rPr lang="en-US" dirty="0" smtClean="0"/>
              <a:t>, </a:t>
            </a:r>
            <a:r>
              <a:rPr lang="el-GR" dirty="0" smtClean="0"/>
              <a:t>Γερμανία</a:t>
            </a:r>
            <a:endParaRPr lang="el-GR"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514570" y="1600200"/>
            <a:ext cx="8114860" cy="4525963"/>
          </a:xfrm>
          <a:prstGeom prst="rect">
            <a:avLst/>
          </a:prstGeom>
          <a:noFill/>
          <a:ln w="9525">
            <a:noFill/>
            <a:miter lim="800000"/>
            <a:headEnd/>
            <a:tailEnd/>
          </a:ln>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Lingen</a:t>
            </a:r>
            <a:r>
              <a:rPr lang="en-US" dirty="0" smtClean="0"/>
              <a:t>, </a:t>
            </a:r>
            <a:r>
              <a:rPr lang="el-GR" dirty="0" smtClean="0"/>
              <a:t>Γερμανία</a:t>
            </a:r>
            <a:endParaRPr lang="el-GR"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1346369" y="1600200"/>
            <a:ext cx="6451261" cy="4525963"/>
          </a:xfrm>
          <a:prstGeom prst="rect">
            <a:avLst/>
          </a:prstGeom>
          <a:noFill/>
          <a:ln w="9525">
            <a:noFill/>
            <a:miter lim="800000"/>
            <a:headEnd/>
            <a:tailEnd/>
          </a:ln>
        </p:spPr>
      </p:pic>
      <p:sp>
        <p:nvSpPr>
          <p:cNvPr id="4" name="TextBox 3"/>
          <p:cNvSpPr txBox="1"/>
          <p:nvPr/>
        </p:nvSpPr>
        <p:spPr>
          <a:xfrm>
            <a:off x="4932040" y="6165304"/>
            <a:ext cx="2504596" cy="369332"/>
          </a:xfrm>
          <a:prstGeom prst="rect">
            <a:avLst/>
          </a:prstGeom>
          <a:noFill/>
        </p:spPr>
        <p:txBody>
          <a:bodyPr wrap="none" rtlCol="0">
            <a:spAutoFit/>
          </a:bodyPr>
          <a:lstStyle/>
          <a:p>
            <a:r>
              <a:rPr lang="el-GR" dirty="0" smtClean="0"/>
              <a:t>Πραγματική πιεζομετρία</a:t>
            </a:r>
            <a:endParaRPr lang="el-GR" dirty="0"/>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Lingen</a:t>
            </a:r>
            <a:r>
              <a:rPr lang="en-US" dirty="0" smtClean="0"/>
              <a:t>, </a:t>
            </a:r>
            <a:r>
              <a:rPr lang="el-GR" dirty="0" smtClean="0"/>
              <a:t>Γερμανία</a:t>
            </a:r>
            <a:endParaRPr lang="el-GR"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363490" y="1600200"/>
            <a:ext cx="6417019" cy="4525963"/>
          </a:xfrm>
          <a:prstGeom prst="rect">
            <a:avLst/>
          </a:prstGeom>
          <a:noFill/>
          <a:ln w="9525">
            <a:noFill/>
            <a:miter lim="800000"/>
            <a:headEnd/>
            <a:tailEnd/>
          </a:ln>
        </p:spPr>
      </p:pic>
      <p:sp>
        <p:nvSpPr>
          <p:cNvPr id="5" name="TextBox 4"/>
          <p:cNvSpPr txBox="1"/>
          <p:nvPr/>
        </p:nvSpPr>
        <p:spPr>
          <a:xfrm>
            <a:off x="1763688" y="6165304"/>
            <a:ext cx="6041782" cy="369332"/>
          </a:xfrm>
          <a:prstGeom prst="rect">
            <a:avLst/>
          </a:prstGeom>
          <a:noFill/>
        </p:spPr>
        <p:txBody>
          <a:bodyPr wrap="none" rtlCol="0">
            <a:spAutoFit/>
          </a:bodyPr>
          <a:lstStyle/>
          <a:p>
            <a:r>
              <a:rPr lang="el-GR" dirty="0" smtClean="0"/>
              <a:t>Προσομοιωμένη πιεζομετρία για άντληση 1,5 εκατ. κυβικών</a:t>
            </a:r>
            <a:endParaRPr lang="el-GR" dirty="0"/>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Lingen</a:t>
            </a:r>
            <a:r>
              <a:rPr lang="en-US" dirty="0" smtClean="0"/>
              <a:t>, </a:t>
            </a:r>
            <a:r>
              <a:rPr lang="el-GR" dirty="0" smtClean="0"/>
              <a:t>Γερμανία</a:t>
            </a:r>
            <a:endParaRPr lang="el-GR"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1357834" y="1600200"/>
            <a:ext cx="6428331" cy="4525963"/>
          </a:xfrm>
          <a:prstGeom prst="rect">
            <a:avLst/>
          </a:prstGeom>
          <a:noFill/>
          <a:ln w="9525">
            <a:noFill/>
            <a:miter lim="800000"/>
            <a:headEnd/>
            <a:tailEnd/>
          </a:ln>
        </p:spPr>
      </p:pic>
      <p:sp>
        <p:nvSpPr>
          <p:cNvPr id="6" name="TextBox 5"/>
          <p:cNvSpPr txBox="1"/>
          <p:nvPr/>
        </p:nvSpPr>
        <p:spPr>
          <a:xfrm>
            <a:off x="1763688" y="6165304"/>
            <a:ext cx="3355406" cy="369332"/>
          </a:xfrm>
          <a:prstGeom prst="rect">
            <a:avLst/>
          </a:prstGeom>
          <a:noFill/>
        </p:spPr>
        <p:txBody>
          <a:bodyPr wrap="none" rtlCol="0">
            <a:spAutoFit/>
          </a:bodyPr>
          <a:lstStyle/>
          <a:p>
            <a:r>
              <a:rPr lang="el-GR" dirty="0" smtClean="0"/>
              <a:t>Οπτικοποίηση των γραμμών ροής</a:t>
            </a:r>
            <a:endParaRPr lang="el-GR" dirty="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smtClean="0"/>
              <a:t>Απαιτήσεις για την προστασία των συστημάτων υδάτων</a:t>
            </a:r>
            <a:endParaRPr lang="el-GR" dirty="0"/>
          </a:p>
        </p:txBody>
      </p:sp>
      <p:graphicFrame>
        <p:nvGraphicFramePr>
          <p:cNvPr id="4" name="Content Placeholder 3"/>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p:txBody>
          <a:bodyPr>
            <a:normAutofit fontScale="77500" lnSpcReduction="20000"/>
          </a:bodyPr>
          <a:lstStyle/>
          <a:p>
            <a:r>
              <a:rPr lang="el-GR" dirty="0" smtClean="0"/>
              <a:t>Λόγω της ανθρώπινης δραστηριότητας, κάθε σύστημα υδάτων υφίσταται περιβαλλοντικές πιέσεις.</a:t>
            </a:r>
          </a:p>
          <a:p>
            <a:r>
              <a:rPr lang="el-GR" dirty="0" smtClean="0"/>
              <a:t>Αν δεν προστατευθεί</a:t>
            </a:r>
            <a:r>
              <a:rPr lang="en-US" dirty="0" smtClean="0"/>
              <a:t>,</a:t>
            </a:r>
            <a:r>
              <a:rPr lang="el-GR" dirty="0" smtClean="0"/>
              <a:t> θα υποβαθμιστεί η ποιότητα ή/και η ποσότητά του.</a:t>
            </a:r>
          </a:p>
          <a:p>
            <a:r>
              <a:rPr lang="el-GR" dirty="0" smtClean="0"/>
              <a:t>Για την προστασία είναι αναγκαίες για κάθε σύστημα οι εξής πληροφορίες:</a:t>
            </a:r>
          </a:p>
          <a:p>
            <a:pPr lvl="1"/>
            <a:r>
              <a:rPr lang="el-GR" dirty="0" smtClean="0"/>
              <a:t>Οι συνθήκες αναφοράς (ποιότητα, ποσότητα)</a:t>
            </a:r>
          </a:p>
          <a:p>
            <a:pPr lvl="1"/>
            <a:r>
              <a:rPr lang="el-GR" dirty="0" smtClean="0"/>
              <a:t>Τα όρι</a:t>
            </a:r>
            <a:r>
              <a:rPr lang="en-US" dirty="0" smtClean="0"/>
              <a:t>α</a:t>
            </a:r>
            <a:r>
              <a:rPr lang="el-GR" dirty="0" smtClean="0"/>
              <a:t> του</a:t>
            </a:r>
            <a:r>
              <a:rPr lang="en-US" dirty="0" smtClean="0"/>
              <a:t> </a:t>
            </a:r>
            <a:r>
              <a:rPr lang="en-US" dirty="0" err="1" smtClean="0"/>
              <a:t>συστήματος</a:t>
            </a:r>
            <a:r>
              <a:rPr lang="en-US" dirty="0" smtClean="0"/>
              <a:t> (</a:t>
            </a:r>
            <a:r>
              <a:rPr lang="en-US" dirty="0" err="1" smtClean="0"/>
              <a:t>γεωγραφικά</a:t>
            </a:r>
            <a:r>
              <a:rPr lang="en-US" dirty="0" smtClean="0"/>
              <a:t>, </a:t>
            </a:r>
            <a:r>
              <a:rPr lang="en-US" dirty="0" err="1" smtClean="0"/>
              <a:t>γεωλογικά</a:t>
            </a:r>
            <a:r>
              <a:rPr lang="en-US" dirty="0" smtClean="0"/>
              <a:t> </a:t>
            </a:r>
            <a:r>
              <a:rPr lang="en-US" dirty="0" err="1" smtClean="0"/>
              <a:t>κ.λπ</a:t>
            </a:r>
            <a:r>
              <a:rPr lang="en-US" dirty="0" smtClean="0"/>
              <a:t>.)</a:t>
            </a:r>
            <a:endParaRPr lang="el-GR" dirty="0" smtClean="0"/>
          </a:p>
          <a:p>
            <a:pPr lvl="1"/>
            <a:r>
              <a:rPr lang="el-GR" dirty="0" smtClean="0"/>
              <a:t>Οι πιέσεις που δέχεται (κίνδυνοι) </a:t>
            </a:r>
          </a:p>
          <a:p>
            <a:pPr lvl="1"/>
            <a:r>
              <a:rPr lang="el-GR" dirty="0" smtClean="0"/>
              <a:t>Οι επικοινωνίες με άλλα </a:t>
            </a:r>
            <a:r>
              <a:rPr lang="en-US" dirty="0" err="1" smtClean="0"/>
              <a:t>συστήματα</a:t>
            </a:r>
            <a:endParaRPr lang="el-GR" dirty="0" smtClean="0"/>
          </a:p>
          <a:p>
            <a:r>
              <a:rPr lang="en-US" dirty="0" smtClean="0"/>
              <a:t>Κ</a:t>
            </a:r>
            <a:r>
              <a:rPr lang="el-GR" dirty="0" smtClean="0"/>
              <a:t>αθοριστικό ρόλο παίζει η χρήση για την οποία ο άνθρωπος προορίζει (ως «ιδιοκτήτης» ή «διαχειριστής») το συγκεκριμένο νερό.</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Lingen</a:t>
            </a:r>
            <a:r>
              <a:rPr lang="en-US" dirty="0" smtClean="0"/>
              <a:t>, </a:t>
            </a:r>
            <a:r>
              <a:rPr lang="el-GR" dirty="0" smtClean="0"/>
              <a:t>Γερμανία</a:t>
            </a:r>
            <a:endParaRPr lang="el-GR" dirty="0"/>
          </a:p>
        </p:txBody>
      </p:sp>
      <p:sp>
        <p:nvSpPr>
          <p:cNvPr id="6" name="TextBox 5"/>
          <p:cNvSpPr txBox="1"/>
          <p:nvPr/>
        </p:nvSpPr>
        <p:spPr>
          <a:xfrm>
            <a:off x="1763688" y="6165304"/>
            <a:ext cx="2064796" cy="369332"/>
          </a:xfrm>
          <a:prstGeom prst="rect">
            <a:avLst/>
          </a:prstGeom>
          <a:noFill/>
        </p:spPr>
        <p:txBody>
          <a:bodyPr wrap="none" rtlCol="0">
            <a:spAutoFit/>
          </a:bodyPr>
          <a:lstStyle/>
          <a:p>
            <a:r>
              <a:rPr lang="el-GR" dirty="0" smtClean="0"/>
              <a:t>Ζώνη ΙΙ (50 ημερών)</a:t>
            </a:r>
            <a:endParaRPr lang="el-GR" dirty="0"/>
          </a:p>
        </p:txBody>
      </p:sp>
      <p:pic>
        <p:nvPicPr>
          <p:cNvPr id="7" name="Picture 2"/>
          <p:cNvPicPr>
            <a:picLocks noGrp="1" noChangeAspect="1" noChangeArrowheads="1"/>
          </p:cNvPicPr>
          <p:nvPr>
            <p:ph idx="1"/>
          </p:nvPr>
        </p:nvPicPr>
        <p:blipFill>
          <a:blip r:embed="rId2" cstate="print"/>
          <a:srcRect/>
          <a:stretch>
            <a:fillRect/>
          </a:stretch>
        </p:blipFill>
        <p:spPr bwMode="auto">
          <a:xfrm>
            <a:off x="1363472" y="1600200"/>
            <a:ext cx="6417056" cy="4525963"/>
          </a:xfrm>
          <a:prstGeom prst="rect">
            <a:avLst/>
          </a:prstGeom>
          <a:noFill/>
          <a:ln w="9525">
            <a:noFill/>
            <a:miter lim="800000"/>
            <a:headEnd/>
            <a:tailEnd/>
          </a:ln>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Lingen</a:t>
            </a:r>
            <a:r>
              <a:rPr lang="en-US" dirty="0" smtClean="0"/>
              <a:t>, </a:t>
            </a:r>
            <a:r>
              <a:rPr lang="el-GR" dirty="0" smtClean="0"/>
              <a:t>Γερμανία</a:t>
            </a:r>
            <a:endParaRPr lang="el-GR" dirty="0"/>
          </a:p>
        </p:txBody>
      </p:sp>
      <p:sp>
        <p:nvSpPr>
          <p:cNvPr id="6" name="TextBox 5"/>
          <p:cNvSpPr txBox="1"/>
          <p:nvPr/>
        </p:nvSpPr>
        <p:spPr>
          <a:xfrm>
            <a:off x="1331640" y="6165304"/>
            <a:ext cx="7365093" cy="369332"/>
          </a:xfrm>
          <a:prstGeom prst="rect">
            <a:avLst/>
          </a:prstGeom>
          <a:noFill/>
        </p:spPr>
        <p:txBody>
          <a:bodyPr wrap="none" rtlCol="0">
            <a:spAutoFit/>
          </a:bodyPr>
          <a:lstStyle/>
          <a:p>
            <a:r>
              <a:rPr lang="el-GR" dirty="0" smtClean="0"/>
              <a:t>Ζώνη ΙΙΙ εξωτερικής προστασίας (με βάση και την υδρολογική λεκάνη τοπικά)</a:t>
            </a:r>
            <a:endParaRPr lang="el-GR"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1370122" y="1600200"/>
            <a:ext cx="6403756" cy="4525963"/>
          </a:xfrm>
          <a:prstGeom prst="rect">
            <a:avLst/>
          </a:prstGeom>
          <a:noFill/>
          <a:ln w="9525">
            <a:noFill/>
            <a:miter lim="800000"/>
            <a:headEnd/>
            <a:tailEnd/>
          </a:ln>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Ζώνες προστασίας Καρστικών Πηγών</a:t>
            </a:r>
            <a:endParaRPr lang="el-GR" dirty="0"/>
          </a:p>
        </p:txBody>
      </p:sp>
      <p:sp>
        <p:nvSpPr>
          <p:cNvPr id="5" name="Content Placeholder 4"/>
          <p:cNvSpPr>
            <a:spLocks noGrp="1"/>
          </p:cNvSpPr>
          <p:nvPr>
            <p:ph sz="half" idx="2"/>
          </p:nvPr>
        </p:nvSpPr>
        <p:spPr>
          <a:xfrm>
            <a:off x="5436096" y="1600200"/>
            <a:ext cx="3250704" cy="4525963"/>
          </a:xfrm>
        </p:spPr>
        <p:txBody>
          <a:bodyPr>
            <a:normAutofit fontScale="92500"/>
          </a:bodyPr>
          <a:lstStyle/>
          <a:p>
            <a:r>
              <a:rPr lang="el-GR" dirty="0" smtClean="0"/>
              <a:t>Φύλλο </a:t>
            </a:r>
            <a:r>
              <a:rPr lang="el-GR" b="1" dirty="0" smtClean="0"/>
              <a:t>Δημητσάνα</a:t>
            </a:r>
          </a:p>
          <a:p>
            <a:r>
              <a:rPr lang="el-GR" dirty="0" smtClean="0"/>
              <a:t>Η περιοχή έρευνας βρίσκεται μέσα στη λεκάνη απορροής του ποταμού Αλφειού. </a:t>
            </a:r>
          </a:p>
          <a:p>
            <a:r>
              <a:rPr lang="el-GR" dirty="0" smtClean="0"/>
              <a:t>Με πράσινη διακεκομμένη γραμμή σημειώνονται οι υδροκρίτες των επιμέρους λεκανών της περιοχής.</a:t>
            </a:r>
          </a:p>
          <a:p>
            <a:r>
              <a:rPr lang="el-GR" dirty="0" smtClean="0"/>
              <a:t>Τα γαλάζια βέλη δείχνουν για κάθε υπολεκάνη, τη γενική κατεύθυνση της απορροής.</a:t>
            </a:r>
            <a:endParaRPr lang="el-GR" dirty="0"/>
          </a:p>
        </p:txBody>
      </p:sp>
      <p:pic>
        <p:nvPicPr>
          <p:cNvPr id="10242" name="Picture 2" descr="alfeios"/>
          <p:cNvPicPr>
            <a:picLocks noGrp="1" noChangeAspect="1" noChangeArrowheads="1"/>
          </p:cNvPicPr>
          <p:nvPr>
            <p:ph sz="half" idx="1"/>
          </p:nvPr>
        </p:nvPicPr>
        <p:blipFill>
          <a:blip r:embed="rId2" cstate="print">
            <a:lum bright="-6000" contrast="18000"/>
          </a:blip>
          <a:srcRect/>
          <a:stretch>
            <a:fillRect/>
          </a:stretch>
        </p:blipFill>
        <p:spPr bwMode="auto">
          <a:xfrm>
            <a:off x="457200" y="1628800"/>
            <a:ext cx="4762872" cy="44966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Φύλλο Δημητσάνα - Ανάγλυφο</a:t>
            </a:r>
            <a:endParaRPr lang="el-GR" dirty="0"/>
          </a:p>
        </p:txBody>
      </p:sp>
      <p:pic>
        <p:nvPicPr>
          <p:cNvPr id="11267" name="Picture 3" descr="anaglyfo"/>
          <p:cNvPicPr>
            <a:picLocks noGrp="1" noChangeAspect="1" noChangeArrowheads="1"/>
          </p:cNvPicPr>
          <p:nvPr>
            <p:ph sz="half" idx="2"/>
          </p:nvPr>
        </p:nvPicPr>
        <p:blipFill>
          <a:blip r:embed="rId2" cstate="print"/>
          <a:srcRect l="1807" t="6728" r="2867" b="10164"/>
          <a:stretch>
            <a:fillRect/>
          </a:stretch>
        </p:blipFill>
        <p:spPr bwMode="auto">
          <a:xfrm>
            <a:off x="4644008" y="1212925"/>
            <a:ext cx="4320480" cy="5329459"/>
          </a:xfrm>
          <a:prstGeom prst="rect">
            <a:avLst/>
          </a:prstGeom>
          <a:noFill/>
          <a:ln w="9525">
            <a:noFill/>
            <a:miter lim="800000"/>
            <a:headEnd/>
            <a:tailEnd/>
          </a:ln>
        </p:spPr>
      </p:pic>
      <p:pic>
        <p:nvPicPr>
          <p:cNvPr id="10" name="Picture 5"/>
          <p:cNvPicPr>
            <a:picLocks noGrp="1" noChangeAspect="1" noChangeArrowheads="1"/>
          </p:cNvPicPr>
          <p:nvPr>
            <p:ph sz="half" idx="1"/>
          </p:nvPr>
        </p:nvPicPr>
        <p:blipFill>
          <a:blip r:embed="rId3" cstate="print"/>
          <a:srcRect/>
          <a:stretch>
            <a:fillRect/>
          </a:stretch>
        </p:blipFill>
        <p:spPr bwMode="auto">
          <a:xfrm>
            <a:off x="175380" y="1201475"/>
            <a:ext cx="4324612" cy="5346493"/>
          </a:xfrm>
          <a:prstGeom prst="rect">
            <a:avLst/>
          </a:prstGeom>
          <a:noFill/>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Φύλλο Δημητσάνα - Γεωλογία</a:t>
            </a:r>
            <a:endParaRPr lang="el-GR" dirty="0"/>
          </a:p>
        </p:txBody>
      </p:sp>
      <p:pic>
        <p:nvPicPr>
          <p:cNvPr id="12290" name="Picture 2"/>
          <p:cNvPicPr>
            <a:picLocks noGrp="1" noChangeAspect="1" noChangeArrowheads="1"/>
          </p:cNvPicPr>
          <p:nvPr>
            <p:ph sz="half" idx="1"/>
          </p:nvPr>
        </p:nvPicPr>
        <p:blipFill>
          <a:blip r:embed="rId2" cstate="print"/>
          <a:srcRect/>
          <a:stretch>
            <a:fillRect/>
          </a:stretch>
        </p:blipFill>
        <p:spPr bwMode="auto">
          <a:xfrm>
            <a:off x="179808" y="1201738"/>
            <a:ext cx="4315571" cy="5346700"/>
          </a:xfrm>
          <a:prstGeom prst="rect">
            <a:avLst/>
          </a:prstGeom>
          <a:noFill/>
          <a:ln w="9525">
            <a:noFill/>
            <a:miter lim="800000"/>
            <a:headEnd/>
            <a:tailEnd/>
          </a:ln>
        </p:spPr>
      </p:pic>
      <p:pic>
        <p:nvPicPr>
          <p:cNvPr id="12291" name="Picture 3" descr="k2ik02"/>
          <p:cNvPicPr>
            <a:picLocks noGrp="1" noChangeAspect="1" noChangeArrowheads="1"/>
          </p:cNvPicPr>
          <p:nvPr>
            <p:ph sz="half" idx="2"/>
          </p:nvPr>
        </p:nvPicPr>
        <p:blipFill>
          <a:blip r:embed="rId3" cstate="print"/>
          <a:srcRect t="1491" r="-977" b="4544"/>
          <a:stretch>
            <a:fillRect/>
          </a:stretch>
        </p:blipFill>
        <p:spPr bwMode="auto">
          <a:xfrm>
            <a:off x="4643438" y="1384751"/>
            <a:ext cx="4321175" cy="4985435"/>
          </a:xfrm>
          <a:prstGeom prst="rect">
            <a:avLst/>
          </a:prstGeom>
          <a:noFill/>
          <a:ln w="9525">
            <a:noFill/>
            <a:miter lim="800000"/>
            <a:headEnd/>
            <a:tailEnd/>
          </a:ln>
        </p:spPr>
      </p:pic>
      <p:sp>
        <p:nvSpPr>
          <p:cNvPr id="7" name="TextBox 6"/>
          <p:cNvSpPr txBox="1"/>
          <p:nvPr/>
        </p:nvSpPr>
        <p:spPr>
          <a:xfrm>
            <a:off x="6876256" y="1556792"/>
            <a:ext cx="1681999" cy="369332"/>
          </a:xfrm>
          <a:prstGeom prst="rect">
            <a:avLst/>
          </a:prstGeom>
          <a:noFill/>
        </p:spPr>
        <p:txBody>
          <a:bodyPr wrap="none" rtlCol="0">
            <a:spAutoFit/>
          </a:bodyPr>
          <a:lstStyle/>
          <a:p>
            <a:r>
              <a:rPr lang="el-GR" dirty="0" smtClean="0"/>
              <a:t>Ενότητα Πίνδου</a:t>
            </a:r>
            <a:endParaRPr lang="el-GR" dirty="0"/>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anaglyfo"/>
          <p:cNvPicPr>
            <a:picLocks noChangeAspect="1" noChangeArrowheads="1"/>
          </p:cNvPicPr>
          <p:nvPr/>
        </p:nvPicPr>
        <p:blipFill>
          <a:blip r:embed="rId2" cstate="print"/>
          <a:srcRect l="1807" t="6728" r="2867" b="10164"/>
          <a:stretch>
            <a:fillRect/>
          </a:stretch>
        </p:blipFill>
        <p:spPr bwMode="auto">
          <a:xfrm>
            <a:off x="4644008" y="1212925"/>
            <a:ext cx="4320480" cy="5329459"/>
          </a:xfrm>
          <a:prstGeom prst="rect">
            <a:avLst/>
          </a:prstGeom>
          <a:noFill/>
          <a:ln w="9525">
            <a:noFill/>
            <a:miter lim="800000"/>
            <a:headEnd/>
            <a:tailEnd/>
          </a:ln>
        </p:spPr>
      </p:pic>
      <p:sp>
        <p:nvSpPr>
          <p:cNvPr id="2" name="Title 1"/>
          <p:cNvSpPr>
            <a:spLocks noGrp="1"/>
          </p:cNvSpPr>
          <p:nvPr>
            <p:ph type="title"/>
          </p:nvPr>
        </p:nvSpPr>
        <p:spPr>
          <a:xfrm>
            <a:off x="457200" y="44624"/>
            <a:ext cx="8229600" cy="1143000"/>
          </a:xfrm>
        </p:spPr>
        <p:txBody>
          <a:bodyPr>
            <a:noAutofit/>
          </a:bodyPr>
          <a:lstStyle/>
          <a:p>
            <a:r>
              <a:rPr lang="el-GR" sz="3600" dirty="0" smtClean="0"/>
              <a:t>Φύλλο Δημητσάνα </a:t>
            </a:r>
            <a:br>
              <a:rPr lang="el-GR" sz="3600" dirty="0" smtClean="0"/>
            </a:br>
            <a:r>
              <a:rPr lang="el-GR" sz="3600" dirty="0" smtClean="0"/>
              <a:t>Επιφανειακή και Υπόγεια αποστράγγιση</a:t>
            </a:r>
            <a:endParaRPr lang="el-GR" sz="3600" dirty="0"/>
          </a:p>
        </p:txBody>
      </p:sp>
      <p:pic>
        <p:nvPicPr>
          <p:cNvPr id="13314" name="Picture 2" descr="ypedafikos-aplos"/>
          <p:cNvPicPr>
            <a:picLocks noGrp="1" noChangeAspect="1" noChangeArrowheads="1"/>
          </p:cNvPicPr>
          <p:nvPr>
            <p:ph sz="half" idx="1"/>
          </p:nvPr>
        </p:nvPicPr>
        <p:blipFill>
          <a:blip r:embed="rId3" cstate="print"/>
          <a:srcRect l="1807" t="6561" r="2867" b="10176"/>
          <a:stretch>
            <a:fillRect/>
          </a:stretch>
        </p:blipFill>
        <p:spPr bwMode="auto">
          <a:xfrm>
            <a:off x="179388" y="1210279"/>
            <a:ext cx="4316412" cy="532961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Autofit/>
          </a:bodyPr>
          <a:lstStyle/>
          <a:p>
            <a:r>
              <a:rPr lang="el-GR" sz="3600" dirty="0" smtClean="0"/>
              <a:t>Πηγές και Υδρογεωλογικές Λεκάνες</a:t>
            </a:r>
            <a:endParaRPr lang="el-GR" sz="3600" dirty="0"/>
          </a:p>
        </p:txBody>
      </p:sp>
      <p:pic>
        <p:nvPicPr>
          <p:cNvPr id="14338" name="Picture 2" descr="zaf-ypedaf"/>
          <p:cNvPicPr>
            <a:picLocks noGrp="1" noChangeAspect="1" noChangeArrowheads="1"/>
          </p:cNvPicPr>
          <p:nvPr>
            <p:ph sz="half" idx="1"/>
          </p:nvPr>
        </p:nvPicPr>
        <p:blipFill>
          <a:blip r:embed="rId2" cstate="print"/>
          <a:srcRect l="1892" t="39306" r="2066" b="1175"/>
          <a:stretch>
            <a:fillRect/>
          </a:stretch>
        </p:blipFill>
        <p:spPr bwMode="auto">
          <a:xfrm>
            <a:off x="395537" y="1173455"/>
            <a:ext cx="4254858" cy="5631517"/>
          </a:xfrm>
          <a:prstGeom prst="rect">
            <a:avLst/>
          </a:prstGeom>
          <a:noFill/>
          <a:ln w="9525">
            <a:solidFill>
              <a:schemeClr val="tx1"/>
            </a:solidFill>
            <a:miter lim="800000"/>
            <a:headEnd/>
            <a:tailEnd/>
          </a:ln>
        </p:spPr>
      </p:pic>
      <p:sp>
        <p:nvSpPr>
          <p:cNvPr id="10" name="Content Placeholder 9"/>
          <p:cNvSpPr>
            <a:spLocks noGrp="1"/>
          </p:cNvSpPr>
          <p:nvPr>
            <p:ph sz="half" idx="2"/>
          </p:nvPr>
        </p:nvSpPr>
        <p:spPr>
          <a:xfrm>
            <a:off x="4788024" y="3861048"/>
            <a:ext cx="3898776" cy="2265115"/>
          </a:xfrm>
        </p:spPr>
        <p:txBody>
          <a:bodyPr>
            <a:normAutofit fontScale="70000" lnSpcReduction="20000"/>
          </a:bodyPr>
          <a:lstStyle/>
          <a:p>
            <a:r>
              <a:rPr lang="el-GR" dirty="0" smtClean="0"/>
              <a:t>Ο υπεδαφικός τεκτονικός χάρτης του καλύμματος των ασβεστολίθων της Πίνδου πάνω στο φλύσχη της Τρίπολης, αποτελεί ταυτόχρονα χάρτη της επαφής περατού-αδιαπέρατου</a:t>
            </a:r>
          </a:p>
          <a:p>
            <a:r>
              <a:rPr lang="el-GR" dirty="0" smtClean="0"/>
              <a:t>Η παραμόρφωση του καλύμματος καθορίζει τις περιοχές τροφοδοσίας των πηγών</a:t>
            </a:r>
          </a:p>
          <a:p>
            <a:r>
              <a:rPr lang="el-GR" dirty="0" smtClean="0"/>
              <a:t>Πού αναμένεται εκδήλωση πηγών;</a:t>
            </a:r>
          </a:p>
          <a:p>
            <a:r>
              <a:rPr lang="el-GR" dirty="0" smtClean="0"/>
              <a:t>Ποια είναι η περιοχή τροφοδοσίας κάθε πηγής;</a:t>
            </a:r>
            <a:endParaRPr lang="el-GR" dirty="0"/>
          </a:p>
        </p:txBody>
      </p:sp>
      <p:pic>
        <p:nvPicPr>
          <p:cNvPr id="11" name="Picture 2" descr="zaf-ypedaf"/>
          <p:cNvPicPr>
            <a:picLocks noChangeAspect="1" noChangeArrowheads="1"/>
          </p:cNvPicPr>
          <p:nvPr/>
        </p:nvPicPr>
        <p:blipFill>
          <a:blip r:embed="rId2" cstate="print"/>
          <a:srcRect l="58781" t="11907" r="2210" b="61455"/>
          <a:stretch>
            <a:fillRect/>
          </a:stretch>
        </p:blipFill>
        <p:spPr bwMode="auto">
          <a:xfrm>
            <a:off x="4860032" y="1196752"/>
            <a:ext cx="1728192" cy="2520280"/>
          </a:xfrm>
          <a:prstGeom prst="rect">
            <a:avLst/>
          </a:prstGeom>
          <a:noFill/>
          <a:ln w="9525">
            <a:solidFill>
              <a:schemeClr val="tx1"/>
            </a:solidFill>
            <a:miter lim="800000"/>
            <a:headEnd/>
            <a:tailEnd/>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Autofit/>
          </a:bodyPr>
          <a:lstStyle/>
          <a:p>
            <a:r>
              <a:rPr lang="el-GR" sz="3600" dirty="0" smtClean="0"/>
              <a:t>Βροχοπτώσεις και Πηγές</a:t>
            </a:r>
            <a:endParaRPr lang="el-GR" sz="3600" dirty="0"/>
          </a:p>
        </p:txBody>
      </p:sp>
      <p:pic>
        <p:nvPicPr>
          <p:cNvPr id="14338" name="Picture 2" descr="zaf-ypedaf"/>
          <p:cNvPicPr>
            <a:picLocks noGrp="1" noChangeAspect="1" noChangeArrowheads="1"/>
          </p:cNvPicPr>
          <p:nvPr>
            <p:ph sz="half" idx="1"/>
          </p:nvPr>
        </p:nvPicPr>
        <p:blipFill>
          <a:blip r:embed="rId2" cstate="print"/>
          <a:srcRect l="1892" t="39306" r="2066" b="1175"/>
          <a:stretch>
            <a:fillRect/>
          </a:stretch>
        </p:blipFill>
        <p:spPr bwMode="auto">
          <a:xfrm>
            <a:off x="395537" y="1173455"/>
            <a:ext cx="4254858" cy="5631517"/>
          </a:xfrm>
          <a:prstGeom prst="rect">
            <a:avLst/>
          </a:prstGeom>
          <a:noFill/>
          <a:ln w="9525">
            <a:solidFill>
              <a:schemeClr val="tx1"/>
            </a:solidFill>
            <a:miter lim="800000"/>
            <a:headEnd/>
            <a:tailEnd/>
          </a:ln>
        </p:spPr>
      </p:pic>
      <p:sp>
        <p:nvSpPr>
          <p:cNvPr id="10" name="Content Placeholder 9"/>
          <p:cNvSpPr>
            <a:spLocks noGrp="1"/>
          </p:cNvSpPr>
          <p:nvPr>
            <p:ph sz="half" idx="2"/>
          </p:nvPr>
        </p:nvSpPr>
        <p:spPr>
          <a:xfrm>
            <a:off x="4788024" y="3972197"/>
            <a:ext cx="3898776" cy="2265115"/>
          </a:xfrm>
        </p:spPr>
        <p:txBody>
          <a:bodyPr>
            <a:normAutofit fontScale="85000" lnSpcReduction="10000"/>
          </a:bodyPr>
          <a:lstStyle/>
          <a:p>
            <a:r>
              <a:rPr lang="el-GR" dirty="0" smtClean="0"/>
              <a:t>Η υπέρθεση των βροχοπτώσεων στα υδρογραφήματα των πηγών δείχνει την απόκριση των πηγών στην τροφοδοσία. Τι παρατηρούμε για κάθε πηγή και γιατί;</a:t>
            </a:r>
          </a:p>
          <a:p>
            <a:r>
              <a:rPr lang="el-GR" dirty="0" smtClean="0"/>
              <a:t>Τι σημασία έχουν αυτές οι παρατηρήσεις για τις ζώνες προστασίας;</a:t>
            </a:r>
            <a:endParaRPr lang="el-GR" dirty="0"/>
          </a:p>
        </p:txBody>
      </p:sp>
      <p:pic>
        <p:nvPicPr>
          <p:cNvPr id="15363" name="Picture 3"/>
          <p:cNvPicPr>
            <a:picLocks noChangeAspect="1" noChangeArrowheads="1"/>
          </p:cNvPicPr>
          <p:nvPr/>
        </p:nvPicPr>
        <p:blipFill>
          <a:blip r:embed="rId3" cstate="print"/>
          <a:srcRect/>
          <a:stretch>
            <a:fillRect/>
          </a:stretch>
        </p:blipFill>
        <p:spPr bwMode="auto">
          <a:xfrm>
            <a:off x="4716016" y="1124744"/>
            <a:ext cx="4248472" cy="277103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Προϋποθέσεις για την προστασία</a:t>
            </a:r>
            <a:endParaRPr lang="el-GR" dirty="0"/>
          </a:p>
        </p:txBody>
      </p:sp>
      <p:graphicFrame>
        <p:nvGraphicFramePr>
          <p:cNvPr id="4" name="Content Placeholder 3"/>
          <p:cNvGraphicFramePr>
            <a:graphicFrameLocks noGrp="1"/>
          </p:cNvGraphicFramePr>
          <p:nvPr>
            <p:ph sz="half" idx="1"/>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p:txBody>
          <a:bodyPr>
            <a:normAutofit/>
          </a:bodyPr>
          <a:lstStyle/>
          <a:p>
            <a:r>
              <a:rPr lang="el-GR" dirty="0" smtClean="0"/>
              <a:t>Τα συστήματα υδάτων του ποσίμου νερού μπορεί να είναι </a:t>
            </a:r>
            <a:r>
              <a:rPr lang="el-GR" b="1" dirty="0" smtClean="0"/>
              <a:t>υπόγεια ή επιφανειακά </a:t>
            </a:r>
            <a:r>
              <a:rPr lang="el-GR" dirty="0" smtClean="0"/>
              <a:t>και </a:t>
            </a:r>
            <a:r>
              <a:rPr lang="en-US" dirty="0" err="1" smtClean="0"/>
              <a:t>συνήθως</a:t>
            </a:r>
            <a:r>
              <a:rPr lang="el-GR" dirty="0" smtClean="0"/>
              <a:t> </a:t>
            </a:r>
            <a:r>
              <a:rPr lang="el-GR" b="1" dirty="0" smtClean="0"/>
              <a:t>επικοινωνούν με άλλα</a:t>
            </a:r>
            <a:r>
              <a:rPr lang="el-GR" dirty="0" smtClean="0"/>
              <a:t>.</a:t>
            </a:r>
          </a:p>
          <a:p>
            <a:r>
              <a:rPr lang="el-GR" dirty="0" smtClean="0"/>
              <a:t>Για να στηρίζεται η διαχείριση του νερού σε πραγματικά δεδομένα, πρέπει να έχει πρώτα καταρτιστεί ένα σωστό </a:t>
            </a:r>
            <a:r>
              <a:rPr lang="el-GR" b="1" dirty="0" smtClean="0"/>
              <a:t>υδρογεωλογικό μοντέλο</a:t>
            </a:r>
            <a:r>
              <a:rPr lang="el-GR" dirty="0" smtClean="0"/>
              <a:t>.</a:t>
            </a:r>
          </a:p>
          <a:p>
            <a:r>
              <a:rPr lang="el-GR" dirty="0" smtClean="0"/>
              <a:t>Αυτό περιλαμβάνει όλα τα συστήματα υδάτων και τις μεταξύ τους σχέσεις.</a:t>
            </a:r>
            <a:endParaRPr lang="el-GR"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 σημασία της προστασίας του υπόγειου νερού</a:t>
            </a:r>
            <a:endParaRPr lang="el-GR" dirty="0"/>
          </a:p>
        </p:txBody>
      </p:sp>
      <p:sp>
        <p:nvSpPr>
          <p:cNvPr id="3" name="Content Placeholder 2"/>
          <p:cNvSpPr>
            <a:spLocks noGrp="1"/>
          </p:cNvSpPr>
          <p:nvPr>
            <p:ph sz="half" idx="1"/>
          </p:nvPr>
        </p:nvSpPr>
        <p:spPr/>
        <p:txBody>
          <a:bodyPr>
            <a:normAutofit fontScale="47500" lnSpcReduction="20000"/>
          </a:bodyPr>
          <a:lstStyle/>
          <a:p>
            <a:r>
              <a:rPr lang="el-GR" dirty="0" smtClean="0"/>
              <a:t>Το υπόγειο νερό </a:t>
            </a:r>
            <a:r>
              <a:rPr lang="el-GR" b="1" dirty="0" smtClean="0"/>
              <a:t>κινείται αργά </a:t>
            </a:r>
            <a:r>
              <a:rPr lang="el-GR" dirty="0" smtClean="0"/>
              <a:t>στο υπέδαφος, οπότε οι συνέπειες της ανθρώπινης δραστηριότητας μπορούν να παραμείνουν για μεγάλο χρονικό διάστημα.</a:t>
            </a:r>
          </a:p>
          <a:p>
            <a:r>
              <a:rPr lang="el-GR" dirty="0" smtClean="0"/>
              <a:t>Η ρύπανση περασμένων δεκαετιών, μπορεί να εξακολουθεί ακόμα να απειλεί την ποιότητα του υπόγειου νερού σήμερα αλλά και </a:t>
            </a:r>
            <a:r>
              <a:rPr lang="el-GR" b="1" dirty="0" smtClean="0"/>
              <a:t>στις επόμενες γενιές</a:t>
            </a:r>
            <a:r>
              <a:rPr lang="el-GR" dirty="0" smtClean="0"/>
              <a:t>, ακόμα κι αν έχει σταματήσει η δραστηριότητα που την προκάλεσε.</a:t>
            </a:r>
          </a:p>
          <a:p>
            <a:r>
              <a:rPr lang="el-GR" dirty="0" smtClean="0"/>
              <a:t>Σε περιοχές μεγάλης ρύπανσης (π.χ. Βιομηχανικές ζώνες), η εμπειρία έχει δείξει ότι μπορεί </a:t>
            </a:r>
            <a:r>
              <a:rPr lang="el-GR" b="1" dirty="0" smtClean="0"/>
              <a:t>η αποκατάσταση</a:t>
            </a:r>
            <a:r>
              <a:rPr lang="el-GR" dirty="0" smtClean="0"/>
              <a:t> να είναι </a:t>
            </a:r>
            <a:r>
              <a:rPr lang="el-GR" b="1" dirty="0" smtClean="0"/>
              <a:t>δύσκολη και ακριβή, ίσως και αδύνατη, </a:t>
            </a:r>
            <a:r>
              <a:rPr lang="el-GR" dirty="0" smtClean="0"/>
              <a:t>ακόμα και με τις πλέον σύγχρονες τεχνολογίες και </a:t>
            </a:r>
            <a:r>
              <a:rPr lang="en-US" dirty="0" err="1" smtClean="0"/>
              <a:t>παρά</a:t>
            </a:r>
            <a:r>
              <a:rPr lang="en-US" dirty="0" smtClean="0"/>
              <a:t> </a:t>
            </a:r>
            <a:r>
              <a:rPr lang="el-GR" dirty="0" smtClean="0"/>
              <a:t>τη δαπάνη μεγάλων χρηματικών πόρων.</a:t>
            </a:r>
          </a:p>
          <a:p>
            <a:r>
              <a:rPr lang="el-GR" dirty="0" smtClean="0"/>
              <a:t>Επιπλέον, καθώς τα επιφανειακά ύδατα τροφοδοτούνται συχνά από τα υπόγεια, η επίδραση του ανθρώπου στο υπόγειο νερό </a:t>
            </a:r>
            <a:r>
              <a:rPr lang="el-GR" b="1" dirty="0" smtClean="0"/>
              <a:t>αντανακλάται τελικά στην ποιότητα των επιφανειακών υδάτων </a:t>
            </a:r>
            <a:r>
              <a:rPr lang="el-GR" dirty="0" smtClean="0"/>
              <a:t>που συντηρούν υδάτινα και χερσαία οικοσυστήματα. </a:t>
            </a:r>
          </a:p>
          <a:p>
            <a:r>
              <a:rPr lang="el-GR" dirty="0" smtClean="0"/>
              <a:t>Η φυσική εξασθένηση και η βιοαποικοδόμηση στο υπέδαφος </a:t>
            </a:r>
            <a:r>
              <a:rPr lang="el-GR" b="1" dirty="0" smtClean="0"/>
              <a:t>μπορεί να μην επαρκούν </a:t>
            </a:r>
            <a:r>
              <a:rPr lang="el-GR" dirty="0" smtClean="0"/>
              <a:t>για την απομάκρυνση των ρύπων.</a:t>
            </a:r>
          </a:p>
          <a:p>
            <a:r>
              <a:rPr lang="el-GR" dirty="0" smtClean="0"/>
              <a:t>Αυτό σημαίνει ότι πρέπει να εστιαστούμε στην </a:t>
            </a:r>
            <a:r>
              <a:rPr lang="el-GR" b="1" dirty="0" smtClean="0"/>
              <a:t>πρόληψη</a:t>
            </a:r>
            <a:r>
              <a:rPr lang="el-GR" dirty="0" smtClean="0"/>
              <a:t>.</a:t>
            </a:r>
          </a:p>
        </p:txBody>
      </p:sp>
      <p:pic>
        <p:nvPicPr>
          <p:cNvPr id="11" name="Picture 4" descr="https://prd-wret.s3.us-west-2.amazonaws.com/assets/palladium/production/s3fs-public/thumbnails/image/wss-cycle-groundwater-flow-diagram.jpg"/>
          <p:cNvPicPr>
            <a:picLocks noGrp="1" noChangeAspect="1" noChangeArrowheads="1"/>
          </p:cNvPicPr>
          <p:nvPr>
            <p:ph sz="half" idx="2"/>
          </p:nvPr>
        </p:nvPicPr>
        <p:blipFill>
          <a:blip r:embed="rId2" cstate="print"/>
          <a:srcRect r="3822"/>
          <a:stretch>
            <a:fillRect/>
          </a:stretch>
        </p:blipFill>
        <p:spPr bwMode="auto">
          <a:xfrm>
            <a:off x="4648200" y="2628155"/>
            <a:ext cx="4038600" cy="2470052"/>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Η σημασία της προστασίας του υπόγειου νερού</a:t>
            </a:r>
            <a:endParaRPr lang="el-GR" dirty="0"/>
          </a:p>
        </p:txBody>
      </p:sp>
      <p:sp>
        <p:nvSpPr>
          <p:cNvPr id="3" name="Content Placeholder 2"/>
          <p:cNvSpPr>
            <a:spLocks noGrp="1"/>
          </p:cNvSpPr>
          <p:nvPr>
            <p:ph sz="half" idx="1"/>
          </p:nvPr>
        </p:nvSpPr>
        <p:spPr/>
        <p:txBody>
          <a:bodyPr>
            <a:normAutofit fontScale="55000" lnSpcReduction="20000"/>
          </a:bodyPr>
          <a:lstStyle/>
          <a:p>
            <a:r>
              <a:rPr lang="el-GR" dirty="0" smtClean="0"/>
              <a:t>Το υπόγειο νερό είναι ένας «κρυφός» πόρος, πιο σημαντικός ποσοτικά από το επιφανειακό.</a:t>
            </a:r>
          </a:p>
          <a:p>
            <a:r>
              <a:rPr lang="el-GR" dirty="0" smtClean="0"/>
              <a:t>Είναι </a:t>
            </a:r>
            <a:r>
              <a:rPr lang="el-GR" b="1" dirty="0" smtClean="0"/>
              <a:t>πιο δύσκολη </a:t>
            </a:r>
            <a:r>
              <a:rPr lang="el-GR" dirty="0" smtClean="0"/>
              <a:t>η προστασία, η παρακολούθηση και η αποκατάστασή του, λόγω περιορισμένης προσβασιμότητας.</a:t>
            </a:r>
          </a:p>
          <a:p>
            <a:r>
              <a:rPr lang="el-GR" dirty="0" smtClean="0"/>
              <a:t>Είναι πιο δύσκολο να εντοπιστούν, να χαρακτηριστούν και να γίνουν κατανοητές οι επιπτώσεις της ρύπανσης.</a:t>
            </a:r>
          </a:p>
          <a:p>
            <a:r>
              <a:rPr lang="el-GR" dirty="0" smtClean="0"/>
              <a:t>Ενώ μέχρι σήμερα φαίνεται ότι οι σημειακές πηγές ρύπανσης ευθύνονται για το μεγαλύτερο ποσοστό της ρύπανσης, υπάρχουν στοιχεία ότι οι διάχυτες πηγές ρύπανσης παρουσιάζουν αυξανόμενες επιπτώσεις. Για παράδειγμα, οι συγκεντρώσεις νιτρικών υπερβαίνουν την τιμή ορίου τουλάχιστον στο ένα τρίτο των συστημάτων υπογείων υδάτων στην Ευρώπη.</a:t>
            </a:r>
            <a:endParaRPr lang="el-GR" dirty="0"/>
          </a:p>
        </p:txBody>
      </p:sp>
      <p:pic>
        <p:nvPicPr>
          <p:cNvPr id="33794" name="Picture 2" descr="Related image"/>
          <p:cNvPicPr>
            <a:picLocks noGrp="1" noChangeAspect="1" noChangeArrowheads="1"/>
          </p:cNvPicPr>
          <p:nvPr>
            <p:ph sz="half" idx="2"/>
          </p:nvPr>
        </p:nvPicPr>
        <p:blipFill>
          <a:blip r:embed="rId2" cstate="print"/>
          <a:srcRect/>
          <a:stretch>
            <a:fillRect/>
          </a:stretch>
        </p:blipFill>
        <p:spPr bwMode="auto">
          <a:xfrm>
            <a:off x="4648200" y="3784426"/>
            <a:ext cx="4038600" cy="3028950"/>
          </a:xfrm>
          <a:prstGeom prst="rect">
            <a:avLst/>
          </a:prstGeom>
          <a:noFill/>
        </p:spPr>
      </p:pic>
      <p:pic>
        <p:nvPicPr>
          <p:cNvPr id="7" name="Picture 2" descr="Image result for groundwater time"/>
          <p:cNvPicPr>
            <a:picLocks noChangeAspect="1" noChangeArrowheads="1"/>
          </p:cNvPicPr>
          <p:nvPr/>
        </p:nvPicPr>
        <p:blipFill>
          <a:blip r:embed="rId3" cstate="print"/>
          <a:srcRect/>
          <a:stretch>
            <a:fillRect/>
          </a:stretch>
        </p:blipFill>
        <p:spPr bwMode="auto">
          <a:xfrm>
            <a:off x="4648200" y="1484784"/>
            <a:ext cx="4038600" cy="2289886"/>
          </a:xfrm>
          <a:prstGeom prst="rect">
            <a:avLst/>
          </a:prstGeom>
          <a:noFill/>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Η Οδηγία 2000/60 και το Υπόγειο Νερό</a:t>
            </a:r>
            <a:endParaRPr lang="el-GR" sz="3600" dirty="0"/>
          </a:p>
        </p:txBody>
      </p:sp>
      <p:sp>
        <p:nvSpPr>
          <p:cNvPr id="4" name="Content Placeholder 3"/>
          <p:cNvSpPr>
            <a:spLocks noGrp="1"/>
          </p:cNvSpPr>
          <p:nvPr>
            <p:ph sz="half" idx="2"/>
          </p:nvPr>
        </p:nvSpPr>
        <p:spPr/>
        <p:txBody>
          <a:bodyPr>
            <a:normAutofit lnSpcReduction="10000"/>
          </a:bodyPr>
          <a:lstStyle/>
          <a:p>
            <a:r>
              <a:rPr lang="el-GR" dirty="0" smtClean="0"/>
              <a:t>Τα σημεία της Οδηγίας 2000/60 που αφορούν το υπόγειο νερό καλύπτουν μια σειρά βημάτων για την επίτευξη καλής ποσοτικής και χημικής κατάστασης ως το 2015. </a:t>
            </a:r>
          </a:p>
          <a:p>
            <a:r>
              <a:rPr lang="el-GR" dirty="0" smtClean="0"/>
              <a:t>Ως προς την </a:t>
            </a:r>
            <a:r>
              <a:rPr lang="el-GR" b="1" dirty="0" smtClean="0"/>
              <a:t>ποσοτική κατάσταση</a:t>
            </a:r>
            <a:r>
              <a:rPr lang="el-GR" dirty="0" smtClean="0"/>
              <a:t>, η οδηγία στοχεύει στην επίτευξη </a:t>
            </a:r>
            <a:r>
              <a:rPr lang="el-GR" b="1" dirty="0" smtClean="0"/>
              <a:t>ισοζυγίου</a:t>
            </a:r>
            <a:r>
              <a:rPr lang="el-GR" dirty="0" smtClean="0"/>
              <a:t> μεταξύ άντλησης και τροφοδοσίας του υπόγειου νερού.</a:t>
            </a:r>
          </a:p>
          <a:p>
            <a:r>
              <a:rPr lang="el-GR" dirty="0" smtClean="0"/>
              <a:t>Τα χημικά κριτήρια είναι πιο περίπλοκα και χρειάστηκε ειδική θυγατρική οδηγία για να καθοριστούν.</a:t>
            </a:r>
            <a:endParaRPr lang="el-GR" dirty="0"/>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457200" y="2494164"/>
            <a:ext cx="4038600" cy="273803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Η Οδηγία 2000/60 και το Υπόγειο Νερό</a:t>
            </a:r>
            <a:endParaRPr lang="el-GR" sz="3600" dirty="0"/>
          </a:p>
        </p:txBody>
      </p:sp>
      <p:sp>
        <p:nvSpPr>
          <p:cNvPr id="4" name="Content Placeholder 3"/>
          <p:cNvSpPr>
            <a:spLocks noGrp="1"/>
          </p:cNvSpPr>
          <p:nvPr>
            <p:ph sz="half" idx="2"/>
          </p:nvPr>
        </p:nvSpPr>
        <p:spPr/>
        <p:txBody>
          <a:bodyPr>
            <a:normAutofit fontScale="92500"/>
          </a:bodyPr>
          <a:lstStyle/>
          <a:p>
            <a:r>
              <a:rPr lang="el-GR" dirty="0" smtClean="0"/>
              <a:t>Τα κράτη-μέλη πρέπει: </a:t>
            </a:r>
          </a:p>
          <a:p>
            <a:pPr lvl="1"/>
            <a:r>
              <a:rPr lang="el-GR" dirty="0" smtClean="0"/>
              <a:t>Να καθορίσουν και να χαρακτηρίσουν τα σώματα υπογείων υδάτων σε κάθε περιοχή λεκάνης απορροής ποταμού (υδατικό διαμέρισμα). Αυτό προϋποθέτει την κατανόηση του συστήματος ως σύνολο. </a:t>
            </a:r>
          </a:p>
          <a:p>
            <a:pPr lvl="1"/>
            <a:r>
              <a:rPr lang="el-GR" dirty="0" smtClean="0"/>
              <a:t>Δηλαδή να γίνουν κατανοητές </a:t>
            </a:r>
            <a:r>
              <a:rPr lang="en-US" dirty="0" err="1" smtClean="0"/>
              <a:t>και</a:t>
            </a:r>
            <a:r>
              <a:rPr lang="en-US" dirty="0" smtClean="0"/>
              <a:t> </a:t>
            </a:r>
            <a:r>
              <a:rPr lang="en-US" dirty="0" err="1" smtClean="0"/>
              <a:t>να</a:t>
            </a:r>
            <a:r>
              <a:rPr lang="en-US" dirty="0" smtClean="0"/>
              <a:t> </a:t>
            </a:r>
            <a:r>
              <a:rPr lang="en-US" dirty="0" err="1" smtClean="0"/>
              <a:t>καθοριστούν</a:t>
            </a:r>
            <a:r>
              <a:rPr lang="en-US" dirty="0" smtClean="0"/>
              <a:t> </a:t>
            </a:r>
            <a:r>
              <a:rPr lang="el-GR" dirty="0" smtClean="0"/>
              <a:t>οι κινητήριες δυνάμεις, οι πιέσεις, η κατάσταση, οι επιπτώσεις και η απόκριση</a:t>
            </a:r>
          </a:p>
          <a:p>
            <a:pPr lvl="1"/>
            <a:r>
              <a:rPr lang="el-GR" dirty="0" smtClean="0"/>
              <a:t>Το μοντέλο αυτό αποτελεί το βασικό σκελετό του σχεδιασμού σε επίπεδο υδατικού διαμερίσματος.</a:t>
            </a:r>
            <a:endParaRPr lang="el-GR" dirty="0"/>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457200" y="2494164"/>
            <a:ext cx="4038600" cy="273803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18816</TotalTime>
  <Words>2979</Words>
  <Application>Microsoft Office PowerPoint</Application>
  <PresentationFormat>On-screen Show (4:3)</PresentationFormat>
  <Paragraphs>270</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Προστασία Υδάτων και Υδροληψιών</vt:lpstr>
      <vt:lpstr>Χρήσεις του νερού</vt:lpstr>
      <vt:lpstr>Νερό ανθρώπινης κατανάλωσης</vt:lpstr>
      <vt:lpstr>Απαιτήσεις για την προστασία των συστημάτων υδάτων</vt:lpstr>
      <vt:lpstr>Προϋποθέσεις για την προστασία</vt:lpstr>
      <vt:lpstr>Η σημασία της προστασίας του υπόγειου νερού</vt:lpstr>
      <vt:lpstr>Η σημασία της προστασίας του υπόγειου νερού</vt:lpstr>
      <vt:lpstr>Η Οδηγία 2000/60 και το Υπόγειο Νερό</vt:lpstr>
      <vt:lpstr>Η Οδηγία 2000/60 και το Υπόγειο Νερό</vt:lpstr>
      <vt:lpstr>D-P-S-I-R</vt:lpstr>
      <vt:lpstr>Η Οδηγία 2000/60 και το Υπόγειο Νερό</vt:lpstr>
      <vt:lpstr>Η Οδηγία 2000/60 και το Υπόγειο Νερό</vt:lpstr>
      <vt:lpstr>Η Οδηγία 2000/60 και το Υπόγειο Νερό</vt:lpstr>
      <vt:lpstr>Η Οδηγία 2000/60 και το Υπόγειο Νερό</vt:lpstr>
      <vt:lpstr>Σχετική Ευρωπαϊκή Νομοθεσία</vt:lpstr>
      <vt:lpstr>Ευρωπαϊκή Νομοθεσία σχετική με την προστασία του υπόγειου νερού</vt:lpstr>
      <vt:lpstr>Η Οδηγία 2006/118 για το Υπόγειο Νερό</vt:lpstr>
      <vt:lpstr>Οδηγία για το Υπόγειο Νερό</vt:lpstr>
      <vt:lpstr>Μέτρα Πρόληψης και Περιορισμού</vt:lpstr>
      <vt:lpstr>Εφαρμογή όλου του πλαισίου στα Σχέδια Διαχείρισης Υδατικών Πόρων για κάθε Υδατικό Διαμέρισμα</vt:lpstr>
      <vt:lpstr>Βιβλιογραφία</vt:lpstr>
      <vt:lpstr>Πηγές Υδροληψίας – Ζώνες Επιτήρησης</vt:lpstr>
      <vt:lpstr>Λεκάνη Απορροής – Σώμα Υπογείων Υδάτων – Ζώνη Επιτήρησης</vt:lpstr>
      <vt:lpstr>Προστασία των πηγών υδροληψίας ποσίμου νερού (Source Protection Zones)</vt:lpstr>
      <vt:lpstr>Περιοχή Προστασίας και Ζώνη Επιτήρησης</vt:lpstr>
      <vt:lpstr>Ζώνη ανάκτησης =&gt; Ζώνη Επιτήρησης</vt:lpstr>
      <vt:lpstr>Σχεδιασμός Ζωνών</vt:lpstr>
      <vt:lpstr>Περιοχή Emilia Romana, Ιταλία</vt:lpstr>
      <vt:lpstr>Περιοχή Emilia Romana, Ιταλία</vt:lpstr>
      <vt:lpstr>Περιοχή Emilia Romana, Ιταλία</vt:lpstr>
      <vt:lpstr>Περιοχή Emilia Romana, Ιταλία Προστασία σωμάτων υπόγειου νερού για ανθρώπινη κατανάλωση</vt:lpstr>
      <vt:lpstr>Golega, Πορτογαλία Ζώνες προστασίας υδροληψίας</vt:lpstr>
      <vt:lpstr>Golega, Πορτογαλία</vt:lpstr>
      <vt:lpstr>Lingen, Γερμανία Ζώνη επιτήρησης και ζώνες προστασίας</vt:lpstr>
      <vt:lpstr>Lingen, Γερμανία Ζώνη επιτήρησης και ζώνες προστασίας</vt:lpstr>
      <vt:lpstr>Lingen, Γερμανία</vt:lpstr>
      <vt:lpstr>Lingen, Γερμανία</vt:lpstr>
      <vt:lpstr>Lingen, Γερμανία</vt:lpstr>
      <vt:lpstr>Lingen, Γερμανία</vt:lpstr>
      <vt:lpstr>Lingen, Γερμανία</vt:lpstr>
      <vt:lpstr>Lingen, Γερμανία</vt:lpstr>
      <vt:lpstr>Ζώνες προστασίας Καρστικών Πηγών</vt:lpstr>
      <vt:lpstr>Φύλλο Δημητσάνα - Ανάγλυφο</vt:lpstr>
      <vt:lpstr>Φύλλο Δημητσάνα - Γεωλογία</vt:lpstr>
      <vt:lpstr>Φύλλο Δημητσάνα  Επιφανειακή και Υπόγεια αποστράγγιση</vt:lpstr>
      <vt:lpstr>Πηγές και Υδρογεωλογικές Λεκάνες</vt:lpstr>
      <vt:lpstr>Βροχοπτώσεις και Πηγές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Manolis</dc:creator>
  <cp:lastModifiedBy>Andreadakis Emmanuil</cp:lastModifiedBy>
  <cp:revision>37</cp:revision>
  <dcterms:created xsi:type="dcterms:W3CDTF">2020-03-19T16:47:46Z</dcterms:created>
  <dcterms:modified xsi:type="dcterms:W3CDTF">2020-04-09T12:25:01Z</dcterms:modified>
</cp:coreProperties>
</file>