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24"/>
  </p:notesMasterIdLst>
  <p:sldIdLst>
    <p:sldId id="415" r:id="rId2"/>
    <p:sldId id="585" r:id="rId3"/>
    <p:sldId id="581" r:id="rId4"/>
    <p:sldId id="588" r:id="rId5"/>
    <p:sldId id="589" r:id="rId6"/>
    <p:sldId id="590" r:id="rId7"/>
    <p:sldId id="591" r:id="rId8"/>
    <p:sldId id="592" r:id="rId9"/>
    <p:sldId id="593" r:id="rId10"/>
    <p:sldId id="582" r:id="rId11"/>
    <p:sldId id="594" r:id="rId12"/>
    <p:sldId id="595" r:id="rId13"/>
    <p:sldId id="596" r:id="rId14"/>
    <p:sldId id="597" r:id="rId15"/>
    <p:sldId id="598" r:id="rId16"/>
    <p:sldId id="583" r:id="rId17"/>
    <p:sldId id="584" r:id="rId18"/>
    <p:sldId id="586" r:id="rId19"/>
    <p:sldId id="599" r:id="rId20"/>
    <p:sldId id="587" r:id="rId21"/>
    <p:sldId id="577" r:id="rId22"/>
    <p:sldId id="578" r:id="rId23"/>
  </p:sldIdLst>
  <p:sldSz cx="9144000" cy="6858000" type="screen4x3"/>
  <p:notesSz cx="7099300" cy="10234613"/>
  <p:defaultTextStyle>
    <a:defPPr>
      <a:defRPr lang="el-GR"/>
    </a:defPPr>
    <a:lvl1pPr algn="l" rtl="0" fontAlgn="base">
      <a:spcBef>
        <a:spcPct val="0"/>
      </a:spcBef>
      <a:spcAft>
        <a:spcPct val="0"/>
      </a:spcAft>
      <a:defRPr sz="2000" kern="1200">
        <a:solidFill>
          <a:schemeClr val="tx1"/>
        </a:solidFill>
        <a:latin typeface="Arial" pitchFamily="34" charset="0"/>
        <a:ea typeface="+mn-ea"/>
        <a:cs typeface="+mn-cs"/>
      </a:defRPr>
    </a:lvl1pPr>
    <a:lvl2pPr marL="457200" algn="l" rtl="0" fontAlgn="base">
      <a:spcBef>
        <a:spcPct val="0"/>
      </a:spcBef>
      <a:spcAft>
        <a:spcPct val="0"/>
      </a:spcAft>
      <a:defRPr sz="2000" kern="1200">
        <a:solidFill>
          <a:schemeClr val="tx1"/>
        </a:solidFill>
        <a:latin typeface="Arial" pitchFamily="34" charset="0"/>
        <a:ea typeface="+mn-ea"/>
        <a:cs typeface="+mn-cs"/>
      </a:defRPr>
    </a:lvl2pPr>
    <a:lvl3pPr marL="914400" algn="l" rtl="0" fontAlgn="base">
      <a:spcBef>
        <a:spcPct val="0"/>
      </a:spcBef>
      <a:spcAft>
        <a:spcPct val="0"/>
      </a:spcAft>
      <a:defRPr sz="2000" kern="1200">
        <a:solidFill>
          <a:schemeClr val="tx1"/>
        </a:solidFill>
        <a:latin typeface="Arial" pitchFamily="34" charset="0"/>
        <a:ea typeface="+mn-ea"/>
        <a:cs typeface="+mn-cs"/>
      </a:defRPr>
    </a:lvl3pPr>
    <a:lvl4pPr marL="1371600" algn="l" rtl="0" fontAlgn="base">
      <a:spcBef>
        <a:spcPct val="0"/>
      </a:spcBef>
      <a:spcAft>
        <a:spcPct val="0"/>
      </a:spcAft>
      <a:defRPr sz="2000" kern="1200">
        <a:solidFill>
          <a:schemeClr val="tx1"/>
        </a:solidFill>
        <a:latin typeface="Arial" pitchFamily="34" charset="0"/>
        <a:ea typeface="+mn-ea"/>
        <a:cs typeface="+mn-cs"/>
      </a:defRPr>
    </a:lvl4pPr>
    <a:lvl5pPr marL="1828800" algn="l" rtl="0" fontAlgn="base">
      <a:spcBef>
        <a:spcPct val="0"/>
      </a:spcBef>
      <a:spcAft>
        <a:spcPct val="0"/>
      </a:spcAft>
      <a:defRPr sz="2000" kern="1200">
        <a:solidFill>
          <a:schemeClr val="tx1"/>
        </a:solidFill>
        <a:latin typeface="Arial" pitchFamily="34" charset="0"/>
        <a:ea typeface="+mn-ea"/>
        <a:cs typeface="+mn-cs"/>
      </a:defRPr>
    </a:lvl5pPr>
    <a:lvl6pPr marL="2286000" algn="l" defTabSz="914400" rtl="0" eaLnBrk="1" latinLnBrk="0" hangingPunct="1">
      <a:defRPr sz="2000" kern="1200">
        <a:solidFill>
          <a:schemeClr val="tx1"/>
        </a:solidFill>
        <a:latin typeface="Arial" pitchFamily="34" charset="0"/>
        <a:ea typeface="+mn-ea"/>
        <a:cs typeface="+mn-cs"/>
      </a:defRPr>
    </a:lvl6pPr>
    <a:lvl7pPr marL="2743200" algn="l" defTabSz="914400" rtl="0" eaLnBrk="1" latinLnBrk="0" hangingPunct="1">
      <a:defRPr sz="2000" kern="1200">
        <a:solidFill>
          <a:schemeClr val="tx1"/>
        </a:solidFill>
        <a:latin typeface="Arial" pitchFamily="34" charset="0"/>
        <a:ea typeface="+mn-ea"/>
        <a:cs typeface="+mn-cs"/>
      </a:defRPr>
    </a:lvl7pPr>
    <a:lvl8pPr marL="3200400" algn="l" defTabSz="914400" rtl="0" eaLnBrk="1" latinLnBrk="0" hangingPunct="1">
      <a:defRPr sz="2000" kern="1200">
        <a:solidFill>
          <a:schemeClr val="tx1"/>
        </a:solidFill>
        <a:latin typeface="Arial" pitchFamily="34" charset="0"/>
        <a:ea typeface="+mn-ea"/>
        <a:cs typeface="+mn-cs"/>
      </a:defRPr>
    </a:lvl8pPr>
    <a:lvl9pPr marL="3657600" algn="l" defTabSz="914400" rtl="0" eaLnBrk="1" latinLnBrk="0" hangingPunct="1">
      <a:defRPr sz="20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showScrollbar="0"/>
    <p:sldAll/>
    <p:penClr>
      <a:srgbClr val="FF0000"/>
    </p:penClr>
  </p:showPr>
  <p:clrMru>
    <a:srgbClr val="0099FF"/>
    <a:srgbClr val="FF0000"/>
    <a:srgbClr val="006600"/>
    <a:srgbClr val="FF0066"/>
    <a:srgbClr val="008000"/>
    <a:srgbClr val="FFFF00"/>
    <a:srgbClr val="0000FF"/>
    <a:srgbClr val="CC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44" autoAdjust="0"/>
    <p:restoredTop sz="94110" autoAdjust="0"/>
  </p:normalViewPr>
  <p:slideViewPr>
    <p:cSldViewPr>
      <p:cViewPr varScale="1">
        <p:scale>
          <a:sx n="153" d="100"/>
          <a:sy n="153" d="100"/>
        </p:scale>
        <p:origin x="-2238" y="-84"/>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9048" tIns="49524" rIns="99048" bIns="49524" rtlCol="0"/>
          <a:lstStyle>
            <a:lvl1pPr algn="l">
              <a:defRPr sz="1300">
                <a:latin typeface="Arial" charset="0"/>
              </a:defRPr>
            </a:lvl1pPr>
          </a:lstStyle>
          <a:p>
            <a:pPr>
              <a:defRPr/>
            </a:pPr>
            <a:endParaRPr lang="el-GR"/>
          </a:p>
        </p:txBody>
      </p:sp>
      <p:sp>
        <p:nvSpPr>
          <p:cNvPr id="3" name="Date Placeholder 2"/>
          <p:cNvSpPr>
            <a:spLocks noGrp="1"/>
          </p:cNvSpPr>
          <p:nvPr>
            <p:ph type="dt" idx="1"/>
          </p:nvPr>
        </p:nvSpPr>
        <p:spPr>
          <a:xfrm>
            <a:off x="4021138" y="0"/>
            <a:ext cx="3076575" cy="511175"/>
          </a:xfrm>
          <a:prstGeom prst="rect">
            <a:avLst/>
          </a:prstGeom>
        </p:spPr>
        <p:txBody>
          <a:bodyPr vert="horz" lIns="99048" tIns="49524" rIns="99048" bIns="49524" rtlCol="0"/>
          <a:lstStyle>
            <a:lvl1pPr algn="r">
              <a:defRPr sz="1300">
                <a:latin typeface="Arial" charset="0"/>
              </a:defRPr>
            </a:lvl1pPr>
          </a:lstStyle>
          <a:p>
            <a:pPr>
              <a:defRPr/>
            </a:pPr>
            <a:fld id="{BCE9609D-D4DC-4294-BE93-C60CDA8244E7}" type="datetimeFigureOut">
              <a:rPr lang="el-GR"/>
              <a:pPr>
                <a:defRPr/>
              </a:pPr>
              <a:t>26/3/2021</a:t>
            </a:fld>
            <a:endParaRPr lang="el-GR"/>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el-GR" noProof="0" smtClean="0"/>
          </a:p>
        </p:txBody>
      </p:sp>
      <p:sp>
        <p:nvSpPr>
          <p:cNvPr id="5" name="Notes Placeholder 4"/>
          <p:cNvSpPr>
            <a:spLocks noGrp="1"/>
          </p:cNvSpPr>
          <p:nvPr>
            <p:ph type="body" sz="quarter" idx="3"/>
          </p:nvPr>
        </p:nvSpPr>
        <p:spPr>
          <a:xfrm>
            <a:off x="709613" y="4860925"/>
            <a:ext cx="5680075" cy="4605338"/>
          </a:xfrm>
          <a:prstGeom prst="rect">
            <a:avLst/>
          </a:prstGeom>
        </p:spPr>
        <p:txBody>
          <a:bodyPr vert="horz" wrap="square" lIns="99048" tIns="49524" rIns="99048" bIns="49524"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smtClean="0"/>
          </a:p>
        </p:txBody>
      </p:sp>
      <p:sp>
        <p:nvSpPr>
          <p:cNvPr id="6" name="Footer Placeholder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a:defRPr sz="1300">
                <a:latin typeface="Arial" charset="0"/>
              </a:defRPr>
            </a:lvl1pPr>
          </a:lstStyle>
          <a:p>
            <a:pPr>
              <a:defRPr/>
            </a:pPr>
            <a:endParaRPr lang="el-GR"/>
          </a:p>
        </p:txBody>
      </p:sp>
      <p:sp>
        <p:nvSpPr>
          <p:cNvPr id="7" name="Slide Number Placeholder 6"/>
          <p:cNvSpPr>
            <a:spLocks noGrp="1"/>
          </p:cNvSpPr>
          <p:nvPr>
            <p:ph type="sldNum" sz="quarter" idx="5"/>
          </p:nvPr>
        </p:nvSpPr>
        <p:spPr>
          <a:xfrm>
            <a:off x="4021138" y="9721850"/>
            <a:ext cx="3076575" cy="511175"/>
          </a:xfrm>
          <a:prstGeom prst="rect">
            <a:avLst/>
          </a:prstGeom>
        </p:spPr>
        <p:txBody>
          <a:bodyPr vert="horz" lIns="99048" tIns="49524" rIns="99048" bIns="49524" rtlCol="0" anchor="b"/>
          <a:lstStyle>
            <a:lvl1pPr algn="r">
              <a:defRPr sz="1300">
                <a:latin typeface="Arial" charset="0"/>
              </a:defRPr>
            </a:lvl1pPr>
          </a:lstStyle>
          <a:p>
            <a:pPr>
              <a:defRPr/>
            </a:pPr>
            <a:fld id="{D34FC284-CCC5-49F1-A397-E1093475CB53}"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a:lstStyle/>
          <a:p>
            <a:pPr>
              <a:spcBef>
                <a:spcPct val="0"/>
              </a:spcBef>
            </a:pPr>
            <a:endParaRPr lang="el-GR" smtClean="0"/>
          </a:p>
        </p:txBody>
      </p:sp>
      <p:sp>
        <p:nvSpPr>
          <p:cNvPr id="95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A322022-0CD9-4C6A-9976-EC3A8CC894C3}" type="slidenum">
              <a:rPr lang="el-GR" smtClean="0">
                <a:latin typeface="Arial" pitchFamily="34" charset="0"/>
              </a:rPr>
              <a:pPr/>
              <a:t>1</a:t>
            </a:fld>
            <a:endParaRPr lang="el-GR"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pPr>
              <a:defRPr/>
            </a:pPr>
            <a:fld id="{D34FC284-CCC5-49F1-A397-E1093475CB53}" type="slidenum">
              <a:rPr lang="el-GR" smtClean="0"/>
              <a:pPr>
                <a:defRPr/>
              </a:pPr>
              <a:t>12</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9B70B9EC-D2CC-40BA-81E4-C53DFEE8DF29}" type="slidenum">
              <a:rPr lang="el-GR" smtClean="0"/>
              <a:pPr>
                <a:defRPr/>
              </a:pPr>
              <a:t>‹#›</a:t>
            </a:fld>
            <a:endParaRPr lang="el-G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D5D36155-23E7-4377-B52D-C3995820AF9C}" type="slidenum">
              <a:rPr lang="el-GR" smtClean="0"/>
              <a:pPr>
                <a:defRPr/>
              </a:pPr>
              <a:t>‹#›</a:t>
            </a:fld>
            <a:endParaRPr lang="el-GR"/>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45FAE5A6-BF71-4545-8968-49C57574F680}" type="slidenum">
              <a:rPr lang="el-GR" smtClean="0"/>
              <a:pPr>
                <a:defRPr/>
              </a:pPr>
              <a:t>‹#›</a:t>
            </a:fld>
            <a:endParaRPr lang="el-GR"/>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el-G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l-GR"/>
          </a:p>
        </p:txBody>
      </p:sp>
      <p:sp>
        <p:nvSpPr>
          <p:cNvPr id="5" name="Slide Number Placeholder 4"/>
          <p:cNvSpPr>
            <a:spLocks noGrp="1"/>
          </p:cNvSpPr>
          <p:nvPr>
            <p:ph type="sldNum" sz="quarter" idx="12"/>
          </p:nvPr>
        </p:nvSpPr>
        <p:spPr>
          <a:xfrm>
            <a:off x="6553200" y="6245225"/>
            <a:ext cx="2133600" cy="476250"/>
          </a:xfrm>
        </p:spPr>
        <p:txBody>
          <a:bodyPr/>
          <a:lstStyle>
            <a:lvl1pPr>
              <a:defRPr smtClean="0"/>
            </a:lvl1pPr>
          </a:lstStyle>
          <a:p>
            <a:pPr>
              <a:defRPr/>
            </a:pPr>
            <a:fld id="{6F8B2185-F9EC-44DA-A178-42155CA49EC9}" type="slidenum">
              <a:rPr lang="el-GR"/>
              <a:pPr>
                <a:defRPr/>
              </a:pPr>
              <a:t>‹#›</a:t>
            </a:fld>
            <a:endParaRPr lang="el-G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B002D45-7652-4132-838E-07E3F5C8B161}" type="slidenum">
              <a:rPr lang="el-GR" smtClean="0"/>
              <a:pPr>
                <a:defRPr/>
              </a:pPr>
              <a:t>‹#›</a:t>
            </a:fld>
            <a:endParaRPr lang="el-G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3BC732B2-30B1-4B20-BC68-0C23C8F358C0}" type="slidenum">
              <a:rPr lang="el-GR" smtClean="0"/>
              <a:pPr>
                <a:defRPr/>
              </a:pPr>
              <a:t>‹#›</a:t>
            </a:fld>
            <a:endParaRPr lang="el-G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F96AE7CD-6B9B-48E5-AB49-3E26DD78C6BE}" type="slidenum">
              <a:rPr lang="el-GR" smtClean="0"/>
              <a:pPr>
                <a:defRPr/>
              </a:pPr>
              <a:t>‹#›</a:t>
            </a:fld>
            <a:endParaRPr lang="el-G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5B726EE6-DD3E-4C19-A3BA-CCD12CAD5A8A}" type="slidenum">
              <a:rPr lang="el-GR" smtClean="0"/>
              <a:pPr>
                <a:defRPr/>
              </a:pPr>
              <a:t>‹#›</a:t>
            </a:fld>
            <a:endParaRPr lang="el-G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D8CDCC9E-5C32-41F0-9AE2-2E6E8A0C240B}" type="slidenum">
              <a:rPr lang="el-GR" smtClean="0"/>
              <a:pPr>
                <a:defRPr/>
              </a:pPr>
              <a:t>‹#›</a:t>
            </a:fld>
            <a:endParaRPr lang="el-G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l-GR"/>
          </a:p>
        </p:txBody>
      </p:sp>
      <p:sp>
        <p:nvSpPr>
          <p:cNvPr id="3" name="Footer Placeholder 2"/>
          <p:cNvSpPr>
            <a:spLocks noGrp="1"/>
          </p:cNvSpPr>
          <p:nvPr>
            <p:ph type="ftr" sz="quarter" idx="11"/>
          </p:nvPr>
        </p:nvSpPr>
        <p:spPr/>
        <p:txBody>
          <a:bodyPr/>
          <a:lstStyle/>
          <a:p>
            <a:pPr>
              <a:defRPr/>
            </a:pPr>
            <a:endParaRPr lang="el-GR"/>
          </a:p>
        </p:txBody>
      </p:sp>
      <p:sp>
        <p:nvSpPr>
          <p:cNvPr id="4" name="Slide Number Placeholder 3"/>
          <p:cNvSpPr>
            <a:spLocks noGrp="1"/>
          </p:cNvSpPr>
          <p:nvPr>
            <p:ph type="sldNum" sz="quarter" idx="12"/>
          </p:nvPr>
        </p:nvSpPr>
        <p:spPr/>
        <p:txBody>
          <a:bodyPr/>
          <a:lstStyle/>
          <a:p>
            <a:pPr>
              <a:defRPr/>
            </a:pPr>
            <a:fld id="{3486B68E-FD46-4713-9C5A-22431905A1B3}" type="slidenum">
              <a:rPr lang="el-GR" smtClean="0"/>
              <a:pPr>
                <a:defRPr/>
              </a:pPr>
              <a:t>‹#›</a:t>
            </a:fld>
            <a:endParaRPr lang="el-GR"/>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BBE51599-D964-43BF-9DD8-3908BA6C2D05}" type="slidenum">
              <a:rPr lang="el-GR" smtClean="0"/>
              <a:pPr>
                <a:defRPr/>
              </a:pPr>
              <a:t>‹#›</a:t>
            </a:fld>
            <a:endParaRPr lang="el-G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31A08465-0295-4C7C-9943-F29A2776C1B1}" type="slidenum">
              <a:rPr lang="el-GR" smtClean="0"/>
              <a:pPr>
                <a:defRPr/>
              </a:pPr>
              <a:t>‹#›</a:t>
            </a:fld>
            <a:endParaRPr lang="el-G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03CE67B-D38C-4B51-8571-5C300F17A869}" type="slidenum">
              <a:rPr lang="el-GR" smtClean="0"/>
              <a:pPr>
                <a:defRPr/>
              </a:pPr>
              <a:t>‹#›</a:t>
            </a:fld>
            <a:endParaRPr lang="el-G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ransition spd="med">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video" Target="file:///D:\PERSONALS\Andreadakis\&#917;&#929;&#915;&#913;&#931;&#932;&#919;&#929;&#921;&#913;\&#917;8212-&#928;&#961;&#959;&#963;&#964;&#945;&#963;&#943;&#945;%20&#933;&#948;&#940;&#964;&#953;&#957;&#969;&#957;%20&#931;&#965;&#963;&#964;&#951;&#956;&#940;&#964;&#969;&#957;%20-%20&#932;&#961;&#969;&#964;&#972;&#964;&#951;&#964;&#945;\2020\&#924;&#940;&#952;&#951;&#956;&#945;-&#920;&#949;&#969;&#961;&#943;&#945;\&#924;&#940;&#952;&#951;&#956;&#945;%2007%20-%20&#916;&#953;&#940;&#948;&#959;&#963;&#951;%20&#964;&#951;&#962;%20&#961;&#973;&#960;&#945;&#957;&#963;&#951;&#962;\Simulated%20Flow%20Through%20Porous%20Media_moXeE2wIujI_1080p.mp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4.xml"/><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video" Target="file:///D:\PERSONALS\Andreadakis\&#917;&#929;&#915;&#913;&#931;&#932;&#919;&#929;&#921;&#913;\&#917;8212-&#928;&#961;&#959;&#963;&#964;&#945;&#963;&#943;&#945;%20&#933;&#948;&#940;&#964;&#953;&#957;&#969;&#957;%20&#931;&#965;&#963;&#964;&#951;&#956;&#940;&#964;&#969;&#957;%20-%20&#932;&#961;&#969;&#964;&#972;&#964;&#951;&#964;&#945;\2020\&#924;&#940;&#952;&#951;&#956;&#945;-&#920;&#949;&#969;&#961;&#943;&#945;\&#924;&#940;&#952;&#951;&#956;&#945;%2007%20-%20&#916;&#953;&#940;&#948;&#959;&#963;&#951;%20&#964;&#951;&#962;%20&#961;&#973;&#960;&#945;&#957;&#963;&#951;&#962;\Longtitudinal%20-%20Hydrodynamic%20dispersion%20inside%20an%20artificial%20porous%20medium_Jsd0TBs275U_360p.mp4"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video" Target="file:///D:\PERSONALS\Andreadakis\&#917;&#929;&#915;&#913;&#931;&#932;&#919;&#929;&#921;&#913;\&#917;8212-&#928;&#961;&#959;&#963;&#964;&#945;&#963;&#943;&#945;%20&#933;&#948;&#940;&#964;&#953;&#957;&#969;&#957;%20&#931;&#965;&#963;&#964;&#951;&#956;&#940;&#964;&#969;&#957;%20-%20&#932;&#961;&#969;&#964;&#972;&#964;&#951;&#964;&#945;\2020\&#924;&#940;&#952;&#951;&#956;&#945;-&#920;&#949;&#969;&#961;&#943;&#945;\&#924;&#940;&#952;&#951;&#956;&#945;%2007%20-%20&#916;&#953;&#940;&#948;&#959;&#963;&#951;%20&#964;&#951;&#962;%20&#961;&#973;&#960;&#945;&#957;&#963;&#951;&#962;\Transverse%20-%20Hydrodynamic%20dispersion%20inside%20an%20artificial%20porous%20medium_DUIxJXpltt0_360p.mp4" TargetMode="Externa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file:///D:\PERSONALS\Andreadakis\&#917;&#929;&#915;&#913;&#931;&#932;&#919;&#929;&#921;&#913;\&#917;8212-&#928;&#961;&#959;&#963;&#964;&#945;&#963;&#943;&#945;%20&#933;&#948;&#940;&#964;&#953;&#957;&#969;&#957;%20&#931;&#965;&#963;&#964;&#951;&#956;&#940;&#964;&#969;&#957;%20-%20&#932;&#961;&#969;&#964;&#972;&#964;&#951;&#964;&#945;\2020\&#924;&#940;&#952;&#951;&#956;&#945;-&#920;&#949;&#969;&#961;&#943;&#945;\&#924;&#940;&#952;&#951;&#956;&#945;%2007%20-%20&#916;&#953;&#940;&#948;&#959;&#963;&#951;%20&#964;&#951;&#962;%20&#961;&#973;&#960;&#945;&#957;&#963;&#951;&#962;\Hydrodynamic%20dispersion-Plume-NastyDigitalHerring-mobile.mp4"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file:///D:\PERSONALS\Andreadakis\&#917;&#929;&#915;&#913;&#931;&#932;&#919;&#929;&#921;&#913;\&#917;8212-&#928;&#961;&#959;&#963;&#964;&#945;&#963;&#943;&#945;%20&#933;&#948;&#940;&#964;&#953;&#957;&#969;&#957;%20&#931;&#965;&#963;&#964;&#951;&#956;&#940;&#964;&#969;&#957;%20-%20&#932;&#961;&#969;&#964;&#972;&#964;&#951;&#964;&#945;\2020\&#924;&#940;&#952;&#951;&#956;&#945;-&#920;&#949;&#969;&#961;&#943;&#945;\&#924;&#940;&#952;&#951;&#956;&#945;%2007%20-%20&#916;&#953;&#940;&#948;&#959;&#963;&#951;%20&#964;&#951;&#962;%20&#961;&#973;&#960;&#945;&#957;&#963;&#951;&#962;\pollution%20and%20aquifer%20types.mp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video" Target="file:///D:\PERSONALS\Andreadakis\&#917;&#929;&#915;&#913;&#931;&#932;&#919;&#929;&#921;&#913;\&#917;8212-&#928;&#961;&#959;&#963;&#964;&#945;&#963;&#943;&#945;%20&#933;&#948;&#940;&#964;&#953;&#957;&#969;&#957;%20&#931;&#965;&#963;&#964;&#951;&#956;&#940;&#964;&#969;&#957;%20-%20&#932;&#961;&#969;&#964;&#972;&#964;&#951;&#964;&#945;\2020\&#924;&#940;&#952;&#951;&#956;&#945;-&#920;&#949;&#969;&#961;&#943;&#945;\&#924;&#940;&#952;&#951;&#956;&#945;%2007%20-%20&#916;&#953;&#940;&#948;&#959;&#963;&#951;%20&#964;&#951;&#962;%20&#961;&#973;&#960;&#945;&#957;&#963;&#951;&#962;\Diffusion%20of%20Potassium%20Permanganate%20in%20Hot%20and%20Cold%20Water.mp4"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l-GR" sz="3600" dirty="0" smtClean="0"/>
              <a:t>Μεταφορά μάζας σε κορεσμένα μέσα</a:t>
            </a:r>
            <a:br>
              <a:rPr lang="el-GR" sz="3600" dirty="0" smtClean="0"/>
            </a:br>
            <a:r>
              <a:rPr lang="el-GR" sz="3600" dirty="0" smtClean="0"/>
              <a:t>Διάδοση των ρύπων</a:t>
            </a:r>
            <a:endParaRPr lang="el-GR" sz="3600" dirty="0"/>
          </a:p>
        </p:txBody>
      </p:sp>
      <p:sp>
        <p:nvSpPr>
          <p:cNvPr id="4099" name="Rectangle 3"/>
          <p:cNvSpPr>
            <a:spLocks noGrp="1" noChangeArrowheads="1"/>
          </p:cNvSpPr>
          <p:nvPr>
            <p:ph type="subTitle" idx="1"/>
          </p:nvPr>
        </p:nvSpPr>
        <p:spPr/>
        <p:txBody>
          <a:bodyPr>
            <a:normAutofit/>
          </a:bodyPr>
          <a:lstStyle/>
          <a:p>
            <a:pPr eaLnBrk="1" hangingPunct="1">
              <a:lnSpc>
                <a:spcPct val="80000"/>
              </a:lnSpc>
            </a:pPr>
            <a:r>
              <a:rPr lang="el-GR" dirty="0" smtClean="0"/>
              <a:t>Εμμ. Ανδρεαδάκης</a:t>
            </a:r>
          </a:p>
          <a:p>
            <a:pPr eaLnBrk="1" hangingPunct="1">
              <a:lnSpc>
                <a:spcPct val="80000"/>
              </a:lnSpc>
            </a:pPr>
            <a:r>
              <a:rPr lang="el-GR" smtClean="0"/>
              <a:t>Μάρτιος 2021</a:t>
            </a:r>
            <a:endParaRPr lang="el-GR" dirty="0" smtClean="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Μεταφορά (Μεταγωγή)</a:t>
            </a:r>
            <a:endParaRPr lang="el-GR" dirty="0"/>
          </a:p>
        </p:txBody>
      </p:sp>
      <p:sp>
        <p:nvSpPr>
          <p:cNvPr id="4" name="Content Placeholder 3"/>
          <p:cNvSpPr>
            <a:spLocks noGrp="1"/>
          </p:cNvSpPr>
          <p:nvPr>
            <p:ph sz="half" idx="1"/>
          </p:nvPr>
        </p:nvSpPr>
        <p:spPr/>
        <p:txBody>
          <a:bodyPr>
            <a:normAutofit fontScale="77500" lnSpcReduction="20000"/>
          </a:bodyPr>
          <a:lstStyle/>
          <a:p>
            <a:r>
              <a:rPr lang="el-GR" dirty="0" smtClean="0"/>
              <a:t>Οι διαλυμένες ύλες μεταφέρονται επίσης με την κίνηση του νερού (advection, convection). Αυτό συμβαίνει καθώς το ρέον υπόγειο νερό φέρει τα διαλυμένα συστατικά μαζί του.</a:t>
            </a:r>
          </a:p>
          <a:p>
            <a:r>
              <a:rPr lang="el-GR" dirty="0" smtClean="0"/>
              <a:t>Στην κλίμακα διαμέτρου μερικών πόρων, το υπόγειο νερό θα κινείται παράλληλα με την κατεύθυνση ροής με διαφορετικές ταχύτητες, λόγω του διαφορετικού μεγέθους των πόρων. </a:t>
            </a:r>
          </a:p>
        </p:txBody>
      </p:sp>
      <p:pic>
        <p:nvPicPr>
          <p:cNvPr id="6" name="Simulated Flow Through Porous Media_moXeE2wIujI_1080p.mp4">
            <a:hlinkClick r:id="" action="ppaction://media"/>
          </p:cNvPr>
          <p:cNvPicPr>
            <a:picLocks noGrp="1" noRot="1" noChangeAspect="1"/>
          </p:cNvPicPr>
          <p:nvPr>
            <p:ph sz="half" idx="2"/>
            <a:videoFile r:link="rId1"/>
          </p:nvPr>
        </p:nvPicPr>
        <p:blipFill>
          <a:blip r:embed="rId3" cstate="print"/>
          <a:stretch>
            <a:fillRect/>
          </a:stretch>
        </p:blipFill>
        <p:spPr>
          <a:xfrm>
            <a:off x="4681539" y="1603350"/>
            <a:ext cx="4181777" cy="3136334"/>
          </a:xfrm>
          <a:prstGeom prst="rect">
            <a:avLst/>
          </a:prstGeom>
        </p:spPr>
      </p:pic>
    </p:spTree>
  </p:cSld>
  <p:clrMapOvr>
    <a:masterClrMapping/>
  </p:clrMapOvr>
  <p:transition spd="med">
    <p:fade/>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Μεταφορά (Μεταγωγή)</a:t>
            </a:r>
            <a:endParaRPr lang="el-GR" dirty="0"/>
          </a:p>
        </p:txBody>
      </p:sp>
      <p:sp>
        <p:nvSpPr>
          <p:cNvPr id="3" name="Content Placeholder 2"/>
          <p:cNvSpPr>
            <a:spLocks noGrp="1"/>
          </p:cNvSpPr>
          <p:nvPr>
            <p:ph sz="half" idx="1"/>
          </p:nvPr>
        </p:nvSpPr>
        <p:spPr/>
        <p:txBody>
          <a:bodyPr>
            <a:normAutofit fontScale="55000" lnSpcReduction="20000"/>
          </a:bodyPr>
          <a:lstStyle/>
          <a:p>
            <a:r>
              <a:rPr lang="el-GR" dirty="0" smtClean="0"/>
              <a:t>Τα διαλυμένα στερεά μεταφέρονται με το ρέον υπόγειο νερό. Αυτή η διαδικασία λέγεται ροϊκή μεταφορά ή διάδοση (advective transport, advection, convection). </a:t>
            </a:r>
          </a:p>
          <a:p>
            <a:r>
              <a:rPr lang="el-GR" dirty="0" smtClean="0"/>
              <a:t>Το ποσό της διαλυμένης ουσίας που μεταφέρεται είναι συνάρτηση της συγκέντρωσής της στο υπόγειο νερό και της ποσότητας του ρέοντος υπόγειου νερού. </a:t>
            </a:r>
          </a:p>
          <a:p>
            <a:endParaRPr lang="el-GR" dirty="0"/>
          </a:p>
        </p:txBody>
      </p:sp>
      <p:sp>
        <p:nvSpPr>
          <p:cNvPr id="4" name="Content Placeholder 3"/>
          <p:cNvSpPr>
            <a:spLocks noGrp="1"/>
          </p:cNvSpPr>
          <p:nvPr>
            <p:ph sz="half" idx="2"/>
          </p:nvPr>
        </p:nvSpPr>
        <p:spPr/>
        <p:txBody>
          <a:bodyPr>
            <a:normAutofit fontScale="55000" lnSpcReduction="20000"/>
          </a:bodyPr>
          <a:lstStyle/>
          <a:p>
            <a:r>
              <a:rPr lang="el-GR" dirty="0" smtClean="0"/>
              <a:t>Για μονοδιάστατη ροή στη μονάδα διατομής ενός πορώδους μέσου, η ποσότητα του νερού που ρέει είναι ίση με τη μέση γραμμική ταχύτητα επί το ενεργό πορώδες. </a:t>
            </a:r>
          </a:p>
          <a:p>
            <a:r>
              <a:rPr lang="el-GR" dirty="0" smtClean="0"/>
              <a:t>Η  μέση γραμμική ταχύτητα, v</a:t>
            </a:r>
            <a:r>
              <a:rPr lang="el-GR" baseline="-25000" dirty="0" smtClean="0"/>
              <a:t>x</a:t>
            </a:r>
            <a:r>
              <a:rPr lang="el-GR" dirty="0" smtClean="0"/>
              <a:t>, είναι ο ρυθμός με τον οποίο γίνεται η παροχή του νερού στη μονάδα διατομής του πορώδους μέσου. Δεν είναι η μέση ταχύτητα κίνησης των μορίων του νερού ανάμεσα στους κόκκους του μέσου, η οποία είναι μεγαλύτερη από τη μέση γραμμική ταχύτητα, λόγω της στρέβλωσης.</a:t>
            </a:r>
          </a:p>
          <a:p>
            <a:r>
              <a:rPr lang="el-GR" dirty="0" smtClean="0"/>
              <a:t> Το ενεργό πορώδες, n</a:t>
            </a:r>
            <a:r>
              <a:rPr lang="el-GR" baseline="-25000" dirty="0" smtClean="0"/>
              <a:t>e</a:t>
            </a:r>
            <a:r>
              <a:rPr lang="el-GR" dirty="0" smtClean="0"/>
              <a:t>, είναι το πορώδες μέσα από το οποίο μπορεί να γίνει ροή. Μη διασυνδεδεμένοι και μη διαμπερείς πόροι δεν συμπεριλαμβάνονται στο ενεργό πορώδες.</a:t>
            </a:r>
          </a:p>
          <a:p>
            <a:endParaRPr lang="el-GR" dirty="0"/>
          </a:p>
        </p:txBody>
      </p:sp>
      <p:pic>
        <p:nvPicPr>
          <p:cNvPr id="33795" name="Picture 3"/>
          <p:cNvPicPr>
            <a:picLocks noChangeAspect="1" noChangeArrowheads="1"/>
          </p:cNvPicPr>
          <p:nvPr/>
        </p:nvPicPr>
        <p:blipFill>
          <a:blip r:embed="rId2" cstate="print"/>
          <a:srcRect/>
          <a:stretch>
            <a:fillRect/>
          </a:stretch>
        </p:blipFill>
        <p:spPr bwMode="auto">
          <a:xfrm>
            <a:off x="920700" y="3355974"/>
            <a:ext cx="1752624" cy="446122"/>
          </a:xfrm>
          <a:prstGeom prst="rect">
            <a:avLst/>
          </a:prstGeom>
          <a:noFill/>
          <a:ln w="9525">
            <a:noFill/>
            <a:miter lim="800000"/>
            <a:headEnd/>
            <a:tailEnd/>
          </a:ln>
          <a:effectLst/>
        </p:spPr>
      </p:pic>
      <p:pic>
        <p:nvPicPr>
          <p:cNvPr id="33796" name="Picture 4"/>
          <p:cNvPicPr>
            <a:picLocks noChangeAspect="1" noChangeArrowheads="1"/>
          </p:cNvPicPr>
          <p:nvPr/>
        </p:nvPicPr>
        <p:blipFill>
          <a:blip r:embed="rId3" cstate="print"/>
          <a:srcRect/>
          <a:stretch>
            <a:fillRect/>
          </a:stretch>
        </p:blipFill>
        <p:spPr bwMode="auto">
          <a:xfrm>
            <a:off x="957213" y="3976695"/>
            <a:ext cx="1483875" cy="766773"/>
          </a:xfrm>
          <a:prstGeom prst="rect">
            <a:avLst/>
          </a:prstGeom>
          <a:noFill/>
          <a:ln w="9525">
            <a:noFill/>
            <a:miter lim="800000"/>
            <a:headEnd/>
            <a:tailEnd/>
          </a:ln>
          <a:effectLst/>
        </p:spPr>
      </p:pic>
      <p:pic>
        <p:nvPicPr>
          <p:cNvPr id="33798" name="Picture 6"/>
          <p:cNvPicPr>
            <a:picLocks noChangeAspect="1" noChangeArrowheads="1"/>
          </p:cNvPicPr>
          <p:nvPr/>
        </p:nvPicPr>
        <p:blipFill>
          <a:blip r:embed="rId4" cstate="print"/>
          <a:srcRect/>
          <a:stretch>
            <a:fillRect/>
          </a:stretch>
        </p:blipFill>
        <p:spPr bwMode="auto">
          <a:xfrm>
            <a:off x="957214" y="4889520"/>
            <a:ext cx="1898676" cy="715947"/>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l-GR" dirty="0" smtClean="0"/>
              <a:t>Μεταφορά/ Μεταφορά+Διάχυση/ Μεταφορά+Διάχυση+Διασπορά</a:t>
            </a:r>
            <a:endParaRPr lang="el-GR" dirty="0"/>
          </a:p>
        </p:txBody>
      </p:sp>
      <p:pic>
        <p:nvPicPr>
          <p:cNvPr id="34818" name="Picture 2"/>
          <p:cNvPicPr>
            <a:picLocks noGrp="1" noChangeAspect="1" noChangeArrowheads="1"/>
          </p:cNvPicPr>
          <p:nvPr>
            <p:ph idx="1"/>
          </p:nvPr>
        </p:nvPicPr>
        <p:blipFill>
          <a:blip r:embed="rId3" cstate="print"/>
          <a:srcRect l="14149" t="33856" r="39348" b="38211"/>
          <a:stretch>
            <a:fillRect/>
          </a:stretch>
        </p:blipFill>
        <p:spPr bwMode="auto">
          <a:xfrm>
            <a:off x="153065" y="2041507"/>
            <a:ext cx="8793315" cy="297106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Μηχανική διασπορά</a:t>
            </a:r>
            <a:endParaRPr lang="el-GR" dirty="0"/>
          </a:p>
        </p:txBody>
      </p:sp>
      <p:sp>
        <p:nvSpPr>
          <p:cNvPr id="3" name="Content Placeholder 2"/>
          <p:cNvSpPr>
            <a:spLocks noGrp="1"/>
          </p:cNvSpPr>
          <p:nvPr>
            <p:ph idx="1"/>
          </p:nvPr>
        </p:nvSpPr>
        <p:spPr/>
        <p:txBody>
          <a:bodyPr>
            <a:normAutofit fontScale="70000" lnSpcReduction="20000"/>
          </a:bodyPr>
          <a:lstStyle/>
          <a:p>
            <a:pPr>
              <a:lnSpc>
                <a:spcPct val="120000"/>
              </a:lnSpc>
            </a:pPr>
            <a:r>
              <a:rPr lang="el-GR" dirty="0" smtClean="0"/>
              <a:t>Το υπόγειο νερό κινείται με ταχύτητες και μεγαλύτερες και μικρότερες από τη μέση γραμμική ταχύτητα. Στη μακροσκοπική κλίμακα, δηλαδή πάνω από μια περιοχή με αρκετό όγκο που να ομογενοποιεί την επίδραση των μεμονωμένων πόρων, υπάρχουν τρεις βασικές αιτίες αυτού του φαινομένου:</a:t>
            </a:r>
          </a:p>
          <a:p>
            <a:pPr lvl="1">
              <a:lnSpc>
                <a:spcPct val="120000"/>
              </a:lnSpc>
            </a:pPr>
            <a:r>
              <a:rPr lang="el-GR" dirty="0" smtClean="0"/>
              <a:t>Καθώς το ρευστό κινείται μέσα από τους πόρους, θα κινείται ταχύτερα στο κέντρο των πόρων παρά στα περιθώρια.</a:t>
            </a:r>
          </a:p>
          <a:p>
            <a:pPr lvl="1">
              <a:lnSpc>
                <a:spcPct val="120000"/>
              </a:lnSpc>
            </a:pPr>
            <a:r>
              <a:rPr lang="el-GR" dirty="0" smtClean="0"/>
              <a:t>Κάποιες ποσότητες του ρευστού θα κινούνται κατά μήκος μακρύτερων διαδρομών μέσα στο πορώδες μέσο από ότι άλλες, για την ίδια γραμμική απόσταση.</a:t>
            </a:r>
          </a:p>
          <a:p>
            <a:pPr lvl="1">
              <a:lnSpc>
                <a:spcPct val="120000"/>
              </a:lnSpc>
            </a:pPr>
            <a:r>
              <a:rPr lang="el-GR" dirty="0" smtClean="0"/>
              <a:t>Μερικοί πόροι είναι μεγαλύτεροι από άλλους, επιτρέποντας έτσι μεγαλύτερη ταχύτητα του ρευστού.</a:t>
            </a:r>
          </a:p>
          <a:p>
            <a:pPr>
              <a:lnSpc>
                <a:spcPct val="120000"/>
              </a:lnSpc>
            </a:pPr>
            <a:endParaRPr lang="el-GR" dirty="0"/>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Μηχανική διασπορά</a:t>
            </a:r>
            <a:endParaRPr lang="el-GR" dirty="0"/>
          </a:p>
        </p:txBody>
      </p:sp>
      <p:sp>
        <p:nvSpPr>
          <p:cNvPr id="6" name="Content Placeholder 5"/>
          <p:cNvSpPr>
            <a:spLocks noGrp="1"/>
          </p:cNvSpPr>
          <p:nvPr>
            <p:ph sz="half" idx="2"/>
          </p:nvPr>
        </p:nvSpPr>
        <p:spPr/>
        <p:txBody>
          <a:bodyPr/>
          <a:lstStyle/>
          <a:p>
            <a:r>
              <a:rPr lang="el-GR" dirty="0" smtClean="0"/>
              <a:t>Μέγεθος πόρων</a:t>
            </a:r>
          </a:p>
          <a:p>
            <a:r>
              <a:rPr lang="el-GR" dirty="0" smtClean="0"/>
              <a:t>Μήκος ροής</a:t>
            </a:r>
          </a:p>
          <a:p>
            <a:r>
              <a:rPr lang="el-GR" dirty="0" smtClean="0"/>
              <a:t>Τριβή στους πόρους</a:t>
            </a:r>
            <a:endParaRPr lang="el-GR" dirty="0"/>
          </a:p>
        </p:txBody>
      </p:sp>
      <p:pic>
        <p:nvPicPr>
          <p:cNvPr id="7" name="Content Placeholder 6"/>
          <p:cNvPicPr>
            <a:picLocks noGrp="1" noChangeAspect="1"/>
          </p:cNvPicPr>
          <p:nvPr>
            <p:ph sz="half" idx="1"/>
          </p:nvPr>
        </p:nvPicPr>
        <p:blipFill>
          <a:blip r:embed="rId2" cstate="print"/>
          <a:stretch/>
        </p:blipFill>
        <p:spPr>
          <a:xfrm>
            <a:off x="446031" y="1864857"/>
            <a:ext cx="4075027" cy="4010514"/>
          </a:xfrm>
          <a:prstGeom prst="rect">
            <a:avLst/>
          </a:prstGeom>
          <a:ln>
            <a:noFill/>
          </a:ln>
        </p:spPr>
      </p:pic>
      <p:pic>
        <p:nvPicPr>
          <p:cNvPr id="8" name="Picture 7"/>
          <p:cNvPicPr>
            <a:picLocks noChangeAspect="1"/>
          </p:cNvPicPr>
          <p:nvPr/>
        </p:nvPicPr>
        <p:blipFill>
          <a:blip r:embed="rId3" cstate="print"/>
          <a:stretch/>
        </p:blipFill>
        <p:spPr>
          <a:xfrm>
            <a:off x="4558155" y="3319461"/>
            <a:ext cx="4504944" cy="1569720"/>
          </a:xfrm>
          <a:prstGeom prst="rect">
            <a:avLst/>
          </a:prstGeom>
          <a:ln>
            <a:noFill/>
          </a:ln>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Επιμήκης και εγκάρσια διασπορά</a:t>
            </a:r>
            <a:endParaRPr lang="el-GR" dirty="0"/>
          </a:p>
        </p:txBody>
      </p:sp>
      <p:pic>
        <p:nvPicPr>
          <p:cNvPr id="6" name="Content Placeholder 5"/>
          <p:cNvPicPr>
            <a:picLocks noGrp="1"/>
          </p:cNvPicPr>
          <p:nvPr>
            <p:ph idx="1"/>
          </p:nvPr>
        </p:nvPicPr>
        <p:blipFill>
          <a:blip r:embed="rId2" cstate="print"/>
          <a:stretch/>
        </p:blipFill>
        <p:spPr>
          <a:xfrm>
            <a:off x="2077492" y="1600200"/>
            <a:ext cx="4989015" cy="4525963"/>
          </a:xfrm>
          <a:prstGeom prst="rect">
            <a:avLst/>
          </a:prstGeom>
          <a:ln>
            <a:noFill/>
          </a:ln>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Επιμήκης διασπορά</a:t>
            </a:r>
            <a:endParaRPr lang="el-GR" dirty="0"/>
          </a:p>
        </p:txBody>
      </p:sp>
      <p:sp>
        <p:nvSpPr>
          <p:cNvPr id="4" name="Content Placeholder 3"/>
          <p:cNvSpPr>
            <a:spLocks noGrp="1"/>
          </p:cNvSpPr>
          <p:nvPr>
            <p:ph sz="half" idx="1"/>
          </p:nvPr>
        </p:nvSpPr>
        <p:spPr/>
        <p:txBody>
          <a:bodyPr>
            <a:normAutofit fontScale="92500"/>
          </a:bodyPr>
          <a:lstStyle/>
          <a:p>
            <a:r>
              <a:rPr lang="el-GR" dirty="0" smtClean="0"/>
              <a:t>Αυτό αναγκάζει το μέτωπο εξάπλωσης (θύσανος, ή πλούμιο, plume) των διαλυμένων συστατικών να επεκταθεί κατά τη διεύθυνση της ροής, μια διαδικασία που λέγεται παράλληλη ή </a:t>
            </a:r>
            <a:r>
              <a:rPr lang="el-GR" b="1" dirty="0" smtClean="0"/>
              <a:t>επιμήκης διασπορά  </a:t>
            </a:r>
            <a:r>
              <a:rPr lang="el-GR" dirty="0" smtClean="0"/>
              <a:t>(longtitudinal dispersion).</a:t>
            </a:r>
          </a:p>
          <a:p>
            <a:endParaRPr lang="el-GR" dirty="0"/>
          </a:p>
        </p:txBody>
      </p:sp>
      <p:pic>
        <p:nvPicPr>
          <p:cNvPr id="6" name="Longtitudinal - Hydrodynamic dispersion inside an artificial porous medium_Jsd0TBs275U_360p.mp4">
            <a:hlinkClick r:id="" action="ppaction://media"/>
          </p:cNvPr>
          <p:cNvPicPr>
            <a:picLocks noGrp="1" noRot="1" noChangeAspect="1"/>
          </p:cNvPicPr>
          <p:nvPr>
            <p:ph sz="half" idx="2"/>
            <a:videoFile r:link="rId1"/>
          </p:nvPr>
        </p:nvPicPr>
        <p:blipFill>
          <a:blip r:embed="rId3" cstate="print"/>
          <a:stretch>
            <a:fillRect/>
          </a:stretch>
        </p:blipFill>
        <p:spPr>
          <a:xfrm>
            <a:off x="4662244" y="1603350"/>
            <a:ext cx="4181777" cy="3136334"/>
          </a:xfrm>
          <a:prstGeom prst="rect">
            <a:avLst/>
          </a:prstGeom>
        </p:spPr>
      </p:pic>
    </p:spTree>
  </p:cSld>
  <p:clrMapOvr>
    <a:masterClrMapping/>
  </p:clrMapOvr>
  <p:transition spd="med">
    <p:fade/>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Εγκάρσια διασπορά</a:t>
            </a:r>
            <a:endParaRPr lang="el-GR" dirty="0"/>
          </a:p>
        </p:txBody>
      </p:sp>
      <p:sp>
        <p:nvSpPr>
          <p:cNvPr id="4" name="Content Placeholder 3"/>
          <p:cNvSpPr>
            <a:spLocks noGrp="1"/>
          </p:cNvSpPr>
          <p:nvPr>
            <p:ph sz="half" idx="1"/>
          </p:nvPr>
        </p:nvSpPr>
        <p:spPr/>
        <p:txBody>
          <a:bodyPr/>
          <a:lstStyle/>
          <a:p>
            <a:r>
              <a:rPr lang="el-GR" dirty="0" smtClean="0"/>
              <a:t>Το μέτωπο εξάπλωσης θα επεκταθεί επίσης πλευρικά, καθώς η διεύθυνση ροής μεταβάλλεται γύρω από τους κόκκους των ορυκτών, διαδικασία που είναι γνωστή ως </a:t>
            </a:r>
            <a:r>
              <a:rPr lang="el-GR" b="1" dirty="0" smtClean="0"/>
              <a:t>εγκάρσια διασπορά </a:t>
            </a:r>
            <a:r>
              <a:rPr lang="el-GR" dirty="0" smtClean="0"/>
              <a:t>(transverse dispersion). </a:t>
            </a:r>
          </a:p>
          <a:p>
            <a:endParaRPr lang="el-GR" dirty="0"/>
          </a:p>
        </p:txBody>
      </p:sp>
      <p:pic>
        <p:nvPicPr>
          <p:cNvPr id="7" name="Transverse - Hydrodynamic dispersion inside an artificial porous medium_DUIxJXpltt0_360p.mp4">
            <a:hlinkClick r:id="" action="ppaction://media"/>
          </p:cNvPr>
          <p:cNvPicPr>
            <a:picLocks noGrp="1" noRot="1" noChangeAspect="1"/>
          </p:cNvPicPr>
          <p:nvPr>
            <p:ph sz="half" idx="2"/>
            <a:videoFile r:link="rId1"/>
          </p:nvPr>
        </p:nvPicPr>
        <p:blipFill>
          <a:blip r:embed="rId3" cstate="print"/>
          <a:stretch>
            <a:fillRect/>
          </a:stretch>
        </p:blipFill>
        <p:spPr>
          <a:xfrm>
            <a:off x="4662244" y="1603350"/>
            <a:ext cx="4181777" cy="3136334"/>
          </a:xfrm>
          <a:prstGeom prst="rect">
            <a:avLst/>
          </a:prstGeom>
        </p:spPr>
      </p:pic>
      <p:pic>
        <p:nvPicPr>
          <p:cNvPr id="10241" name="Picture 1"/>
          <p:cNvPicPr>
            <a:picLocks noChangeAspect="1" noChangeArrowheads="1"/>
          </p:cNvPicPr>
          <p:nvPr/>
        </p:nvPicPr>
        <p:blipFill>
          <a:blip r:embed="rId4" cstate="print"/>
          <a:srcRect/>
          <a:stretch>
            <a:fillRect/>
          </a:stretch>
        </p:blipFill>
        <p:spPr bwMode="auto">
          <a:xfrm>
            <a:off x="4645026" y="4779981"/>
            <a:ext cx="2052638" cy="1985963"/>
          </a:xfrm>
          <a:prstGeom prst="rect">
            <a:avLst/>
          </a:prstGeom>
          <a:solidFill>
            <a:srgbClr val="FFFFFF"/>
          </a:solidFill>
          <a:ln w="6350">
            <a:solidFill>
              <a:srgbClr val="000000"/>
            </a:solidFill>
            <a:miter lim="800000"/>
            <a:headEnd/>
            <a:tailEnd/>
          </a:ln>
        </p:spPr>
      </p:pic>
    </p:spTree>
  </p:cSld>
  <p:clrMapOvr>
    <a:masterClrMapping/>
  </p:clrMapOvr>
  <p:transition spd="med">
    <p:fade/>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Διασπορά και μήκος ροής</a:t>
            </a:r>
            <a:endParaRPr lang="el-GR" dirty="0"/>
          </a:p>
        </p:txBody>
      </p:sp>
      <p:sp>
        <p:nvSpPr>
          <p:cNvPr id="3" name="Content Placeholder 2"/>
          <p:cNvSpPr>
            <a:spLocks noGrp="1"/>
          </p:cNvSpPr>
          <p:nvPr>
            <p:ph sz="half" idx="1"/>
          </p:nvPr>
        </p:nvSpPr>
        <p:spPr/>
        <p:txBody>
          <a:bodyPr>
            <a:normAutofit fontScale="55000" lnSpcReduction="20000"/>
          </a:bodyPr>
          <a:lstStyle/>
          <a:p>
            <a:pPr>
              <a:lnSpc>
                <a:spcPct val="120000"/>
              </a:lnSpc>
            </a:pPr>
            <a:r>
              <a:rPr lang="el-GR" dirty="0" smtClean="0"/>
              <a:t>Στην κλίμακα της στήλης του εργαστηρίου, η κίνηση ενός ρυπαντή δια μέσου ενός ομοιόμορφου πορώδους μέσου μπορεί να περιγραφεί με την εξίσωση μεταφοράς – διασποράς, που ερμηνεύει τη μεταφορά, τη διάχυση και τη διασπορά σε κλίμακα κόκκου.</a:t>
            </a:r>
          </a:p>
          <a:p>
            <a:pPr>
              <a:lnSpc>
                <a:spcPct val="120000"/>
              </a:lnSpc>
            </a:pPr>
            <a:r>
              <a:rPr lang="el-GR" dirty="0" smtClean="0"/>
              <a:t>Στις έρευνες πεδίου έχει διαπιστωθεί ότι ο συντελεστής επιμήκους διασποράς που εξάγεται από την εξίσωση μεταφοράς – διασποράς αυξάνεται με το μήκος της ροής. Αυτό οφείλεται στην ετερογένεια των υλικών των υδροφόρων οριζόντων.</a:t>
            </a:r>
          </a:p>
        </p:txBody>
      </p:sp>
      <p:sp>
        <p:nvSpPr>
          <p:cNvPr id="4" name="Content Placeholder 3"/>
          <p:cNvSpPr>
            <a:spLocks noGrp="1"/>
          </p:cNvSpPr>
          <p:nvPr>
            <p:ph sz="half" idx="2"/>
          </p:nvPr>
        </p:nvSpPr>
        <p:spPr/>
        <p:txBody>
          <a:bodyPr>
            <a:normAutofit fontScale="55000" lnSpcReduction="20000"/>
          </a:bodyPr>
          <a:lstStyle/>
          <a:p>
            <a:pPr>
              <a:lnSpc>
                <a:spcPct val="120000"/>
              </a:lnSpc>
            </a:pPr>
            <a:r>
              <a:rPr lang="el-GR" dirty="0" smtClean="0"/>
              <a:t>Καθώς αυξάνεται το μήκος της ροής, αυξάνεται και το εύρος των τιμών διαπερατότητας που επηρεάζουν τις ταχύτητες ροής του υπόγειου νερού. Αυτό προκαλεί την ολοένα μεγαλύτερη επέκταση του μετώπου εξάπλωσης. Ένας συντελεστής “</a:t>
            </a:r>
            <a:r>
              <a:rPr lang="el-GR" b="1" dirty="0" smtClean="0"/>
              <a:t>δυναμικής διασπορικότητας</a:t>
            </a:r>
            <a:r>
              <a:rPr lang="el-GR" dirty="0" smtClean="0"/>
              <a:t>” μπορεί στατιστικά να συσχετιστεί με το μήκος ροής με τη σχέση</a:t>
            </a:r>
          </a:p>
          <a:p>
            <a:pPr>
              <a:lnSpc>
                <a:spcPct val="120000"/>
              </a:lnSpc>
            </a:pPr>
            <a:endParaRPr lang="el-GR" dirty="0"/>
          </a:p>
        </p:txBody>
      </p:sp>
      <p:pic>
        <p:nvPicPr>
          <p:cNvPr id="5" name="Picture 4"/>
          <p:cNvPicPr>
            <a:picLocks noChangeAspect="1"/>
          </p:cNvPicPr>
          <p:nvPr/>
        </p:nvPicPr>
        <p:blipFill>
          <a:blip r:embed="rId2" cstate="print"/>
          <a:stretch/>
        </p:blipFill>
        <p:spPr>
          <a:xfrm>
            <a:off x="5046669" y="3830643"/>
            <a:ext cx="2957552" cy="574518"/>
          </a:xfrm>
          <a:prstGeom prst="rect">
            <a:avLst/>
          </a:prstGeom>
          <a:ln>
            <a:noFill/>
          </a:ln>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Υδροδυναμική διασπορά</a:t>
            </a:r>
            <a:endParaRPr lang="el-GR" dirty="0"/>
          </a:p>
        </p:txBody>
      </p:sp>
      <p:sp>
        <p:nvSpPr>
          <p:cNvPr id="3" name="Content Placeholder 2"/>
          <p:cNvSpPr>
            <a:spLocks noGrp="1"/>
          </p:cNvSpPr>
          <p:nvPr>
            <p:ph sz="half" idx="1"/>
          </p:nvPr>
        </p:nvSpPr>
        <p:spPr/>
        <p:txBody>
          <a:bodyPr>
            <a:normAutofit/>
          </a:bodyPr>
          <a:lstStyle/>
          <a:p>
            <a:r>
              <a:rPr lang="el-GR" sz="2000" dirty="0" smtClean="0"/>
              <a:t>Η διαδικασία της μοριακής διάχυσης δεν μπορεί να διαχωριστεί από τη μηχανική διασπορά στο ρέον υπόγειο νερό. </a:t>
            </a:r>
          </a:p>
          <a:p>
            <a:r>
              <a:rPr lang="el-GR" sz="2000" dirty="0" smtClean="0"/>
              <a:t>Οι δυο διαδικασίες συνδυάζονται για να ορίσουν μια παράμετρο που λέγεται συντελεστής υδροδυναμικής διασποράς, </a:t>
            </a:r>
            <a:r>
              <a:rPr lang="en-US" sz="2000" dirty="0" smtClean="0"/>
              <a:t>D</a:t>
            </a:r>
            <a:r>
              <a:rPr lang="el-GR" sz="2000" dirty="0" smtClean="0"/>
              <a:t>. </a:t>
            </a:r>
          </a:p>
          <a:p>
            <a:r>
              <a:rPr lang="el-GR" sz="2000" dirty="0" smtClean="0"/>
              <a:t>Αντιπροσωπεύεται από τους ακόλουθους δυο τύπους:</a:t>
            </a:r>
          </a:p>
          <a:p>
            <a:endParaRPr lang="el-GR" sz="2000" dirty="0"/>
          </a:p>
        </p:txBody>
      </p:sp>
      <p:sp>
        <p:nvSpPr>
          <p:cNvPr id="4" name="Content Placeholder 3"/>
          <p:cNvSpPr>
            <a:spLocks noGrp="1"/>
          </p:cNvSpPr>
          <p:nvPr>
            <p:ph sz="half" idx="2"/>
          </p:nvPr>
        </p:nvSpPr>
        <p:spPr/>
        <p:txBody>
          <a:bodyPr>
            <a:normAutofit/>
          </a:bodyPr>
          <a:lstStyle/>
          <a:p>
            <a:r>
              <a:rPr lang="el-GR" sz="2000" dirty="0" smtClean="0"/>
              <a:t>D</a:t>
            </a:r>
            <a:r>
              <a:rPr lang="el-GR" sz="2000" baseline="-25000" dirty="0" smtClean="0"/>
              <a:t>L</a:t>
            </a:r>
            <a:r>
              <a:rPr lang="el-GR" sz="2000" dirty="0" smtClean="0"/>
              <a:t>: συντελεστής υδροδυναμικής διασποράς παράλληλα προς την κύρια διεύθυνση ροής</a:t>
            </a:r>
          </a:p>
          <a:p>
            <a:r>
              <a:rPr lang="el-GR" sz="2000" dirty="0" smtClean="0"/>
              <a:t>D</a:t>
            </a:r>
            <a:r>
              <a:rPr lang="el-GR" sz="2000" baseline="-25000" dirty="0" smtClean="0"/>
              <a:t>T</a:t>
            </a:r>
            <a:r>
              <a:rPr lang="el-GR" sz="2000" dirty="0" smtClean="0"/>
              <a:t>: συντελεστής υδροδυναμικής διασποράς κάθετα προς την κύρια διεύθυνση ροής</a:t>
            </a:r>
          </a:p>
          <a:p>
            <a:r>
              <a:rPr lang="el-GR" sz="2000" dirty="0" smtClean="0"/>
              <a:t>α</a:t>
            </a:r>
            <a:r>
              <a:rPr lang="el-GR" sz="2000" baseline="-25000" dirty="0" smtClean="0"/>
              <a:t>L</a:t>
            </a:r>
            <a:r>
              <a:rPr lang="el-GR" sz="2000" dirty="0" smtClean="0"/>
              <a:t>: παράλληλη δυναμική ικανότητα διασποράς</a:t>
            </a:r>
          </a:p>
          <a:p>
            <a:r>
              <a:rPr lang="el-GR" sz="2000" dirty="0" smtClean="0"/>
              <a:t>α</a:t>
            </a:r>
            <a:r>
              <a:rPr lang="el-GR" sz="2000" baseline="-25000" dirty="0" smtClean="0"/>
              <a:t>Τ</a:t>
            </a:r>
            <a:r>
              <a:rPr lang="el-GR" sz="2000" dirty="0" smtClean="0"/>
              <a:t>: εγκάρσια δυναμική ικανότητα διασποράς</a:t>
            </a:r>
          </a:p>
          <a:p>
            <a:endParaRPr lang="el-GR" sz="2000" dirty="0"/>
          </a:p>
        </p:txBody>
      </p:sp>
      <p:pic>
        <p:nvPicPr>
          <p:cNvPr id="35842" name="Picture 2"/>
          <p:cNvPicPr>
            <a:picLocks noChangeAspect="1" noChangeArrowheads="1"/>
          </p:cNvPicPr>
          <p:nvPr/>
        </p:nvPicPr>
        <p:blipFill>
          <a:blip r:embed="rId2" cstate="print"/>
          <a:srcRect/>
          <a:stretch>
            <a:fillRect/>
          </a:stretch>
        </p:blipFill>
        <p:spPr bwMode="auto">
          <a:xfrm>
            <a:off x="884187" y="5254650"/>
            <a:ext cx="2799805" cy="615957"/>
          </a:xfrm>
          <a:prstGeom prst="rect">
            <a:avLst/>
          </a:prstGeom>
          <a:noFill/>
          <a:ln w="9525">
            <a:noFill/>
            <a:miter lim="800000"/>
            <a:headEnd/>
            <a:tailEnd/>
          </a:ln>
          <a:effectLst/>
        </p:spPr>
      </p:pic>
      <p:pic>
        <p:nvPicPr>
          <p:cNvPr id="35847" name="Picture 7"/>
          <p:cNvPicPr>
            <a:picLocks noChangeAspect="1" noChangeArrowheads="1"/>
          </p:cNvPicPr>
          <p:nvPr/>
        </p:nvPicPr>
        <p:blipFill>
          <a:blip r:embed="rId3" cstate="print"/>
          <a:srcRect/>
          <a:stretch>
            <a:fillRect/>
          </a:stretch>
        </p:blipFill>
        <p:spPr bwMode="auto">
          <a:xfrm>
            <a:off x="993726" y="5838859"/>
            <a:ext cx="2519397" cy="620720"/>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l-GR" dirty="0" smtClean="0"/>
              <a:t>Διάδοση ρύπων</a:t>
            </a:r>
            <a:br>
              <a:rPr lang="el-GR" dirty="0" smtClean="0"/>
            </a:br>
            <a:r>
              <a:rPr lang="el-GR" dirty="0" smtClean="0"/>
              <a:t>στο υπόγειο νερό</a:t>
            </a:r>
            <a:endParaRPr lang="el-GR" dirty="0"/>
          </a:p>
        </p:txBody>
      </p:sp>
      <p:sp>
        <p:nvSpPr>
          <p:cNvPr id="4" name="Content Placeholder 3"/>
          <p:cNvSpPr>
            <a:spLocks noGrp="1"/>
          </p:cNvSpPr>
          <p:nvPr>
            <p:ph idx="1"/>
          </p:nvPr>
        </p:nvSpPr>
        <p:spPr/>
        <p:txBody>
          <a:bodyPr/>
          <a:lstStyle/>
          <a:p>
            <a:r>
              <a:rPr lang="el-GR" dirty="0" smtClean="0"/>
              <a:t>Οι ύλες που είναι διαλυμένες στο υπόγειο νερό μεταφέρονται με δυο τρόπους.</a:t>
            </a:r>
          </a:p>
          <a:p>
            <a:pPr lvl="1">
              <a:buSzPct val="70000"/>
              <a:buFont typeface="Courier New" pitchFamily="49" charset="0"/>
              <a:buChar char="o"/>
            </a:pPr>
            <a:r>
              <a:rPr lang="el-GR" dirty="0" smtClean="0"/>
              <a:t>Διάχυση και </a:t>
            </a:r>
          </a:p>
          <a:p>
            <a:pPr lvl="1">
              <a:buSzPct val="70000"/>
              <a:buFont typeface="Courier New" pitchFamily="49" charset="0"/>
              <a:buChar char="o"/>
            </a:pPr>
            <a:r>
              <a:rPr lang="el-GR" dirty="0" smtClean="0"/>
              <a:t>Μεταφορά</a:t>
            </a:r>
            <a:endParaRPr lang="el-GR" dirty="0"/>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Υπολογισμός της μεταφοράς</a:t>
            </a:r>
            <a:endParaRPr lang="el-GR" dirty="0"/>
          </a:p>
        </p:txBody>
      </p:sp>
      <p:sp>
        <p:nvSpPr>
          <p:cNvPr id="3" name="Content Placeholder 2"/>
          <p:cNvSpPr>
            <a:spLocks noGrp="1"/>
          </p:cNvSpPr>
          <p:nvPr>
            <p:ph sz="half" idx="1"/>
          </p:nvPr>
        </p:nvSpPr>
        <p:spPr/>
        <p:txBody>
          <a:bodyPr>
            <a:normAutofit fontScale="55000" lnSpcReduction="20000"/>
          </a:bodyPr>
          <a:lstStyle/>
          <a:p>
            <a:r>
              <a:rPr lang="el-GR" dirty="0" smtClean="0"/>
              <a:t>Έχουν επίσης αναπτυχθεί στοχαστικές μέθοδοι ανάλυσης για τη μεταφορά ρύπων στο πεδίο. </a:t>
            </a:r>
          </a:p>
          <a:p>
            <a:r>
              <a:rPr lang="el-GR" dirty="0" smtClean="0"/>
              <a:t>Οι στοχαστικές μέθοδοι βασίζονται στη </a:t>
            </a:r>
            <a:r>
              <a:rPr lang="el-GR" b="1" dirty="0" smtClean="0"/>
              <a:t>διακύμανση των τιμών της υδραυλικής αγωγιμότητας</a:t>
            </a:r>
            <a:r>
              <a:rPr lang="el-GR" dirty="0" smtClean="0"/>
              <a:t>, γιατί είναι αυτή η διακύμανση που δημιουργεί την επέκταση του μετώπου εξάπλωσης. </a:t>
            </a:r>
          </a:p>
          <a:p>
            <a:r>
              <a:rPr lang="el-GR" dirty="0" smtClean="0"/>
              <a:t>Η ταχύτητα του υπόγειου νερού εξαρτάται από το πορώδες αλλά και την υδραυλική αγωγιμότητα, αλλά η υδραυλική αγωγιμότητα ποικίλλει πολύ περισσότερο από το πορώδες.</a:t>
            </a:r>
          </a:p>
          <a:p>
            <a:endParaRPr lang="el-GR" dirty="0"/>
          </a:p>
        </p:txBody>
      </p:sp>
      <p:sp>
        <p:nvSpPr>
          <p:cNvPr id="4" name="Content Placeholder 3"/>
          <p:cNvSpPr>
            <a:spLocks noGrp="1"/>
          </p:cNvSpPr>
          <p:nvPr>
            <p:ph sz="half" idx="2"/>
          </p:nvPr>
        </p:nvSpPr>
        <p:spPr/>
        <p:txBody>
          <a:bodyPr>
            <a:normAutofit fontScale="55000" lnSpcReduction="20000"/>
          </a:bodyPr>
          <a:lstStyle/>
          <a:p>
            <a:r>
              <a:rPr lang="el-GR" dirty="0" smtClean="0"/>
              <a:t>Σε κλίμακα πεδίου, η εξάπλωση που οφείλεται στη διακύμανση της υδραυλικής αγωγιμότητας είναι πολύ μεγαλύτερη από εκείνη που οφείλεται στη διασπορά σε κλίμακα πόρων. </a:t>
            </a:r>
          </a:p>
          <a:p>
            <a:r>
              <a:rPr lang="el-GR" dirty="0" smtClean="0"/>
              <a:t>Τόσο το στοχαστικό μοντέλο, όσο και το μοντέλο μεταφοράς-διασποράς δείχνουν ότι η πρωταρχική κίνηση του μετώπου εξάπλωσης οφείλεται στη μεταφορά με τη ροή. </a:t>
            </a:r>
          </a:p>
          <a:p>
            <a:r>
              <a:rPr lang="el-GR" dirty="0" smtClean="0"/>
              <a:t>Το στοχαστικό μοντέλο δίνει την κίνηση του κέντρου μάζας του μετώπου εξάπλωσης από τη μέση ταχύτητα του υπόγειου νερού. </a:t>
            </a:r>
          </a:p>
          <a:p>
            <a:r>
              <a:rPr lang="el-GR" dirty="0" smtClean="0"/>
              <a:t>Η διακύμανση της συγκέντρωσης του διαλυμένου συστατικού (ή του ρύπου) γύρω από το κέντρο μάζας, ή η στατιστική χωρική απόκλιση, λαμβάνονται επίσης από τα στοχαστικά μοντέλα.</a:t>
            </a: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l-GR" dirty="0" smtClean="0"/>
              <a:t>Διάδοση ρύπων </a:t>
            </a:r>
            <a:br>
              <a:rPr lang="el-GR" dirty="0" smtClean="0"/>
            </a:br>
            <a:r>
              <a:rPr lang="el-GR" dirty="0" smtClean="0"/>
              <a:t>και υδρογεωλογική δομή</a:t>
            </a:r>
            <a:endParaRPr lang="el-GR" dirty="0"/>
          </a:p>
        </p:txBody>
      </p:sp>
      <p:pic>
        <p:nvPicPr>
          <p:cNvPr id="11" name="Hydrodynamic dispersion-Plume-NastyDigitalHerring-mobile.mp4">
            <a:hlinkClick r:id="" action="ppaction://media"/>
          </p:cNvPr>
          <p:cNvPicPr>
            <a:picLocks noGrp="1" noRot="1" noChangeAspect="1"/>
          </p:cNvPicPr>
          <p:nvPr>
            <p:ph idx="1"/>
            <a:videoFile r:link="rId1"/>
          </p:nvPr>
        </p:nvPicPr>
        <p:blipFill>
          <a:blip r:embed="rId3" cstate="print"/>
          <a:stretch>
            <a:fillRect/>
          </a:stretch>
        </p:blipFill>
        <p:spPr>
          <a:xfrm>
            <a:off x="1006021" y="1493811"/>
            <a:ext cx="7071227" cy="5303421"/>
          </a:xfrm>
          <a:prstGeom prst="rect">
            <a:avLst/>
          </a:prstGeom>
        </p:spPr>
      </p:pic>
    </p:spTree>
  </p:cSld>
  <p:clrMapOvr>
    <a:masterClrMapping/>
  </p:clrMapOvr>
  <p:transition spd="med">
    <p:fade/>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1"/>
                                        </p:tgtEl>
                                      </p:cBhvr>
                                    </p:cmd>
                                  </p:childTnLst>
                                </p:cTn>
                              </p:par>
                            </p:childTnLst>
                          </p:cTn>
                        </p:par>
                      </p:childTnLst>
                    </p:cTn>
                  </p:par>
                </p:childTnLst>
              </p:cTn>
              <p:nextCondLst>
                <p:cond evt="onClick" delay="0">
                  <p:tgtEl>
                    <p:spTgt spid="11"/>
                  </p:tgtEl>
                </p:cond>
              </p:nextCondLst>
            </p:seq>
            <p:video>
              <p:cMediaNode>
                <p:cTn id="7" fill="hold" display="0">
                  <p:stCondLst>
                    <p:cond delay="indefinite"/>
                  </p:stCondLst>
                  <p:endCondLst>
                    <p:cond evt="onNext" delay="0">
                      <p:tgtEl>
                        <p:sldTgt/>
                      </p:tgtEl>
                    </p:cond>
                    <p:cond evt="onPrev" delay="0">
                      <p:tgtEl>
                        <p:sldTgt/>
                      </p:tgtEl>
                    </p:cond>
                  </p:endCondLst>
                </p:cTn>
                <p:tgtEl>
                  <p:spTgt spid="11"/>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l-GR" dirty="0" smtClean="0"/>
              <a:t>Διάδοση ρύπων </a:t>
            </a:r>
            <a:br>
              <a:rPr lang="el-GR" dirty="0" smtClean="0"/>
            </a:br>
            <a:r>
              <a:rPr lang="el-GR" dirty="0" smtClean="0"/>
              <a:t>και υδρογεωλογική δομή</a:t>
            </a:r>
            <a:endParaRPr lang="el-GR" dirty="0"/>
          </a:p>
        </p:txBody>
      </p:sp>
      <p:pic>
        <p:nvPicPr>
          <p:cNvPr id="8" name="pollution and aquifer types.mp4">
            <a:hlinkClick r:id="" action="ppaction://media"/>
          </p:cNvPr>
          <p:cNvPicPr>
            <a:picLocks noGrp="1" noRot="1" noChangeAspect="1"/>
          </p:cNvPicPr>
          <p:nvPr>
            <p:ph idx="1"/>
            <a:videoFile r:link="rId1"/>
          </p:nvPr>
        </p:nvPicPr>
        <p:blipFill>
          <a:blip r:embed="rId3" cstate="print"/>
          <a:stretch>
            <a:fillRect/>
          </a:stretch>
        </p:blipFill>
        <p:spPr>
          <a:xfrm>
            <a:off x="993725" y="1484900"/>
            <a:ext cx="7083523" cy="5312643"/>
          </a:xfrm>
          <a:prstGeom prst="rect">
            <a:avLst/>
          </a:prstGeom>
        </p:spPr>
      </p:pic>
    </p:spTree>
  </p:cSld>
  <p:clrMapOvr>
    <a:masterClrMapping/>
  </p:clrMapOvr>
  <p:transition spd="med">
    <p:fade/>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Διάχυση</a:t>
            </a:r>
            <a:endParaRPr lang="el-GR" dirty="0"/>
          </a:p>
        </p:txBody>
      </p:sp>
      <p:sp>
        <p:nvSpPr>
          <p:cNvPr id="4" name="Content Placeholder 3"/>
          <p:cNvSpPr>
            <a:spLocks noGrp="1"/>
          </p:cNvSpPr>
          <p:nvPr>
            <p:ph sz="half" idx="1"/>
          </p:nvPr>
        </p:nvSpPr>
        <p:spPr/>
        <p:txBody>
          <a:bodyPr>
            <a:normAutofit fontScale="77500" lnSpcReduction="20000"/>
          </a:bodyPr>
          <a:lstStyle/>
          <a:p>
            <a:r>
              <a:rPr lang="el-GR" dirty="0" smtClean="0"/>
              <a:t>Η διάχυση (diffusion) αναγκάζει τα σωματίδια να κινηθούν προς την κατεύθυνση της μικρότερης συγκέντρωσης (λόγω διαφοράς χημικού δυναμικού). </a:t>
            </a:r>
          </a:p>
          <a:p>
            <a:r>
              <a:rPr lang="el-GR" dirty="0" smtClean="0"/>
              <a:t>Αυτή η διάδοση μπορεί να συμβεί </a:t>
            </a:r>
            <a:r>
              <a:rPr lang="el-GR" b="1" dirty="0" smtClean="0"/>
              <a:t>ακόμα κι αν το υπόγειο νερό δεν ρέει </a:t>
            </a:r>
            <a:r>
              <a:rPr lang="el-GR" dirty="0" smtClean="0"/>
              <a:t>και μπορεί να είναι ο κύριος παράγοντας στη μεταφορά μάζας σε γεωλογικά μέσα πολύ χαμηλής διαπερατότητας.</a:t>
            </a:r>
          </a:p>
          <a:p>
            <a:endParaRPr lang="el-GR" dirty="0"/>
          </a:p>
        </p:txBody>
      </p:sp>
      <p:pic>
        <p:nvPicPr>
          <p:cNvPr id="6" name="Diffusion of Potassium Permanganate in Hot and Cold Water.mp4">
            <a:hlinkClick r:id="" action="ppaction://media"/>
          </p:cNvPr>
          <p:cNvPicPr>
            <a:picLocks noGrp="1" noRot="1" noChangeAspect="1"/>
          </p:cNvPicPr>
          <p:nvPr>
            <p:ph sz="half" idx="2"/>
            <a:videoFile r:link="rId1"/>
          </p:nvPr>
        </p:nvPicPr>
        <p:blipFill>
          <a:blip r:embed="rId3" cstate="print"/>
          <a:stretch>
            <a:fillRect/>
          </a:stretch>
        </p:blipFill>
        <p:spPr>
          <a:xfrm>
            <a:off x="4681539" y="1603350"/>
            <a:ext cx="4186823" cy="3140118"/>
          </a:xfrm>
          <a:prstGeom prst="rect">
            <a:avLst/>
          </a:prstGeom>
        </p:spPr>
      </p:pic>
    </p:spTree>
  </p:cSld>
  <p:clrMapOvr>
    <a:masterClrMapping/>
  </p:clrMapOvr>
  <p:transition spd="med">
    <p:fade/>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Μοριακή διάχυση</a:t>
            </a:r>
            <a:endParaRPr lang="el-GR" dirty="0"/>
          </a:p>
        </p:txBody>
      </p:sp>
      <p:sp>
        <p:nvSpPr>
          <p:cNvPr id="3" name="Content Placeholder 2"/>
          <p:cNvSpPr>
            <a:spLocks noGrp="1"/>
          </p:cNvSpPr>
          <p:nvPr>
            <p:ph sz="half" idx="1"/>
          </p:nvPr>
        </p:nvSpPr>
        <p:spPr/>
        <p:txBody>
          <a:bodyPr>
            <a:noAutofit/>
          </a:bodyPr>
          <a:lstStyle/>
          <a:p>
            <a:r>
              <a:rPr lang="el-GR" sz="2000" dirty="0" smtClean="0"/>
              <a:t>Μια διαλυμένη ουσία στο νερό θα κινηθεί </a:t>
            </a:r>
            <a:r>
              <a:rPr lang="el-GR" sz="2000" b="1" dirty="0" smtClean="0"/>
              <a:t>από μια περιοχή μεγαλύτερης συγκέντρωσης προς μια περιοχή με μικρότερη συγκέντρωση</a:t>
            </a:r>
            <a:r>
              <a:rPr lang="el-GR" sz="2000" dirty="0" smtClean="0"/>
              <a:t>. Αυτή η διαδικασία είναι γνωστή ως μοριακή διάχυση, ή διάχυση. </a:t>
            </a:r>
          </a:p>
          <a:p>
            <a:r>
              <a:rPr lang="el-GR" sz="2000" dirty="0" smtClean="0"/>
              <a:t>Η διάχυση συμβαίνει όσο υπάρχει μεταβλητή συγκέντρωση, ακόμα κι αν το υγρό δεν κινείται. </a:t>
            </a:r>
          </a:p>
          <a:p>
            <a:endParaRPr lang="el-GR" sz="2000" dirty="0"/>
          </a:p>
        </p:txBody>
      </p:sp>
      <p:sp>
        <p:nvSpPr>
          <p:cNvPr id="4" name="Content Placeholder 3"/>
          <p:cNvSpPr>
            <a:spLocks noGrp="1"/>
          </p:cNvSpPr>
          <p:nvPr>
            <p:ph sz="half" idx="2"/>
          </p:nvPr>
        </p:nvSpPr>
        <p:spPr/>
        <p:txBody>
          <a:bodyPr>
            <a:normAutofit/>
          </a:bodyPr>
          <a:lstStyle/>
          <a:p>
            <a:pPr>
              <a:buSzPct val="45000"/>
              <a:buFont typeface="Wingdings" charset="2"/>
              <a:buChar char=""/>
            </a:pPr>
            <a:r>
              <a:rPr lang="el-GR" sz="2000" dirty="0" smtClean="0"/>
              <a:t>Η μάζα της υγρής διάχυσης είναι ανάλογη προς το ρυθμό μεταβολής της συγκέντρωσης, ο οποίος μπορεί να εκφραστεί με τον </a:t>
            </a:r>
            <a:r>
              <a:rPr lang="el-GR" sz="2000" b="1" dirty="0" smtClean="0"/>
              <a:t>πρώτο νόμο του Fick</a:t>
            </a:r>
            <a:r>
              <a:rPr lang="el-GR" sz="2000" dirty="0" smtClean="0"/>
              <a:t>.</a:t>
            </a:r>
          </a:p>
          <a:p>
            <a:pPr lvl="1"/>
            <a:r>
              <a:rPr lang="el-GR" sz="1800" dirty="0" smtClean="0"/>
              <a:t>F: η μάζα που περνά από τη μονάδα επιφάνειας στη μονάδα του χρόνου (flux),</a:t>
            </a:r>
          </a:p>
          <a:p>
            <a:pPr lvl="1"/>
            <a:r>
              <a:rPr lang="el-GR" sz="1800" dirty="0" smtClean="0"/>
              <a:t>D</a:t>
            </a:r>
            <a:r>
              <a:rPr lang="el-GR" sz="1800" baseline="-9000" dirty="0" smtClean="0"/>
              <a:t>d</a:t>
            </a:r>
            <a:r>
              <a:rPr lang="el-GR" sz="1800" dirty="0" smtClean="0"/>
              <a:t>: ο συντελεστής διάχυσης (μήκος</a:t>
            </a:r>
            <a:r>
              <a:rPr lang="el-GR" sz="1800" baseline="9000" dirty="0" smtClean="0"/>
              <a:t>2</a:t>
            </a:r>
            <a:r>
              <a:rPr lang="el-GR" sz="1800" dirty="0" smtClean="0"/>
              <a:t>/χρόνος),</a:t>
            </a:r>
          </a:p>
          <a:p>
            <a:pPr lvl="1"/>
            <a:r>
              <a:rPr lang="el-GR" sz="1800" dirty="0" smtClean="0"/>
              <a:t>C: συγκέντρωση (μάζα/μήκος</a:t>
            </a:r>
            <a:r>
              <a:rPr lang="el-GR" sz="1800" baseline="9000" dirty="0" smtClean="0"/>
              <a:t>3</a:t>
            </a:r>
            <a:r>
              <a:rPr lang="el-GR" sz="1800" dirty="0" smtClean="0"/>
              <a:t>),</a:t>
            </a:r>
          </a:p>
          <a:p>
            <a:pPr lvl="1"/>
            <a:r>
              <a:rPr lang="el-GR" sz="1800" dirty="0" smtClean="0">
                <a:solidFill>
                  <a:srgbClr val="000000"/>
                </a:solidFill>
                <a:ea typeface="Microsoft YaHei"/>
              </a:rPr>
              <a:t>dC/dx: ρυθμός μεταβολής της συγκέντρωσης με την απόσταση (μάζα/μήκος</a:t>
            </a:r>
            <a:r>
              <a:rPr lang="el-GR" sz="1800" baseline="9000" dirty="0" smtClean="0">
                <a:solidFill>
                  <a:srgbClr val="000000"/>
                </a:solidFill>
                <a:ea typeface="Microsoft YaHei"/>
              </a:rPr>
              <a:t>3</a:t>
            </a:r>
            <a:r>
              <a:rPr lang="el-GR" sz="1800" dirty="0" smtClean="0">
                <a:solidFill>
                  <a:srgbClr val="000000"/>
                </a:solidFill>
                <a:ea typeface="Microsoft YaHei"/>
              </a:rPr>
              <a:t>/μήκος).</a:t>
            </a:r>
            <a:r>
              <a:rPr lang="el-GR" sz="1800" dirty="0" smtClean="0"/>
              <a:t> </a:t>
            </a:r>
          </a:p>
          <a:p>
            <a:endParaRPr lang="el-GR" sz="2000" dirty="0"/>
          </a:p>
        </p:txBody>
      </p:sp>
      <p:pic>
        <p:nvPicPr>
          <p:cNvPr id="5" name="Picture 4"/>
          <p:cNvPicPr/>
          <p:nvPr/>
        </p:nvPicPr>
        <p:blipFill>
          <a:blip r:embed="rId2" cstate="print"/>
          <a:stretch/>
        </p:blipFill>
        <p:spPr>
          <a:xfrm>
            <a:off x="5338773" y="4999059"/>
            <a:ext cx="2446371" cy="1027242"/>
          </a:xfrm>
          <a:prstGeom prst="rect">
            <a:avLst/>
          </a:prstGeom>
          <a:ln>
            <a:noFill/>
          </a:ln>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Μοριακή διάχυση</a:t>
            </a:r>
            <a:endParaRPr lang="el-GR" dirty="0"/>
          </a:p>
        </p:txBody>
      </p:sp>
      <p:sp>
        <p:nvSpPr>
          <p:cNvPr id="3" name="Content Placeholder 2"/>
          <p:cNvSpPr>
            <a:spLocks noGrp="1"/>
          </p:cNvSpPr>
          <p:nvPr>
            <p:ph sz="half" idx="1"/>
          </p:nvPr>
        </p:nvSpPr>
        <p:spPr/>
        <p:txBody>
          <a:bodyPr>
            <a:normAutofit/>
          </a:bodyPr>
          <a:lstStyle/>
          <a:p>
            <a:pPr>
              <a:buSzPct val="45000"/>
              <a:buFont typeface="Wingdings" charset="2"/>
              <a:buChar char=""/>
            </a:pPr>
            <a:r>
              <a:rPr lang="el-GR" sz="2000" dirty="0" smtClean="0"/>
              <a:t>Το αρνητικό πρόσημο δείχνει ότι η κίνηση γίνεται από τις περιοχές με μεγαλύτερη προς περιοχές με μικρότερη συγκέντρωση. </a:t>
            </a:r>
          </a:p>
          <a:p>
            <a:pPr>
              <a:buSzPct val="45000"/>
              <a:buFont typeface="Wingdings" charset="2"/>
              <a:buChar char=""/>
            </a:pPr>
            <a:r>
              <a:rPr lang="el-GR" sz="2000" dirty="0" smtClean="0"/>
              <a:t>Οι τιμές του D</a:t>
            </a:r>
            <a:r>
              <a:rPr lang="el-GR" sz="2000" baseline="-25000" dirty="0" smtClean="0"/>
              <a:t>d</a:t>
            </a:r>
            <a:r>
              <a:rPr lang="el-GR" sz="2000" dirty="0" smtClean="0"/>
              <a:t> για ιόντα σε νερό 25</a:t>
            </a:r>
            <a:r>
              <a:rPr lang="el-GR" sz="2000" baseline="30000" dirty="0" smtClean="0"/>
              <a:t>ο</a:t>
            </a:r>
            <a:r>
              <a:rPr lang="el-GR" sz="2000" dirty="0" smtClean="0"/>
              <a:t>C δίνονται σε πίνακα. </a:t>
            </a:r>
          </a:p>
          <a:p>
            <a:pPr>
              <a:buSzPct val="45000"/>
              <a:buFont typeface="Wingdings" charset="2"/>
              <a:buChar char=""/>
            </a:pPr>
            <a:r>
              <a:rPr lang="el-GR" sz="2000" dirty="0" smtClean="0"/>
              <a:t>Δεν μεταβάλλονται πολύ με τη συγκέντρωση, είναι όμως κάπως εξαρτημένες από τη θερμοκρασία, και μειώνονται κατά 50% στους 5</a:t>
            </a:r>
            <a:r>
              <a:rPr lang="el-GR" sz="2000" baseline="30000" dirty="0" smtClean="0"/>
              <a:t>ο</a:t>
            </a:r>
            <a:r>
              <a:rPr lang="el-GR" sz="2000" dirty="0" smtClean="0"/>
              <a:t>C.</a:t>
            </a:r>
            <a:endParaRPr lang="el-GR" sz="2000" dirty="0"/>
          </a:p>
        </p:txBody>
      </p:sp>
      <p:pic>
        <p:nvPicPr>
          <p:cNvPr id="5" name="Content Placeholder 4"/>
          <p:cNvPicPr>
            <a:picLocks noGrp="1"/>
          </p:cNvPicPr>
          <p:nvPr>
            <p:ph sz="half" idx="2"/>
          </p:nvPr>
        </p:nvPicPr>
        <p:blipFill>
          <a:blip r:embed="rId2" cstate="print"/>
          <a:stretch/>
        </p:blipFill>
        <p:spPr>
          <a:xfrm>
            <a:off x="4648200" y="2234200"/>
            <a:ext cx="4038600" cy="3257963"/>
          </a:xfrm>
          <a:prstGeom prst="rect">
            <a:avLst/>
          </a:prstGeom>
          <a:ln>
            <a:noFill/>
          </a:ln>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Μοριακή διάχυση</a:t>
            </a:r>
            <a:endParaRPr lang="el-GR" dirty="0"/>
          </a:p>
        </p:txBody>
      </p:sp>
      <p:sp>
        <p:nvSpPr>
          <p:cNvPr id="3" name="Content Placeholder 2"/>
          <p:cNvSpPr>
            <a:spLocks noGrp="1"/>
          </p:cNvSpPr>
          <p:nvPr>
            <p:ph sz="half" idx="1"/>
          </p:nvPr>
        </p:nvSpPr>
        <p:spPr/>
        <p:txBody>
          <a:bodyPr>
            <a:normAutofit fontScale="70000" lnSpcReduction="20000"/>
          </a:bodyPr>
          <a:lstStyle/>
          <a:p>
            <a:pPr>
              <a:buSzPct val="45000"/>
              <a:buFont typeface="Wingdings" charset="2"/>
              <a:buChar char=""/>
            </a:pPr>
            <a:r>
              <a:rPr lang="el-GR" dirty="0" smtClean="0"/>
              <a:t>Για συστήματα με χρονικά μεταβαλλόμενες συγκεντρώσεις, ισχύει ο </a:t>
            </a:r>
            <a:r>
              <a:rPr lang="el-GR" b="1" dirty="0" smtClean="0"/>
              <a:t>δεύτερος νόμος του Fick</a:t>
            </a:r>
            <a:r>
              <a:rPr lang="el-GR" dirty="0" smtClean="0"/>
              <a:t>, ο οποίος για μια διάσταση είναι:</a:t>
            </a:r>
          </a:p>
          <a:p>
            <a:pPr lvl="1"/>
            <a:r>
              <a:rPr lang="el-GR" dirty="0" smtClean="0">
                <a:solidFill>
                  <a:srgbClr val="000000"/>
                </a:solidFill>
                <a:ea typeface="Microsoft YaHei"/>
              </a:rPr>
              <a:t>θC/θt: ο ρυθμός μεταβολής της συγκέντρωσης με το χρόνο (μάζα/μήκος</a:t>
            </a:r>
            <a:r>
              <a:rPr lang="el-GR" baseline="9000" dirty="0" smtClean="0">
                <a:solidFill>
                  <a:srgbClr val="000000"/>
                </a:solidFill>
                <a:ea typeface="Microsoft YaHei"/>
              </a:rPr>
              <a:t>3</a:t>
            </a:r>
            <a:r>
              <a:rPr lang="el-GR" dirty="0" smtClean="0">
                <a:solidFill>
                  <a:srgbClr val="000000"/>
                </a:solidFill>
                <a:ea typeface="Microsoft YaHei"/>
              </a:rPr>
              <a:t>/χρόνος).</a:t>
            </a:r>
            <a:endParaRPr lang="el-GR" dirty="0"/>
          </a:p>
        </p:txBody>
      </p:sp>
      <p:sp>
        <p:nvSpPr>
          <p:cNvPr id="4" name="Content Placeholder 3"/>
          <p:cNvSpPr>
            <a:spLocks noGrp="1"/>
          </p:cNvSpPr>
          <p:nvPr>
            <p:ph sz="half" idx="2"/>
          </p:nvPr>
        </p:nvSpPr>
        <p:spPr/>
        <p:txBody>
          <a:bodyPr>
            <a:normAutofit fontScale="70000" lnSpcReduction="20000"/>
          </a:bodyPr>
          <a:lstStyle/>
          <a:p>
            <a:pPr>
              <a:buSzPct val="45000"/>
              <a:buFont typeface="Wingdings" charset="2"/>
              <a:buChar char=""/>
            </a:pPr>
            <a:r>
              <a:rPr lang="el-GR" dirty="0" smtClean="0">
                <a:solidFill>
                  <a:srgbClr val="000000"/>
                </a:solidFill>
                <a:ea typeface="Microsoft YaHei"/>
              </a:rPr>
              <a:t>Σε πορώδη μέσα, η διάχυση δεν μπορεί να προχωρήσει τόσο γρήγορα όσο στο νερό, γιατί τα ιόντα πρέπει να ακολουθήσουν μακρύτερες διαδρομές γύρω από τους κόκκους των ορυκτών. Για να ληφθεί αυτό υπόψη στους υπολογισμούς, πρέπει να χρησιμοποιηθεί ο συντελεστής ενεργής διάχυσης, D*.</a:t>
            </a:r>
            <a:endParaRPr lang="el-GR" dirty="0" smtClean="0"/>
          </a:p>
          <a:p>
            <a:pPr lvl="1">
              <a:buSzPct val="45000"/>
              <a:buFont typeface="Wingdings" charset="2"/>
              <a:buChar char=""/>
            </a:pPr>
            <a:r>
              <a:rPr lang="el-GR" dirty="0" smtClean="0">
                <a:solidFill>
                  <a:srgbClr val="000000"/>
                </a:solidFill>
                <a:ea typeface="Microsoft YaHei"/>
              </a:rPr>
              <a:t>ω: συντελεστής που σχετίζεται με την στρέβλωση. </a:t>
            </a:r>
            <a:endParaRPr lang="el-GR" dirty="0" smtClean="0"/>
          </a:p>
          <a:p>
            <a:pPr lvl="1">
              <a:buSzPct val="45000"/>
              <a:buFont typeface="Wingdings" charset="2"/>
              <a:buChar char=""/>
            </a:pPr>
            <a:r>
              <a:rPr lang="el-GR" dirty="0" smtClean="0">
                <a:solidFill>
                  <a:srgbClr val="000000"/>
                </a:solidFill>
                <a:ea typeface="Microsoft YaHei"/>
              </a:rPr>
              <a:t>Η  στρέβλωση είναι ένα μέτρο της επίδρασης του σχήματος της διαδρομής που ακολουθούν τα μόρια του νερού μέσα σε ένα πορώδες μέσο.</a:t>
            </a:r>
            <a:endParaRPr lang="el-GR" dirty="0"/>
          </a:p>
        </p:txBody>
      </p:sp>
      <p:pic>
        <p:nvPicPr>
          <p:cNvPr id="5" name="Picture 4"/>
          <p:cNvPicPr>
            <a:picLocks noChangeAspect="1"/>
          </p:cNvPicPr>
          <p:nvPr/>
        </p:nvPicPr>
        <p:blipFill>
          <a:blip r:embed="rId2" cstate="print"/>
          <a:stretch/>
        </p:blipFill>
        <p:spPr>
          <a:xfrm>
            <a:off x="1232842" y="3656244"/>
            <a:ext cx="2134229" cy="977685"/>
          </a:xfrm>
          <a:prstGeom prst="rect">
            <a:avLst/>
          </a:prstGeom>
          <a:ln>
            <a:noFill/>
          </a:ln>
        </p:spPr>
      </p:pic>
      <p:pic>
        <p:nvPicPr>
          <p:cNvPr id="6" name="Picture 5"/>
          <p:cNvPicPr>
            <a:picLocks noChangeAspect="1"/>
          </p:cNvPicPr>
          <p:nvPr/>
        </p:nvPicPr>
        <p:blipFill>
          <a:blip r:embed="rId3" cstate="print"/>
          <a:stretch/>
        </p:blipFill>
        <p:spPr>
          <a:xfrm>
            <a:off x="5270157" y="5802345"/>
            <a:ext cx="1565649" cy="571799"/>
          </a:xfrm>
          <a:prstGeom prst="rect">
            <a:avLst/>
          </a:prstGeom>
          <a:ln>
            <a:noFill/>
          </a:ln>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Μοριακή διάχυση</a:t>
            </a:r>
            <a:endParaRPr lang="el-GR" dirty="0"/>
          </a:p>
        </p:txBody>
      </p:sp>
      <p:sp>
        <p:nvSpPr>
          <p:cNvPr id="3" name="Content Placeholder 2"/>
          <p:cNvSpPr>
            <a:spLocks noGrp="1"/>
          </p:cNvSpPr>
          <p:nvPr>
            <p:ph sz="half" idx="1"/>
          </p:nvPr>
        </p:nvSpPr>
        <p:spPr>
          <a:xfrm>
            <a:off x="457200" y="1600200"/>
            <a:ext cx="3348027" cy="4525963"/>
          </a:xfrm>
        </p:spPr>
        <p:txBody>
          <a:bodyPr>
            <a:normAutofit fontScale="55000" lnSpcReduction="20000"/>
          </a:bodyPr>
          <a:lstStyle/>
          <a:p>
            <a:pPr>
              <a:buSzPct val="45000"/>
              <a:buFont typeface="Wingdings" charset="2"/>
              <a:buChar char=""/>
            </a:pPr>
            <a:r>
              <a:rPr lang="el-GR" dirty="0" smtClean="0">
                <a:solidFill>
                  <a:srgbClr val="000000"/>
                </a:solidFill>
                <a:ea typeface="Microsoft YaHei"/>
              </a:rPr>
              <a:t>Η διάχυση προκαλεί την εξάπλωση της διαλυμένης ουσίας από το σημείο εισαγωγής στο πορώδες μέσο, ακόμα και όταν δεν υπάρχει ροή. </a:t>
            </a:r>
            <a:endParaRPr lang="el-GR" dirty="0" smtClean="0"/>
          </a:p>
          <a:p>
            <a:pPr>
              <a:buSzPct val="45000"/>
              <a:buFont typeface="Wingdings" charset="2"/>
              <a:buChar char=""/>
            </a:pPr>
            <a:r>
              <a:rPr lang="el-GR" dirty="0" smtClean="0">
                <a:solidFill>
                  <a:srgbClr val="000000"/>
                </a:solidFill>
                <a:ea typeface="Microsoft YaHei"/>
              </a:rPr>
              <a:t>Στην εικόνα φαίνεται η κατανομή μιας διαλυμένης ουσίας που εισάγεται με συγκέντρωση C</a:t>
            </a:r>
            <a:r>
              <a:rPr lang="el-GR" baseline="-25000" dirty="0" smtClean="0">
                <a:solidFill>
                  <a:srgbClr val="000000"/>
                </a:solidFill>
                <a:ea typeface="Microsoft YaHei"/>
              </a:rPr>
              <a:t>0</a:t>
            </a:r>
            <a:r>
              <a:rPr lang="el-GR" dirty="0" smtClean="0">
                <a:solidFill>
                  <a:srgbClr val="000000"/>
                </a:solidFill>
                <a:ea typeface="Microsoft YaHei"/>
              </a:rPr>
              <a:t> σε χρόνο t</a:t>
            </a:r>
            <a:r>
              <a:rPr lang="el-GR" baseline="-25000" dirty="0" smtClean="0">
                <a:solidFill>
                  <a:srgbClr val="000000"/>
                </a:solidFill>
                <a:ea typeface="Microsoft YaHei"/>
              </a:rPr>
              <a:t>0</a:t>
            </a:r>
            <a:r>
              <a:rPr lang="el-GR" dirty="0" smtClean="0">
                <a:solidFill>
                  <a:srgbClr val="000000"/>
                </a:solidFill>
                <a:ea typeface="Microsoft YaHei"/>
              </a:rPr>
              <a:t>, σε μια περιοχή από x-α ως x+α.</a:t>
            </a:r>
            <a:endParaRPr lang="el-GR" dirty="0" smtClean="0"/>
          </a:p>
          <a:p>
            <a:pPr>
              <a:buSzPct val="45000"/>
              <a:buFont typeface="Wingdings" charset="2"/>
              <a:buChar char=""/>
            </a:pPr>
            <a:r>
              <a:rPr lang="el-GR" dirty="0" smtClean="0">
                <a:solidFill>
                  <a:srgbClr val="000000"/>
                </a:solidFill>
                <a:ea typeface="Microsoft YaHei"/>
              </a:rPr>
              <a:t> Σε διαδοχικές στιγμές t</a:t>
            </a:r>
            <a:r>
              <a:rPr lang="el-GR" baseline="-25000" dirty="0" smtClean="0">
                <a:solidFill>
                  <a:srgbClr val="000000"/>
                </a:solidFill>
                <a:ea typeface="Microsoft YaHei"/>
              </a:rPr>
              <a:t>1</a:t>
            </a:r>
            <a:r>
              <a:rPr lang="el-GR" dirty="0" smtClean="0">
                <a:solidFill>
                  <a:srgbClr val="000000"/>
                </a:solidFill>
                <a:ea typeface="Microsoft YaHei"/>
              </a:rPr>
              <a:t> και t</a:t>
            </a:r>
            <a:r>
              <a:rPr lang="el-GR" baseline="-25000" dirty="0" smtClean="0">
                <a:solidFill>
                  <a:srgbClr val="000000"/>
                </a:solidFill>
                <a:ea typeface="Microsoft YaHei"/>
              </a:rPr>
              <a:t>2</a:t>
            </a:r>
            <a:r>
              <a:rPr lang="el-GR" dirty="0" smtClean="0">
                <a:solidFill>
                  <a:srgbClr val="000000"/>
                </a:solidFill>
                <a:ea typeface="Microsoft YaHei"/>
              </a:rPr>
              <a:t> η διαλυμένη ουσία έχει εξαπλωθεί μειώνοντας τη συγκέντρωση στο σημείο εισαγωγής και στην περιοχή (x-α,x+α), αλλά αυξάνοντας τη συγκέντρωση έξω από αυτή την περιοχή.</a:t>
            </a:r>
            <a:endParaRPr lang="el-GR" dirty="0" smtClean="0"/>
          </a:p>
          <a:p>
            <a:endParaRPr lang="el-GR" dirty="0"/>
          </a:p>
        </p:txBody>
      </p:sp>
      <p:pic>
        <p:nvPicPr>
          <p:cNvPr id="5" name="Content Placeholder 4"/>
          <p:cNvPicPr>
            <a:picLocks noGrp="1" noChangeAspect="1"/>
          </p:cNvPicPr>
          <p:nvPr>
            <p:ph sz="half" idx="2"/>
          </p:nvPr>
        </p:nvPicPr>
        <p:blipFill>
          <a:blip r:embed="rId2" cstate="print"/>
          <a:stretch/>
        </p:blipFill>
        <p:spPr>
          <a:xfrm>
            <a:off x="3948115" y="2078019"/>
            <a:ext cx="4738685" cy="3070435"/>
          </a:xfrm>
          <a:prstGeom prst="rect">
            <a:avLst/>
          </a:prstGeom>
          <a:ln>
            <a:noFill/>
          </a:ln>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Μοριακή διάχυση</a:t>
            </a:r>
            <a:r>
              <a:rPr lang="en-GB" dirty="0" smtClean="0"/>
              <a:t> – </a:t>
            </a:r>
            <a:r>
              <a:rPr lang="el-GR" dirty="0" smtClean="0"/>
              <a:t>Παράδειγμα</a:t>
            </a:r>
            <a:endParaRPr lang="el-GR" dirty="0"/>
          </a:p>
        </p:txBody>
      </p:sp>
      <p:sp>
        <p:nvSpPr>
          <p:cNvPr id="3" name="Content Placeholder 2"/>
          <p:cNvSpPr>
            <a:spLocks noGrp="1"/>
          </p:cNvSpPr>
          <p:nvPr>
            <p:ph sz="half" idx="1"/>
          </p:nvPr>
        </p:nvSpPr>
        <p:spPr/>
        <p:txBody>
          <a:bodyPr>
            <a:normAutofit fontScale="55000" lnSpcReduction="20000"/>
          </a:bodyPr>
          <a:lstStyle/>
          <a:p>
            <a:r>
              <a:rPr lang="el-GR" dirty="0" smtClean="0"/>
              <a:t>Η διάχυση μπορεί να συμβεί όταν η συγκέντρωση ενός χημικού συστατικού είναι μεγαλύτερη σε ένα στρώμα από ένα άλλο γειτονικό στρώμα. Για παράδειγμα, τα στερεά απόβλητα που περιέχουν υψηλή συγκέντρωση ιόντων χλωρίου μπορεί να τοποθετηθούν απευθείας πάνω σε ένα στρώμα αργίλου σε ένα χώρο διάθεσης. </a:t>
            </a:r>
          </a:p>
          <a:p>
            <a:r>
              <a:rPr lang="el-GR" dirty="0" smtClean="0"/>
              <a:t>Η συγκέντρωση του χλωρίου στα στραγγίσματα που περιέχονται στα στερεά απόβλητα είναι τόσο μεγαλύτερη από τη συγκέντρωση του χλωρίου στο νερό των πόρων του στρώματος αργίλου, που η τελευταία μπορεί να θεωρηθεί μηδενική, σε μια απλουστευτική υπόθεση για το συντηρητικό υπολογισμό της μέγιστης διάχυσης. </a:t>
            </a:r>
            <a:endParaRPr lang="el-GR" dirty="0"/>
          </a:p>
        </p:txBody>
      </p:sp>
      <p:pic>
        <p:nvPicPr>
          <p:cNvPr id="14" name="Picture 12" descr="Hazardous Waste means wastes {solid, liquid or containerized gas ..."/>
          <p:cNvPicPr>
            <a:picLocks noGrp="1" noChangeAspect="1" noChangeArrowheads="1"/>
          </p:cNvPicPr>
          <p:nvPr>
            <p:ph sz="half" idx="2"/>
          </p:nvPr>
        </p:nvPicPr>
        <p:blipFill>
          <a:blip r:embed="rId2" cstate="print"/>
          <a:srcRect/>
          <a:stretch>
            <a:fillRect/>
          </a:stretch>
        </p:blipFill>
        <p:spPr bwMode="auto">
          <a:xfrm>
            <a:off x="4648200" y="2348706"/>
            <a:ext cx="4038600" cy="3028950"/>
          </a:xfrm>
          <a:prstGeom prst="rect">
            <a:avLst/>
          </a:prstGeom>
          <a:noFill/>
        </p:spPr>
      </p:pic>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Μοριακή διάχυση</a:t>
            </a:r>
            <a:r>
              <a:rPr lang="en-GB" dirty="0" smtClean="0"/>
              <a:t> – </a:t>
            </a:r>
            <a:r>
              <a:rPr lang="el-GR" dirty="0" smtClean="0"/>
              <a:t>Παράδειγμα</a:t>
            </a:r>
            <a:endParaRPr lang="el-GR" dirty="0"/>
          </a:p>
        </p:txBody>
      </p:sp>
      <p:sp>
        <p:nvSpPr>
          <p:cNvPr id="3" name="Content Placeholder 2"/>
          <p:cNvSpPr>
            <a:spLocks noGrp="1"/>
          </p:cNvSpPr>
          <p:nvPr>
            <p:ph sz="half" idx="1"/>
          </p:nvPr>
        </p:nvSpPr>
        <p:spPr/>
        <p:txBody>
          <a:bodyPr>
            <a:normAutofit fontScale="70000" lnSpcReduction="20000"/>
          </a:bodyPr>
          <a:lstStyle/>
          <a:p>
            <a:pPr>
              <a:lnSpc>
                <a:spcPct val="120000"/>
              </a:lnSpc>
              <a:buSzPct val="45000"/>
              <a:buFont typeface="Wingdings" charset="2"/>
              <a:buChar char=""/>
            </a:pPr>
            <a:r>
              <a:rPr lang="el-GR" dirty="0" smtClean="0">
                <a:solidFill>
                  <a:srgbClr val="000000"/>
                </a:solidFill>
                <a:ea typeface="Microsoft YaHei"/>
              </a:rPr>
              <a:t>Αν τόσο τα στερεά απόβλητα όσο και το στρώμα αργίλου είναι κορεσμένα, τα ιόντα χλωρίου θα διαχυθούν από τα στερεά απόβλητα όπου η συγκέντρωσή τους είναι μεγαλύτερη, προς το στρώμα της αργίλου, ακόμα κι αν δεν υπάρχει ροή. </a:t>
            </a:r>
            <a:endParaRPr lang="el-GR" dirty="0" smtClean="0"/>
          </a:p>
          <a:p>
            <a:pPr>
              <a:lnSpc>
                <a:spcPct val="120000"/>
              </a:lnSpc>
              <a:buSzPct val="45000"/>
              <a:buFont typeface="Wingdings" charset="2"/>
              <a:buChar char=""/>
            </a:pPr>
            <a:r>
              <a:rPr lang="el-GR" dirty="0" smtClean="0">
                <a:solidFill>
                  <a:srgbClr val="000000"/>
                </a:solidFill>
                <a:ea typeface="Microsoft YaHei"/>
              </a:rPr>
              <a:t>Η συγκέντρωση του χλωρίου στα στερεά απόβλητα, C</a:t>
            </a:r>
            <a:r>
              <a:rPr lang="el-GR" baseline="-33000" dirty="0" smtClean="0">
                <a:solidFill>
                  <a:srgbClr val="000000"/>
                </a:solidFill>
                <a:ea typeface="Microsoft YaHei"/>
              </a:rPr>
              <a:t>0</a:t>
            </a:r>
            <a:r>
              <a:rPr lang="el-GR" dirty="0" smtClean="0">
                <a:solidFill>
                  <a:srgbClr val="000000"/>
                </a:solidFill>
                <a:ea typeface="Microsoft YaHei"/>
              </a:rPr>
              <a:t>, υποτίθεται ότι είναι σταθερή στο χρόνο, καθώς μπορεί να αναπληρώνεται από τη διάλυση επιπρόσθετης ποσότητας χλωρίου.</a:t>
            </a:r>
            <a:endParaRPr lang="el-GR" dirty="0"/>
          </a:p>
        </p:txBody>
      </p:sp>
      <p:sp>
        <p:nvSpPr>
          <p:cNvPr id="4" name="Content Placeholder 3"/>
          <p:cNvSpPr>
            <a:spLocks noGrp="1"/>
          </p:cNvSpPr>
          <p:nvPr>
            <p:ph sz="half" idx="2"/>
          </p:nvPr>
        </p:nvSpPr>
        <p:spPr/>
        <p:txBody>
          <a:bodyPr>
            <a:normAutofit fontScale="70000" lnSpcReduction="20000"/>
          </a:bodyPr>
          <a:lstStyle/>
          <a:p>
            <a:r>
              <a:rPr lang="el-GR" dirty="0" smtClean="0"/>
              <a:t>Η συγκέντρωση του χλωρίου στο στρώμα αργίλου C</a:t>
            </a:r>
            <a:r>
              <a:rPr lang="el-GR" baseline="-25000" dirty="0" smtClean="0"/>
              <a:t>i</a:t>
            </a:r>
            <a:r>
              <a:rPr lang="el-GR" dirty="0" smtClean="0"/>
              <a:t>(x,t) σε μια απόσταση x από την επιφάνεια επαφής των δυο στρωμάτων και μετά από χρόνο t από τη διάθεση των αποβλήτων, μπορεί να καθοριστεί από την επόμενη εξίσωση. Αυτή είναι μια επίλυση του δεύτερου νόμου του Fick, για δεδομένες οριακές και αρχικές συνθήκες:</a:t>
            </a:r>
          </a:p>
          <a:p>
            <a:endParaRPr lang="el-GR" dirty="0"/>
          </a:p>
        </p:txBody>
      </p:sp>
      <p:pic>
        <p:nvPicPr>
          <p:cNvPr id="5" name="Picture 4"/>
          <p:cNvPicPr>
            <a:picLocks noChangeAspect="1"/>
          </p:cNvPicPr>
          <p:nvPr/>
        </p:nvPicPr>
        <p:blipFill>
          <a:blip r:embed="rId2" cstate="print"/>
          <a:stretch/>
        </p:blipFill>
        <p:spPr>
          <a:xfrm>
            <a:off x="5192721" y="4487877"/>
            <a:ext cx="3299832" cy="937741"/>
          </a:xfrm>
          <a:prstGeom prst="rect">
            <a:avLst/>
          </a:prstGeom>
          <a:ln>
            <a:noFill/>
          </a:ln>
        </p:spPr>
      </p:pic>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16434</TotalTime>
  <Words>1491</Words>
  <Application>Microsoft Office PowerPoint</Application>
  <PresentationFormat>On-screen Show (4:3)</PresentationFormat>
  <Paragraphs>87</Paragraphs>
  <Slides>22</Slides>
  <Notes>2</Notes>
  <HiddenSlides>0</HiddenSlides>
  <MMClips>6</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Μεταφορά μάζας σε κορεσμένα μέσα Διάδοση των ρύπων</vt:lpstr>
      <vt:lpstr>Διάδοση ρύπων στο υπόγειο νερό</vt:lpstr>
      <vt:lpstr>Διάχυση</vt:lpstr>
      <vt:lpstr>Μοριακή διάχυση</vt:lpstr>
      <vt:lpstr>Μοριακή διάχυση</vt:lpstr>
      <vt:lpstr>Μοριακή διάχυση</vt:lpstr>
      <vt:lpstr>Μοριακή διάχυση</vt:lpstr>
      <vt:lpstr>Μοριακή διάχυση – Παράδειγμα</vt:lpstr>
      <vt:lpstr>Μοριακή διάχυση – Παράδειγμα</vt:lpstr>
      <vt:lpstr>Μεταφορά (Μεταγωγή)</vt:lpstr>
      <vt:lpstr>Μεταφορά (Μεταγωγή)</vt:lpstr>
      <vt:lpstr>Μεταφορά/ Μεταφορά+Διάχυση/ Μεταφορά+Διάχυση+Διασπορά</vt:lpstr>
      <vt:lpstr>Μηχανική διασπορά</vt:lpstr>
      <vt:lpstr>Μηχανική διασπορά</vt:lpstr>
      <vt:lpstr>Επιμήκης και εγκάρσια διασπορά</vt:lpstr>
      <vt:lpstr>Επιμήκης διασπορά</vt:lpstr>
      <vt:lpstr>Εγκάρσια διασπορά</vt:lpstr>
      <vt:lpstr>Διασπορά και μήκος ροής</vt:lpstr>
      <vt:lpstr>Υδροδυναμική διασπορά</vt:lpstr>
      <vt:lpstr>Υπολογισμός της μεταφοράς</vt:lpstr>
      <vt:lpstr>Διάδοση ρύπων  και υδρογεωλογική δομή</vt:lpstr>
      <vt:lpstr>Διάδοση ρύπων  και υδρογεωλογική δομή</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Προβλήματα διαχείρισης υδατικών πόρων.</dc:title>
  <dc:creator>Apostolos Alejopoylos</dc:creator>
  <cp:lastModifiedBy>Manolis</cp:lastModifiedBy>
  <cp:revision>557</cp:revision>
  <dcterms:created xsi:type="dcterms:W3CDTF">2007-02-07T18:36:12Z</dcterms:created>
  <dcterms:modified xsi:type="dcterms:W3CDTF">2021-03-26T07:51:03Z</dcterms:modified>
</cp:coreProperties>
</file>