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8"/>
  </p:handoutMasterIdLst>
  <p:sldIdLst>
    <p:sldId id="256" r:id="rId2"/>
    <p:sldId id="259" r:id="rId3"/>
    <p:sldId id="311" r:id="rId4"/>
    <p:sldId id="260" r:id="rId5"/>
    <p:sldId id="261" r:id="rId6"/>
    <p:sldId id="297" r:id="rId7"/>
    <p:sldId id="298" r:id="rId8"/>
    <p:sldId id="299" r:id="rId9"/>
    <p:sldId id="300" r:id="rId10"/>
    <p:sldId id="301" r:id="rId11"/>
    <p:sldId id="302" r:id="rId12"/>
    <p:sldId id="257" r:id="rId13"/>
    <p:sldId id="258" r:id="rId14"/>
    <p:sldId id="262" r:id="rId15"/>
    <p:sldId id="263" r:id="rId16"/>
    <p:sldId id="270" r:id="rId17"/>
    <p:sldId id="264" r:id="rId18"/>
    <p:sldId id="307" r:id="rId19"/>
    <p:sldId id="265" r:id="rId20"/>
    <p:sldId id="266" r:id="rId21"/>
    <p:sldId id="303" r:id="rId22"/>
    <p:sldId id="304" r:id="rId23"/>
    <p:sldId id="305" r:id="rId24"/>
    <p:sldId id="306" r:id="rId25"/>
    <p:sldId id="267" r:id="rId26"/>
    <p:sldId id="308" r:id="rId27"/>
    <p:sldId id="268" r:id="rId28"/>
    <p:sldId id="271" r:id="rId29"/>
    <p:sldId id="309" r:id="rId30"/>
    <p:sldId id="269" r:id="rId31"/>
    <p:sldId id="310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80" r:id="rId40"/>
    <p:sldId id="282" r:id="rId41"/>
    <p:sldId id="281" r:id="rId42"/>
    <p:sldId id="279" r:id="rId43"/>
    <p:sldId id="286" r:id="rId44"/>
    <p:sldId id="283" r:id="rId45"/>
    <p:sldId id="284" r:id="rId46"/>
    <p:sldId id="285" r:id="rId47"/>
    <p:sldId id="287" r:id="rId48"/>
    <p:sldId id="288" r:id="rId49"/>
    <p:sldId id="292" r:id="rId50"/>
    <p:sldId id="293" r:id="rId51"/>
    <p:sldId id="291" r:id="rId52"/>
    <p:sldId id="289" r:id="rId53"/>
    <p:sldId id="290" r:id="rId54"/>
    <p:sldId id="295" r:id="rId55"/>
    <p:sldId id="294" r:id="rId56"/>
    <p:sldId id="296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22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16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43656-DC9B-457D-8438-B184F58A2A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420E85B-3FE4-48E2-9329-86F268EC48C3}">
      <dgm:prSet phldrT="[Text]"/>
      <dgm:spPr/>
      <dgm:t>
        <a:bodyPr/>
        <a:lstStyle/>
        <a:p>
          <a:r>
            <a:rPr lang="el-GR" dirty="0" smtClean="0"/>
            <a:t>D</a:t>
          </a:r>
          <a:endParaRPr lang="el-GR" dirty="0"/>
        </a:p>
      </dgm:t>
    </dgm:pt>
    <dgm:pt modelId="{5868F415-27B3-450D-9EF4-F604CAEEF260}" type="parTrans" cxnId="{F349E7BF-ABD3-4921-B321-7DE081DCC93D}">
      <dgm:prSet/>
      <dgm:spPr/>
      <dgm:t>
        <a:bodyPr/>
        <a:lstStyle/>
        <a:p>
          <a:endParaRPr lang="el-GR"/>
        </a:p>
      </dgm:t>
    </dgm:pt>
    <dgm:pt modelId="{A6A2D7D8-4FE0-4481-96E1-EDB7519E2F0A}" type="sibTrans" cxnId="{F349E7BF-ABD3-4921-B321-7DE081DCC93D}">
      <dgm:prSet/>
      <dgm:spPr/>
      <dgm:t>
        <a:bodyPr/>
        <a:lstStyle/>
        <a:p>
          <a:endParaRPr lang="el-GR"/>
        </a:p>
      </dgm:t>
    </dgm:pt>
    <dgm:pt modelId="{661B7E16-2FA4-4A5F-B3CD-021B12806D3C}">
      <dgm:prSet phldrT="[Text]"/>
      <dgm:spPr/>
      <dgm:t>
        <a:bodyPr/>
        <a:lstStyle/>
        <a:p>
          <a:r>
            <a:rPr lang="en-US" dirty="0" err="1" smtClean="0"/>
            <a:t>Ανάγλυφο</a:t>
          </a:r>
          <a:endParaRPr lang="el-GR" dirty="0"/>
        </a:p>
      </dgm:t>
    </dgm:pt>
    <dgm:pt modelId="{8D9678A4-574A-46B4-9AF9-77179685C5B4}" type="parTrans" cxnId="{A8D0E8E9-9119-40F9-B802-BB866D8023F8}">
      <dgm:prSet/>
      <dgm:spPr/>
      <dgm:t>
        <a:bodyPr/>
        <a:lstStyle/>
        <a:p>
          <a:endParaRPr lang="el-GR"/>
        </a:p>
      </dgm:t>
    </dgm:pt>
    <dgm:pt modelId="{F619231D-6A08-440D-8197-4B2FE9B4F8ED}" type="sibTrans" cxnId="{A8D0E8E9-9119-40F9-B802-BB866D8023F8}">
      <dgm:prSet/>
      <dgm:spPr/>
      <dgm:t>
        <a:bodyPr/>
        <a:lstStyle/>
        <a:p>
          <a:endParaRPr lang="el-GR"/>
        </a:p>
      </dgm:t>
    </dgm:pt>
    <dgm:pt modelId="{B4FBEF99-0ADC-46D4-A132-E8638E4AFAA8}">
      <dgm:prSet phldrT="[Text]"/>
      <dgm:spPr/>
      <dgm:t>
        <a:bodyPr/>
        <a:lstStyle/>
        <a:p>
          <a:r>
            <a:rPr lang="en-US" dirty="0" err="1" smtClean="0"/>
            <a:t>Πιεζομετρία</a:t>
          </a:r>
          <a:endParaRPr lang="el-GR" dirty="0"/>
        </a:p>
      </dgm:t>
    </dgm:pt>
    <dgm:pt modelId="{12790423-4057-4B73-B9B8-4C30DFF737F2}" type="parTrans" cxnId="{A76A3457-F5C9-4EE0-84D2-7F2ED6D840A5}">
      <dgm:prSet/>
      <dgm:spPr/>
      <dgm:t>
        <a:bodyPr/>
        <a:lstStyle/>
        <a:p>
          <a:endParaRPr lang="el-GR"/>
        </a:p>
      </dgm:t>
    </dgm:pt>
    <dgm:pt modelId="{12D3D42E-0093-434D-B383-68A365EF9A49}" type="sibTrans" cxnId="{A76A3457-F5C9-4EE0-84D2-7F2ED6D840A5}">
      <dgm:prSet/>
      <dgm:spPr/>
      <dgm:t>
        <a:bodyPr/>
        <a:lstStyle/>
        <a:p>
          <a:endParaRPr lang="el-GR"/>
        </a:p>
      </dgm:t>
    </dgm:pt>
    <dgm:pt modelId="{2E2B9F34-9BB4-4B7B-9CAC-86C401783B94}">
      <dgm:prSet phldrT="[Text]"/>
      <dgm:spPr/>
      <dgm:t>
        <a:bodyPr/>
        <a:lstStyle/>
        <a:p>
          <a:r>
            <a:rPr lang="el-GR" dirty="0" smtClean="0"/>
            <a:t>R</a:t>
          </a:r>
          <a:endParaRPr lang="el-GR" dirty="0"/>
        </a:p>
      </dgm:t>
    </dgm:pt>
    <dgm:pt modelId="{244763B4-7E89-4836-A9F3-761E95361BA2}" type="parTrans" cxnId="{7781C8BE-5E73-4915-8886-2F048D9EB385}">
      <dgm:prSet/>
      <dgm:spPr/>
      <dgm:t>
        <a:bodyPr/>
        <a:lstStyle/>
        <a:p>
          <a:endParaRPr lang="el-GR"/>
        </a:p>
      </dgm:t>
    </dgm:pt>
    <dgm:pt modelId="{45FBA884-AB53-4F7A-9039-0B30C630171D}" type="sibTrans" cxnId="{7781C8BE-5E73-4915-8886-2F048D9EB385}">
      <dgm:prSet/>
      <dgm:spPr/>
      <dgm:t>
        <a:bodyPr/>
        <a:lstStyle/>
        <a:p>
          <a:endParaRPr lang="el-GR"/>
        </a:p>
      </dgm:t>
    </dgm:pt>
    <dgm:pt modelId="{42B85E86-BC68-4D80-AEE3-D1BE62E6DCE1}">
      <dgm:prSet phldrT="[Text]"/>
      <dgm:spPr/>
      <dgm:t>
        <a:bodyPr/>
        <a:lstStyle/>
        <a:p>
          <a:r>
            <a:rPr lang="en-US" dirty="0" err="1" smtClean="0"/>
            <a:t>Βροχοπτώσεις</a:t>
          </a:r>
          <a:endParaRPr lang="el-GR" dirty="0"/>
        </a:p>
      </dgm:t>
    </dgm:pt>
    <dgm:pt modelId="{369FE883-9EC8-4CBD-88BC-CD60836C5698}" type="parTrans" cxnId="{A91BDBCB-A5FC-40EF-AF57-C98FA1197455}">
      <dgm:prSet/>
      <dgm:spPr/>
      <dgm:t>
        <a:bodyPr/>
        <a:lstStyle/>
        <a:p>
          <a:endParaRPr lang="el-GR"/>
        </a:p>
      </dgm:t>
    </dgm:pt>
    <dgm:pt modelId="{1B4D6535-30D4-475F-ADCA-8972486D52DC}" type="sibTrans" cxnId="{A91BDBCB-A5FC-40EF-AF57-C98FA1197455}">
      <dgm:prSet/>
      <dgm:spPr/>
      <dgm:t>
        <a:bodyPr/>
        <a:lstStyle/>
        <a:p>
          <a:endParaRPr lang="el-GR"/>
        </a:p>
      </dgm:t>
    </dgm:pt>
    <dgm:pt modelId="{2AEFFB26-BB1C-46D0-8AAF-721FD8D295D5}">
      <dgm:prSet phldrT="[Text]"/>
      <dgm:spPr/>
      <dgm:t>
        <a:bodyPr/>
        <a:lstStyle/>
        <a:p>
          <a:r>
            <a:rPr lang="en-US" dirty="0" err="1" smtClean="0"/>
            <a:t>Κατείσδυση</a:t>
          </a:r>
          <a:endParaRPr lang="el-GR" dirty="0"/>
        </a:p>
      </dgm:t>
    </dgm:pt>
    <dgm:pt modelId="{3D416797-1851-47B1-AA27-B17B17D2585E}" type="parTrans" cxnId="{B2C442B2-22AF-4340-8480-CBFCBB3AC83F}">
      <dgm:prSet/>
      <dgm:spPr/>
      <dgm:t>
        <a:bodyPr/>
        <a:lstStyle/>
        <a:p>
          <a:endParaRPr lang="el-GR"/>
        </a:p>
      </dgm:t>
    </dgm:pt>
    <dgm:pt modelId="{6B2E0039-B707-4CBB-87D7-2A5EBA679398}" type="sibTrans" cxnId="{B2C442B2-22AF-4340-8480-CBFCBB3AC83F}">
      <dgm:prSet/>
      <dgm:spPr/>
      <dgm:t>
        <a:bodyPr/>
        <a:lstStyle/>
        <a:p>
          <a:endParaRPr lang="el-GR"/>
        </a:p>
      </dgm:t>
    </dgm:pt>
    <dgm:pt modelId="{18BC692D-F91E-4E2F-B1A7-048E34FC3B9C}">
      <dgm:prSet phldrT="[Text]"/>
      <dgm:spPr/>
      <dgm:t>
        <a:bodyPr/>
        <a:lstStyle/>
        <a:p>
          <a:r>
            <a:rPr lang="el-GR" dirty="0" smtClean="0"/>
            <a:t>A</a:t>
          </a:r>
          <a:endParaRPr lang="el-GR" dirty="0"/>
        </a:p>
      </dgm:t>
    </dgm:pt>
    <dgm:pt modelId="{C2D677A9-EBCA-41FC-8D3F-738CD562F7E9}" type="parTrans" cxnId="{3874962E-D546-4400-8345-4416BC2E8C91}">
      <dgm:prSet/>
      <dgm:spPr/>
      <dgm:t>
        <a:bodyPr/>
        <a:lstStyle/>
        <a:p>
          <a:endParaRPr lang="el-GR"/>
        </a:p>
      </dgm:t>
    </dgm:pt>
    <dgm:pt modelId="{0B38C82A-93B3-4194-8FCB-F47240DD4397}" type="sibTrans" cxnId="{3874962E-D546-4400-8345-4416BC2E8C91}">
      <dgm:prSet/>
      <dgm:spPr/>
      <dgm:t>
        <a:bodyPr/>
        <a:lstStyle/>
        <a:p>
          <a:endParaRPr lang="el-GR"/>
        </a:p>
      </dgm:t>
    </dgm:pt>
    <dgm:pt modelId="{73FBF330-E7B5-46DA-A5D3-72F016C7EE6C}">
      <dgm:prSet phldrT="[Text]"/>
      <dgm:spPr/>
      <dgm:t>
        <a:bodyPr/>
        <a:lstStyle/>
        <a:p>
          <a:r>
            <a:rPr lang="en-US" dirty="0" err="1" smtClean="0"/>
            <a:t>Πορώδες</a:t>
          </a:r>
          <a:r>
            <a:rPr lang="en-US" dirty="0" smtClean="0"/>
            <a:t> </a:t>
          </a:r>
          <a:r>
            <a:rPr lang="en-US" dirty="0" err="1" smtClean="0"/>
            <a:t>μέσο</a:t>
          </a:r>
          <a:endParaRPr lang="el-GR" dirty="0"/>
        </a:p>
      </dgm:t>
    </dgm:pt>
    <dgm:pt modelId="{17C79C93-A7A5-47DB-BB25-16FD93731A95}" type="parTrans" cxnId="{061D3DAF-B9CC-48A4-8CA4-B1371C86DFA7}">
      <dgm:prSet/>
      <dgm:spPr/>
      <dgm:t>
        <a:bodyPr/>
        <a:lstStyle/>
        <a:p>
          <a:endParaRPr lang="el-GR"/>
        </a:p>
      </dgm:t>
    </dgm:pt>
    <dgm:pt modelId="{0E1FE960-0F95-4BD4-98B1-BCE5BEBEBBE7}" type="sibTrans" cxnId="{061D3DAF-B9CC-48A4-8CA4-B1371C86DFA7}">
      <dgm:prSet/>
      <dgm:spPr/>
      <dgm:t>
        <a:bodyPr/>
        <a:lstStyle/>
        <a:p>
          <a:endParaRPr lang="el-GR"/>
        </a:p>
      </dgm:t>
    </dgm:pt>
    <dgm:pt modelId="{B5487702-1761-4FB8-B67C-0560C8CF36B0}">
      <dgm:prSet phldrT="[Text]"/>
      <dgm:spPr/>
      <dgm:t>
        <a:bodyPr/>
        <a:lstStyle/>
        <a:p>
          <a:r>
            <a:rPr lang="el-GR" dirty="0" smtClean="0"/>
            <a:t>S</a:t>
          </a:r>
          <a:endParaRPr lang="el-GR" dirty="0"/>
        </a:p>
      </dgm:t>
    </dgm:pt>
    <dgm:pt modelId="{C32A06CE-82AC-4595-9817-DE756710E2D7}" type="parTrans" cxnId="{57E88B95-1FC7-4E46-9A45-B2DB3A1222D1}">
      <dgm:prSet/>
      <dgm:spPr/>
      <dgm:t>
        <a:bodyPr/>
        <a:lstStyle/>
        <a:p>
          <a:endParaRPr lang="el-GR"/>
        </a:p>
      </dgm:t>
    </dgm:pt>
    <dgm:pt modelId="{D84F57BF-6CE8-41E2-BB9B-BE6B819B1324}" type="sibTrans" cxnId="{57E88B95-1FC7-4E46-9A45-B2DB3A1222D1}">
      <dgm:prSet/>
      <dgm:spPr/>
      <dgm:t>
        <a:bodyPr/>
        <a:lstStyle/>
        <a:p>
          <a:endParaRPr lang="el-GR"/>
        </a:p>
      </dgm:t>
    </dgm:pt>
    <dgm:pt modelId="{12AD17A0-3B61-4233-ACC2-AA5ECEEA6335}">
      <dgm:prSet phldrT="[Text]"/>
      <dgm:spPr/>
      <dgm:t>
        <a:bodyPr/>
        <a:lstStyle/>
        <a:p>
          <a:r>
            <a:rPr lang="el-GR" dirty="0" smtClean="0"/>
            <a:t>T</a:t>
          </a:r>
          <a:endParaRPr lang="el-GR" dirty="0"/>
        </a:p>
      </dgm:t>
    </dgm:pt>
    <dgm:pt modelId="{692C2D09-EE3F-4119-8B11-53FC09775FEB}" type="parTrans" cxnId="{EAE253CA-9DF4-475E-9B48-3CC5970C7362}">
      <dgm:prSet/>
      <dgm:spPr/>
      <dgm:t>
        <a:bodyPr/>
        <a:lstStyle/>
        <a:p>
          <a:endParaRPr lang="el-GR"/>
        </a:p>
      </dgm:t>
    </dgm:pt>
    <dgm:pt modelId="{BAE8AF9F-64D2-4F0C-A4DE-5174AB74725B}" type="sibTrans" cxnId="{EAE253CA-9DF4-475E-9B48-3CC5970C7362}">
      <dgm:prSet/>
      <dgm:spPr/>
      <dgm:t>
        <a:bodyPr/>
        <a:lstStyle/>
        <a:p>
          <a:endParaRPr lang="el-GR"/>
        </a:p>
      </dgm:t>
    </dgm:pt>
    <dgm:pt modelId="{11EB8337-C577-417E-B9C4-477CCDFFD8A7}">
      <dgm:prSet phldrT="[Text]"/>
      <dgm:spPr/>
      <dgm:t>
        <a:bodyPr/>
        <a:lstStyle/>
        <a:p>
          <a:r>
            <a:rPr lang="el-GR" dirty="0" smtClean="0"/>
            <a:t>I</a:t>
          </a:r>
          <a:endParaRPr lang="el-GR" dirty="0"/>
        </a:p>
      </dgm:t>
    </dgm:pt>
    <dgm:pt modelId="{00D86211-D20A-4B2E-8D74-1418FD66F649}" type="parTrans" cxnId="{C6136AC1-3612-4A71-8A04-89803C421311}">
      <dgm:prSet/>
      <dgm:spPr/>
      <dgm:t>
        <a:bodyPr/>
        <a:lstStyle/>
        <a:p>
          <a:endParaRPr lang="el-GR"/>
        </a:p>
      </dgm:t>
    </dgm:pt>
    <dgm:pt modelId="{53DDABDE-0EAD-426A-91B7-1BB6C497686A}" type="sibTrans" cxnId="{C6136AC1-3612-4A71-8A04-89803C421311}">
      <dgm:prSet/>
      <dgm:spPr/>
      <dgm:t>
        <a:bodyPr/>
        <a:lstStyle/>
        <a:p>
          <a:endParaRPr lang="el-GR"/>
        </a:p>
      </dgm:t>
    </dgm:pt>
    <dgm:pt modelId="{12A33AB8-96C4-49A3-A4D0-DEE64C4D74C7}">
      <dgm:prSet phldrT="[Text]"/>
      <dgm:spPr/>
      <dgm:t>
        <a:bodyPr/>
        <a:lstStyle/>
        <a:p>
          <a:r>
            <a:rPr lang="el-GR" dirty="0" smtClean="0"/>
            <a:t>C</a:t>
          </a:r>
          <a:endParaRPr lang="el-GR" dirty="0"/>
        </a:p>
      </dgm:t>
    </dgm:pt>
    <dgm:pt modelId="{2C3C3015-7B58-4B57-BA77-92BA7E359519}" type="parTrans" cxnId="{E3E5348F-2EE6-4A5B-830C-808C0A034858}">
      <dgm:prSet/>
      <dgm:spPr/>
      <dgm:t>
        <a:bodyPr/>
        <a:lstStyle/>
        <a:p>
          <a:endParaRPr lang="el-GR"/>
        </a:p>
      </dgm:t>
    </dgm:pt>
    <dgm:pt modelId="{5DC4855B-C715-42A0-A6F3-A2CE523ADD34}" type="sibTrans" cxnId="{E3E5348F-2EE6-4A5B-830C-808C0A034858}">
      <dgm:prSet/>
      <dgm:spPr/>
      <dgm:t>
        <a:bodyPr/>
        <a:lstStyle/>
        <a:p>
          <a:endParaRPr lang="el-GR"/>
        </a:p>
      </dgm:t>
    </dgm:pt>
    <dgm:pt modelId="{D9DD48B5-7886-4EAD-939F-FCBF1BDB62CD}">
      <dgm:prSet phldrT="[Text]"/>
      <dgm:spPr/>
      <dgm:t>
        <a:bodyPr/>
        <a:lstStyle/>
        <a:p>
          <a:r>
            <a:rPr lang="en-US" dirty="0" err="1" smtClean="0"/>
            <a:t>Υδραυλική</a:t>
          </a:r>
          <a:r>
            <a:rPr lang="en-US" dirty="0" smtClean="0"/>
            <a:t> </a:t>
          </a:r>
          <a:r>
            <a:rPr lang="en-US" dirty="0" err="1" smtClean="0"/>
            <a:t>αγωγιμότητα</a:t>
          </a:r>
          <a:endParaRPr lang="el-GR" dirty="0"/>
        </a:p>
      </dgm:t>
    </dgm:pt>
    <dgm:pt modelId="{92B7D996-2991-4F03-B09E-7EC1F2EBA4F2}" type="parTrans" cxnId="{196F9E0E-FC56-4ECF-B4F1-95CBEA4ED88B}">
      <dgm:prSet/>
      <dgm:spPr/>
      <dgm:t>
        <a:bodyPr/>
        <a:lstStyle/>
        <a:p>
          <a:endParaRPr lang="el-GR"/>
        </a:p>
      </dgm:t>
    </dgm:pt>
    <dgm:pt modelId="{748EB0EE-23FB-4484-9465-444EB6FA03AF}" type="sibTrans" cxnId="{196F9E0E-FC56-4ECF-B4F1-95CBEA4ED88B}">
      <dgm:prSet/>
      <dgm:spPr/>
      <dgm:t>
        <a:bodyPr/>
        <a:lstStyle/>
        <a:p>
          <a:endParaRPr lang="el-GR"/>
        </a:p>
      </dgm:t>
    </dgm:pt>
    <dgm:pt modelId="{135DAF4A-800B-44CC-83FD-28D6CE605776}">
      <dgm:prSet phldrT="[Text]"/>
      <dgm:spPr/>
      <dgm:t>
        <a:bodyPr/>
        <a:lstStyle/>
        <a:p>
          <a:r>
            <a:rPr lang="en-US" dirty="0" err="1" smtClean="0"/>
            <a:t>Λιθολογία</a:t>
          </a:r>
          <a:r>
            <a:rPr lang="en-US" dirty="0" smtClean="0"/>
            <a:t> </a:t>
          </a:r>
          <a:r>
            <a:rPr lang="en-US" dirty="0" err="1" smtClean="0"/>
            <a:t>ακόρεστης</a:t>
          </a:r>
          <a:r>
            <a:rPr lang="en-US" dirty="0" smtClean="0"/>
            <a:t> </a:t>
          </a:r>
          <a:r>
            <a:rPr lang="en-US" dirty="0" err="1" smtClean="0"/>
            <a:t>ζώνης</a:t>
          </a:r>
          <a:endParaRPr lang="el-GR" dirty="0"/>
        </a:p>
      </dgm:t>
    </dgm:pt>
    <dgm:pt modelId="{B14CD562-A41F-4F39-A6F0-62020F296855}" type="parTrans" cxnId="{840CA517-28B9-4B81-A945-D0BF9302B5C0}">
      <dgm:prSet/>
      <dgm:spPr/>
      <dgm:t>
        <a:bodyPr/>
        <a:lstStyle/>
        <a:p>
          <a:endParaRPr lang="el-GR"/>
        </a:p>
      </dgm:t>
    </dgm:pt>
    <dgm:pt modelId="{6085D6AB-E8ED-4028-A272-805B941C3D0F}" type="sibTrans" cxnId="{840CA517-28B9-4B81-A945-D0BF9302B5C0}">
      <dgm:prSet/>
      <dgm:spPr/>
      <dgm:t>
        <a:bodyPr/>
        <a:lstStyle/>
        <a:p>
          <a:endParaRPr lang="el-GR"/>
        </a:p>
      </dgm:t>
    </dgm:pt>
    <dgm:pt modelId="{6E1E23C8-43D8-432B-9B6F-01FB0AAAF288}">
      <dgm:prSet phldrT="[Text]"/>
      <dgm:spPr/>
      <dgm:t>
        <a:bodyPr/>
        <a:lstStyle/>
        <a:p>
          <a:r>
            <a:rPr lang="en-US" dirty="0" err="1" smtClean="0"/>
            <a:t>Ανάγλυφο</a:t>
          </a:r>
          <a:endParaRPr lang="el-GR" dirty="0"/>
        </a:p>
      </dgm:t>
    </dgm:pt>
    <dgm:pt modelId="{A4E7D405-2072-4CC9-9AC7-745064CDB332}" type="parTrans" cxnId="{DD38C46A-0FFE-46F1-AA42-93ED03053774}">
      <dgm:prSet/>
      <dgm:spPr/>
      <dgm:t>
        <a:bodyPr/>
        <a:lstStyle/>
        <a:p>
          <a:endParaRPr lang="el-GR"/>
        </a:p>
      </dgm:t>
    </dgm:pt>
    <dgm:pt modelId="{A596780A-AAD3-44CA-9418-01E7DA3688B1}" type="sibTrans" cxnId="{DD38C46A-0FFE-46F1-AA42-93ED03053774}">
      <dgm:prSet/>
      <dgm:spPr/>
      <dgm:t>
        <a:bodyPr/>
        <a:lstStyle/>
        <a:p>
          <a:endParaRPr lang="el-GR"/>
        </a:p>
      </dgm:t>
    </dgm:pt>
    <dgm:pt modelId="{A50B52CF-02DC-4DE0-B4B0-C718ADECF9D1}">
      <dgm:prSet phldrT="[Text]"/>
      <dgm:spPr/>
      <dgm:t>
        <a:bodyPr/>
        <a:lstStyle/>
        <a:p>
          <a:r>
            <a:rPr lang="en-US" dirty="0" err="1" smtClean="0"/>
            <a:t>Έδαφος</a:t>
          </a:r>
          <a:endParaRPr lang="el-GR" dirty="0"/>
        </a:p>
      </dgm:t>
    </dgm:pt>
    <dgm:pt modelId="{BBAECEC1-52EE-4E84-BD71-8C8EAB2B1CE4}" type="parTrans" cxnId="{C71B4BC2-CF10-45F6-9721-78661BA2DC39}">
      <dgm:prSet/>
      <dgm:spPr/>
      <dgm:t>
        <a:bodyPr/>
        <a:lstStyle/>
        <a:p>
          <a:endParaRPr lang="el-GR"/>
        </a:p>
      </dgm:t>
    </dgm:pt>
    <dgm:pt modelId="{566FCC73-FA3A-40C3-92CC-34E4B890E5FD}" type="sibTrans" cxnId="{C71B4BC2-CF10-45F6-9721-78661BA2DC39}">
      <dgm:prSet/>
      <dgm:spPr/>
      <dgm:t>
        <a:bodyPr/>
        <a:lstStyle/>
        <a:p>
          <a:endParaRPr lang="el-GR"/>
        </a:p>
      </dgm:t>
    </dgm:pt>
    <dgm:pt modelId="{47D404B7-F1B0-41B5-9D9D-BDA6536E7CFC}">
      <dgm:prSet phldrT="[Text]"/>
      <dgm:spPr/>
      <dgm:t>
        <a:bodyPr/>
        <a:lstStyle/>
        <a:p>
          <a:r>
            <a:rPr lang="en-US" dirty="0" err="1" smtClean="0"/>
            <a:t>Χάρτης</a:t>
          </a:r>
          <a:r>
            <a:rPr lang="en-US" dirty="0" smtClean="0"/>
            <a:t> </a:t>
          </a:r>
          <a:r>
            <a:rPr lang="en-US" dirty="0" err="1" smtClean="0"/>
            <a:t>μορφολογικών</a:t>
          </a:r>
          <a:r>
            <a:rPr lang="en-US" dirty="0" smtClean="0"/>
            <a:t> </a:t>
          </a:r>
          <a:r>
            <a:rPr lang="en-US" dirty="0" err="1" smtClean="0"/>
            <a:t>κλίσεων</a:t>
          </a:r>
          <a:endParaRPr lang="el-GR" dirty="0"/>
        </a:p>
      </dgm:t>
    </dgm:pt>
    <dgm:pt modelId="{662705BB-AE4C-4D5E-987B-D88FD50C4459}" type="parTrans" cxnId="{59E31C56-1570-4B06-86B4-8D63264FF1AD}">
      <dgm:prSet/>
      <dgm:spPr/>
      <dgm:t>
        <a:bodyPr/>
        <a:lstStyle/>
        <a:p>
          <a:endParaRPr lang="el-GR"/>
        </a:p>
      </dgm:t>
    </dgm:pt>
    <dgm:pt modelId="{FE55EA1A-B335-439B-8286-E4038535E285}" type="sibTrans" cxnId="{59E31C56-1570-4B06-86B4-8D63264FF1AD}">
      <dgm:prSet/>
      <dgm:spPr/>
      <dgm:t>
        <a:bodyPr/>
        <a:lstStyle/>
        <a:p>
          <a:endParaRPr lang="el-GR"/>
        </a:p>
      </dgm:t>
    </dgm:pt>
    <dgm:pt modelId="{337002F8-3C5F-40DD-AB39-7CE1FD69EC05}" type="pres">
      <dgm:prSet presAssocID="{C4D43656-DC9B-457D-8438-B184F58A2A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CD9427A-EBFF-45CB-9003-D055E5288586}" type="pres">
      <dgm:prSet presAssocID="{0420E85B-3FE4-48E2-9329-86F268EC48C3}" presName="composite" presStyleCnt="0"/>
      <dgm:spPr/>
    </dgm:pt>
    <dgm:pt modelId="{E1A63546-7F48-467E-85A5-88D80A4E2BC6}" type="pres">
      <dgm:prSet presAssocID="{0420E85B-3FE4-48E2-9329-86F268EC48C3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F4D351-2C9A-43DD-ABE3-385B56324250}" type="pres">
      <dgm:prSet presAssocID="{0420E85B-3FE4-48E2-9329-86F268EC48C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10B577-36A1-4021-A581-765865EA5D60}" type="pres">
      <dgm:prSet presAssocID="{A6A2D7D8-4FE0-4481-96E1-EDB7519E2F0A}" presName="sp" presStyleCnt="0"/>
      <dgm:spPr/>
    </dgm:pt>
    <dgm:pt modelId="{03E3A474-8291-4AC8-A5F2-2C731A176CBE}" type="pres">
      <dgm:prSet presAssocID="{2E2B9F34-9BB4-4B7B-9CAC-86C401783B94}" presName="composite" presStyleCnt="0"/>
      <dgm:spPr/>
    </dgm:pt>
    <dgm:pt modelId="{8034B2A7-46F9-4C4B-B4D6-B6BD4BA2796B}" type="pres">
      <dgm:prSet presAssocID="{2E2B9F34-9BB4-4B7B-9CAC-86C401783B9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ECB21C-D33A-469A-9D2F-D17823C823B1}" type="pres">
      <dgm:prSet presAssocID="{2E2B9F34-9BB4-4B7B-9CAC-86C401783B9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BEF850-B088-49AF-9473-ACD1F092B793}" type="pres">
      <dgm:prSet presAssocID="{45FBA884-AB53-4F7A-9039-0B30C630171D}" presName="sp" presStyleCnt="0"/>
      <dgm:spPr/>
    </dgm:pt>
    <dgm:pt modelId="{1ED95238-EAB8-4C05-B542-9F2BE9CA5AC9}" type="pres">
      <dgm:prSet presAssocID="{18BC692D-F91E-4E2F-B1A7-048E34FC3B9C}" presName="composite" presStyleCnt="0"/>
      <dgm:spPr/>
    </dgm:pt>
    <dgm:pt modelId="{C81AB726-51BB-4478-B253-2A8EAD80B02A}" type="pres">
      <dgm:prSet presAssocID="{18BC692D-F91E-4E2F-B1A7-048E34FC3B9C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658EE2-EE3B-49DB-B7CD-E6D5FB5CFE0D}" type="pres">
      <dgm:prSet presAssocID="{18BC692D-F91E-4E2F-B1A7-048E34FC3B9C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FFD7FB-FC50-451E-B4E6-15A13BFC2BB7}" type="pres">
      <dgm:prSet presAssocID="{0B38C82A-93B3-4194-8FCB-F47240DD4397}" presName="sp" presStyleCnt="0"/>
      <dgm:spPr/>
    </dgm:pt>
    <dgm:pt modelId="{2A128B0F-17C5-4169-96C2-3580CCD15C32}" type="pres">
      <dgm:prSet presAssocID="{B5487702-1761-4FB8-B67C-0560C8CF36B0}" presName="composite" presStyleCnt="0"/>
      <dgm:spPr/>
    </dgm:pt>
    <dgm:pt modelId="{D9F21A88-145E-44A3-A591-C8526BFB0D6F}" type="pres">
      <dgm:prSet presAssocID="{B5487702-1761-4FB8-B67C-0560C8CF36B0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1C4B00-E659-4D7F-8C95-DDB1211F65A0}" type="pres">
      <dgm:prSet presAssocID="{B5487702-1761-4FB8-B67C-0560C8CF36B0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7477E8-C763-4AAF-B161-DC23AF6CFF57}" type="pres">
      <dgm:prSet presAssocID="{D84F57BF-6CE8-41E2-BB9B-BE6B819B1324}" presName="sp" presStyleCnt="0"/>
      <dgm:spPr/>
    </dgm:pt>
    <dgm:pt modelId="{670CC22D-499A-45FD-8D4F-F913E85347F6}" type="pres">
      <dgm:prSet presAssocID="{12AD17A0-3B61-4233-ACC2-AA5ECEEA6335}" presName="composite" presStyleCnt="0"/>
      <dgm:spPr/>
    </dgm:pt>
    <dgm:pt modelId="{697A81DF-42BC-485A-B59F-2ADBA7A42944}" type="pres">
      <dgm:prSet presAssocID="{12AD17A0-3B61-4233-ACC2-AA5ECEEA633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D833F7-8F28-4C0F-976F-609CD181E074}" type="pres">
      <dgm:prSet presAssocID="{12AD17A0-3B61-4233-ACC2-AA5ECEEA633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299E05-C111-4540-ACD5-CF7FF91E570C}" type="pres">
      <dgm:prSet presAssocID="{BAE8AF9F-64D2-4F0C-A4DE-5174AB74725B}" presName="sp" presStyleCnt="0"/>
      <dgm:spPr/>
    </dgm:pt>
    <dgm:pt modelId="{6AAC901F-4877-4E27-A576-160AF304189B}" type="pres">
      <dgm:prSet presAssocID="{11EB8337-C577-417E-B9C4-477CCDFFD8A7}" presName="composite" presStyleCnt="0"/>
      <dgm:spPr/>
    </dgm:pt>
    <dgm:pt modelId="{8649DB2F-8EFC-4D09-8F28-3B5E71549BFE}" type="pres">
      <dgm:prSet presAssocID="{11EB8337-C577-417E-B9C4-477CCDFFD8A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8F2071-5EA8-476D-A5AD-85AF62C9BFF8}" type="pres">
      <dgm:prSet presAssocID="{11EB8337-C577-417E-B9C4-477CCDFFD8A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B02CB8-7D17-419E-AA6E-02A17904D0B3}" type="pres">
      <dgm:prSet presAssocID="{53DDABDE-0EAD-426A-91B7-1BB6C497686A}" presName="sp" presStyleCnt="0"/>
      <dgm:spPr/>
    </dgm:pt>
    <dgm:pt modelId="{39B549DD-27E6-4C52-9BB1-A710AB32DEBE}" type="pres">
      <dgm:prSet presAssocID="{12A33AB8-96C4-49A3-A4D0-DEE64C4D74C7}" presName="composite" presStyleCnt="0"/>
      <dgm:spPr/>
    </dgm:pt>
    <dgm:pt modelId="{8DE74A34-FD14-4B63-8EF8-D29427E8135A}" type="pres">
      <dgm:prSet presAssocID="{12A33AB8-96C4-49A3-A4D0-DEE64C4D74C7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1C6E38-23FB-40DA-8C09-62EF20906ED3}" type="pres">
      <dgm:prSet presAssocID="{12A33AB8-96C4-49A3-A4D0-DEE64C4D74C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D38C46A-0FFE-46F1-AA42-93ED03053774}" srcId="{12AD17A0-3B61-4233-ACC2-AA5ECEEA6335}" destId="{6E1E23C8-43D8-432B-9B6F-01FB0AAAF288}" srcOrd="0" destOrd="0" parTransId="{A4E7D405-2072-4CC9-9AC7-745064CDB332}" sibTransId="{A596780A-AAD3-44CA-9418-01E7DA3688B1}"/>
    <dgm:cxn modelId="{770B3D0A-14A2-4AF0-A9EA-4B9CE348D680}" type="presOf" srcId="{B5487702-1761-4FB8-B67C-0560C8CF36B0}" destId="{D9F21A88-145E-44A3-A591-C8526BFB0D6F}" srcOrd="0" destOrd="0" presId="urn:microsoft.com/office/officeart/2005/8/layout/chevron2"/>
    <dgm:cxn modelId="{57E88B95-1FC7-4E46-9A45-B2DB3A1222D1}" srcId="{C4D43656-DC9B-457D-8438-B184F58A2A8F}" destId="{B5487702-1761-4FB8-B67C-0560C8CF36B0}" srcOrd="3" destOrd="0" parTransId="{C32A06CE-82AC-4595-9817-DE756710E2D7}" sibTransId="{D84F57BF-6CE8-41E2-BB9B-BE6B819B1324}"/>
    <dgm:cxn modelId="{196F9E0E-FC56-4ECF-B4F1-95CBEA4ED88B}" srcId="{12A33AB8-96C4-49A3-A4D0-DEE64C4D74C7}" destId="{D9DD48B5-7886-4EAD-939F-FCBF1BDB62CD}" srcOrd="0" destOrd="0" parTransId="{92B7D996-2991-4F03-B09E-7EC1F2EBA4F2}" sibTransId="{748EB0EE-23FB-4484-9465-444EB6FA03AF}"/>
    <dgm:cxn modelId="{6687B1CA-4111-456A-91BA-E0D1F850D6ED}" type="presOf" srcId="{C4D43656-DC9B-457D-8438-B184F58A2A8F}" destId="{337002F8-3C5F-40DD-AB39-7CE1FD69EC05}" srcOrd="0" destOrd="0" presId="urn:microsoft.com/office/officeart/2005/8/layout/chevron2"/>
    <dgm:cxn modelId="{7781C8BE-5E73-4915-8886-2F048D9EB385}" srcId="{C4D43656-DC9B-457D-8438-B184F58A2A8F}" destId="{2E2B9F34-9BB4-4B7B-9CAC-86C401783B94}" srcOrd="1" destOrd="0" parTransId="{244763B4-7E89-4836-A9F3-761E95361BA2}" sibTransId="{45FBA884-AB53-4F7A-9039-0B30C630171D}"/>
    <dgm:cxn modelId="{05B8BB18-582E-4D6E-B887-F1CE1B560903}" type="presOf" srcId="{12A33AB8-96C4-49A3-A4D0-DEE64C4D74C7}" destId="{8DE74A34-FD14-4B63-8EF8-D29427E8135A}" srcOrd="0" destOrd="0" presId="urn:microsoft.com/office/officeart/2005/8/layout/chevron2"/>
    <dgm:cxn modelId="{5B5CEB33-490D-4075-805A-12B478D7C5F3}" type="presOf" srcId="{0420E85B-3FE4-48E2-9329-86F268EC48C3}" destId="{E1A63546-7F48-467E-85A5-88D80A4E2BC6}" srcOrd="0" destOrd="0" presId="urn:microsoft.com/office/officeart/2005/8/layout/chevron2"/>
    <dgm:cxn modelId="{10FF1A07-AC40-4BB1-AB53-F075ABF82534}" type="presOf" srcId="{11EB8337-C577-417E-B9C4-477CCDFFD8A7}" destId="{8649DB2F-8EFC-4D09-8F28-3B5E71549BFE}" srcOrd="0" destOrd="0" presId="urn:microsoft.com/office/officeart/2005/8/layout/chevron2"/>
    <dgm:cxn modelId="{E3E5348F-2EE6-4A5B-830C-808C0A034858}" srcId="{C4D43656-DC9B-457D-8438-B184F58A2A8F}" destId="{12A33AB8-96C4-49A3-A4D0-DEE64C4D74C7}" srcOrd="6" destOrd="0" parTransId="{2C3C3015-7B58-4B57-BA77-92BA7E359519}" sibTransId="{5DC4855B-C715-42A0-A6F3-A2CE523ADD34}"/>
    <dgm:cxn modelId="{3874962E-D546-4400-8345-4416BC2E8C91}" srcId="{C4D43656-DC9B-457D-8438-B184F58A2A8F}" destId="{18BC692D-F91E-4E2F-B1A7-048E34FC3B9C}" srcOrd="2" destOrd="0" parTransId="{C2D677A9-EBCA-41FC-8D3F-738CD562F7E9}" sibTransId="{0B38C82A-93B3-4194-8FCB-F47240DD4397}"/>
    <dgm:cxn modelId="{554E6D44-C163-49B4-92AB-FAD1D61EC080}" type="presOf" srcId="{73FBF330-E7B5-46DA-A5D3-72F016C7EE6C}" destId="{F3658EE2-EE3B-49DB-B7CD-E6D5FB5CFE0D}" srcOrd="0" destOrd="0" presId="urn:microsoft.com/office/officeart/2005/8/layout/chevron2"/>
    <dgm:cxn modelId="{1FBE08F3-55E1-4F0C-BEB4-4A1ADF609E6D}" type="presOf" srcId="{A50B52CF-02DC-4DE0-B4B0-C718ADECF9D1}" destId="{161C4B00-E659-4D7F-8C95-DDB1211F65A0}" srcOrd="0" destOrd="0" presId="urn:microsoft.com/office/officeart/2005/8/layout/chevron2"/>
    <dgm:cxn modelId="{F79F9901-62CF-4563-B1C3-C1040C9EAB9C}" type="presOf" srcId="{2AEFFB26-BB1C-46D0-8AAF-721FD8D295D5}" destId="{81ECB21C-D33A-469A-9D2F-D17823C823B1}" srcOrd="0" destOrd="1" presId="urn:microsoft.com/office/officeart/2005/8/layout/chevron2"/>
    <dgm:cxn modelId="{A8D0E8E9-9119-40F9-B802-BB866D8023F8}" srcId="{0420E85B-3FE4-48E2-9329-86F268EC48C3}" destId="{661B7E16-2FA4-4A5F-B3CD-021B12806D3C}" srcOrd="0" destOrd="0" parTransId="{8D9678A4-574A-46B4-9AF9-77179685C5B4}" sibTransId="{F619231D-6A08-440D-8197-4B2FE9B4F8ED}"/>
    <dgm:cxn modelId="{C6136AC1-3612-4A71-8A04-89803C421311}" srcId="{C4D43656-DC9B-457D-8438-B184F58A2A8F}" destId="{11EB8337-C577-417E-B9C4-477CCDFFD8A7}" srcOrd="5" destOrd="0" parTransId="{00D86211-D20A-4B2E-8D74-1418FD66F649}" sibTransId="{53DDABDE-0EAD-426A-91B7-1BB6C497686A}"/>
    <dgm:cxn modelId="{D4FB2AA5-FDC5-4DDB-81A3-E6309FDB46F9}" type="presOf" srcId="{42B85E86-BC68-4D80-AEE3-D1BE62E6DCE1}" destId="{81ECB21C-D33A-469A-9D2F-D17823C823B1}" srcOrd="0" destOrd="0" presId="urn:microsoft.com/office/officeart/2005/8/layout/chevron2"/>
    <dgm:cxn modelId="{F374E724-A002-4CD6-BF57-49C26C5AA3CC}" type="presOf" srcId="{47D404B7-F1B0-41B5-9D9D-BDA6536E7CFC}" destId="{D5D833F7-8F28-4C0F-976F-609CD181E074}" srcOrd="0" destOrd="1" presId="urn:microsoft.com/office/officeart/2005/8/layout/chevron2"/>
    <dgm:cxn modelId="{EAE253CA-9DF4-475E-9B48-3CC5970C7362}" srcId="{C4D43656-DC9B-457D-8438-B184F58A2A8F}" destId="{12AD17A0-3B61-4233-ACC2-AA5ECEEA6335}" srcOrd="4" destOrd="0" parTransId="{692C2D09-EE3F-4119-8B11-53FC09775FEB}" sibTransId="{BAE8AF9F-64D2-4F0C-A4DE-5174AB74725B}"/>
    <dgm:cxn modelId="{F349E7BF-ABD3-4921-B321-7DE081DCC93D}" srcId="{C4D43656-DC9B-457D-8438-B184F58A2A8F}" destId="{0420E85B-3FE4-48E2-9329-86F268EC48C3}" srcOrd="0" destOrd="0" parTransId="{5868F415-27B3-450D-9EF4-F604CAEEF260}" sibTransId="{A6A2D7D8-4FE0-4481-96E1-EDB7519E2F0A}"/>
    <dgm:cxn modelId="{D917BB22-5304-44AD-B49E-450A3BC8101C}" type="presOf" srcId="{6E1E23C8-43D8-432B-9B6F-01FB0AAAF288}" destId="{D5D833F7-8F28-4C0F-976F-609CD181E074}" srcOrd="0" destOrd="0" presId="urn:microsoft.com/office/officeart/2005/8/layout/chevron2"/>
    <dgm:cxn modelId="{F828C30E-C78C-4834-A847-B3827985CAA7}" type="presOf" srcId="{135DAF4A-800B-44CC-83FD-28D6CE605776}" destId="{2E8F2071-5EA8-476D-A5AD-85AF62C9BFF8}" srcOrd="0" destOrd="0" presId="urn:microsoft.com/office/officeart/2005/8/layout/chevron2"/>
    <dgm:cxn modelId="{59E31C56-1570-4B06-86B4-8D63264FF1AD}" srcId="{12AD17A0-3B61-4233-ACC2-AA5ECEEA6335}" destId="{47D404B7-F1B0-41B5-9D9D-BDA6536E7CFC}" srcOrd="1" destOrd="0" parTransId="{662705BB-AE4C-4D5E-987B-D88FD50C4459}" sibTransId="{FE55EA1A-B335-439B-8286-E4038535E285}"/>
    <dgm:cxn modelId="{DDE1F809-6445-460F-8B84-88A2C44B6B36}" type="presOf" srcId="{B4FBEF99-0ADC-46D4-A132-E8638E4AFAA8}" destId="{4EF4D351-2C9A-43DD-ABE3-385B56324250}" srcOrd="0" destOrd="1" presId="urn:microsoft.com/office/officeart/2005/8/layout/chevron2"/>
    <dgm:cxn modelId="{C36E1BF8-EFFA-455D-ABA5-2325AE617E77}" type="presOf" srcId="{12AD17A0-3B61-4233-ACC2-AA5ECEEA6335}" destId="{697A81DF-42BC-485A-B59F-2ADBA7A42944}" srcOrd="0" destOrd="0" presId="urn:microsoft.com/office/officeart/2005/8/layout/chevron2"/>
    <dgm:cxn modelId="{B2C442B2-22AF-4340-8480-CBFCBB3AC83F}" srcId="{2E2B9F34-9BB4-4B7B-9CAC-86C401783B94}" destId="{2AEFFB26-BB1C-46D0-8AAF-721FD8D295D5}" srcOrd="1" destOrd="0" parTransId="{3D416797-1851-47B1-AA27-B17B17D2585E}" sibTransId="{6B2E0039-B707-4CBB-87D7-2A5EBA679398}"/>
    <dgm:cxn modelId="{061D3DAF-B9CC-48A4-8CA4-B1371C86DFA7}" srcId="{18BC692D-F91E-4E2F-B1A7-048E34FC3B9C}" destId="{73FBF330-E7B5-46DA-A5D3-72F016C7EE6C}" srcOrd="0" destOrd="0" parTransId="{17C79C93-A7A5-47DB-BB25-16FD93731A95}" sibTransId="{0E1FE960-0F95-4BD4-98B1-BCE5BEBEBBE7}"/>
    <dgm:cxn modelId="{C71B4BC2-CF10-45F6-9721-78661BA2DC39}" srcId="{B5487702-1761-4FB8-B67C-0560C8CF36B0}" destId="{A50B52CF-02DC-4DE0-B4B0-C718ADECF9D1}" srcOrd="0" destOrd="0" parTransId="{BBAECEC1-52EE-4E84-BD71-8C8EAB2B1CE4}" sibTransId="{566FCC73-FA3A-40C3-92CC-34E4B890E5FD}"/>
    <dgm:cxn modelId="{A76A3457-F5C9-4EE0-84D2-7F2ED6D840A5}" srcId="{0420E85B-3FE4-48E2-9329-86F268EC48C3}" destId="{B4FBEF99-0ADC-46D4-A132-E8638E4AFAA8}" srcOrd="1" destOrd="0" parTransId="{12790423-4057-4B73-B9B8-4C30DFF737F2}" sibTransId="{12D3D42E-0093-434D-B383-68A365EF9A49}"/>
    <dgm:cxn modelId="{54E83A1B-C5AD-4DA8-945F-1675D6F7CFB4}" type="presOf" srcId="{18BC692D-F91E-4E2F-B1A7-048E34FC3B9C}" destId="{C81AB726-51BB-4478-B253-2A8EAD80B02A}" srcOrd="0" destOrd="0" presId="urn:microsoft.com/office/officeart/2005/8/layout/chevron2"/>
    <dgm:cxn modelId="{EA61119C-B31B-44DC-8728-56D860360934}" type="presOf" srcId="{661B7E16-2FA4-4A5F-B3CD-021B12806D3C}" destId="{4EF4D351-2C9A-43DD-ABE3-385B56324250}" srcOrd="0" destOrd="0" presId="urn:microsoft.com/office/officeart/2005/8/layout/chevron2"/>
    <dgm:cxn modelId="{138E1C17-CE6B-4428-8EA5-757A29336EF4}" type="presOf" srcId="{2E2B9F34-9BB4-4B7B-9CAC-86C401783B94}" destId="{8034B2A7-46F9-4C4B-B4D6-B6BD4BA2796B}" srcOrd="0" destOrd="0" presId="urn:microsoft.com/office/officeart/2005/8/layout/chevron2"/>
    <dgm:cxn modelId="{734AD3CB-0547-4BE3-B8F6-485DDDBD2EDC}" type="presOf" srcId="{D9DD48B5-7886-4EAD-939F-FCBF1BDB62CD}" destId="{0B1C6E38-23FB-40DA-8C09-62EF20906ED3}" srcOrd="0" destOrd="0" presId="urn:microsoft.com/office/officeart/2005/8/layout/chevron2"/>
    <dgm:cxn modelId="{A91BDBCB-A5FC-40EF-AF57-C98FA1197455}" srcId="{2E2B9F34-9BB4-4B7B-9CAC-86C401783B94}" destId="{42B85E86-BC68-4D80-AEE3-D1BE62E6DCE1}" srcOrd="0" destOrd="0" parTransId="{369FE883-9EC8-4CBD-88BC-CD60836C5698}" sibTransId="{1B4D6535-30D4-475F-ADCA-8972486D52DC}"/>
    <dgm:cxn modelId="{840CA517-28B9-4B81-A945-D0BF9302B5C0}" srcId="{11EB8337-C577-417E-B9C4-477CCDFFD8A7}" destId="{135DAF4A-800B-44CC-83FD-28D6CE605776}" srcOrd="0" destOrd="0" parTransId="{B14CD562-A41F-4F39-A6F0-62020F296855}" sibTransId="{6085D6AB-E8ED-4028-A272-805B941C3D0F}"/>
    <dgm:cxn modelId="{602259D7-96C2-440F-A9FF-CACE9E65F390}" type="presParOf" srcId="{337002F8-3C5F-40DD-AB39-7CE1FD69EC05}" destId="{CCD9427A-EBFF-45CB-9003-D055E5288586}" srcOrd="0" destOrd="0" presId="urn:microsoft.com/office/officeart/2005/8/layout/chevron2"/>
    <dgm:cxn modelId="{DC3E78E0-F4C1-46EF-9BE0-C778190917C7}" type="presParOf" srcId="{CCD9427A-EBFF-45CB-9003-D055E5288586}" destId="{E1A63546-7F48-467E-85A5-88D80A4E2BC6}" srcOrd="0" destOrd="0" presId="urn:microsoft.com/office/officeart/2005/8/layout/chevron2"/>
    <dgm:cxn modelId="{A72DAA0D-4340-4FA3-AE7D-BA388BEA1F89}" type="presParOf" srcId="{CCD9427A-EBFF-45CB-9003-D055E5288586}" destId="{4EF4D351-2C9A-43DD-ABE3-385B56324250}" srcOrd="1" destOrd="0" presId="urn:microsoft.com/office/officeart/2005/8/layout/chevron2"/>
    <dgm:cxn modelId="{929EE164-83A4-4A55-8945-CEFB14792021}" type="presParOf" srcId="{337002F8-3C5F-40DD-AB39-7CE1FD69EC05}" destId="{0410B577-36A1-4021-A581-765865EA5D60}" srcOrd="1" destOrd="0" presId="urn:microsoft.com/office/officeart/2005/8/layout/chevron2"/>
    <dgm:cxn modelId="{5BBD9993-F84A-4A5B-8391-89210D7DB7B1}" type="presParOf" srcId="{337002F8-3C5F-40DD-AB39-7CE1FD69EC05}" destId="{03E3A474-8291-4AC8-A5F2-2C731A176CBE}" srcOrd="2" destOrd="0" presId="urn:microsoft.com/office/officeart/2005/8/layout/chevron2"/>
    <dgm:cxn modelId="{00546C99-B64E-4229-A02C-0094C9F70FF4}" type="presParOf" srcId="{03E3A474-8291-4AC8-A5F2-2C731A176CBE}" destId="{8034B2A7-46F9-4C4B-B4D6-B6BD4BA2796B}" srcOrd="0" destOrd="0" presId="urn:microsoft.com/office/officeart/2005/8/layout/chevron2"/>
    <dgm:cxn modelId="{D44613B4-FBCE-40E7-A5E0-D1A09DC4F2E4}" type="presParOf" srcId="{03E3A474-8291-4AC8-A5F2-2C731A176CBE}" destId="{81ECB21C-D33A-469A-9D2F-D17823C823B1}" srcOrd="1" destOrd="0" presId="urn:microsoft.com/office/officeart/2005/8/layout/chevron2"/>
    <dgm:cxn modelId="{03511960-997D-493F-94E2-E046982F0AEB}" type="presParOf" srcId="{337002F8-3C5F-40DD-AB39-7CE1FD69EC05}" destId="{6BBEF850-B088-49AF-9473-ACD1F092B793}" srcOrd="3" destOrd="0" presId="urn:microsoft.com/office/officeart/2005/8/layout/chevron2"/>
    <dgm:cxn modelId="{6C8A3F8A-03E9-41DF-BC15-0DB009032EB3}" type="presParOf" srcId="{337002F8-3C5F-40DD-AB39-7CE1FD69EC05}" destId="{1ED95238-EAB8-4C05-B542-9F2BE9CA5AC9}" srcOrd="4" destOrd="0" presId="urn:microsoft.com/office/officeart/2005/8/layout/chevron2"/>
    <dgm:cxn modelId="{EE76019A-9C5A-4E9E-91BD-FD1DF10A1B8A}" type="presParOf" srcId="{1ED95238-EAB8-4C05-B542-9F2BE9CA5AC9}" destId="{C81AB726-51BB-4478-B253-2A8EAD80B02A}" srcOrd="0" destOrd="0" presId="urn:microsoft.com/office/officeart/2005/8/layout/chevron2"/>
    <dgm:cxn modelId="{BECB77FF-DD8E-4104-9F83-7917249C087D}" type="presParOf" srcId="{1ED95238-EAB8-4C05-B542-9F2BE9CA5AC9}" destId="{F3658EE2-EE3B-49DB-B7CD-E6D5FB5CFE0D}" srcOrd="1" destOrd="0" presId="urn:microsoft.com/office/officeart/2005/8/layout/chevron2"/>
    <dgm:cxn modelId="{FB365A45-0200-4CC2-8C32-8044F2AEA2B5}" type="presParOf" srcId="{337002F8-3C5F-40DD-AB39-7CE1FD69EC05}" destId="{A6FFD7FB-FC50-451E-B4E6-15A13BFC2BB7}" srcOrd="5" destOrd="0" presId="urn:microsoft.com/office/officeart/2005/8/layout/chevron2"/>
    <dgm:cxn modelId="{1B520C48-2FEA-4152-8B32-B379D9FA48DF}" type="presParOf" srcId="{337002F8-3C5F-40DD-AB39-7CE1FD69EC05}" destId="{2A128B0F-17C5-4169-96C2-3580CCD15C32}" srcOrd="6" destOrd="0" presId="urn:microsoft.com/office/officeart/2005/8/layout/chevron2"/>
    <dgm:cxn modelId="{A8A9469F-A5CC-4010-AE70-FCE9B54B9B95}" type="presParOf" srcId="{2A128B0F-17C5-4169-96C2-3580CCD15C32}" destId="{D9F21A88-145E-44A3-A591-C8526BFB0D6F}" srcOrd="0" destOrd="0" presId="urn:microsoft.com/office/officeart/2005/8/layout/chevron2"/>
    <dgm:cxn modelId="{79CDD5DB-91C5-4C3E-A1B8-26011D42FDD1}" type="presParOf" srcId="{2A128B0F-17C5-4169-96C2-3580CCD15C32}" destId="{161C4B00-E659-4D7F-8C95-DDB1211F65A0}" srcOrd="1" destOrd="0" presId="urn:microsoft.com/office/officeart/2005/8/layout/chevron2"/>
    <dgm:cxn modelId="{68BC1373-0325-4068-BE81-B9D83384AA6D}" type="presParOf" srcId="{337002F8-3C5F-40DD-AB39-7CE1FD69EC05}" destId="{BE7477E8-C763-4AAF-B161-DC23AF6CFF57}" srcOrd="7" destOrd="0" presId="urn:microsoft.com/office/officeart/2005/8/layout/chevron2"/>
    <dgm:cxn modelId="{29F50CD9-10BF-4705-A5F5-4E3A97E1872E}" type="presParOf" srcId="{337002F8-3C5F-40DD-AB39-7CE1FD69EC05}" destId="{670CC22D-499A-45FD-8D4F-F913E85347F6}" srcOrd="8" destOrd="0" presId="urn:microsoft.com/office/officeart/2005/8/layout/chevron2"/>
    <dgm:cxn modelId="{11BC9148-083D-40F9-ABC2-831C4C968356}" type="presParOf" srcId="{670CC22D-499A-45FD-8D4F-F913E85347F6}" destId="{697A81DF-42BC-485A-B59F-2ADBA7A42944}" srcOrd="0" destOrd="0" presId="urn:microsoft.com/office/officeart/2005/8/layout/chevron2"/>
    <dgm:cxn modelId="{AAE01081-B83F-4C0B-B365-BE9BE893DAB1}" type="presParOf" srcId="{670CC22D-499A-45FD-8D4F-F913E85347F6}" destId="{D5D833F7-8F28-4C0F-976F-609CD181E074}" srcOrd="1" destOrd="0" presId="urn:microsoft.com/office/officeart/2005/8/layout/chevron2"/>
    <dgm:cxn modelId="{9589D3D7-6313-487D-BFD1-EC7801444CDC}" type="presParOf" srcId="{337002F8-3C5F-40DD-AB39-7CE1FD69EC05}" destId="{2B299E05-C111-4540-ACD5-CF7FF91E570C}" srcOrd="9" destOrd="0" presId="urn:microsoft.com/office/officeart/2005/8/layout/chevron2"/>
    <dgm:cxn modelId="{EB249A83-377E-481E-A691-08CE124F8B58}" type="presParOf" srcId="{337002F8-3C5F-40DD-AB39-7CE1FD69EC05}" destId="{6AAC901F-4877-4E27-A576-160AF304189B}" srcOrd="10" destOrd="0" presId="urn:microsoft.com/office/officeart/2005/8/layout/chevron2"/>
    <dgm:cxn modelId="{74C34A61-D735-431B-9216-F51547411E2B}" type="presParOf" srcId="{6AAC901F-4877-4E27-A576-160AF304189B}" destId="{8649DB2F-8EFC-4D09-8F28-3B5E71549BFE}" srcOrd="0" destOrd="0" presId="urn:microsoft.com/office/officeart/2005/8/layout/chevron2"/>
    <dgm:cxn modelId="{B5C70767-38A3-4DE6-9704-425549F5819B}" type="presParOf" srcId="{6AAC901F-4877-4E27-A576-160AF304189B}" destId="{2E8F2071-5EA8-476D-A5AD-85AF62C9BFF8}" srcOrd="1" destOrd="0" presId="urn:microsoft.com/office/officeart/2005/8/layout/chevron2"/>
    <dgm:cxn modelId="{DE2E810B-A0A3-4338-928C-37CA1CCEEECB}" type="presParOf" srcId="{337002F8-3C5F-40DD-AB39-7CE1FD69EC05}" destId="{70B02CB8-7D17-419E-AA6E-02A17904D0B3}" srcOrd="11" destOrd="0" presId="urn:microsoft.com/office/officeart/2005/8/layout/chevron2"/>
    <dgm:cxn modelId="{762B5C6C-28F9-4E85-8805-E56766692535}" type="presParOf" srcId="{337002F8-3C5F-40DD-AB39-7CE1FD69EC05}" destId="{39B549DD-27E6-4C52-9BB1-A710AB32DEBE}" srcOrd="12" destOrd="0" presId="urn:microsoft.com/office/officeart/2005/8/layout/chevron2"/>
    <dgm:cxn modelId="{77E47E96-89B3-448C-8EF9-B21F36A0929F}" type="presParOf" srcId="{39B549DD-27E6-4C52-9BB1-A710AB32DEBE}" destId="{8DE74A34-FD14-4B63-8EF8-D29427E8135A}" srcOrd="0" destOrd="0" presId="urn:microsoft.com/office/officeart/2005/8/layout/chevron2"/>
    <dgm:cxn modelId="{50352705-C0BA-4DBD-B7CA-0A6415DB9274}" type="presParOf" srcId="{39B549DD-27E6-4C52-9BB1-A710AB32DEBE}" destId="{0B1C6E38-23FB-40DA-8C09-62EF20906E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A63546-7F48-467E-85A5-88D80A4E2BC6}">
      <dsp:nvSpPr>
        <dsp:cNvPr id="0" name=""/>
        <dsp:cNvSpPr/>
      </dsp:nvSpPr>
      <dsp:spPr>
        <a:xfrm rot="5400000">
          <a:off x="-107900" y="108620"/>
          <a:ext cx="719336" cy="5035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D</a:t>
          </a:r>
          <a:endParaRPr lang="el-GR" sz="1400" kern="1200" dirty="0"/>
        </a:p>
      </dsp:txBody>
      <dsp:txXfrm rot="5400000">
        <a:off x="-107900" y="108620"/>
        <a:ext cx="719336" cy="503535"/>
      </dsp:txXfrm>
    </dsp:sp>
    <dsp:sp modelId="{4EF4D351-2C9A-43DD-ABE3-385B56324250}">
      <dsp:nvSpPr>
        <dsp:cNvPr id="0" name=""/>
        <dsp:cNvSpPr/>
      </dsp:nvSpPr>
      <dsp:spPr>
        <a:xfrm rot="5400000">
          <a:off x="2037283" y="-1533028"/>
          <a:ext cx="467568" cy="3535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Ανάγλυφο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Πιεζομετρία</a:t>
          </a:r>
          <a:endParaRPr lang="el-GR" sz="1300" kern="1200" dirty="0"/>
        </a:p>
      </dsp:txBody>
      <dsp:txXfrm rot="5400000">
        <a:off x="2037283" y="-1533028"/>
        <a:ext cx="467568" cy="3535064"/>
      </dsp:txXfrm>
    </dsp:sp>
    <dsp:sp modelId="{8034B2A7-46F9-4C4B-B4D6-B6BD4BA2796B}">
      <dsp:nvSpPr>
        <dsp:cNvPr id="0" name=""/>
        <dsp:cNvSpPr/>
      </dsp:nvSpPr>
      <dsp:spPr>
        <a:xfrm rot="5400000">
          <a:off x="-107900" y="742818"/>
          <a:ext cx="719336" cy="5035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R</a:t>
          </a:r>
          <a:endParaRPr lang="el-GR" sz="1400" kern="1200" dirty="0"/>
        </a:p>
      </dsp:txBody>
      <dsp:txXfrm rot="5400000">
        <a:off x="-107900" y="742818"/>
        <a:ext cx="719336" cy="503535"/>
      </dsp:txXfrm>
    </dsp:sp>
    <dsp:sp modelId="{81ECB21C-D33A-469A-9D2F-D17823C823B1}">
      <dsp:nvSpPr>
        <dsp:cNvPr id="0" name=""/>
        <dsp:cNvSpPr/>
      </dsp:nvSpPr>
      <dsp:spPr>
        <a:xfrm rot="5400000">
          <a:off x="2037283" y="-898830"/>
          <a:ext cx="467568" cy="3535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Βροχοπτώσεις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Κατείσδυση</a:t>
          </a:r>
          <a:endParaRPr lang="el-GR" sz="1300" kern="1200" dirty="0"/>
        </a:p>
      </dsp:txBody>
      <dsp:txXfrm rot="5400000">
        <a:off x="2037283" y="-898830"/>
        <a:ext cx="467568" cy="3535064"/>
      </dsp:txXfrm>
    </dsp:sp>
    <dsp:sp modelId="{C81AB726-51BB-4478-B253-2A8EAD80B02A}">
      <dsp:nvSpPr>
        <dsp:cNvPr id="0" name=""/>
        <dsp:cNvSpPr/>
      </dsp:nvSpPr>
      <dsp:spPr>
        <a:xfrm rot="5400000">
          <a:off x="-107900" y="1377015"/>
          <a:ext cx="719336" cy="5035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A</a:t>
          </a:r>
          <a:endParaRPr lang="el-GR" sz="1400" kern="1200" dirty="0"/>
        </a:p>
      </dsp:txBody>
      <dsp:txXfrm rot="5400000">
        <a:off x="-107900" y="1377015"/>
        <a:ext cx="719336" cy="503535"/>
      </dsp:txXfrm>
    </dsp:sp>
    <dsp:sp modelId="{F3658EE2-EE3B-49DB-B7CD-E6D5FB5CFE0D}">
      <dsp:nvSpPr>
        <dsp:cNvPr id="0" name=""/>
        <dsp:cNvSpPr/>
      </dsp:nvSpPr>
      <dsp:spPr>
        <a:xfrm rot="5400000">
          <a:off x="2037283" y="-264632"/>
          <a:ext cx="467568" cy="3535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Πορώδες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μέσο</a:t>
          </a:r>
          <a:endParaRPr lang="el-GR" sz="1300" kern="1200" dirty="0"/>
        </a:p>
      </dsp:txBody>
      <dsp:txXfrm rot="5400000">
        <a:off x="2037283" y="-264632"/>
        <a:ext cx="467568" cy="3535064"/>
      </dsp:txXfrm>
    </dsp:sp>
    <dsp:sp modelId="{D9F21A88-145E-44A3-A591-C8526BFB0D6F}">
      <dsp:nvSpPr>
        <dsp:cNvPr id="0" name=""/>
        <dsp:cNvSpPr/>
      </dsp:nvSpPr>
      <dsp:spPr>
        <a:xfrm rot="5400000">
          <a:off x="-107900" y="2011213"/>
          <a:ext cx="719336" cy="5035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S</a:t>
          </a:r>
          <a:endParaRPr lang="el-GR" sz="1400" kern="1200" dirty="0"/>
        </a:p>
      </dsp:txBody>
      <dsp:txXfrm rot="5400000">
        <a:off x="-107900" y="2011213"/>
        <a:ext cx="719336" cy="503535"/>
      </dsp:txXfrm>
    </dsp:sp>
    <dsp:sp modelId="{161C4B00-E659-4D7F-8C95-DDB1211F65A0}">
      <dsp:nvSpPr>
        <dsp:cNvPr id="0" name=""/>
        <dsp:cNvSpPr/>
      </dsp:nvSpPr>
      <dsp:spPr>
        <a:xfrm rot="5400000">
          <a:off x="2037283" y="369565"/>
          <a:ext cx="467568" cy="3535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Έδαφος</a:t>
          </a:r>
          <a:endParaRPr lang="el-GR" sz="1300" kern="1200" dirty="0"/>
        </a:p>
      </dsp:txBody>
      <dsp:txXfrm rot="5400000">
        <a:off x="2037283" y="369565"/>
        <a:ext cx="467568" cy="3535064"/>
      </dsp:txXfrm>
    </dsp:sp>
    <dsp:sp modelId="{697A81DF-42BC-485A-B59F-2ADBA7A42944}">
      <dsp:nvSpPr>
        <dsp:cNvPr id="0" name=""/>
        <dsp:cNvSpPr/>
      </dsp:nvSpPr>
      <dsp:spPr>
        <a:xfrm rot="5400000">
          <a:off x="-107900" y="2645411"/>
          <a:ext cx="719336" cy="5035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T</a:t>
          </a:r>
          <a:endParaRPr lang="el-GR" sz="1400" kern="1200" dirty="0"/>
        </a:p>
      </dsp:txBody>
      <dsp:txXfrm rot="5400000">
        <a:off x="-107900" y="2645411"/>
        <a:ext cx="719336" cy="503535"/>
      </dsp:txXfrm>
    </dsp:sp>
    <dsp:sp modelId="{D5D833F7-8F28-4C0F-976F-609CD181E074}">
      <dsp:nvSpPr>
        <dsp:cNvPr id="0" name=""/>
        <dsp:cNvSpPr/>
      </dsp:nvSpPr>
      <dsp:spPr>
        <a:xfrm rot="5400000">
          <a:off x="2037283" y="1003763"/>
          <a:ext cx="467568" cy="3535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Ανάγλυφο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Χάρτης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μορφολογικών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κλίσεων</a:t>
          </a:r>
          <a:endParaRPr lang="el-GR" sz="1300" kern="1200" dirty="0"/>
        </a:p>
      </dsp:txBody>
      <dsp:txXfrm rot="5400000">
        <a:off x="2037283" y="1003763"/>
        <a:ext cx="467568" cy="3535064"/>
      </dsp:txXfrm>
    </dsp:sp>
    <dsp:sp modelId="{8649DB2F-8EFC-4D09-8F28-3B5E71549BFE}">
      <dsp:nvSpPr>
        <dsp:cNvPr id="0" name=""/>
        <dsp:cNvSpPr/>
      </dsp:nvSpPr>
      <dsp:spPr>
        <a:xfrm rot="5400000">
          <a:off x="-107900" y="3279609"/>
          <a:ext cx="719336" cy="5035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I</a:t>
          </a:r>
          <a:endParaRPr lang="el-GR" sz="1400" kern="1200" dirty="0"/>
        </a:p>
      </dsp:txBody>
      <dsp:txXfrm rot="5400000">
        <a:off x="-107900" y="3279609"/>
        <a:ext cx="719336" cy="503535"/>
      </dsp:txXfrm>
    </dsp:sp>
    <dsp:sp modelId="{2E8F2071-5EA8-476D-A5AD-85AF62C9BFF8}">
      <dsp:nvSpPr>
        <dsp:cNvPr id="0" name=""/>
        <dsp:cNvSpPr/>
      </dsp:nvSpPr>
      <dsp:spPr>
        <a:xfrm rot="5400000">
          <a:off x="2037283" y="1637960"/>
          <a:ext cx="467568" cy="3535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Λιθολογία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ακόρεστης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ζώνης</a:t>
          </a:r>
          <a:endParaRPr lang="el-GR" sz="1300" kern="1200" dirty="0"/>
        </a:p>
      </dsp:txBody>
      <dsp:txXfrm rot="5400000">
        <a:off x="2037283" y="1637960"/>
        <a:ext cx="467568" cy="3535064"/>
      </dsp:txXfrm>
    </dsp:sp>
    <dsp:sp modelId="{8DE74A34-FD14-4B63-8EF8-D29427E8135A}">
      <dsp:nvSpPr>
        <dsp:cNvPr id="0" name=""/>
        <dsp:cNvSpPr/>
      </dsp:nvSpPr>
      <dsp:spPr>
        <a:xfrm rot="5400000">
          <a:off x="-107900" y="3913807"/>
          <a:ext cx="719336" cy="5035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C</a:t>
          </a:r>
          <a:endParaRPr lang="el-GR" sz="1400" kern="1200" dirty="0"/>
        </a:p>
      </dsp:txBody>
      <dsp:txXfrm rot="5400000">
        <a:off x="-107900" y="3913807"/>
        <a:ext cx="719336" cy="503535"/>
      </dsp:txXfrm>
    </dsp:sp>
    <dsp:sp modelId="{0B1C6E38-23FB-40DA-8C09-62EF20906ED3}">
      <dsp:nvSpPr>
        <dsp:cNvPr id="0" name=""/>
        <dsp:cNvSpPr/>
      </dsp:nvSpPr>
      <dsp:spPr>
        <a:xfrm rot="5400000">
          <a:off x="2037283" y="2272158"/>
          <a:ext cx="467568" cy="3535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Υδραυλική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αγωγιμότητα</a:t>
          </a:r>
          <a:endParaRPr lang="el-GR" sz="1300" kern="1200" dirty="0"/>
        </a:p>
      </dsp:txBody>
      <dsp:txXfrm rot="5400000">
        <a:off x="2037283" y="2272158"/>
        <a:ext cx="467568" cy="3535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9F0B7-5BEE-4CE2-9C7C-1F3FA43825FD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21D25-C093-47D1-81A1-54BBEC3A3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DFE07-AA68-48CC-ADF1-06029680C52F}" type="datetimeFigureOut">
              <a:rPr lang="el-GR" smtClean="0"/>
              <a:pPr/>
              <a:t>16/4/2021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DCBC-258B-4979-8E3A-E4CE24248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DRASTIC (</a:t>
            </a:r>
            <a:r>
              <a:rPr lang="el-GR" dirty="0" smtClean="0"/>
              <a:t>Aller et al. 1987, EPA)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Ένα</a:t>
            </a:r>
            <a:r>
              <a:rPr lang="en-US" dirty="0" smtClean="0"/>
              <a:t> </a:t>
            </a:r>
            <a:r>
              <a:rPr lang="en-US" dirty="0" err="1" smtClean="0"/>
              <a:t>κανονικοποιημένο</a:t>
            </a:r>
            <a:r>
              <a:rPr lang="en-US" dirty="0" smtClean="0"/>
              <a:t> </a:t>
            </a:r>
            <a:r>
              <a:rPr lang="en-US" dirty="0" err="1" smtClean="0"/>
              <a:t>σύστημα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την</a:t>
            </a:r>
            <a:r>
              <a:rPr lang="en-US" dirty="0" smtClean="0"/>
              <a:t> </a:t>
            </a:r>
            <a:r>
              <a:rPr lang="en-US" dirty="0" err="1" smtClean="0"/>
              <a:t>αξιολόγηση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δυναμικού</a:t>
            </a:r>
            <a:r>
              <a:rPr lang="en-US" dirty="0" smtClean="0"/>
              <a:t> </a:t>
            </a:r>
            <a:r>
              <a:rPr lang="en-US" dirty="0" err="1" smtClean="0"/>
              <a:t>ρύπανσης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υπόγειου</a:t>
            </a:r>
            <a:r>
              <a:rPr lang="en-US" dirty="0" smtClean="0"/>
              <a:t> </a:t>
            </a:r>
            <a:r>
              <a:rPr lang="en-US" dirty="0" err="1" smtClean="0"/>
              <a:t>νερού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χρήση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υδρογεωλογικών</a:t>
            </a:r>
            <a:r>
              <a:rPr lang="en-US" dirty="0" smtClean="0"/>
              <a:t> </a:t>
            </a:r>
            <a:r>
              <a:rPr lang="en-US" dirty="0" err="1" smtClean="0"/>
              <a:t>συνθηκών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Συμπεριφορά ρύπων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1343403"/>
            <a:ext cx="7404100" cy="463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Συμπεριφορά ρύπων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2008167"/>
            <a:ext cx="7404100" cy="330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17232"/>
            <a:ext cx="789384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Πηγές Υδρογεωλογικής Πληροφορίας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152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752"/>
                <a:gridCol w="2860960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epth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to Water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Βάθος</a:t>
                      </a:r>
                      <a:r>
                        <a:rPr lang="el-GR" sz="1400" b="0" baseline="0" dirty="0" smtClean="0">
                          <a:solidFill>
                            <a:schemeClr val="tx1"/>
                          </a:solidFill>
                        </a:rPr>
                        <a:t> από την επιφάνεια ως τη στάθμη του υδροφόρου ορίζοντα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Net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echarge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Εμπλουτισμός(Κατείσδυση)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quifer Media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Υδροφόρο Μέσο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oil Media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Εδαφικό κάλυμμα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opography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Τοπογραφία (Μορφολογική κλίση)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mpact of the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Vadose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Media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Επίδραση της ακόρεστης ζώνης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Hydraulic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onductivity of the Aquifer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Υδραυλική Αγωγιμότητα</a:t>
                      </a:r>
                      <a:r>
                        <a:rPr lang="el-GR" sz="1400" b="0" baseline="0" dirty="0" smtClean="0">
                          <a:solidFill>
                            <a:schemeClr val="tx1"/>
                          </a:solidFill>
                        </a:rPr>
                        <a:t> του υδροφόρου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Συντελεστές Βαρύτητας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274131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752"/>
                <a:gridCol w="2860960"/>
                <a:gridCol w="195141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tx1"/>
                          </a:solidFill>
                        </a:rPr>
                        <a:t>Παράγοντας</a:t>
                      </a:r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tx1"/>
                          </a:solidFill>
                        </a:rPr>
                        <a:t>Συντελεστής βαρύτητας</a:t>
                      </a:r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epth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to Water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Net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echarge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quifer Media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oil Media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opography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mpact of the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Vadose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Media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Hydraulic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onductivity of the Aquifer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Συντελεστές Βαρύτητας</a:t>
            </a:r>
            <a:r>
              <a:rPr lang="en-US" sz="3200" dirty="0" smtClean="0"/>
              <a:t> – Pesticide DRASTIC</a:t>
            </a:r>
            <a:endParaRPr lang="el-GR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274131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752"/>
                <a:gridCol w="2860960"/>
                <a:gridCol w="195141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tx1"/>
                          </a:solidFill>
                        </a:rPr>
                        <a:t>Παράγοντας</a:t>
                      </a:r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tx1"/>
                          </a:solidFill>
                        </a:rPr>
                        <a:t>Συντελεστής βαρύτητας</a:t>
                      </a:r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epth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to Water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Net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echarge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quifer Media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oil Media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=5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opography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=3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mpact of the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Vadose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Media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=4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l-G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Hydraulic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onductivity of the Aquifer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=2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Βαθμολογίες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Κάθε παράγοντας έχει διαιρεθεί σε κατηγορίες ή σημαντικούς τύπους μέσων που επιδρούν στο δυναμικό της ρύπανσης</a:t>
            </a:r>
          </a:p>
          <a:p>
            <a:pPr lvl="1"/>
            <a:r>
              <a:rPr lang="el-GR" dirty="0" smtClean="0"/>
              <a:t>Η τροποποιημένη μέθοδος </a:t>
            </a:r>
            <a:r>
              <a:rPr lang="en-US" dirty="0" smtClean="0"/>
              <a:t>Pesticide DRASTIC </a:t>
            </a:r>
            <a:r>
              <a:rPr lang="el-GR" dirty="0" smtClean="0"/>
              <a:t>έχει δημιουργηθεί για περιοχές με ενδιαφέρον ως προς την τρωτότητα στη χρήση φυτοφαρμάκων. </a:t>
            </a:r>
          </a:p>
          <a:p>
            <a:pPr lvl="1"/>
            <a:r>
              <a:rPr lang="el-GR" dirty="0" smtClean="0"/>
              <a:t>Διαφέρει μόνο στο συντελεστή βαρύτητας των επιμέρους παραγόντων και κατά τα άλλα είναι απολύτως όμοια στους υπολογισμούς.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sz="2400" dirty="0" smtClean="0"/>
              <a:t>Το σύστημα επιτρέπει στο χρήστη να καθορίσει μια αριθμητική τιμή για οποιοδήποτε υδρογεωλογικό καθεστώς με ένα αλγεβρικό τρόπο. </a:t>
            </a:r>
            <a:endParaRPr lang="en-US" sz="2400" dirty="0" smtClean="0"/>
          </a:p>
          <a:p>
            <a:r>
              <a:rPr lang="el-GR" sz="2400" dirty="0" smtClean="0"/>
              <a:t>Η εξίσωση υπολογισμού του δείκτη </a:t>
            </a:r>
            <a:r>
              <a:rPr lang="en-US" sz="2400" dirty="0" smtClean="0"/>
              <a:t>DRASTIC </a:t>
            </a:r>
            <a:r>
              <a:rPr lang="el-GR" sz="2400" dirty="0" smtClean="0"/>
              <a:t>είναι η εξής:</a:t>
            </a:r>
          </a:p>
          <a:p>
            <a:r>
              <a:rPr lang="en-US" sz="2400" b="1" dirty="0" smtClean="0"/>
              <a:t>DI=D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D</a:t>
            </a:r>
            <a:r>
              <a:rPr lang="en-US" sz="2400" b="1" baseline="-25000" dirty="0" smtClean="0"/>
              <a:t>W</a:t>
            </a:r>
            <a:r>
              <a:rPr lang="en-US" sz="2400" b="1" dirty="0" smtClean="0"/>
              <a:t>+R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R</a:t>
            </a:r>
            <a:r>
              <a:rPr lang="en-US" sz="2400" b="1" baseline="-25000" dirty="0" smtClean="0"/>
              <a:t>W</a:t>
            </a:r>
            <a:r>
              <a:rPr lang="en-US" sz="2400" b="1" dirty="0" smtClean="0"/>
              <a:t>+A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A</a:t>
            </a:r>
            <a:r>
              <a:rPr lang="en-US" sz="2400" b="1" baseline="-25000" dirty="0" smtClean="0"/>
              <a:t>W</a:t>
            </a:r>
            <a:r>
              <a:rPr lang="en-US" sz="2400" b="1" dirty="0" smtClean="0"/>
              <a:t>+S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S</a:t>
            </a:r>
            <a:r>
              <a:rPr lang="en-US" sz="2400" b="1" baseline="-25000" dirty="0" smtClean="0"/>
              <a:t>W</a:t>
            </a:r>
            <a:r>
              <a:rPr lang="en-US" sz="2400" b="1" dirty="0" smtClean="0"/>
              <a:t>+T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W</a:t>
            </a:r>
            <a:r>
              <a:rPr lang="en-US" sz="2400" b="1" dirty="0" smtClean="0"/>
              <a:t>+I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I</a:t>
            </a:r>
            <a:r>
              <a:rPr lang="en-US" sz="2400" b="1" baseline="-25000" dirty="0" smtClean="0"/>
              <a:t>W</a:t>
            </a:r>
            <a:r>
              <a:rPr lang="en-US" sz="2400" b="1" dirty="0" smtClean="0"/>
              <a:t>+C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W</a:t>
            </a:r>
            <a:endParaRPr lang="en-US" sz="2400" b="1" dirty="0" smtClean="0"/>
          </a:p>
          <a:p>
            <a:pPr lvl="1"/>
            <a:r>
              <a:rPr lang="el-GR" sz="2000" dirty="0" smtClean="0"/>
              <a:t>όπου οι δείκτες συμβολίζουν:</a:t>
            </a:r>
          </a:p>
          <a:p>
            <a:pPr lvl="2"/>
            <a:r>
              <a:rPr lang="en-US" sz="1600" dirty="0" smtClean="0"/>
              <a:t>R: </a:t>
            </a:r>
            <a:r>
              <a:rPr lang="el-GR" sz="1600" dirty="0" smtClean="0"/>
              <a:t>βαθμολόγηση</a:t>
            </a:r>
          </a:p>
          <a:p>
            <a:pPr lvl="2"/>
            <a:r>
              <a:rPr lang="en-US" sz="1600" dirty="0" smtClean="0"/>
              <a:t>W: </a:t>
            </a:r>
            <a:r>
              <a:rPr lang="el-GR" sz="1600" dirty="0" smtClean="0"/>
              <a:t>συντελεστής βαρύτητας</a:t>
            </a:r>
          </a:p>
          <a:p>
            <a:r>
              <a:rPr lang="el-GR" sz="2400" dirty="0" smtClean="0"/>
              <a:t>Με τον υπολογισμό του </a:t>
            </a:r>
            <a:r>
              <a:rPr lang="en-US" sz="2400" dirty="0" smtClean="0"/>
              <a:t>DI, </a:t>
            </a:r>
            <a:r>
              <a:rPr lang="el-GR" sz="2400" dirty="0" smtClean="0"/>
              <a:t>μπορούν να χαρτογραφηθούν περιοχές που είναι πιο ευάλωτες στη ρύπανση των υπογείων υδάτων και σχετίζονται μεταξύ τους.</a:t>
            </a:r>
          </a:p>
          <a:p>
            <a:r>
              <a:rPr lang="el-GR" sz="2400" dirty="0" smtClean="0"/>
              <a:t>Όσο πιο μεγάλος είναι ο δείκτης, τόσο πιο ευάλωτη είναι η περιοχή σε ρύπανση του υπόγειου νερού.</a:t>
            </a:r>
          </a:p>
          <a:p>
            <a:r>
              <a:rPr lang="el-GR" sz="2400" dirty="0" smtClean="0"/>
              <a:t>Ο δείκτης είναι εργαλείο σχετικής αξιολόγησης και δεν προσφέρεται για απόλυτες απαντήσεις.</a:t>
            </a:r>
          </a:p>
          <a:p>
            <a:r>
              <a:rPr lang="el-GR" sz="2400" dirty="0" smtClean="0"/>
              <a:t>Συνεπώς οι αριθμητικές τιμές των </a:t>
            </a:r>
            <a:r>
              <a:rPr lang="en-US" sz="2400" dirty="0" smtClean="0"/>
              <a:t>DRASTIC </a:t>
            </a:r>
            <a:r>
              <a:rPr lang="el-GR" sz="2400" dirty="0" smtClean="0"/>
              <a:t>και </a:t>
            </a:r>
            <a:r>
              <a:rPr lang="en-US" sz="2400" dirty="0" smtClean="0"/>
              <a:t>Pesticide DRASTIC </a:t>
            </a:r>
            <a:r>
              <a:rPr lang="el-GR" sz="2400" dirty="0" smtClean="0"/>
              <a:t>δεν μπορούν να συγκριθούν μεταξύ τους.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Βαθμολόγηση του παράγοντα </a:t>
            </a:r>
            <a:r>
              <a:rPr lang="en-US" dirty="0" smtClean="0"/>
              <a:t>D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977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174"/>
                <a:gridCol w="234380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Βάθος ως τη στάθμη του νερού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Aller</a:t>
                      </a:r>
                      <a:r>
                        <a:rPr lang="en-US" dirty="0" smtClean="0"/>
                        <a:t> 1987)</a:t>
                      </a:r>
                      <a:endParaRPr lang="el-GR" dirty="0"/>
                    </a:p>
                  </a:txBody>
                  <a:tcPr marL="90550" marR="90550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Όρια (</a:t>
                      </a:r>
                      <a:r>
                        <a:rPr lang="en-US" b="1" dirty="0" smtClean="0"/>
                        <a:t>ft)</a:t>
                      </a:r>
                      <a:endParaRPr lang="el-GR" b="1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Βαθμός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n-US" b="1" baseline="0" dirty="0" smtClean="0"/>
                        <a:t>D</a:t>
                      </a:r>
                      <a:r>
                        <a:rPr lang="en-US" b="1" baseline="-25000" dirty="0" smtClean="0"/>
                        <a:t>R</a:t>
                      </a:r>
                      <a:endParaRPr lang="el-GR" b="1" baseline="-25000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0-5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5-15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15-30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30-50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50-75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75-100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100+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n-US" dirty="0" smtClean="0"/>
                        <a:t> D</a:t>
                      </a:r>
                      <a:r>
                        <a:rPr lang="en-US" sz="1800" baseline="-25000" dirty="0" smtClean="0"/>
                        <a:t>W</a:t>
                      </a:r>
                      <a:r>
                        <a:rPr lang="en-US" sz="1800" dirty="0" smtClean="0"/>
                        <a:t>=</a:t>
                      </a:r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PESTICIDE: </a:t>
                      </a:r>
                      <a:r>
                        <a:rPr lang="el-GR" baseline="0" dirty="0" smtClean="0"/>
                        <a:t>4</a:t>
                      </a:r>
                      <a:endParaRPr lang="el-GR" dirty="0"/>
                    </a:p>
                  </a:txBody>
                  <a:tcPr marL="90550" marR="90550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977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174"/>
                <a:gridCol w="234380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Βάθος ως τη στάθμη του νερού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Voudouris</a:t>
                      </a:r>
                      <a:r>
                        <a:rPr lang="en-US" baseline="0" dirty="0" smtClean="0"/>
                        <a:t> 2005)</a:t>
                      </a:r>
                      <a:endParaRPr lang="el-GR" dirty="0"/>
                    </a:p>
                  </a:txBody>
                  <a:tcPr marL="90550" marR="90550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Όρια (</a:t>
                      </a:r>
                      <a:r>
                        <a:rPr lang="en-US" b="1" dirty="0" smtClean="0"/>
                        <a:t>m)</a:t>
                      </a:r>
                      <a:endParaRPr lang="el-GR" b="1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Βαθμός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n-US" b="1" baseline="0" dirty="0" smtClean="0"/>
                        <a:t>D</a:t>
                      </a:r>
                      <a:r>
                        <a:rPr lang="en-US" b="1" baseline="-25000" dirty="0" smtClean="0"/>
                        <a:t>R</a:t>
                      </a:r>
                      <a:endParaRPr lang="el-GR" b="1" baseline="-25000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0-</a:t>
                      </a: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3-5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5-8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8-12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12-20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20-40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D</a:t>
                      </a:r>
                      <a:r>
                        <a:rPr lang="en-US" sz="1800" baseline="-25000" dirty="0" smtClean="0"/>
                        <a:t>W</a:t>
                      </a:r>
                      <a:r>
                        <a:rPr lang="en-US" sz="1800" dirty="0" smtClean="0"/>
                        <a:t>=</a:t>
                      </a:r>
                      <a:r>
                        <a:rPr lang="el-GR" sz="1800" dirty="0" smtClean="0"/>
                        <a:t>5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PESTICIDE: </a:t>
                      </a:r>
                      <a:r>
                        <a:rPr lang="el-GR" baseline="0" dirty="0" smtClean="0"/>
                        <a:t>4</a:t>
                      </a:r>
                      <a:endParaRPr lang="el-GR" dirty="0"/>
                    </a:p>
                  </a:txBody>
                  <a:tcPr marL="90550" marR="9055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Βάθος ως την οροφή του υ.ο.</a:t>
            </a:r>
            <a:endParaRPr lang="el-GR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45554"/>
            <a:ext cx="4038600" cy="243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08445"/>
            <a:ext cx="4038600" cy="250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Βαθμολόγηση του παράγοντα </a:t>
            </a:r>
            <a:r>
              <a:rPr lang="en-US" dirty="0" smtClean="0"/>
              <a:t>R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1148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916"/>
                <a:gridCol w="236588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Όρια</a:t>
                      </a:r>
                      <a:r>
                        <a:rPr lang="el-GR" baseline="0" dirty="0" smtClean="0"/>
                        <a:t> για τη βαθμολόγηση της τροφοδοσίας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Aller</a:t>
                      </a:r>
                      <a:r>
                        <a:rPr lang="en-US" dirty="0" smtClean="0"/>
                        <a:t> 1987)</a:t>
                      </a:r>
                      <a:endParaRPr lang="el-GR" dirty="0" smtClean="0"/>
                    </a:p>
                  </a:txBody>
                  <a:tcPr marL="98444" marR="98444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Όρια</a:t>
                      </a:r>
                      <a:r>
                        <a:rPr lang="en-US" b="1" dirty="0" smtClean="0"/>
                        <a:t> (in)</a:t>
                      </a:r>
                      <a:endParaRPr lang="el-GR" b="1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Βαθμός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n-US" b="1" baseline="0" dirty="0" smtClean="0"/>
                        <a:t>R</a:t>
                      </a:r>
                      <a:r>
                        <a:rPr lang="en-US" b="1" baseline="-25000" dirty="0" smtClean="0"/>
                        <a:t>R</a:t>
                      </a:r>
                      <a:endParaRPr lang="el-GR" b="1" baseline="-25000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0-2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2-4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4-7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7-10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10+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n-US" dirty="0" smtClean="0"/>
                        <a:t> R</a:t>
                      </a:r>
                      <a:r>
                        <a:rPr lang="en-US" sz="1800" baseline="-25000" dirty="0" smtClean="0"/>
                        <a:t>W</a:t>
                      </a:r>
                      <a:r>
                        <a:rPr lang="en-US" sz="1800" dirty="0" smtClean="0"/>
                        <a:t>=</a:t>
                      </a:r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PESTICIDE: </a:t>
                      </a:r>
                      <a:r>
                        <a:rPr lang="el-GR" baseline="0" dirty="0" smtClean="0"/>
                        <a:t>5</a:t>
                      </a:r>
                      <a:endParaRPr lang="el-GR" dirty="0"/>
                    </a:p>
                  </a:txBody>
                  <a:tcPr marL="98444" marR="98444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17227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343"/>
                <a:gridCol w="239892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Όρια</a:t>
                      </a:r>
                      <a:r>
                        <a:rPr lang="el-GR" baseline="0" dirty="0" smtClean="0"/>
                        <a:t> για τη βαθμολόγηση της τροφοδοσίας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Voudouris</a:t>
                      </a:r>
                      <a:r>
                        <a:rPr lang="en-US" baseline="0" dirty="0" smtClean="0"/>
                        <a:t> 2005)</a:t>
                      </a:r>
                      <a:endParaRPr lang="el-GR" dirty="0" smtClean="0"/>
                    </a:p>
                  </a:txBody>
                  <a:tcPr marL="98444" marR="98444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Όρια</a:t>
                      </a:r>
                      <a:r>
                        <a:rPr lang="en-US" b="1" dirty="0" smtClean="0"/>
                        <a:t> (mm)</a:t>
                      </a:r>
                      <a:endParaRPr lang="el-GR" b="1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Βαθμός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n-US" b="1" baseline="0" dirty="0" smtClean="0"/>
                        <a:t>R</a:t>
                      </a:r>
                      <a:r>
                        <a:rPr lang="en-US" b="1" baseline="-25000" dirty="0" smtClean="0"/>
                        <a:t>R</a:t>
                      </a:r>
                      <a:endParaRPr lang="el-GR" b="1" baseline="-25000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&lt;66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66-79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79-93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n-US" dirty="0" smtClean="0"/>
                        <a:t> R</a:t>
                      </a:r>
                      <a:r>
                        <a:rPr lang="en-US" sz="1800" baseline="-25000" dirty="0" smtClean="0"/>
                        <a:t>W</a:t>
                      </a:r>
                      <a:r>
                        <a:rPr lang="en-US" sz="1800" dirty="0" smtClean="0"/>
                        <a:t>=</a:t>
                      </a:r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PESTICIDE: </a:t>
                      </a:r>
                      <a:r>
                        <a:rPr lang="el-GR" baseline="0" dirty="0" smtClean="0"/>
                        <a:t>5</a:t>
                      </a:r>
                      <a:endParaRPr lang="el-GR" dirty="0"/>
                    </a:p>
                  </a:txBody>
                  <a:tcPr marL="98444" marR="98444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Δημιουργία ενός συστήματος που αξιολογεί το δυναμικό ρύπανσης του υπόγειου νερού σε οποιαδήποτε περιοχή (των ΗΠΑ)</a:t>
            </a:r>
          </a:p>
          <a:p>
            <a:r>
              <a:rPr lang="el-GR" dirty="0" smtClean="0"/>
              <a:t>Υπόθεση εργασίας</a:t>
            </a:r>
            <a:r>
              <a:rPr lang="en-US" dirty="0"/>
              <a:t>:</a:t>
            </a:r>
            <a:r>
              <a:rPr lang="el-GR" dirty="0" smtClean="0"/>
              <a:t> ένας «γενικός» ρύπος (λόγω ποικιλομορφίας της κινητικότητας και της εξασθένησης των ρύπων), ο οποίος:</a:t>
            </a:r>
          </a:p>
          <a:p>
            <a:pPr lvl="1"/>
            <a:r>
              <a:rPr lang="el-GR" dirty="0" smtClean="0"/>
              <a:t>μεταφέρεται με το νερό</a:t>
            </a:r>
          </a:p>
          <a:p>
            <a:pPr lvl="1"/>
            <a:r>
              <a:rPr lang="el-GR" dirty="0" smtClean="0"/>
              <a:t>μπορεί να κατεισδύσει από την επιφάνεια με το νερό της βροχής</a:t>
            </a:r>
          </a:p>
          <a:p>
            <a:r>
              <a:rPr lang="el-GR" dirty="0" smtClean="0"/>
              <a:t>Αρχική ιδέα-σύλληψη μόνο για τους ελεύθερους υδροφόρους, προσαρμογή στους υπό πίεση</a:t>
            </a:r>
          </a:p>
          <a:p>
            <a:r>
              <a:rPr lang="el-GR" dirty="0" smtClean="0"/>
              <a:t>Δυσκολίες στην εφαρμογή σε υδροφόρους ορίζοντες με διαρροές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Βαθμολόγηση του παράγοντα </a:t>
            </a:r>
            <a:r>
              <a:rPr lang="en-US" dirty="0" smtClean="0"/>
              <a:t>A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584949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211"/>
                <a:gridCol w="742518"/>
                <a:gridCol w="185776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Όρια</a:t>
                      </a:r>
                      <a:r>
                        <a:rPr lang="el-GR" sz="1400" baseline="0" dirty="0" smtClean="0"/>
                        <a:t> για τη βαθμολόγηση του υδροφόρου μέσου</a:t>
                      </a:r>
                      <a:endParaRPr lang="el-GR" sz="1400" dirty="0"/>
                    </a:p>
                  </a:txBody>
                  <a:tcPr marL="200603" marR="200603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Μέσο</a:t>
                      </a:r>
                      <a:endParaRPr lang="el-GR" sz="1200" b="1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baseline="0" dirty="0" smtClean="0"/>
                        <a:t>Όρια</a:t>
                      </a:r>
                      <a:endParaRPr lang="el-GR" sz="1200" b="1" baseline="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Τυπικός Βαθμός</a:t>
                      </a:r>
                      <a:r>
                        <a:rPr lang="el-GR" sz="1200" b="1" baseline="0" dirty="0" smtClean="0"/>
                        <a:t> </a:t>
                      </a:r>
                      <a:r>
                        <a:rPr lang="en-US" sz="1200" b="1" baseline="0" dirty="0" smtClean="0"/>
                        <a:t>A</a:t>
                      </a:r>
                      <a:r>
                        <a:rPr lang="en-US" sz="1200" b="1" baseline="-25000" dirty="0" smtClean="0"/>
                        <a:t>R</a:t>
                      </a:r>
                      <a:endParaRPr lang="el-GR" sz="1200" b="1" baseline="-250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Συμπαγής αργιλικός σχίστης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1-3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Μεταμορφωμένα/ Πυριγενή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2-5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3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Αποσαθρωμένα Μεταμορφωμένα/ Πυριγενή</a:t>
                      </a:r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3-5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Παγετώδης απόθεση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4-6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5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Ακολουθίες στρωματώδους </a:t>
                      </a:r>
                      <a:r>
                        <a:rPr lang="el-GR" sz="1200" baseline="0" dirty="0" smtClean="0"/>
                        <a:t>ψαμμίτη, ασβεστόλιθου και αργιλικού σχίστη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5-9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Συμπαγής ψαμμίτης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4-9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Συμπαγής ασβεστόλιθος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4-9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Άμμος και χάλικες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4-9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8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Βασάλτης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2-10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9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Καρστικός ασβεστόλιθος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9-10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10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 </a:t>
                      </a:r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W</a:t>
                      </a:r>
                      <a:r>
                        <a:rPr lang="en-US" sz="1200" dirty="0" smtClean="0"/>
                        <a:t>=</a:t>
                      </a:r>
                      <a:r>
                        <a:rPr lang="el-GR" sz="1200" dirty="0" smtClean="0"/>
                        <a:t>3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</a:t>
                      </a:r>
                      <a:r>
                        <a:rPr lang="el-GR" sz="1200" baseline="0" dirty="0" smtClean="0"/>
                        <a:t> </a:t>
                      </a:r>
                      <a:r>
                        <a:rPr lang="en-US" sz="1200" baseline="0" dirty="0" smtClean="0"/>
                        <a:t>PESTICIDE: </a:t>
                      </a:r>
                      <a:r>
                        <a:rPr lang="el-GR" sz="1200" baseline="0" dirty="0" smtClean="0"/>
                        <a:t>3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Τύπος υδροφόρου (χαλαρός)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0758" y="1395571"/>
            <a:ext cx="5383530" cy="43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Τύπος </a:t>
            </a:r>
            <a:r>
              <a:rPr lang="el-GR" dirty="0" smtClean="0"/>
              <a:t>υδροφόρου (συμπαγής)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549890"/>
            <a:ext cx="5383213" cy="402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Τύπος </a:t>
            </a:r>
            <a:r>
              <a:rPr lang="el-GR" dirty="0" smtClean="0"/>
              <a:t>υδροφόρου (καρστικός)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884" y="1549400"/>
            <a:ext cx="471579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Τύπος </a:t>
            </a:r>
            <a:r>
              <a:rPr lang="el-GR" dirty="0" smtClean="0"/>
              <a:t>υδροφόρου (διερρηγμένος)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60" y="1549400"/>
            <a:ext cx="455524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Βαθμολόγηση του παράγοντα </a:t>
            </a:r>
            <a:r>
              <a:rPr lang="en-US" dirty="0" smtClean="0"/>
              <a:t>S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510698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211"/>
                <a:gridCol w="185776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Όρια</a:t>
                      </a:r>
                      <a:r>
                        <a:rPr lang="el-GR" sz="1400" baseline="0" dirty="0" smtClean="0"/>
                        <a:t> για τη βαθμολόγηση του εδαφικού καλύμματος</a:t>
                      </a:r>
                      <a:endParaRPr lang="el-GR" sz="1400" dirty="0"/>
                    </a:p>
                  </a:txBody>
                  <a:tcPr marL="200603" marR="200603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Εδαφικό</a:t>
                      </a:r>
                      <a:r>
                        <a:rPr lang="el-GR" sz="1200" b="1" baseline="0" dirty="0" smtClean="0"/>
                        <a:t> κάλυμμα</a:t>
                      </a:r>
                      <a:endParaRPr lang="el-GR" sz="1200" b="1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Βαθμός</a:t>
                      </a:r>
                      <a:r>
                        <a:rPr lang="el-GR" sz="1200" b="1" baseline="0" dirty="0" smtClean="0"/>
                        <a:t> </a:t>
                      </a:r>
                      <a:r>
                        <a:rPr lang="en-US" sz="1200" b="1" baseline="0" dirty="0" smtClean="0"/>
                        <a:t>S</a:t>
                      </a:r>
                      <a:r>
                        <a:rPr lang="en-US" sz="1200" b="1" baseline="-25000" dirty="0" smtClean="0"/>
                        <a:t>R</a:t>
                      </a:r>
                      <a:endParaRPr lang="el-GR" sz="1200" b="1" baseline="-250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Λεπτό ή απουσιάζει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10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Χάλικες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10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Άμμος</a:t>
                      </a:r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9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Τύρφη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8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Συμπυκνούμενη και</a:t>
                      </a:r>
                      <a:r>
                        <a:rPr lang="el-GR" sz="1200" baseline="0" dirty="0" smtClean="0"/>
                        <a:t> συσσωρευμένη άργιλος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7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Αμμώδης</a:t>
                      </a:r>
                      <a:r>
                        <a:rPr lang="el-GR" sz="1200" baseline="0" dirty="0" smtClean="0"/>
                        <a:t> πηλός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Πηλός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5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Ιλυώδης πηλός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Αργιλώδης πηλός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3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Κοπριά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Μη συμπυκνούμενη</a:t>
                      </a:r>
                      <a:r>
                        <a:rPr lang="el-GR" sz="1200" baseline="0" dirty="0" smtClean="0"/>
                        <a:t> άργιλος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 </a:t>
                      </a:r>
                      <a:r>
                        <a:rPr lang="en-US" sz="1200" dirty="0" smtClean="0"/>
                        <a:t>S</a:t>
                      </a:r>
                      <a:r>
                        <a:rPr lang="en-US" sz="1200" baseline="-25000" dirty="0" smtClean="0"/>
                        <a:t>W</a:t>
                      </a:r>
                      <a:r>
                        <a:rPr lang="en-US" sz="1200" dirty="0" smtClean="0"/>
                        <a:t>=2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</a:t>
                      </a:r>
                      <a:r>
                        <a:rPr lang="el-GR" sz="1200" baseline="0" dirty="0" smtClean="0"/>
                        <a:t> </a:t>
                      </a:r>
                      <a:r>
                        <a:rPr lang="en-US" sz="1200" baseline="0" dirty="0" smtClean="0"/>
                        <a:t>PESTICIDE: 5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Σύσταση εδάφους</a:t>
            </a: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093" y="1196975"/>
            <a:ext cx="4281814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Βαθμολόγηση του παράγοντα </a:t>
            </a:r>
            <a:r>
              <a:rPr lang="en-US" dirty="0" smtClean="0"/>
              <a:t>T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9061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649"/>
                <a:gridCol w="200641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Όρια</a:t>
                      </a:r>
                      <a:r>
                        <a:rPr lang="el-GR" sz="1400" baseline="0" dirty="0" smtClean="0"/>
                        <a:t> για τη βαθμολόγηση της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μορφολογικής κλίσης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Aller</a:t>
                      </a:r>
                      <a:r>
                        <a:rPr lang="en-US" sz="1400" dirty="0" smtClean="0"/>
                        <a:t> 1987)</a:t>
                      </a:r>
                      <a:endParaRPr lang="el-GR" sz="1400" dirty="0" smtClean="0"/>
                    </a:p>
                  </a:txBody>
                  <a:tcPr marL="202112" marR="202112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Μορφολογική</a:t>
                      </a:r>
                      <a:r>
                        <a:rPr lang="el-GR" sz="1200" b="1" baseline="0" dirty="0" smtClean="0"/>
                        <a:t> κλίση %</a:t>
                      </a:r>
                      <a:endParaRPr lang="el-GR" sz="1200" b="1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Βαθμός</a:t>
                      </a:r>
                      <a:r>
                        <a:rPr lang="el-GR" sz="1200" b="1" baseline="0" dirty="0" smtClean="0"/>
                        <a:t> Τ</a:t>
                      </a:r>
                      <a:r>
                        <a:rPr lang="en-US" sz="1200" b="1" baseline="-25000" dirty="0" smtClean="0"/>
                        <a:t>R</a:t>
                      </a:r>
                      <a:endParaRPr lang="el-GR" sz="1200" b="1" baseline="-250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0-2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10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2-6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9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6-12</a:t>
                      </a:r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5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12-18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3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18+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 Τ</a:t>
                      </a:r>
                      <a:r>
                        <a:rPr lang="en-US" sz="1200" baseline="-25000" dirty="0" smtClean="0"/>
                        <a:t>W</a:t>
                      </a:r>
                      <a:r>
                        <a:rPr lang="en-US" sz="1200" dirty="0" smtClean="0"/>
                        <a:t>=</a:t>
                      </a:r>
                      <a:r>
                        <a:rPr lang="el-GR" sz="1200" dirty="0" smtClean="0"/>
                        <a:t>1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</a:t>
                      </a:r>
                      <a:r>
                        <a:rPr lang="el-GR" sz="1200" baseline="0" dirty="0" smtClean="0"/>
                        <a:t> </a:t>
                      </a:r>
                      <a:r>
                        <a:rPr lang="en-US" sz="1200" baseline="0" dirty="0" smtClean="0"/>
                        <a:t>PESTICIDE: </a:t>
                      </a:r>
                      <a:r>
                        <a:rPr lang="el-GR" sz="1200" baseline="0" dirty="0" smtClean="0"/>
                        <a:t>3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9061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649"/>
                <a:gridCol w="200641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Όρια</a:t>
                      </a:r>
                      <a:r>
                        <a:rPr lang="el-GR" sz="1400" baseline="0" dirty="0" smtClean="0"/>
                        <a:t> για τη βαθμολόγηση της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ακόρεστης ζώνης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Voudouris</a:t>
                      </a:r>
                      <a:r>
                        <a:rPr lang="en-US" sz="1400" baseline="0" dirty="0" smtClean="0"/>
                        <a:t> 2005)</a:t>
                      </a:r>
                      <a:endParaRPr lang="el-GR" sz="1400" dirty="0" smtClean="0"/>
                    </a:p>
                  </a:txBody>
                  <a:tcPr marL="202112" marR="202112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Μορφολογική</a:t>
                      </a:r>
                      <a:r>
                        <a:rPr lang="el-GR" sz="1200" b="1" baseline="0" dirty="0" smtClean="0"/>
                        <a:t> κλίση %</a:t>
                      </a:r>
                      <a:endParaRPr lang="el-GR" sz="1200" b="1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Βαθμός</a:t>
                      </a:r>
                      <a:r>
                        <a:rPr lang="el-GR" sz="1200" b="1" baseline="0" dirty="0" smtClean="0"/>
                        <a:t> Τ</a:t>
                      </a:r>
                      <a:r>
                        <a:rPr lang="en-US" sz="1200" b="1" baseline="-25000" dirty="0" smtClean="0"/>
                        <a:t>R</a:t>
                      </a:r>
                      <a:endParaRPr lang="el-GR" sz="1200" b="1" baseline="-250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0-1,5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10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1,5-2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8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2-2,5</a:t>
                      </a:r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5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 Τ</a:t>
                      </a:r>
                      <a:r>
                        <a:rPr lang="en-US" sz="1200" baseline="-25000" dirty="0" smtClean="0"/>
                        <a:t>W</a:t>
                      </a:r>
                      <a:r>
                        <a:rPr lang="en-US" sz="1200" dirty="0" smtClean="0"/>
                        <a:t>=</a:t>
                      </a:r>
                      <a:r>
                        <a:rPr lang="el-GR" sz="1200" dirty="0" smtClean="0"/>
                        <a:t>1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</a:t>
                      </a:r>
                      <a:r>
                        <a:rPr lang="el-GR" sz="1200" baseline="0" dirty="0" smtClean="0"/>
                        <a:t> </a:t>
                      </a:r>
                      <a:r>
                        <a:rPr lang="en-US" sz="1200" baseline="0" dirty="0" smtClean="0"/>
                        <a:t>PESTICIDE: </a:t>
                      </a:r>
                      <a:r>
                        <a:rPr lang="el-GR" sz="1200" baseline="0" dirty="0" smtClean="0"/>
                        <a:t>3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Βαθμολόγηση του παράγοντα </a:t>
            </a:r>
            <a:r>
              <a:rPr lang="en-US" dirty="0" smtClean="0"/>
              <a:t>I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692311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60"/>
                <a:gridCol w="838525"/>
                <a:gridCol w="199142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Όρια</a:t>
                      </a:r>
                      <a:r>
                        <a:rPr lang="el-GR" sz="1400" baseline="0" dirty="0" smtClean="0"/>
                        <a:t> για τη βαθμολόγηση της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ακόρεστης ζώνης</a:t>
                      </a:r>
                      <a:endParaRPr lang="el-GR" sz="1400" dirty="0"/>
                    </a:p>
                  </a:txBody>
                  <a:tcPr marL="200603" marR="200603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Σχηματισμός</a:t>
                      </a:r>
                      <a:endParaRPr lang="el-GR" sz="1200" b="1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Όρια</a:t>
                      </a:r>
                      <a:endParaRPr lang="el-GR" sz="1200" b="1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Βαθμός</a:t>
                      </a:r>
                      <a:r>
                        <a:rPr lang="el-GR" sz="1200" b="1" baseline="0" dirty="0" smtClean="0"/>
                        <a:t> Ι</a:t>
                      </a:r>
                      <a:r>
                        <a:rPr lang="en-US" sz="1200" b="1" baseline="-25000" dirty="0" smtClean="0"/>
                        <a:t>R</a:t>
                      </a:r>
                      <a:endParaRPr lang="el-GR" sz="1200" b="1" baseline="-250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Αδιαπέρατο υπερκείμενο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Άργιλος/Ιλύς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2-6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3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Αργιλικός σχίστης</a:t>
                      </a:r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2-5</a:t>
                      </a:r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3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Ασβεστόλιθος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2-7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Ψαμμίτης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4-8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Στρωματώδης</a:t>
                      </a:r>
                      <a:r>
                        <a:rPr lang="el-GR" sz="1200" baseline="0" dirty="0" smtClean="0"/>
                        <a:t> ασβεστόλιθος, Ψαμμίτης, Αργιλικός σχίστης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4-8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Άμμος-Χάλικες με σημαντική συμμετοχή</a:t>
                      </a:r>
                      <a:r>
                        <a:rPr lang="el-GR" sz="1200" baseline="0" dirty="0" smtClean="0"/>
                        <a:t> Ιλύος και Αργίλου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4-8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Μεταμορφωμένα/Πυριγενή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2-8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Άμμος και Χάλικες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6-9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8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Βάσάλτης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2-10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9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Καρστικός ασβεστόλιθος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8-10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10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 Ι</a:t>
                      </a:r>
                      <a:r>
                        <a:rPr lang="en-US" sz="1200" baseline="-25000" dirty="0" smtClean="0"/>
                        <a:t>W</a:t>
                      </a:r>
                      <a:r>
                        <a:rPr lang="en-US" sz="1200" dirty="0" smtClean="0"/>
                        <a:t>=</a:t>
                      </a:r>
                      <a:r>
                        <a:rPr lang="el-GR" sz="1200" dirty="0" smtClean="0"/>
                        <a:t>5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</a:t>
                      </a:r>
                      <a:r>
                        <a:rPr lang="el-GR" sz="1200" baseline="0" dirty="0" smtClean="0"/>
                        <a:t> </a:t>
                      </a:r>
                      <a:r>
                        <a:rPr lang="en-US" sz="1200" baseline="0" dirty="0" smtClean="0"/>
                        <a:t>PESTICIDE: </a:t>
                      </a:r>
                      <a:r>
                        <a:rPr lang="el-GR" sz="1200" baseline="0" dirty="0" smtClean="0"/>
                        <a:t>4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Ακόρεστη Ζώνη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17883"/>
            <a:ext cx="4038600" cy="248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14403"/>
            <a:ext cx="4038600" cy="249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Ποικίλες υδρογεωλογικές συνθήκες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234" y="1196975"/>
            <a:ext cx="616753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Βαθμολόγηση του παράγοντα </a:t>
            </a:r>
            <a:r>
              <a:rPr lang="en-US" dirty="0" smtClean="0"/>
              <a:t>C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826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39"/>
                <a:gridCol w="213678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Όρια</a:t>
                      </a:r>
                      <a:r>
                        <a:rPr lang="el-GR" sz="1400" baseline="0" dirty="0" smtClean="0"/>
                        <a:t> για τη βαθμολόγηση της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υδραυλικής αγωγιμότητας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Aller</a:t>
                      </a:r>
                      <a:r>
                        <a:rPr lang="en-US" sz="1400" dirty="0" smtClean="0"/>
                        <a:t> 1987)</a:t>
                      </a:r>
                      <a:endParaRPr lang="el-GR" sz="1400" dirty="0"/>
                    </a:p>
                  </a:txBody>
                  <a:tcPr marL="228952" marR="228952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Όρια </a:t>
                      </a:r>
                      <a:r>
                        <a:rPr lang="en-GB" sz="1200" b="1" dirty="0" smtClean="0"/>
                        <a:t>(GPD/FT</a:t>
                      </a:r>
                      <a:r>
                        <a:rPr lang="en-GB" sz="1200" b="1" baseline="30000" dirty="0" smtClean="0"/>
                        <a:t>2</a:t>
                      </a:r>
                      <a:r>
                        <a:rPr lang="en-GB" sz="1200" b="1" dirty="0" smtClean="0"/>
                        <a:t>)</a:t>
                      </a:r>
                    </a:p>
                  </a:txBody>
                  <a:tcPr marL="228952" marR="2289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Βαθμός</a:t>
                      </a:r>
                      <a:r>
                        <a:rPr lang="el-GR" sz="1200" b="1" baseline="0" dirty="0" smtClean="0"/>
                        <a:t> </a:t>
                      </a:r>
                      <a:r>
                        <a:rPr lang="en-US" sz="1200" b="1" baseline="0" dirty="0" smtClean="0"/>
                        <a:t>C</a:t>
                      </a:r>
                      <a:r>
                        <a:rPr lang="en-US" sz="1200" b="1" baseline="-25000" dirty="0" smtClean="0"/>
                        <a:t>R</a:t>
                      </a:r>
                      <a:endParaRPr lang="el-GR" sz="1200" b="1" baseline="-25000" dirty="0"/>
                    </a:p>
                  </a:txBody>
                  <a:tcPr marL="228952" marR="22895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1-100</a:t>
                      </a:r>
                      <a:endParaRPr lang="el-GR" sz="1200" dirty="0"/>
                    </a:p>
                  </a:txBody>
                  <a:tcPr marL="228952" marR="2289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</a:t>
                      </a:r>
                      <a:endParaRPr lang="el-GR" sz="1200" dirty="0"/>
                    </a:p>
                  </a:txBody>
                  <a:tcPr marL="228952" marR="22895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100-300</a:t>
                      </a:r>
                      <a:endParaRPr lang="el-GR" sz="1200" dirty="0"/>
                    </a:p>
                  </a:txBody>
                  <a:tcPr marL="228952" marR="2289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l-GR" sz="1200" dirty="0"/>
                    </a:p>
                  </a:txBody>
                  <a:tcPr marL="228952" marR="228952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300-700</a:t>
                      </a:r>
                      <a:endParaRPr lang="el-GR" sz="1200" dirty="0" smtClean="0"/>
                    </a:p>
                  </a:txBody>
                  <a:tcPr marL="228952" marR="2289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l-GR" sz="1200" dirty="0"/>
                    </a:p>
                  </a:txBody>
                  <a:tcPr marL="228952" marR="22895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700-1000</a:t>
                      </a:r>
                      <a:endParaRPr lang="el-GR" sz="1200" dirty="0"/>
                    </a:p>
                  </a:txBody>
                  <a:tcPr marL="228952" marR="2289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l-GR" sz="1200" dirty="0"/>
                    </a:p>
                  </a:txBody>
                  <a:tcPr marL="228952" marR="22895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1000-2000</a:t>
                      </a:r>
                      <a:endParaRPr lang="el-GR" sz="1200" dirty="0"/>
                    </a:p>
                  </a:txBody>
                  <a:tcPr marL="228952" marR="2289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l-GR" sz="1200" dirty="0"/>
                    </a:p>
                  </a:txBody>
                  <a:tcPr marL="228952" marR="22895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2000+</a:t>
                      </a:r>
                      <a:endParaRPr lang="el-GR" sz="1200" dirty="0"/>
                    </a:p>
                  </a:txBody>
                  <a:tcPr marL="228952" marR="2289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l-GR" sz="1200" dirty="0"/>
                    </a:p>
                  </a:txBody>
                  <a:tcPr marL="228952" marR="22895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 </a:t>
                      </a:r>
                      <a:r>
                        <a:rPr lang="en-US" sz="1200" dirty="0" smtClean="0"/>
                        <a:t>C</a:t>
                      </a:r>
                      <a:r>
                        <a:rPr lang="en-US" sz="1200" baseline="-25000" dirty="0" smtClean="0"/>
                        <a:t>W</a:t>
                      </a:r>
                      <a:r>
                        <a:rPr lang="en-US" sz="1200" dirty="0" smtClean="0"/>
                        <a:t>=3</a:t>
                      </a:r>
                      <a:endParaRPr lang="el-GR" sz="1200" dirty="0"/>
                    </a:p>
                  </a:txBody>
                  <a:tcPr marL="228952" marR="2289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</a:t>
                      </a:r>
                      <a:r>
                        <a:rPr lang="el-GR" sz="1200" baseline="0" dirty="0" smtClean="0"/>
                        <a:t> </a:t>
                      </a:r>
                      <a:r>
                        <a:rPr lang="en-US" sz="1200" baseline="0" dirty="0" smtClean="0"/>
                        <a:t>PESTICIDE: 2</a:t>
                      </a:r>
                      <a:endParaRPr lang="el-GR" sz="1200" dirty="0"/>
                    </a:p>
                  </a:txBody>
                  <a:tcPr marL="228952" marR="228952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74022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416"/>
                <a:gridCol w="19788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Όρια</a:t>
                      </a:r>
                      <a:r>
                        <a:rPr lang="el-GR" sz="1400" baseline="0" dirty="0" smtClean="0"/>
                        <a:t> για τη βαθμολόγηση της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υδραυλικής αγωγιμότητας </a:t>
                      </a:r>
                      <a:r>
                        <a:rPr lang="el-GR" sz="1400" dirty="0" smtClean="0"/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Voudouris</a:t>
                      </a:r>
                      <a:r>
                        <a:rPr lang="en-US" sz="1400" baseline="0" dirty="0" smtClean="0"/>
                        <a:t> 2005)</a:t>
                      </a:r>
                      <a:endParaRPr lang="el-GR" sz="1400" dirty="0"/>
                    </a:p>
                  </a:txBody>
                  <a:tcPr marL="200603" marR="200603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Όρια </a:t>
                      </a:r>
                      <a:r>
                        <a:rPr lang="en-GB" sz="1200" b="1" dirty="0" smtClean="0"/>
                        <a:t>(</a:t>
                      </a:r>
                      <a:r>
                        <a:rPr lang="en-US" sz="1200" b="1" dirty="0" smtClean="0"/>
                        <a:t>m</a:t>
                      </a:r>
                      <a:r>
                        <a:rPr lang="en-GB" sz="1200" b="1" dirty="0" smtClean="0"/>
                        <a:t>/day)</a:t>
                      </a:r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Βαθμός</a:t>
                      </a:r>
                      <a:r>
                        <a:rPr lang="el-GR" sz="1200" b="1" baseline="0" dirty="0" smtClean="0"/>
                        <a:t> </a:t>
                      </a:r>
                      <a:r>
                        <a:rPr lang="en-US" sz="1200" b="1" baseline="0" dirty="0" smtClean="0"/>
                        <a:t>C</a:t>
                      </a:r>
                      <a:r>
                        <a:rPr lang="en-US" sz="1200" b="1" baseline="-25000" dirty="0" smtClean="0"/>
                        <a:t>R</a:t>
                      </a:r>
                      <a:endParaRPr lang="el-GR" sz="1200" b="1" baseline="-250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0-0.5</a:t>
                      </a:r>
                      <a:endParaRPr lang="el-GR" sz="1200" dirty="0" smtClean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0.5-1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1-5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5+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 </a:t>
                      </a:r>
                      <a:r>
                        <a:rPr lang="en-US" sz="1200" dirty="0" smtClean="0"/>
                        <a:t>C</a:t>
                      </a:r>
                      <a:r>
                        <a:rPr lang="en-US" sz="1200" baseline="-25000" dirty="0" smtClean="0"/>
                        <a:t>W</a:t>
                      </a:r>
                      <a:r>
                        <a:rPr lang="en-US" sz="1200" dirty="0" smtClean="0"/>
                        <a:t>=3</a:t>
                      </a:r>
                      <a:endParaRPr lang="el-GR" sz="1200" dirty="0"/>
                    </a:p>
                  </a:txBody>
                  <a:tcPr marL="200603" marR="2006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</a:t>
                      </a:r>
                      <a:r>
                        <a:rPr lang="el-GR" sz="1200" baseline="0" dirty="0" smtClean="0"/>
                        <a:t> </a:t>
                      </a:r>
                      <a:r>
                        <a:rPr lang="en-US" sz="1200" baseline="0" dirty="0" smtClean="0"/>
                        <a:t>PESTICIDE: 2</a:t>
                      </a:r>
                      <a:endParaRPr lang="el-GR" sz="1200" dirty="0"/>
                    </a:p>
                  </a:txBody>
                  <a:tcPr marL="200603" marR="200603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Υδραυλική Αγωγιμότητα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666" y="1196975"/>
            <a:ext cx="542666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Εφαρμογή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GIS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Όλοι</a:t>
            </a:r>
            <a:r>
              <a:rPr lang="en-US" dirty="0" smtClean="0"/>
              <a:t> </a:t>
            </a:r>
            <a:r>
              <a:rPr lang="en-US" dirty="0" err="1" smtClean="0"/>
              <a:t>οι</a:t>
            </a:r>
            <a:r>
              <a:rPr lang="en-US" dirty="0" smtClean="0"/>
              <a:t> </a:t>
            </a:r>
            <a:r>
              <a:rPr lang="en-US" dirty="0" err="1" smtClean="0"/>
              <a:t>παράγοντες</a:t>
            </a:r>
            <a:r>
              <a:rPr lang="en-US" dirty="0" smtClean="0"/>
              <a:t> </a:t>
            </a:r>
            <a:r>
              <a:rPr lang="en-US" dirty="0" err="1" smtClean="0"/>
              <a:t>πρέπει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μετατραπούν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γεωχωρικά</a:t>
            </a:r>
            <a:r>
              <a:rPr lang="en-US" dirty="0" smtClean="0"/>
              <a:t> </a:t>
            </a:r>
            <a:r>
              <a:rPr lang="en-US" dirty="0" err="1" smtClean="0"/>
              <a:t>δεδομένα</a:t>
            </a:r>
            <a:endParaRPr lang="en-US" dirty="0" smtClean="0"/>
          </a:p>
          <a:p>
            <a:r>
              <a:rPr lang="en-US" dirty="0" err="1" smtClean="0"/>
              <a:t>Οι</a:t>
            </a:r>
            <a:r>
              <a:rPr lang="en-US" dirty="0" smtClean="0"/>
              <a:t> </a:t>
            </a:r>
            <a:r>
              <a:rPr lang="en-US" dirty="0" err="1" smtClean="0"/>
              <a:t>διάφορες</a:t>
            </a:r>
            <a:r>
              <a:rPr lang="en-US" dirty="0" smtClean="0"/>
              <a:t> </a:t>
            </a:r>
            <a:r>
              <a:rPr lang="en-US" dirty="0" err="1" smtClean="0"/>
              <a:t>πηγές</a:t>
            </a:r>
            <a:r>
              <a:rPr lang="en-US" dirty="0" smtClean="0"/>
              <a:t> </a:t>
            </a:r>
            <a:r>
              <a:rPr lang="en-US" dirty="0" err="1" smtClean="0"/>
              <a:t>πληροφόρησης</a:t>
            </a:r>
            <a:r>
              <a:rPr lang="en-US" dirty="0" smtClean="0"/>
              <a:t>, </a:t>
            </a:r>
            <a:r>
              <a:rPr lang="en-US" dirty="0" err="1" smtClean="0"/>
              <a:t>πρέπει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καταλήγουν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μορφή</a:t>
            </a:r>
            <a:r>
              <a:rPr lang="en-US" dirty="0" smtClean="0"/>
              <a:t> </a:t>
            </a:r>
            <a:r>
              <a:rPr lang="el-GR" dirty="0" smtClean="0"/>
              <a:t>raster maps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διάφορα</a:t>
            </a:r>
            <a:r>
              <a:rPr lang="en-US" dirty="0" smtClean="0"/>
              <a:t> </a:t>
            </a:r>
            <a:r>
              <a:rPr lang="en-US" dirty="0" err="1" smtClean="0"/>
              <a:t>επίπεδα</a:t>
            </a:r>
            <a:r>
              <a:rPr lang="en-US" dirty="0" smtClean="0"/>
              <a:t> </a:t>
            </a:r>
            <a:r>
              <a:rPr lang="el-GR" dirty="0" smtClean="0"/>
              <a:t>(layers)</a:t>
            </a:r>
          </a:p>
          <a:p>
            <a:r>
              <a:rPr lang="en-US" dirty="0" err="1" smtClean="0"/>
              <a:t>Οι</a:t>
            </a:r>
            <a:r>
              <a:rPr lang="en-US" dirty="0" smtClean="0"/>
              <a:t> </a:t>
            </a:r>
            <a:r>
              <a:rPr lang="en-US" dirty="0" err="1" smtClean="0"/>
              <a:t>χάρτες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παραγόντων</a:t>
            </a:r>
            <a:r>
              <a:rPr lang="en-US" dirty="0" smtClean="0"/>
              <a:t> </a:t>
            </a:r>
            <a:r>
              <a:rPr lang="en-US" dirty="0" err="1" smtClean="0"/>
              <a:t>πρέπει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φέρουν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βαθμολογία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παράγοντα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κάθε</a:t>
            </a:r>
            <a:r>
              <a:rPr lang="en-US" dirty="0" smtClean="0"/>
              <a:t> </a:t>
            </a:r>
            <a:r>
              <a:rPr lang="en-US" dirty="0" err="1" smtClean="0"/>
              <a:t>σημείο</a:t>
            </a:r>
            <a:endParaRPr lang="en-US" dirty="0" smtClean="0"/>
          </a:p>
          <a:p>
            <a:r>
              <a:rPr lang="en-US" dirty="0" err="1" smtClean="0"/>
              <a:t>Ακολουθεί</a:t>
            </a:r>
            <a:r>
              <a:rPr lang="en-US" dirty="0" smtClean="0"/>
              <a:t> </a:t>
            </a:r>
            <a:r>
              <a:rPr lang="en-US" dirty="0" err="1" smtClean="0"/>
              <a:t>μια</a:t>
            </a:r>
            <a:r>
              <a:rPr lang="en-US" dirty="0" smtClean="0"/>
              <a:t> </a:t>
            </a:r>
            <a:r>
              <a:rPr lang="en-US" dirty="0" err="1" smtClean="0"/>
              <a:t>αλγεβρική</a:t>
            </a:r>
            <a:r>
              <a:rPr lang="en-US" dirty="0" smtClean="0"/>
              <a:t> </a:t>
            </a:r>
            <a:r>
              <a:rPr lang="en-US" dirty="0" err="1" smtClean="0"/>
              <a:t>υπέρθεση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χαρτών</a:t>
            </a:r>
            <a:r>
              <a:rPr lang="en-US" dirty="0" smtClean="0"/>
              <a:t> </a:t>
            </a:r>
            <a:r>
              <a:rPr lang="en-US" dirty="0" err="1" smtClean="0"/>
              <a:t>σύμφωνα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r>
              <a:rPr lang="en-US" dirty="0" smtClean="0"/>
              <a:t> </a:t>
            </a:r>
            <a:r>
              <a:rPr lang="en-US" dirty="0" err="1" smtClean="0"/>
              <a:t>συντελεστές</a:t>
            </a:r>
            <a:r>
              <a:rPr lang="en-US" dirty="0" smtClean="0"/>
              <a:t> </a:t>
            </a:r>
            <a:r>
              <a:rPr lang="en-US" dirty="0" err="1" smtClean="0"/>
              <a:t>βαρύτητας</a:t>
            </a:r>
            <a:r>
              <a:rPr lang="en-US" dirty="0" smtClean="0"/>
              <a:t>, </a:t>
            </a:r>
            <a:r>
              <a:rPr lang="en-US" dirty="0" err="1" smtClean="0"/>
              <a:t>ώστε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υπολογιστεί</a:t>
            </a:r>
            <a:r>
              <a:rPr lang="en-US" dirty="0" smtClean="0"/>
              <a:t> ο </a:t>
            </a:r>
            <a:r>
              <a:rPr lang="en-US" dirty="0" err="1" smtClean="0"/>
              <a:t>δείκτης</a:t>
            </a:r>
            <a:r>
              <a:rPr lang="en-US" dirty="0" smtClean="0"/>
              <a:t> </a:t>
            </a:r>
            <a:r>
              <a:rPr lang="el-GR" dirty="0" smtClean="0"/>
              <a:t>DI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Εφαρμογή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μεθόδου</a:t>
            </a:r>
            <a:r>
              <a:rPr lang="en-US" dirty="0" smtClean="0"/>
              <a:t> </a:t>
            </a:r>
            <a:r>
              <a:rPr lang="el-GR" dirty="0" smtClean="0"/>
              <a:t>DRASTIC </a:t>
            </a:r>
            <a:r>
              <a:rPr lang="en-US" dirty="0" err="1" smtClean="0"/>
              <a:t>στον</a:t>
            </a:r>
            <a:r>
              <a:rPr lang="en-US" dirty="0" smtClean="0"/>
              <a:t> </a:t>
            </a:r>
            <a:r>
              <a:rPr lang="en-US" dirty="0" err="1" smtClean="0"/>
              <a:t>φρεάτιο</a:t>
            </a:r>
            <a:r>
              <a:rPr lang="en-US" dirty="0" smtClean="0"/>
              <a:t> </a:t>
            </a:r>
            <a:r>
              <a:rPr lang="en-US" dirty="0" err="1" smtClean="0"/>
              <a:t>υδροφόρο</a:t>
            </a:r>
            <a:r>
              <a:rPr lang="en-US" dirty="0" smtClean="0"/>
              <a:t> </a:t>
            </a:r>
            <a:r>
              <a:rPr lang="en-US" dirty="0" err="1" smtClean="0"/>
              <a:t>ορίζοντα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οροπεδίου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Τρίπολης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Δεδομένα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Τοπογραφία</a:t>
            </a:r>
            <a:r>
              <a:rPr lang="en-US" dirty="0" smtClean="0"/>
              <a:t> (</a:t>
            </a:r>
            <a:r>
              <a:rPr lang="el-GR" dirty="0" smtClean="0"/>
              <a:t>DEM)</a:t>
            </a:r>
            <a:endParaRPr lang="en-US" dirty="0" smtClean="0"/>
          </a:p>
          <a:p>
            <a:pPr lvl="1"/>
            <a:r>
              <a:rPr lang="en-US" dirty="0" err="1" smtClean="0"/>
              <a:t>Υδρογραφικό</a:t>
            </a:r>
            <a:r>
              <a:rPr lang="en-US" dirty="0" smtClean="0"/>
              <a:t> </a:t>
            </a:r>
            <a:r>
              <a:rPr lang="en-US" dirty="0" err="1" smtClean="0"/>
              <a:t>δίκτυο</a:t>
            </a:r>
            <a:endParaRPr lang="el-GR" dirty="0" smtClean="0"/>
          </a:p>
          <a:p>
            <a:pPr lvl="1"/>
            <a:r>
              <a:rPr lang="en-US" dirty="0" err="1" smtClean="0"/>
              <a:t>Στάθμη</a:t>
            </a:r>
            <a:r>
              <a:rPr lang="en-US" dirty="0" smtClean="0"/>
              <a:t> </a:t>
            </a:r>
            <a:r>
              <a:rPr lang="en-US" dirty="0" err="1" smtClean="0"/>
              <a:t>υδροφόρου</a:t>
            </a:r>
            <a:r>
              <a:rPr lang="en-US" dirty="0" smtClean="0"/>
              <a:t> </a:t>
            </a:r>
            <a:r>
              <a:rPr lang="en-US" dirty="0" err="1" smtClean="0"/>
              <a:t>ορίζοντα</a:t>
            </a:r>
            <a:r>
              <a:rPr lang="en-US" dirty="0" smtClean="0"/>
              <a:t> (</a:t>
            </a:r>
            <a:r>
              <a:rPr lang="en-US" dirty="0" err="1" smtClean="0"/>
              <a:t>βάθος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Μέσα</a:t>
            </a:r>
            <a:r>
              <a:rPr lang="en-US" dirty="0" smtClean="0"/>
              <a:t> </a:t>
            </a:r>
            <a:r>
              <a:rPr lang="en-US" dirty="0" err="1" smtClean="0"/>
              <a:t>ετήσια</a:t>
            </a:r>
            <a:r>
              <a:rPr lang="en-US" dirty="0" smtClean="0"/>
              <a:t> </a:t>
            </a:r>
            <a:r>
              <a:rPr lang="en-US" dirty="0" err="1" smtClean="0"/>
              <a:t>κατακρημνίσματα</a:t>
            </a:r>
            <a:endParaRPr lang="en-US" dirty="0" smtClean="0"/>
          </a:p>
          <a:p>
            <a:pPr lvl="1"/>
            <a:r>
              <a:rPr lang="en-US" dirty="0" err="1" smtClean="0"/>
              <a:t>Συντελεστής</a:t>
            </a:r>
            <a:r>
              <a:rPr lang="en-US" dirty="0" smtClean="0"/>
              <a:t> </a:t>
            </a:r>
            <a:r>
              <a:rPr lang="en-US" dirty="0" err="1" smtClean="0"/>
              <a:t>κατείσδυσης</a:t>
            </a:r>
            <a:endParaRPr lang="en-US" dirty="0" smtClean="0"/>
          </a:p>
          <a:p>
            <a:pPr lvl="1"/>
            <a:r>
              <a:rPr lang="en-US" dirty="0" err="1" smtClean="0"/>
              <a:t>Γεωλογικός</a:t>
            </a:r>
            <a:r>
              <a:rPr lang="en-US" dirty="0" smtClean="0"/>
              <a:t> </a:t>
            </a:r>
            <a:r>
              <a:rPr lang="en-US" dirty="0" err="1" smtClean="0"/>
              <a:t>χάρτης</a:t>
            </a:r>
            <a:endParaRPr lang="en-US" dirty="0" smtClean="0"/>
          </a:p>
          <a:p>
            <a:pPr lvl="1"/>
            <a:r>
              <a:rPr lang="en-US" dirty="0" err="1" smtClean="0"/>
              <a:t>Γεωλογικές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γεωηλεκτρικές</a:t>
            </a:r>
            <a:r>
              <a:rPr lang="en-US" dirty="0" smtClean="0"/>
              <a:t> </a:t>
            </a:r>
            <a:r>
              <a:rPr lang="en-US" dirty="0" err="1" smtClean="0"/>
              <a:t>τομές</a:t>
            </a:r>
            <a:endParaRPr lang="el-GR" dirty="0" smtClean="0"/>
          </a:p>
          <a:p>
            <a:pPr lvl="1"/>
            <a:r>
              <a:rPr lang="en-US" dirty="0" err="1" smtClean="0"/>
              <a:t>Υδραυλική</a:t>
            </a:r>
            <a:r>
              <a:rPr lang="en-US" dirty="0" smtClean="0"/>
              <a:t> </a:t>
            </a:r>
            <a:r>
              <a:rPr lang="en-US" dirty="0" err="1" smtClean="0"/>
              <a:t>αγωγιμότητα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Ανάγλυφο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Αρχείο</a:t>
            </a:r>
            <a:r>
              <a:rPr lang="en-US" dirty="0" smtClean="0"/>
              <a:t> </a:t>
            </a:r>
            <a:r>
              <a:rPr lang="el-GR" dirty="0" smtClean="0"/>
              <a:t>DEM</a:t>
            </a:r>
          </a:p>
        </p:txBody>
      </p:sp>
      <p:pic>
        <p:nvPicPr>
          <p:cNvPr id="1029" name="Picture 5" descr="D:\PERSONALS\Andreadakis\ΕΡΓΑΣΤΗΡΙΑ\Ε8212-Προστασία Υδάτινων Συστημάτων - Τρωτότητα\2020\Εργαστήριο-Εφαρμογές\DRASTIC-maps and snapshots\tripolis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36" y="1196975"/>
            <a:ext cx="3485128" cy="492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Υδρογραφικό</a:t>
            </a:r>
            <a:r>
              <a:rPr lang="en-US" dirty="0" smtClean="0"/>
              <a:t> </a:t>
            </a:r>
            <a:r>
              <a:rPr lang="en-US" dirty="0" err="1" smtClean="0"/>
              <a:t>δίκτυο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Αρχείο</a:t>
            </a:r>
            <a:r>
              <a:rPr lang="en-US" dirty="0" smtClean="0"/>
              <a:t> </a:t>
            </a:r>
            <a:r>
              <a:rPr lang="el-GR" dirty="0" smtClean="0"/>
              <a:t>polyline shapefile</a:t>
            </a:r>
            <a:endParaRPr lang="el-GR" dirty="0"/>
          </a:p>
        </p:txBody>
      </p:sp>
      <p:pic>
        <p:nvPicPr>
          <p:cNvPr id="2050" name="Picture 2" descr="D:\PERSONALS\Andreadakis\ΕΡΓΑΣΤΗΡΙΑ\Ε8212-Προστασία Υδάτινων Συστημάτων - Τρωτότητα\2020\Εργαστήριο-Εφαρμογές\DRASTIC-maps and snapshots\drainage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3" y="1196975"/>
            <a:ext cx="3359354" cy="492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Βάθος</a:t>
            </a:r>
            <a:r>
              <a:rPr lang="en-US" dirty="0" smtClean="0"/>
              <a:t> </a:t>
            </a:r>
            <a:r>
              <a:rPr lang="en-US" dirty="0" err="1" smtClean="0"/>
              <a:t>στάθμης</a:t>
            </a:r>
            <a:r>
              <a:rPr lang="en-US" dirty="0" smtClean="0"/>
              <a:t> </a:t>
            </a:r>
            <a:r>
              <a:rPr lang="en-US" dirty="0" err="1" smtClean="0"/>
              <a:t>υ.ο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Αρχείο</a:t>
            </a:r>
            <a:r>
              <a:rPr lang="en-US" dirty="0" smtClean="0"/>
              <a:t> </a:t>
            </a:r>
            <a:r>
              <a:rPr lang="el-GR" dirty="0" smtClean="0"/>
              <a:t>point shapefile (Waterlev_1)</a:t>
            </a:r>
            <a:endParaRPr lang="el-GR" dirty="0"/>
          </a:p>
        </p:txBody>
      </p:sp>
      <p:pic>
        <p:nvPicPr>
          <p:cNvPr id="3074" name="Picture 2" descr="D:\PERSONALS\Andreadakis\ΕΡΓΑΣΤΗΡΙΑ\Ε8212-Προστασία Υδάτινων Συστημάτων - Τρωτότητα\2020\Εργαστήριο-Εφαρμογές\DRASTIC-maps and snapshots\waterlevel_dept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3" y="1196975"/>
            <a:ext cx="3359354" cy="492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Κατείσδυση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Μέσο</a:t>
            </a:r>
            <a:r>
              <a:rPr lang="en-US" dirty="0" smtClean="0"/>
              <a:t> </a:t>
            </a:r>
            <a:r>
              <a:rPr lang="en-US" dirty="0" err="1" smtClean="0"/>
              <a:t>ετήσιο</a:t>
            </a:r>
            <a:r>
              <a:rPr lang="en-US" dirty="0" smtClean="0"/>
              <a:t> </a:t>
            </a:r>
            <a:r>
              <a:rPr lang="en-US" dirty="0" err="1" smtClean="0"/>
              <a:t>ύψος</a:t>
            </a:r>
            <a:r>
              <a:rPr lang="en-US" dirty="0" smtClean="0"/>
              <a:t> </a:t>
            </a:r>
            <a:r>
              <a:rPr lang="en-US" dirty="0" err="1" smtClean="0"/>
              <a:t>βροχής</a:t>
            </a:r>
            <a:r>
              <a:rPr lang="en-US" dirty="0" smtClean="0"/>
              <a:t> </a:t>
            </a:r>
            <a:r>
              <a:rPr lang="el-GR" dirty="0" smtClean="0"/>
              <a:t>P=662mm</a:t>
            </a:r>
          </a:p>
          <a:p>
            <a:r>
              <a:rPr lang="en-US" dirty="0" err="1" smtClean="0"/>
              <a:t>Συντελεστής</a:t>
            </a:r>
            <a:r>
              <a:rPr lang="en-US" dirty="0" smtClean="0"/>
              <a:t> </a:t>
            </a:r>
            <a:r>
              <a:rPr lang="en-US" dirty="0" err="1" smtClean="0"/>
              <a:t>κατείσδυσης</a:t>
            </a:r>
            <a:r>
              <a:rPr lang="en-US" dirty="0" smtClean="0"/>
              <a:t> </a:t>
            </a:r>
            <a:r>
              <a:rPr lang="el-GR" dirty="0" smtClean="0"/>
              <a:t>I=10%</a:t>
            </a:r>
          </a:p>
          <a:p>
            <a:r>
              <a:rPr lang="en-US" dirty="0" err="1" smtClean="0"/>
              <a:t>Κατασκευή</a:t>
            </a:r>
            <a:r>
              <a:rPr lang="en-US" dirty="0" smtClean="0"/>
              <a:t> </a:t>
            </a:r>
            <a:r>
              <a:rPr lang="el-GR" dirty="0" smtClean="0"/>
              <a:t>polygon shapefile</a:t>
            </a:r>
          </a:p>
          <a:p>
            <a:r>
              <a:rPr lang="en-US" dirty="0" err="1" smtClean="0"/>
              <a:t>Εφαρμογή</a:t>
            </a:r>
            <a:r>
              <a:rPr lang="en-US" dirty="0" smtClean="0"/>
              <a:t> </a:t>
            </a:r>
            <a:r>
              <a:rPr lang="en-US" dirty="0" err="1" smtClean="0"/>
              <a:t>τιμής</a:t>
            </a:r>
            <a:r>
              <a:rPr lang="en-US" dirty="0" smtClean="0"/>
              <a:t> </a:t>
            </a:r>
            <a:r>
              <a:rPr lang="el-GR" dirty="0" smtClean="0"/>
              <a:t>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Γεωλογικός</a:t>
            </a:r>
            <a:r>
              <a:rPr lang="en-US" dirty="0" smtClean="0"/>
              <a:t> </a:t>
            </a:r>
            <a:r>
              <a:rPr lang="en-US" dirty="0" err="1" smtClean="0"/>
              <a:t>χάρτης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Ο </a:t>
            </a:r>
            <a:r>
              <a:rPr lang="en-US" dirty="0" err="1" smtClean="0"/>
              <a:t>φρεάτιος</a:t>
            </a:r>
            <a:r>
              <a:rPr lang="en-US" dirty="0" smtClean="0"/>
              <a:t> </a:t>
            </a:r>
            <a:r>
              <a:rPr lang="en-US" dirty="0" err="1" smtClean="0"/>
              <a:t>υδροφόρος</a:t>
            </a:r>
            <a:r>
              <a:rPr lang="en-US" dirty="0" smtClean="0"/>
              <a:t> </a:t>
            </a:r>
            <a:r>
              <a:rPr lang="en-US" dirty="0" err="1" smtClean="0"/>
              <a:t>ορίζοντας</a:t>
            </a:r>
            <a:r>
              <a:rPr lang="en-US" dirty="0" smtClean="0"/>
              <a:t> </a:t>
            </a:r>
            <a:r>
              <a:rPr lang="en-US" dirty="0" err="1" smtClean="0"/>
              <a:t>αναπτύσσεται</a:t>
            </a:r>
            <a:r>
              <a:rPr lang="en-US" dirty="0" smtClean="0"/>
              <a:t> </a:t>
            </a:r>
            <a:r>
              <a:rPr lang="en-US" dirty="0" err="1" smtClean="0"/>
              <a:t>στα</a:t>
            </a:r>
            <a:r>
              <a:rPr lang="en-US" dirty="0" smtClean="0"/>
              <a:t> </a:t>
            </a:r>
            <a:r>
              <a:rPr lang="en-US" dirty="0" err="1" smtClean="0"/>
              <a:t>αλλούβια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στις</a:t>
            </a:r>
            <a:r>
              <a:rPr lang="en-US" dirty="0" smtClean="0"/>
              <a:t> </a:t>
            </a:r>
            <a:r>
              <a:rPr lang="en-US" dirty="0" err="1" smtClean="0"/>
              <a:t>μεταλπικές</a:t>
            </a:r>
            <a:r>
              <a:rPr lang="en-US" dirty="0" smtClean="0"/>
              <a:t> </a:t>
            </a:r>
            <a:r>
              <a:rPr lang="en-US" dirty="0" err="1" smtClean="0"/>
              <a:t>αποθέσεις</a:t>
            </a:r>
            <a:endParaRPr lang="el-GR" dirty="0"/>
          </a:p>
        </p:txBody>
      </p:sp>
      <p:pic>
        <p:nvPicPr>
          <p:cNvPr id="4098" name="Picture 2" descr="D:\PERSONALS\Andreadakis\ΕΡΓΑΣΤΗΡΙΑ\Ε8212-Προστασία Υδάτινων Συστημάτων - Τρωτότητα\2020\Εργαστήριο-Εφαρμογές\DRASTIC-maps and snapshots\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3" y="1196975"/>
            <a:ext cx="3359354" cy="492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Υδροφόρο</a:t>
            </a:r>
            <a:r>
              <a:rPr lang="en-US" dirty="0" smtClean="0"/>
              <a:t> </a:t>
            </a:r>
            <a:r>
              <a:rPr lang="en-US" dirty="0" err="1" smtClean="0"/>
              <a:t>μέσο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Περιοχή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Λιθολογία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Μηλιά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Άμμοι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λατύπες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κροκαλοπαγή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ποταμοχειμάρρια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αδρομερή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χαλαρά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Άγιος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Βασίλειος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Ζευγολατιό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Άμμοι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λατύπες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κροκαλοπαγή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ποταμοχειμάρρια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αδρομερή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χαλαρά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ΒΙΠΕ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Άμμοι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λατύπες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κροκαλοπαγή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ποταμοχειμάρρια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αδρομερή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συμπιεσμένα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Σκοπή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Άγιος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Κωνσταντίνος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Αποσαθρώματα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φλύσχη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με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αργιλικά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λεπτομερή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Πιθανές Χρήσεις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Με την επιφύλαξη των βασικών προϋποθέσεων μπορεί να γίνει πλήρης χρήση</a:t>
            </a:r>
          </a:p>
          <a:p>
            <a:r>
              <a:rPr lang="el-GR" dirty="0" smtClean="0"/>
              <a:t>Η μέθοδος </a:t>
            </a:r>
            <a:r>
              <a:rPr lang="el-GR" b="1" dirty="0" smtClean="0"/>
              <a:t>δεν υποκαθιστά την επιτόπου ειδική έρευνα</a:t>
            </a:r>
            <a:r>
              <a:rPr lang="el-GR" dirty="0" smtClean="0"/>
              <a:t> για χωροθέτηση εξειδικευμένων τύπων εγκατάστασης ή δραστηριότητας</a:t>
            </a:r>
          </a:p>
          <a:p>
            <a:r>
              <a:rPr lang="el-GR" dirty="0" smtClean="0"/>
              <a:t>Μπορεί να αποτελεί </a:t>
            </a:r>
            <a:r>
              <a:rPr lang="el-GR" b="1" dirty="0" smtClean="0"/>
              <a:t>κριτήριο</a:t>
            </a:r>
            <a:r>
              <a:rPr lang="el-GR" dirty="0" smtClean="0"/>
              <a:t> χωροθέτησης, αλλά </a:t>
            </a:r>
            <a:r>
              <a:rPr lang="el-GR" b="1" dirty="0" smtClean="0"/>
              <a:t>όχι μοναδικό</a:t>
            </a:r>
            <a:r>
              <a:rPr lang="el-GR" dirty="0" smtClean="0"/>
              <a:t> κριτήριο</a:t>
            </a:r>
          </a:p>
          <a:p>
            <a:r>
              <a:rPr lang="el-GR" dirty="0" smtClean="0"/>
              <a:t>Βοηθά στην </a:t>
            </a:r>
            <a:r>
              <a:rPr lang="el-GR" b="1" dirty="0" smtClean="0"/>
              <a:t>υδρογεωλογική ζωνοποίηση </a:t>
            </a:r>
            <a:r>
              <a:rPr lang="el-GR" dirty="0" smtClean="0"/>
              <a:t>μιας περιοχής σε ζώνες με παρόμοια γενική τρωτότητα</a:t>
            </a:r>
          </a:p>
          <a:p>
            <a:pPr lvl="1"/>
            <a:r>
              <a:rPr lang="el-GR" dirty="0" smtClean="0"/>
              <a:t>ακολουθεί η εστίαση στους συγκεκριμένους χώρους</a:t>
            </a:r>
          </a:p>
          <a:p>
            <a:r>
              <a:rPr lang="el-GR" dirty="0" smtClean="0"/>
              <a:t>Επιβάλλεται ειδική μελέτη για χωροθέτηση χρήσεων γης ή χώρων διάθεσης αποβλήτων</a:t>
            </a:r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Εδαφικό</a:t>
            </a:r>
            <a:r>
              <a:rPr lang="en-US" dirty="0" smtClean="0"/>
              <a:t> </a:t>
            </a:r>
            <a:r>
              <a:rPr lang="en-US" dirty="0" err="1" smtClean="0"/>
              <a:t>κάλυμμα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Κοίτες</a:t>
            </a:r>
            <a:r>
              <a:rPr lang="en-US" dirty="0" smtClean="0"/>
              <a:t> </a:t>
            </a:r>
            <a:r>
              <a:rPr lang="en-US" dirty="0" err="1" smtClean="0"/>
              <a:t>υδρογραφικού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: </a:t>
            </a:r>
            <a:r>
              <a:rPr lang="en-US" dirty="0" err="1" smtClean="0"/>
              <a:t>χωρίς</a:t>
            </a:r>
            <a:r>
              <a:rPr lang="en-US" dirty="0" smtClean="0"/>
              <a:t> </a:t>
            </a:r>
            <a:r>
              <a:rPr lang="en-US" dirty="0" err="1" smtClean="0"/>
              <a:t>εδαφικό</a:t>
            </a:r>
            <a:r>
              <a:rPr lang="en-US" dirty="0" smtClean="0"/>
              <a:t> </a:t>
            </a:r>
            <a:r>
              <a:rPr lang="en-US" dirty="0" err="1" smtClean="0"/>
              <a:t>κάλυμμα</a:t>
            </a:r>
            <a:endParaRPr lang="en-US" dirty="0" smtClean="0"/>
          </a:p>
          <a:p>
            <a:r>
              <a:rPr lang="en-US" dirty="0" err="1" smtClean="0"/>
              <a:t>Μεταλπικοί</a:t>
            </a:r>
            <a:r>
              <a:rPr lang="en-US" dirty="0" smtClean="0"/>
              <a:t> </a:t>
            </a:r>
            <a:r>
              <a:rPr lang="en-US" dirty="0" err="1" smtClean="0"/>
              <a:t>σχηματισμοί</a:t>
            </a:r>
            <a:r>
              <a:rPr lang="en-US" dirty="0" smtClean="0"/>
              <a:t>: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καθεστώς</a:t>
            </a:r>
            <a:r>
              <a:rPr lang="en-US" dirty="0" smtClean="0"/>
              <a:t> </a:t>
            </a:r>
            <a:r>
              <a:rPr lang="en-US" dirty="0" err="1" smtClean="0"/>
              <a:t>διάβρωσης</a:t>
            </a:r>
            <a:r>
              <a:rPr lang="en-US" dirty="0" smtClean="0"/>
              <a:t>, </a:t>
            </a:r>
            <a:r>
              <a:rPr lang="en-US" dirty="0" err="1" smtClean="0"/>
              <a:t>λεπτό</a:t>
            </a:r>
            <a:r>
              <a:rPr lang="en-US" dirty="0" smtClean="0"/>
              <a:t> </a:t>
            </a:r>
            <a:r>
              <a:rPr lang="en-US" dirty="0" err="1" smtClean="0"/>
              <a:t>εδαφικό</a:t>
            </a:r>
            <a:r>
              <a:rPr lang="en-US" dirty="0" smtClean="0"/>
              <a:t> </a:t>
            </a:r>
            <a:r>
              <a:rPr lang="en-US" dirty="0" err="1" smtClean="0"/>
              <a:t>κάλυμμα</a:t>
            </a:r>
            <a:endParaRPr lang="en-US" dirty="0" smtClean="0"/>
          </a:p>
          <a:p>
            <a:r>
              <a:rPr lang="en-US" dirty="0" err="1" smtClean="0"/>
              <a:t>Αλλούβια</a:t>
            </a:r>
            <a:r>
              <a:rPr lang="en-US" dirty="0" smtClean="0"/>
              <a:t>: </a:t>
            </a:r>
            <a:r>
              <a:rPr lang="en-US" dirty="0" err="1" smtClean="0"/>
              <a:t>ανάπτυξη</a:t>
            </a:r>
            <a:r>
              <a:rPr lang="en-US" dirty="0" smtClean="0"/>
              <a:t> </a:t>
            </a:r>
            <a:r>
              <a:rPr lang="en-US" dirty="0" err="1" smtClean="0"/>
              <a:t>αργιλοϊλυώδους</a:t>
            </a:r>
            <a:r>
              <a:rPr lang="en-US" dirty="0" smtClean="0"/>
              <a:t> </a:t>
            </a:r>
            <a:r>
              <a:rPr lang="en-US" dirty="0" err="1" smtClean="0"/>
              <a:t>εδάφους</a:t>
            </a: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Ακόρεστη</a:t>
            </a:r>
            <a:r>
              <a:rPr lang="en-US" dirty="0" smtClean="0"/>
              <a:t> </a:t>
            </a:r>
            <a:r>
              <a:rPr lang="en-US" dirty="0" err="1" smtClean="0"/>
              <a:t>ζώνη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Περιοχή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Λιθολογία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Μηλιά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Πηλοί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και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κορήματα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Άγιος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Βασίλειος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Ζευγολατιό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Πηλοί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και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κορήματα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ΒΙΠΕ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Λεπτομερή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χαμηλής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περατότητας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υπό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πίεση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υδροφόρος</a:t>
                      </a:r>
                      <a:r>
                        <a:rPr lang="en-US" baseline="0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Σκοπή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Άγιος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Κωνσταντίνος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Αποσαθρώματα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φλύσχη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με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αργιλικά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λεπτομερή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Υδραυλική</a:t>
            </a:r>
            <a:r>
              <a:rPr lang="en-US" dirty="0" smtClean="0"/>
              <a:t> </a:t>
            </a:r>
            <a:r>
              <a:rPr lang="en-US" dirty="0" err="1" smtClean="0"/>
              <a:t>αγωγιμότητα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717257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235"/>
                <a:gridCol w="1199070"/>
                <a:gridCol w="958334"/>
                <a:gridCol w="14509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Περιοχή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Τ (</a:t>
                      </a:r>
                      <a:r>
                        <a:rPr lang="el-GR" dirty="0" smtClean="0"/>
                        <a:t>m</a:t>
                      </a:r>
                      <a:r>
                        <a:rPr lang="el-GR" baseline="30000" dirty="0" smtClean="0"/>
                        <a:t>2</a:t>
                      </a:r>
                      <a:r>
                        <a:rPr lang="el-GR" dirty="0" smtClean="0"/>
                        <a:t>/sec)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b (m)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k (m/sec)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Μηλά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Άγιος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Βασίλειος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Πέλαγος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Ζευγολατιό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-10</a:t>
                      </a:r>
                      <a:r>
                        <a:rPr lang="en-US" baseline="30000" dirty="0" smtClean="0"/>
                        <a:t>-3</a:t>
                      </a:r>
                      <a:endParaRPr lang="el-G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Βιομηχανική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Περιοχή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-10</a:t>
                      </a:r>
                      <a:r>
                        <a:rPr lang="en-US" baseline="30000" dirty="0" smtClean="0"/>
                        <a:t>-5</a:t>
                      </a:r>
                      <a:endParaRPr lang="el-G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r>
                        <a:rPr lang="en-US" dirty="0" smtClean="0"/>
                        <a:t>-10</a:t>
                      </a:r>
                      <a:r>
                        <a:rPr lang="en-US" baseline="30000" dirty="0" smtClean="0"/>
                        <a:t>-6</a:t>
                      </a:r>
                      <a:endParaRPr lang="el-G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Σκοπή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Μερκοβούνι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-5</a:t>
                      </a:r>
                      <a:r>
                        <a:rPr lang="en-US" dirty="0" smtClean="0"/>
                        <a:t>-10</a:t>
                      </a:r>
                      <a:r>
                        <a:rPr lang="en-US" baseline="30000" dirty="0" smtClean="0"/>
                        <a:t>-6</a:t>
                      </a:r>
                      <a:endParaRPr lang="el-GR" baseline="30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D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196975"/>
          <a:ext cx="4038977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174"/>
                <a:gridCol w="234380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Βάθος ως τη στάθμη του νερού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Voudouris</a:t>
                      </a:r>
                      <a:r>
                        <a:rPr lang="en-US" baseline="0" dirty="0" smtClean="0"/>
                        <a:t> 2005)</a:t>
                      </a:r>
                      <a:endParaRPr lang="el-GR" dirty="0"/>
                    </a:p>
                  </a:txBody>
                  <a:tcPr marL="90550" marR="90550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Όρια (</a:t>
                      </a:r>
                      <a:r>
                        <a:rPr lang="en-US" b="1" dirty="0" smtClean="0"/>
                        <a:t>m)</a:t>
                      </a:r>
                      <a:endParaRPr lang="el-GR" b="1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Βαθμός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n-US" b="1" baseline="0" dirty="0" smtClean="0"/>
                        <a:t>D</a:t>
                      </a:r>
                      <a:r>
                        <a:rPr lang="en-US" b="1" baseline="-25000" dirty="0" smtClean="0"/>
                        <a:t>R</a:t>
                      </a:r>
                      <a:endParaRPr lang="el-GR" b="1" baseline="-25000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0-</a:t>
                      </a: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3-5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5-8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8-12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12-20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20-40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 marL="90550" marR="905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D</a:t>
                      </a:r>
                      <a:r>
                        <a:rPr lang="en-US" sz="1800" baseline="-25000" dirty="0" smtClean="0"/>
                        <a:t>W</a:t>
                      </a:r>
                      <a:r>
                        <a:rPr lang="en-US" sz="1800" dirty="0" smtClean="0"/>
                        <a:t>=</a:t>
                      </a:r>
                      <a:r>
                        <a:rPr lang="el-GR" sz="1800" dirty="0" smtClean="0"/>
                        <a:t>5</a:t>
                      </a:r>
                      <a:endParaRPr lang="el-GR" dirty="0"/>
                    </a:p>
                  </a:txBody>
                  <a:tcPr marL="90550" marR="90550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PESTICIDE: </a:t>
                      </a:r>
                      <a:r>
                        <a:rPr lang="el-GR" baseline="0" dirty="0" smtClean="0"/>
                        <a:t>4</a:t>
                      </a:r>
                      <a:endParaRPr lang="el-GR" dirty="0"/>
                    </a:p>
                  </a:txBody>
                  <a:tcPr marL="90550" marR="9055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D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Κατασκευάζουμε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χάρτη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βάθους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στάθμης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σημειακά</a:t>
            </a:r>
            <a:r>
              <a:rPr lang="en-US" dirty="0" smtClean="0"/>
              <a:t> </a:t>
            </a:r>
            <a:r>
              <a:rPr lang="en-US" dirty="0" err="1" smtClean="0"/>
              <a:t>δεδομένα</a:t>
            </a:r>
            <a:endParaRPr lang="el-GR" dirty="0" smtClean="0"/>
          </a:p>
          <a:p>
            <a:r>
              <a:rPr lang="el-GR" dirty="0" smtClean="0"/>
              <a:t>Raster interpolation</a:t>
            </a:r>
          </a:p>
          <a:p>
            <a:pPr lvl="1"/>
            <a:r>
              <a:rPr lang="el-GR" dirty="0" smtClean="0"/>
              <a:t>Natural neighbor</a:t>
            </a:r>
          </a:p>
          <a:p>
            <a:pPr lvl="1"/>
            <a:r>
              <a:rPr lang="en-GB" dirty="0" smtClean="0"/>
              <a:t>S</a:t>
            </a:r>
            <a:r>
              <a:rPr lang="el-GR" dirty="0" smtClean="0"/>
              <a:t>hapefile </a:t>
            </a:r>
            <a:r>
              <a:rPr lang="en-US" dirty="0" err="1" smtClean="0"/>
              <a:t>γεωτρήσεων</a:t>
            </a:r>
            <a:endParaRPr lang="en-US" dirty="0" smtClean="0"/>
          </a:p>
          <a:p>
            <a:pPr lvl="1"/>
            <a:r>
              <a:rPr lang="el-GR" dirty="0" smtClean="0"/>
              <a:t>Z value field: Waterlev_1</a:t>
            </a:r>
          </a:p>
          <a:p>
            <a:r>
              <a:rPr lang="el-GR" dirty="0" smtClean="0"/>
              <a:t>Reclassify</a:t>
            </a:r>
          </a:p>
          <a:p>
            <a:pPr lvl="1"/>
            <a:r>
              <a:rPr lang="en-US" dirty="0" err="1" smtClean="0"/>
              <a:t>Βαθμολογία</a:t>
            </a:r>
            <a:r>
              <a:rPr lang="en-US" dirty="0" smtClean="0"/>
              <a:t> </a:t>
            </a:r>
            <a:r>
              <a:rPr lang="el-GR" dirty="0" smtClean="0"/>
              <a:t>DRASTIC – D</a:t>
            </a:r>
          </a:p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360" t="41334" r="48328" b="9667"/>
          <a:stretch>
            <a:fillRect/>
          </a:stretch>
        </p:blipFill>
        <p:spPr bwMode="auto">
          <a:xfrm>
            <a:off x="4644008" y="1196752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25094" t="36749" r="32578" b="14251"/>
          <a:stretch>
            <a:fillRect/>
          </a:stretch>
        </p:blipFill>
        <p:spPr bwMode="auto">
          <a:xfrm>
            <a:off x="4713574" y="3861048"/>
            <a:ext cx="3818866" cy="24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D</a:t>
            </a:r>
            <a:endParaRPr lang="el-GR" dirty="0"/>
          </a:p>
        </p:txBody>
      </p:sp>
      <p:pic>
        <p:nvPicPr>
          <p:cNvPr id="6148" name="Picture 4" descr="D:\PERSONALS\Andreadakis\ΕΡΓΑΣΤΗΡΙΑ\Ε8212-Προστασία Υδάτινων Συστημάτων - Τρωτότητα\2020\Εργαστήριο-Εφαρμογές\DRASTIC-maps and snapshots\aquife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1197124"/>
            <a:ext cx="3359150" cy="4928889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4 </a:t>
            </a:r>
            <a:r>
              <a:rPr lang="en-US" dirty="0" err="1" smtClean="0"/>
              <a:t>υδροφόροι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Μηλιά</a:t>
            </a:r>
            <a:endParaRPr lang="en-US" dirty="0" smtClean="0"/>
          </a:p>
          <a:p>
            <a:pPr lvl="1"/>
            <a:r>
              <a:rPr lang="en-US" dirty="0" err="1" smtClean="0"/>
              <a:t>Σκοπή-Μερκοβούνι</a:t>
            </a:r>
            <a:endParaRPr lang="en-US" dirty="0" smtClean="0"/>
          </a:p>
          <a:p>
            <a:pPr lvl="1"/>
            <a:r>
              <a:rPr lang="en-US" dirty="0" err="1" smtClean="0"/>
              <a:t>Άγιος</a:t>
            </a:r>
            <a:r>
              <a:rPr lang="en-US" dirty="0" smtClean="0"/>
              <a:t> </a:t>
            </a:r>
            <a:r>
              <a:rPr lang="en-US" dirty="0" err="1" smtClean="0"/>
              <a:t>Βασίλειος</a:t>
            </a:r>
            <a:r>
              <a:rPr lang="en-US" dirty="0" smtClean="0"/>
              <a:t> – </a:t>
            </a:r>
            <a:r>
              <a:rPr lang="en-US" dirty="0" err="1" smtClean="0"/>
              <a:t>Ζευγολατιό</a:t>
            </a:r>
            <a:endParaRPr lang="en-US" dirty="0" smtClean="0"/>
          </a:p>
          <a:p>
            <a:pPr lvl="1"/>
            <a:r>
              <a:rPr lang="en-US" dirty="0" smtClean="0"/>
              <a:t>ΒΙΠΕ (</a:t>
            </a:r>
            <a:r>
              <a:rPr lang="en-US" dirty="0" err="1" smtClean="0"/>
              <a:t>νότια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11" name="Freeform 10"/>
          <p:cNvSpPr/>
          <p:nvPr/>
        </p:nvSpPr>
        <p:spPr>
          <a:xfrm>
            <a:off x="2049517" y="1773621"/>
            <a:ext cx="1355835" cy="1726324"/>
          </a:xfrm>
          <a:custGeom>
            <a:avLst/>
            <a:gdLst>
              <a:gd name="connsiteX0" fmla="*/ 78828 w 1355835"/>
              <a:gd name="connsiteY0" fmla="*/ 0 h 1726324"/>
              <a:gd name="connsiteX1" fmla="*/ 0 w 1355835"/>
              <a:gd name="connsiteY1" fmla="*/ 181303 h 1726324"/>
              <a:gd name="connsiteX2" fmla="*/ 70945 w 1355835"/>
              <a:gd name="connsiteY2" fmla="*/ 638503 h 1726324"/>
              <a:gd name="connsiteX3" fmla="*/ 118242 w 1355835"/>
              <a:gd name="connsiteY3" fmla="*/ 725213 h 1726324"/>
              <a:gd name="connsiteX4" fmla="*/ 338959 w 1355835"/>
              <a:gd name="connsiteY4" fmla="*/ 930165 h 1726324"/>
              <a:gd name="connsiteX5" fmla="*/ 433552 w 1355835"/>
              <a:gd name="connsiteY5" fmla="*/ 953813 h 1726324"/>
              <a:gd name="connsiteX6" fmla="*/ 677917 w 1355835"/>
              <a:gd name="connsiteY6" fmla="*/ 1048407 h 1726324"/>
              <a:gd name="connsiteX7" fmla="*/ 740980 w 1355835"/>
              <a:gd name="connsiteY7" fmla="*/ 1103586 h 1726324"/>
              <a:gd name="connsiteX8" fmla="*/ 922283 w 1355835"/>
              <a:gd name="connsiteY8" fmla="*/ 1300655 h 1726324"/>
              <a:gd name="connsiteX9" fmla="*/ 961697 w 1355835"/>
              <a:gd name="connsiteY9" fmla="*/ 1363717 h 1726324"/>
              <a:gd name="connsiteX10" fmla="*/ 993228 w 1355835"/>
              <a:gd name="connsiteY10" fmla="*/ 1379482 h 1726324"/>
              <a:gd name="connsiteX11" fmla="*/ 1001111 w 1355835"/>
              <a:gd name="connsiteY11" fmla="*/ 1387365 h 1726324"/>
              <a:gd name="connsiteX12" fmla="*/ 1079938 w 1355835"/>
              <a:gd name="connsiteY12" fmla="*/ 1505607 h 1726324"/>
              <a:gd name="connsiteX13" fmla="*/ 1143000 w 1355835"/>
              <a:gd name="connsiteY13" fmla="*/ 1592317 h 1726324"/>
              <a:gd name="connsiteX14" fmla="*/ 1150883 w 1355835"/>
              <a:gd name="connsiteY14" fmla="*/ 1608082 h 1726324"/>
              <a:gd name="connsiteX15" fmla="*/ 1300655 w 1355835"/>
              <a:gd name="connsiteY15" fmla="*/ 1726324 h 1726324"/>
              <a:gd name="connsiteX16" fmla="*/ 1355835 w 1355835"/>
              <a:gd name="connsiteY16" fmla="*/ 1513489 h 1726324"/>
              <a:gd name="connsiteX17" fmla="*/ 1284890 w 1355835"/>
              <a:gd name="connsiteY17" fmla="*/ 1379482 h 1726324"/>
              <a:gd name="connsiteX18" fmla="*/ 1190297 w 1355835"/>
              <a:gd name="connsiteY18" fmla="*/ 1111469 h 1726324"/>
              <a:gd name="connsiteX19" fmla="*/ 1190297 w 1355835"/>
              <a:gd name="connsiteY19" fmla="*/ 993227 h 1726324"/>
              <a:gd name="connsiteX20" fmla="*/ 1166649 w 1355835"/>
              <a:gd name="connsiteY20" fmla="*/ 859220 h 1726324"/>
              <a:gd name="connsiteX21" fmla="*/ 1158766 w 1355835"/>
              <a:gd name="connsiteY21" fmla="*/ 788276 h 1726324"/>
              <a:gd name="connsiteX22" fmla="*/ 1127235 w 1355835"/>
              <a:gd name="connsiteY22" fmla="*/ 740979 h 1726324"/>
              <a:gd name="connsiteX23" fmla="*/ 1048407 w 1355835"/>
              <a:gd name="connsiteY23" fmla="*/ 551793 h 1726324"/>
              <a:gd name="connsiteX24" fmla="*/ 764628 w 1355835"/>
              <a:gd name="connsiteY24" fmla="*/ 402020 h 1726324"/>
              <a:gd name="connsiteX25" fmla="*/ 677917 w 1355835"/>
              <a:gd name="connsiteY25" fmla="*/ 354724 h 1726324"/>
              <a:gd name="connsiteX26" fmla="*/ 394138 w 1355835"/>
              <a:gd name="connsiteY26" fmla="*/ 181303 h 1726324"/>
              <a:gd name="connsiteX27" fmla="*/ 228600 w 1355835"/>
              <a:gd name="connsiteY27" fmla="*/ 78827 h 1726324"/>
              <a:gd name="connsiteX28" fmla="*/ 78828 w 1355835"/>
              <a:gd name="connsiteY28" fmla="*/ 0 h 172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5835" h="1726324">
                <a:moveTo>
                  <a:pt x="78828" y="0"/>
                </a:moveTo>
                <a:lnTo>
                  <a:pt x="0" y="181303"/>
                </a:lnTo>
                <a:lnTo>
                  <a:pt x="70945" y="638503"/>
                </a:lnTo>
                <a:lnTo>
                  <a:pt x="118242" y="725213"/>
                </a:lnTo>
                <a:lnTo>
                  <a:pt x="338959" y="930165"/>
                </a:lnTo>
                <a:lnTo>
                  <a:pt x="433552" y="953813"/>
                </a:lnTo>
                <a:lnTo>
                  <a:pt x="677917" y="1048407"/>
                </a:lnTo>
                <a:cubicBezTo>
                  <a:pt x="737878" y="1091235"/>
                  <a:pt x="722988" y="1067603"/>
                  <a:pt x="740980" y="1103586"/>
                </a:cubicBezTo>
                <a:lnTo>
                  <a:pt x="922283" y="1300655"/>
                </a:lnTo>
                <a:cubicBezTo>
                  <a:pt x="935421" y="1321676"/>
                  <a:pt x="945114" y="1345292"/>
                  <a:pt x="961697" y="1363717"/>
                </a:cubicBezTo>
                <a:cubicBezTo>
                  <a:pt x="969558" y="1372451"/>
                  <a:pt x="983152" y="1373436"/>
                  <a:pt x="993228" y="1379482"/>
                </a:cubicBezTo>
                <a:cubicBezTo>
                  <a:pt x="996415" y="1381394"/>
                  <a:pt x="998483" y="1384737"/>
                  <a:pt x="1001111" y="1387365"/>
                </a:cubicBezTo>
                <a:lnTo>
                  <a:pt x="1079938" y="1505607"/>
                </a:lnTo>
                <a:cubicBezTo>
                  <a:pt x="1090856" y="1520164"/>
                  <a:pt x="1127826" y="1567027"/>
                  <a:pt x="1143000" y="1592317"/>
                </a:cubicBezTo>
                <a:cubicBezTo>
                  <a:pt x="1146023" y="1597355"/>
                  <a:pt x="1148255" y="1602827"/>
                  <a:pt x="1150883" y="1608082"/>
                </a:cubicBezTo>
                <a:lnTo>
                  <a:pt x="1300655" y="1726324"/>
                </a:lnTo>
                <a:lnTo>
                  <a:pt x="1355835" y="1513489"/>
                </a:lnTo>
                <a:cubicBezTo>
                  <a:pt x="1283602" y="1385075"/>
                  <a:pt x="1284890" y="1435601"/>
                  <a:pt x="1284890" y="1379482"/>
                </a:cubicBezTo>
                <a:lnTo>
                  <a:pt x="1190297" y="1111469"/>
                </a:lnTo>
                <a:lnTo>
                  <a:pt x="1190297" y="993227"/>
                </a:lnTo>
                <a:lnTo>
                  <a:pt x="1166649" y="859220"/>
                </a:lnTo>
                <a:cubicBezTo>
                  <a:pt x="1164021" y="835572"/>
                  <a:pt x="1166290" y="810849"/>
                  <a:pt x="1158766" y="788276"/>
                </a:cubicBezTo>
                <a:cubicBezTo>
                  <a:pt x="1152774" y="770300"/>
                  <a:pt x="1127235" y="740979"/>
                  <a:pt x="1127235" y="740979"/>
                </a:cubicBezTo>
                <a:lnTo>
                  <a:pt x="1048407" y="551793"/>
                </a:lnTo>
                <a:lnTo>
                  <a:pt x="764628" y="402020"/>
                </a:lnTo>
                <a:lnTo>
                  <a:pt x="677917" y="354724"/>
                </a:lnTo>
                <a:lnTo>
                  <a:pt x="394138" y="181303"/>
                </a:lnTo>
                <a:lnTo>
                  <a:pt x="228600" y="78827"/>
                </a:lnTo>
                <a:lnTo>
                  <a:pt x="78828" y="0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2301766" y="3011214"/>
            <a:ext cx="465082" cy="733096"/>
          </a:xfrm>
          <a:custGeom>
            <a:avLst/>
            <a:gdLst>
              <a:gd name="connsiteX0" fmla="*/ 94593 w 465082"/>
              <a:gd name="connsiteY0" fmla="*/ 39414 h 733096"/>
              <a:gd name="connsiteX1" fmla="*/ 39413 w 465082"/>
              <a:gd name="connsiteY1" fmla="*/ 157655 h 733096"/>
              <a:gd name="connsiteX2" fmla="*/ 0 w 465082"/>
              <a:gd name="connsiteY2" fmla="*/ 354724 h 733096"/>
              <a:gd name="connsiteX3" fmla="*/ 0 w 465082"/>
              <a:gd name="connsiteY3" fmla="*/ 425669 h 733096"/>
              <a:gd name="connsiteX4" fmla="*/ 39413 w 465082"/>
              <a:gd name="connsiteY4" fmla="*/ 551793 h 733096"/>
              <a:gd name="connsiteX5" fmla="*/ 70944 w 465082"/>
              <a:gd name="connsiteY5" fmla="*/ 646386 h 733096"/>
              <a:gd name="connsiteX6" fmla="*/ 126124 w 465082"/>
              <a:gd name="connsiteY6" fmla="*/ 693683 h 733096"/>
              <a:gd name="connsiteX7" fmla="*/ 165537 w 465082"/>
              <a:gd name="connsiteY7" fmla="*/ 733096 h 733096"/>
              <a:gd name="connsiteX8" fmla="*/ 260131 w 465082"/>
              <a:gd name="connsiteY8" fmla="*/ 733096 h 733096"/>
              <a:gd name="connsiteX9" fmla="*/ 362606 w 465082"/>
              <a:gd name="connsiteY9" fmla="*/ 717331 h 733096"/>
              <a:gd name="connsiteX10" fmla="*/ 425668 w 465082"/>
              <a:gd name="connsiteY10" fmla="*/ 646386 h 733096"/>
              <a:gd name="connsiteX11" fmla="*/ 449317 w 465082"/>
              <a:gd name="connsiteY11" fmla="*/ 551793 h 733096"/>
              <a:gd name="connsiteX12" fmla="*/ 465082 w 465082"/>
              <a:gd name="connsiteY12" fmla="*/ 394138 h 733096"/>
              <a:gd name="connsiteX13" fmla="*/ 425668 w 465082"/>
              <a:gd name="connsiteY13" fmla="*/ 260131 h 733096"/>
              <a:gd name="connsiteX14" fmla="*/ 346841 w 465082"/>
              <a:gd name="connsiteY14" fmla="*/ 86710 h 733096"/>
              <a:gd name="connsiteX15" fmla="*/ 268013 w 465082"/>
              <a:gd name="connsiteY15" fmla="*/ 0 h 733096"/>
              <a:gd name="connsiteX16" fmla="*/ 268013 w 465082"/>
              <a:gd name="connsiteY16" fmla="*/ 0 h 733096"/>
              <a:gd name="connsiteX17" fmla="*/ 94593 w 465082"/>
              <a:gd name="connsiteY17" fmla="*/ 39414 h 73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082" h="733096">
                <a:moveTo>
                  <a:pt x="94593" y="39414"/>
                </a:moveTo>
                <a:lnTo>
                  <a:pt x="39413" y="157655"/>
                </a:lnTo>
                <a:lnTo>
                  <a:pt x="0" y="354724"/>
                </a:lnTo>
                <a:lnTo>
                  <a:pt x="0" y="425669"/>
                </a:lnTo>
                <a:lnTo>
                  <a:pt x="39413" y="551793"/>
                </a:lnTo>
                <a:lnTo>
                  <a:pt x="70944" y="646386"/>
                </a:lnTo>
                <a:lnTo>
                  <a:pt x="126124" y="693683"/>
                </a:lnTo>
                <a:lnTo>
                  <a:pt x="165537" y="733096"/>
                </a:lnTo>
                <a:lnTo>
                  <a:pt x="260131" y="733096"/>
                </a:lnTo>
                <a:lnTo>
                  <a:pt x="362606" y="717331"/>
                </a:lnTo>
                <a:cubicBezTo>
                  <a:pt x="429623" y="658691"/>
                  <a:pt x="425668" y="690084"/>
                  <a:pt x="425668" y="646386"/>
                </a:cubicBezTo>
                <a:lnTo>
                  <a:pt x="449317" y="551793"/>
                </a:lnTo>
                <a:lnTo>
                  <a:pt x="465082" y="394138"/>
                </a:lnTo>
                <a:lnTo>
                  <a:pt x="425668" y="260131"/>
                </a:lnTo>
                <a:lnTo>
                  <a:pt x="346841" y="86710"/>
                </a:lnTo>
                <a:lnTo>
                  <a:pt x="268013" y="0"/>
                </a:lnTo>
                <a:lnTo>
                  <a:pt x="268013" y="0"/>
                </a:lnTo>
                <a:lnTo>
                  <a:pt x="94593" y="39414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Freeform 12"/>
          <p:cNvSpPr/>
          <p:nvPr/>
        </p:nvSpPr>
        <p:spPr>
          <a:xfrm>
            <a:off x="3145221" y="3704897"/>
            <a:ext cx="480848" cy="670034"/>
          </a:xfrm>
          <a:custGeom>
            <a:avLst/>
            <a:gdLst>
              <a:gd name="connsiteX0" fmla="*/ 291662 w 480848"/>
              <a:gd name="connsiteY0" fmla="*/ 0 h 670034"/>
              <a:gd name="connsiteX1" fmla="*/ 189186 w 480848"/>
              <a:gd name="connsiteY1" fmla="*/ 70944 h 670034"/>
              <a:gd name="connsiteX2" fmla="*/ 126124 w 480848"/>
              <a:gd name="connsiteY2" fmla="*/ 126124 h 670034"/>
              <a:gd name="connsiteX3" fmla="*/ 7882 w 480848"/>
              <a:gd name="connsiteY3" fmla="*/ 244365 h 670034"/>
              <a:gd name="connsiteX4" fmla="*/ 0 w 480848"/>
              <a:gd name="connsiteY4" fmla="*/ 370489 h 670034"/>
              <a:gd name="connsiteX5" fmla="*/ 31531 w 480848"/>
              <a:gd name="connsiteY5" fmla="*/ 425669 h 670034"/>
              <a:gd name="connsiteX6" fmla="*/ 173420 w 480848"/>
              <a:gd name="connsiteY6" fmla="*/ 528144 h 670034"/>
              <a:gd name="connsiteX7" fmla="*/ 244365 w 480848"/>
              <a:gd name="connsiteY7" fmla="*/ 591206 h 670034"/>
              <a:gd name="connsiteX8" fmla="*/ 378372 w 480848"/>
              <a:gd name="connsiteY8" fmla="*/ 670034 h 670034"/>
              <a:gd name="connsiteX9" fmla="*/ 449317 w 480848"/>
              <a:gd name="connsiteY9" fmla="*/ 670034 h 670034"/>
              <a:gd name="connsiteX10" fmla="*/ 480848 w 480848"/>
              <a:gd name="connsiteY10" fmla="*/ 543910 h 670034"/>
              <a:gd name="connsiteX11" fmla="*/ 441434 w 480848"/>
              <a:gd name="connsiteY11" fmla="*/ 457200 h 670034"/>
              <a:gd name="connsiteX12" fmla="*/ 402020 w 480848"/>
              <a:gd name="connsiteY12" fmla="*/ 362606 h 670034"/>
              <a:gd name="connsiteX13" fmla="*/ 378372 w 480848"/>
              <a:gd name="connsiteY13" fmla="*/ 220717 h 670034"/>
              <a:gd name="connsiteX14" fmla="*/ 370489 w 480848"/>
              <a:gd name="connsiteY14" fmla="*/ 110358 h 670034"/>
              <a:gd name="connsiteX15" fmla="*/ 291662 w 480848"/>
              <a:gd name="connsiteY15" fmla="*/ 0 h 67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848" h="670034">
                <a:moveTo>
                  <a:pt x="291662" y="0"/>
                </a:moveTo>
                <a:lnTo>
                  <a:pt x="189186" y="70944"/>
                </a:lnTo>
                <a:lnTo>
                  <a:pt x="126124" y="126124"/>
                </a:lnTo>
                <a:lnTo>
                  <a:pt x="7882" y="244365"/>
                </a:lnTo>
                <a:lnTo>
                  <a:pt x="0" y="370489"/>
                </a:lnTo>
                <a:lnTo>
                  <a:pt x="31531" y="425669"/>
                </a:lnTo>
                <a:lnTo>
                  <a:pt x="173420" y="528144"/>
                </a:lnTo>
                <a:lnTo>
                  <a:pt x="244365" y="591206"/>
                </a:lnTo>
                <a:lnTo>
                  <a:pt x="378372" y="670034"/>
                </a:lnTo>
                <a:lnTo>
                  <a:pt x="449317" y="670034"/>
                </a:lnTo>
                <a:lnTo>
                  <a:pt x="480848" y="543910"/>
                </a:lnTo>
                <a:cubicBezTo>
                  <a:pt x="447937" y="461632"/>
                  <a:pt x="469329" y="485092"/>
                  <a:pt x="441434" y="457200"/>
                </a:cubicBezTo>
                <a:lnTo>
                  <a:pt x="402020" y="362606"/>
                </a:lnTo>
                <a:lnTo>
                  <a:pt x="378372" y="220717"/>
                </a:lnTo>
                <a:lnTo>
                  <a:pt x="370489" y="110358"/>
                </a:lnTo>
                <a:lnTo>
                  <a:pt x="291662" y="0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reeform 13"/>
          <p:cNvSpPr/>
          <p:nvPr/>
        </p:nvSpPr>
        <p:spPr>
          <a:xfrm>
            <a:off x="2325414" y="4233041"/>
            <a:ext cx="1150883" cy="764628"/>
          </a:xfrm>
          <a:custGeom>
            <a:avLst/>
            <a:gdLst>
              <a:gd name="connsiteX0" fmla="*/ 733096 w 1150883"/>
              <a:gd name="connsiteY0" fmla="*/ 31531 h 764628"/>
              <a:gd name="connsiteX1" fmla="*/ 228600 w 1150883"/>
              <a:gd name="connsiteY1" fmla="*/ 157656 h 764628"/>
              <a:gd name="connsiteX2" fmla="*/ 55179 w 1150883"/>
              <a:gd name="connsiteY2" fmla="*/ 323193 h 764628"/>
              <a:gd name="connsiteX3" fmla="*/ 39414 w 1150883"/>
              <a:gd name="connsiteY3" fmla="*/ 409904 h 764628"/>
              <a:gd name="connsiteX4" fmla="*/ 0 w 1150883"/>
              <a:gd name="connsiteY4" fmla="*/ 575442 h 764628"/>
              <a:gd name="connsiteX5" fmla="*/ 55179 w 1150883"/>
              <a:gd name="connsiteY5" fmla="*/ 654269 h 764628"/>
              <a:gd name="connsiteX6" fmla="*/ 181303 w 1150883"/>
              <a:gd name="connsiteY6" fmla="*/ 693683 h 764628"/>
              <a:gd name="connsiteX7" fmla="*/ 283779 w 1150883"/>
              <a:gd name="connsiteY7" fmla="*/ 701566 h 764628"/>
              <a:gd name="connsiteX8" fmla="*/ 307427 w 1150883"/>
              <a:gd name="connsiteY8" fmla="*/ 709449 h 764628"/>
              <a:gd name="connsiteX9" fmla="*/ 449317 w 1150883"/>
              <a:gd name="connsiteY9" fmla="*/ 733097 h 764628"/>
              <a:gd name="connsiteX10" fmla="*/ 567558 w 1150883"/>
              <a:gd name="connsiteY10" fmla="*/ 748862 h 764628"/>
              <a:gd name="connsiteX11" fmla="*/ 788276 w 1150883"/>
              <a:gd name="connsiteY11" fmla="*/ 764628 h 764628"/>
              <a:gd name="connsiteX12" fmla="*/ 969579 w 1150883"/>
              <a:gd name="connsiteY12" fmla="*/ 701566 h 764628"/>
              <a:gd name="connsiteX13" fmla="*/ 1056289 w 1150883"/>
              <a:gd name="connsiteY13" fmla="*/ 599090 h 764628"/>
              <a:gd name="connsiteX14" fmla="*/ 1150883 w 1150883"/>
              <a:gd name="connsiteY14" fmla="*/ 480849 h 764628"/>
              <a:gd name="connsiteX15" fmla="*/ 1150883 w 1150883"/>
              <a:gd name="connsiteY15" fmla="*/ 268014 h 764628"/>
              <a:gd name="connsiteX16" fmla="*/ 1072055 w 1150883"/>
              <a:gd name="connsiteY16" fmla="*/ 149773 h 764628"/>
              <a:gd name="connsiteX17" fmla="*/ 930165 w 1150883"/>
              <a:gd name="connsiteY17" fmla="*/ 63062 h 764628"/>
              <a:gd name="connsiteX18" fmla="*/ 835572 w 1150883"/>
              <a:gd name="connsiteY18" fmla="*/ 0 h 764628"/>
              <a:gd name="connsiteX19" fmla="*/ 733096 w 1150883"/>
              <a:gd name="connsiteY19" fmla="*/ 31531 h 7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0883" h="764628">
                <a:moveTo>
                  <a:pt x="733096" y="31531"/>
                </a:moveTo>
                <a:lnTo>
                  <a:pt x="228600" y="157656"/>
                </a:lnTo>
                <a:lnTo>
                  <a:pt x="55179" y="323193"/>
                </a:lnTo>
                <a:cubicBezTo>
                  <a:pt x="38899" y="404598"/>
                  <a:pt x="39414" y="375225"/>
                  <a:pt x="39414" y="409904"/>
                </a:cubicBezTo>
                <a:lnTo>
                  <a:pt x="0" y="575442"/>
                </a:lnTo>
                <a:cubicBezTo>
                  <a:pt x="49357" y="649479"/>
                  <a:pt x="27198" y="626291"/>
                  <a:pt x="55179" y="654269"/>
                </a:cubicBezTo>
                <a:lnTo>
                  <a:pt x="181303" y="693683"/>
                </a:lnTo>
                <a:cubicBezTo>
                  <a:pt x="215462" y="696311"/>
                  <a:pt x="249784" y="697316"/>
                  <a:pt x="283779" y="701566"/>
                </a:cubicBezTo>
                <a:cubicBezTo>
                  <a:pt x="292024" y="702597"/>
                  <a:pt x="307427" y="709449"/>
                  <a:pt x="307427" y="709449"/>
                </a:cubicBezTo>
                <a:lnTo>
                  <a:pt x="449317" y="733097"/>
                </a:lnTo>
                <a:cubicBezTo>
                  <a:pt x="556987" y="749661"/>
                  <a:pt x="517232" y="748862"/>
                  <a:pt x="567558" y="748862"/>
                </a:cubicBezTo>
                <a:lnTo>
                  <a:pt x="788276" y="764628"/>
                </a:lnTo>
                <a:lnTo>
                  <a:pt x="969579" y="701566"/>
                </a:lnTo>
                <a:lnTo>
                  <a:pt x="1056289" y="599090"/>
                </a:lnTo>
                <a:lnTo>
                  <a:pt x="1150883" y="480849"/>
                </a:lnTo>
                <a:lnTo>
                  <a:pt x="1150883" y="268014"/>
                </a:lnTo>
                <a:lnTo>
                  <a:pt x="1072055" y="149773"/>
                </a:lnTo>
                <a:lnTo>
                  <a:pt x="930165" y="63062"/>
                </a:lnTo>
                <a:lnTo>
                  <a:pt x="835572" y="0"/>
                </a:lnTo>
                <a:lnTo>
                  <a:pt x="733096" y="31531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R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Βαθμολογία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Ι*Ρ</a:t>
            </a:r>
          </a:p>
          <a:p>
            <a:r>
              <a:rPr lang="el-GR" dirty="0" smtClean="0"/>
              <a:t>New shapefile-Polygon</a:t>
            </a:r>
          </a:p>
          <a:p>
            <a:r>
              <a:rPr lang="en-US" dirty="0" err="1" smtClean="0"/>
              <a:t>Τιμή</a:t>
            </a:r>
            <a:r>
              <a:rPr lang="en-US" dirty="0" smtClean="0"/>
              <a:t> </a:t>
            </a:r>
            <a:r>
              <a:rPr lang="el-GR" dirty="0" smtClean="0"/>
              <a:t>R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πολύγωνο</a:t>
            </a:r>
            <a:endParaRPr lang="en-US" dirty="0" smtClean="0"/>
          </a:p>
          <a:p>
            <a:r>
              <a:rPr lang="el-GR" dirty="0" smtClean="0"/>
              <a:t>Polygon to raster</a:t>
            </a:r>
            <a:endParaRPr lang="en-US" dirty="0" smtClean="0"/>
          </a:p>
          <a:p>
            <a:r>
              <a:rPr lang="el-GR" dirty="0" smtClean="0"/>
              <a:t>Raster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ενιαία</a:t>
            </a:r>
            <a:r>
              <a:rPr lang="en-US" dirty="0" smtClean="0"/>
              <a:t> </a:t>
            </a:r>
            <a:r>
              <a:rPr lang="en-US" dirty="0" err="1" smtClean="0"/>
              <a:t>τιμή</a:t>
            </a:r>
            <a:endParaRPr lang="en-US" dirty="0" smtClean="0"/>
          </a:p>
          <a:p>
            <a:endParaRPr lang="el-GR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196975"/>
          <a:ext cx="417227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343"/>
                <a:gridCol w="239892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Όρια</a:t>
                      </a:r>
                      <a:r>
                        <a:rPr lang="el-GR" baseline="0" dirty="0" smtClean="0"/>
                        <a:t> για τη βαθμολόγηση της τροφοδοσίας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Voudouris</a:t>
                      </a:r>
                      <a:r>
                        <a:rPr lang="en-US" baseline="0" dirty="0" smtClean="0"/>
                        <a:t> 2005)</a:t>
                      </a:r>
                      <a:endParaRPr lang="el-GR" dirty="0" smtClean="0"/>
                    </a:p>
                  </a:txBody>
                  <a:tcPr marL="98444" marR="98444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Όρια</a:t>
                      </a:r>
                      <a:r>
                        <a:rPr lang="en-US" b="1" dirty="0" smtClean="0"/>
                        <a:t> (mm)</a:t>
                      </a:r>
                      <a:endParaRPr lang="el-GR" b="1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Βαθμός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n-US" b="1" baseline="0" dirty="0" smtClean="0"/>
                        <a:t>R</a:t>
                      </a:r>
                      <a:r>
                        <a:rPr lang="en-US" b="1" baseline="-25000" dirty="0" smtClean="0"/>
                        <a:t>R</a:t>
                      </a:r>
                      <a:endParaRPr lang="el-GR" b="1" baseline="-25000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&lt;66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66-79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79-93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l-GR" dirty="0"/>
                    </a:p>
                  </a:txBody>
                  <a:tcPr marL="98444" marR="98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n-US" dirty="0" smtClean="0"/>
                        <a:t> R</a:t>
                      </a:r>
                      <a:r>
                        <a:rPr lang="en-US" sz="1800" baseline="-25000" dirty="0" smtClean="0"/>
                        <a:t>W</a:t>
                      </a:r>
                      <a:r>
                        <a:rPr lang="en-US" sz="1800" dirty="0" smtClean="0"/>
                        <a:t>=</a:t>
                      </a:r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 marL="98444" marR="98444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Βαρύτητα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PESTICIDE: </a:t>
                      </a:r>
                      <a:r>
                        <a:rPr lang="el-GR" baseline="0" dirty="0" smtClean="0"/>
                        <a:t>5</a:t>
                      </a:r>
                      <a:endParaRPr lang="el-GR" dirty="0"/>
                    </a:p>
                  </a:txBody>
                  <a:tcPr marL="98444" marR="98444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endParaRPr lang="el-GR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507288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065"/>
                <a:gridCol w="4584999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Περιοχή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Λιθολογία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A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Μηλιά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Άμμοι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λατύπες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κροκαλοπαγή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ποταμοχειμάρρια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αδρομερή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χαλαρά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Άγιος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Βασίλειος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Ζευγολατιό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Άμμοι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λατύπες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κροκαλοπαγή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ποταμοχειμάρρια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αδρομερή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χαλαρά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ΒΙΠΕ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Άμμοι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λατύπες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κροκαλοπαγή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ποταμοχειμάρρια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αδρομερή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συμπιεσμένα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Σκοπή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Άγιος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Κωνσταντίνος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Αποσαθρώματα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φλύσχη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με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αργιλικά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λεπτομερή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Προσθέτουμε</a:t>
            </a:r>
            <a:r>
              <a:rPr lang="en-US" dirty="0" smtClean="0"/>
              <a:t> </a:t>
            </a:r>
            <a:r>
              <a:rPr lang="en-US" dirty="0" err="1" smtClean="0"/>
              <a:t>νέα</a:t>
            </a:r>
            <a:r>
              <a:rPr lang="en-US" dirty="0" smtClean="0"/>
              <a:t> </a:t>
            </a:r>
            <a:r>
              <a:rPr lang="en-US" dirty="0" err="1" smtClean="0"/>
              <a:t>στήλη</a:t>
            </a:r>
            <a:r>
              <a:rPr lang="en-US" dirty="0" smtClean="0"/>
              <a:t> </a:t>
            </a:r>
            <a:r>
              <a:rPr lang="en-US" dirty="0" err="1" smtClean="0"/>
              <a:t>στον</a:t>
            </a:r>
            <a:r>
              <a:rPr lang="en-US" dirty="0" smtClean="0"/>
              <a:t> </a:t>
            </a:r>
            <a:r>
              <a:rPr lang="en-US" dirty="0" err="1" smtClean="0"/>
              <a:t>πίνακα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γεωτρήσεων</a:t>
            </a:r>
            <a:r>
              <a:rPr lang="en-US" dirty="0" smtClean="0"/>
              <a:t> </a:t>
            </a:r>
          </a:p>
          <a:p>
            <a:r>
              <a:rPr lang="el-GR" dirty="0" smtClean="0"/>
              <a:t>Add field: A</a:t>
            </a:r>
          </a:p>
          <a:p>
            <a:r>
              <a:rPr lang="el-GR" dirty="0" smtClean="0"/>
              <a:t>Small integer</a:t>
            </a:r>
          </a:p>
          <a:p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κάθε</a:t>
            </a:r>
            <a:r>
              <a:rPr lang="en-US" dirty="0" smtClean="0"/>
              <a:t> </a:t>
            </a:r>
            <a:r>
              <a:rPr lang="en-US" dirty="0" err="1" smtClean="0"/>
              <a:t>περιοχή</a:t>
            </a:r>
            <a:r>
              <a:rPr lang="en-US" dirty="0" smtClean="0"/>
              <a:t>, </a:t>
            </a:r>
            <a:r>
              <a:rPr lang="en-US" dirty="0" err="1" smtClean="0"/>
              <a:t>συμπληρώνουμε</a:t>
            </a:r>
            <a:r>
              <a:rPr lang="en-US" dirty="0" smtClean="0"/>
              <a:t> </a:t>
            </a:r>
            <a:r>
              <a:rPr lang="en-US" dirty="0" err="1" smtClean="0"/>
              <a:t>την</a:t>
            </a:r>
            <a:r>
              <a:rPr lang="en-US" dirty="0" smtClean="0"/>
              <a:t> </a:t>
            </a:r>
            <a:r>
              <a:rPr lang="en-US" dirty="0" err="1" smtClean="0"/>
              <a:t>αντίστοιχη</a:t>
            </a:r>
            <a:r>
              <a:rPr lang="en-US" dirty="0" smtClean="0"/>
              <a:t> </a:t>
            </a:r>
            <a:r>
              <a:rPr lang="en-US" dirty="0" err="1" smtClean="0"/>
              <a:t>τιμή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Α </a:t>
            </a:r>
            <a:r>
              <a:rPr lang="en-US" dirty="0" err="1" smtClean="0"/>
              <a:t>στις</a:t>
            </a:r>
            <a:r>
              <a:rPr lang="en-US" dirty="0" smtClean="0"/>
              <a:t> </a:t>
            </a:r>
            <a:r>
              <a:rPr lang="en-US" dirty="0" err="1" smtClean="0"/>
              <a:t>γεωτρήσεις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περιοχής</a:t>
            </a:r>
            <a:endParaRPr lang="en-US" dirty="0" smtClean="0"/>
          </a:p>
          <a:p>
            <a:r>
              <a:rPr lang="el-GR" dirty="0" smtClean="0"/>
              <a:t>Raster interpolation</a:t>
            </a:r>
          </a:p>
          <a:p>
            <a:r>
              <a:rPr lang="el-GR" dirty="0" smtClean="0"/>
              <a:t>Reclassify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Χρειαζόμαστε</a:t>
            </a:r>
            <a:r>
              <a:rPr lang="en-US" dirty="0" smtClean="0"/>
              <a:t> </a:t>
            </a:r>
            <a:r>
              <a:rPr lang="en-US" dirty="0" err="1" smtClean="0"/>
              <a:t>εδαφολογικούς</a:t>
            </a:r>
            <a:r>
              <a:rPr lang="en-US" dirty="0" smtClean="0"/>
              <a:t> </a:t>
            </a:r>
            <a:r>
              <a:rPr lang="en-US" dirty="0" err="1" smtClean="0"/>
              <a:t>χάρτες</a:t>
            </a:r>
            <a:endParaRPr lang="en-US" dirty="0" smtClean="0"/>
          </a:p>
          <a:p>
            <a:r>
              <a:rPr lang="en-US" dirty="0" err="1" smtClean="0"/>
              <a:t>Εφόσον</a:t>
            </a:r>
            <a:r>
              <a:rPr lang="en-US" dirty="0" smtClean="0"/>
              <a:t> </a:t>
            </a:r>
            <a:r>
              <a:rPr lang="en-US" dirty="0" err="1" smtClean="0"/>
              <a:t>δεν</a:t>
            </a:r>
            <a:r>
              <a:rPr lang="en-US" dirty="0" smtClean="0"/>
              <a:t> </a:t>
            </a:r>
            <a:r>
              <a:rPr lang="en-US" dirty="0" err="1" smtClean="0"/>
              <a:t>υπάρχουν</a:t>
            </a:r>
            <a:r>
              <a:rPr lang="en-US" dirty="0" smtClean="0"/>
              <a:t>, </a:t>
            </a:r>
            <a:r>
              <a:rPr lang="en-US" dirty="0" err="1" smtClean="0"/>
              <a:t>βασιζόμαστε</a:t>
            </a:r>
            <a:r>
              <a:rPr lang="en-US" dirty="0" smtClean="0"/>
              <a:t> </a:t>
            </a:r>
            <a:r>
              <a:rPr lang="en-US" dirty="0" err="1" smtClean="0"/>
              <a:t>στα</a:t>
            </a:r>
            <a:r>
              <a:rPr lang="en-US" dirty="0" smtClean="0"/>
              <a:t> </a:t>
            </a:r>
            <a:r>
              <a:rPr lang="en-US" dirty="0" err="1" smtClean="0"/>
              <a:t>γεωλογικά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μορφολογικά</a:t>
            </a:r>
            <a:r>
              <a:rPr lang="en-US" dirty="0" smtClean="0"/>
              <a:t> </a:t>
            </a:r>
            <a:r>
              <a:rPr lang="en-US" dirty="0" err="1" smtClean="0"/>
              <a:t>δεδομένα</a:t>
            </a:r>
            <a:endParaRPr lang="en-US" dirty="0" smtClean="0"/>
          </a:p>
          <a:p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χάρτη</a:t>
            </a:r>
            <a:r>
              <a:rPr lang="en-US" dirty="0" smtClean="0"/>
              <a:t> </a:t>
            </a:r>
            <a:r>
              <a:rPr lang="en-US" dirty="0" err="1" smtClean="0"/>
              <a:t>μορφολογικών</a:t>
            </a:r>
            <a:r>
              <a:rPr lang="en-US" dirty="0" smtClean="0"/>
              <a:t> </a:t>
            </a:r>
            <a:r>
              <a:rPr lang="en-US" dirty="0" err="1" smtClean="0"/>
              <a:t>κλίσεων</a:t>
            </a:r>
            <a:r>
              <a:rPr lang="en-US" dirty="0" smtClean="0"/>
              <a:t>, </a:t>
            </a:r>
            <a:r>
              <a:rPr lang="en-US" dirty="0" err="1" smtClean="0"/>
              <a:t>κάνουμε</a:t>
            </a:r>
            <a:r>
              <a:rPr lang="en-US" dirty="0" smtClean="0"/>
              <a:t> </a:t>
            </a:r>
            <a:r>
              <a:rPr lang="el-GR" dirty="0" smtClean="0"/>
              <a:t>reclassify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δύο</a:t>
            </a:r>
            <a:r>
              <a:rPr lang="en-US" dirty="0" smtClean="0"/>
              <a:t> </a:t>
            </a:r>
            <a:r>
              <a:rPr lang="en-US" dirty="0" err="1" smtClean="0"/>
              <a:t>κατηγορίες</a:t>
            </a:r>
            <a:r>
              <a:rPr lang="en-US" dirty="0" smtClean="0"/>
              <a:t>:</a:t>
            </a:r>
          </a:p>
          <a:p>
            <a:r>
              <a:rPr lang="en-US" dirty="0" smtClean="0"/>
              <a:t>0-1% (</a:t>
            </a:r>
            <a:r>
              <a:rPr lang="en-US" dirty="0" err="1" smtClean="0"/>
              <a:t>αλλούβια</a:t>
            </a:r>
            <a:r>
              <a:rPr lang="en-US" dirty="0" smtClean="0"/>
              <a:t>)</a:t>
            </a:r>
            <a:r>
              <a:rPr lang="el-GR" dirty="0" smtClean="0"/>
              <a:t>: 4</a:t>
            </a:r>
            <a:endParaRPr lang="en-US" dirty="0" smtClean="0"/>
          </a:p>
          <a:p>
            <a:r>
              <a:rPr lang="en-US" dirty="0" smtClean="0"/>
              <a:t>&gt;1% (</a:t>
            </a:r>
            <a:r>
              <a:rPr lang="en-US" dirty="0" err="1" smtClean="0"/>
              <a:t>μεταλπικά</a:t>
            </a:r>
            <a:r>
              <a:rPr lang="el-GR" dirty="0" smtClean="0"/>
              <a:t>): 6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χάρτη</a:t>
            </a:r>
            <a:r>
              <a:rPr lang="en-US" dirty="0" smtClean="0"/>
              <a:t> </a:t>
            </a:r>
            <a:r>
              <a:rPr lang="en-US" dirty="0" err="1" smtClean="0"/>
              <a:t>υδρογραφικού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, </a:t>
            </a:r>
            <a:r>
              <a:rPr lang="en-US" dirty="0" err="1" smtClean="0"/>
              <a:t>σχηματίζουμε</a:t>
            </a:r>
            <a:r>
              <a:rPr lang="en-US" dirty="0" smtClean="0"/>
              <a:t> </a:t>
            </a:r>
            <a:r>
              <a:rPr lang="en-US" dirty="0" err="1" smtClean="0"/>
              <a:t>μια</a:t>
            </a:r>
            <a:r>
              <a:rPr lang="en-US" dirty="0" smtClean="0"/>
              <a:t> </a:t>
            </a:r>
            <a:r>
              <a:rPr lang="en-US" dirty="0" err="1" smtClean="0"/>
              <a:t>ζώνη</a:t>
            </a:r>
            <a:r>
              <a:rPr lang="en-US" dirty="0" smtClean="0"/>
              <a:t> </a:t>
            </a:r>
            <a:r>
              <a:rPr lang="en-US" dirty="0" err="1" smtClean="0"/>
              <a:t>γύρω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την</a:t>
            </a:r>
            <a:r>
              <a:rPr lang="en-US" dirty="0" smtClean="0"/>
              <a:t> </a:t>
            </a:r>
            <a:r>
              <a:rPr lang="en-US" dirty="0" err="1" smtClean="0"/>
              <a:t>κοίτη</a:t>
            </a:r>
            <a:endParaRPr lang="en-US" dirty="0" smtClean="0"/>
          </a:p>
          <a:p>
            <a:r>
              <a:rPr lang="el-GR" dirty="0" smtClean="0"/>
              <a:t>Buffer</a:t>
            </a:r>
          </a:p>
          <a:p>
            <a:r>
              <a:rPr lang="el-GR" dirty="0" smtClean="0"/>
              <a:t>Drainage shapefile</a:t>
            </a:r>
          </a:p>
          <a:p>
            <a:r>
              <a:rPr lang="el-GR" dirty="0" smtClean="0"/>
              <a:t>10m</a:t>
            </a:r>
          </a:p>
          <a:p>
            <a:r>
              <a:rPr lang="el-GR" dirty="0" smtClean="0"/>
              <a:t>Dissolve all</a:t>
            </a:r>
          </a:p>
          <a:p>
            <a:r>
              <a:rPr lang="en-US" dirty="0" err="1" smtClean="0"/>
              <a:t>Δίνουμε</a:t>
            </a:r>
            <a:r>
              <a:rPr lang="en-US" dirty="0" smtClean="0"/>
              <a:t> </a:t>
            </a:r>
            <a:r>
              <a:rPr lang="en-US" dirty="0" err="1" smtClean="0"/>
              <a:t>τιμή</a:t>
            </a:r>
            <a:r>
              <a:rPr lang="en-US" dirty="0" smtClean="0"/>
              <a:t> </a:t>
            </a:r>
            <a:r>
              <a:rPr lang="el-GR" dirty="0" smtClean="0"/>
              <a:t>S=8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πολύγωνο</a:t>
            </a:r>
            <a:endParaRPr lang="el-GR" dirty="0" smtClean="0"/>
          </a:p>
          <a:p>
            <a:r>
              <a:rPr lang="el-GR" dirty="0" smtClean="0"/>
              <a:t>Raster to polygon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εφαρμογές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Προληπτική εφαρμογή για την ιεράρχηση περιοχών που είναι κρίσιμη η προστασία του υπόγειου νερού</a:t>
            </a:r>
          </a:p>
          <a:p>
            <a:r>
              <a:rPr lang="el-GR" dirty="0" smtClean="0"/>
              <a:t>Υποβοήθηση στη λήψη μέτρων διαβαθμισμένης αυστηρότητας στην προστασία</a:t>
            </a:r>
          </a:p>
          <a:p>
            <a:r>
              <a:rPr lang="el-GR" dirty="0" smtClean="0"/>
              <a:t>Συνδυασμός με άλλες μεθόδους για την εξακρίβωση της σοβαρότητας των επιπτώσεων των φυτοφαρμάκων</a:t>
            </a:r>
          </a:p>
          <a:p>
            <a:r>
              <a:rPr lang="el-GR" dirty="0" smtClean="0"/>
              <a:t>Ιεράρχηση περιοχών με προτεραιότητα παρακολούθησης</a:t>
            </a:r>
          </a:p>
          <a:p>
            <a:r>
              <a:rPr lang="el-GR" dirty="0" smtClean="0"/>
              <a:t>Ασφαλιστική κάλυψη για ρύπανση, ανά περιοχή</a:t>
            </a:r>
          </a:p>
          <a:p>
            <a:r>
              <a:rPr lang="el-GR" dirty="0" smtClean="0"/>
              <a:t>Αναφέρεται σε ρύπανση προερχόμενη από επιφανειακή διάχυση, και </a:t>
            </a:r>
            <a:r>
              <a:rPr lang="el-GR" b="1" dirty="0" smtClean="0"/>
              <a:t>όχι εισπιεζόμενη</a:t>
            </a:r>
            <a:endParaRPr lang="el-GR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S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644008" y="2996952"/>
          <a:ext cx="4038600" cy="151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Έμφάνιση στην επιφάνεια 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Ποτάμιες αποθέσεις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buffer</a:t>
                      </a: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 15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 εκατέρωθεν της κοίτης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Αλλούβια+Πλειστόκαινα (κλίσεις &gt;1%)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Αλλούβια (κλίσεις &lt;1%)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Συγχωνεύουμε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δύο</a:t>
            </a:r>
            <a:r>
              <a:rPr lang="en-US" dirty="0" smtClean="0"/>
              <a:t> </a:t>
            </a:r>
            <a:r>
              <a:rPr lang="el-GR" dirty="0" smtClean="0"/>
              <a:t>raster</a:t>
            </a:r>
          </a:p>
          <a:p>
            <a:r>
              <a:rPr lang="el-GR" dirty="0" smtClean="0"/>
              <a:t>Mosaic to new raster</a:t>
            </a:r>
            <a:endParaRPr lang="el-GR" dirty="0"/>
          </a:p>
        </p:txBody>
      </p:sp>
      <p:pic>
        <p:nvPicPr>
          <p:cNvPr id="7" name="Εικόνα 20" descr="C:\Users\tg\Desktop\S\S2 MIKRO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330909" cy="6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Κατασκευάζουμε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χάρτη</a:t>
            </a:r>
            <a:r>
              <a:rPr lang="en-US" dirty="0" smtClean="0"/>
              <a:t> </a:t>
            </a:r>
            <a:r>
              <a:rPr lang="en-US" dirty="0" err="1" smtClean="0"/>
              <a:t>μορφολογικών</a:t>
            </a:r>
            <a:r>
              <a:rPr lang="en-US" dirty="0" smtClean="0"/>
              <a:t> </a:t>
            </a:r>
            <a:r>
              <a:rPr lang="en-US" dirty="0" err="1" smtClean="0"/>
              <a:t>κλίσεων</a:t>
            </a:r>
            <a:endParaRPr lang="en-US" dirty="0" smtClean="0"/>
          </a:p>
          <a:p>
            <a:pPr lvl="1"/>
            <a:r>
              <a:rPr lang="el-GR" dirty="0" smtClean="0"/>
              <a:t>Slope</a:t>
            </a:r>
          </a:p>
          <a:p>
            <a:pPr lvl="1"/>
            <a:r>
              <a:rPr lang="el-GR" dirty="0" smtClean="0"/>
              <a:t>DEM</a:t>
            </a:r>
          </a:p>
          <a:p>
            <a:pPr lvl="1"/>
            <a:r>
              <a:rPr lang="el-GR" dirty="0" smtClean="0"/>
              <a:t>Percent rise</a:t>
            </a:r>
          </a:p>
          <a:p>
            <a:r>
              <a:rPr lang="el-GR" dirty="0" smtClean="0"/>
              <a:t>Reclassify</a:t>
            </a:r>
            <a:endParaRPr lang="el-GR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648200" y="1196975"/>
          <a:ext cx="4039061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649"/>
                <a:gridCol w="200641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Όρια</a:t>
                      </a:r>
                      <a:r>
                        <a:rPr lang="el-GR" sz="1400" baseline="0" dirty="0" smtClean="0"/>
                        <a:t> για τη βαθμολόγηση της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ακόρεστης ζώνης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Voudouris</a:t>
                      </a:r>
                      <a:r>
                        <a:rPr lang="en-US" sz="1400" baseline="0" dirty="0" smtClean="0"/>
                        <a:t> 2005)</a:t>
                      </a:r>
                      <a:endParaRPr lang="el-GR" sz="1400" dirty="0" smtClean="0"/>
                    </a:p>
                  </a:txBody>
                  <a:tcPr marL="202112" marR="202112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Μορφολογική</a:t>
                      </a:r>
                      <a:r>
                        <a:rPr lang="el-GR" sz="1200" b="1" baseline="0" dirty="0" smtClean="0"/>
                        <a:t> κλίση %</a:t>
                      </a:r>
                      <a:endParaRPr lang="el-GR" sz="1200" b="1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Βαθμός</a:t>
                      </a:r>
                      <a:r>
                        <a:rPr lang="el-GR" sz="1200" b="1" baseline="0" dirty="0" smtClean="0"/>
                        <a:t> Τ</a:t>
                      </a:r>
                      <a:r>
                        <a:rPr lang="en-US" sz="1200" b="1" baseline="-25000" dirty="0" smtClean="0"/>
                        <a:t>R</a:t>
                      </a:r>
                      <a:endParaRPr lang="el-GR" sz="1200" b="1" baseline="-250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0-1,5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10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1,5-2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8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2-2,5</a:t>
                      </a:r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5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 Τ</a:t>
                      </a:r>
                      <a:r>
                        <a:rPr lang="en-US" sz="1200" baseline="-25000" dirty="0" smtClean="0"/>
                        <a:t>W</a:t>
                      </a:r>
                      <a:r>
                        <a:rPr lang="en-US" sz="1200" dirty="0" smtClean="0"/>
                        <a:t>=</a:t>
                      </a:r>
                      <a:r>
                        <a:rPr lang="el-GR" sz="1200" dirty="0" smtClean="0"/>
                        <a:t>1</a:t>
                      </a:r>
                      <a:endParaRPr lang="el-GR" sz="1200" dirty="0"/>
                    </a:p>
                  </a:txBody>
                  <a:tcPr marL="202112" marR="2021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Βαρύτητα</a:t>
                      </a:r>
                      <a:r>
                        <a:rPr lang="el-GR" sz="1200" baseline="0" dirty="0" smtClean="0"/>
                        <a:t> </a:t>
                      </a:r>
                      <a:r>
                        <a:rPr lang="en-US" sz="1200" baseline="0" dirty="0" smtClean="0"/>
                        <a:t>PESTICIDE: </a:t>
                      </a:r>
                      <a:r>
                        <a:rPr lang="el-GR" sz="1200" baseline="0" dirty="0" smtClean="0"/>
                        <a:t>3</a:t>
                      </a:r>
                      <a:endParaRPr lang="el-GR" sz="1200" dirty="0"/>
                    </a:p>
                  </a:txBody>
                  <a:tcPr marL="202112" marR="202112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Εργαζόμαστε αντίστοιχα με το Α</a:t>
            </a:r>
            <a:endParaRPr lang="el-GR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196975"/>
          <a:ext cx="3969137" cy="373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2088232"/>
                <a:gridCol w="28638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Calibri"/>
                          <a:ea typeface="Calibri"/>
                          <a:cs typeface="Times New Roman"/>
                        </a:rPr>
                        <a:t>Περιοχή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Calibri"/>
                          <a:ea typeface="Calibri"/>
                          <a:cs typeface="Times New Roman"/>
                        </a:rPr>
                        <a:t>Λιθολογία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Calibri"/>
                          <a:ea typeface="Calibri"/>
                          <a:cs typeface="Times New Roman"/>
                        </a:rPr>
                        <a:t>Ι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Calibri"/>
                          <a:ea typeface="Calibri"/>
                          <a:cs typeface="Times New Roman"/>
                        </a:rPr>
                        <a:t>Περιοχή Μηλιάς (βόρεια)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Calibri"/>
                          <a:ea typeface="Calibri"/>
                          <a:cs typeface="Times New Roman"/>
                        </a:rPr>
                        <a:t>Πηλοί και κορήματα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Περιοχή Αγ. </a:t>
                      </a:r>
                      <a:r>
                        <a:rPr lang="el-GR" sz="1600" dirty="0" smtClean="0">
                          <a:latin typeface="Calibri"/>
                          <a:ea typeface="Calibri"/>
                          <a:cs typeface="Times New Roman"/>
                        </a:rPr>
                        <a:t>Βασιλείου-Πελάγους-Ζευγολατιού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Calibri"/>
                          <a:ea typeface="Calibri"/>
                          <a:cs typeface="Times New Roman"/>
                        </a:rPr>
                        <a:t>Πηλοί και κορήματα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Calibri"/>
                          <a:ea typeface="Calibri"/>
                          <a:cs typeface="Times New Roman"/>
                        </a:rPr>
                        <a:t>ΒΙΠΕ (βαθύς υδροφόρος νότια)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Calibri"/>
                          <a:ea typeface="Calibri"/>
                          <a:cs typeface="Times New Roman"/>
                        </a:rPr>
                        <a:t>Λεπτομερή χαμηλής περατότητας (υπό πίεση υδροφόρος)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Calibri"/>
                          <a:ea typeface="Calibri"/>
                          <a:cs typeface="Times New Roman"/>
                        </a:rPr>
                        <a:t>Σκοπή Μερκοβούνι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Calibri"/>
                          <a:ea typeface="Calibri"/>
                          <a:cs typeface="Times New Roman"/>
                        </a:rPr>
                        <a:t>Αποσαθρώματα φλύσχη, με αργιλικά λεπτομερή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196975"/>
          <a:ext cx="403855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887"/>
                <a:gridCol w="1028368"/>
                <a:gridCol w="285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Περιοχή</a:t>
                      </a:r>
                      <a:endParaRPr lang="el-GR" dirty="0"/>
                    </a:p>
                  </a:txBody>
                  <a:tcPr marL="84101" marR="841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k (m/sec)</a:t>
                      </a:r>
                      <a:endParaRPr lang="el-GR" dirty="0"/>
                    </a:p>
                  </a:txBody>
                  <a:tcPr marL="84101" marR="841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6" marR="6307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Μηλ</a:t>
                      </a:r>
                      <a:r>
                        <a:rPr lang="el-GR" dirty="0" smtClean="0"/>
                        <a:t>ι</a:t>
                      </a:r>
                      <a:r>
                        <a:rPr lang="en-US" dirty="0" smtClean="0"/>
                        <a:t>ά,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Άγιος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Βασίλειος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Πέλαγος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Ζευγολατιό</a:t>
                      </a:r>
                      <a:endParaRPr lang="el-GR" dirty="0"/>
                    </a:p>
                  </a:txBody>
                  <a:tcPr marL="84101" marR="841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-10</a:t>
                      </a:r>
                      <a:r>
                        <a:rPr lang="en-US" baseline="30000" dirty="0" smtClean="0"/>
                        <a:t>-3</a:t>
                      </a:r>
                      <a:endParaRPr lang="el-GR" baseline="30000" dirty="0"/>
                    </a:p>
                  </a:txBody>
                  <a:tcPr marL="84101" marR="841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6" marR="6307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Βιομηχανική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Περιοχή</a:t>
                      </a:r>
                      <a:endParaRPr lang="el-GR" dirty="0"/>
                    </a:p>
                  </a:txBody>
                  <a:tcPr marL="84101" marR="841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r>
                        <a:rPr lang="en-US" dirty="0" smtClean="0"/>
                        <a:t>-10</a:t>
                      </a:r>
                      <a:r>
                        <a:rPr lang="en-US" baseline="30000" dirty="0" smtClean="0"/>
                        <a:t>-6</a:t>
                      </a:r>
                      <a:endParaRPr lang="el-GR" baseline="30000" dirty="0"/>
                    </a:p>
                  </a:txBody>
                  <a:tcPr marL="84101" marR="841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6" marR="6307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Σκοπή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Μερκοβούνι</a:t>
                      </a:r>
                      <a:endParaRPr lang="el-GR" dirty="0"/>
                    </a:p>
                  </a:txBody>
                  <a:tcPr marL="84101" marR="841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-5</a:t>
                      </a:r>
                      <a:r>
                        <a:rPr lang="en-US" dirty="0" smtClean="0"/>
                        <a:t>-10</a:t>
                      </a:r>
                      <a:r>
                        <a:rPr lang="en-US" baseline="30000" dirty="0" smtClean="0"/>
                        <a:t>-6</a:t>
                      </a:r>
                      <a:endParaRPr lang="el-GR" baseline="30000" dirty="0" smtClean="0"/>
                    </a:p>
                  </a:txBody>
                  <a:tcPr marL="84101" marR="841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76" marR="63076" marT="0" marB="0" anchor="ctr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Εργαζόμαστε αντίστοιχα με το Α</a:t>
            </a:r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l-GR" dirty="0"/>
          </a:p>
        </p:txBody>
      </p:sp>
      <p:pic>
        <p:nvPicPr>
          <p:cNvPr id="8" name="Εικόνα 28" descr="C:\Users\tg\Downloads\C1l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3046" y="1196975"/>
            <a:ext cx="3486907" cy="492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25" descr="C:\Users\tg\Desktop\C\C2 MIRKO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24046" y="1196975"/>
            <a:ext cx="3486907" cy="492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DI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Map Algebra</a:t>
            </a:r>
          </a:p>
          <a:p>
            <a:pPr lvl="1"/>
            <a:r>
              <a:rPr lang="el-GR" dirty="0" smtClean="0"/>
              <a:t>Raster calculator</a:t>
            </a:r>
          </a:p>
          <a:p>
            <a:pPr lvl="1"/>
            <a:r>
              <a:rPr lang="en-US" b="1" dirty="0" smtClean="0"/>
              <a:t>DI=D</a:t>
            </a:r>
            <a:r>
              <a:rPr lang="en-US" b="1" baseline="-25000" dirty="0" smtClean="0"/>
              <a:t>R</a:t>
            </a:r>
            <a:r>
              <a:rPr lang="en-US" b="1" dirty="0" smtClean="0"/>
              <a:t>D</a:t>
            </a:r>
            <a:r>
              <a:rPr lang="en-US" b="1" baseline="-25000" dirty="0" smtClean="0"/>
              <a:t>W</a:t>
            </a:r>
            <a:r>
              <a:rPr lang="en-US" b="1" dirty="0" smtClean="0"/>
              <a:t>+R</a:t>
            </a:r>
            <a:r>
              <a:rPr lang="en-US" b="1" baseline="-25000" dirty="0" smtClean="0"/>
              <a:t>R</a:t>
            </a:r>
            <a:r>
              <a:rPr lang="en-US" b="1" dirty="0" smtClean="0"/>
              <a:t>R</a:t>
            </a:r>
            <a:r>
              <a:rPr lang="en-US" b="1" baseline="-25000" dirty="0" smtClean="0"/>
              <a:t>W</a:t>
            </a:r>
            <a:r>
              <a:rPr lang="en-US" b="1" dirty="0" smtClean="0"/>
              <a:t>+A</a:t>
            </a:r>
            <a:r>
              <a:rPr lang="en-US" b="1" baseline="-25000" dirty="0" smtClean="0"/>
              <a:t>R</a:t>
            </a:r>
            <a:r>
              <a:rPr lang="en-US" b="1" dirty="0" smtClean="0"/>
              <a:t>A</a:t>
            </a:r>
            <a:r>
              <a:rPr lang="en-US" b="1" baseline="-25000" dirty="0" smtClean="0"/>
              <a:t>W</a:t>
            </a:r>
            <a:r>
              <a:rPr lang="en-US" b="1" dirty="0" smtClean="0"/>
              <a:t>+S</a:t>
            </a:r>
            <a:r>
              <a:rPr lang="en-US" b="1" baseline="-25000" dirty="0" smtClean="0"/>
              <a:t>R</a:t>
            </a:r>
            <a:r>
              <a:rPr lang="en-US" b="1" dirty="0" smtClean="0"/>
              <a:t>S</a:t>
            </a:r>
            <a:r>
              <a:rPr lang="en-US" b="1" baseline="-25000" dirty="0" smtClean="0"/>
              <a:t>W</a:t>
            </a:r>
            <a:r>
              <a:rPr lang="en-US" b="1" dirty="0" smtClean="0"/>
              <a:t>+T</a:t>
            </a:r>
            <a:r>
              <a:rPr lang="en-US" b="1" baseline="-25000" dirty="0" smtClean="0"/>
              <a:t>R</a:t>
            </a:r>
            <a:r>
              <a:rPr lang="en-US" b="1" dirty="0" smtClean="0"/>
              <a:t>T</a:t>
            </a:r>
            <a:r>
              <a:rPr lang="en-US" b="1" baseline="-25000" dirty="0" smtClean="0"/>
              <a:t>W</a:t>
            </a:r>
            <a:r>
              <a:rPr lang="en-US" b="1" dirty="0" smtClean="0"/>
              <a:t>+I</a:t>
            </a:r>
            <a:r>
              <a:rPr lang="en-US" b="1" baseline="-25000" dirty="0" smtClean="0"/>
              <a:t>R</a:t>
            </a:r>
            <a:r>
              <a:rPr lang="en-US" b="1" dirty="0" smtClean="0"/>
              <a:t>I</a:t>
            </a:r>
            <a:r>
              <a:rPr lang="en-US" b="1" baseline="-25000" dirty="0" smtClean="0"/>
              <a:t>W</a:t>
            </a:r>
            <a:r>
              <a:rPr lang="en-US" b="1" dirty="0" smtClean="0"/>
              <a:t>+C</a:t>
            </a:r>
            <a:r>
              <a:rPr lang="en-US" b="1" baseline="-25000" dirty="0" smtClean="0"/>
              <a:t>R</a:t>
            </a:r>
            <a:r>
              <a:rPr lang="en-US" b="1" dirty="0" smtClean="0"/>
              <a:t>C</a:t>
            </a:r>
            <a:r>
              <a:rPr lang="en-US" b="1" baseline="-25000" dirty="0" smtClean="0"/>
              <a:t>W</a:t>
            </a:r>
            <a:endParaRPr lang="en-US" b="1" dirty="0" smtClean="0"/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DRASTIC – PESTICIDE DRASTIC</a:t>
            </a:r>
            <a:endParaRPr lang="el-GR" dirty="0"/>
          </a:p>
        </p:txBody>
      </p:sp>
      <p:pic>
        <p:nvPicPr>
          <p:cNvPr id="7" name="Εικόνα 33" descr="C:\Users\tg\Downloads\voudouris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3046" y="1196975"/>
            <a:ext cx="3486907" cy="492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31" descr="C:\Users\tg\Downloads\PESTICIDE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24046" y="1196975"/>
            <a:ext cx="3486907" cy="492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Περιπτώσεις ρύπανσης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77133"/>
            <a:ext cx="8229600" cy="296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Συμπεριφορά ρύπων</a:t>
            </a:r>
            <a:endParaRPr lang="el-G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34" y="1196975"/>
            <a:ext cx="7537931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Συμπεριφορά ρύπων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1291301"/>
            <a:ext cx="7537450" cy="474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Συμπεριφορά ρύπων</a:t>
            </a:r>
            <a:endParaRPr lang="el-G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30" y="1290638"/>
            <a:ext cx="740554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1854</Words>
  <Application>Microsoft Office PowerPoint</Application>
  <PresentationFormat>On-screen Show (4:3)</PresentationFormat>
  <Paragraphs>596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DRASTIC (Aller et al. 1987, EPA)</vt:lpstr>
      <vt:lpstr>Σκοπός</vt:lpstr>
      <vt:lpstr>Ποικίλες υδρογεωλογικές συνθήκες</vt:lpstr>
      <vt:lpstr>Πιθανές Χρήσεις</vt:lpstr>
      <vt:lpstr>Άλλες εφαρμογές</vt:lpstr>
      <vt:lpstr>Περιπτώσεις ρύπανσης</vt:lpstr>
      <vt:lpstr>Συμπεριφορά ρύπων</vt:lpstr>
      <vt:lpstr>Συμπεριφορά ρύπων</vt:lpstr>
      <vt:lpstr>Συμπεριφορά ρύπων</vt:lpstr>
      <vt:lpstr>Συμπεριφορά ρύπων</vt:lpstr>
      <vt:lpstr>Συμπεριφορά ρύπων</vt:lpstr>
      <vt:lpstr>Πηγές Υδρογεωλογικής Πληροφορίας</vt:lpstr>
      <vt:lpstr>Συντελεστές Βαρύτητας</vt:lpstr>
      <vt:lpstr>Συντελεστές Βαρύτητας – Pesticide DRASTIC</vt:lpstr>
      <vt:lpstr>Βαθμολογίες</vt:lpstr>
      <vt:lpstr>Βαθμολόγηση</vt:lpstr>
      <vt:lpstr>Βαθμολόγηση του παράγοντα D</vt:lpstr>
      <vt:lpstr>Βάθος ως την οροφή του υ.ο.</vt:lpstr>
      <vt:lpstr>Βαθμολόγηση του παράγοντα R</vt:lpstr>
      <vt:lpstr>Βαθμολόγηση του παράγοντα A</vt:lpstr>
      <vt:lpstr>Τύπος υδροφόρου (χαλαρός)</vt:lpstr>
      <vt:lpstr>Τύπος υδροφόρου (συμπαγής)</vt:lpstr>
      <vt:lpstr>Τύπος υδροφόρου (καρστικός)</vt:lpstr>
      <vt:lpstr>Τύπος υδροφόρου (διερρηγμένος)</vt:lpstr>
      <vt:lpstr>Βαθμολόγηση του παράγοντα S</vt:lpstr>
      <vt:lpstr>Σύσταση εδάφους</vt:lpstr>
      <vt:lpstr>Βαθμολόγηση του παράγοντα T</vt:lpstr>
      <vt:lpstr>Βαθμολόγηση του παράγοντα I</vt:lpstr>
      <vt:lpstr>Ακόρεστη Ζώνη</vt:lpstr>
      <vt:lpstr>Βαθμολόγηση του παράγοντα C</vt:lpstr>
      <vt:lpstr>Υδραυλική Αγωγιμότητα</vt:lpstr>
      <vt:lpstr>Εφαρμογή σε GIS</vt:lpstr>
      <vt:lpstr>Παράδειγμα</vt:lpstr>
      <vt:lpstr>Ανάγλυφο</vt:lpstr>
      <vt:lpstr>Υδρογραφικό δίκτυο</vt:lpstr>
      <vt:lpstr>Βάθος στάθμης υ.ο.</vt:lpstr>
      <vt:lpstr>Κατείσδυση</vt:lpstr>
      <vt:lpstr>Γεωλογικός χάρτης</vt:lpstr>
      <vt:lpstr>Υδροφόρο μέσο</vt:lpstr>
      <vt:lpstr>Εδαφικό κάλυμμα</vt:lpstr>
      <vt:lpstr>Ακόρεστη ζώνη</vt:lpstr>
      <vt:lpstr>Υδραυλική αγωγιμότητα</vt:lpstr>
      <vt:lpstr>D</vt:lpstr>
      <vt:lpstr>D</vt:lpstr>
      <vt:lpstr>D</vt:lpstr>
      <vt:lpstr>R</vt:lpstr>
      <vt:lpstr>Α</vt:lpstr>
      <vt:lpstr>A</vt:lpstr>
      <vt:lpstr>S</vt:lpstr>
      <vt:lpstr>S</vt:lpstr>
      <vt:lpstr>Τ</vt:lpstr>
      <vt:lpstr>Ι</vt:lpstr>
      <vt:lpstr>C</vt:lpstr>
      <vt:lpstr>C</vt:lpstr>
      <vt:lpstr>DI</vt:lpstr>
      <vt:lpstr>DRASTIC – PESTICIDE DRASTIC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DRASTIC</dc:title>
  <dc:creator>Manolis</dc:creator>
  <cp:lastModifiedBy>Manolis</cp:lastModifiedBy>
  <cp:revision>28</cp:revision>
  <dcterms:created xsi:type="dcterms:W3CDTF">2020-06-05T12:57:54Z</dcterms:created>
  <dcterms:modified xsi:type="dcterms:W3CDTF">2021-04-16T06:39:01Z</dcterms:modified>
</cp:coreProperties>
</file>