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handoutMasterIdLst>
    <p:handoutMasterId r:id="rId59"/>
  </p:handoutMasterIdLst>
  <p:sldIdLst>
    <p:sldId id="256" r:id="rId2"/>
    <p:sldId id="308" r:id="rId3"/>
    <p:sldId id="299" r:id="rId4"/>
    <p:sldId id="317" r:id="rId5"/>
    <p:sldId id="257" r:id="rId6"/>
    <p:sldId id="258" r:id="rId7"/>
    <p:sldId id="261" r:id="rId8"/>
    <p:sldId id="262" r:id="rId9"/>
    <p:sldId id="300" r:id="rId10"/>
    <p:sldId id="302" r:id="rId11"/>
    <p:sldId id="303" r:id="rId12"/>
    <p:sldId id="305" r:id="rId13"/>
    <p:sldId id="304" r:id="rId14"/>
    <p:sldId id="259" r:id="rId15"/>
    <p:sldId id="269" r:id="rId16"/>
    <p:sldId id="263" r:id="rId17"/>
    <p:sldId id="292" r:id="rId18"/>
    <p:sldId id="293" r:id="rId19"/>
    <p:sldId id="294" r:id="rId20"/>
    <p:sldId id="276" r:id="rId21"/>
    <p:sldId id="298" r:id="rId22"/>
    <p:sldId id="278" r:id="rId23"/>
    <p:sldId id="260" r:id="rId24"/>
    <p:sldId id="266" r:id="rId25"/>
    <p:sldId id="267" r:id="rId26"/>
    <p:sldId id="271" r:id="rId27"/>
    <p:sldId id="324" r:id="rId28"/>
    <p:sldId id="272" r:id="rId29"/>
    <p:sldId id="273" r:id="rId30"/>
    <p:sldId id="274" r:id="rId31"/>
    <p:sldId id="309" r:id="rId32"/>
    <p:sldId id="275" r:id="rId33"/>
    <p:sldId id="277" r:id="rId34"/>
    <p:sldId id="310" r:id="rId35"/>
    <p:sldId id="313" r:id="rId36"/>
    <p:sldId id="312" r:id="rId37"/>
    <p:sldId id="279" r:id="rId38"/>
    <p:sldId id="289" r:id="rId39"/>
    <p:sldId id="280" r:id="rId40"/>
    <p:sldId id="286" r:id="rId41"/>
    <p:sldId id="287" r:id="rId42"/>
    <p:sldId id="332" r:id="rId43"/>
    <p:sldId id="290" r:id="rId44"/>
    <p:sldId id="307" r:id="rId45"/>
    <p:sldId id="288" r:id="rId46"/>
    <p:sldId id="318" r:id="rId47"/>
    <p:sldId id="321" r:id="rId48"/>
    <p:sldId id="319" r:id="rId49"/>
    <p:sldId id="331" r:id="rId50"/>
    <p:sldId id="320" r:id="rId51"/>
    <p:sldId id="325" r:id="rId52"/>
    <p:sldId id="326" r:id="rId53"/>
    <p:sldId id="329" r:id="rId54"/>
    <p:sldId id="328" r:id="rId55"/>
    <p:sldId id="315" r:id="rId56"/>
    <p:sldId id="330" r:id="rId5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600F9D-51C1-4440-9F21-7498823B0B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B554E-FC79-584C-88BF-E7E9CF3E4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50992F9C-D420-D645-B87D-4BFAE361CCCA}" type="datetimeFigureOut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F64F2-2DB3-404D-AFA7-EF695F39A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1CA36-7C6F-CD48-B659-0782D6A6F6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B77EFDE-24BA-2544-A9EF-CC91281C617F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26.4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1299 0,'97'12,"1"0,-3-2,1-1,-26-2,2 0,-5-1,12 0,-8 1,14 7,-36 3,1 3,10 6,3 2,11 5,3-1,-4-3,-4-3,17 4,-40-17,51-15,-17-5,9-2,-22 3,2-1,0 0,29-3,-9 0,4-2,-94 0,-60-10,-34-8,40 12,1 2,-33-9,37 12,-26 6,-21 5,39 1,-2 0,-8 0,2 0,-22-2,25-2,7-8,38-2,63 7,30 4,-9 0,6 2,9 1,8 2,-5 1,10-2,-10 1,-31-1,-5-1,41-4,-20-4,-19 3,4 0,8 0,-2 1,31 0,-37 4,6 1,33 3,9 0,-21 0,3-1,1 1,2-1,1 1,-6-1,14 0,-13 0,-4-6,-15-6,6-4,20 3,-4 12,11 3,-25 0,1 1,1 0,0 1,-1 0,-3-1,17 1,-20-2,-42-4,-68 0,-22 0,11 0,-42 4,91 2,13-1,26 5,13 2,-4-1,-6 8,-27 1,-10-1,-1-3,-16-7,-13 1,-14 0,-20-2,-20-5,32-2,-1-1,-44 0,26 0,8-1,-2 1,-12-1,7 0,-6 1,-3-1,-13 1,-4-1,2 1,7-1,1 1,8 0,1 0,12 0,-1 0,6 1,-9 0,6-1,-5 1,-2 0,-9 0,-3 0,1 0,2 0,0 0,10 0,-31 0,61 0,-31-4,14 1,-5 1,-16-1,-2 0,-3 1,5 0,-15 1,20 0,12 0,-8 0,3 0,-5 1,-3-1,-18 1,-5-1,2 1,2-1,1 1,6-1,-7 1,10-1,29 0,4-1,-32-2,28 1,-5 0,-13-1,-2 1,1 0,3 0,-23 0,33 2,-24 3,23 0,-5 1,-11 0,-1 1,6-1,6 1,-15 9,40 6,19 3,3 4,8-9,4-2,4-3,1 7,1 7,1 1,-1 2,5-11,9-8,3-5,0-6,23-1,19-1,21-1,-2 0,-32 1,-17 1,12 1,26 0,19 0,-10 0,-24 1,38 2,-39 0,0-1,2 0,-1 0,29 2,-63-3,0 0,23 3,22 1,14 1,-8-1,-10-1,3-1,11 0,-5-1,5 0,3 0,9 0,3 0,-2 0,-5 0,-3-1,-6 1,-2-1,-11 0,-2 1,-13 2,1 0,20-2,8 0,-13-1,-3-1,-8 0,4 0,6 0,40 1,-37 0,3-1,0 1,-2 0,-4-1,-7 0,-1 0,-14 1,31 1,19-1,0 0,10 0,1 0,-18 0,1-1,0 1,-3 0,15-1,-2 1,-11-1,-6 0,-17 0,-26 0,-18 0,57 6,2-2,10 1,15 0,2 0,-2 0,-6-1,-26-3,-7 1,11-1,18 2,8-1,-5 1,-26 3,-32 1,0 6,-10 4,-7 5,-7 0,-3-3,-1-6,0 3,2 6,4 9,2 8,0-3,-4-7,-5-10,-2 4,-1 1,0 3,0-6,0-12,-29-1,-55 2,22-4,-5 1,-13 0,-1 0,13-2,6 0,-13-2,41-3,2-4,-40-2,20 3,-4 0,-7-1,2 1,-33-1,39 1,15 3,-16 3,-3 1,-10 0,5-1,-5 1,-1 0,1-1,0 0,2 0,-20 1,10 0,-3-1,65-3,0 1,-37 1,-40 3,32-3,-2 0,4 0,3 0,-17-1,24-1,6 0,-30-2,20 1,-5-1,-4-1,0 0,4 0,3 0,-20-1,38 1,-10 1,-41-1,17 0,-7 0,-10 0,-1 0,15 0,5 1,-27-3,29 2,-19 1,25 0,-3 0,-8-1,1 0,14 0,4 1,-16-3,11 1,-8 2,-19 1,3-1,30 2,18 0,-5 2,-22-1,-28 1,35-1,0 0,-45 0,22-1,31 0,15 0,-19 0,-32 1,30 0,0 0,-39 1,33 0,21 1,-1 1,-12 2,2 0,15-1,15 2,11 2,-4 8,3-4,-1 2,-1-3,-1 2,-2 3,1 0,3-4,1 4,2-1,2 5,2-3,0-4,35-1,13-6,50 0,-1-5,-10-1,-30-1,-29 1,20 2,15 1,13 2,-10-2,4 1,3 0,5 0,1 1,-3-1,21 1,-12 0,1 0,-4 0,-21-3,6-1,15 2,1-1,-5 0,0 0,7 0,1 0,3 0,3 1,-24-1,3-1,0 2,-1-1,1 0,-8 0,-1 0,-11 0,-1 0,-24-2,66-1,-16 0,8 0,10 0,0 0,-10 0,-9 0,5 0,-40 0,22 0,34-2,-45 1,1 0,34-1,-17 0,31 1,-41 0,2 0,-3 1,-4-1,21 0,-41 1,11 0,20 0,-1 0,-18 0,-28 0,-14 0,30-1,28 0,23-1,-16 0,-18 1,-20 1,3 0,-8 0,-7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19.4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30,'92'0,"-38"0,2 0,4-1,1 0,-2 0,-2-1,30-1,-25 0,-1 2,10 1,25-1,6 0,-30 0,1 0,-3 1,21-2,-7 1,-25 0,-4 0,-4-1,-1 1,2 0,-3-1,12 1,-63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27.3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1 139,'81'-2,"0"0,0-1,1 1,16-1,-1-1,0 1,2-1,0 1,-8-1,3 1,-11-1,-28 2,0 0,33-2,12-1,-11 0,6-2,4 0,-16 1,2 0,1 0,-2 0,21-2,-3 1,-10-1,-8 1,-15 1,-10 2,-23 5,32 0,17 0,-10-1,6-1,1 1,0-1,1 1,-3-1,25 0,-12-1,-40 1,-4 0,5 1,2 0,12 0,1 0,-1 0,-4 0,35 1,-14 3,-6-1,-5 1,-26-2,-38-1,7 1,15 1,0 1,4 1,-6-2,-10-1,3 0,63 6,-37-4,2 1,48 4,-19-2,-64-6,0 1,2-1,51 7,14 2,12 2,-34-6,9 0,-1 0,26 2,-1-2,0 1,-3-1,-10 0,-20-3,-44-3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30.9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1 208,'54'0,"0"0,4-1,0 0,-2 0,-2-1,39-1,-29 0,-35 2,7 0,31-2,18-1,-3 0,9 0,2 0,-14 0,3 1,0-1,-2 1,20-1,-1 0,-11 0,-4 1,-14 1,-6 1,-14-1,6 0,9-2,22 0,4-1,6 0,-3 0,-19 1,-3 1,-3 0,4 1,8-2,9 0,5-1,-9 1,4-1,2 0,0 1,6-1,1 0,-1 0,-5 0,8 0,-5-1,-12 2,-16 1,-8 1,-10 1,2 0,28-2,8 0,-19 0,2 0,-1 0,30-2,-7 1,-26 0,-9 1,11 2,12 2,-31-1,3 1,9-1,-2 1,33 0,-35 0,-27 1,-20-1,0 0,8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34.1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0 179,'75'0,"-1"0,0 0,8-1,3 1,1-1,7 0,2 0,-3-1,-10 1,-3-1,-5 1,8-1,-6 0,-14 1,2 0,27 0,9 1,-18 0,3 0,3-1,6 1,1-1,-3 0,-16 1,-3-1,-10 1,36-1,-52 1,24-3,23-1,8-1,-23 1,5 0,4-1,2 0,1 0,-6 0,2 0,2 0,1 0,-2 0,-1 0,14-1,1 0,-1 0,-6 0,-9 1,2-1,-10 1,1 1,2 0,-1 1,2-1,7 1,2-1,1 0,4-1,1 1,-3 0,-8 0,-3 0,-8 1,-3 2,-12 0,2 4,-10 1,32 5,7 0,1-1,-24-1,-56-7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37.4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0 149,'81'-3,"0"-1,15 0,0-1,-5 0,-4 0,-9 1,-7 0,9 1,-18 1,9 0,13 1,-9-1,6-1,1 1,7-1,2 1,-4-1,-11 1,-2-1,-10 1,31-1,-2 2,-32 0,8 0,5-1,18 0,5-1,2 0,-23 1,2 0,-2 0,-4 0,6-1,-5 0,-9 1,-11 0,-2 0,15 0,6 1,24-2,7 1,-25 0,2 0,-1 0,-8 0,-3 1,-6-1,37 0,-4 1,-2 0,14 0,-14-1,6 0,1-1,-24 2,2-1,-2 0,-4 0,5 0,-4 0,-10 0,25-1,-14 3,-21 0,3 0,3-1,-1 1,36-1,-26 2,10 2,7 2,-10-2,-39-1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40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67,'98'3,"-24"-2,-25 0,6-1,27-1,-29 1,2-1,1 1,-3-1,21 0,-17 0,11 1,8-1,10-1,4 0,-11 1,4-1,1 0,1 0,2 1,2-1,-2 0,-5 0,3 0,-4 0,-14 0,20 0,-58 2,21-1,42-1,-37 2,1-1,2 0,-1 1,-8 0,3 0,32-1,8-1,-13 1,4 0,1-1,10 1,1-1,-2 0,-10 1,-3-1,-8 1,-9-1,-4 1,9 1,5 0,23-1,7 0,-17 0,5 0,-1 0,0 0,1-1,-8 1,2-1,-14 0,-9 0,-53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48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35.4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1,'66'12,"1"1,19-1,7-1,-16-2,5-1,-1 0,0-2,0-1,-3 0,17-1,-9 0,-29-3,-10 1,-6-2,11 0,24 0,16 1,-7 0,7 0,4 0,-13-1,5 1,-1-1,-2 1,20-1,-3 1,-9-1,0 0,-14 0,4 0,-25-7,-5 0,8-1,19-2,5-1,-18 4,1-1,-3 1,17-1,-7 0,15 0,-43 4,-15 2,19 0,16-1,1 1,-23 1,-20 1,-1 0,39-1,34-1,-45 2,0-1,28 0,-22 4,19 4,6 2,-9-2,-35-3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39.4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1,'89'1,"0"1,0-1,-9 1,-2-1,-1 1,-4-1,-2 1,-6-1,2 0,-8 0,16 0,-6-1,-20 0,3-1,8 0,4 0,8-1,0 1,-13-1,-3 0,-5 1,3 2,23 2,6 1,9 1,5 1,-26-2,2 1,-3-1,18 1,-9-1,14 0,-41-2,2-1,13 1,3-1,11 1,1 0,-9-1,-6 0,4-1,-14-1,22-3,-28 2,2 0,47-1,-4 0,1 3,-6 0,-10 0,-19 2,-15 3,1 1,25 0,-20-3,3 0,-2-1,0 1,43 1,-43-2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45.9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1,'78'2,"-1"0,-12 0,-5 0,23 1,-43-2,9 2,1 0,8 0,17 1,3 0,6 0,-3-1,-19-1,-6 0,7-2,-18 2,-11 0,-2 0,19 7,-3 1,0 1,2-2,-19-5,-11-1,1-1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49.1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4,'73'1,"1"0,-3 0,-2 0,-3-1,-2 0,-11 0,-3-1,36 0,-4 0,17 0,-40 0,1 1,3-1,1 0,-2 1,-1-1,-7 1,-3 0,29 0,-29 0,-9 2,5 2,10 0,33 3,11 0,-18 0,6-1,0 1,5 0,2 0,-5 0,-19-2,-4 0,-5 0,0 1,-9-1,10 0,8 1,-16-3,7 0,21 1,5 0,2 0,-3 0,-20-1,-6-1,13 3,-49-4,16 1,20-1,16-1,0 0,7 0,5 0,-10-1,4 1,0-1,-1 1,-5-1,0 0,-3 0,-5 0,32 0,-15-1,-2 2,-48-1,58-5,-18 0,7-1,10-1,1 0,-9 1,-10 0,7-2,-55 7,2 1,42-3,27-2,0 0,-39 1,-38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52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63,'91'-1,"-27"-1,3-1,3 0,1-1,-1 0,-5 1,25-2,-54 3,12 1,15 0,12 0,-5-1,6-1,3 1,14-1,3 0,-2 0,-10 0,-1 0,-7 0,3 0,-12 1,1 0,-39 2,23 1,26 1,19 1,-9-1,-30 0,-8 0,6-1,41-2,-33 0,2 1,-1-2,-3 1,32-1,-50 2,-13 0,57 0,-18 0,5 0,12 0,-1 0,-7 0,-7 0,16 0,-28 0,-12 1,6 1,27-1,7 1,-20-1,2 0,-1-1,28 2,-7-1,-30-1,-9 0,-2 1,-8-1,19 0,10 0,-5 0,-21 0,-11 0,-8 0,1 0,56 0,-15-2,7 0,10 0,1-1,-7 1,-6-1,28-1,-34 3,-9 1,-1 1,-26 0,-14-1,4 3,6 0,2 0,-5 0,-15-2,12 0,-6 0,6 0,-11-1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1:59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14,'59'4,"1"0,3-1,7-1,3-1,20 1,5 0,0 0,-22-2,1 1,-1-1,-2 1,14-1,-3 0,-9 0,-8 0,-8 0,33 0,-31 0,10-1,4 0,20 1,5-1,2-1,-20 2,1-1,1 0,-4 0,13 0,-2 0,-12 1,-20-1,-4 2,15-1,6 1,-3-1,6 0,3 0,-8-1,3 0,2 0,0 0,1 0,2-1,-2 0,-5 0,1 0,-5 0,-7-1,-7 0,-4 1,2 0,0 2,44-1,-12 1,-15-1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03.3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20,'92'7,"0"0,-3-1,-2-1,-8-4,-5 0,-16-1,-4 0,29 0,11-1,-22-1,8-2,-11 1,4 0,1 0,1-1,1 1,-4-1,17 0,-10 0,13 0,-31 4,20 0,-26 0,1 0,0 0,-2 0,21 0,-42 0,-9 0,47 0,-7 0,8 0,18 0,4-1,0 0,-5-1,-21 1,-8 0,7-1,-26 2,31 1,-11 0,8-1,13 1,3-1,-1 0,-5 1,-19-2,-7 2,5-1,-11 2,52 3,-24-2,7 0,-17 0,3-1,-1 1,30 1,-6-1,-26 0,-7-1,15 3,-4 2,-13-1,6-1,29 3,5 0,0-1,-3 0,-20-2,-9 0,3 0,-20-4,14 0,2 0,-5-1,-39 0,22 2,18 0,-1 1,-10-1,-33-2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1T18:52:08.2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0 131,'74'3,"-1"1,7-1,1 0,-3-2,-3 0,-7 0,-5-1,29 0,-43 1,7-1,13 0,10-1,5 0,-8 0,3-1,3 1,1-1,5 0,2 1,-1-1,-4 0,9-1,-4 0,-11 0,-10 1,-8-1,-10 2,1 1,25-1,8-1,-6 0,6 0,1-1,7 0,3 0,-4 0,-8 0,-2 0,-7 0,2 0,-4 0,7 1,5 0,-11 0,4-1,3 0,10 0,4-1,-1 1,-3-1,-1 1,-7 0,1-1,-6 0,-5 1,-1 0,9-2,1 0,6-1,-2 0,-11 0,-9 2,-3-1,9 5,27 1,-42-1,0 0,42 0,-46-1,-5 2,9 0,0 0,-16 0,-26-2,-4 1,4 0,16 1,19 1,-23-2,6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B7D91DB-6B06-9D41-93D7-E380AA1F9A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353420E8-D608-F24F-AD50-D168FAC64A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247E02C-4BBA-0E46-ADE1-DE16CEAA38E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52570BCA-EAEE-CE43-BD38-7892EBF4267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F4AD7DCF-5D32-BC44-BA79-ADF83AA00D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1C52ADD0-CDC9-784B-8853-8843C4B02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6C6EC04-8246-864F-9F95-067B75AAD3F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52B8CE1B-8064-6246-838A-ACED0F73F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73445F-C4F3-0742-913F-0FC5521671E2}" type="slidenum">
              <a:rPr lang="el-GR" altLang="en-US"/>
              <a:pPr>
                <a:spcBef>
                  <a:spcPct val="0"/>
                </a:spcBef>
              </a:pPr>
              <a:t>10</a:t>
            </a:fld>
            <a:endParaRPr lang="el-GR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6730734-E3E7-8145-94D3-3C4C07861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2059E98-9498-1E44-ACCA-98F2059F9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</a:rPr>
              <a:t>Strike-slip example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ヒラギノ角ゴ Pro W3" panose="020B0300000000000000" pitchFamily="34" charset="-128"/>
              </a:rPr>
              <a:t>moletrack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40019CD-188B-6041-A893-6389CB409DE3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8444ECC-F052-E645-9BFA-F3A0AFCC7A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261 w 6027"/>
                <a:gd name="T1" fmla="*/ 369 h 2296"/>
                <a:gd name="T2" fmla="*/ 0 w 6027"/>
                <a:gd name="T3" fmla="*/ 369 h 2296"/>
                <a:gd name="T4" fmla="*/ 0 w 6027"/>
                <a:gd name="T5" fmla="*/ 0 h 2296"/>
                <a:gd name="T6" fmla="*/ 5261 w 6027"/>
                <a:gd name="T7" fmla="*/ 0 h 2296"/>
                <a:gd name="T8" fmla="*/ 5261 w 6027"/>
                <a:gd name="T9" fmla="*/ 369 h 2296"/>
                <a:gd name="T10" fmla="*/ 5261 w 6027"/>
                <a:gd name="T11" fmla="*/ 36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0E573BFA-65BF-BE48-A1F6-E70474A7DA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5D7D7328-E702-CF4C-8602-C46EC1D80734}"/>
              </a:ext>
            </a:extLst>
          </p:cNvPr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R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2540943-D8BA-534E-A1A0-999F2CDD4ECE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3D8CBAC-7116-3D4F-B6A0-4A2D6F95ED4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558E8084-3CE0-AA47-95A1-01F3792C95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9F028543-284E-DA4C-9E65-A67615EE6A2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57575AEC-53E0-904F-BF5E-769014A6EAF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5 h 353"/>
                  <a:gd name="T4" fmla="*/ 24 w 186"/>
                  <a:gd name="T5" fmla="*/ 43 h 353"/>
                  <a:gd name="T6" fmla="*/ 18 w 186"/>
                  <a:gd name="T7" fmla="*/ 93 h 353"/>
                  <a:gd name="T8" fmla="*/ 42 w 186"/>
                  <a:gd name="T9" fmla="*/ 160 h 353"/>
                  <a:gd name="T10" fmla="*/ 48 w 186"/>
                  <a:gd name="T11" fmla="*/ 227 h 353"/>
                  <a:gd name="T12" fmla="*/ 0 w 186"/>
                  <a:gd name="T13" fmla="*/ 495 h 353"/>
                  <a:gd name="T14" fmla="*/ 54 w 186"/>
                  <a:gd name="T15" fmla="*/ 327 h 353"/>
                  <a:gd name="T16" fmla="*/ 84 w 186"/>
                  <a:gd name="T17" fmla="*/ 303 h 353"/>
                  <a:gd name="T18" fmla="*/ 126 w 186"/>
                  <a:gd name="T19" fmla="*/ 177 h 353"/>
                  <a:gd name="T20" fmla="*/ 144 w 186"/>
                  <a:gd name="T21" fmla="*/ 168 h 353"/>
                  <a:gd name="T22" fmla="*/ 144 w 186"/>
                  <a:gd name="T23" fmla="*/ 126 h 353"/>
                  <a:gd name="T24" fmla="*/ 186 w 186"/>
                  <a:gd name="T25" fmla="*/ 93 h 353"/>
                  <a:gd name="T26" fmla="*/ 162 w 186"/>
                  <a:gd name="T27" fmla="*/ 8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96E42AD7-AF4B-364F-BE1D-D83D08FB844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DC117705-E9D5-6645-9D2F-F26C07217F5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9 h 66"/>
                  <a:gd name="T8" fmla="*/ 6 w 155"/>
                  <a:gd name="T9" fmla="*/ 25 h 66"/>
                  <a:gd name="T10" fmla="*/ 0 w 155"/>
                  <a:gd name="T11" fmla="*/ 34 h 66"/>
                  <a:gd name="T12" fmla="*/ 78 w 155"/>
                  <a:gd name="T13" fmla="*/ 84 h 66"/>
                  <a:gd name="T14" fmla="*/ 96 w 155"/>
                  <a:gd name="T15" fmla="*/ 59 h 66"/>
                  <a:gd name="T16" fmla="*/ 155 w 155"/>
                  <a:gd name="T17" fmla="*/ 93 h 66"/>
                  <a:gd name="T18" fmla="*/ 126 w 155"/>
                  <a:gd name="T19" fmla="*/ 3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B0E1EA66-5428-F846-9445-78B8580BB75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2 h 72"/>
                  <a:gd name="T2" fmla="*/ 0 w 42"/>
                  <a:gd name="T3" fmla="*/ 26 h 72"/>
                  <a:gd name="T4" fmla="*/ 12 w 42"/>
                  <a:gd name="T5" fmla="*/ 9 h 72"/>
                  <a:gd name="T6" fmla="*/ 0 w 42"/>
                  <a:gd name="T7" fmla="*/ 9 h 72"/>
                  <a:gd name="T8" fmla="*/ 12 w 42"/>
                  <a:gd name="T9" fmla="*/ 9 h 72"/>
                  <a:gd name="T10" fmla="*/ 24 w 42"/>
                  <a:gd name="T11" fmla="*/ 9 h 72"/>
                  <a:gd name="T12" fmla="*/ 36 w 42"/>
                  <a:gd name="T13" fmla="*/ 9 h 72"/>
                  <a:gd name="T14" fmla="*/ 42 w 42"/>
                  <a:gd name="T15" fmla="*/ 0 h 72"/>
                  <a:gd name="T16" fmla="*/ 30 w 42"/>
                  <a:gd name="T17" fmla="*/ 26 h 72"/>
                  <a:gd name="T18" fmla="*/ 42 w 42"/>
                  <a:gd name="T19" fmla="*/ 69 h 72"/>
                  <a:gd name="T20" fmla="*/ 12 w 42"/>
                  <a:gd name="T21" fmla="*/ 102 h 72"/>
                  <a:gd name="T22" fmla="*/ 6 w 42"/>
                  <a:gd name="T23" fmla="*/ 52 h 72"/>
                  <a:gd name="T24" fmla="*/ 6 w 42"/>
                  <a:gd name="T25" fmla="*/ 52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</p:grp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FA8CD6F6-3139-A244-A486-BF8BF86B693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B82BD621-2CB1-B544-835E-57B8EF73B640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B2052729-F586-0644-9DCE-E5CA388EF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3 h 287"/>
                <a:gd name="T4" fmla="*/ 66 w 365"/>
                <a:gd name="T5" fmla="*/ 114 h 287"/>
                <a:gd name="T6" fmla="*/ 143 w 365"/>
                <a:gd name="T7" fmla="*/ 189 h 287"/>
                <a:gd name="T8" fmla="*/ 191 w 365"/>
                <a:gd name="T9" fmla="*/ 174 h 287"/>
                <a:gd name="T10" fmla="*/ 341 w 365"/>
                <a:gd name="T11" fmla="*/ 299 h 287"/>
                <a:gd name="T12" fmla="*/ 305 w 365"/>
                <a:gd name="T13" fmla="*/ 180 h 287"/>
                <a:gd name="T14" fmla="*/ 365 w 365"/>
                <a:gd name="T15" fmla="*/ 138 h 287"/>
                <a:gd name="T16" fmla="*/ 359 w 365"/>
                <a:gd name="T17" fmla="*/ 132 h 287"/>
                <a:gd name="T18" fmla="*/ 335 w 365"/>
                <a:gd name="T19" fmla="*/ 120 h 287"/>
                <a:gd name="T20" fmla="*/ 299 w 365"/>
                <a:gd name="T21" fmla="*/ 93 h 287"/>
                <a:gd name="T22" fmla="*/ 257 w 365"/>
                <a:gd name="T23" fmla="*/ 75 h 287"/>
                <a:gd name="T24" fmla="*/ 215 w 365"/>
                <a:gd name="T25" fmla="*/ 57 h 287"/>
                <a:gd name="T26" fmla="*/ 173 w 365"/>
                <a:gd name="T27" fmla="*/ 39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7FFB74B2-3AEC-F54B-A194-357F2DC54E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7752208-CA68-464D-8970-1C5111C3D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3 h 60"/>
                <a:gd name="T16" fmla="*/ 65 w 71"/>
                <a:gd name="T17" fmla="*/ 45 h 60"/>
                <a:gd name="T18" fmla="*/ 71 w 71"/>
                <a:gd name="T19" fmla="*/ 57 h 60"/>
                <a:gd name="T20" fmla="*/ 71 w 71"/>
                <a:gd name="T21" fmla="*/ 63 h 60"/>
                <a:gd name="T22" fmla="*/ 59 w 71"/>
                <a:gd name="T23" fmla="*/ 57 h 60"/>
                <a:gd name="T24" fmla="*/ 47 w 71"/>
                <a:gd name="T25" fmla="*/ 45 h 60"/>
                <a:gd name="T26" fmla="*/ 23 w 71"/>
                <a:gd name="T27" fmla="*/ 33 h 60"/>
                <a:gd name="T28" fmla="*/ 23 w 71"/>
                <a:gd name="T29" fmla="*/ 39 h 60"/>
                <a:gd name="T30" fmla="*/ 18 w 71"/>
                <a:gd name="T31" fmla="*/ 45 h 60"/>
                <a:gd name="T32" fmla="*/ 12 w 71"/>
                <a:gd name="T33" fmla="*/ 51 h 60"/>
                <a:gd name="T34" fmla="*/ 6 w 71"/>
                <a:gd name="T35" fmla="*/ 51 h 60"/>
                <a:gd name="T36" fmla="*/ 6 w 71"/>
                <a:gd name="T37" fmla="*/ 51 h 60"/>
                <a:gd name="T38" fmla="*/ 6 w 71"/>
                <a:gd name="T39" fmla="*/ 39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397200-1F08-6544-AFAB-C1FB8AC6C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7 h 162"/>
                <a:gd name="T10" fmla="*/ 96 w 161"/>
                <a:gd name="T11" fmla="*/ 63 h 162"/>
                <a:gd name="T12" fmla="*/ 102 w 161"/>
                <a:gd name="T13" fmla="*/ 75 h 162"/>
                <a:gd name="T14" fmla="*/ 108 w 161"/>
                <a:gd name="T15" fmla="*/ 87 h 162"/>
                <a:gd name="T16" fmla="*/ 120 w 161"/>
                <a:gd name="T17" fmla="*/ 99 h 162"/>
                <a:gd name="T18" fmla="*/ 143 w 161"/>
                <a:gd name="T19" fmla="*/ 117 h 162"/>
                <a:gd name="T20" fmla="*/ 155 w 161"/>
                <a:gd name="T21" fmla="*/ 144 h 162"/>
                <a:gd name="T22" fmla="*/ 161 w 161"/>
                <a:gd name="T23" fmla="*/ 162 h 162"/>
                <a:gd name="T24" fmla="*/ 161 w 161"/>
                <a:gd name="T25" fmla="*/ 168 h 162"/>
                <a:gd name="T26" fmla="*/ 96 w 161"/>
                <a:gd name="T27" fmla="*/ 105 h 162"/>
                <a:gd name="T28" fmla="*/ 30 w 161"/>
                <a:gd name="T29" fmla="*/ 57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1EDB14-303C-F54A-B083-EF60079067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3 h 60"/>
                <a:gd name="T4" fmla="*/ 41 w 59"/>
                <a:gd name="T5" fmla="*/ 39 h 60"/>
                <a:gd name="T6" fmla="*/ 47 w 59"/>
                <a:gd name="T7" fmla="*/ 45 h 60"/>
                <a:gd name="T8" fmla="*/ 53 w 59"/>
                <a:gd name="T9" fmla="*/ 57 h 60"/>
                <a:gd name="T10" fmla="*/ 53 w 59"/>
                <a:gd name="T11" fmla="*/ 63 h 60"/>
                <a:gd name="T12" fmla="*/ 47 w 59"/>
                <a:gd name="T13" fmla="*/ 57 h 60"/>
                <a:gd name="T14" fmla="*/ 35 w 59"/>
                <a:gd name="T15" fmla="*/ 51 h 60"/>
                <a:gd name="T16" fmla="*/ 23 w 59"/>
                <a:gd name="T17" fmla="*/ 39 h 60"/>
                <a:gd name="T18" fmla="*/ 17 w 59"/>
                <a:gd name="T19" fmla="*/ 33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7817348C-51D8-4946-B4F8-89C8893599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9 h 204"/>
                <a:gd name="T2" fmla="*/ 245 w 245"/>
                <a:gd name="T3" fmla="*/ 45 h 204"/>
                <a:gd name="T4" fmla="*/ 209 w 245"/>
                <a:gd name="T5" fmla="*/ 87 h 204"/>
                <a:gd name="T6" fmla="*/ 143 w 245"/>
                <a:gd name="T7" fmla="*/ 138 h 204"/>
                <a:gd name="T8" fmla="*/ 167 w 245"/>
                <a:gd name="T9" fmla="*/ 162 h 204"/>
                <a:gd name="T10" fmla="*/ 179 w 245"/>
                <a:gd name="T11" fmla="*/ 213 h 204"/>
                <a:gd name="T12" fmla="*/ 77 w 245"/>
                <a:gd name="T13" fmla="*/ 138 h 204"/>
                <a:gd name="T14" fmla="*/ 47 w 245"/>
                <a:gd name="T15" fmla="*/ 87 h 204"/>
                <a:gd name="T16" fmla="*/ 89 w 245"/>
                <a:gd name="T17" fmla="*/ 69 h 204"/>
                <a:gd name="T18" fmla="*/ 59 w 245"/>
                <a:gd name="T19" fmla="*/ 39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9 h 204"/>
                <a:gd name="T50" fmla="*/ 233 w 245"/>
                <a:gd name="T51" fmla="*/ 39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3995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995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64F24FE5-F0A9-E84F-B6F8-95F5B63131B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1EC96500-4C67-0D48-B5CE-359369BAF8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017A71-3AD8-A743-8D16-DDFA79BFFB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4CBDCA8C-8AAF-864F-8847-FFCD4BFD542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89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0E970A0F-5568-0A44-9AD7-9B57100A7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9B50BCD-0B79-024C-ABCC-325B23279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8550B1F-2188-8C4D-A1E1-DE16AA729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62CB-5AC5-DC4A-9E8F-34696846DC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76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DACE786B-3C84-DD4C-9E12-1E9D8724A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B9B31BB9-CE90-7847-983F-20D3EBEE8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D31F107-21AC-2D45-A0F5-CB12F861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BCF6-E6ED-6E42-9B46-DA16EF2CE4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4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6BC64A-BF7A-3841-98D3-3EDFB18E6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628F286F-EB51-A547-BCAE-339453138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323D14BE-5730-454C-AB67-E682E276C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57480-47A6-7440-BE22-8B273FDC40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777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967C7F04-9F14-5A40-A438-97D26D39F6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D7140880-EDA7-DB4E-977E-4604F7020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083906C-2625-E540-BD8D-1790C93FD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099F-564D-C142-B1E8-68E475821C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662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E21221A3-FC25-BD45-AFDE-28A2222AA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BE80B626-043F-F84E-AD35-43A8D6837F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1C9061B3-B7A2-C544-80B4-B43AC47D50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11EC-73CE-3440-A460-FE4EF801E0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182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4B6A7561-5E71-4449-BBC7-EA69B27BF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88F39B9F-A688-7E4B-AD77-74CEC777D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9087FF27-43B6-7549-A910-860F6465A0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58F57-1EB0-8B41-A2CE-11C9872CE9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47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8E980CFA-7A06-A04E-B949-FF068EE11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98984BF5-F0B4-824C-80AB-0C5ECD2C0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5AB6290-9459-E240-ADB7-8C55DFD6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7F245-C043-D942-BFD4-659CA83B29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7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6FAE2545-AAC2-0943-BAB2-723B231D4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CD02A016-8ECB-8F45-983E-ED18F8924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5344816A-1F8D-8440-8FB6-2F029758F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625C-1D02-A549-ACF2-35C206EEB6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096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0A24DAE9-0064-DA4B-870E-950F0D295A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8DEA2EC0-BD0E-ED4A-8475-7B7AA7B37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150FE3AE-6C21-D240-B37F-807CF1CEE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7F0A1-64A2-4A42-94C2-AADBD5135B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222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46B9500C-706B-1744-9131-6B0702F2D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1C24117-7214-854F-B76C-9289F1C2C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1028386E-E1A2-D84D-9473-E124C996F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7F3D7-CB96-6D4F-A910-82FCE47CE9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662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C024C74-3074-974F-B339-FC1FF3C6E5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D2236836-0387-7548-966E-6CDF4C004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D8777EBD-9FCD-A240-8D8D-E80C6F777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2BCA6-3248-C24F-BD9B-D9F210AD3E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743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32CE652-9BF2-AC45-9494-29A833CFE76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>
              <a:extLst>
                <a:ext uri="{FF2B5EF4-FFF2-40B4-BE49-F238E27FC236}">
                  <a16:creationId xmlns:a16="http://schemas.microsoft.com/office/drawing/2014/main" id="{8B7EFF24-DE83-E747-A88E-443520F048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261 w 6027"/>
                <a:gd name="T1" fmla="*/ 369 h 2296"/>
                <a:gd name="T2" fmla="*/ 0 w 6027"/>
                <a:gd name="T3" fmla="*/ 369 h 2296"/>
                <a:gd name="T4" fmla="*/ 0 w 6027"/>
                <a:gd name="T5" fmla="*/ 0 h 2296"/>
                <a:gd name="T6" fmla="*/ 5261 w 6027"/>
                <a:gd name="T7" fmla="*/ 0 h 2296"/>
                <a:gd name="T8" fmla="*/ 5261 w 6027"/>
                <a:gd name="T9" fmla="*/ 369 h 2296"/>
                <a:gd name="T10" fmla="*/ 5261 w 6027"/>
                <a:gd name="T11" fmla="*/ 36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38916" name="Freeform 4">
              <a:extLst>
                <a:ext uri="{FF2B5EF4-FFF2-40B4-BE49-F238E27FC236}">
                  <a16:creationId xmlns:a16="http://schemas.microsoft.com/office/drawing/2014/main" id="{494D7DBE-B4F1-DC4B-BF98-47A04B38DF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</p:grpSp>
      <p:sp>
        <p:nvSpPr>
          <p:cNvPr id="1027" name="Freeform 5">
            <a:extLst>
              <a:ext uri="{FF2B5EF4-FFF2-40B4-BE49-F238E27FC236}">
                <a16:creationId xmlns:a16="http://schemas.microsoft.com/office/drawing/2014/main" id="{13439308-0121-A34C-AB56-2A33362BB880}"/>
              </a:ext>
            </a:extLst>
          </p:cNvPr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R"/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1ED0B3E0-16BE-FC45-AD2A-E668CEE51CE8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8919" name="Freeform 7">
              <a:extLst>
                <a:ext uri="{FF2B5EF4-FFF2-40B4-BE49-F238E27FC236}">
                  <a16:creationId xmlns:a16="http://schemas.microsoft.com/office/drawing/2014/main" id="{3198AAF2-926F-B24D-B030-6712A682543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grpSp>
          <p:nvGrpSpPr>
            <p:cNvPr id="1042" name="Group 8">
              <a:extLst>
                <a:ext uri="{FF2B5EF4-FFF2-40B4-BE49-F238E27FC236}">
                  <a16:creationId xmlns:a16="http://schemas.microsoft.com/office/drawing/2014/main" id="{A3965BDF-1D90-E24B-955C-6C2EEE34E2B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>
                <a:extLst>
                  <a:ext uri="{FF2B5EF4-FFF2-40B4-BE49-F238E27FC236}">
                    <a16:creationId xmlns:a16="http://schemas.microsoft.com/office/drawing/2014/main" id="{F1144AF2-986F-DD4C-96D8-8FAFDCB6CBB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045" name="Freeform 10">
                <a:extLst>
                  <a:ext uri="{FF2B5EF4-FFF2-40B4-BE49-F238E27FC236}">
                    <a16:creationId xmlns:a16="http://schemas.microsoft.com/office/drawing/2014/main" id="{D9C978B9-64DF-6841-854B-B4BDF7C9D43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5 h 353"/>
                  <a:gd name="T4" fmla="*/ 24 w 186"/>
                  <a:gd name="T5" fmla="*/ 43 h 353"/>
                  <a:gd name="T6" fmla="*/ 18 w 186"/>
                  <a:gd name="T7" fmla="*/ 93 h 353"/>
                  <a:gd name="T8" fmla="*/ 42 w 186"/>
                  <a:gd name="T9" fmla="*/ 160 h 353"/>
                  <a:gd name="T10" fmla="*/ 48 w 186"/>
                  <a:gd name="T11" fmla="*/ 227 h 353"/>
                  <a:gd name="T12" fmla="*/ 0 w 186"/>
                  <a:gd name="T13" fmla="*/ 495 h 353"/>
                  <a:gd name="T14" fmla="*/ 54 w 186"/>
                  <a:gd name="T15" fmla="*/ 327 h 353"/>
                  <a:gd name="T16" fmla="*/ 84 w 186"/>
                  <a:gd name="T17" fmla="*/ 303 h 353"/>
                  <a:gd name="T18" fmla="*/ 126 w 186"/>
                  <a:gd name="T19" fmla="*/ 177 h 353"/>
                  <a:gd name="T20" fmla="*/ 144 w 186"/>
                  <a:gd name="T21" fmla="*/ 168 h 353"/>
                  <a:gd name="T22" fmla="*/ 144 w 186"/>
                  <a:gd name="T23" fmla="*/ 126 h 353"/>
                  <a:gd name="T24" fmla="*/ 186 w 186"/>
                  <a:gd name="T25" fmla="*/ 93 h 353"/>
                  <a:gd name="T26" fmla="*/ 162 w 186"/>
                  <a:gd name="T27" fmla="*/ 8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046" name="Freeform 11">
                <a:extLst>
                  <a:ext uri="{FF2B5EF4-FFF2-40B4-BE49-F238E27FC236}">
                    <a16:creationId xmlns:a16="http://schemas.microsoft.com/office/drawing/2014/main" id="{EEE0F781-0274-8E4F-97F5-BA8C7FF9DFC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047" name="Freeform 12">
                <a:extLst>
                  <a:ext uri="{FF2B5EF4-FFF2-40B4-BE49-F238E27FC236}">
                    <a16:creationId xmlns:a16="http://schemas.microsoft.com/office/drawing/2014/main" id="{D229EBE6-C666-8449-BED3-2ED0F06D109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9 h 66"/>
                  <a:gd name="T8" fmla="*/ 6 w 155"/>
                  <a:gd name="T9" fmla="*/ 25 h 66"/>
                  <a:gd name="T10" fmla="*/ 0 w 155"/>
                  <a:gd name="T11" fmla="*/ 34 h 66"/>
                  <a:gd name="T12" fmla="*/ 78 w 155"/>
                  <a:gd name="T13" fmla="*/ 84 h 66"/>
                  <a:gd name="T14" fmla="*/ 96 w 155"/>
                  <a:gd name="T15" fmla="*/ 59 h 66"/>
                  <a:gd name="T16" fmla="*/ 155 w 155"/>
                  <a:gd name="T17" fmla="*/ 93 h 66"/>
                  <a:gd name="T18" fmla="*/ 126 w 155"/>
                  <a:gd name="T19" fmla="*/ 3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  <p:sp>
            <p:nvSpPr>
              <p:cNvPr id="1048" name="Freeform 13">
                <a:extLst>
                  <a:ext uri="{FF2B5EF4-FFF2-40B4-BE49-F238E27FC236}">
                    <a16:creationId xmlns:a16="http://schemas.microsoft.com/office/drawing/2014/main" id="{71939FA7-E9BE-294D-BC30-6D774089F8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2 h 72"/>
                  <a:gd name="T2" fmla="*/ 0 w 42"/>
                  <a:gd name="T3" fmla="*/ 26 h 72"/>
                  <a:gd name="T4" fmla="*/ 12 w 42"/>
                  <a:gd name="T5" fmla="*/ 9 h 72"/>
                  <a:gd name="T6" fmla="*/ 0 w 42"/>
                  <a:gd name="T7" fmla="*/ 9 h 72"/>
                  <a:gd name="T8" fmla="*/ 12 w 42"/>
                  <a:gd name="T9" fmla="*/ 9 h 72"/>
                  <a:gd name="T10" fmla="*/ 24 w 42"/>
                  <a:gd name="T11" fmla="*/ 9 h 72"/>
                  <a:gd name="T12" fmla="*/ 36 w 42"/>
                  <a:gd name="T13" fmla="*/ 9 h 72"/>
                  <a:gd name="T14" fmla="*/ 42 w 42"/>
                  <a:gd name="T15" fmla="*/ 0 h 72"/>
                  <a:gd name="T16" fmla="*/ 30 w 42"/>
                  <a:gd name="T17" fmla="*/ 26 h 72"/>
                  <a:gd name="T18" fmla="*/ 42 w 42"/>
                  <a:gd name="T19" fmla="*/ 69 h 72"/>
                  <a:gd name="T20" fmla="*/ 12 w 42"/>
                  <a:gd name="T21" fmla="*/ 102 h 72"/>
                  <a:gd name="T22" fmla="*/ 6 w 42"/>
                  <a:gd name="T23" fmla="*/ 52 h 72"/>
                  <a:gd name="T24" fmla="*/ 6 w 42"/>
                  <a:gd name="T25" fmla="*/ 52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R"/>
              </a:p>
            </p:txBody>
          </p:sp>
        </p:grpSp>
        <p:sp>
          <p:nvSpPr>
            <p:cNvPr id="38926" name="Freeform 14">
              <a:extLst>
                <a:ext uri="{FF2B5EF4-FFF2-40B4-BE49-F238E27FC236}">
                  <a16:creationId xmlns:a16="http://schemas.microsoft.com/office/drawing/2014/main" id="{16516637-B7C0-8F4C-842F-B4A552A4A4B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</p:grpSp>
      <p:grpSp>
        <p:nvGrpSpPr>
          <p:cNvPr id="1029" name="Group 15">
            <a:extLst>
              <a:ext uri="{FF2B5EF4-FFF2-40B4-BE49-F238E27FC236}">
                <a16:creationId xmlns:a16="http://schemas.microsoft.com/office/drawing/2014/main" id="{55B56B69-0D03-D046-AB3A-5DA45C0168B0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>
              <a:extLst>
                <a:ext uri="{FF2B5EF4-FFF2-40B4-BE49-F238E27FC236}">
                  <a16:creationId xmlns:a16="http://schemas.microsoft.com/office/drawing/2014/main" id="{E7961A66-9DF4-3646-9F0C-95AB8D7DB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3 h 287"/>
                <a:gd name="T4" fmla="*/ 66 w 365"/>
                <a:gd name="T5" fmla="*/ 114 h 287"/>
                <a:gd name="T6" fmla="*/ 143 w 365"/>
                <a:gd name="T7" fmla="*/ 189 h 287"/>
                <a:gd name="T8" fmla="*/ 191 w 365"/>
                <a:gd name="T9" fmla="*/ 174 h 287"/>
                <a:gd name="T10" fmla="*/ 341 w 365"/>
                <a:gd name="T11" fmla="*/ 299 h 287"/>
                <a:gd name="T12" fmla="*/ 305 w 365"/>
                <a:gd name="T13" fmla="*/ 180 h 287"/>
                <a:gd name="T14" fmla="*/ 365 w 365"/>
                <a:gd name="T15" fmla="*/ 138 h 287"/>
                <a:gd name="T16" fmla="*/ 359 w 365"/>
                <a:gd name="T17" fmla="*/ 132 h 287"/>
                <a:gd name="T18" fmla="*/ 335 w 365"/>
                <a:gd name="T19" fmla="*/ 120 h 287"/>
                <a:gd name="T20" fmla="*/ 299 w 365"/>
                <a:gd name="T21" fmla="*/ 93 h 287"/>
                <a:gd name="T22" fmla="*/ 257 w 365"/>
                <a:gd name="T23" fmla="*/ 75 h 287"/>
                <a:gd name="T24" fmla="*/ 215 w 365"/>
                <a:gd name="T25" fmla="*/ 57 h 287"/>
                <a:gd name="T26" fmla="*/ 173 w 365"/>
                <a:gd name="T27" fmla="*/ 39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1036" name="Freeform 17">
              <a:extLst>
                <a:ext uri="{FF2B5EF4-FFF2-40B4-BE49-F238E27FC236}">
                  <a16:creationId xmlns:a16="http://schemas.microsoft.com/office/drawing/2014/main" id="{0ADFC321-CDCA-D248-AF87-6222E9DC5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1037" name="Freeform 18">
              <a:extLst>
                <a:ext uri="{FF2B5EF4-FFF2-40B4-BE49-F238E27FC236}">
                  <a16:creationId xmlns:a16="http://schemas.microsoft.com/office/drawing/2014/main" id="{CB37CE86-9838-F641-826D-F9052A64D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3 h 60"/>
                <a:gd name="T16" fmla="*/ 65 w 71"/>
                <a:gd name="T17" fmla="*/ 45 h 60"/>
                <a:gd name="T18" fmla="*/ 71 w 71"/>
                <a:gd name="T19" fmla="*/ 57 h 60"/>
                <a:gd name="T20" fmla="*/ 71 w 71"/>
                <a:gd name="T21" fmla="*/ 63 h 60"/>
                <a:gd name="T22" fmla="*/ 59 w 71"/>
                <a:gd name="T23" fmla="*/ 57 h 60"/>
                <a:gd name="T24" fmla="*/ 47 w 71"/>
                <a:gd name="T25" fmla="*/ 45 h 60"/>
                <a:gd name="T26" fmla="*/ 23 w 71"/>
                <a:gd name="T27" fmla="*/ 33 h 60"/>
                <a:gd name="T28" fmla="*/ 23 w 71"/>
                <a:gd name="T29" fmla="*/ 39 h 60"/>
                <a:gd name="T30" fmla="*/ 18 w 71"/>
                <a:gd name="T31" fmla="*/ 45 h 60"/>
                <a:gd name="T32" fmla="*/ 12 w 71"/>
                <a:gd name="T33" fmla="*/ 51 h 60"/>
                <a:gd name="T34" fmla="*/ 6 w 71"/>
                <a:gd name="T35" fmla="*/ 51 h 60"/>
                <a:gd name="T36" fmla="*/ 6 w 71"/>
                <a:gd name="T37" fmla="*/ 51 h 60"/>
                <a:gd name="T38" fmla="*/ 6 w 71"/>
                <a:gd name="T39" fmla="*/ 39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1038" name="Freeform 19">
              <a:extLst>
                <a:ext uri="{FF2B5EF4-FFF2-40B4-BE49-F238E27FC236}">
                  <a16:creationId xmlns:a16="http://schemas.microsoft.com/office/drawing/2014/main" id="{F2ABB165-C155-4349-A5C2-DDE7F221E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7 h 162"/>
                <a:gd name="T10" fmla="*/ 96 w 161"/>
                <a:gd name="T11" fmla="*/ 63 h 162"/>
                <a:gd name="T12" fmla="*/ 102 w 161"/>
                <a:gd name="T13" fmla="*/ 75 h 162"/>
                <a:gd name="T14" fmla="*/ 108 w 161"/>
                <a:gd name="T15" fmla="*/ 87 h 162"/>
                <a:gd name="T16" fmla="*/ 120 w 161"/>
                <a:gd name="T17" fmla="*/ 99 h 162"/>
                <a:gd name="T18" fmla="*/ 143 w 161"/>
                <a:gd name="T19" fmla="*/ 117 h 162"/>
                <a:gd name="T20" fmla="*/ 155 w 161"/>
                <a:gd name="T21" fmla="*/ 144 h 162"/>
                <a:gd name="T22" fmla="*/ 161 w 161"/>
                <a:gd name="T23" fmla="*/ 162 h 162"/>
                <a:gd name="T24" fmla="*/ 161 w 161"/>
                <a:gd name="T25" fmla="*/ 168 h 162"/>
                <a:gd name="T26" fmla="*/ 96 w 161"/>
                <a:gd name="T27" fmla="*/ 105 h 162"/>
                <a:gd name="T28" fmla="*/ 30 w 161"/>
                <a:gd name="T29" fmla="*/ 57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1039" name="Freeform 20">
              <a:extLst>
                <a:ext uri="{FF2B5EF4-FFF2-40B4-BE49-F238E27FC236}">
                  <a16:creationId xmlns:a16="http://schemas.microsoft.com/office/drawing/2014/main" id="{890255E0-D0DF-C94A-B6F7-4D15CDC81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3 h 60"/>
                <a:gd name="T4" fmla="*/ 41 w 59"/>
                <a:gd name="T5" fmla="*/ 39 h 60"/>
                <a:gd name="T6" fmla="*/ 47 w 59"/>
                <a:gd name="T7" fmla="*/ 45 h 60"/>
                <a:gd name="T8" fmla="*/ 53 w 59"/>
                <a:gd name="T9" fmla="*/ 57 h 60"/>
                <a:gd name="T10" fmla="*/ 53 w 59"/>
                <a:gd name="T11" fmla="*/ 63 h 60"/>
                <a:gd name="T12" fmla="*/ 47 w 59"/>
                <a:gd name="T13" fmla="*/ 57 h 60"/>
                <a:gd name="T14" fmla="*/ 35 w 59"/>
                <a:gd name="T15" fmla="*/ 51 h 60"/>
                <a:gd name="T16" fmla="*/ 23 w 59"/>
                <a:gd name="T17" fmla="*/ 39 h 60"/>
                <a:gd name="T18" fmla="*/ 17 w 59"/>
                <a:gd name="T19" fmla="*/ 33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  <p:sp>
          <p:nvSpPr>
            <p:cNvPr id="1040" name="Freeform 21">
              <a:extLst>
                <a:ext uri="{FF2B5EF4-FFF2-40B4-BE49-F238E27FC236}">
                  <a16:creationId xmlns:a16="http://schemas.microsoft.com/office/drawing/2014/main" id="{D692915C-42AF-B643-96DF-11DBA0735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9 h 204"/>
                <a:gd name="T2" fmla="*/ 245 w 245"/>
                <a:gd name="T3" fmla="*/ 45 h 204"/>
                <a:gd name="T4" fmla="*/ 209 w 245"/>
                <a:gd name="T5" fmla="*/ 87 h 204"/>
                <a:gd name="T6" fmla="*/ 143 w 245"/>
                <a:gd name="T7" fmla="*/ 138 h 204"/>
                <a:gd name="T8" fmla="*/ 167 w 245"/>
                <a:gd name="T9" fmla="*/ 162 h 204"/>
                <a:gd name="T10" fmla="*/ 179 w 245"/>
                <a:gd name="T11" fmla="*/ 213 h 204"/>
                <a:gd name="T12" fmla="*/ 77 w 245"/>
                <a:gd name="T13" fmla="*/ 138 h 204"/>
                <a:gd name="T14" fmla="*/ 47 w 245"/>
                <a:gd name="T15" fmla="*/ 87 h 204"/>
                <a:gd name="T16" fmla="*/ 89 w 245"/>
                <a:gd name="T17" fmla="*/ 69 h 204"/>
                <a:gd name="T18" fmla="*/ 59 w 245"/>
                <a:gd name="T19" fmla="*/ 39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9 h 204"/>
                <a:gd name="T50" fmla="*/ 233 w 245"/>
                <a:gd name="T51" fmla="*/ 39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38934" name="Rectangle 22">
            <a:extLst>
              <a:ext uri="{FF2B5EF4-FFF2-40B4-BE49-F238E27FC236}">
                <a16:creationId xmlns:a16="http://schemas.microsoft.com/office/drawing/2014/main" id="{E37109B4-6C40-0C4C-89A0-66A2DE867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1" name="Rectangle 23">
            <a:extLst>
              <a:ext uri="{FF2B5EF4-FFF2-40B4-BE49-F238E27FC236}">
                <a16:creationId xmlns:a16="http://schemas.microsoft.com/office/drawing/2014/main" id="{816D84D1-62F2-FC40-B2E4-1EF742739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8936" name="Rectangle 24">
            <a:extLst>
              <a:ext uri="{FF2B5EF4-FFF2-40B4-BE49-F238E27FC236}">
                <a16:creationId xmlns:a16="http://schemas.microsoft.com/office/drawing/2014/main" id="{981CC3EC-C8CA-5442-A1AF-759126BF49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37" name="Rectangle 25">
            <a:extLst>
              <a:ext uri="{FF2B5EF4-FFF2-40B4-BE49-F238E27FC236}">
                <a16:creationId xmlns:a16="http://schemas.microsoft.com/office/drawing/2014/main" id="{DCDB8D9D-40EA-F64C-892F-7459C980F9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38" name="Rectangle 26">
            <a:extLst>
              <a:ext uri="{FF2B5EF4-FFF2-40B4-BE49-F238E27FC236}">
                <a16:creationId xmlns:a16="http://schemas.microsoft.com/office/drawing/2014/main" id="{B53A8D77-7AAE-3546-ABDF-EF4839175D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946E0F0-E9FB-4742-93E2-51688D9AFA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50.png"/><Relationship Id="rId7" Type="http://schemas.openxmlformats.org/officeDocument/2006/relationships/customXml" Target="../ink/ink3.xml"/><Relationship Id="rId12" Type="http://schemas.openxmlformats.org/officeDocument/2006/relationships/image" Target="../media/image3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34.jpe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customXml" Target="../ink/ink5.xml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7.png"/><Relationship Id="rId10" Type="http://schemas.openxmlformats.org/officeDocument/2006/relationships/image" Target="../media/image3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35.png"/><Relationship Id="rId9" Type="http://schemas.openxmlformats.org/officeDocument/2006/relationships/customXml" Target="../ink/ink4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openxmlformats.org/officeDocument/2006/relationships/customXml" Target="../ink/ink13.xml"/><Relationship Id="rId30" Type="http://schemas.openxmlformats.org/officeDocument/2006/relationships/image" Target="../media/image48.png"/><Relationship Id="rId8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17DB02D-E839-C145-B30F-CBA27DAE78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n-US" sz="4800">
                <a:ea typeface="ヒラギノ角ゴ Pro W3" charset="-128"/>
              </a:rPr>
              <a:t>ΜΑΚΡΟΣΕΙΣΜΙΚΗ</a:t>
            </a:r>
            <a:endParaRPr lang="en-GB" altLang="en-US" sz="4800">
              <a:ea typeface="ヒラギノ角ゴ Pro W3" charset="-128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962DDFA-C1F1-5C43-B212-F6F7D3E89CE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1628775"/>
            <a:ext cx="8713788" cy="4392613"/>
          </a:xfrm>
        </p:spPr>
        <p:txBody>
          <a:bodyPr/>
          <a:lstStyle/>
          <a:p>
            <a:pPr marL="342900" indent="-342900" algn="l" eaLnBrk="1" hangingPunct="1">
              <a:defRPr/>
            </a:pPr>
            <a:r>
              <a:rPr lang="el-GR" altLang="en-US">
                <a:solidFill>
                  <a:srgbClr val="FFFF00"/>
                </a:solidFill>
                <a:ea typeface="ヒラギノ角ゴ Pro W3" charset="-128"/>
              </a:rPr>
              <a:t>Μακροσεισμικά αποτελέσματα των σεισμών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Στον άνθρωπο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Στην επιφάνεια της γης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Στα αντικείμενα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Στις τεχνικές κατασκευές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Στη θάλασσα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Στα ζώα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el-GR" altLang="en-US" sz="2800">
                <a:ea typeface="ヒラギノ角ゴ Pro W3" charset="-128"/>
              </a:rPr>
              <a:t>Στην ατμόσφαιρα</a:t>
            </a:r>
            <a:endParaRPr lang="en-GB" altLang="en-US" sz="2800">
              <a:ea typeface="ヒラギノ角ゴ Pro W3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91C940C2-09D5-B24F-82A3-B60ABC0CC3AE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567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56700" imgH="6870700" progId="">
                  <p:embed/>
                </p:oleObj>
              </mc:Choice>
              <mc:Fallback>
                <p:oleObj r:id="rId3" imgW="9156700" imgH="68707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67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Rectangle 3">
            <a:extLst>
              <a:ext uri="{FF2B5EF4-FFF2-40B4-BE49-F238E27FC236}">
                <a16:creationId xmlns:a16="http://schemas.microsoft.com/office/drawing/2014/main" id="{04ADE9B5-3B6C-F340-BED3-942E152D48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a typeface="ヒラギノ角ゴ Pro W3" charset="-128"/>
              </a:rPr>
              <a:t>Strike-slip  Fault Example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7B32B77-C441-F649-A622-1B6A4014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3810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>
            <a:extLst>
              <a:ext uri="{FF2B5EF4-FFF2-40B4-BE49-F238E27FC236}">
                <a16:creationId xmlns:a16="http://schemas.microsoft.com/office/drawing/2014/main" id="{06AA8913-9869-B644-9A59-60655AB71B18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567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56700" imgH="6870700" progId="">
                  <p:embed/>
                </p:oleObj>
              </mc:Choice>
              <mc:Fallback>
                <p:oleObj r:id="rId2" imgW="9156700" imgH="68707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67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Rectangle 3">
            <a:extLst>
              <a:ext uri="{FF2B5EF4-FFF2-40B4-BE49-F238E27FC236}">
                <a16:creationId xmlns:a16="http://schemas.microsoft.com/office/drawing/2014/main" id="{F10BB66D-2270-A64B-9C2B-5938F3BD7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a typeface="ヒラギノ角ゴ Pro W3" charset="-128"/>
              </a:rPr>
              <a:t>Normal Fault Example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B5D68FE0-539B-CE4F-8D32-8F440A36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4196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70A34C98-9F9D-3B41-AAF5-913B99C2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2083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CFFFE111-66E5-6C4F-AFD1-B8A597B2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43400"/>
            <a:ext cx="48148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Helvetica" pitchFamily="2" charset="0"/>
              </a:rPr>
              <a:t>Dixie Valley-Fairview Peaks, Nevada earthquake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Helvetica" pitchFamily="2" charset="0"/>
              </a:rPr>
              <a:t>December 16, 1954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>
            <a:extLst>
              <a:ext uri="{FF2B5EF4-FFF2-40B4-BE49-F238E27FC236}">
                <a16:creationId xmlns:a16="http://schemas.microsoft.com/office/drawing/2014/main" id="{DC755748-4ABD-3940-A554-08E094D551E6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567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56700" imgH="6870700" progId="">
                  <p:embed/>
                </p:oleObj>
              </mc:Choice>
              <mc:Fallback>
                <p:oleObj r:id="rId2" imgW="9156700" imgH="68707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67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Rectangle 3">
            <a:extLst>
              <a:ext uri="{FF2B5EF4-FFF2-40B4-BE49-F238E27FC236}">
                <a16:creationId xmlns:a16="http://schemas.microsoft.com/office/drawing/2014/main" id="{05B07FC7-8A65-E349-A667-0EED9F306F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a typeface="ヒラギノ角ゴ Pro W3" charset="-128"/>
              </a:rPr>
              <a:t>Thrust Fault Example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41A25EB1-5E90-F947-9E94-C661AA28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962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Freeform 5">
            <a:extLst>
              <a:ext uri="{FF2B5EF4-FFF2-40B4-BE49-F238E27FC236}">
                <a16:creationId xmlns:a16="http://schemas.microsoft.com/office/drawing/2014/main" id="{7E9C406F-5E19-164E-A87D-08D7F9E13B04}"/>
              </a:ext>
            </a:extLst>
          </p:cNvPr>
          <p:cNvSpPr>
            <a:spLocks/>
          </p:cNvSpPr>
          <p:nvPr/>
        </p:nvSpPr>
        <p:spPr bwMode="auto">
          <a:xfrm>
            <a:off x="1066800" y="1841500"/>
            <a:ext cx="3124200" cy="1358900"/>
          </a:xfrm>
          <a:custGeom>
            <a:avLst/>
            <a:gdLst>
              <a:gd name="T0" fmla="*/ 0 w 1968"/>
              <a:gd name="T1" fmla="*/ 2147483646 h 856"/>
              <a:gd name="T2" fmla="*/ 2147483646 w 1968"/>
              <a:gd name="T3" fmla="*/ 2147483646 h 856"/>
              <a:gd name="T4" fmla="*/ 2147483646 w 1968"/>
              <a:gd name="T5" fmla="*/ 2147483646 h 856"/>
              <a:gd name="T6" fmla="*/ 2147483646 w 1968"/>
              <a:gd name="T7" fmla="*/ 2147483646 h 856"/>
              <a:gd name="T8" fmla="*/ 0 60000 65536"/>
              <a:gd name="T9" fmla="*/ 0 60000 65536"/>
              <a:gd name="T10" fmla="*/ 0 60000 65536"/>
              <a:gd name="T11" fmla="*/ 0 60000 65536"/>
              <a:gd name="T12" fmla="*/ 0 w 1968"/>
              <a:gd name="T13" fmla="*/ 0 h 856"/>
              <a:gd name="T14" fmla="*/ 1968 w 1968"/>
              <a:gd name="T15" fmla="*/ 856 h 8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8" h="856">
                <a:moveTo>
                  <a:pt x="0" y="520"/>
                </a:moveTo>
                <a:cubicBezTo>
                  <a:pt x="380" y="300"/>
                  <a:pt x="760" y="80"/>
                  <a:pt x="1056" y="40"/>
                </a:cubicBezTo>
                <a:cubicBezTo>
                  <a:pt x="1352" y="0"/>
                  <a:pt x="1624" y="144"/>
                  <a:pt x="1776" y="280"/>
                </a:cubicBezTo>
                <a:cubicBezTo>
                  <a:pt x="1928" y="416"/>
                  <a:pt x="1936" y="752"/>
                  <a:pt x="1968" y="856"/>
                </a:cubicBezTo>
              </a:path>
            </a:pathLst>
          </a:custGeom>
          <a:noFill/>
          <a:ln w="2540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R"/>
          </a:p>
        </p:txBody>
      </p:sp>
      <p:sp>
        <p:nvSpPr>
          <p:cNvPr id="81926" name="Line 6">
            <a:extLst>
              <a:ext uri="{FF2B5EF4-FFF2-40B4-BE49-F238E27FC236}">
                <a16:creationId xmlns:a16="http://schemas.microsoft.com/office/drawing/2014/main" id="{DBF55F24-3C3B-3F4E-8C0D-C0BA37CC11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" y="3200400"/>
            <a:ext cx="3352800" cy="1905000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R"/>
          </a:p>
        </p:txBody>
      </p:sp>
      <p:sp>
        <p:nvSpPr>
          <p:cNvPr id="81927" name="Freeform 7">
            <a:extLst>
              <a:ext uri="{FF2B5EF4-FFF2-40B4-BE49-F238E27FC236}">
                <a16:creationId xmlns:a16="http://schemas.microsoft.com/office/drawing/2014/main" id="{45D89532-2E65-C54F-ABF4-FD25E11CD9CD}"/>
              </a:ext>
            </a:extLst>
          </p:cNvPr>
          <p:cNvSpPr>
            <a:spLocks/>
          </p:cNvSpPr>
          <p:nvPr/>
        </p:nvSpPr>
        <p:spPr bwMode="auto">
          <a:xfrm>
            <a:off x="2362200" y="4127500"/>
            <a:ext cx="5943600" cy="508000"/>
          </a:xfrm>
          <a:custGeom>
            <a:avLst/>
            <a:gdLst>
              <a:gd name="T0" fmla="*/ 0 w 3984"/>
              <a:gd name="T1" fmla="*/ 2147483646 h 320"/>
              <a:gd name="T2" fmla="*/ 2147483646 w 3984"/>
              <a:gd name="T3" fmla="*/ 2147483646 h 320"/>
              <a:gd name="T4" fmla="*/ 2147483646 w 3984"/>
              <a:gd name="T5" fmla="*/ 2147483646 h 320"/>
              <a:gd name="T6" fmla="*/ 2147483646 w 3984"/>
              <a:gd name="T7" fmla="*/ 2147483646 h 320"/>
              <a:gd name="T8" fmla="*/ 2147483646 w 3984"/>
              <a:gd name="T9" fmla="*/ 2147483646 h 320"/>
              <a:gd name="T10" fmla="*/ 2147483646 w 3984"/>
              <a:gd name="T11" fmla="*/ 2147483646 h 3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0"/>
              <a:gd name="T20" fmla="*/ 3984 w 3984"/>
              <a:gd name="T21" fmla="*/ 320 h 3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0">
                <a:moveTo>
                  <a:pt x="0" y="40"/>
                </a:moveTo>
                <a:cubicBezTo>
                  <a:pt x="32" y="92"/>
                  <a:pt x="64" y="144"/>
                  <a:pt x="192" y="184"/>
                </a:cubicBezTo>
                <a:cubicBezTo>
                  <a:pt x="320" y="224"/>
                  <a:pt x="512" y="264"/>
                  <a:pt x="768" y="280"/>
                </a:cubicBezTo>
                <a:cubicBezTo>
                  <a:pt x="1024" y="296"/>
                  <a:pt x="1248" y="320"/>
                  <a:pt x="1728" y="280"/>
                </a:cubicBezTo>
                <a:cubicBezTo>
                  <a:pt x="2208" y="240"/>
                  <a:pt x="3312" y="80"/>
                  <a:pt x="3648" y="40"/>
                </a:cubicBezTo>
                <a:cubicBezTo>
                  <a:pt x="3984" y="0"/>
                  <a:pt x="3864" y="20"/>
                  <a:pt x="3744" y="40"/>
                </a:cubicBezTo>
              </a:path>
            </a:pathLst>
          </a:custGeom>
          <a:noFill/>
          <a:ln w="2540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83C6EB99-857B-384B-BF33-3CCC0606EBCD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567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56700" imgH="6870700" progId="">
                  <p:embed/>
                </p:oleObj>
              </mc:Choice>
              <mc:Fallback>
                <p:oleObj r:id="rId2" imgW="9156700" imgH="68707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67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9" name="Rectangle 3">
            <a:extLst>
              <a:ext uri="{FF2B5EF4-FFF2-40B4-BE49-F238E27FC236}">
                <a16:creationId xmlns:a16="http://schemas.microsoft.com/office/drawing/2014/main" id="{26703EC0-05DC-9B47-9798-BADD1123E0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a typeface="ヒラギノ角ゴ Pro W3" charset="-128"/>
              </a:rPr>
              <a:t>Thrust Fault Example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D507EF60-05C0-F746-86E2-EE2E86F5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"/>
          <a:stretch>
            <a:fillRect/>
          </a:stretch>
        </p:blipFill>
        <p:spPr bwMode="auto">
          <a:xfrm>
            <a:off x="1447800" y="1295400"/>
            <a:ext cx="6172200" cy="4257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8CE6CF20-AAA2-2748-B430-C9ADA188F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800" u="sng">
                <a:ea typeface="ヒラギノ角ゴ Pro W3" panose="020B0300000000000000" pitchFamily="34" charset="-128"/>
              </a:rPr>
              <a:t>Εδαφικά χάσματα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               </a:t>
            </a:r>
            <a:r>
              <a:rPr lang="el-GR" altLang="en-US" sz="2800" i="1">
                <a:ea typeface="ヒラギノ角ゴ Pro W3" panose="020B0300000000000000" pitchFamily="34" charset="-128"/>
              </a:rPr>
              <a:t>Εδαφικές ρωγμές μεγάλων διαστάσεων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000">
                <a:solidFill>
                  <a:schemeClr val="hlink"/>
                </a:solidFill>
                <a:ea typeface="ヒラギノ角ゴ Pro W3" panose="020B0300000000000000" pitchFamily="34" charset="-128"/>
              </a:rPr>
              <a:t>Μήκος μέχρι και πολλά χλμ., βάθος μέχρι 100μ.,εύρος μερικά μέτρα.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000">
                <a:solidFill>
                  <a:schemeClr val="hlink"/>
                </a:solidFill>
                <a:ea typeface="ヒラギノ角ゴ Pro W3" panose="020B0300000000000000" pitchFamily="34" charset="-128"/>
              </a:rPr>
              <a:t>Εμφανίζονται σε νήσους ή παράκτιες χώρες, σε περιοχές όπου δρουν ορογενετικές δυνάμεις, σε οριζόντια συστήματα ρηγμάτων και έχουν μεγαλύτερες διαστάσεις σε χαλαρά εδάφη.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n-US" sz="2800" u="sng">
              <a:ea typeface="ヒラギノ角ゴ Pro W3" panose="020B0300000000000000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ea typeface="ヒラギノ角ゴ Pro W3" panose="020B0300000000000000" pitchFamily="34" charset="-128"/>
              </a:rPr>
              <a:t>Αναβίωση παλαιότερων μεταπτώσεων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ea typeface="ヒラギノ角ゴ Pro W3" panose="020B0300000000000000" pitchFamily="34" charset="-128"/>
              </a:rPr>
              <a:t>(Αταλάντη 1894, Σαν Φρανσίσκο 1906)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ea typeface="ヒラギノ角ゴ Pro W3" panose="020B0300000000000000" pitchFamily="34" charset="-128"/>
              </a:rPr>
              <a:t>Σχηματισμός νέων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ea typeface="ヒラギノ角ゴ Pro W3" panose="020B0300000000000000" pitchFamily="34" charset="-128"/>
              </a:rPr>
              <a:t>(Μίνο-Ογουάρι 1891)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8416120F-C838-364A-9A4E-DEA090655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n-US" sz="2400" dirty="0">
                <a:ea typeface="ヒラギノ角ゴ Pro W3" panose="020B0300000000000000" pitchFamily="34" charset="-128"/>
              </a:rPr>
              <a:t>Κατακόρυφη ή οριζόντια μετατόπιση της μίας πλευράς του ρήγματος ως προς την άλλη ή και των δύο πλευρών αντίθετα.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400" dirty="0">
                <a:ea typeface="ヒラギノ角ゴ Pro W3" panose="020B0300000000000000" pitchFamily="34" charset="-128"/>
              </a:rPr>
              <a:t>Καθίζηση ή έξαρση </a:t>
            </a:r>
            <a:r>
              <a:rPr lang="el-GR" altLang="en-US" sz="2400" dirty="0" err="1">
                <a:ea typeface="ヒラギノ角ゴ Pro W3" panose="020B0300000000000000" pitchFamily="34" charset="-128"/>
              </a:rPr>
              <a:t>τεμάχους</a:t>
            </a:r>
            <a:r>
              <a:rPr lang="el-GR" altLang="en-US" sz="2400" dirty="0">
                <a:ea typeface="ヒラギノ角ゴ Pro W3" panose="020B0300000000000000" pitchFamily="34" charset="-128"/>
              </a:rPr>
              <a:t> ή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400" dirty="0">
                <a:ea typeface="ヒラギノ角ゴ Pro W3" panose="020B0300000000000000" pitchFamily="34" charset="-128"/>
              </a:rPr>
              <a:t>Κλιμακοειδής μετάθεση της στάθμης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400" dirty="0">
                <a:ea typeface="ヒラギノ角ゴ Pro W3" panose="020B0300000000000000" pitchFamily="34" charset="-128"/>
              </a:rPr>
              <a:t>Η οριζόντια μετατόπιση επιφέρει την κλιμακοειδή διάνοιξη </a:t>
            </a:r>
            <a:r>
              <a:rPr lang="el-GR" altLang="en-US" sz="2400" dirty="0" err="1">
                <a:ea typeface="ヒラギノ角ゴ Pro W3" panose="020B0300000000000000" pitchFamily="34" charset="-128"/>
              </a:rPr>
              <a:t>μικροτέρων</a:t>
            </a:r>
            <a:r>
              <a:rPr lang="el-GR" altLang="en-US" sz="2400" dirty="0">
                <a:ea typeface="ヒラギノ角ゴ Pro W3" panose="020B0300000000000000" pitchFamily="34" charset="-128"/>
              </a:rPr>
              <a:t> (πλευρικών) ρηγμάτων που τέμνουν το κυρίως ρήγμα υπό γωνία. Η γωνία αυτή εξαρτάται από την κίνηση των </a:t>
            </a:r>
            <a:r>
              <a:rPr lang="el-GR" altLang="en-US" sz="2400" dirty="0" err="1">
                <a:ea typeface="ヒラギノ角ゴ Pro W3" panose="020B0300000000000000" pitchFamily="34" charset="-128"/>
              </a:rPr>
              <a:t>τεμαχών</a:t>
            </a:r>
            <a:r>
              <a:rPr lang="el-GR" altLang="en-US" sz="2400" dirty="0">
                <a:ea typeface="ヒラギノ角ゴ Pro W3" panose="020B0300000000000000" pitchFamily="34" charset="-128"/>
              </a:rPr>
              <a:t> και το είδος των πετρωμάτων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400" dirty="0">
                <a:ea typeface="ヒラギノ角ゴ Pro W3" panose="020B0300000000000000" pitchFamily="34" charset="-128"/>
              </a:rPr>
              <a:t>Τα πλευρικά ρήγματα οφείλονται σε τάσεις εφελκυσμού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400" dirty="0">
                <a:ea typeface="ヒラギノ角ゴ Pro W3" panose="020B0300000000000000" pitchFamily="34" charset="-128"/>
              </a:rPr>
              <a:t>Μεταξύ τους παρεμβάλλονται </a:t>
            </a:r>
            <a:r>
              <a:rPr lang="el-GR" altLang="en-US" sz="2400" dirty="0" err="1">
                <a:ea typeface="ヒラギノ角ゴ Pro W3" panose="020B0300000000000000" pitchFamily="34" charset="-128"/>
              </a:rPr>
              <a:t>ράχεις</a:t>
            </a:r>
            <a:r>
              <a:rPr lang="el-GR" altLang="en-US" sz="2400" dirty="0">
                <a:ea typeface="ヒラギノ角ゴ Pro W3" panose="020B0300000000000000" pitchFamily="34" charset="-128"/>
              </a:rPr>
              <a:t> συμπιέσεως, η φορά των οποίων δείχνει τη φορά της κίνησης</a:t>
            </a:r>
            <a:endParaRPr lang="en-GB" altLang="en-US" sz="2400" dirty="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page 11">
            <a:extLst>
              <a:ext uri="{FF2B5EF4-FFF2-40B4-BE49-F238E27FC236}">
                <a16:creationId xmlns:a16="http://schemas.microsoft.com/office/drawing/2014/main" id="{B7E48DE9-D636-CC46-B029-80B3D7EBD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55725"/>
            <a:ext cx="7561262" cy="523398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page 167">
            <a:extLst>
              <a:ext uri="{FF2B5EF4-FFF2-40B4-BE49-F238E27FC236}">
                <a16:creationId xmlns:a16="http://schemas.microsoft.com/office/drawing/2014/main" id="{56C6A8F8-0BB2-CA49-8593-98CA0DF51A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8497887" cy="380365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page 36">
            <a:extLst>
              <a:ext uri="{FF2B5EF4-FFF2-40B4-BE49-F238E27FC236}">
                <a16:creationId xmlns:a16="http://schemas.microsoft.com/office/drawing/2014/main" id="{4B7E1454-A9EB-9944-B28B-CB391758D4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9375" y="836613"/>
            <a:ext cx="3733800" cy="5761037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page 41">
            <a:extLst>
              <a:ext uri="{FF2B5EF4-FFF2-40B4-BE49-F238E27FC236}">
                <a16:creationId xmlns:a16="http://schemas.microsoft.com/office/drawing/2014/main" id="{56ADCBD4-C876-2C48-A1F7-25AEF73686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176338"/>
            <a:ext cx="6408737" cy="528637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41871F0-4327-284B-B89A-04167ED0E0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>
                <a:ea typeface="ヒラギノ角ゴ Pro W3" panose="020B0300000000000000" pitchFamily="34" charset="-128"/>
              </a:rPr>
              <a:t>Αποτελέσματα στα αντικείμενα</a:t>
            </a:r>
          </a:p>
          <a:p>
            <a:endParaRPr lang="el-GR" altLang="en-US">
              <a:ea typeface="ヒラギノ角ゴ Pro W3" panose="020B0300000000000000" pitchFamily="34" charset="-128"/>
            </a:endParaRPr>
          </a:p>
          <a:p>
            <a:pPr algn="just">
              <a:buFontTx/>
              <a:buNone/>
            </a:pPr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Συνήθη αντικείμενα. Καθώς αυξάνει η ένταση, μεγαλύτερος αριθμός συνήθων οικιακών αντικειμένων (πιατικά, βιβλία κλπ.) αρχίζουν να σείονται και μετά ανατρέπονται ή πέφτουν κάτω.</a:t>
            </a:r>
            <a:endParaRPr lang="en-US" altLang="en-US">
              <a:solidFill>
                <a:srgbClr val="FFFF00"/>
              </a:solidFill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page 45">
            <a:extLst>
              <a:ext uri="{FF2B5EF4-FFF2-40B4-BE49-F238E27FC236}">
                <a16:creationId xmlns:a16="http://schemas.microsoft.com/office/drawing/2014/main" id="{7B337E29-A5E4-9240-901A-4663B2034C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836613"/>
            <a:ext cx="4192587" cy="6021387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age 171">
            <a:extLst>
              <a:ext uri="{FF2B5EF4-FFF2-40B4-BE49-F238E27FC236}">
                <a16:creationId xmlns:a16="http://schemas.microsoft.com/office/drawing/2014/main" id="{72FED3D2-C2C2-6B4F-BE15-CBD36E26E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069975"/>
            <a:ext cx="7273925" cy="5394325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papaz">
            <a:extLst>
              <a:ext uri="{FF2B5EF4-FFF2-40B4-BE49-F238E27FC236}">
                <a16:creationId xmlns:a16="http://schemas.microsoft.com/office/drawing/2014/main" id="{4FCFB7AD-7C16-934C-B818-34AB1A4162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5865" r="3717" b="5930"/>
          <a:stretch>
            <a:fillRect/>
          </a:stretch>
        </p:blipFill>
        <p:spPr>
          <a:xfrm>
            <a:off x="1795463" y="908050"/>
            <a:ext cx="5268912" cy="5545138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D70584C8-CA85-424D-85FA-391D479953D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362950" cy="604837"/>
          </a:xfrm>
        </p:spPr>
        <p:txBody>
          <a:bodyPr/>
          <a:lstStyle/>
          <a:p>
            <a:pPr eaLnBrk="1" hangingPunct="1"/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Ρευστοποίηση του εδάφους</a:t>
            </a:r>
            <a:endParaRPr lang="en-GB" altLang="en-US" sz="2800">
              <a:solidFill>
                <a:srgbClr val="FFFF00"/>
              </a:solidFill>
              <a:ea typeface="ヒラギノ角ゴ Pro W3" panose="020B0300000000000000" pitchFamily="34" charset="-128"/>
            </a:endParaRPr>
          </a:p>
        </p:txBody>
      </p:sp>
      <p:pic>
        <p:nvPicPr>
          <p:cNvPr id="40963" name="Picture 5" descr="page 146">
            <a:extLst>
              <a:ext uri="{FF2B5EF4-FFF2-40B4-BE49-F238E27FC236}">
                <a16:creationId xmlns:a16="http://schemas.microsoft.com/office/drawing/2014/main" id="{F73E67FF-C843-9C4C-9DE4-419E122674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6696075" cy="4575175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89038E37-32CE-A940-8593-8EDFBC5D8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Εδαφικές βαθύνσεις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    Εμφανίζονται στα επιφανειακά στρώματα χαλαρών υλικών και υποδεικνύουν την ύπαρξη της διάρρηξης σε μεγαλύτερο βάθος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Α. Αμμώδεις κώνοι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Β. Αμμώδη καλύμματα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Γ. Αναβλύσεις</a:t>
            </a:r>
            <a:endParaRPr lang="en-GB" altLang="en-US" sz="28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IMG0078">
            <a:extLst>
              <a:ext uri="{FF2B5EF4-FFF2-40B4-BE49-F238E27FC236}">
                <a16:creationId xmlns:a16="http://schemas.microsoft.com/office/drawing/2014/main" id="{28F52A03-C863-DC4E-9092-01E218557B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130300"/>
            <a:ext cx="7056437" cy="5407025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9" descr="schmidt 001">
            <a:extLst>
              <a:ext uri="{FF2B5EF4-FFF2-40B4-BE49-F238E27FC236}">
                <a16:creationId xmlns:a16="http://schemas.microsoft.com/office/drawing/2014/main" id="{0BA071BB-140E-DA41-B924-453CB2FB5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9730" r="11642" b="8257"/>
          <a:stretch>
            <a:fillRect/>
          </a:stretch>
        </p:blipFill>
        <p:spPr>
          <a:xfrm>
            <a:off x="755650" y="836613"/>
            <a:ext cx="7632700" cy="554831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2BE84-6713-514B-8C64-D820C681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Λάρισα 2021</a:t>
            </a:r>
            <a:endParaRPr lang="en-GR" dirty="0"/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8DF0CB36-A3E3-C042-AF89-99A465CAD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62088"/>
            <a:ext cx="6911975" cy="51847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07B39729-9FDC-EE43-B0FE-75F9D51C4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Εδαφικές κατολισθήσεις</a:t>
            </a:r>
          </a:p>
          <a:p>
            <a:pPr eaLnBrk="1" hangingPunct="1">
              <a:buFontTx/>
              <a:buNone/>
            </a:pPr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   (ελάττωση της συνοχής των εδαφών λόγω κραδασμού)</a:t>
            </a:r>
          </a:p>
          <a:p>
            <a:pPr eaLnBrk="1" hangingPunct="1"/>
            <a:r>
              <a:rPr lang="el-GR" altLang="en-US" sz="2800">
                <a:ea typeface="ヒラギノ角ゴ Pro W3" panose="020B0300000000000000" pitchFamily="34" charset="-128"/>
              </a:rPr>
              <a:t>Α. Κατολισθήσεις εδαφών</a:t>
            </a:r>
          </a:p>
          <a:p>
            <a:pPr eaLnBrk="1" hangingPunct="1"/>
            <a:r>
              <a:rPr lang="el-GR" altLang="en-US" sz="2800">
                <a:ea typeface="ヒラギノ角ゴ Pro W3" panose="020B0300000000000000" pitchFamily="34" charset="-128"/>
              </a:rPr>
              <a:t>Β. Καταρρεύσεις βράχων</a:t>
            </a:r>
          </a:p>
          <a:p>
            <a:pPr eaLnBrk="1" hangingPunct="1"/>
            <a:r>
              <a:rPr lang="el-GR" altLang="en-US" sz="2800">
                <a:ea typeface="ヒラギノ角ゴ Pro W3" panose="020B0300000000000000" pitchFamily="34" charset="-128"/>
              </a:rPr>
              <a:t>Γ. Αποσπάσεις οχθών</a:t>
            </a:r>
          </a:p>
          <a:p>
            <a:pPr eaLnBrk="1" hangingPunct="1"/>
            <a:r>
              <a:rPr lang="el-GR" altLang="en-US" sz="2800">
                <a:ea typeface="ヒラギノ角ゴ Pro W3" panose="020B0300000000000000" pitchFamily="34" charset="-128"/>
              </a:rPr>
              <a:t>Δ. Αποσπάσεις παγετώνων</a:t>
            </a:r>
            <a:endParaRPr lang="en-GB" altLang="en-US" sz="28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16-x">
            <a:extLst>
              <a:ext uri="{FF2B5EF4-FFF2-40B4-BE49-F238E27FC236}">
                <a16:creationId xmlns:a16="http://schemas.microsoft.com/office/drawing/2014/main" id="{23F4D41A-5B56-344D-8C33-3086F42268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08050"/>
            <a:ext cx="8569325" cy="5256213"/>
          </a:xfrm>
          <a:noFill/>
        </p:spPr>
      </p:pic>
      <p:sp>
        <p:nvSpPr>
          <p:cNvPr id="46083" name="Text Box 8">
            <a:extLst>
              <a:ext uri="{FF2B5EF4-FFF2-40B4-BE49-F238E27FC236}">
                <a16:creationId xmlns:a16="http://schemas.microsoft.com/office/drawing/2014/main" id="{7F7BCA22-FF97-E44B-A0D0-32D922BFC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895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l-GR" altLang="en-US" sz="1800"/>
              <a:t>Άγιος Νικήτας Λευκάδας 14/8/2003</a:t>
            </a:r>
            <a:endParaRPr lang="en-GB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295D87DE-A6A0-BE43-9273-026D04481BB1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567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56700" imgH="6870700" progId="">
                  <p:embed/>
                </p:oleObj>
              </mc:Choice>
              <mc:Fallback>
                <p:oleObj r:id="rId2" imgW="9156700" imgH="68707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67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1" name="Picture 3">
            <a:extLst>
              <a:ext uri="{FF2B5EF4-FFF2-40B4-BE49-F238E27FC236}">
                <a16:creationId xmlns:a16="http://schemas.microsoft.com/office/drawing/2014/main" id="{00023942-440A-A142-B621-92EDFCD3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44341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4">
            <a:extLst>
              <a:ext uri="{FF2B5EF4-FFF2-40B4-BE49-F238E27FC236}">
                <a16:creationId xmlns:a16="http://schemas.microsoft.com/office/drawing/2014/main" id="{F7CA9425-4E54-5644-8E0D-0E3AF81FA8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altLang="en-US" sz="3600" b="1">
                <a:solidFill>
                  <a:schemeClr val="bg1"/>
                </a:solidFill>
                <a:ea typeface="ヒラギノ角ゴ Pro W3" charset="-128"/>
              </a:rPr>
              <a:t>Αντικείμενα</a:t>
            </a:r>
            <a:endParaRPr lang="en-US" altLang="en-US" sz="3600" b="1">
              <a:solidFill>
                <a:schemeClr val="bg1"/>
              </a:solidFill>
              <a:ea typeface="ヒラギノ角ゴ Pro W3" charset="-128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331F8C11-1A59-C946-BE20-E35E3F8A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5150"/>
            <a:ext cx="4681538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B9C9B7B8-65AC-B847-8E1E-047E73ED6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5562600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Helvetica" pitchFamily="2" charset="0"/>
              </a:rPr>
              <a:t>Northridge, CA 1994</a:t>
            </a: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14-x">
            <a:extLst>
              <a:ext uri="{FF2B5EF4-FFF2-40B4-BE49-F238E27FC236}">
                <a16:creationId xmlns:a16="http://schemas.microsoft.com/office/drawing/2014/main" id="{824FA2D4-10C2-ED49-A995-0EB316C6E9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08050"/>
            <a:ext cx="8135938" cy="4992688"/>
          </a:xfrm>
          <a:noFill/>
        </p:spPr>
      </p:pic>
      <p:sp>
        <p:nvSpPr>
          <p:cNvPr id="47107" name="Text Box 8">
            <a:extLst>
              <a:ext uri="{FF2B5EF4-FFF2-40B4-BE49-F238E27FC236}">
                <a16:creationId xmlns:a16="http://schemas.microsoft.com/office/drawing/2014/main" id="{6E8D96CE-DF7F-834B-BB29-A7D11E32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445125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l-GR" altLang="en-US" sz="1800"/>
              <a:t>Άγιος Νικήτας Λευκάδας 14/8/2003</a:t>
            </a:r>
            <a:endParaRPr lang="en-GB" altLang="en-US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F16F-40B3-814F-973A-6FBC5D6B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4103FD61-39ED-554F-804E-A2417B3C11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  <p:pic>
        <p:nvPicPr>
          <p:cNvPr id="48132" name="Picture 1" descr="DSC00796">
            <a:extLst>
              <a:ext uri="{FF2B5EF4-FFF2-40B4-BE49-F238E27FC236}">
                <a16:creationId xmlns:a16="http://schemas.microsoft.com/office/drawing/2014/main" id="{DDE0794E-24F9-C741-B710-913299E9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500"/>
            <a:ext cx="793115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30'">
            <a:extLst>
              <a:ext uri="{FF2B5EF4-FFF2-40B4-BE49-F238E27FC236}">
                <a16:creationId xmlns:a16="http://schemas.microsoft.com/office/drawing/2014/main" id="{989B512D-3725-2C45-9F46-1AC50A9B19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08050"/>
            <a:ext cx="8569325" cy="5257800"/>
          </a:xfrm>
          <a:noFill/>
        </p:spPr>
      </p:pic>
      <p:sp>
        <p:nvSpPr>
          <p:cNvPr id="49155" name="Text Box 8">
            <a:extLst>
              <a:ext uri="{FF2B5EF4-FFF2-40B4-BE49-F238E27FC236}">
                <a16:creationId xmlns:a16="http://schemas.microsoft.com/office/drawing/2014/main" id="{2F2B10A7-DFEA-C640-8C6E-4F5113649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445125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l-GR" altLang="en-US" sz="1800"/>
              <a:t>Άγιος Πέτρος Λευκάδας 14/8/2003</a:t>
            </a:r>
            <a:endParaRPr lang="en-GB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page 220">
            <a:extLst>
              <a:ext uri="{FF2B5EF4-FFF2-40B4-BE49-F238E27FC236}">
                <a16:creationId xmlns:a16="http://schemas.microsoft.com/office/drawing/2014/main" id="{BBA1C0EA-7282-3B4D-95C1-CB7A4D3A34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836613"/>
            <a:ext cx="6985000" cy="5465762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4987-F1D3-D249-915D-B8B58B9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6030CAEB-AF6D-5641-B54B-F4ED20B9EF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  <p:pic>
        <p:nvPicPr>
          <p:cNvPr id="53252" name="Picture 1" descr="tw024">
            <a:extLst>
              <a:ext uri="{FF2B5EF4-FFF2-40B4-BE49-F238E27FC236}">
                <a16:creationId xmlns:a16="http://schemas.microsoft.com/office/drawing/2014/main" id="{374AEA18-F016-E348-895B-C1CE285B4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71500"/>
            <a:ext cx="80200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9C1C-7F68-5345-84CD-0B66BDB7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7BAED6C2-9361-3240-A257-51D7DFB71F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  <p:pic>
        <p:nvPicPr>
          <p:cNvPr id="54276" name="Picture 1" descr="tw015">
            <a:extLst>
              <a:ext uri="{FF2B5EF4-FFF2-40B4-BE49-F238E27FC236}">
                <a16:creationId xmlns:a16="http://schemas.microsoft.com/office/drawing/2014/main" id="{5CAF14BC-BD65-ED4B-8EF6-3F4AE4B4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18487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E999-7606-144E-ACFE-B39E8632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72BF628F-6B88-3745-8EC5-0FCE2741BF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  <p:pic>
        <p:nvPicPr>
          <p:cNvPr id="55300" name="Picture 1" descr="page 49">
            <a:extLst>
              <a:ext uri="{FF2B5EF4-FFF2-40B4-BE49-F238E27FC236}">
                <a16:creationId xmlns:a16="http://schemas.microsoft.com/office/drawing/2014/main" id="{F5A201AD-0956-814C-B2AB-DED742E2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/>
          <a:stretch>
            <a:fillRect/>
          </a:stretch>
        </p:blipFill>
        <p:spPr bwMode="auto">
          <a:xfrm>
            <a:off x="571500" y="685800"/>
            <a:ext cx="788828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>
              <a:ext uri="{FF2B5EF4-FFF2-40B4-BE49-F238E27FC236}">
                <a16:creationId xmlns:a16="http://schemas.microsoft.com/office/drawing/2014/main" id="{F8915497-06D8-414D-8410-5DFCE6635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Υψομετρικές μεταβολές</a:t>
            </a:r>
          </a:p>
          <a:p>
            <a:pPr eaLnBrk="1" hangingPunct="1">
              <a:buFontTx/>
              <a:buNone/>
            </a:pPr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   Οφείλονται σε απότομη έξαρση ή καθίζηση ολόκληρων περιοχών</a:t>
            </a:r>
          </a:p>
          <a:p>
            <a:pPr eaLnBrk="1" hangingPunct="1"/>
            <a:r>
              <a:rPr lang="el-GR" altLang="en-US" sz="2800">
                <a:ea typeface="ヒラギノ角ゴ Pro W3" panose="020B0300000000000000" pitchFamily="34" charset="-128"/>
              </a:rPr>
              <a:t>Α. Μεταβολές σε παράκτιες χώρες</a:t>
            </a:r>
          </a:p>
          <a:p>
            <a:pPr eaLnBrk="1" hangingPunct="1"/>
            <a:r>
              <a:rPr lang="el-GR" altLang="en-US" sz="2800">
                <a:ea typeface="ヒラギノ角ゴ Pro W3" panose="020B0300000000000000" pitchFamily="34" charset="-128"/>
              </a:rPr>
              <a:t>Β. Μεταβολές σε μεσόγειες χώρες</a:t>
            </a:r>
            <a:endParaRPr lang="en-GB" altLang="en-US" sz="28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kefallonia_1953">
            <a:extLst>
              <a:ext uri="{FF2B5EF4-FFF2-40B4-BE49-F238E27FC236}">
                <a16:creationId xmlns:a16="http://schemas.microsoft.com/office/drawing/2014/main" id="{0E8748A7-41A5-284D-A1AB-BDB24882D4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8922" r="7285" b="10780"/>
          <a:stretch>
            <a:fillRect/>
          </a:stretch>
        </p:blipFill>
        <p:spPr>
          <a:xfrm>
            <a:off x="539750" y="765175"/>
            <a:ext cx="7848600" cy="4656138"/>
          </a:xfrm>
          <a:noFill/>
        </p:spPr>
      </p:pic>
      <p:sp>
        <p:nvSpPr>
          <p:cNvPr id="59395" name="Rectangle 8">
            <a:extLst>
              <a:ext uri="{FF2B5EF4-FFF2-40B4-BE49-F238E27FC236}">
                <a16:creationId xmlns:a16="http://schemas.microsoft.com/office/drawing/2014/main" id="{40067885-CA69-A049-A7BF-F03B4881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445125"/>
            <a:ext cx="7761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n-US" sz="1800"/>
              <a:t>Έξαρση βράχου</a:t>
            </a:r>
            <a:r>
              <a:rPr lang="en-US" altLang="en-US" sz="1800"/>
              <a:t> 50-60cm</a:t>
            </a:r>
            <a:r>
              <a:rPr lang="el-GR" altLang="en-US" sz="1800"/>
              <a:t> κοντά στην ανατολική ακτή της Κεφαλλονιάς μετά τους σεισμούς στις</a:t>
            </a:r>
            <a:r>
              <a:rPr lang="en-US" altLang="en-US" sz="1800"/>
              <a:t> 9-12 </a:t>
            </a:r>
            <a:r>
              <a:rPr lang="el-GR" altLang="en-US" sz="1800"/>
              <a:t>Αυγούστου</a:t>
            </a:r>
            <a:r>
              <a:rPr lang="en-US" altLang="en-US" sz="1800"/>
              <a:t> 1953 (Galanopoulos 1955)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>
            <a:extLst>
              <a:ext uri="{FF2B5EF4-FFF2-40B4-BE49-F238E27FC236}">
                <a16:creationId xmlns:a16="http://schemas.microsoft.com/office/drawing/2014/main" id="{6B64056B-4E5D-B045-88F4-80A507198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Υδρογραφικές μεταβολές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Α. Άμεσες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Κυματισμός λιμνών ή στασίμων υδάτων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Β. Έμμεσες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Επιφανειακά ή εδαφικά ύδατα</a:t>
            </a:r>
            <a:endParaRPr lang="en-GB" altLang="en-US" sz="28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234CC799-C67C-2143-A6CF-FC6A8A62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8459787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>
            <a:extLst>
              <a:ext uri="{FF2B5EF4-FFF2-40B4-BE49-F238E27FC236}">
                <a16:creationId xmlns:a16="http://schemas.microsoft.com/office/drawing/2014/main" id="{49B2352F-AA4D-334F-B0A7-B7FF0662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33375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n-GR" sz="1800"/>
              <a:t>Καναλάκι 2020</a:t>
            </a:r>
            <a:endParaRPr lang="en-US" altLang="en-GR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>
            <a:extLst>
              <a:ext uri="{FF2B5EF4-FFF2-40B4-BE49-F238E27FC236}">
                <a16:creationId xmlns:a16="http://schemas.microsoft.com/office/drawing/2014/main" id="{C02E7F55-EF8C-9347-8ED1-5316A164E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187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n-US">
                <a:ea typeface="ヒラギノ角ゴ Pro W3" panose="020B0300000000000000" pitchFamily="34" charset="-128"/>
              </a:rPr>
              <a:t>   </a:t>
            </a:r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Χρήση των αποτελεσμάτων του σεισμού στην επιφάνεια της γης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   στις μακροσεισμικές κλίμακες</a:t>
            </a:r>
          </a:p>
          <a:p>
            <a:pPr eaLnBrk="1" hangingPunct="1">
              <a:buFontTx/>
              <a:buNone/>
            </a:pPr>
            <a:endParaRPr lang="el-GR" altLang="en-US" sz="2800">
              <a:ea typeface="ヒラギノ角ゴ Pro W3" panose="020B0300000000000000" pitchFamily="34" charset="-128"/>
            </a:endParaRP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Εμφανίζονται σε εύρος εντάσεων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Συμπληρωματική ένδειξη αλλά όχι απόδειξη</a:t>
            </a:r>
          </a:p>
          <a:p>
            <a:pPr eaLnBrk="1" hangingPunct="1">
              <a:buFontTx/>
              <a:buNone/>
            </a:pPr>
            <a:endParaRPr lang="el-GR" altLang="en-US" sz="2800">
              <a:ea typeface="ヒラギノ角ゴ Pro W3" panose="020B0300000000000000" pitchFamily="34" charset="-128"/>
            </a:endParaRP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Δίνουν ένα  εύρος εντάσεων σε μη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κατοικημένες περιοχές</a:t>
            </a:r>
          </a:p>
          <a:p>
            <a:pPr eaLnBrk="1" hangingPunct="1">
              <a:buFontTx/>
              <a:buNone/>
            </a:pPr>
            <a:endParaRPr lang="el-GR" altLang="en-US" sz="2800">
              <a:ea typeface="ヒラギノ角ゴ Pro W3" panose="020B0300000000000000" pitchFamily="34" charset="-128"/>
            </a:endParaRPr>
          </a:p>
          <a:p>
            <a:pPr eaLnBrk="1" hangingPunct="1">
              <a:buFontTx/>
              <a:buNone/>
            </a:pPr>
            <a:endParaRPr lang="en-GB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B5630CBC-BE64-E84B-A2FD-BDFAC527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altLang="en-US">
                <a:ea typeface="ヒラギノ角ゴ Pro W3" panose="020B0300000000000000" pitchFamily="34" charset="-128"/>
              </a:rPr>
              <a:t>Ιδιαίτερη προσοχή πρέπει να δίνεται στις εδαφικές ρωγμές:</a:t>
            </a:r>
          </a:p>
          <a:p>
            <a:pPr eaLnBrk="1" hangingPunct="1"/>
            <a:r>
              <a:rPr lang="el-GR" altLang="en-US">
                <a:ea typeface="ヒラギノ角ゴ Pro W3" panose="020B0300000000000000" pitchFamily="34" charset="-128"/>
              </a:rPr>
              <a:t>Γεωτεχνικές παρατηρήσεις (δόνηση) </a:t>
            </a:r>
          </a:p>
          <a:p>
            <a:pPr eaLnBrk="1" hangingPunct="1"/>
            <a:r>
              <a:rPr lang="el-GR" altLang="en-US">
                <a:ea typeface="ヒラギノ角ゴ Pro W3" panose="020B0300000000000000" pitchFamily="34" charset="-128"/>
              </a:rPr>
              <a:t>Νεοτεκτονικές παρατηρήσεις (διάρρηξη)</a:t>
            </a:r>
          </a:p>
          <a:p>
            <a:pPr eaLnBrk="1" hangingPunct="1"/>
            <a:endParaRPr lang="en-GB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3DA9-A29B-0255-3FA6-B260A1ED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F99EE-4600-FB40-817F-CACDD5FBC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EBD41-5682-4F16-6819-442C60A4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36" y="0"/>
            <a:ext cx="474352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5452EC8-503A-09A5-C4DC-6D2F2E22DD79}"/>
                  </a:ext>
                </a:extLst>
              </p14:cNvPr>
              <p14:cNvContentPartPr/>
              <p14:nvPr/>
            </p14:nvContentPartPr>
            <p14:xfrm>
              <a:off x="4660416" y="980496"/>
              <a:ext cx="2168640" cy="529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5452EC8-503A-09A5-C4DC-6D2F2E22DD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6416" y="872496"/>
                <a:ext cx="2276280" cy="7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BA3D4B-AF24-2429-9337-6101183F8CD4}"/>
                  </a:ext>
                </a:extLst>
              </p14:cNvPr>
              <p14:cNvContentPartPr/>
              <p14:nvPr/>
            </p14:nvContentPartPr>
            <p14:xfrm>
              <a:off x="5274216" y="1766016"/>
              <a:ext cx="1558080" cy="39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BA3D4B-AF24-2429-9337-6101183F8C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0216" y="1658016"/>
                <a:ext cx="16657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B0C02B-3473-32CD-3217-80EC3A12AA76}"/>
                  </a:ext>
                </a:extLst>
              </p14:cNvPr>
              <p14:cNvContentPartPr/>
              <p14:nvPr/>
            </p14:nvContentPartPr>
            <p14:xfrm>
              <a:off x="4707936" y="1884096"/>
              <a:ext cx="1553400" cy="30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B0C02B-3473-32CD-3217-80EC3A12AA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54296" y="1776456"/>
                <a:ext cx="1661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F25AF1-01F1-C619-D4FA-505DC17B3859}"/>
                  </a:ext>
                </a:extLst>
              </p14:cNvPr>
              <p14:cNvContentPartPr/>
              <p14:nvPr/>
            </p14:nvContentPartPr>
            <p14:xfrm>
              <a:off x="6257736" y="1869480"/>
              <a:ext cx="518400" cy="34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F25AF1-01F1-C619-D4FA-505DC17B385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03736" y="1761840"/>
                <a:ext cx="6260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32E1903-1140-8032-052E-9F6935127034}"/>
                  </a:ext>
                </a:extLst>
              </p14:cNvPr>
              <p14:cNvContentPartPr/>
              <p14:nvPr/>
            </p14:nvContentPartPr>
            <p14:xfrm>
              <a:off x="4656816" y="2010600"/>
              <a:ext cx="2126880" cy="50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32E1903-1140-8032-052E-9F69351270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02816" y="1902600"/>
                <a:ext cx="22345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4E0EE8-0A1F-C8D4-FE8A-C016F8B15D77}"/>
                  </a:ext>
                </a:extLst>
              </p14:cNvPr>
              <p14:cNvContentPartPr/>
              <p14:nvPr/>
            </p14:nvContentPartPr>
            <p14:xfrm>
              <a:off x="4725216" y="2134440"/>
              <a:ext cx="2064960" cy="22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4E0EE8-0A1F-C8D4-FE8A-C016F8B15D7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71576" y="2026440"/>
                <a:ext cx="217260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07D958-6B36-51D3-E4E0-3F06E412DDDD}"/>
                  </a:ext>
                </a:extLst>
              </p14:cNvPr>
              <p14:cNvContentPartPr/>
              <p14:nvPr/>
            </p14:nvContentPartPr>
            <p14:xfrm>
              <a:off x="5250096" y="2419560"/>
              <a:ext cx="1559520" cy="13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07D958-6B36-51D3-E4E0-3F06E412DD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96456" y="2311560"/>
                <a:ext cx="16671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B3DD4E0-4AE9-22CC-C762-BE6413B0E8A1}"/>
                  </a:ext>
                </a:extLst>
              </p14:cNvPr>
              <p14:cNvContentPartPr/>
              <p14:nvPr/>
            </p14:nvContentPartPr>
            <p14:xfrm>
              <a:off x="4693896" y="2526120"/>
              <a:ext cx="2082600" cy="42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B3DD4E0-4AE9-22CC-C762-BE6413B0E8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39896" y="2418120"/>
                <a:ext cx="21902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EE35AD0-E63C-DDE9-5783-F6A90768856F}"/>
                  </a:ext>
                </a:extLst>
              </p14:cNvPr>
              <p14:cNvContentPartPr/>
              <p14:nvPr/>
            </p14:nvContentPartPr>
            <p14:xfrm>
              <a:off x="4668336" y="2665080"/>
              <a:ext cx="2118960" cy="53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EE35AD0-E63C-DDE9-5783-F6A90768856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14336" y="2557440"/>
                <a:ext cx="22266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6F554C3-64C5-6BEC-B463-73DB0238DAE7}"/>
                  </a:ext>
                </a:extLst>
              </p14:cNvPr>
              <p14:cNvContentPartPr/>
              <p14:nvPr/>
            </p14:nvContentPartPr>
            <p14:xfrm>
              <a:off x="6324336" y="3689640"/>
              <a:ext cx="60696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6F554C3-64C5-6BEC-B463-73DB0238DAE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70696" y="3582000"/>
                <a:ext cx="7146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6733ECD-B9F0-BA37-73A4-D25851C78F4A}"/>
                  </a:ext>
                </a:extLst>
              </p14:cNvPr>
              <p14:cNvContentPartPr/>
              <p14:nvPr/>
            </p14:nvContentPartPr>
            <p14:xfrm>
              <a:off x="4666896" y="3789720"/>
              <a:ext cx="2104200" cy="57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6733ECD-B9F0-BA37-73A4-D25851C78F4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13256" y="3682080"/>
                <a:ext cx="221184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E0D7BF4-BC94-437E-DDD8-9F0FBB1380C4}"/>
                  </a:ext>
                </a:extLst>
              </p14:cNvPr>
              <p14:cNvContentPartPr/>
              <p14:nvPr/>
            </p14:nvContentPartPr>
            <p14:xfrm>
              <a:off x="4715856" y="3926880"/>
              <a:ext cx="1962720" cy="75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E0D7BF4-BC94-437E-DDD8-9F0FBB1380C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62216" y="3818880"/>
                <a:ext cx="207036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425A57-7F85-723A-4123-ABDC321FE536}"/>
                  </a:ext>
                </a:extLst>
              </p14:cNvPr>
              <p14:cNvContentPartPr/>
              <p14:nvPr/>
            </p14:nvContentPartPr>
            <p14:xfrm>
              <a:off x="4709376" y="4053240"/>
              <a:ext cx="2143800" cy="64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425A57-7F85-723A-4123-ABDC321FE53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655376" y="3945240"/>
                <a:ext cx="22514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3E8F45-58B3-8369-4297-8D492FE43858}"/>
                  </a:ext>
                </a:extLst>
              </p14:cNvPr>
              <p14:cNvContentPartPr/>
              <p14:nvPr/>
            </p14:nvContentPartPr>
            <p14:xfrm>
              <a:off x="4694616" y="4208400"/>
              <a:ext cx="2087280" cy="54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3E8F45-58B3-8369-4297-8D492FE4385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40616" y="4100400"/>
                <a:ext cx="21949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29EF971-17CC-E693-760E-2CFB9EF22CDE}"/>
                  </a:ext>
                </a:extLst>
              </p14:cNvPr>
              <p14:cNvContentPartPr/>
              <p14:nvPr/>
            </p14:nvContentPartPr>
            <p14:xfrm>
              <a:off x="4678416" y="4338000"/>
              <a:ext cx="1684440" cy="25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29EF971-17CC-E693-760E-2CFB9EF22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624416" y="4230000"/>
                <a:ext cx="17920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56552C9-76B0-C8B6-015C-F2E5CC863DDE}"/>
                  </a:ext>
                </a:extLst>
              </p14:cNvPr>
              <p14:cNvContentPartPr/>
              <p14:nvPr/>
            </p14:nvContentPartPr>
            <p14:xfrm>
              <a:off x="121536" y="96732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56552C9-76B0-C8B6-015C-F2E5CC863DD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896" y="8593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564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>
            <a:extLst>
              <a:ext uri="{FF2B5EF4-FFF2-40B4-BE49-F238E27FC236}">
                <a16:creationId xmlns:a16="http://schemas.microsoft.com/office/drawing/2014/main" id="{01B866F5-5E32-D14C-967B-AD2FAB41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144463"/>
            <a:ext cx="41449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75638-C637-FA40-8686-9672A82A7A32}"/>
              </a:ext>
            </a:extLst>
          </p:cNvPr>
          <p:cNvSpPr txBox="1"/>
          <p:nvPr/>
        </p:nvSpPr>
        <p:spPr>
          <a:xfrm>
            <a:off x="6948264" y="119675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dirty="0"/>
              <a:t>EMS98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2">
            <a:extLst>
              <a:ext uri="{FF2B5EF4-FFF2-40B4-BE49-F238E27FC236}">
                <a16:creationId xmlns:a16="http://schemas.microsoft.com/office/drawing/2014/main" id="{74B3B9F8-ED6C-B44F-92DA-98D07E90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07950"/>
            <a:ext cx="4132263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58325-B885-FE4B-BA95-AFC83E755454}"/>
              </a:ext>
            </a:extLst>
          </p:cNvPr>
          <p:cNvSpPr txBox="1"/>
          <p:nvPr/>
        </p:nvSpPr>
        <p:spPr>
          <a:xfrm>
            <a:off x="6948264" y="119675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dirty="0"/>
              <a:t>EMS98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EAC6C6E7-F815-1643-B665-DB6CF8D5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" r="-4057"/>
          <a:stretch>
            <a:fillRect/>
          </a:stretch>
        </p:blipFill>
        <p:spPr bwMode="auto">
          <a:xfrm>
            <a:off x="179388" y="136525"/>
            <a:ext cx="4464050" cy="65420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7">
            <a:extLst>
              <a:ext uri="{FF2B5EF4-FFF2-40B4-BE49-F238E27FC236}">
                <a16:creationId xmlns:a16="http://schemas.microsoft.com/office/drawing/2014/main" id="{80BD1581-3FCF-2E43-B59A-7791225B9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41438"/>
            <a:ext cx="4143375" cy="3959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0905B-B1AA-7F4A-B95F-84322D8F0EA5}"/>
              </a:ext>
            </a:extLst>
          </p:cNvPr>
          <p:cNvSpPr txBox="1"/>
          <p:nvPr/>
        </p:nvSpPr>
        <p:spPr>
          <a:xfrm>
            <a:off x="6444208" y="47667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dirty="0"/>
              <a:t>EMS98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B4EB-9ED1-894B-B5CC-2FAE47C4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/>
              <a:t>Συνέργεια καταστροφών εξαιτίας σεισμού</a:t>
            </a:r>
            <a:endParaRPr lang="en-US" sz="2800" dirty="0"/>
          </a:p>
        </p:txBody>
      </p:sp>
      <p:pic>
        <p:nvPicPr>
          <p:cNvPr id="66562" name="Content Placeholder 3">
            <a:extLst>
              <a:ext uri="{FF2B5EF4-FFF2-40B4-BE49-F238E27FC236}">
                <a16:creationId xmlns:a16="http://schemas.microsoft.com/office/drawing/2014/main" id="{DC4C812F-53F1-7F48-98D5-4394BF780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1371600"/>
            <a:ext cx="8399463" cy="47244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3E54-2086-9F49-8DF6-170A3A9A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/>
              <a:t>Λευκάδα 2003, 2015</a:t>
            </a:r>
            <a:endParaRPr lang="en-US" sz="3200" dirty="0"/>
          </a:p>
        </p:txBody>
      </p:sp>
      <p:pic>
        <p:nvPicPr>
          <p:cNvPr id="67586" name="Content Placeholder 3">
            <a:extLst>
              <a:ext uri="{FF2B5EF4-FFF2-40B4-BE49-F238E27FC236}">
                <a16:creationId xmlns:a16="http://schemas.microsoft.com/office/drawing/2014/main" id="{5BABA4A5-C8C3-B644-8C7A-D32050B8B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21646" r="12712" b="33156"/>
          <a:stretch>
            <a:fillRect/>
          </a:stretch>
        </p:blipFill>
        <p:spPr>
          <a:xfrm>
            <a:off x="374650" y="2133600"/>
            <a:ext cx="8482013" cy="27352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5A5B-EEFC-8F4C-B009-DC6C2611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Tohoku 2011</a:t>
            </a:r>
          </a:p>
        </p:txBody>
      </p:sp>
      <p:pic>
        <p:nvPicPr>
          <p:cNvPr id="68610" name="Content Placeholder 3">
            <a:extLst>
              <a:ext uri="{FF2B5EF4-FFF2-40B4-BE49-F238E27FC236}">
                <a16:creationId xmlns:a16="http://schemas.microsoft.com/office/drawing/2014/main" id="{A188D4B7-E368-354A-976E-73F7C66C04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r="32529" b="5797"/>
          <a:stretch>
            <a:fillRect/>
          </a:stretch>
        </p:blipFill>
        <p:spPr>
          <a:xfrm>
            <a:off x="2266950" y="1371600"/>
            <a:ext cx="4610100" cy="525621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05CF-A541-A317-2534-337A762D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A8C-4431-CD00-39B2-15CC26AF1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31746" name="Picture 2" descr="Τρία χρόνια από τον σεισμό και το τσουνάμι της Ιαπωνίας - Newsbomb -  Ειδησεις - News">
            <a:extLst>
              <a:ext uri="{FF2B5EF4-FFF2-40B4-BE49-F238E27FC236}">
                <a16:creationId xmlns:a16="http://schemas.microsoft.com/office/drawing/2014/main" id="{8BC6F0B1-A96D-47E2-9690-42EA808B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7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5D173252-117A-634F-83B9-FB5519F9B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6165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>
                <a:solidFill>
                  <a:srgbClr val="FFFF00"/>
                </a:solidFill>
                <a:ea typeface="ヒラギノ角ゴ Pro W3" panose="020B0300000000000000" pitchFamily="34" charset="-128"/>
              </a:rPr>
              <a:t>Μακροσεισμικά αποτελέσματα των σεισμών</a:t>
            </a:r>
            <a:endParaRPr lang="el-GR" altLang="en-US">
              <a:ea typeface="ヒラギノ角ゴ Pro W3" panose="020B0300000000000000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Στην επιφάνεια της γης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(Σεισμογεωλογικά αποτελέσματα)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l-GR" altLang="en-US" sz="2800">
              <a:ea typeface="ヒラギノ角ゴ Pro W3" panose="020B0300000000000000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000">
                <a:ea typeface="ヒラギノ角ゴ Pro W3" panose="020B0300000000000000" pitchFamily="34" charset="-128"/>
              </a:rPr>
              <a:t>Σύνθετα φαινόμενα που εξαρτώνται από: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l-GR" altLang="en-US" sz="2000">
                <a:ea typeface="ヒラギノ角ゴ Pro W3" panose="020B0300000000000000" pitchFamily="34" charset="-128"/>
              </a:rPr>
              <a:t>τον ίδιο το σεισμό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l-GR" altLang="en-US" sz="2000">
                <a:ea typeface="ヒラギノ角ゴ Pro W3" panose="020B0300000000000000" pitchFamily="34" charset="-128"/>
              </a:rPr>
              <a:t>την κλίση του εδάφους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l-GR" altLang="en-US" sz="2000">
                <a:ea typeface="ヒラギノ角ゴ Pro W3" panose="020B0300000000000000" pitchFamily="34" charset="-128"/>
              </a:rPr>
              <a:t>τη στάθμη του υδροφόρου ορίζοντα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         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solidFill>
                  <a:schemeClr val="hlink"/>
                </a:solidFill>
                <a:ea typeface="ヒラギノ角ゴ Pro W3" panose="020B0300000000000000" pitchFamily="34" charset="-128"/>
              </a:rPr>
              <a:t>          Εδαφικές διαρρήξεις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solidFill>
                  <a:schemeClr val="hlink"/>
                </a:solidFill>
                <a:ea typeface="ヒラギノ角ゴ Pro W3" panose="020B0300000000000000" pitchFamily="34" charset="-128"/>
              </a:rPr>
              <a:t>          Εδαφικές βαθύνσεις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l-GR" altLang="en-US" sz="2800">
                <a:solidFill>
                  <a:schemeClr val="hlink"/>
                </a:solidFill>
                <a:ea typeface="ヒラギノ角ゴ Pro W3" panose="020B0300000000000000" pitchFamily="34" charset="-128"/>
              </a:rPr>
              <a:t>          Κατολισθήσεις</a:t>
            </a:r>
            <a:endParaRPr lang="en-GB" altLang="en-US" sz="2800">
              <a:solidFill>
                <a:schemeClr val="hlink"/>
              </a:solidFill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F627EF3-7349-5A4C-9EB3-278D074387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3" y="188913"/>
          <a:ext cx="8135937" cy="6520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0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3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13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729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Earthquake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Casualties Dead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Casualties Injured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Damage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Economic Losses (present rates in million $)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Preparedness Level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9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Direct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Secondary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Direct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Secondary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Direct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Secondary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Direct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Secondary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Atalanti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 April 1894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228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N/A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161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(landslide)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r>
                        <a:rPr lang="en-US" sz="800" baseline="-25000">
                          <a:effectLst/>
                        </a:rPr>
                        <a:t>max</a:t>
                      </a:r>
                      <a:r>
                        <a:rPr lang="en-US" sz="800">
                          <a:effectLst/>
                        </a:rPr>
                        <a:t> 10 EMS98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N/A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10-50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(Cumulative)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Atalanti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 April 1894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11+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r>
                        <a:rPr lang="en-US" sz="800" baseline="-25000">
                          <a:effectLst/>
                        </a:rPr>
                        <a:t>max</a:t>
                      </a:r>
                      <a:r>
                        <a:rPr lang="en-US" sz="800">
                          <a:effectLst/>
                        </a:rPr>
                        <a:t> 10EMS98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(Cumulative damage: at least 1.337 buildings collapsed at 70 localities)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Brežice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 January 1917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(ground failure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or liquefaction)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20-100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Few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r>
                        <a:rPr lang="en-US" sz="800" baseline="-25000">
                          <a:effectLst/>
                        </a:rPr>
                        <a:t>max</a:t>
                      </a:r>
                      <a:r>
                        <a:rPr lang="en-US" sz="800">
                          <a:effectLst/>
                        </a:rPr>
                        <a:t> VIII EMS98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 destroyed, 57 very heavy damage, 99 heavy damage)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N/A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10-50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Kefallinia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 August 1953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455 + 21 missing 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(Cumulative)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 anchor="ctr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2,500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(Cumulative)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 anchor="ctr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r>
                        <a:rPr lang="en-US" sz="800" baseline="-25000">
                          <a:effectLst/>
                        </a:rPr>
                        <a:t>max</a:t>
                      </a:r>
                      <a:r>
                        <a:rPr lang="en-US" sz="800">
                          <a:effectLst/>
                        </a:rPr>
                        <a:t> X+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Houses and buildings:  out of 33,300, 27,659 totally destroyed, 2,780 seriously damaged, 2,394 slightly damaged, 467 survived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 anchor="ctr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Kefallinia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11 August 1953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-M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-M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Kefallinia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12 August 1953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-M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-M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Friuli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 May 1976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1,000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2,300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?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r>
                        <a:rPr lang="en-US" sz="800" baseline="-25000">
                          <a:effectLst/>
                        </a:rPr>
                        <a:t>max</a:t>
                      </a:r>
                      <a:r>
                        <a:rPr lang="en-US" sz="800">
                          <a:effectLst/>
                        </a:rPr>
                        <a:t> 10 EMS98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Towns and villages within an area of 1800km</a:t>
                      </a:r>
                      <a:r>
                        <a:rPr lang="en-US" sz="800" baseline="30000">
                          <a:effectLst/>
                        </a:rPr>
                        <a:t>2</a:t>
                      </a:r>
                      <a:r>
                        <a:rPr lang="en-US" sz="800">
                          <a:effectLst/>
                        </a:rPr>
                        <a:t> were devastated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Landslides, rockfalls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3,471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Lefkas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 August 2003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r>
                        <a:rPr lang="en-US" sz="800" baseline="-25000">
                          <a:effectLst/>
                        </a:rPr>
                        <a:t>max</a:t>
                      </a:r>
                      <a:r>
                        <a:rPr lang="en-US" sz="800">
                          <a:effectLst/>
                        </a:rPr>
                        <a:t> VIII MM, EMS98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Significant landslide and rockfalls mainly in western Lefkas, liquefaction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-N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75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Tōhoku-Oki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 March 2011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268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18,002 (tsunami)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230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(fires &amp; landslides)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600 (other)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6,157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r>
                        <a:rPr lang="en-US" sz="800" baseline="-25000" dirty="0">
                          <a:effectLst/>
                        </a:rPr>
                        <a:t>max</a:t>
                      </a:r>
                      <a:r>
                        <a:rPr lang="en-US" sz="800" dirty="0">
                          <a:effectLst/>
                        </a:rPr>
                        <a:t> 7 JMS, 10 or 10+ MMI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13,721 – 28,147 destroyed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113,227 – 194,367 partially destroyed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705,198 – 771,616 damaged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98,697 – 112,402 destroyed buildings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78,294 – 158,636 partially destroyed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31,225-95,254 partially damaged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150-230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(Total)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53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Lefkas</a:t>
                      </a:r>
                      <a:endParaRPr lang="en-GB" sz="8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 November 2015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(rockfall)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en-GB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r>
                        <a:rPr lang="en-US" sz="800" baseline="-25000" dirty="0">
                          <a:effectLst/>
                        </a:rPr>
                        <a:t>max</a:t>
                      </a:r>
                      <a:r>
                        <a:rPr lang="en-US" sz="800" dirty="0">
                          <a:effectLst/>
                        </a:rPr>
                        <a:t> VIII (Small percentage of the building stock affected, mainly non-engineered traditional structures)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Damage to houses due to </a:t>
                      </a:r>
                      <a:r>
                        <a:rPr lang="en-US" sz="800" dirty="0" err="1">
                          <a:effectLst/>
                        </a:rPr>
                        <a:t>rockfalls</a:t>
                      </a:r>
                      <a:r>
                        <a:rPr lang="en-US" sz="800" dirty="0">
                          <a:effectLst/>
                        </a:rPr>
                        <a:t>, 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some of the most renowned tourist beaches destroyed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(1.6 EU aid)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</a:t>
                      </a:r>
                      <a:endParaRPr lang="en-GB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374" marR="4737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6C73-95EE-E044-BF03-961CFD2D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l-GR" sz="2800" dirty="0"/>
              <a:t>Σύνοψη απαντήσεων σε ερωτηματολόγια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024B0-F949-0E45-AE2E-0DBAB524F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7911"/>
            <a:ext cx="8229600" cy="4495800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l-GR" sz="1600" dirty="0"/>
              <a:t>Το νερό εκτινάχθηκε στην όχθη.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Το κρεμαστό φωτιστικό αιωρήθηκε.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Η πόρτα ανοιγόκλεισε.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Τα πιάτα και τα ποτήρια έσπασαν.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Μια μικρή καρέκλα δονήθηκε.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Η γραφομηχανή έπεσε στο έδαφος.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Παρατηρήθηκε κυματισμός στο χαλαρό έδαφος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Παρατηρήθηκαν μεγάλες σχισμές στο έδαφος.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 Σταμάτησε η ροή των πηγών.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Δημιουργία κρατήρων άμμου.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 Οι κολώνες του αρχαίου ναού περιστράφηκαν.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Παρατηρήθηκαν φαινόμενα ρευστοποίησης στην παραλία.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 Θρόισμα δέντρων.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Το παλιό εκκρεμές σταμάτησε.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Ο γείτονας μου είπε ότι ένας κόπηκαν τα κλαδιά του δέντρου.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Το γάλα χύθηκε από το ποτήρι.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Τα βιβλία έπεσαν από τη βιβλιοθήκη.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Ξεριζώθηκε ένα δέντρο.</a:t>
            </a:r>
            <a:endParaRPr lang="en-GR" sz="1600" dirty="0"/>
          </a:p>
          <a:p>
            <a:pPr lvl="0">
              <a:buFont typeface="+mj-lt"/>
              <a:buAutoNum type="arabicPeriod"/>
            </a:pPr>
            <a:r>
              <a:rPr lang="el-GR" sz="1600" dirty="0"/>
              <a:t>Στο νεκροταφείο μερικές ταφόπλακες ανατράπηκαν.</a:t>
            </a:r>
            <a:endParaRPr lang="en-GR" sz="1600" dirty="0"/>
          </a:p>
        </p:txBody>
      </p:sp>
    </p:spTree>
    <p:extLst>
      <p:ext uri="{BB962C8B-B14F-4D97-AF65-F5344CB8AC3E}">
        <p14:creationId xmlns:p14="http://schemas.microsoft.com/office/powerpoint/2010/main" val="3899075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A272B6-1464-0442-8D81-1BFBD5ADD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413557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A4980-E562-704E-A631-C41B9AB1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2816711" cy="41590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117501-EB16-8743-9ED3-DE8A62F15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119517"/>
              </p:ext>
            </p:extLst>
          </p:nvPr>
        </p:nvGraphicFramePr>
        <p:xfrm>
          <a:off x="5652120" y="4869160"/>
          <a:ext cx="2816710" cy="594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710">
                  <a:extLst>
                    <a:ext uri="{9D8B030D-6E8A-4147-A177-3AD203B41FA5}">
                      <a16:colId xmlns:a16="http://schemas.microsoft.com/office/drawing/2014/main" val="454430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GR" sz="1200" dirty="0">
                        <a:effectLst/>
                      </a:endParaRPr>
                    </a:p>
                    <a:p>
                      <a:pPr algn="ctr"/>
                      <a:r>
                        <a:rPr lang="el-GR" sz="1600" dirty="0">
                          <a:effectLst/>
                        </a:rPr>
                        <a:t>Λευκάδα, </a:t>
                      </a:r>
                      <a:r>
                        <a:rPr lang="el-GR" sz="1600" dirty="0" err="1">
                          <a:effectLst/>
                        </a:rPr>
                        <a:t>Καλαμίτσι</a:t>
                      </a:r>
                      <a:r>
                        <a:rPr lang="el-GR" sz="1600" dirty="0">
                          <a:effectLst/>
                        </a:rPr>
                        <a:t> 2003</a:t>
                      </a:r>
                    </a:p>
                    <a:p>
                      <a:endParaRPr lang="en-G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20620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17E02C5-4DD8-764C-BCF7-8A16A9BDE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646860"/>
              </p:ext>
            </p:extLst>
          </p:nvPr>
        </p:nvGraphicFramePr>
        <p:xfrm>
          <a:off x="1403648" y="4653136"/>
          <a:ext cx="2816710" cy="594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710">
                  <a:extLst>
                    <a:ext uri="{9D8B030D-6E8A-4147-A177-3AD203B41FA5}">
                      <a16:colId xmlns:a16="http://schemas.microsoft.com/office/drawing/2014/main" val="454430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GR" sz="1200" dirty="0">
                        <a:effectLst/>
                      </a:endParaRPr>
                    </a:p>
                    <a:p>
                      <a:pPr algn="ctr"/>
                      <a:r>
                        <a:rPr lang="el-GR" sz="1600" dirty="0">
                          <a:effectLst/>
                        </a:rPr>
                        <a:t>Σλοβενία 2004</a:t>
                      </a:r>
                    </a:p>
                    <a:p>
                      <a:endParaRPr lang="en-G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206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061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9088752-4C40-3244-AEC3-15E71584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8" y="228600"/>
            <a:ext cx="3855876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8D4B6D-62C6-AA43-8203-FD434E385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85801"/>
              </p:ext>
            </p:extLst>
          </p:nvPr>
        </p:nvGraphicFramePr>
        <p:xfrm>
          <a:off x="827584" y="5467737"/>
          <a:ext cx="2816710" cy="594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710">
                  <a:extLst>
                    <a:ext uri="{9D8B030D-6E8A-4147-A177-3AD203B41FA5}">
                      <a16:colId xmlns:a16="http://schemas.microsoft.com/office/drawing/2014/main" val="454430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GR" sz="1200" dirty="0">
                        <a:effectLst/>
                      </a:endParaRPr>
                    </a:p>
                    <a:p>
                      <a:pPr algn="ctr"/>
                      <a:r>
                        <a:rPr lang="el-GR" sz="1600" dirty="0">
                          <a:effectLst/>
                        </a:rPr>
                        <a:t>Λάρισα 2021</a:t>
                      </a:r>
                    </a:p>
                    <a:p>
                      <a:endParaRPr lang="en-G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206201"/>
                  </a:ext>
                </a:extLst>
              </a:tr>
            </a:tbl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F17AE1BE-8FE9-EC42-BF3B-65B918D1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87" y="404664"/>
            <a:ext cx="465709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D8090A6-B4E5-B349-8489-826683F20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24918"/>
              </p:ext>
            </p:extLst>
          </p:nvPr>
        </p:nvGraphicFramePr>
        <p:xfrm>
          <a:off x="5001478" y="4293096"/>
          <a:ext cx="2816710" cy="65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710">
                  <a:extLst>
                    <a:ext uri="{9D8B030D-6E8A-4147-A177-3AD203B41FA5}">
                      <a16:colId xmlns:a16="http://schemas.microsoft.com/office/drawing/2014/main" val="454430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GR" sz="1200" dirty="0">
                        <a:effectLst/>
                      </a:endParaRPr>
                    </a:p>
                    <a:p>
                      <a:pPr algn="ctr"/>
                      <a:r>
                        <a:rPr lang="en-GB" sz="1600" dirty="0">
                          <a:effectLst/>
                        </a:rPr>
                        <a:t>Niigata, Japan 1964</a:t>
                      </a:r>
                    </a:p>
                    <a:p>
                      <a:pPr algn="ctr"/>
                      <a:endParaRPr lang="en-GB" sz="1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206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758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685341-D86F-BF44-95EC-FFFAA794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3" y="272505"/>
            <a:ext cx="4291145" cy="2880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613D2B-558A-A84B-8326-4664CFD90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62980"/>
              </p:ext>
            </p:extLst>
          </p:nvPr>
        </p:nvGraphicFramePr>
        <p:xfrm>
          <a:off x="611560" y="3717032"/>
          <a:ext cx="3240360" cy="65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454430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GR" sz="1200" dirty="0">
                        <a:effectLst/>
                      </a:endParaRPr>
                    </a:p>
                    <a:p>
                      <a:pPr algn="ctr"/>
                      <a:r>
                        <a:rPr lang="el-GR" sz="1600" dirty="0" err="1">
                          <a:effectLst/>
                        </a:rPr>
                        <a:t>Καλιφόρινια</a:t>
                      </a:r>
                      <a:r>
                        <a:rPr lang="el-GR" sz="1600" dirty="0">
                          <a:effectLst/>
                        </a:rPr>
                        <a:t>, Ελ </a:t>
                      </a:r>
                      <a:r>
                        <a:rPr lang="el-GR" sz="1600" dirty="0" err="1">
                          <a:effectLst/>
                        </a:rPr>
                        <a:t>Σέντρο</a:t>
                      </a:r>
                      <a:r>
                        <a:rPr lang="el-GR" sz="1600" dirty="0">
                          <a:effectLst/>
                        </a:rPr>
                        <a:t> 1979</a:t>
                      </a:r>
                    </a:p>
                    <a:p>
                      <a:pPr algn="ctr"/>
                      <a:endParaRPr lang="en-GB" sz="1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2062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1E8839D-5801-8E47-97EC-CA792C27E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/>
          <a:stretch>
            <a:fillRect/>
          </a:stretch>
        </p:blipFill>
        <p:spPr bwMode="auto">
          <a:xfrm>
            <a:off x="5004048" y="272504"/>
            <a:ext cx="3591939" cy="5840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09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Content Placeholder 4">
            <a:extLst>
              <a:ext uri="{FF2B5EF4-FFF2-40B4-BE49-F238E27FC236}">
                <a16:creationId xmlns:a16="http://schemas.microsoft.com/office/drawing/2014/main" id="{4225A0A6-4C8A-7C4E-BAF1-29163492D0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34" r="-72034"/>
          <a:stretch>
            <a:fillRect/>
          </a:stretch>
        </p:blipFill>
        <p:spPr>
          <a:xfrm>
            <a:off x="-2484784" y="188640"/>
            <a:ext cx="9490075" cy="5183187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FCC481-8D84-DC46-926B-EF72DD51F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68390"/>
              </p:ext>
            </p:extLst>
          </p:nvPr>
        </p:nvGraphicFramePr>
        <p:xfrm>
          <a:off x="539552" y="5589240"/>
          <a:ext cx="3240360" cy="65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454430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GR" sz="1200" dirty="0">
                        <a:effectLst/>
                      </a:endParaRPr>
                    </a:p>
                    <a:p>
                      <a:pPr algn="ctr"/>
                      <a:r>
                        <a:rPr lang="el-GR" sz="1600" dirty="0">
                          <a:effectLst/>
                        </a:rPr>
                        <a:t>Ανδραβίδα 2008</a:t>
                      </a:r>
                    </a:p>
                    <a:p>
                      <a:pPr algn="ctr"/>
                      <a:endParaRPr lang="en-GB" sz="1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206201"/>
                  </a:ext>
                </a:extLst>
              </a:tr>
            </a:tbl>
          </a:graphicData>
        </a:graphic>
      </p:graphicFrame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6EF7D26-E649-2B4C-8F4A-26138CCD0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34" r="-72034"/>
          <a:stretch>
            <a:fillRect/>
          </a:stretch>
        </p:blipFill>
        <p:spPr bwMode="auto">
          <a:xfrm>
            <a:off x="-2332384" y="341040"/>
            <a:ext cx="94900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age 44">
            <a:extLst>
              <a:ext uri="{FF2B5EF4-FFF2-40B4-BE49-F238E27FC236}">
                <a16:creationId xmlns:a16="http://schemas.microsoft.com/office/drawing/2014/main" id="{1FFD2B36-07DF-2B40-908B-339A458B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7909"/>
          <a:stretch>
            <a:fillRect/>
          </a:stretch>
        </p:blipFill>
        <p:spPr bwMode="auto">
          <a:xfrm>
            <a:off x="4953447" y="126585"/>
            <a:ext cx="4103688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229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D899-B258-D53C-2916-8902BCA1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DCD7A-947F-9C71-D016-4D470851B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Να </a:t>
            </a:r>
            <a:r>
              <a:rPr lang="el-GR" dirty="0" err="1"/>
              <a:t>εντοπ</a:t>
            </a:r>
            <a:r>
              <a:rPr lang="en-GR" dirty="0"/>
              <a:t>ί</a:t>
            </a:r>
            <a:r>
              <a:rPr lang="el-GR" dirty="0" err="1"/>
              <a:t>σετε</a:t>
            </a:r>
            <a:r>
              <a:rPr lang="el-GR" dirty="0"/>
              <a:t> 2-5 αποτελέσματα σε αντικείμενα ή στην φύση από πρόσφατους σεισμούς (</a:t>
            </a:r>
            <a:r>
              <a:rPr lang="en-US" dirty="0"/>
              <a:t>EMSC).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141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DAD8F929-55A2-D645-94EF-4AA03C238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3350" y="2205038"/>
            <a:ext cx="7283450" cy="3890962"/>
          </a:xfrm>
        </p:spPr>
        <p:txBody>
          <a:bodyPr/>
          <a:lstStyle/>
          <a:p>
            <a:pPr eaLnBrk="1" hangingPunct="1"/>
            <a:r>
              <a:rPr lang="el-GR" altLang="en-US" sz="2800">
                <a:solidFill>
                  <a:srgbClr val="FFFF00"/>
                </a:solidFill>
                <a:ea typeface="ヒラギノ角ゴ Pro W3" panose="020B0300000000000000" pitchFamily="34" charset="-128"/>
              </a:rPr>
              <a:t>Εδαφικές διαρρήξεις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          </a:t>
            </a:r>
            <a:r>
              <a:rPr lang="el-GR" altLang="en-US" sz="2800" u="sng">
                <a:ea typeface="ヒラギノ角ゴ Pro W3" panose="020B0300000000000000" pitchFamily="34" charset="-128"/>
              </a:rPr>
              <a:t>Εδαφικές ρωγμές</a:t>
            </a:r>
          </a:p>
          <a:p>
            <a:pPr eaLnBrk="1" hangingPunct="1">
              <a:buFontTx/>
              <a:buNone/>
            </a:pPr>
            <a:r>
              <a:rPr lang="el-GR" altLang="en-US" sz="2800" i="1">
                <a:ea typeface="ヒラギノ角ゴ Pro W3" panose="020B0300000000000000" pitchFamily="34" charset="-128"/>
              </a:rPr>
              <a:t>              Σχισμές μικρού πλάτους και μήκους</a:t>
            </a:r>
          </a:p>
          <a:p>
            <a:pPr eaLnBrk="1" hangingPunct="1">
              <a:buFontTx/>
              <a:buNone/>
            </a:pPr>
            <a:r>
              <a:rPr lang="el-GR" altLang="en-US" sz="2000">
                <a:solidFill>
                  <a:schemeClr val="hlink"/>
                </a:solidFill>
                <a:ea typeface="ヒラギノ角ゴ Pro W3" panose="020B0300000000000000" pitchFamily="34" charset="-128"/>
              </a:rPr>
              <a:t>Αίτιο: ολίσθηση ή κατακάθιση μαζών</a:t>
            </a:r>
          </a:p>
          <a:p>
            <a:pPr eaLnBrk="1" hangingPunct="1">
              <a:buFontTx/>
              <a:buNone/>
            </a:pPr>
            <a:r>
              <a:rPr lang="el-GR" altLang="en-US" sz="2800">
                <a:ea typeface="ヒラギノ角ゴ Pro W3" panose="020B0300000000000000" pitchFamily="34" charset="-128"/>
              </a:rPr>
              <a:t>          </a:t>
            </a:r>
            <a:endParaRPr lang="en-GB" altLang="en-US" sz="2000">
              <a:solidFill>
                <a:schemeClr val="hlink"/>
              </a:solidFill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dragano_14aug2003">
            <a:extLst>
              <a:ext uri="{FF2B5EF4-FFF2-40B4-BE49-F238E27FC236}">
                <a16:creationId xmlns:a16="http://schemas.microsoft.com/office/drawing/2014/main" id="{6225118B-E1F5-9C4A-A506-C7578B056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58913"/>
            <a:ext cx="7343775" cy="4511675"/>
          </a:xfrm>
        </p:spPr>
      </p:pic>
      <p:sp>
        <p:nvSpPr>
          <p:cNvPr id="22531" name="Text Box 9">
            <a:extLst>
              <a:ext uri="{FF2B5EF4-FFF2-40B4-BE49-F238E27FC236}">
                <a16:creationId xmlns:a16="http://schemas.microsoft.com/office/drawing/2014/main" id="{54BE740D-3C1B-B34E-9798-F43E4C7F5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445125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l-GR" altLang="en-US" sz="1800"/>
              <a:t>Βασιλική Λευκάδας 14/8/2003</a:t>
            </a:r>
            <a:endParaRPr lang="en-GB" altLang="en-US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0'">
            <a:extLst>
              <a:ext uri="{FF2B5EF4-FFF2-40B4-BE49-F238E27FC236}">
                <a16:creationId xmlns:a16="http://schemas.microsoft.com/office/drawing/2014/main" id="{10E91C5E-6D1B-794F-ADD1-49106E13EB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93825"/>
            <a:ext cx="8135938" cy="4953000"/>
          </a:xfrm>
          <a:noFill/>
        </p:spPr>
      </p:pic>
      <p:sp>
        <p:nvSpPr>
          <p:cNvPr id="23555" name="Text Box 7">
            <a:extLst>
              <a:ext uri="{FF2B5EF4-FFF2-40B4-BE49-F238E27FC236}">
                <a16:creationId xmlns:a16="http://schemas.microsoft.com/office/drawing/2014/main" id="{85D75863-54CD-6C4F-B062-515CDECFD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445125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l-GR" altLang="en-US" sz="1800"/>
              <a:t>Δράγανο Λευκάδας 14/8/2003</a:t>
            </a:r>
            <a:endParaRPr lang="en-GB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999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id="{780E68B8-A7DA-6145-965B-B5544F539C4E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567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56700" imgH="6870700" progId="">
                  <p:embed/>
                </p:oleObj>
              </mc:Choice>
              <mc:Fallback>
                <p:oleObj r:id="rId2" imgW="9156700" imgH="68707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67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Rectangle 3">
            <a:extLst>
              <a:ext uri="{FF2B5EF4-FFF2-40B4-BE49-F238E27FC236}">
                <a16:creationId xmlns:a16="http://schemas.microsoft.com/office/drawing/2014/main" id="{7D55C215-EA40-7247-B9D4-1249DCB715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77724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altLang="en-US" sz="3200" b="1">
                <a:solidFill>
                  <a:schemeClr val="bg1"/>
                </a:solidFill>
                <a:ea typeface="ヒラギノ角ゴ Pro W3" charset="-128"/>
              </a:rPr>
              <a:t>Επιφανειακές διαρρήξεις</a:t>
            </a:r>
            <a:endParaRPr lang="en-US" altLang="en-US" sz="3200" b="1">
              <a:solidFill>
                <a:schemeClr val="bg1"/>
              </a:solidFill>
              <a:ea typeface="ヒラギノ角ゴ Pro W3" charset="-128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0E7E148-C5CB-D442-B4A1-1A93C301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57912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812201DF-C1C5-284A-834E-93EFF88C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78088"/>
            <a:ext cx="4343400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654FA7BA-FE55-504F-A725-37F7D1CFB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029200"/>
            <a:ext cx="2230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Helvetica" pitchFamily="2" charset="0"/>
              </a:rPr>
              <a:t>Landers, CA 1992</a:t>
            </a: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664</TotalTime>
  <Words>1075</Words>
  <Application>Microsoft Macintosh PowerPoint</Application>
  <PresentationFormat>On-screen Show (4:3)</PresentationFormat>
  <Paragraphs>331</Paragraphs>
  <Slides>56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Helvetica</vt:lpstr>
      <vt:lpstr>Times</vt:lpstr>
      <vt:lpstr>Times New Roman</vt:lpstr>
      <vt:lpstr>ヒラギノ角ゴ Pro W3</vt:lpstr>
      <vt:lpstr>Mountain Top</vt:lpstr>
      <vt:lpstr>ΜΑΚΡΟΣΕΙΣΜΙΚΗ</vt:lpstr>
      <vt:lpstr>PowerPoint Presentation</vt:lpstr>
      <vt:lpstr>Αντικείμενα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Επιφανειακές διαρρήξεις</vt:lpstr>
      <vt:lpstr>Strike-slip  Fault Example</vt:lpstr>
      <vt:lpstr>Normal Fault Example</vt:lpstr>
      <vt:lpstr>Thrust Fault Example</vt:lpstr>
      <vt:lpstr>Thrust Fault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Λάρισα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Συνέργεια καταστροφών εξαιτίας σεισμού</vt:lpstr>
      <vt:lpstr>Λευκάδα 2003, 2015</vt:lpstr>
      <vt:lpstr>Tohoku 2011</vt:lpstr>
      <vt:lpstr>PowerPoint Presentation</vt:lpstr>
      <vt:lpstr>PowerPoint Presentation</vt:lpstr>
      <vt:lpstr>Σύνοψη απαντήσεων σε ερωτηματολόγια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uoa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ΜΑΚΡΟΣΕΙΣΜΙΚΗ</dc:title>
  <dc:creator>doudoukos</dc:creator>
  <cp:lastModifiedBy>VK</cp:lastModifiedBy>
  <cp:revision>23</cp:revision>
  <dcterms:created xsi:type="dcterms:W3CDTF">2005-11-07T04:32:47Z</dcterms:created>
  <dcterms:modified xsi:type="dcterms:W3CDTF">2024-04-02T08:13:10Z</dcterms:modified>
</cp:coreProperties>
</file>