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50" d="100"/>
          <a:sy n="150" d="100"/>
        </p:scale>
        <p:origin x="-904" y="-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81FDC1CC-0942-4295-A123-6B51390125B9}" type="datetimeFigureOut">
              <a:rPr lang="en-US" smtClean="0"/>
              <a:t>2/17/15</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FA475FCE-DAF1-4485-8F3F-EBC8FBD904A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1FDC1CC-0942-4295-A123-6B51390125B9}" type="datetimeFigureOut">
              <a:rPr lang="en-US" smtClean="0"/>
              <a:t>2/17/15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475FCE-DAF1-4485-8F3F-EBC8FBD904A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1FDC1CC-0942-4295-A123-6B51390125B9}" type="datetimeFigureOut">
              <a:rPr lang="en-US" smtClean="0"/>
              <a:t>2/17/15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475FCE-DAF1-4485-8F3F-EBC8FBD904A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81FDC1CC-0942-4295-A123-6B51390125B9}" type="datetimeFigureOut">
              <a:rPr lang="en-US" smtClean="0"/>
              <a:t>2/17/15</a:t>
            </a:fld>
            <a:endParaRPr lang="en-US"/>
          </a:p>
        </p:txBody>
      </p:sp>
      <p:sp>
        <p:nvSpPr>
          <p:cNvPr id="9" name="Slide Number Placeholder 8"/>
          <p:cNvSpPr>
            <a:spLocks noGrp="1"/>
          </p:cNvSpPr>
          <p:nvPr>
            <p:ph type="sldNum" sz="quarter" idx="15"/>
          </p:nvPr>
        </p:nvSpPr>
        <p:spPr/>
        <p:txBody>
          <a:bodyPr rtlCol="0"/>
          <a:lstStyle/>
          <a:p>
            <a:fld id="{FA475FCE-DAF1-4485-8F3F-EBC8FBD904AF}"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81FDC1CC-0942-4295-A123-6B51390125B9}" type="datetimeFigureOut">
              <a:rPr lang="en-US" smtClean="0"/>
              <a:t>2/17/15</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FA475FCE-DAF1-4485-8F3F-EBC8FBD904A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1FDC1CC-0942-4295-A123-6B51390125B9}" type="datetimeFigureOut">
              <a:rPr lang="en-US" smtClean="0"/>
              <a:t>2/17/15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475FCE-DAF1-4485-8F3F-EBC8FBD904AF}"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81FDC1CC-0942-4295-A123-6B51390125B9}" type="datetimeFigureOut">
              <a:rPr lang="en-US" smtClean="0"/>
              <a:t>2/17/15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475FCE-DAF1-4485-8F3F-EBC8FBD904AF}"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81FDC1CC-0942-4295-A123-6B51390125B9}" type="datetimeFigureOut">
              <a:rPr lang="en-US" smtClean="0"/>
              <a:t>2/17/15</a:t>
            </a:fld>
            <a:endParaRPr lang="en-US"/>
          </a:p>
        </p:txBody>
      </p:sp>
      <p:sp>
        <p:nvSpPr>
          <p:cNvPr id="7" name="Slide Number Placeholder 6"/>
          <p:cNvSpPr>
            <a:spLocks noGrp="1"/>
          </p:cNvSpPr>
          <p:nvPr>
            <p:ph type="sldNum" sz="quarter" idx="11"/>
          </p:nvPr>
        </p:nvSpPr>
        <p:spPr/>
        <p:txBody>
          <a:bodyPr rtlCol="0"/>
          <a:lstStyle/>
          <a:p>
            <a:fld id="{FA475FCE-DAF1-4485-8F3F-EBC8FBD904AF}"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FDC1CC-0942-4295-A123-6B51390125B9}" type="datetimeFigureOut">
              <a:rPr lang="en-US" smtClean="0"/>
              <a:t>2/17/15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475FCE-DAF1-4485-8F3F-EBC8FBD904A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81FDC1CC-0942-4295-A123-6B51390125B9}" type="datetimeFigureOut">
              <a:rPr lang="en-US" smtClean="0"/>
              <a:t>2/17/15</a:t>
            </a:fld>
            <a:endParaRPr lang="en-US"/>
          </a:p>
        </p:txBody>
      </p:sp>
      <p:sp>
        <p:nvSpPr>
          <p:cNvPr id="22" name="Slide Number Placeholder 21"/>
          <p:cNvSpPr>
            <a:spLocks noGrp="1"/>
          </p:cNvSpPr>
          <p:nvPr>
            <p:ph type="sldNum" sz="quarter" idx="15"/>
          </p:nvPr>
        </p:nvSpPr>
        <p:spPr/>
        <p:txBody>
          <a:bodyPr rtlCol="0"/>
          <a:lstStyle/>
          <a:p>
            <a:fld id="{FA475FCE-DAF1-4485-8F3F-EBC8FBD904AF}"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81FDC1CC-0942-4295-A123-6B51390125B9}" type="datetimeFigureOut">
              <a:rPr lang="en-US" smtClean="0"/>
              <a:t>2/17/15</a:t>
            </a:fld>
            <a:endParaRPr lang="en-US"/>
          </a:p>
        </p:txBody>
      </p:sp>
      <p:sp>
        <p:nvSpPr>
          <p:cNvPr id="18" name="Slide Number Placeholder 17"/>
          <p:cNvSpPr>
            <a:spLocks noGrp="1"/>
          </p:cNvSpPr>
          <p:nvPr>
            <p:ph type="sldNum" sz="quarter" idx="11"/>
          </p:nvPr>
        </p:nvSpPr>
        <p:spPr/>
        <p:txBody>
          <a:bodyPr rtlCol="0"/>
          <a:lstStyle/>
          <a:p>
            <a:fld id="{FA475FCE-DAF1-4485-8F3F-EBC8FBD904AF}"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1FDC1CC-0942-4295-A123-6B51390125B9}" type="datetimeFigureOut">
              <a:rPr lang="en-US" smtClean="0"/>
              <a:t>2/17/15</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A475FCE-DAF1-4485-8F3F-EBC8FBD904A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2.png"/><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l-GR" dirty="0" smtClean="0"/>
              <a:t>Η ΒΙΩΣΙΜΗ ΑΞΙΟΠΟΙΗΣΗ ΤΩΝ ΟΠΥ ΚΑΙ Η</a:t>
            </a:r>
            <a:br>
              <a:rPr lang="el-GR" dirty="0" smtClean="0"/>
            </a:br>
            <a:r>
              <a:rPr lang="el-GR" dirty="0" smtClean="0"/>
              <a:t>ΠΕΡΙΦΕΡΕΙΑΚΗ ΑΝΑΠΤΥΞΗ</a:t>
            </a:r>
          </a:p>
        </p:txBody>
      </p:sp>
      <p:sp>
        <p:nvSpPr>
          <p:cNvPr id="3" name="Subtitle 2"/>
          <p:cNvSpPr>
            <a:spLocks noGrp="1"/>
          </p:cNvSpPr>
          <p:nvPr>
            <p:ph type="subTitle" idx="1"/>
          </p:nvPr>
        </p:nvSpPr>
        <p:spPr/>
        <p:txBody>
          <a:bodyPr/>
          <a:lstStyle/>
          <a:p>
            <a:r>
              <a:rPr lang="el-GR" i="1" dirty="0" smtClean="0"/>
              <a:t>Ι.ΕΝΑΛΛΑΚΤΙΚΕΣ ΕΥΚΑΙΡΕΙΕΣ</a:t>
            </a:r>
          </a:p>
          <a:p>
            <a:r>
              <a:rPr lang="el-GR" i="1" dirty="0" smtClean="0"/>
              <a:t>ΑΝΑΠΤΥΞΗΣ ΤΩΝ ΠΟΡΩΝ</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42844" y="142852"/>
            <a:ext cx="8315356" cy="6238898"/>
          </a:xfrm>
        </p:spPr>
        <p:txBody>
          <a:bodyPr/>
          <a:lstStyle/>
          <a:p>
            <a:pPr>
              <a:buFont typeface="Wingdings" pitchFamily="2" charset="2"/>
              <a:buChar char="ü"/>
            </a:pPr>
            <a:r>
              <a:rPr lang="el-GR" dirty="0" smtClean="0">
                <a:latin typeface="Calibri" pitchFamily="34" charset="0"/>
              </a:rPr>
              <a:t>ΔΗΜΙΟΥΡΓΙΑ ΕΙΣΡΟΩΝ ΣΤΗΝ ΤΟΠΙΚΗ ΟΙΚΟΝΟΜΙΑ</a:t>
            </a:r>
          </a:p>
          <a:p>
            <a:pPr>
              <a:buFont typeface="Wingdings" pitchFamily="2" charset="2"/>
              <a:buChar char="ü"/>
            </a:pPr>
            <a:r>
              <a:rPr lang="el-GR" dirty="0" smtClean="0">
                <a:latin typeface="Calibri" pitchFamily="34" charset="0"/>
              </a:rPr>
              <a:t> ΑΥΞΗΣΗ ΚΑΤΑΝΑΛΩΣΗΣ ΑΠΟ ΤΟ ΑΠΑΣΧΟΛΟΥΜΕΝΟ ΣΤΗΝ ΜΕΤΑΛΛΕΥΤΙΚΗ   ΕΠΙΧΕΙΡΙΣΗ ΕΡΓΑΤΙΚΟ ΔΥΝΑΜΙΚΟ</a:t>
            </a:r>
          </a:p>
          <a:p>
            <a:pPr>
              <a:buFont typeface="Wingdings" pitchFamily="2" charset="2"/>
              <a:buChar char="ü"/>
            </a:pPr>
            <a:r>
              <a:rPr lang="el-GR" dirty="0" smtClean="0">
                <a:latin typeface="Calibri" pitchFamily="34" charset="0"/>
              </a:rPr>
              <a:t>ΝΕΕΣ ΑΝΑΓΚΑΙΕΣ ΕΠΕΝΔΥΣΕΙΣ ΓΙΑ ΥΠΗΡΕΣΙΕΣ ΚΑΙ ΥΠΟΔΟΜΕΣ ΑΠΟ ΤΗΝ ΜΕΤΑΛ.ΕΠΙΧΕΙΡΙΣΗ ΚΑΙ ΤΗΝ ΤΟΠΙΚΗ ΑΥΤΟΔΙΟΙΚΗΣΗ</a:t>
            </a:r>
          </a:p>
          <a:p>
            <a:pPr>
              <a:buFont typeface="Wingdings" pitchFamily="2" charset="2"/>
              <a:buChar char="ü"/>
            </a:pPr>
            <a:r>
              <a:rPr lang="el-GR" dirty="0" smtClean="0">
                <a:latin typeface="Calibri" pitchFamily="34" charset="0"/>
              </a:rPr>
              <a:t>ΠΑΡΑΠΛΕΥΡΕΣ ΟΙΚΟΝΟΜΙΚΕΣ ΔΡΑΣΤΗΡΙΟΤΗΤΕΣ ΣΤΗΝ ΜΕΤΑΠΟΙΗΣΗ ΤΗΣ ΠΕΡΙΟΧΗΣ ΑΠΟ ΤΑ ΠΑΡΑΓΟΜΕΝΑ ΠΡΟΪΟΝΤΑ ΤΗΣ ΜΕΤΑΛ. ΕΠΙΧΕΙΡΙΣΗΣ </a:t>
            </a:r>
          </a:p>
          <a:p>
            <a:pPr>
              <a:buFont typeface="Wingdings" pitchFamily="2" charset="2"/>
              <a:buChar char="ü"/>
            </a:pPr>
            <a:r>
              <a:rPr lang="el-GR" dirty="0" smtClean="0">
                <a:latin typeface="Calibri" pitchFamily="34" charset="0"/>
              </a:rPr>
              <a:t>ΠΕΡΑΙΤΕΡΩ ΑΥΞΗΣΗ ΑΠΑΣΧΟΛΗΣΗΣ</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8786842" cy="6858000"/>
          </a:xfrm>
        </p:spPr>
        <p:txBody>
          <a:bodyPr>
            <a:normAutofit fontScale="25000" lnSpcReduction="20000"/>
          </a:bodyPr>
          <a:lstStyle/>
          <a:p>
            <a:r>
              <a:rPr lang="el-GR" sz="5500" b="1" dirty="0" smtClean="0">
                <a:latin typeface="Calibri" pitchFamily="34" charset="0"/>
              </a:rPr>
              <a:t>ΜΕΤΑΛΛΕΥΤΙΚΗ ΔΡΑΣΤΗΡΙΟΤΗΤΑ ΚΑΙ ΠΕΡΙΦΕΡΕΙΑΚΕΣ ΥΠΟΔΟΜΕΣ</a:t>
            </a:r>
          </a:p>
          <a:p>
            <a:pPr marL="0" indent="0" algn="just">
              <a:lnSpc>
                <a:spcPct val="170000"/>
              </a:lnSpc>
              <a:buNone/>
            </a:pPr>
            <a:r>
              <a:rPr lang="el-GR" sz="5600" dirty="0" smtClean="0">
                <a:latin typeface="Calibri" pitchFamily="34" charset="0"/>
              </a:rPr>
              <a:t>Ο αντίκτυπος της μεταλλείας στην περιφερειακή ανάπτυξη κατά τη διάρκεια της διάρκειας ζωής του</a:t>
            </a:r>
          </a:p>
          <a:p>
            <a:pPr marL="0" indent="0" algn="just">
              <a:lnSpc>
                <a:spcPct val="170000"/>
              </a:lnSpc>
              <a:buNone/>
            </a:pPr>
            <a:r>
              <a:rPr lang="el-GR" sz="5600" dirty="0" smtClean="0">
                <a:latin typeface="Calibri" pitchFamily="34" charset="0"/>
              </a:rPr>
              <a:t>μεταλλείου θα ποικίλει πολύ ανάλογα με τη φύση του ορυκτού πόρου , το ποσό της επένδυσης</a:t>
            </a:r>
          </a:p>
          <a:p>
            <a:pPr marL="0" indent="0" algn="just">
              <a:lnSpc>
                <a:spcPct val="170000"/>
              </a:lnSpc>
              <a:buNone/>
            </a:pPr>
            <a:r>
              <a:rPr lang="el-GR" sz="5600" dirty="0" smtClean="0">
                <a:latin typeface="Calibri" pitchFamily="34" charset="0"/>
              </a:rPr>
              <a:t>σχετικό, τις τεχνικές μεταλλείας και το επίπεδο απασχόλησης που παράγεται από την μεταλλευτική</a:t>
            </a:r>
          </a:p>
          <a:p>
            <a:pPr marL="0" indent="0" algn="just">
              <a:lnSpc>
                <a:spcPct val="170000"/>
              </a:lnSpc>
              <a:buNone/>
            </a:pPr>
            <a:r>
              <a:rPr lang="el-GR" sz="5600" dirty="0" smtClean="0">
                <a:latin typeface="Calibri" pitchFamily="34" charset="0"/>
              </a:rPr>
              <a:t>δραστηριότητα. Φυσικά θα εμφανιστούν διαφοροποιήσεις κατά τη διάρκεια του χρόνου - δεδομένου</a:t>
            </a:r>
          </a:p>
          <a:p>
            <a:pPr marL="0" indent="0" algn="just">
              <a:lnSpc>
                <a:spcPct val="170000"/>
              </a:lnSpc>
              <a:buNone/>
            </a:pPr>
            <a:r>
              <a:rPr lang="el-GR" sz="5600" dirty="0" smtClean="0">
                <a:latin typeface="Calibri" pitchFamily="34" charset="0"/>
              </a:rPr>
              <a:t>ότι η εξέλιξη ενός μεταλλείου περιλαμβάνει διάφορες φάσεις ανάλογα με το στάδιο της ανάπτυξή του</a:t>
            </a:r>
          </a:p>
          <a:p>
            <a:pPr marL="0" indent="0" algn="just">
              <a:lnSpc>
                <a:spcPct val="170000"/>
              </a:lnSpc>
              <a:buNone/>
            </a:pPr>
            <a:r>
              <a:rPr lang="el-GR" sz="5600" dirty="0" smtClean="0">
                <a:latin typeface="Calibri" pitchFamily="34" charset="0"/>
              </a:rPr>
              <a:t>- και πέρα από το διάστημα. Μεταλλεία που βρίσκονται σε απομακρυσμένες περιοχές απαιτούν</a:t>
            </a:r>
          </a:p>
          <a:p>
            <a:pPr marL="0" indent="0" algn="just">
              <a:lnSpc>
                <a:spcPct val="170000"/>
              </a:lnSpc>
              <a:buNone/>
            </a:pPr>
            <a:r>
              <a:rPr lang="el-GR" sz="5600" dirty="0" smtClean="0">
                <a:latin typeface="Calibri" pitchFamily="34" charset="0"/>
              </a:rPr>
              <a:t>παραδείγματος χάριν μια σημαντική επένδυση στε υποδομές για την εξασφάλιση νερού, ενέργειας και</a:t>
            </a:r>
          </a:p>
          <a:p>
            <a:pPr marL="0" indent="0" algn="just">
              <a:lnSpc>
                <a:spcPct val="170000"/>
              </a:lnSpc>
              <a:buNone/>
            </a:pPr>
            <a:r>
              <a:rPr lang="el-GR" sz="5600" dirty="0" smtClean="0">
                <a:latin typeface="Calibri" pitchFamily="34" charset="0"/>
              </a:rPr>
              <a:t>μεταφορές καθώς και επενδύσεις που απαιτούνται για την αξιοπρεπή κοινωνική ζωή των</a:t>
            </a:r>
          </a:p>
          <a:p>
            <a:pPr marL="0" indent="0" algn="just">
              <a:lnSpc>
                <a:spcPct val="170000"/>
              </a:lnSpc>
              <a:buNone/>
            </a:pPr>
            <a:r>
              <a:rPr lang="el-GR" sz="5600" dirty="0" smtClean="0">
                <a:latin typeface="Calibri" pitchFamily="34" charset="0"/>
              </a:rPr>
              <a:t>εργαζομένων και των οικογενειών τους όπως η εκπαίδευση, η κατοικία και την υγεία και άλλες</a:t>
            </a:r>
          </a:p>
          <a:p>
            <a:pPr marL="0" indent="0" algn="just">
              <a:lnSpc>
                <a:spcPct val="170000"/>
              </a:lnSpc>
              <a:buNone/>
            </a:pPr>
            <a:r>
              <a:rPr lang="el-GR" sz="5600" dirty="0" smtClean="0">
                <a:latin typeface="Calibri" pitchFamily="34" charset="0"/>
              </a:rPr>
              <a:t>υπηρεσίες που χρειάζονται σε μια κοινότητα ανθρώπων. Ακραίες περιπτώσεις εμφανίζονται εκεί όπου</a:t>
            </a:r>
          </a:p>
          <a:p>
            <a:pPr marL="0" indent="0" algn="just">
              <a:lnSpc>
                <a:spcPct val="170000"/>
              </a:lnSpc>
              <a:buNone/>
            </a:pPr>
            <a:r>
              <a:rPr lang="el-GR" sz="5600" dirty="0" smtClean="0">
                <a:latin typeface="Calibri" pitchFamily="34" charset="0"/>
              </a:rPr>
              <a:t>το κόστος ανάπτυξης τέτοιων υποδομών υπερβαίνει το κόστος του ορυχείου στο στάδιο κατασκευής.</a:t>
            </a:r>
          </a:p>
          <a:p>
            <a:pPr marL="0" indent="0" algn="just">
              <a:lnSpc>
                <a:spcPct val="170000"/>
              </a:lnSpc>
              <a:buNone/>
            </a:pPr>
            <a:r>
              <a:rPr lang="el-GR" sz="5600" dirty="0" smtClean="0">
                <a:latin typeface="Calibri" pitchFamily="34" charset="0"/>
              </a:rPr>
              <a:t>Κλασσικό παράδειγμα αποτελεί το λιβεριανό πρόγραμμα μεταλλείας μεταλλεύματος σιδήρου Lanico με μια παραγωγή μεταλλεύματος 7,5 εκατομμύριο τόνων ετησίως που συνεπαγόταν μια δαπάνη 100 εκατομμυρίων δολλαρίων. Κατά το ήμισυ αυτό ξοδεύτηκε στην κατασκευή λιμανιών και σιδηροδρόμων και 10% στην παροχή </a:t>
            </a:r>
          </a:p>
          <a:p>
            <a:pPr marL="0" indent="0" algn="just">
              <a:lnSpc>
                <a:spcPct val="170000"/>
              </a:lnSpc>
              <a:buNone/>
            </a:pPr>
            <a:r>
              <a:rPr lang="el-GR" sz="5600" dirty="0" smtClean="0">
                <a:latin typeface="Calibri" pitchFamily="34" charset="0"/>
              </a:rPr>
              <a:t>Ηλεκτρικής ενέργειας καθώς επίσης και την οικοδόμηση οικισμών και ενός νοσοκομείου.</a:t>
            </a:r>
          </a:p>
          <a:p>
            <a:pPr algn="just">
              <a:lnSpc>
                <a:spcPct val="170000"/>
              </a:lnSpc>
            </a:pPr>
            <a:r>
              <a:rPr lang="el-GR" sz="5600" dirty="0" smtClean="0">
                <a:latin typeface="Calibri" pitchFamily="34" charset="0"/>
              </a:rPr>
              <a:t>Μόνο 32% του συνολικού ποσού ξοδεύτηκαν στην έρευνα, τον προγραμματισμό και την κατασκευή του ορυχείου </a:t>
            </a:r>
            <a:r>
              <a:rPr lang="en-US" sz="5600" dirty="0" smtClean="0">
                <a:latin typeface="Calibri" pitchFamily="34" charset="0"/>
              </a:rPr>
              <a:t>(</a:t>
            </a:r>
            <a:r>
              <a:rPr lang="en-US" sz="5600" dirty="0" err="1" smtClean="0">
                <a:latin typeface="Calibri" pitchFamily="34" charset="0"/>
              </a:rPr>
              <a:t>McDivitt</a:t>
            </a:r>
            <a:r>
              <a:rPr lang="en-US" sz="5600" dirty="0" smtClean="0">
                <a:latin typeface="Calibri" pitchFamily="34" charset="0"/>
              </a:rPr>
              <a:t> </a:t>
            </a:r>
            <a:r>
              <a:rPr lang="el-GR" sz="5600" dirty="0" smtClean="0">
                <a:latin typeface="Calibri" pitchFamily="34" charset="0"/>
              </a:rPr>
              <a:t>και τρόποι 1974).</a:t>
            </a:r>
          </a:p>
          <a:p>
            <a:endParaRPr lang="el-GR" dirty="0" smtClean="0"/>
          </a:p>
          <a:p>
            <a:endParaRPr lang="el-GR"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idx="1"/>
          </p:nvPr>
        </p:nvSpPr>
        <p:spPr>
          <a:xfrm>
            <a:off x="0" y="71414"/>
            <a:ext cx="9144000" cy="6786586"/>
          </a:xfrm>
        </p:spPr>
        <p:txBody>
          <a:bodyPr>
            <a:normAutofit fontScale="25000" lnSpcReduction="20000"/>
          </a:bodyPr>
          <a:lstStyle/>
          <a:p>
            <a:r>
              <a:rPr lang="el-GR" sz="5600" dirty="0" smtClean="0">
                <a:latin typeface="Calibri" pitchFamily="34" charset="0"/>
              </a:rPr>
              <a:t>Σε άλλες περιπτώσεις, όχι μόνο μπορούν οι υποδομής ανάπτυξης να είναι εξ ολοκλήρου απούσες αλλά ο</a:t>
            </a:r>
          </a:p>
          <a:p>
            <a:r>
              <a:rPr lang="el-GR" sz="5600" dirty="0" smtClean="0">
                <a:latin typeface="Calibri" pitchFamily="34" charset="0"/>
              </a:rPr>
              <a:t>περιφερειακός αντίκτυπος από την παρουσία ενός μεταλλείου μπορεί να είναι ελάχιστος ή τα όποια</a:t>
            </a:r>
          </a:p>
          <a:p>
            <a:r>
              <a:rPr lang="el-GR" sz="5600" dirty="0" smtClean="0">
                <a:latin typeface="Calibri" pitchFamily="34" charset="0"/>
              </a:rPr>
              <a:t>αποτελέσματά του μπορούν να διαρρεύσουν μακριά. Ο Baldwin (1966) έχει περιγράψει την αποτυχία της της</a:t>
            </a:r>
          </a:p>
          <a:p>
            <a:r>
              <a:rPr lang="el-GR" sz="5600" dirty="0" smtClean="0">
                <a:latin typeface="Calibri" pitchFamily="34" charset="0"/>
              </a:rPr>
              <a:t>μεταλλευτικής βιομηχανίας χαλκού της Ζάμπια να δημιουργηθεί ένας πραγματικός περιφερειακός θετικό</a:t>
            </a:r>
          </a:p>
          <a:p>
            <a:r>
              <a:rPr lang="el-GR" sz="5600" dirty="0" smtClean="0">
                <a:latin typeface="Calibri" pitchFamily="34" charset="0"/>
              </a:rPr>
              <a:t>αποτέσμα από την έναρξή της στη δεκαετία του '20. Η μεταλλεία είναι κλάδος ιδιαίτερα υψηλής έντασεως</a:t>
            </a:r>
          </a:p>
          <a:p>
            <a:r>
              <a:rPr lang="el-GR" sz="5600" dirty="0" smtClean="0">
                <a:latin typeface="Calibri" pitchFamily="34" charset="0"/>
              </a:rPr>
              <a:t>κεφαλαίου, ενώ συνήθως καμία τοπική βιομηχανία δεν έχει οργανωθεί ειδικά για να επωφεληθεί από την</a:t>
            </a:r>
          </a:p>
          <a:p>
            <a:r>
              <a:rPr lang="el-GR" sz="5600" dirty="0" smtClean="0">
                <a:latin typeface="Calibri" pitchFamily="34" charset="0"/>
              </a:rPr>
              <a:t>μεταλλευτική δραστηριότητα, ούτε έχει δώσει σε σημαντικούς αριθμούς του γηγενούς πληθυσμού τα αρκετά</a:t>
            </a:r>
          </a:p>
          <a:p>
            <a:r>
              <a:rPr lang="el-GR" sz="5600" dirty="0" smtClean="0">
                <a:latin typeface="Calibri" pitchFamily="34" charset="0"/>
              </a:rPr>
              <a:t>μεγάλα εισοδήματα ώστε να αλλάξουν τα επίπεδα κατανάλωσης για τα τοπικές αγαθά και τις υπηρεσίες ή για</a:t>
            </a:r>
          </a:p>
          <a:p>
            <a:r>
              <a:rPr lang="el-GR" sz="5600" dirty="0" smtClean="0">
                <a:latin typeface="Calibri" pitchFamily="34" charset="0"/>
              </a:rPr>
              <a:t>να δημιουργήσει την παραγωγή τροφίμων στην περιοχή. Ο Spooner (1981) αναφέρει σαν παράδειγμα την</a:t>
            </a:r>
          </a:p>
          <a:p>
            <a:r>
              <a:rPr lang="el-GR" sz="5600" dirty="0" smtClean="0">
                <a:latin typeface="Calibri" pitchFamily="34" charset="0"/>
              </a:rPr>
              <a:t>αποτυχία της περιοχής Αppalachian των ΗΠΑ για να επωφεληθεί από την εκμετάλλευση του ορυκτού πλούτου</a:t>
            </a:r>
          </a:p>
          <a:p>
            <a:r>
              <a:rPr lang="el-GR" sz="5600" dirty="0" smtClean="0">
                <a:latin typeface="Calibri" pitchFamily="34" charset="0"/>
              </a:rPr>
              <a:t>και άλλων φυσικών πόρων όπως η ξυλεία στην περιφέρεια αυτή. Η περιφερειακή Επιτροπή της περιοχής αυτής</a:t>
            </a:r>
          </a:p>
          <a:p>
            <a:r>
              <a:rPr lang="el-GR" sz="5600" dirty="0" smtClean="0">
                <a:latin typeface="Calibri" pitchFamily="34" charset="0"/>
              </a:rPr>
              <a:t>είχε επιστήσει την προσοχή στην έλλειψη επανεπένδυσης του πλούτου που δημιουργήθηκε από την έκρηξη της μεταλλευτικής δραστηριότητας στην περιοχή σαν βασικό παράγοντα στην ένδεια της περιοχής</a:t>
            </a:r>
          </a:p>
          <a:p>
            <a:r>
              <a:rPr lang="el-GR" sz="5600" dirty="0" smtClean="0">
                <a:latin typeface="Calibri" pitchFamily="34" charset="0"/>
              </a:rPr>
              <a:t>Οι Bosson καιVaron (1977) έχουν σημειώσει την τάση μερικών μεταλλευτικών εταιρειών στις λιγότερο αναπτυγμένες χώρες για να περιορίσουν υπό μορφή γκέτο τις δραστηριότητες τους με συγκριτικά λίγη επίδραση στην οικονομική</a:t>
            </a:r>
          </a:p>
          <a:p>
            <a:r>
              <a:rPr lang="el-GR" sz="5600" dirty="0" smtClean="0">
                <a:latin typeface="Calibri" pitchFamily="34" charset="0"/>
              </a:rPr>
              <a:t>ανάπτυξη των περιοχών που φιλοξενούν τις μεταλλευτικές δραστηριότητες.</a:t>
            </a:r>
          </a:p>
          <a:p>
            <a:r>
              <a:rPr lang="el-GR" sz="5600" dirty="0" smtClean="0">
                <a:latin typeface="Calibri" pitchFamily="34" charset="0"/>
              </a:rPr>
              <a:t>Σε άλλες λιγότερο αναπτυγμένες χώρες οι θετικές παράπλευρες δραστηριότητες από την μεταλλευτική</a:t>
            </a:r>
          </a:p>
          <a:p>
            <a:r>
              <a:rPr lang="el-GR" sz="5600" dirty="0" smtClean="0">
                <a:latin typeface="Calibri" pitchFamily="34" charset="0"/>
              </a:rPr>
              <a:t>βιομηχανία είναι όλο και περισσότερο προφανείς στις περιοχές που λειτουργεί. Εκτός από την εξόρυξη του</a:t>
            </a:r>
          </a:p>
          <a:p>
            <a:r>
              <a:rPr lang="el-GR" sz="5600" dirty="0" smtClean="0">
                <a:latin typeface="Calibri" pitchFamily="34" charset="0"/>
              </a:rPr>
              <a:t>μεταλλεύματος δραστηριότητες όπως ο εμπλουτισμός μεταλλευμάτων, η συμπύκνωση είναι αναγκαίες</a:t>
            </a:r>
          </a:p>
          <a:p>
            <a:r>
              <a:rPr lang="el-GR" sz="5600" dirty="0" smtClean="0">
                <a:latin typeface="Calibri" pitchFamily="34" charset="0"/>
              </a:rPr>
              <a:t>επενδύσεις για τις μεταλλευτικές επιχειρήσεις και πιο σπάνια η επι τόπου μεταλλουργική επεξεργασία.Όπως</a:t>
            </a:r>
          </a:p>
          <a:p>
            <a:r>
              <a:rPr lang="el-GR" sz="5600" dirty="0" smtClean="0">
                <a:latin typeface="Calibri" pitchFamily="34" charset="0"/>
              </a:rPr>
              <a:t>είναι φυσικό τέτοιες επενδύσεις αυξάνουν πολύ την προστιθέμενη αξία του προϊόντος γεγονός που οφελεί όχι</a:t>
            </a:r>
          </a:p>
          <a:p>
            <a:r>
              <a:rPr lang="el-GR" sz="5600" dirty="0" smtClean="0">
                <a:latin typeface="Calibri" pitchFamily="34" charset="0"/>
              </a:rPr>
              <a:t>μόνο την επιχείρηση αλλά και στην συγκεκριμένη Χώρα και ειδικά στην περιοχή της μεταλλευτικής</a:t>
            </a:r>
          </a:p>
          <a:p>
            <a:r>
              <a:rPr lang="el-GR" sz="5600" dirty="0" smtClean="0">
                <a:latin typeface="Calibri" pitchFamily="34" charset="0"/>
              </a:rPr>
              <a:t>δραστηριότητας. Ένα παράδειγμα είναι στο μετάλλευμα σιδήρου. Η πελετοποίηση ή η συμπύκνωση μπορεί να</a:t>
            </a:r>
          </a:p>
          <a:p>
            <a:r>
              <a:rPr lang="el-GR" sz="5600" dirty="0" smtClean="0">
                <a:latin typeface="Calibri" pitchFamily="34" charset="0"/>
              </a:rPr>
              <a:t>υπερδιπλασιάσει την αξία ανά τόνο του παραγομένου μεταλλεύματος. (McDivitt και Manners 1974). Μια άλλη</a:t>
            </a:r>
          </a:p>
          <a:p>
            <a:r>
              <a:rPr lang="el-GR" sz="5600" dirty="0" smtClean="0">
                <a:latin typeface="Calibri" pitchFamily="34" charset="0"/>
              </a:rPr>
              <a:t>αλλά λιγότερο συνηθησμένη θετική παράπλευρη δραστηρότητα στην περιοχή της μεταλλείας ιδιαίτερα</a:t>
            </a:r>
          </a:p>
          <a:p>
            <a:r>
              <a:rPr lang="el-GR" sz="5600" dirty="0" smtClean="0">
                <a:latin typeface="Calibri" pitchFamily="34" charset="0"/>
              </a:rPr>
              <a:t>στις λιγότερο αναπτυγμένες χώρες περιλαμβάνει την χρήση των προϊόντων που παράγονται από την</a:t>
            </a:r>
          </a:p>
          <a:p>
            <a:r>
              <a:rPr lang="el-GR" sz="5600" dirty="0" smtClean="0">
                <a:latin typeface="Calibri" pitchFamily="34" charset="0"/>
              </a:rPr>
              <a:t>μεταλλευτική επιχείρηση από άλλες βιομηχανίες που χρησιμοποιούν τέτοια προϊόντα.</a:t>
            </a:r>
          </a:p>
          <a:p>
            <a:r>
              <a:rPr lang="el-GR" sz="5600" dirty="0" smtClean="0"/>
              <a:t>Αυτό είνα ένα από τα σημαντικότερα στοιχεία στην διαδικασία της περιφερειακής ανάπτυξης.</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142852"/>
            <a:ext cx="9072594" cy="6238898"/>
          </a:xfrm>
        </p:spPr>
        <p:txBody>
          <a:bodyPr>
            <a:normAutofit fontScale="55000" lnSpcReduction="20000"/>
          </a:bodyPr>
          <a:lstStyle/>
          <a:p>
            <a:pPr algn="ctr"/>
            <a:r>
              <a:rPr lang="el-GR" sz="2600" dirty="0" smtClean="0"/>
              <a:t>Η ΑΝΑΠΤΥΞΗ ΠΟΛΛΑΠΛΑΣΙΑΣΤΙΚΩΝ ΜΟΝΤΕΛΛΩΝ ΣΤΗΝ ΟΙΚΟΝΟΜΙΑ ΚΑΙ ΤΗΝ</a:t>
            </a:r>
          </a:p>
          <a:p>
            <a:pPr algn="ctr"/>
            <a:r>
              <a:rPr lang="el-GR" sz="2600" dirty="0" smtClean="0"/>
              <a:t>ΑΠΑΣΧΟΛΗΣΗ ΑΠΟ ΤΗΝ ΜΕΤΑΛΛΕΥΤΙΚΗ ΔΡΑΣΤΗΡΙΟΤΗΤΑ</a:t>
            </a:r>
          </a:p>
          <a:p>
            <a:pPr algn="just"/>
            <a:r>
              <a:rPr lang="el-GR" sz="2200" dirty="0" smtClean="0">
                <a:latin typeface="Calibri" pitchFamily="34" charset="0"/>
              </a:rPr>
              <a:t>Αν και τέτοιου είδους πολλαπλασιασιαστικά μοντέλλα περιλαμβάνουν πολλά σύνθετα προβλήματα στην</a:t>
            </a:r>
          </a:p>
          <a:p>
            <a:pPr algn="just"/>
            <a:r>
              <a:rPr lang="el-GR" sz="2200" dirty="0" smtClean="0">
                <a:latin typeface="Calibri" pitchFamily="34" charset="0"/>
              </a:rPr>
              <a:t>πρακτική εφαρμογή τους οι βασικές έννοιες είναι απλές και αιτιοκρατικές. Ας υποθέσουμε ,</a:t>
            </a:r>
          </a:p>
          <a:p>
            <a:pPr algn="just"/>
            <a:r>
              <a:rPr lang="el-GR" sz="2200" dirty="0" smtClean="0">
                <a:latin typeface="Calibri" pitchFamily="34" charset="0"/>
              </a:rPr>
              <a:t>παραδείγματος χάριν, ότι υπάρχει μια αρχική εισροή εισοδημάτων σε μια περιοχή λόγω μιας</a:t>
            </a:r>
          </a:p>
          <a:p>
            <a:pPr algn="just"/>
            <a:r>
              <a:rPr lang="el-GR" sz="2200" dirty="0" smtClean="0">
                <a:latin typeface="Calibri" pitchFamily="34" charset="0"/>
              </a:rPr>
              <a:t>μεταλλευτικής δραστηριότητας που απαιτεί την απασχόληση εκατοντάδων εργατών (πολλές φορές</a:t>
            </a:r>
          </a:p>
          <a:p>
            <a:pPr algn="just"/>
            <a:r>
              <a:rPr lang="el-GR" sz="2200" dirty="0" smtClean="0">
                <a:latin typeface="Calibri" pitchFamily="34" charset="0"/>
              </a:rPr>
              <a:t>τοπικοί χειρώνακτες) και ίσως είκοσι έως τριάντα άλλα άτομα για τις εργασίες γραφείου και άλλες</a:t>
            </a:r>
          </a:p>
          <a:p>
            <a:pPr algn="just"/>
            <a:r>
              <a:rPr lang="el-GR" sz="2200" dirty="0" smtClean="0">
                <a:latin typeface="Calibri" pitchFamily="34" charset="0"/>
              </a:rPr>
              <a:t>εσωτερικές εργασίες. Τουλάχιστον μερικά από τα χρήματα που παράγονται από αυτήν την επιχείρηση θα</a:t>
            </a:r>
          </a:p>
          <a:p>
            <a:pPr algn="just"/>
            <a:r>
              <a:rPr lang="el-GR" sz="2200" dirty="0" smtClean="0">
                <a:latin typeface="Calibri" pitchFamily="34" charset="0"/>
              </a:rPr>
              <a:t>ξοδεύονταν τοπικά και θα έβρισκαν τον δρόμο τους για να αξιοποιηθούν από τους τοπικούς</a:t>
            </a:r>
          </a:p>
          <a:p>
            <a:pPr algn="just"/>
            <a:r>
              <a:rPr lang="el-GR" sz="2200" dirty="0" smtClean="0">
                <a:latin typeface="Calibri" pitchFamily="34" charset="0"/>
              </a:rPr>
              <a:t>επιχειρηματίες που, με τη σειρά τους, θα επένδυαν ένα ποσοστό από το πρόσθετο εισόδημά τους τοπικά</a:t>
            </a:r>
          </a:p>
          <a:p>
            <a:pPr algn="just"/>
            <a:r>
              <a:rPr lang="el-GR" sz="2200" dirty="0" smtClean="0">
                <a:latin typeface="Calibri" pitchFamily="34" charset="0"/>
              </a:rPr>
              <a:t>με άλλους επιχειρηματίες, και σε άλλες δραστηριότητες που είναι απαραίτητες και για τις μεταλλευτικές</a:t>
            </a:r>
          </a:p>
          <a:p>
            <a:pPr algn="just"/>
            <a:r>
              <a:rPr lang="el-GR" sz="2200" dirty="0" smtClean="0">
                <a:latin typeface="Calibri" pitchFamily="34" charset="0"/>
              </a:rPr>
              <a:t>δραστηριότητες. Το συνολικό ποσό τοπικού εισοδήματος που παράγεται θα είναι μεγαλύτερο όταν</a:t>
            </a:r>
          </a:p>
          <a:p>
            <a:pPr algn="just"/>
            <a:r>
              <a:rPr lang="el-GR" sz="2200" dirty="0" smtClean="0">
                <a:latin typeface="Calibri" pitchFamily="34" charset="0"/>
              </a:rPr>
              <a:t>ξοδεύεται τοπικά και δεν διαρρέει μακριά μέσω της αγοράς των αγαθών και των υπηρεσιών έξω από την</a:t>
            </a:r>
          </a:p>
          <a:p>
            <a:pPr algn="just"/>
            <a:r>
              <a:rPr lang="el-GR" sz="2200" dirty="0" smtClean="0">
                <a:latin typeface="Calibri" pitchFamily="34" charset="0"/>
              </a:rPr>
              <a:t>περιοχή της μεταλλευτικής δραστηριότητας. Κατά συνέπεια είναι δυνατό να υπολογιστεί σε οποιαδήποτε</a:t>
            </a:r>
          </a:p>
          <a:p>
            <a:pPr algn="just"/>
            <a:r>
              <a:rPr lang="el-GR" sz="2200" dirty="0" smtClean="0">
                <a:latin typeface="Calibri" pitchFamily="34" charset="0"/>
              </a:rPr>
              <a:t>κατάσταση το υποθετικό μέγεθος των τοπικών οικονομικών και κοινωνικών πολλαπλασιαστικών</a:t>
            </a:r>
          </a:p>
          <a:p>
            <a:pPr algn="just"/>
            <a:r>
              <a:rPr lang="el-GR" sz="2200" dirty="0" smtClean="0">
                <a:latin typeface="Calibri" pitchFamily="34" charset="0"/>
              </a:rPr>
              <a:t>αποτελεσμάτων από την μεταλλευτική δραστηριότητα , λαμβάνοντας υπόψη τις υποθέσεις για τα τοπικά</a:t>
            </a:r>
          </a:p>
          <a:p>
            <a:pPr algn="just"/>
            <a:r>
              <a:rPr lang="el-GR" sz="2200" dirty="0" smtClean="0">
                <a:latin typeface="Calibri" pitchFamily="34" charset="0"/>
              </a:rPr>
              <a:t>επίπεδα κατανάλωσης και εξόδων και αφού λάβει υπόψη τα οριακά ποσοστά φορολογίας και τα οριακά</a:t>
            </a:r>
          </a:p>
          <a:p>
            <a:pPr algn="just"/>
            <a:r>
              <a:rPr lang="el-GR" sz="2200" dirty="0" smtClean="0">
                <a:latin typeface="Calibri" pitchFamily="34" charset="0"/>
              </a:rPr>
              <a:t>ποσοστά αποταμίευσης.</a:t>
            </a:r>
          </a:p>
          <a:p>
            <a:pPr algn="just"/>
            <a:r>
              <a:rPr lang="el-GR" sz="2200" dirty="0" smtClean="0">
                <a:latin typeface="Calibri" pitchFamily="34" charset="0"/>
              </a:rPr>
              <a:t>Ο αντίκτυπος μιας νέας μεταλλευτικής δραστηριότητας μπορεί επίσης να μετρηθεί μέσω της επίδρασής</a:t>
            </a:r>
          </a:p>
          <a:p>
            <a:pPr algn="just"/>
            <a:r>
              <a:rPr lang="el-GR" sz="2200" dirty="0" smtClean="0">
                <a:latin typeface="Calibri" pitchFamily="34" charset="0"/>
              </a:rPr>
              <a:t>του επάνω στη συνολική απασχόληση στην περιοχή. Πάλι η αρχική αναγκαία αύξηση στην απασχόληση</a:t>
            </a:r>
          </a:p>
          <a:p>
            <a:pPr algn="just"/>
            <a:r>
              <a:rPr lang="el-GR" sz="2200" dirty="0" smtClean="0">
                <a:latin typeface="Calibri" pitchFamily="34" charset="0"/>
              </a:rPr>
              <a:t>στο μεταλλείο θα δημιουργήσει ανάγκες για πρόσθετη εργασία στην ευρύτερη περιοχή και αυτοί οι</a:t>
            </a:r>
          </a:p>
          <a:p>
            <a:pPr algn="just"/>
            <a:r>
              <a:rPr lang="el-GR" sz="2200" dirty="0" smtClean="0">
                <a:latin typeface="Calibri" pitchFamily="34" charset="0"/>
              </a:rPr>
              <a:t>πρόσθετοι εργαζόμενοι θα αύξήσουν στη συνέχεια τη ζήτηση για άλλη τοπική απασχόληση και αύξηση</a:t>
            </a:r>
          </a:p>
          <a:p>
            <a:pPr algn="just"/>
            <a:r>
              <a:rPr lang="el-GR" sz="2200" dirty="0" smtClean="0">
                <a:latin typeface="Calibri" pitchFamily="34" charset="0"/>
              </a:rPr>
              <a:t>της οικονομικής δραστηριότητας. Έτσι είναι δυνατό να προβληθεί, να υπολογισθεί, ένα θεωρητικό τελικό</a:t>
            </a:r>
          </a:p>
          <a:p>
            <a:pPr algn="just"/>
            <a:r>
              <a:rPr lang="el-GR" sz="2200" dirty="0" smtClean="0">
                <a:latin typeface="Calibri" pitchFamily="34" charset="0"/>
              </a:rPr>
              <a:t>αποτέλεσμα σε αυτήν την πολλαπλασιαστική διαδικασία δεδομένων ορισμένων υποτιθέμενων σχέσεων</a:t>
            </a:r>
          </a:p>
          <a:p>
            <a:pPr algn="just"/>
            <a:r>
              <a:rPr lang="el-GR" sz="2200" dirty="0" smtClean="0">
                <a:latin typeface="Calibri" pitchFamily="34" charset="0"/>
              </a:rPr>
              <a:t>μεταξύ των εισροών και εκροών για τους διάφορους τομείς της τοπικής οικονομίας.</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214290"/>
            <a:ext cx="9144000" cy="6167460"/>
          </a:xfrm>
        </p:spPr>
        <p:txBody>
          <a:bodyPr>
            <a:normAutofit fontScale="85000" lnSpcReduction="20000"/>
          </a:bodyPr>
          <a:lstStyle/>
          <a:p>
            <a:r>
              <a:rPr lang="el-GR" dirty="0" smtClean="0">
                <a:latin typeface="Calibri" pitchFamily="34" charset="0"/>
              </a:rPr>
              <a:t>Ένα σχετικά απλό μοντέλλο πολλαπλασιαστικών αποτελεσμάτων στην οικονομία και την απασχόληση από</a:t>
            </a:r>
          </a:p>
          <a:p>
            <a:r>
              <a:rPr lang="el-GR" dirty="0" smtClean="0">
                <a:latin typeface="Calibri" pitchFamily="34" charset="0"/>
              </a:rPr>
              <a:t>την μεταλλευτική δραστηριότητα αναπτύσεται συνοπτικά παρακάτω.</a:t>
            </a:r>
          </a:p>
          <a:p>
            <a:r>
              <a:rPr lang="el-GR" dirty="0" smtClean="0">
                <a:latin typeface="Calibri" pitchFamily="34" charset="0"/>
              </a:rPr>
              <a:t>Τέσσερις τύποι σχέσεων είναι σημαντικοί:</a:t>
            </a:r>
          </a:p>
          <a:p>
            <a:pPr>
              <a:buFont typeface="Wingdings" pitchFamily="2" charset="2"/>
              <a:buChar char="q"/>
            </a:pPr>
            <a:r>
              <a:rPr lang="el-GR" dirty="0" smtClean="0">
                <a:latin typeface="Calibri" pitchFamily="34" charset="0"/>
              </a:rPr>
              <a:t> </a:t>
            </a:r>
            <a:r>
              <a:rPr lang="el-GR" dirty="0" smtClean="0">
                <a:solidFill>
                  <a:schemeClr val="accent1">
                    <a:lumMod val="75000"/>
                  </a:schemeClr>
                </a:solidFill>
                <a:latin typeface="Calibri" pitchFamily="34" charset="0"/>
              </a:rPr>
              <a:t>Δημιουργία εισροών</a:t>
            </a:r>
          </a:p>
          <a:p>
            <a:pPr>
              <a:buFont typeface="Wingdings" pitchFamily="2" charset="2"/>
              <a:buChar char="q"/>
            </a:pPr>
            <a:r>
              <a:rPr lang="el-GR" dirty="0" smtClean="0">
                <a:solidFill>
                  <a:schemeClr val="accent1">
                    <a:lumMod val="75000"/>
                  </a:schemeClr>
                </a:solidFill>
                <a:latin typeface="Calibri" pitchFamily="34" charset="0"/>
              </a:rPr>
              <a:t>Κέρδη από το εργατικό δυναμικό που απασχολείται</a:t>
            </a:r>
          </a:p>
          <a:p>
            <a:pPr>
              <a:buFont typeface="Wingdings" pitchFamily="2" charset="2"/>
              <a:buChar char="q"/>
            </a:pPr>
            <a:r>
              <a:rPr lang="el-GR" dirty="0" smtClean="0">
                <a:solidFill>
                  <a:schemeClr val="accent1">
                    <a:lumMod val="75000"/>
                  </a:schemeClr>
                </a:solidFill>
                <a:latin typeface="Calibri" pitchFamily="34" charset="0"/>
              </a:rPr>
              <a:t>Δημιουργούμενη επένδυση στην υποδομή που μπορεί να προέλθει όχι τόσο πολύ από τις αγορές</a:t>
            </a:r>
          </a:p>
          <a:p>
            <a:r>
              <a:rPr lang="el-GR" dirty="0" smtClean="0">
                <a:solidFill>
                  <a:schemeClr val="accent1">
                    <a:lumMod val="75000"/>
                  </a:schemeClr>
                </a:solidFill>
                <a:latin typeface="Calibri" pitchFamily="34" charset="0"/>
              </a:rPr>
              <a:t>  των εργαζομένων όσο από τις απαιτήσεις για πρόσθετες υπηρεσίες από την κυβέρνηση στην περιοχή</a:t>
            </a:r>
          </a:p>
          <a:p>
            <a:pPr>
              <a:buFont typeface="Wingdings" pitchFamily="2" charset="2"/>
              <a:buChar char="q"/>
            </a:pPr>
            <a:r>
              <a:rPr lang="el-GR" dirty="0" smtClean="0">
                <a:solidFill>
                  <a:schemeClr val="accent1">
                    <a:lumMod val="75000"/>
                  </a:schemeClr>
                </a:solidFill>
                <a:latin typeface="Calibri" pitchFamily="34" charset="0"/>
              </a:rPr>
              <a:t>Επιπρόσθετες παράπλευρες δραστηριότητες που μπορούν να περιλάβουν μια περαιτέρω αύξηση</a:t>
            </a:r>
          </a:p>
          <a:p>
            <a:r>
              <a:rPr lang="el-GR" dirty="0" smtClean="0">
                <a:solidFill>
                  <a:schemeClr val="accent1">
                    <a:lumMod val="75000"/>
                  </a:schemeClr>
                </a:solidFill>
                <a:latin typeface="Calibri" pitchFamily="34" charset="0"/>
              </a:rPr>
              <a:t>  της απασχόλησης.</a:t>
            </a:r>
          </a:p>
          <a:p>
            <a:r>
              <a:rPr lang="el-GR" dirty="0" smtClean="0">
                <a:latin typeface="Calibri" pitchFamily="34" charset="0"/>
              </a:rPr>
              <a:t>Εξετάζοντας το (1) δηλαδή τα αποτελέσματα από τις «εισροές» μπορούμε να πούμε ότι μια μεταλλευτική</a:t>
            </a:r>
          </a:p>
          <a:p>
            <a:r>
              <a:rPr lang="el-GR" dirty="0" smtClean="0">
                <a:latin typeface="Calibri" pitchFamily="34" charset="0"/>
              </a:rPr>
              <a:t>επιχείρηση δυνατόν να χρησιμοποιήσει τις τοπικές υπηρεσίες όπως τις μεταφορές, την συντήρηση</a:t>
            </a:r>
          </a:p>
          <a:p>
            <a:r>
              <a:rPr lang="el-GR" dirty="0" smtClean="0">
                <a:latin typeface="Calibri" pitchFamily="34" charset="0"/>
              </a:rPr>
              <a:t>μηχανημάτων και οχημάτων, την μίσθωση εγκαταστάσεων, και κατασκευών και την απασχόληση εργατών</a:t>
            </a:r>
          </a:p>
          <a:p>
            <a:r>
              <a:rPr lang="el-GR" dirty="0" smtClean="0">
                <a:latin typeface="Calibri" pitchFamily="34" charset="0"/>
              </a:rPr>
              <a:t>και ειδικών επιστημόνων από την περιοχή κυρίως για έργα πολιτικού μηχανικού. Αλλες υπηρεσίες που</a:t>
            </a:r>
          </a:p>
          <a:p>
            <a:r>
              <a:rPr lang="el-GR" dirty="0" smtClean="0">
                <a:latin typeface="Calibri" pitchFamily="34" charset="0"/>
              </a:rPr>
              <a:t>μπορούν να αγοραστούν τοπικά, αλλά πιθανότερο "να εισάχθούν" έξω από την περιοχή της μεταλλευτικής</a:t>
            </a:r>
          </a:p>
          <a:p>
            <a:r>
              <a:rPr lang="el-GR" dirty="0" smtClean="0">
                <a:latin typeface="Calibri" pitchFamily="34" charset="0"/>
              </a:rPr>
              <a:t>δραστηριότητας μπορούν να περιλαμβάνουν τις εκρηκτικές ύλες, τις χημικές ουσίες, μεταλλευτικό</a:t>
            </a:r>
          </a:p>
          <a:p>
            <a:r>
              <a:rPr lang="el-GR" dirty="0" smtClean="0">
                <a:latin typeface="Calibri" pitchFamily="34" charset="0"/>
              </a:rPr>
              <a:t>εξοπλισμό και μηχανήματα. Όσο μεγαλύτερο είναι το ποσό που επενδύεται από την μεταλλευτική</a:t>
            </a:r>
          </a:p>
          <a:p>
            <a:r>
              <a:rPr lang="el-GR" dirty="0" smtClean="0">
                <a:latin typeface="Calibri" pitchFamily="34" charset="0"/>
              </a:rPr>
              <a:t>επιχείρηση στην τοπική αγορά και κοινωνία τόσο μεγαλύτερη η ώθηση στην τοπική οικονομία.</a:t>
            </a:r>
          </a:p>
          <a:p>
            <a:r>
              <a:rPr lang="el-GR" dirty="0" smtClean="0">
                <a:latin typeface="Calibri" pitchFamily="34" charset="0"/>
              </a:rPr>
              <a:t>Μια άλλη μορφή «εισροών» αφορά τις διοικητικές υψηλού επιπέδου λειτουργίες της επιχείρησης όπως</a:t>
            </a:r>
          </a:p>
          <a:p>
            <a:r>
              <a:rPr lang="el-GR" dirty="0" smtClean="0">
                <a:latin typeface="Calibri" pitchFamily="34" charset="0"/>
              </a:rPr>
              <a:t>αγορές, μάρκετινγκ, έρευνα και ανάπτυξη, επιχειρησιακή έρευνα, και εργασιακές σχέσεις.Αυτές οι</a:t>
            </a:r>
          </a:p>
          <a:p>
            <a:r>
              <a:rPr lang="el-GR" dirty="0" smtClean="0">
                <a:latin typeface="Calibri" pitchFamily="34" charset="0"/>
              </a:rPr>
              <a:t>υπηρεσίες δυνατόν να «εσωτερικοποιηθούν» να προέλθουν, να αγοραστούν σε μεγάλο ποσοστό από την</a:t>
            </a:r>
          </a:p>
          <a:p>
            <a:r>
              <a:rPr lang="el-GR" dirty="0" smtClean="0">
                <a:latin typeface="Calibri" pitchFamily="34" charset="0"/>
              </a:rPr>
              <a:t>περιοχή της μεταλλευτικής δραστηριότητας. Γενικά όσο μεγαλύτερο ποσοστό των παραπάνω λειτουργιών</a:t>
            </a:r>
          </a:p>
          <a:p>
            <a:r>
              <a:rPr lang="el-GR" dirty="0" smtClean="0">
                <a:latin typeface="Calibri" pitchFamily="34" charset="0"/>
              </a:rPr>
              <a:t>πραγματοποιούνται τοπικά, τόσο το καλύτερο για την τοπική οικονομία, ιδιαίτερα λόγω του φάσματος και</a:t>
            </a:r>
          </a:p>
          <a:p>
            <a:r>
              <a:rPr lang="el-GR" dirty="0" smtClean="0">
                <a:latin typeface="Calibri" pitchFamily="34" charset="0"/>
              </a:rPr>
              <a:t>της ποιότητας των περιλαμβανομένων δραστηριοτήτων.</a:t>
            </a:r>
          </a:p>
          <a:p>
            <a:endParaRPr lang="en-US" dirty="0">
              <a:latin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42844" y="0"/>
            <a:ext cx="8858312" cy="6858000"/>
          </a:xfrm>
        </p:spPr>
        <p:txBody>
          <a:bodyPr>
            <a:normAutofit fontScale="77500" lnSpcReduction="20000"/>
          </a:bodyPr>
          <a:lstStyle/>
          <a:p>
            <a:r>
              <a:rPr lang="el-GR" dirty="0" smtClean="0">
                <a:latin typeface="Calibri" pitchFamily="34" charset="0"/>
              </a:rPr>
              <a:t>Βραχυπρόθεσμα, η κατανάλωση των εργαζομένων θα ασκήσει επίδραση στην τοπική κοινωνία και οικονομία με</a:t>
            </a:r>
          </a:p>
          <a:p>
            <a:r>
              <a:rPr lang="el-GR" dirty="0" smtClean="0">
                <a:latin typeface="Calibri" pitchFamily="34" charset="0"/>
              </a:rPr>
              <a:t>έναν τρόπο που εξαρτάται από διάφορους παράγοντες. Το καθαρό αποτέλεσμα των δαπανών, της κατανάλωσης</a:t>
            </a:r>
          </a:p>
          <a:p>
            <a:r>
              <a:rPr lang="el-GR" dirty="0" smtClean="0">
                <a:latin typeface="Calibri" pitchFamily="34" charset="0"/>
              </a:rPr>
              <a:t>από τους νεοεισερχομένους στο εργατικό δυναμικό, είτε είναι ντόπιοι απόφοιτοι που εργάζονται για πρώτη φορά,</a:t>
            </a:r>
          </a:p>
          <a:p>
            <a:r>
              <a:rPr lang="el-GR" dirty="0" smtClean="0">
                <a:latin typeface="Calibri" pitchFamily="34" charset="0"/>
              </a:rPr>
              <a:t>είτε είναι γυναίκες που προηγουμένως δεν είχαν εργασθεί είτε είναι μετανάστες , είναι πιθανό να είναι</a:t>
            </a:r>
          </a:p>
          <a:p>
            <a:r>
              <a:rPr lang="el-GR" dirty="0" smtClean="0">
                <a:latin typeface="Calibri" pitchFamily="34" charset="0"/>
              </a:rPr>
              <a:t>σημαντικότερο από το αποτέλεσμα της απασχόλησης ενός ντόπιου παντρεμένου ατόμου που ήδη λαμβάνει</a:t>
            </a:r>
          </a:p>
          <a:p>
            <a:r>
              <a:rPr lang="el-GR" dirty="0" smtClean="0">
                <a:latin typeface="Calibri" pitchFamily="34" charset="0"/>
              </a:rPr>
              <a:t>επίδομα ανεργίας ή έχει και άλλη απασχόληση όπως π.χ αγροτική. Μια ουσιαστική εισροή νέων εργαζομένων και</a:t>
            </a:r>
          </a:p>
          <a:p>
            <a:r>
              <a:rPr lang="el-GR" dirty="0" smtClean="0">
                <a:latin typeface="Calibri" pitchFamily="34" charset="0"/>
              </a:rPr>
              <a:t>των οικογενειών τους μπορεί να δημιουργήσει ανάγκες για πρόσθετες ιδιωτικές και δημόσιου χαρακτήρα</a:t>
            </a:r>
          </a:p>
          <a:p>
            <a:r>
              <a:rPr lang="el-GR" dirty="0" smtClean="0">
                <a:latin typeface="Calibri" pitchFamily="34" charset="0"/>
              </a:rPr>
              <a:t>υπηρεσίες και εγκαταστάσεις. Εντούτοις, οι εισαγόμενοι εργαζόμενοι μπορούν να φέρουν μαζί τους διαφορετικά</a:t>
            </a:r>
          </a:p>
          <a:p>
            <a:r>
              <a:rPr lang="el-GR" dirty="0" smtClean="0">
                <a:latin typeface="Calibri" pitchFamily="34" charset="0"/>
              </a:rPr>
              <a:t>καταναλωτικά πρότυπα που πιθανώς να μην ωφελούν τις τοπικές επιχειρήσεις. Ένα ακραίο παράδειγμα είναι ο</a:t>
            </a:r>
          </a:p>
          <a:p>
            <a:r>
              <a:rPr lang="el-GR" dirty="0" smtClean="0">
                <a:latin typeface="Calibri" pitchFamily="34" charset="0"/>
              </a:rPr>
              <a:t>μετανάστης που στέλνει ουσιαστικά ολόκληρες τις αποδοχές του πίσω στον τομέα προέλευσής του. Είναι επίσης</a:t>
            </a:r>
          </a:p>
          <a:p>
            <a:r>
              <a:rPr lang="el-GR" dirty="0" smtClean="0">
                <a:latin typeface="Calibri" pitchFamily="34" charset="0"/>
              </a:rPr>
              <a:t>δυνατό η βελτίωση της οικονομικής κατάστασης των εργαζομένων να προκαλέσει αλλαγές στις καταναλωτικές</a:t>
            </a:r>
          </a:p>
          <a:p>
            <a:r>
              <a:rPr lang="el-GR" dirty="0" smtClean="0">
                <a:latin typeface="Calibri" pitchFamily="34" charset="0"/>
              </a:rPr>
              <a:t>συνήθειες των τοπικών εργαζομένων. Με περισσότερα χρήματα στην τσέπη τους μπορούν να πάνε κάπου αλλού</a:t>
            </a:r>
          </a:p>
          <a:p>
            <a:r>
              <a:rPr lang="el-GR" dirty="0" smtClean="0">
                <a:latin typeface="Calibri" pitchFamily="34" charset="0"/>
              </a:rPr>
              <a:t>εκτός της περιοχής τους για να ξοδέψουν.</a:t>
            </a:r>
          </a:p>
          <a:p>
            <a:r>
              <a:rPr lang="el-GR" dirty="0" smtClean="0">
                <a:latin typeface="Calibri" pitchFamily="34" charset="0"/>
              </a:rPr>
              <a:t>Μακροπρόθεσμα, όταν λειτουργήσουν όλα τα πολλαπλασιαστικά αποτελέσματα μιας νέας μεταλλευτικής</a:t>
            </a:r>
          </a:p>
          <a:p>
            <a:r>
              <a:rPr lang="el-GR" dirty="0" smtClean="0">
                <a:latin typeface="Calibri" pitchFamily="34" charset="0"/>
              </a:rPr>
              <a:t>δραστηριότητας είναι φυσικό να προκύψουν απαιτήσεις κοινωνικοπολιτικής φύσης για νέες ή βελτιωμένες</a:t>
            </a:r>
          </a:p>
          <a:p>
            <a:r>
              <a:rPr lang="el-GR" dirty="0" smtClean="0">
                <a:latin typeface="Calibri" pitchFamily="34" charset="0"/>
              </a:rPr>
              <a:t>υπηρεσίες του δημόσιου τομέα - σχολεία, νοσοκομεία, κοινωνικές υπηρεσίες και τα λοιπά. Αυτό μπορεί να</a:t>
            </a:r>
          </a:p>
          <a:p>
            <a:r>
              <a:rPr lang="el-GR" dirty="0" smtClean="0">
                <a:latin typeface="Calibri" pitchFamily="34" charset="0"/>
              </a:rPr>
              <a:t>προκαλέσει μια αύξηση στο ποσό απασχόλησης από τον δημόσιο τομέα στην περιοχή.</a:t>
            </a:r>
          </a:p>
          <a:p>
            <a:r>
              <a:rPr lang="el-GR" dirty="0" smtClean="0">
                <a:latin typeface="Calibri" pitchFamily="34" charset="0"/>
              </a:rPr>
              <a:t>Παράλληλα η απασχόληση του τοπικού πληθυσμού βοηθά στην διατήρηση ή και αύξηση της</a:t>
            </a:r>
          </a:p>
          <a:p>
            <a:r>
              <a:rPr lang="el-GR" dirty="0" smtClean="0">
                <a:latin typeface="Calibri" pitchFamily="34" charset="0"/>
              </a:rPr>
              <a:t>απασχολησιμότητας στην περιοχή. Μια δραστηριότητα που απαιτεί σημαντικό αριθμό νέων θέσεων εργασίας</a:t>
            </a:r>
          </a:p>
          <a:p>
            <a:r>
              <a:rPr lang="el-GR" dirty="0" smtClean="0">
                <a:latin typeface="Calibri" pitchFamily="34" charset="0"/>
              </a:rPr>
              <a:t>όπως είναι η μεταλλευτική θα υποστηρίξει τις υπηρεσίες υποδομών, την απασχόληση ντόπιων ανέργων και θα</a:t>
            </a:r>
          </a:p>
          <a:p>
            <a:r>
              <a:rPr lang="el-GR" dirty="0" smtClean="0">
                <a:latin typeface="Calibri" pitchFamily="34" charset="0"/>
              </a:rPr>
              <a:t>συμβάλλει στην άμβλυνση κοιωνικών προβλημάτων που δημιουργεί η ανεργία. Γυρίζοντας στις καθετοποιημένες</a:t>
            </a:r>
          </a:p>
          <a:p>
            <a:r>
              <a:rPr lang="el-GR" dirty="0" smtClean="0">
                <a:latin typeface="Calibri" pitchFamily="34" charset="0"/>
              </a:rPr>
              <a:t>δραστηριότητες, μιας μεταλλευτικής επιχείρησης το γεγονός αυτό δημιουργεί επί τόπου δραστηριότητες όπως η</a:t>
            </a:r>
          </a:p>
          <a:p>
            <a:r>
              <a:rPr lang="el-GR" dirty="0" smtClean="0">
                <a:latin typeface="Calibri" pitchFamily="34" charset="0"/>
              </a:rPr>
              <a:t>επεξεργασίαu964 του μεταλλεύματος ακόμα και μεταλλουργικές. Το γεγονός αυτό μπορεί να οδηγήσει στην</a:t>
            </a:r>
          </a:p>
          <a:p>
            <a:r>
              <a:rPr lang="el-GR" dirty="0" smtClean="0">
                <a:latin typeface="Calibri" pitchFamily="34" charset="0"/>
              </a:rPr>
              <a:t>δημιουργία τοπικών κατασκευαστικών επιχειρήσεων που χρησιμοποιούν ή επεξεργάζονται το τελικό προϊόν της</a:t>
            </a:r>
          </a:p>
          <a:p>
            <a:r>
              <a:rPr lang="el-GR" dirty="0" smtClean="0">
                <a:latin typeface="Calibri" pitchFamily="34" charset="0"/>
              </a:rPr>
              <a:t>μεταλλευτικής επιχείρησης. Ένα τέτοιο παράειγμα είναι η δημιουργία πολλών επιχειρήσεων κατασκευής και</a:t>
            </a:r>
          </a:p>
          <a:p>
            <a:r>
              <a:rPr lang="el-GR" dirty="0" smtClean="0">
                <a:latin typeface="Calibri" pitchFamily="34" charset="0"/>
              </a:rPr>
              <a:t>εμπορίας κοσμημάτων σε περιοχές όπου υπάρχουν μεταλλεία χρυσού-αργύρου και παραγωγή αυτών των</a:t>
            </a:r>
          </a:p>
          <a:p>
            <a:r>
              <a:rPr lang="el-GR" dirty="0" smtClean="0">
                <a:latin typeface="Calibri" pitchFamily="34" charset="0"/>
              </a:rPr>
              <a:t>πολυτίμων μετάλλων.</a:t>
            </a:r>
          </a:p>
          <a:p>
            <a:endParaRPr lang="en-US" dirty="0">
              <a:latin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42844" y="0"/>
            <a:ext cx="8858312" cy="6858000"/>
          </a:xfrm>
        </p:spPr>
        <p:txBody>
          <a:bodyPr/>
          <a:lstStyle/>
          <a:p>
            <a:r>
              <a:rPr lang="el-GR" dirty="0" smtClean="0">
                <a:latin typeface="Calibri" pitchFamily="34" charset="0"/>
              </a:rPr>
              <a:t>Για να συνοψίσει αυτήν την συνοπτική προσέγγιση των</a:t>
            </a:r>
          </a:p>
          <a:p>
            <a:r>
              <a:rPr lang="el-GR" dirty="0" smtClean="0">
                <a:latin typeface="Calibri" pitchFamily="34" charset="0"/>
              </a:rPr>
              <a:t>θεωρητικών εκτιμήσεων, ο αντίκτυπος μιας μεταλλευτικής</a:t>
            </a:r>
          </a:p>
          <a:p>
            <a:r>
              <a:rPr lang="el-GR" dirty="0" smtClean="0">
                <a:latin typeface="Calibri" pitchFamily="34" charset="0"/>
              </a:rPr>
              <a:t>δραστηριότητας μπορεί να επιφέρει σημαντικές</a:t>
            </a:r>
          </a:p>
          <a:p>
            <a:r>
              <a:rPr lang="el-GR" dirty="0" smtClean="0">
                <a:latin typeface="Calibri" pitchFamily="34" charset="0"/>
              </a:rPr>
              <a:t>δραστηριότητες σε ότι αφορά τις εισροές στην τοπική</a:t>
            </a:r>
          </a:p>
          <a:p>
            <a:r>
              <a:rPr lang="el-GR" dirty="0" smtClean="0">
                <a:latin typeface="Calibri" pitchFamily="34" charset="0"/>
              </a:rPr>
              <a:t>κοινωνία και οικονομία δημιουργόντας παράλληλα και νέες</a:t>
            </a:r>
          </a:p>
          <a:p>
            <a:r>
              <a:rPr lang="el-GR" dirty="0" smtClean="0">
                <a:latin typeface="Calibri" pitchFamily="34" charset="0"/>
              </a:rPr>
              <a:t>επιχειρηματικές δραστηριότητες. Η συνδυασμένη επίδραση</a:t>
            </a:r>
          </a:p>
          <a:p>
            <a:r>
              <a:rPr lang="el-GR" dirty="0" smtClean="0">
                <a:latin typeface="Calibri" pitchFamily="34" charset="0"/>
              </a:rPr>
              <a:t>όλων αυτών θα αυξήσει τη ζήτηση για περισσότερες τοπικές</a:t>
            </a:r>
          </a:p>
          <a:p>
            <a:r>
              <a:rPr lang="el-GR" dirty="0" smtClean="0">
                <a:latin typeface="Calibri" pitchFamily="34" charset="0"/>
              </a:rPr>
              <a:t>υπηρεσίες, και μπορεί εγκαίρως να οδηγήσει σε μια εισροή</a:t>
            </a:r>
          </a:p>
          <a:p>
            <a:r>
              <a:rPr lang="el-GR" dirty="0" smtClean="0">
                <a:latin typeface="Calibri" pitchFamily="34" charset="0"/>
              </a:rPr>
              <a:t>των εξωγενών κεφαλαίων από την κυβέρνηση ή και ιδιωτικές</a:t>
            </a:r>
          </a:p>
          <a:p>
            <a:r>
              <a:rPr lang="el-GR" dirty="0" smtClean="0">
                <a:latin typeface="Calibri" pitchFamily="34" charset="0"/>
              </a:rPr>
              <a:t>πηγές για να χρηματοδοτηθούν τα αναγκαία έργα υποδομής</a:t>
            </a:r>
          </a:p>
          <a:p>
            <a:r>
              <a:rPr lang="el-GR" dirty="0" smtClean="0">
                <a:latin typeface="Calibri" pitchFamily="34" charset="0"/>
              </a:rPr>
              <a:t>και εγκαταστάσεις. Τα πολλαπλασιαστικά αποτελέσματα θα</a:t>
            </a:r>
          </a:p>
          <a:p>
            <a:r>
              <a:rPr lang="el-GR" dirty="0" smtClean="0">
                <a:latin typeface="Calibri" pitchFamily="34" charset="0"/>
              </a:rPr>
              <a:t>εξαρτηθούν από τη δυνατότητα των τοπικών κατοίκων να</a:t>
            </a:r>
          </a:p>
          <a:p>
            <a:r>
              <a:rPr lang="el-GR" dirty="0" smtClean="0">
                <a:latin typeface="Calibri" pitchFamily="34" charset="0"/>
              </a:rPr>
              <a:t>παρέχουν τις αναγκαίες υπηρεσίες και υποστήριξη καθώς και</a:t>
            </a:r>
          </a:p>
          <a:p>
            <a:r>
              <a:rPr lang="el-GR" dirty="0" smtClean="0">
                <a:latin typeface="Calibri" pitchFamily="34" charset="0"/>
              </a:rPr>
              <a:t>από τα καταναλωτικά πρότυπα των ντόπιων εργοδοτών και</a:t>
            </a:r>
          </a:p>
          <a:p>
            <a:r>
              <a:rPr lang="el-GR" dirty="0" smtClean="0">
                <a:latin typeface="Calibri" pitchFamily="34" charset="0"/>
              </a:rPr>
              <a:t>εργαζομένων.</a:t>
            </a:r>
          </a:p>
          <a:p>
            <a:endParaRPr lang="en-US" dirty="0">
              <a:latin typeface="Calibr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2895600"/>
            <a:ext cx="7886728" cy="2053590"/>
          </a:xfrm>
        </p:spPr>
        <p:txBody>
          <a:bodyPr>
            <a:normAutofit fontScale="90000"/>
          </a:bodyPr>
          <a:lstStyle/>
          <a:p>
            <a:pPr algn="ctr"/>
            <a:r>
              <a:rPr lang="el-GR" dirty="0" smtClean="0"/>
              <a:t>Η</a:t>
            </a:r>
            <a:br>
              <a:rPr lang="el-GR" dirty="0" smtClean="0"/>
            </a:br>
            <a:r>
              <a:rPr lang="el-GR" dirty="0" smtClean="0"/>
              <a:t>ΑΞΙΟΠΟΙΗΣΗ ΤΩΝ Ο.Π.Υ</a:t>
            </a:r>
            <a:br>
              <a:rPr lang="el-GR" dirty="0" smtClean="0"/>
            </a:br>
            <a:r>
              <a:rPr lang="el-GR" dirty="0" smtClean="0"/>
              <a:t>ΚΑΙ Η</a:t>
            </a:r>
            <a:br>
              <a:rPr lang="el-GR" dirty="0" smtClean="0"/>
            </a:br>
            <a:r>
              <a:rPr lang="el-GR" dirty="0" smtClean="0"/>
              <a:t>ΠΕΡΙΦΕΡΕΙΑΚΗ ΑΝΑΠΤΥΞΗ</a:t>
            </a:r>
            <a:br>
              <a:rPr lang="el-GR" dirty="0" smtClean="0"/>
            </a:br>
            <a:endParaRPr lang="en-US" dirty="0"/>
          </a:p>
        </p:txBody>
      </p:sp>
      <p:sp>
        <p:nvSpPr>
          <p:cNvPr id="3" name="Text Placeholder 2"/>
          <p:cNvSpPr>
            <a:spLocks noGrp="1"/>
          </p:cNvSpPr>
          <p:nvPr>
            <p:ph type="body" idx="1"/>
          </p:nvPr>
        </p:nvSpPr>
        <p:spPr>
          <a:xfrm>
            <a:off x="428596" y="5010150"/>
            <a:ext cx="8029604" cy="1371600"/>
          </a:xfrm>
        </p:spPr>
        <p:txBody>
          <a:bodyPr>
            <a:normAutofit lnSpcReduction="10000"/>
          </a:bodyPr>
          <a:lstStyle/>
          <a:p>
            <a:r>
              <a:rPr lang="el-GR" dirty="0" smtClean="0"/>
              <a:t>ΑΝΑΠΤΥΞΗ ΠΟΛΛΑΠΛΑΣΙΑΣΤΙΚΩΝ</a:t>
            </a:r>
          </a:p>
          <a:p>
            <a:r>
              <a:rPr lang="el-GR" dirty="0" smtClean="0"/>
              <a:t>ΜΟΝΤΕΛΩΝ ΣΤΗΝ ΤΟΠΙΚΗ ΟΙΚΟΝΟΜΙΑ ΚΑΙ</a:t>
            </a:r>
          </a:p>
          <a:p>
            <a:r>
              <a:rPr lang="el-GR" dirty="0" smtClean="0"/>
              <a:t>ΤΗΝ ΚΟΙΝΩΝΙΑ ΑΠΟ ΤΗΝ ΜΕΤΑΛΛΕΥΤΙΚΗ</a:t>
            </a:r>
          </a:p>
          <a:p>
            <a:r>
              <a:rPr lang="el-GR" dirty="0" smtClean="0"/>
              <a:t>ΔΡΑΣΤΗΡΙΟΤΗΤΑ</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85720" y="285728"/>
            <a:ext cx="8172480" cy="6096022"/>
          </a:xfrm>
        </p:spPr>
        <p:txBody>
          <a:bodyPr/>
          <a:lstStyle/>
          <a:p>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0" y="0"/>
            <a:ext cx="9144000" cy="3933841"/>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0" y="3929066"/>
            <a:ext cx="9144000" cy="3895725"/>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89</TotalTime>
  <Words>1791</Words>
  <Application>Microsoft Macintosh PowerPoint</Application>
  <PresentationFormat>On-screen Show (4:3)</PresentationFormat>
  <Paragraphs>145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Oriel</vt:lpstr>
      <vt:lpstr>Η ΒΙΩΣΙΜΗ ΑΞΙΟΠΟΙΗΣΗ ΤΩΝ ΟΠΥ ΚΑΙ Η ΠΕΡΙΦΕΡΕΙΑΚΗ ΑΝΑΠΤΥΞΗ</vt:lpstr>
      <vt:lpstr>PowerPoint Presentation</vt:lpstr>
      <vt:lpstr>PowerPoint Presentation</vt:lpstr>
      <vt:lpstr>PowerPoint Presentation</vt:lpstr>
      <vt:lpstr>PowerPoint Presentation</vt:lpstr>
      <vt:lpstr>PowerPoint Presentation</vt:lpstr>
      <vt:lpstr>PowerPoint Presentation</vt:lpstr>
      <vt:lpstr>Η ΑΞΙΟΠΟΙΗΣΗ ΤΩΝ Ο.Π.Υ ΚΑΙ Η ΠΕΡΙΦΕΡΕΙΑΚΗ ΑΝΑΠΤΥΞΗ </vt:lpstr>
      <vt:lpstr>PowerPoint Presentation</vt:lpstr>
      <vt:lpstr>PowerPoint Presentation</vt:lpstr>
    </vt:vector>
  </TitlesOfParts>
  <Company>U.O.A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ΒΙΩΣΙΜΗ ΑΞΙΟΠΟΙΗΣΗ ΤΩΝ ΟΠΥ ΚΑΙ Η ΠΕΡΙΦΕΡΕΙΑΚΗ ΑΝΑΠΤΥΞΗ</dc:title>
  <dc:creator>K.T.P</dc:creator>
  <cp:lastModifiedBy>KOSTAS PAPAVASILEIOU</cp:lastModifiedBy>
  <cp:revision>8</cp:revision>
  <dcterms:created xsi:type="dcterms:W3CDTF">2010-01-11T22:13:29Z</dcterms:created>
  <dcterms:modified xsi:type="dcterms:W3CDTF">2015-02-17T00:05:24Z</dcterms:modified>
</cp:coreProperties>
</file>