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282" r:id="rId3"/>
    <p:sldId id="284" r:id="rId4"/>
    <p:sldId id="294" r:id="rId5"/>
    <p:sldId id="257" r:id="rId6"/>
    <p:sldId id="295" r:id="rId7"/>
    <p:sldId id="296" r:id="rId8"/>
    <p:sldId id="297" r:id="rId9"/>
    <p:sldId id="298" r:id="rId10"/>
    <p:sldId id="299" r:id="rId11"/>
    <p:sldId id="300" r:id="rId12"/>
    <p:sldId id="285" r:id="rId13"/>
    <p:sldId id="286" r:id="rId14"/>
    <p:sldId id="268" r:id="rId15"/>
    <p:sldId id="283" r:id="rId16"/>
    <p:sldId id="287" r:id="rId17"/>
    <p:sldId id="288" r:id="rId18"/>
    <p:sldId id="290" r:id="rId19"/>
    <p:sldId id="291" r:id="rId20"/>
    <p:sldId id="292" r:id="rId21"/>
    <p:sldId id="293" r:id="rId22"/>
    <p:sldId id="289" r:id="rId23"/>
    <p:sldId id="301" r:id="rId24"/>
    <p:sldId id="302" r:id="rId25"/>
    <p:sldId id="303" r:id="rId26"/>
    <p:sldId id="304" r:id="rId27"/>
    <p:sldId id="305" r:id="rId28"/>
    <p:sldId id="306" r:id="rId29"/>
  </p:sldIdLst>
  <p:sldSz cx="9144000" cy="6858000" type="screen4x3"/>
  <p:notesSz cx="6858000" cy="9945688"/>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FFFFFF"/>
    <a:srgbClr val="0080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50" d="100"/>
          <a:sy n="150" d="100"/>
        </p:scale>
        <p:origin x="-904"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98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ea typeface="+mn-ea"/>
                <a:cs typeface="+mn-cs"/>
              </a:defRPr>
            </a:lvl1pPr>
          </a:lstStyle>
          <a:p>
            <a:pPr>
              <a:defRPr/>
            </a:pPr>
            <a:endParaRPr lang="en-US"/>
          </a:p>
        </p:txBody>
      </p:sp>
      <p:sp>
        <p:nvSpPr>
          <p:cNvPr id="59395" name="Rectangle 3"/>
          <p:cNvSpPr>
            <a:spLocks noGrp="1" noChangeArrowheads="1"/>
          </p:cNvSpPr>
          <p:nvPr>
            <p:ph type="dt" sz="quarter" idx="1"/>
          </p:nvPr>
        </p:nvSpPr>
        <p:spPr bwMode="auto">
          <a:xfrm>
            <a:off x="3886200" y="0"/>
            <a:ext cx="2971800" cy="498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ea typeface="+mn-ea"/>
                <a:cs typeface="+mn-cs"/>
              </a:defRPr>
            </a:lvl1pPr>
          </a:lstStyle>
          <a:p>
            <a:pPr>
              <a:defRPr/>
            </a:pPr>
            <a:endParaRPr lang="en-US"/>
          </a:p>
        </p:txBody>
      </p:sp>
      <p:sp>
        <p:nvSpPr>
          <p:cNvPr id="59396" name="Rectangle 4"/>
          <p:cNvSpPr>
            <a:spLocks noGrp="1" noChangeArrowheads="1"/>
          </p:cNvSpPr>
          <p:nvPr>
            <p:ph type="ftr" sz="quarter" idx="2"/>
          </p:nvPr>
        </p:nvSpPr>
        <p:spPr bwMode="auto">
          <a:xfrm>
            <a:off x="0" y="9447213"/>
            <a:ext cx="2971800" cy="4984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ea typeface="+mn-ea"/>
                <a:cs typeface="+mn-cs"/>
              </a:defRPr>
            </a:lvl1pPr>
          </a:lstStyle>
          <a:p>
            <a:pPr>
              <a:defRPr/>
            </a:pPr>
            <a:endParaRPr lang="en-US"/>
          </a:p>
        </p:txBody>
      </p:sp>
      <p:sp>
        <p:nvSpPr>
          <p:cNvPr id="59397" name="Rectangle 5"/>
          <p:cNvSpPr>
            <a:spLocks noGrp="1" noChangeArrowheads="1"/>
          </p:cNvSpPr>
          <p:nvPr>
            <p:ph type="sldNum" sz="quarter" idx="3"/>
          </p:nvPr>
        </p:nvSpPr>
        <p:spPr bwMode="auto">
          <a:xfrm>
            <a:off x="3886200" y="9447213"/>
            <a:ext cx="2971800" cy="4984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1F5ADDA-4834-174E-BD4F-E3F57004262B}" type="slidenum">
              <a:rPr lang="en-US"/>
              <a:pPr/>
              <a:t>‹#›</a:t>
            </a:fld>
            <a:endParaRPr lang="en-US"/>
          </a:p>
        </p:txBody>
      </p:sp>
    </p:spTree>
    <p:extLst>
      <p:ext uri="{BB962C8B-B14F-4D97-AF65-F5344CB8AC3E}">
        <p14:creationId xmlns:p14="http://schemas.microsoft.com/office/powerpoint/2010/main" val="22791085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98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ea typeface="+mn-ea"/>
                <a:cs typeface="+mn-cs"/>
              </a:defRPr>
            </a:lvl1pPr>
          </a:lstStyle>
          <a:p>
            <a:pPr>
              <a:defRPr/>
            </a:pPr>
            <a:endParaRPr lang="en-US"/>
          </a:p>
        </p:txBody>
      </p:sp>
      <p:sp>
        <p:nvSpPr>
          <p:cNvPr id="45059" name="Rectangle 3"/>
          <p:cNvSpPr>
            <a:spLocks noGrp="1" noChangeArrowheads="1"/>
          </p:cNvSpPr>
          <p:nvPr>
            <p:ph type="dt" idx="1"/>
          </p:nvPr>
        </p:nvSpPr>
        <p:spPr bwMode="auto">
          <a:xfrm>
            <a:off x="3886200" y="0"/>
            <a:ext cx="2971800" cy="498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ea typeface="+mn-ea"/>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944563" y="746125"/>
            <a:ext cx="4972050" cy="3729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61" name="Rectangle 5"/>
          <p:cNvSpPr>
            <a:spLocks noGrp="1" noChangeArrowheads="1"/>
          </p:cNvSpPr>
          <p:nvPr>
            <p:ph type="body" sz="quarter" idx="3"/>
          </p:nvPr>
        </p:nvSpPr>
        <p:spPr bwMode="auto">
          <a:xfrm>
            <a:off x="914400" y="4724400"/>
            <a:ext cx="5029200" cy="4475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5062" name="Rectangle 6"/>
          <p:cNvSpPr>
            <a:spLocks noGrp="1" noChangeArrowheads="1"/>
          </p:cNvSpPr>
          <p:nvPr>
            <p:ph type="ftr" sz="quarter" idx="4"/>
          </p:nvPr>
        </p:nvSpPr>
        <p:spPr bwMode="auto">
          <a:xfrm>
            <a:off x="0" y="9447213"/>
            <a:ext cx="2971800" cy="4984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ea typeface="+mn-ea"/>
                <a:cs typeface="+mn-cs"/>
              </a:defRPr>
            </a:lvl1pPr>
          </a:lstStyle>
          <a:p>
            <a:pPr>
              <a:defRPr/>
            </a:pPr>
            <a:endParaRPr lang="en-US"/>
          </a:p>
        </p:txBody>
      </p:sp>
      <p:sp>
        <p:nvSpPr>
          <p:cNvPr id="45063" name="Rectangle 7"/>
          <p:cNvSpPr>
            <a:spLocks noGrp="1" noChangeArrowheads="1"/>
          </p:cNvSpPr>
          <p:nvPr>
            <p:ph type="sldNum" sz="quarter" idx="5"/>
          </p:nvPr>
        </p:nvSpPr>
        <p:spPr bwMode="auto">
          <a:xfrm>
            <a:off x="3886200" y="9447213"/>
            <a:ext cx="2971800" cy="4984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1DFD854-267D-604A-BEC7-2B5811A58BB4}" type="slidenum">
              <a:rPr lang="en-US"/>
              <a:pPr/>
              <a:t>‹#›</a:t>
            </a:fld>
            <a:endParaRPr lang="en-US"/>
          </a:p>
        </p:txBody>
      </p:sp>
    </p:spTree>
    <p:extLst>
      <p:ext uri="{BB962C8B-B14F-4D97-AF65-F5344CB8AC3E}">
        <p14:creationId xmlns:p14="http://schemas.microsoft.com/office/powerpoint/2010/main" val="1279591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C26DBC2-9A20-5C4F-9817-0560F6A27B45}" type="slidenum">
              <a:rPr lang="en-US" sz="1200"/>
              <a:pPr eaLnBrk="1" hangingPunct="1"/>
              <a:t>1</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C9E5B09-6D1F-E841-99C2-9FED1285A9AA}" type="slidenum">
              <a:rPr lang="en-US" sz="1200"/>
              <a:pPr eaLnBrk="1" hangingPunct="1"/>
              <a:t>17</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C9783F5-F5D2-B24C-8979-A0221545C501}" type="slidenum">
              <a:rPr lang="en-US" sz="1200"/>
              <a:pPr eaLnBrk="1" hangingPunct="1"/>
              <a:t>22</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994F370-96A6-8343-8838-13F3A0D5DC5B}" type="slidenum">
              <a:rPr lang="en-US" sz="1200"/>
              <a:pPr eaLnBrk="1" hangingPunct="1"/>
              <a:t>2</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AB9143C-73E4-3B4A-A2AC-46C094C362AF}" type="slidenum">
              <a:rPr lang="en-US" sz="1200"/>
              <a:pPr eaLnBrk="1" hangingPunct="1"/>
              <a:t>3</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5E1EE60-CBA2-434B-9ECC-76F9342A7C8C}" type="slidenum">
              <a:rPr lang="en-US" sz="1200"/>
              <a:pPr eaLnBrk="1" hangingPunct="1"/>
              <a:t>5</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6EFEE9E-0E9A-B84D-A117-26C26981EC51}" type="slidenum">
              <a:rPr lang="en-US" sz="1200"/>
              <a:pPr eaLnBrk="1" hangingPunct="1"/>
              <a:t>12</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4CAF335-ED07-054E-8339-306A6C38DF11}" type="slidenum">
              <a:rPr lang="en-US" sz="1200"/>
              <a:pPr eaLnBrk="1" hangingPunct="1"/>
              <a:t>13</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7A0E801-8009-2D45-A05C-FCE8FB2BDC15}" type="slidenum">
              <a:rPr lang="en-US" sz="1200"/>
              <a:pPr eaLnBrk="1" hangingPunct="1"/>
              <a:t>14</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6AD086D-72B8-0345-80A1-534CA241F6D9}" type="slidenum">
              <a:rPr lang="en-US" sz="1200"/>
              <a:pPr eaLnBrk="1" hangingPunct="1"/>
              <a:t>15</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BBA534A-92BE-0E48-828E-5EAD5AD17AA4}" type="slidenum">
              <a:rPr lang="en-US" sz="1200"/>
              <a:pPr eaLnBrk="1" hangingPunct="1"/>
              <a:t>16</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ADAE48B-3B8D-DB46-BCD7-AF02CA5F01BA}" type="slidenum">
              <a:rPr lang="en-US"/>
              <a:pPr/>
              <a:t>‹#›</a:t>
            </a:fld>
            <a:endParaRPr lang="en-US"/>
          </a:p>
        </p:txBody>
      </p:sp>
    </p:spTree>
    <p:extLst>
      <p:ext uri="{BB962C8B-B14F-4D97-AF65-F5344CB8AC3E}">
        <p14:creationId xmlns:p14="http://schemas.microsoft.com/office/powerpoint/2010/main" val="1885814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107A253-2592-F84F-95B7-CA3210BAD15A}" type="slidenum">
              <a:rPr lang="en-US"/>
              <a:pPr/>
              <a:t>‹#›</a:t>
            </a:fld>
            <a:endParaRPr lang="en-US"/>
          </a:p>
        </p:txBody>
      </p:sp>
    </p:spTree>
    <p:extLst>
      <p:ext uri="{BB962C8B-B14F-4D97-AF65-F5344CB8AC3E}">
        <p14:creationId xmlns:p14="http://schemas.microsoft.com/office/powerpoint/2010/main" val="201564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1C05549-0499-094B-9524-532666B069F9}" type="slidenum">
              <a:rPr lang="en-US"/>
              <a:pPr/>
              <a:t>‹#›</a:t>
            </a:fld>
            <a:endParaRPr lang="en-US"/>
          </a:p>
        </p:txBody>
      </p:sp>
    </p:spTree>
    <p:extLst>
      <p:ext uri="{BB962C8B-B14F-4D97-AF65-F5344CB8AC3E}">
        <p14:creationId xmlns:p14="http://schemas.microsoft.com/office/powerpoint/2010/main" val="4157322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92F4013-B7E2-2A45-A604-39E61DA8E653}" type="slidenum">
              <a:rPr lang="en-US"/>
              <a:pPr/>
              <a:t>‹#›</a:t>
            </a:fld>
            <a:endParaRPr lang="en-US"/>
          </a:p>
        </p:txBody>
      </p:sp>
    </p:spTree>
    <p:extLst>
      <p:ext uri="{BB962C8B-B14F-4D97-AF65-F5344CB8AC3E}">
        <p14:creationId xmlns:p14="http://schemas.microsoft.com/office/powerpoint/2010/main" val="807257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B6C1B6-DFE6-F048-B7B9-93C319F720B9}" type="slidenum">
              <a:rPr lang="en-US"/>
              <a:pPr/>
              <a:t>‹#›</a:t>
            </a:fld>
            <a:endParaRPr lang="en-US"/>
          </a:p>
        </p:txBody>
      </p:sp>
    </p:spTree>
    <p:extLst>
      <p:ext uri="{BB962C8B-B14F-4D97-AF65-F5344CB8AC3E}">
        <p14:creationId xmlns:p14="http://schemas.microsoft.com/office/powerpoint/2010/main" val="566936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90E6A51-CF12-4F46-BA1E-8D96EE1EF9E5}" type="slidenum">
              <a:rPr lang="en-US"/>
              <a:pPr/>
              <a:t>‹#›</a:t>
            </a:fld>
            <a:endParaRPr lang="en-US"/>
          </a:p>
        </p:txBody>
      </p:sp>
    </p:spTree>
    <p:extLst>
      <p:ext uri="{BB962C8B-B14F-4D97-AF65-F5344CB8AC3E}">
        <p14:creationId xmlns:p14="http://schemas.microsoft.com/office/powerpoint/2010/main" val="2631082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F6421C48-AFF2-AE4E-970D-C0AD5D678822}" type="slidenum">
              <a:rPr lang="en-US"/>
              <a:pPr/>
              <a:t>‹#›</a:t>
            </a:fld>
            <a:endParaRPr lang="en-US"/>
          </a:p>
        </p:txBody>
      </p:sp>
    </p:spTree>
    <p:extLst>
      <p:ext uri="{BB962C8B-B14F-4D97-AF65-F5344CB8AC3E}">
        <p14:creationId xmlns:p14="http://schemas.microsoft.com/office/powerpoint/2010/main" val="3721469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82F1A367-9D97-614B-AFFF-9102EA953464}" type="slidenum">
              <a:rPr lang="en-US"/>
              <a:pPr/>
              <a:t>‹#›</a:t>
            </a:fld>
            <a:endParaRPr lang="en-US"/>
          </a:p>
        </p:txBody>
      </p:sp>
    </p:spTree>
    <p:extLst>
      <p:ext uri="{BB962C8B-B14F-4D97-AF65-F5344CB8AC3E}">
        <p14:creationId xmlns:p14="http://schemas.microsoft.com/office/powerpoint/2010/main" val="630270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22F3196-E8AC-3042-9A78-56CCDF011E7E}" type="slidenum">
              <a:rPr lang="en-US"/>
              <a:pPr/>
              <a:t>‹#›</a:t>
            </a:fld>
            <a:endParaRPr lang="en-US"/>
          </a:p>
        </p:txBody>
      </p:sp>
    </p:spTree>
    <p:extLst>
      <p:ext uri="{BB962C8B-B14F-4D97-AF65-F5344CB8AC3E}">
        <p14:creationId xmlns:p14="http://schemas.microsoft.com/office/powerpoint/2010/main" val="493448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29302AD-7C9E-314E-A9F1-CE5994C3EE0B}" type="slidenum">
              <a:rPr lang="en-US"/>
              <a:pPr/>
              <a:t>‹#›</a:t>
            </a:fld>
            <a:endParaRPr lang="en-US"/>
          </a:p>
        </p:txBody>
      </p:sp>
    </p:spTree>
    <p:extLst>
      <p:ext uri="{BB962C8B-B14F-4D97-AF65-F5344CB8AC3E}">
        <p14:creationId xmlns:p14="http://schemas.microsoft.com/office/powerpoint/2010/main" val="1767535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29926AD-8550-6246-AFD1-B112D9BE98AF}" type="slidenum">
              <a:rPr lang="en-US"/>
              <a:pPr/>
              <a:t>‹#›</a:t>
            </a:fld>
            <a:endParaRPr lang="en-US"/>
          </a:p>
        </p:txBody>
      </p:sp>
    </p:spTree>
    <p:extLst>
      <p:ext uri="{BB962C8B-B14F-4D97-AF65-F5344CB8AC3E}">
        <p14:creationId xmlns:p14="http://schemas.microsoft.com/office/powerpoint/2010/main" val="298461011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50000"/>
              </a:schemeClr>
            </a:gs>
            <a:gs pos="100000">
              <a:srgbClr val="FFFFFF"/>
            </a:gs>
            <a:gs pos="34000">
              <a:schemeClr val="accent5">
                <a:lumMod val="7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1A424BC-A8FF-5440-9C46-B16D15662C4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36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3600">
          <a:solidFill>
            <a:schemeClr val="tx2"/>
          </a:solidFill>
          <a:latin typeface="Calibri" charset="0"/>
          <a:ea typeface="ＭＳ Ｐゴシック" charset="-128"/>
          <a:cs typeface="ＭＳ Ｐゴシック" charset="-128"/>
        </a:defRPr>
      </a:lvl2pPr>
      <a:lvl3pPr algn="ctr" rtl="0" eaLnBrk="0" fontAlgn="base" hangingPunct="0">
        <a:spcBef>
          <a:spcPct val="0"/>
        </a:spcBef>
        <a:spcAft>
          <a:spcPct val="0"/>
        </a:spcAft>
        <a:defRPr sz="3600">
          <a:solidFill>
            <a:schemeClr val="tx2"/>
          </a:solidFill>
          <a:latin typeface="Calibri" charset="0"/>
          <a:ea typeface="ＭＳ Ｐゴシック" charset="-128"/>
          <a:cs typeface="ＭＳ Ｐゴシック" charset="-128"/>
        </a:defRPr>
      </a:lvl3pPr>
      <a:lvl4pPr algn="ctr" rtl="0" eaLnBrk="0" fontAlgn="base" hangingPunct="0">
        <a:spcBef>
          <a:spcPct val="0"/>
        </a:spcBef>
        <a:spcAft>
          <a:spcPct val="0"/>
        </a:spcAft>
        <a:defRPr sz="3600">
          <a:solidFill>
            <a:schemeClr val="tx2"/>
          </a:solidFill>
          <a:latin typeface="Calibri" charset="0"/>
          <a:ea typeface="ＭＳ Ｐゴシック" charset="-128"/>
          <a:cs typeface="ＭＳ Ｐゴシック" charset="-128"/>
        </a:defRPr>
      </a:lvl4pPr>
      <a:lvl5pPr algn="ctr" rtl="0" eaLnBrk="0" fontAlgn="base" hangingPunct="0">
        <a:spcBef>
          <a:spcPct val="0"/>
        </a:spcBef>
        <a:spcAft>
          <a:spcPct val="0"/>
        </a:spcAft>
        <a:defRPr sz="3600">
          <a:solidFill>
            <a:schemeClr val="tx2"/>
          </a:solidFill>
          <a:latin typeface="Calibri" charset="0"/>
          <a:ea typeface="ＭＳ Ｐゴシック" charset="-128"/>
          <a:cs typeface="ＭＳ Ｐゴシック" charset="-128"/>
        </a:defRPr>
      </a:lvl5pPr>
      <a:lvl6pPr marL="457200" algn="ctr" rtl="0" fontAlgn="base">
        <a:spcBef>
          <a:spcPct val="0"/>
        </a:spcBef>
        <a:spcAft>
          <a:spcPct val="0"/>
        </a:spcAft>
        <a:defRPr sz="3600">
          <a:solidFill>
            <a:schemeClr val="tx2"/>
          </a:solidFill>
          <a:latin typeface="Tahoma" pitchFamily="34" charset="0"/>
        </a:defRPr>
      </a:lvl6pPr>
      <a:lvl7pPr marL="914400" algn="ctr" rtl="0" fontAlgn="base">
        <a:spcBef>
          <a:spcPct val="0"/>
        </a:spcBef>
        <a:spcAft>
          <a:spcPct val="0"/>
        </a:spcAft>
        <a:defRPr sz="3600">
          <a:solidFill>
            <a:schemeClr val="tx2"/>
          </a:solidFill>
          <a:latin typeface="Tahoma" pitchFamily="34" charset="0"/>
        </a:defRPr>
      </a:lvl7pPr>
      <a:lvl8pPr marL="1371600" algn="ctr" rtl="0" fontAlgn="base">
        <a:spcBef>
          <a:spcPct val="0"/>
        </a:spcBef>
        <a:spcAft>
          <a:spcPct val="0"/>
        </a:spcAft>
        <a:defRPr sz="3600">
          <a:solidFill>
            <a:schemeClr val="tx2"/>
          </a:solidFill>
          <a:latin typeface="Tahoma" pitchFamily="34" charset="0"/>
        </a:defRPr>
      </a:lvl8pPr>
      <a:lvl9pPr marL="1828800" algn="ctr" rtl="0" fontAlgn="base">
        <a:spcBef>
          <a:spcPct val="0"/>
        </a:spcBef>
        <a:spcAft>
          <a:spcPct val="0"/>
        </a:spcAft>
        <a:defRPr sz="3600">
          <a:solidFill>
            <a:schemeClr val="tx2"/>
          </a:solidFill>
          <a:latin typeface="Tahom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128"/>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609600" y="228600"/>
            <a:ext cx="7848600" cy="2133600"/>
          </a:xfrm>
          <a:solidFill>
            <a:schemeClr val="bg1"/>
          </a:solidFill>
        </p:spPr>
        <p:txBody>
          <a:bodyPr/>
          <a:lstStyle/>
          <a:p>
            <a:pPr eaLnBrk="1" hangingPunct="1"/>
            <a:r>
              <a:rPr lang="el-GR" b="1">
                <a:solidFill>
                  <a:srgbClr val="006600"/>
                </a:solidFill>
                <a:latin typeface="Calibri" charset="0"/>
                <a:ea typeface="ＭＳ Ｐゴシック" charset="0"/>
                <a:cs typeface="ＭＳ Ｐゴシック" charset="0"/>
              </a:rPr>
              <a:t>ΜΕΤΑΛΛΕΥΤΙΚΗ ΒΙΟΜΗΧΑΝΙΑ&amp;ΒΙΩΣΙΜΗ ΑΝΑΠΤΥΞΗ</a:t>
            </a:r>
            <a:endParaRPr lang="en-US" b="1">
              <a:solidFill>
                <a:srgbClr val="006600"/>
              </a:solidFill>
              <a:latin typeface="Calibri" charset="0"/>
              <a:ea typeface="ＭＳ Ｐゴシック" charset="0"/>
              <a:cs typeface="ＭＳ Ｐゴシック" charset="0"/>
            </a:endParaRPr>
          </a:p>
        </p:txBody>
      </p:sp>
      <p:sp>
        <p:nvSpPr>
          <p:cNvPr id="15363" name="Rectangle 3"/>
          <p:cNvSpPr>
            <a:spLocks noGrp="1" noChangeArrowheads="1"/>
          </p:cNvSpPr>
          <p:nvPr>
            <p:ph type="subTitle" idx="1"/>
          </p:nvPr>
        </p:nvSpPr>
        <p:spPr>
          <a:xfrm>
            <a:off x="1371600" y="2362200"/>
            <a:ext cx="6477000" cy="3810000"/>
          </a:xfrm>
        </p:spPr>
        <p:txBody>
          <a:bodyPr/>
          <a:lstStyle/>
          <a:p>
            <a:pPr eaLnBrk="1" hangingPunct="1"/>
            <a:r>
              <a:rPr lang="el-GR" sz="2400">
                <a:latin typeface="Calibri" charset="0"/>
                <a:ea typeface="ＭＳ Ｐゴシック" charset="0"/>
                <a:cs typeface="ＭＳ Ｐゴシック" charset="0"/>
              </a:rPr>
              <a:t>ΜΙΑ ΣΥΝΤΟΜΗ ΕΙΣΑΓΩΓΗ</a:t>
            </a:r>
          </a:p>
          <a:p>
            <a:pPr eaLnBrk="1" hangingPunct="1"/>
            <a:r>
              <a:rPr lang="el-GR" sz="2400">
                <a:latin typeface="Calibri" charset="0"/>
                <a:ea typeface="ＭＳ Ｐゴシック" charset="0"/>
                <a:cs typeface="ＭＳ Ｐゴシック" charset="0"/>
              </a:rPr>
              <a:t>ΑΠΟ</a:t>
            </a:r>
          </a:p>
          <a:p>
            <a:pPr eaLnBrk="1" hangingPunct="1"/>
            <a:r>
              <a:rPr lang="el-GR" sz="2400">
                <a:latin typeface="Calibri" charset="0"/>
                <a:ea typeface="ＭＳ Ｐゴシック" charset="0"/>
                <a:cs typeface="ＭＳ Ｐゴシック" charset="0"/>
              </a:rPr>
              <a:t>Κ.Θ.ΠΑΠΑΒΑΣΙΛΕΙΟΥ</a:t>
            </a:r>
            <a:endParaRPr lang="en-US" sz="2400">
              <a:latin typeface="Calibri" charset="0"/>
              <a:ea typeface="ＭＳ Ｐゴシック" charset="0"/>
              <a:cs typeface="ＭＳ Ｐゴシック" charset="0"/>
            </a:endParaRPr>
          </a:p>
        </p:txBody>
      </p:sp>
      <p:pic>
        <p:nvPicPr>
          <p:cNvPr id="15364" name="Picture 6" descr="ΟΡΥΚΤΟΙ ΠΟΡΟΙ ΚΑΙ ΒΙΩΣΙΜΟΤΗΤΑ°.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285875"/>
            <a:ext cx="1643063"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373"/>
            <a:ext cx="9144000" cy="8463858"/>
          </a:xfrm>
          <a:prstGeom prst="rect">
            <a:avLst/>
          </a:prstGeom>
          <a:noFill/>
        </p:spPr>
        <p:txBody>
          <a:bodyPr wrap="square" rtlCol="0">
            <a:spAutoFit/>
          </a:bodyPr>
          <a:lstStyle/>
          <a:p>
            <a:pPr algn="ctr"/>
            <a:r>
              <a:rPr lang="en-US" sz="1600" b="1" i="1" spc="300" dirty="0" err="1" smtClean="0"/>
              <a:t>Τι</a:t>
            </a:r>
            <a:r>
              <a:rPr lang="en-US" sz="1600" b="1" i="1" spc="300" dirty="0" smtClean="0"/>
              <a:t> </a:t>
            </a:r>
            <a:r>
              <a:rPr lang="en-US" sz="1600" b="1" i="1" spc="300" dirty="0" err="1" smtClean="0"/>
              <a:t>είν</a:t>
            </a:r>
            <a:r>
              <a:rPr lang="en-US" sz="1600" b="1" i="1" spc="300" dirty="0" smtClean="0"/>
              <a:t>α</a:t>
            </a:r>
            <a:r>
              <a:rPr lang="en-US" sz="1600" b="1" i="1" spc="300" dirty="0" err="1" smtClean="0"/>
              <a:t>ι</a:t>
            </a:r>
            <a:r>
              <a:rPr lang="en-US" sz="1600" b="1" i="1" spc="300" dirty="0" smtClean="0"/>
              <a:t> </a:t>
            </a:r>
            <a:r>
              <a:rPr lang="en-US" sz="1600" b="1" i="1" spc="300" dirty="0" err="1" smtClean="0"/>
              <a:t>η</a:t>
            </a:r>
            <a:r>
              <a:rPr lang="en-US" sz="1600" b="1" i="1" spc="300" dirty="0" smtClean="0"/>
              <a:t> β</a:t>
            </a:r>
            <a:r>
              <a:rPr lang="en-US" sz="1600" b="1" i="1" spc="300" dirty="0" err="1" smtClean="0"/>
              <a:t>ιωσιμότητ</a:t>
            </a:r>
            <a:r>
              <a:rPr lang="en-US" sz="1600" b="1" i="1" spc="300" dirty="0" smtClean="0"/>
              <a:t>α;</a:t>
            </a:r>
            <a:endParaRPr lang="el-GR" sz="1600" b="1" i="1" spc="300" dirty="0" smtClean="0"/>
          </a:p>
          <a:p>
            <a:endParaRPr lang="el-GR" sz="1600" dirty="0" smtClean="0"/>
          </a:p>
          <a:p>
            <a:pPr algn="just"/>
            <a:r>
              <a:rPr lang="el-GR" sz="1600" dirty="0" smtClean="0"/>
              <a:t>Στην </a:t>
            </a:r>
            <a:r>
              <a:rPr lang="el-GR" sz="1600" dirty="0"/>
              <a:t>έννοια της βιώσιμης ανάπτυξης </a:t>
            </a:r>
            <a:r>
              <a:rPr lang="el-GR" sz="1600" dirty="0" smtClean="0"/>
              <a:t>συνυπάρχουν δύο </a:t>
            </a:r>
            <a:r>
              <a:rPr lang="el-GR" sz="1600" dirty="0"/>
              <a:t>όροι: ο όρος ανάπτυξη και ο όρος βιώσιμη</a:t>
            </a:r>
            <a:r>
              <a:rPr lang="el-GR" sz="1600" dirty="0" smtClean="0"/>
              <a:t>.</a:t>
            </a:r>
            <a:endParaRPr lang="el-GR" sz="1600" dirty="0"/>
          </a:p>
          <a:p>
            <a:pPr algn="just"/>
            <a:r>
              <a:rPr lang="el-GR" sz="1600" dirty="0" smtClean="0"/>
              <a:t>Λαμβάνοντας </a:t>
            </a:r>
            <a:r>
              <a:rPr lang="el-GR" sz="1600" dirty="0"/>
              <a:t>υπόψη τις θεωρίες, τις εμπειρίες </a:t>
            </a:r>
            <a:r>
              <a:rPr lang="el-GR" sz="1600" dirty="0" smtClean="0"/>
              <a:t>και τον </a:t>
            </a:r>
            <a:r>
              <a:rPr lang="el-GR" sz="1600" dirty="0"/>
              <a:t>απολογισμό 50 χρόνων «ανάπτυξης</a:t>
            </a:r>
            <a:r>
              <a:rPr lang="el-GR" sz="1600" dirty="0" smtClean="0"/>
              <a:t>», </a:t>
            </a:r>
            <a:r>
              <a:rPr lang="el-GR" sz="1600" dirty="0"/>
              <a:t>η </a:t>
            </a:r>
            <a:r>
              <a:rPr lang="el-GR" sz="1600" dirty="0" smtClean="0"/>
              <a:t>έννοια</a:t>
            </a:r>
            <a:endParaRPr lang="el-GR" sz="1600" dirty="0"/>
          </a:p>
          <a:p>
            <a:pPr algn="just"/>
            <a:r>
              <a:rPr lang="el-GR" sz="1600" dirty="0" smtClean="0"/>
              <a:t>μπορεί </a:t>
            </a:r>
            <a:r>
              <a:rPr lang="el-GR" sz="1600" dirty="0"/>
              <a:t>να περιγραφεί ως μια μακροπρόθεσμη διαδικασία</a:t>
            </a:r>
            <a:r>
              <a:rPr lang="el-GR" sz="1600" dirty="0" smtClean="0"/>
              <a:t>,</a:t>
            </a:r>
            <a:r>
              <a:rPr lang="el-GR" sz="1600" dirty="0"/>
              <a:t> αυτοτροφοδοτούμενη, ενδογενής και σωρευτική</a:t>
            </a:r>
            <a:r>
              <a:rPr lang="el-GR" sz="1600" dirty="0" smtClean="0"/>
              <a:t>,</a:t>
            </a:r>
            <a:r>
              <a:rPr lang="el-GR" sz="1600" dirty="0"/>
              <a:t> που αυξάνει τον πλούτο και επιτείνει τη </a:t>
            </a:r>
            <a:r>
              <a:rPr lang="el-GR" sz="1600" dirty="0" smtClean="0"/>
              <a:t>διαφοροποίηση των </a:t>
            </a:r>
            <a:r>
              <a:rPr lang="el-GR" sz="1600" dirty="0"/>
              <a:t>οικονομικών δραστηριοτήτων, επιτρέποντας </a:t>
            </a:r>
            <a:r>
              <a:rPr lang="el-GR" sz="1600" dirty="0" smtClean="0"/>
              <a:t>σε ένα </a:t>
            </a:r>
            <a:r>
              <a:rPr lang="el-GR" sz="1600" dirty="0"/>
              <a:t>όλο και μεγαλύτερο αριθμό ανθρώπων να </a:t>
            </a:r>
            <a:r>
              <a:rPr lang="el-GR" sz="1600" dirty="0" smtClean="0"/>
              <a:t>περάσουν ως </a:t>
            </a:r>
            <a:r>
              <a:rPr lang="el-GR" sz="1600" dirty="0"/>
              <a:t>φυσικό επακόλουθο από την κατάσταση </a:t>
            </a:r>
            <a:r>
              <a:rPr lang="el-GR" sz="1600" dirty="0" smtClean="0"/>
              <a:t>της ένδειας </a:t>
            </a:r>
            <a:r>
              <a:rPr lang="el-GR" sz="1600" dirty="0"/>
              <a:t>σε έναν καλύτερο καθορισμό της μοίρας τους</a:t>
            </a:r>
            <a:r>
              <a:rPr lang="el-GR" sz="1600" dirty="0" smtClean="0"/>
              <a:t>.</a:t>
            </a:r>
            <a:endParaRPr lang="el-GR" sz="1600" dirty="0"/>
          </a:p>
          <a:p>
            <a:pPr algn="just"/>
            <a:r>
              <a:rPr lang="el-GR" sz="1600" dirty="0" smtClean="0"/>
              <a:t>Για </a:t>
            </a:r>
            <a:r>
              <a:rPr lang="el-GR" sz="1600" dirty="0"/>
              <a:t>να γίνει πραγματικότητα αυτή η διαδικασία, </a:t>
            </a:r>
            <a:r>
              <a:rPr lang="el-GR" sz="1600" dirty="0" smtClean="0"/>
              <a:t>απαι</a:t>
            </a:r>
            <a:r>
              <a:rPr lang="el-GR" sz="1600" dirty="0"/>
              <a:t>τείται η θέληση εκ μέρους των θεσμών να στρέψουν </a:t>
            </a:r>
            <a:r>
              <a:rPr lang="el-GR" sz="1600" dirty="0" smtClean="0"/>
              <a:t>μακροπρόθεσμα το </a:t>
            </a:r>
            <a:r>
              <a:rPr lang="el-GR" sz="1600" dirty="0"/>
              <a:t>ενδιαφέρον τους προς το γενικό συμφέρον</a:t>
            </a:r>
            <a:r>
              <a:rPr lang="el-GR" sz="1600" dirty="0" smtClean="0"/>
              <a:t>,</a:t>
            </a:r>
            <a:r>
              <a:rPr lang="el-GR" sz="1600" dirty="0"/>
              <a:t> επιδιώκοντας παρεμβάσεις για την αναδιανομή</a:t>
            </a:r>
            <a:r>
              <a:rPr lang="el-GR" sz="1600" dirty="0" smtClean="0"/>
              <a:t>,</a:t>
            </a:r>
            <a:r>
              <a:rPr lang="el-GR" sz="1600" dirty="0"/>
              <a:t> με σκοπό να μειώσουν το χάσμα των ανισοτήτων </a:t>
            </a:r>
            <a:r>
              <a:rPr lang="el-GR" sz="1600" dirty="0" smtClean="0"/>
              <a:t>που έχει </a:t>
            </a:r>
            <a:r>
              <a:rPr lang="el-GR" sz="1600" dirty="0"/>
              <a:t>προκαλέσει η οικονομική ανάπτυξη. Για τους </a:t>
            </a:r>
            <a:r>
              <a:rPr lang="el-GR" sz="1600" dirty="0" smtClean="0"/>
              <a:t>οπαδούς της </a:t>
            </a:r>
            <a:r>
              <a:rPr lang="el-GR" sz="1600" dirty="0"/>
              <a:t>ανάπτυξης, κάτι τέτοιο είναι απολύτως βιώσιμο</a:t>
            </a:r>
            <a:r>
              <a:rPr lang="el-GR" sz="1600" dirty="0" smtClean="0"/>
              <a:t>,</a:t>
            </a:r>
            <a:r>
              <a:rPr lang="el-GR" sz="1600" dirty="0"/>
              <a:t> γιατί επιτρέπει στις κοινωνίες να εισέλθουν σε </a:t>
            </a:r>
            <a:r>
              <a:rPr lang="el-GR" sz="1600" dirty="0" smtClean="0"/>
              <a:t>μια νέα </a:t>
            </a:r>
            <a:r>
              <a:rPr lang="el-GR" sz="1600" dirty="0"/>
              <a:t>φάση. Το να μιλάμε λοιπόν για βιώσιμη </a:t>
            </a:r>
            <a:r>
              <a:rPr lang="el-GR" sz="1600" dirty="0" smtClean="0"/>
              <a:t>ανάπτυξη αποτελεί </a:t>
            </a:r>
            <a:r>
              <a:rPr lang="el-GR" sz="1600" dirty="0"/>
              <a:t>πλεονασμό</a:t>
            </a:r>
            <a:r>
              <a:rPr lang="el-GR" sz="1600" dirty="0" smtClean="0"/>
              <a:t>.</a:t>
            </a:r>
            <a:endParaRPr lang="el-GR" sz="1600" dirty="0"/>
          </a:p>
          <a:p>
            <a:pPr algn="just"/>
            <a:r>
              <a:rPr lang="el-GR" sz="1600" dirty="0" smtClean="0"/>
              <a:t>Αντιθέτως</a:t>
            </a:r>
            <a:r>
              <a:rPr lang="el-GR" sz="1600" dirty="0"/>
              <a:t>, γι' αυτούς που αρνούνται την ανάπτυξη</a:t>
            </a:r>
            <a:r>
              <a:rPr lang="el-GR" sz="1600" dirty="0" smtClean="0"/>
              <a:t>,</a:t>
            </a:r>
            <a:r>
              <a:rPr lang="el-GR" sz="1600" dirty="0"/>
              <a:t> γιατί νοείται κυρίως ως οικονομική, η διατύπωση «</a:t>
            </a:r>
            <a:r>
              <a:rPr lang="el-GR" sz="1600" dirty="0" smtClean="0"/>
              <a:t>βιώσιμη ανάπτυξη</a:t>
            </a:r>
            <a:r>
              <a:rPr lang="el-GR" sz="1600" dirty="0"/>
              <a:t>» αποτελεί οξύμωρο σχήμα, επειδή </a:t>
            </a:r>
            <a:r>
              <a:rPr lang="el-GR" sz="1600" dirty="0" smtClean="0"/>
              <a:t>περιλαμβάνει δύο </a:t>
            </a:r>
            <a:r>
              <a:rPr lang="el-GR" sz="1600" dirty="0"/>
              <a:t>αντιφατικούς μεταξύ τους όρους. </a:t>
            </a:r>
            <a:r>
              <a:rPr lang="el-GR" sz="1600" dirty="0" smtClean="0"/>
              <a:t>Η ανάπτυξη </a:t>
            </a:r>
            <a:r>
              <a:rPr lang="el-GR" sz="1600" dirty="0"/>
              <a:t>δεν μπορεί εξ ορισμού να είναι βιώσιμη</a:t>
            </a:r>
            <a:r>
              <a:rPr lang="el-GR" sz="1600" dirty="0" smtClean="0"/>
              <a:t>,</a:t>
            </a:r>
            <a:r>
              <a:rPr lang="el-GR" sz="1600" dirty="0"/>
              <a:t> γιατί προϋποθέτει έναν επιθετικό τρόπο παραγωγής</a:t>
            </a:r>
            <a:r>
              <a:rPr lang="el-GR" sz="1600" dirty="0" smtClean="0"/>
              <a:t>.</a:t>
            </a:r>
            <a:endParaRPr lang="el-GR" sz="1600" dirty="0"/>
          </a:p>
          <a:p>
            <a:pPr algn="just"/>
            <a:r>
              <a:rPr lang="el-GR" sz="1600" dirty="0" smtClean="0"/>
              <a:t>Κατανοούμε </a:t>
            </a:r>
            <a:r>
              <a:rPr lang="el-GR" sz="1600" dirty="0"/>
              <a:t>λοιπόν ότι όλη η προβληματική της </a:t>
            </a:r>
            <a:r>
              <a:rPr lang="el-GR" sz="1600" dirty="0" smtClean="0"/>
              <a:t>βιώσιμης ανάπτυξης </a:t>
            </a:r>
            <a:r>
              <a:rPr lang="el-GR" sz="1600" dirty="0"/>
              <a:t>αρθρώνεται γύρω από την έννοια </a:t>
            </a:r>
            <a:r>
              <a:rPr lang="el-GR" sz="1600" dirty="0" smtClean="0"/>
              <a:t>της «</a:t>
            </a:r>
            <a:r>
              <a:rPr lang="el-GR" sz="1600" dirty="0"/>
              <a:t>βιωσιμότητας».</a:t>
            </a:r>
            <a:endParaRPr lang="en-US" sz="1600" dirty="0"/>
          </a:p>
          <a:p>
            <a:pPr algn="ctr"/>
            <a:r>
              <a:rPr lang="el-GR" sz="1600" b="1" i="1" dirty="0"/>
              <a:t>Η βιωσιμότητα: ένα πρόβλημα πόρων</a:t>
            </a:r>
          </a:p>
          <a:p>
            <a:pPr algn="just"/>
            <a:r>
              <a:rPr lang="el-GR" sz="1600" dirty="0"/>
              <a:t>Η βιωσιμότητα αναλύεται με τους όρους των πόρων</a:t>
            </a:r>
            <a:r>
              <a:rPr lang="el-GR" sz="1600" dirty="0" smtClean="0"/>
              <a:t>,</a:t>
            </a:r>
            <a:r>
              <a:rPr lang="el-GR" sz="1600" dirty="0"/>
              <a:t> δηλαδή αυτό που οι οικονομολόγοι χαρακτηρίζουν </a:t>
            </a:r>
            <a:r>
              <a:rPr lang="el-GR" sz="1600" dirty="0" smtClean="0"/>
              <a:t>ως</a:t>
            </a:r>
            <a:endParaRPr lang="el-GR" sz="1600" dirty="0"/>
          </a:p>
          <a:p>
            <a:pPr algn="just"/>
            <a:r>
              <a:rPr lang="el-GR" sz="1600" dirty="0" smtClean="0"/>
              <a:t>«κεφάλαιο». Το κεφάλαιο που διαθέτουν οι ανθρώπινες κοινωνίες </a:t>
            </a:r>
            <a:r>
              <a:rPr lang="el-GR" sz="1600" b="1" u="sng" dirty="0" smtClean="0"/>
              <a:t>μπορεί να είναι φυσικό </a:t>
            </a:r>
            <a:r>
              <a:rPr lang="el-GR" sz="1600" dirty="0" smtClean="0"/>
              <a:t>(ανανεώσιμοι ή μη ανανεώσιμοι φυσικοί πόροι, όπως το νερό, το έδαφος, η πανίδα, </a:t>
            </a:r>
            <a:r>
              <a:rPr lang="en-US" sz="1600" dirty="0" err="1" smtClean="0"/>
              <a:t>οι</a:t>
            </a:r>
            <a:r>
              <a:rPr lang="en-US" sz="1600" dirty="0" smtClean="0"/>
              <a:t> </a:t>
            </a:r>
            <a:r>
              <a:rPr lang="en-US" sz="1600" dirty="0" err="1" smtClean="0"/>
              <a:t>ορυκτές</a:t>
            </a:r>
            <a:r>
              <a:rPr lang="en-US" sz="1600" dirty="0" smtClean="0"/>
              <a:t> π</a:t>
            </a:r>
            <a:r>
              <a:rPr lang="en-US" sz="1600" dirty="0" err="1" smtClean="0"/>
              <a:t>ρώτες</a:t>
            </a:r>
            <a:r>
              <a:rPr lang="en-US" sz="1600" dirty="0" smtClean="0"/>
              <a:t> </a:t>
            </a:r>
            <a:r>
              <a:rPr lang="en-US" sz="1600" dirty="0" err="1" smtClean="0"/>
              <a:t>ύλες</a:t>
            </a:r>
            <a:r>
              <a:rPr lang="en-US" sz="1600" dirty="0" smtClean="0"/>
              <a:t>,</a:t>
            </a:r>
            <a:r>
              <a:rPr lang="el-GR" sz="1600" dirty="0" smtClean="0"/>
              <a:t>ο άνθρακας, το πετρέλαιο κτλ</a:t>
            </a:r>
            <a:r>
              <a:rPr lang="el-GR" sz="1600" b="1" u="sng" dirty="0" smtClean="0"/>
              <a:t>) ή τεχvητό</a:t>
            </a:r>
            <a:r>
              <a:rPr lang="el-GR" sz="1600" dirty="0" smtClean="0"/>
              <a:t>: το κεφάλαιο των υποδομών και των παραγόμενων αγαθών, το χρηματικό κεφάλαιο, το ανθρώπινο κεφάλαιο των </a:t>
            </a:r>
            <a:r>
              <a:rPr lang="el-GR" sz="1600" dirty="0"/>
              <a:t>ικανοτήτων και των ποιοτικών τους </a:t>
            </a:r>
            <a:r>
              <a:rPr lang="el-GR" sz="1600" dirty="0" smtClean="0"/>
              <a:t>χαρακτηριστικών,</a:t>
            </a:r>
            <a:r>
              <a:rPr lang="el-GR" sz="1600" dirty="0"/>
              <a:t> το κοινωνικό κεφάλαιο των δικτύων και </a:t>
            </a:r>
            <a:r>
              <a:rPr lang="el-GR" sz="1600" dirty="0" smtClean="0"/>
              <a:t>των σχέσεων</a:t>
            </a:r>
            <a:r>
              <a:rPr lang="el-GR" sz="1600" dirty="0"/>
              <a:t>.</a:t>
            </a:r>
          </a:p>
          <a:p>
            <a:pPr algn="just"/>
            <a:endParaRPr lang="el-GR" sz="1600" dirty="0"/>
          </a:p>
          <a:p>
            <a:endParaRPr lang="el-GR" sz="1600" dirty="0" smtClean="0"/>
          </a:p>
          <a:p>
            <a:endParaRPr lang="el-GR" sz="1600" dirty="0"/>
          </a:p>
          <a:p>
            <a:endParaRPr lang="el-GR" sz="1600" dirty="0"/>
          </a:p>
          <a:p>
            <a:endParaRPr lang="el-GR" sz="1600" dirty="0"/>
          </a:p>
          <a:p>
            <a:endParaRPr lang="el-GR" sz="1600" dirty="0"/>
          </a:p>
          <a:p>
            <a:endParaRPr lang="el-GR" sz="1600" dirty="0"/>
          </a:p>
          <a:p>
            <a:endParaRPr lang="el-GR" sz="1600" dirty="0"/>
          </a:p>
          <a:p>
            <a:endParaRPr lang="el-GR" sz="1600" dirty="0"/>
          </a:p>
        </p:txBody>
      </p:sp>
    </p:spTree>
    <p:extLst>
      <p:ext uri="{BB962C8B-B14F-4D97-AF65-F5344CB8AC3E}">
        <p14:creationId xmlns:p14="http://schemas.microsoft.com/office/powerpoint/2010/main" val="1192788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96" y="260648"/>
            <a:ext cx="8784976" cy="7971415"/>
          </a:xfrm>
          <a:prstGeom prst="rect">
            <a:avLst/>
          </a:prstGeom>
          <a:noFill/>
        </p:spPr>
        <p:txBody>
          <a:bodyPr wrap="square" rtlCol="0">
            <a:spAutoFit/>
          </a:bodyPr>
          <a:lstStyle/>
          <a:p>
            <a:r>
              <a:rPr lang="el-GR" sz="1600" dirty="0"/>
              <a:t>Η βιωσιμότητα </a:t>
            </a:r>
            <a:r>
              <a:rPr lang="el-GR" sz="1600" b="1" i="1" dirty="0"/>
              <a:t>αποκαλείται απόλυτη </a:t>
            </a:r>
            <a:r>
              <a:rPr lang="el-GR" sz="1600" dirty="0"/>
              <a:t>όταν </a:t>
            </a:r>
            <a:r>
              <a:rPr lang="el-GR" sz="1600" dirty="0" smtClean="0"/>
              <a:t>θεω</a:t>
            </a:r>
            <a:r>
              <a:rPr lang="el-GR" sz="1600" dirty="0"/>
              <a:t>ρούμε ότι το φυσικό κεφάλαιο πρέπει να διατηρηθεί</a:t>
            </a:r>
          </a:p>
          <a:p>
            <a:r>
              <a:rPr lang="el-GR" sz="1600" dirty="0" smtClean="0"/>
              <a:t>απολύτως </a:t>
            </a:r>
            <a:r>
              <a:rPr lang="el-GR" sz="1600" dirty="0"/>
              <a:t>στην υφιστάμενη κατάσταση. </a:t>
            </a:r>
            <a:r>
              <a:rPr lang="el-GR" sz="1600" b="1" i="1" dirty="0" smtClean="0"/>
              <a:t>Αποκαλείται σχετική </a:t>
            </a:r>
            <a:r>
              <a:rPr lang="el-GR" sz="1600" dirty="0"/>
              <a:t>όταν το σύνολο του φυσικού και τεχνητού </a:t>
            </a:r>
            <a:r>
              <a:rPr lang="el-GR" sz="1600" dirty="0" smtClean="0"/>
              <a:t>κεφαλαίου πρέπει </a:t>
            </a:r>
            <a:r>
              <a:rPr lang="el-GR" sz="1600" dirty="0"/>
              <a:t>να διατηρηθεί σταθερό ως σύνολο</a:t>
            </a:r>
            <a:r>
              <a:rPr lang="el-GR" sz="1600" dirty="0" smtClean="0"/>
              <a:t>,</a:t>
            </a:r>
            <a:r>
              <a:rPr lang="el-GR" sz="1600" dirty="0"/>
              <a:t> όταν μπορούμε δηλαδή να υποκαταστήσουμε </a:t>
            </a:r>
            <a:r>
              <a:rPr lang="el-GR" sz="1600" dirty="0" smtClean="0"/>
              <a:t>φυσικό κεφάλαιο </a:t>
            </a:r>
            <a:r>
              <a:rPr lang="el-GR" sz="1600" dirty="0"/>
              <a:t>με τεχνητό. Η διαφορά μεταξύ σχετικής </a:t>
            </a:r>
            <a:r>
              <a:rPr lang="el-GR" sz="1600" dirty="0" smtClean="0"/>
              <a:t>και απόλυτης </a:t>
            </a:r>
            <a:r>
              <a:rPr lang="el-GR" sz="1600" dirty="0"/>
              <a:t>βιωσιμότητας δεν είναι απλά ζήτημα </a:t>
            </a:r>
            <a:r>
              <a:rPr lang="el-GR" sz="1600" dirty="0" smtClean="0"/>
              <a:t>βαθμού ή </a:t>
            </a:r>
            <a:r>
              <a:rPr lang="el-GR" sz="1600" dirty="0"/>
              <a:t>εκτίμησης: εκφράζει μια πραγματική «</a:t>
            </a:r>
            <a:r>
              <a:rPr lang="el-GR" sz="1600" dirty="0" smtClean="0"/>
              <a:t>εννοιολογική</a:t>
            </a:r>
            <a:endParaRPr lang="el-GR" sz="1600" dirty="0"/>
          </a:p>
          <a:p>
            <a:r>
              <a:rPr lang="el-GR" sz="1600" dirty="0"/>
              <a:t>τ</a:t>
            </a:r>
            <a:r>
              <a:rPr lang="el-GR" sz="1600" dirty="0" smtClean="0"/>
              <a:t>ομή»</a:t>
            </a:r>
          </a:p>
          <a:p>
            <a:pPr algn="ctr"/>
            <a:r>
              <a:rPr lang="el-GR" sz="1600" b="1" i="1" dirty="0"/>
              <a:t>Απόλυτη ή σχετική βιωσιμότητα;</a:t>
            </a:r>
          </a:p>
          <a:p>
            <a:r>
              <a:rPr lang="el-GR" sz="1600" dirty="0"/>
              <a:t>Α) </a:t>
            </a:r>
            <a:r>
              <a:rPr lang="el-GR" sz="1600" b="1" u="sng" dirty="0"/>
              <a:t>Η απόλυτη βιωσιμότητα</a:t>
            </a:r>
            <a:r>
              <a:rPr lang="el-GR" sz="1600" dirty="0"/>
              <a:t>: </a:t>
            </a:r>
            <a:r>
              <a:rPr lang="el-GR" sz="1600" dirty="0">
                <a:solidFill>
                  <a:srgbClr val="008000"/>
                </a:solidFill>
              </a:rPr>
              <a:t>προτεραιότητα </a:t>
            </a:r>
            <a:r>
              <a:rPr lang="el-GR" sz="1600" dirty="0" smtClean="0">
                <a:solidFill>
                  <a:srgbClr val="008000"/>
                </a:solidFill>
              </a:rPr>
              <a:t>στο περιβάλλον</a:t>
            </a:r>
            <a:r>
              <a:rPr lang="el-GR" sz="1600" dirty="0"/>
              <a:t>. Οι οπαδοί της απόλυτης βιωσιμότητας </a:t>
            </a:r>
            <a:r>
              <a:rPr lang="el-GR" sz="1600" dirty="0" smtClean="0"/>
              <a:t>θεωρούν ότι </a:t>
            </a:r>
            <a:r>
              <a:rPr lang="el-GR" sz="1600" dirty="0"/>
              <a:t>οι ανθρώπινες δραστηριότητες πρέπει </a:t>
            </a:r>
            <a:r>
              <a:rPr lang="el-GR" sz="1600" dirty="0" smtClean="0"/>
              <a:t>να οριοθετηθούν </a:t>
            </a:r>
            <a:r>
              <a:rPr lang="el-GR" sz="1600" dirty="0"/>
              <a:t>για να προστατευθεί ο πλανήτης. Ο </a:t>
            </a:r>
            <a:r>
              <a:rPr lang="el-GR" sz="1600" dirty="0" smtClean="0"/>
              <a:t>άνθρωπος δεν </a:t>
            </a:r>
            <a:r>
              <a:rPr lang="el-GR" sz="1600" dirty="0"/>
              <a:t>είναι παρά ένα από τα είδη που </a:t>
            </a:r>
            <a:r>
              <a:rPr lang="el-GR" sz="1600" dirty="0" smtClean="0"/>
              <a:t>υπάρχουν πάνω </a:t>
            </a:r>
            <a:r>
              <a:rPr lang="el-GR" sz="1600" dirty="0"/>
              <a:t>στη Γη. Γι' αυτούς, το περιβάλλον προηγείται</a:t>
            </a:r>
            <a:r>
              <a:rPr lang="el-GR" sz="1600" dirty="0" smtClean="0"/>
              <a:t>.</a:t>
            </a:r>
            <a:endParaRPr lang="el-GR" sz="1600" dirty="0"/>
          </a:p>
          <a:p>
            <a:r>
              <a:rPr lang="el-GR" sz="1600" dirty="0" smtClean="0"/>
              <a:t>Προκρίνουν </a:t>
            </a:r>
            <a:r>
              <a:rPr lang="el-GR" sz="1600" dirty="0"/>
              <a:t>τη διατήρηση της φυσικής κληρονομιάς</a:t>
            </a:r>
            <a:r>
              <a:rPr lang="el-GR" sz="1600" dirty="0" smtClean="0"/>
              <a:t>,</a:t>
            </a:r>
            <a:r>
              <a:rPr lang="el-GR" sz="1600" dirty="0"/>
              <a:t> θεωρούν άβατο τις περιοχές που απειλούνται και </a:t>
            </a:r>
            <a:r>
              <a:rPr lang="el-GR" sz="1600" dirty="0" smtClean="0"/>
              <a:t>τα ζωικά </a:t>
            </a:r>
            <a:r>
              <a:rPr lang="el-GR" sz="1600" dirty="0"/>
              <a:t>ή φυτικά είδη που βρίσκονται υπό εξαφάνιση </a:t>
            </a:r>
            <a:r>
              <a:rPr lang="el-GR" sz="1600" dirty="0" smtClean="0"/>
              <a:t>και καταλήγουν </a:t>
            </a:r>
            <a:r>
              <a:rPr lang="el-GR" sz="1600" dirty="0"/>
              <a:t>στη μηδενική ανάπτυξη . Προκρίνουν </a:t>
            </a:r>
            <a:r>
              <a:rPr lang="el-GR" sz="1600" dirty="0" smtClean="0"/>
              <a:t>το περιβάλλον </a:t>
            </a:r>
            <a:r>
              <a:rPr lang="el-GR" sz="1600" dirty="0"/>
              <a:t>σε σχέση με την ανθρωπότητα, γιατί </a:t>
            </a:r>
            <a:r>
              <a:rPr lang="el-GR" sz="1600" dirty="0" smtClean="0"/>
              <a:t>θεωρούν ότι </a:t>
            </a:r>
            <a:r>
              <a:rPr lang="el-GR" sz="1600" dirty="0"/>
              <a:t>οι άνθρωποι είναι καταδικασμένοι σε </a:t>
            </a:r>
            <a:r>
              <a:rPr lang="el-GR" sz="1600" dirty="0" smtClean="0"/>
              <a:t>εξαφάνιση αν </a:t>
            </a:r>
            <a:r>
              <a:rPr lang="el-GR" sz="1600" dirty="0"/>
              <a:t>δεν προστατεύσουν το πλαίσιο της ζωής </a:t>
            </a:r>
            <a:r>
              <a:rPr lang="el-GR" sz="1600" dirty="0" smtClean="0"/>
              <a:t>τους,</a:t>
            </a:r>
            <a:r>
              <a:rPr lang="el-GR" sz="1600" dirty="0"/>
              <a:t> τον αέρα που αναπνέουν, τα έδαφος, το νερό. Με τη </a:t>
            </a:r>
            <a:r>
              <a:rPr lang="el-GR" sz="1600" dirty="0" smtClean="0"/>
              <a:t>λογική της </a:t>
            </a:r>
            <a:r>
              <a:rPr lang="el-GR" sz="1600" dirty="0"/>
              <a:t>απόλυτης βιωσιμότητας, ο πλανήτης </a:t>
            </a:r>
            <a:r>
              <a:rPr lang="el-GR" sz="1600" dirty="0" smtClean="0"/>
              <a:t>προηγείται</a:t>
            </a:r>
            <a:endParaRPr lang="el-GR" sz="1600" dirty="0"/>
          </a:p>
          <a:p>
            <a:r>
              <a:rPr lang="el-GR" sz="1600" dirty="0" smtClean="0"/>
              <a:t>της </a:t>
            </a:r>
            <a:r>
              <a:rPr lang="el-GR" sz="1600" dirty="0"/>
              <a:t>ανθρωπότητας. Οι βιολόγοι και οι </a:t>
            </a:r>
            <a:r>
              <a:rPr lang="el-GR" sz="1600" dirty="0" smtClean="0"/>
              <a:t>περιβαλλοντικές οργανώσεις </a:t>
            </a:r>
            <a:r>
              <a:rPr lang="el-GR" sz="1600" dirty="0"/>
              <a:t>τάσσονται κατά πλειοψηφία </a:t>
            </a:r>
            <a:r>
              <a:rPr lang="el-GR" sz="1600" dirty="0" smtClean="0"/>
              <a:t>υπέρ</a:t>
            </a:r>
            <a:endParaRPr lang="el-GR" sz="1600" dirty="0"/>
          </a:p>
          <a:p>
            <a:r>
              <a:rPr lang="el-GR" sz="1600" dirty="0" smtClean="0"/>
              <a:t>της </a:t>
            </a:r>
            <a:r>
              <a:rPr lang="el-GR" sz="1600" dirty="0"/>
              <a:t>απόλυτης βιωσιμότητας.</a:t>
            </a:r>
          </a:p>
          <a:p>
            <a:r>
              <a:rPr lang="el-GR" sz="1600" b="1" u="sng" dirty="0"/>
              <a:t>Β) Η σχετική </a:t>
            </a:r>
            <a:r>
              <a:rPr lang="el-GR" sz="1600" b="1" u="sng" dirty="0" smtClean="0"/>
              <a:t>βιωσιμότητα</a:t>
            </a:r>
            <a:r>
              <a:rPr lang="el-GR" sz="1600" dirty="0"/>
              <a:t>: </a:t>
            </a:r>
            <a:r>
              <a:rPr lang="el-GR" sz="1600" dirty="0" smtClean="0">
                <a:solidFill>
                  <a:srgbClr val="FF0000"/>
                </a:solidFill>
              </a:rPr>
              <a:t>προτεραιότητα στην ανθρωπότητα</a:t>
            </a:r>
            <a:r>
              <a:rPr lang="el-GR" sz="1600" dirty="0"/>
              <a:t>. Οι οπαδοί της </a:t>
            </a:r>
            <a:r>
              <a:rPr lang="el-GR" sz="1600" dirty="0" smtClean="0"/>
              <a:t>σχετικής βιωσιμότητας</a:t>
            </a:r>
            <a:endParaRPr lang="el-GR" sz="1600" dirty="0"/>
          </a:p>
          <a:p>
            <a:r>
              <a:rPr lang="el-GR" sz="1600" dirty="0" smtClean="0"/>
              <a:t>θεωρούν</a:t>
            </a:r>
            <a:r>
              <a:rPr lang="el-GR" sz="1600" dirty="0"/>
              <a:t>, αντιθέτως, ότι το </a:t>
            </a:r>
            <a:r>
              <a:rPr lang="el-GR" sz="1600" dirty="0" smtClean="0"/>
              <a:t>περιβάλ</a:t>
            </a:r>
            <a:r>
              <a:rPr lang="el-GR" sz="1600" dirty="0"/>
              <a:t>λ</a:t>
            </a:r>
            <a:r>
              <a:rPr lang="el-GR" sz="1600" dirty="0" smtClean="0"/>
              <a:t>ον (η φύση</a:t>
            </a:r>
            <a:r>
              <a:rPr lang="el-GR" sz="1600" dirty="0"/>
              <a:t>) </a:t>
            </a:r>
            <a:r>
              <a:rPr lang="el-GR" sz="1600" dirty="0" smtClean="0"/>
              <a:t>είναι προϊόν </a:t>
            </a:r>
            <a:r>
              <a:rPr lang="el-GR" sz="1600" dirty="0"/>
              <a:t>των ανθρώπινων </a:t>
            </a:r>
            <a:r>
              <a:rPr lang="el-GR" sz="1600" dirty="0" smtClean="0"/>
              <a:t>δραστηριοτήτων</a:t>
            </a:r>
            <a:r>
              <a:rPr lang="el-GR" sz="1600" dirty="0"/>
              <a:t>. </a:t>
            </a:r>
            <a:r>
              <a:rPr lang="el-GR" sz="1600" dirty="0" smtClean="0"/>
              <a:t>Σύμφωνα με αυτούς</a:t>
            </a:r>
            <a:r>
              <a:rPr lang="el-GR" sz="1600" dirty="0"/>
              <a:t>, </a:t>
            </a:r>
            <a:r>
              <a:rPr lang="el-GR" sz="1600" dirty="0" smtClean="0"/>
              <a:t>δεν </a:t>
            </a:r>
            <a:r>
              <a:rPr lang="en-US" sz="1600" dirty="0" err="1" smtClean="0"/>
              <a:t>υφίστ</a:t>
            </a:r>
            <a:r>
              <a:rPr lang="en-US" sz="1600" dirty="0" smtClean="0"/>
              <a:t>α</a:t>
            </a:r>
            <a:r>
              <a:rPr lang="en-US" sz="1600" dirty="0" err="1" smtClean="0"/>
              <a:t>τ</a:t>
            </a:r>
            <a:r>
              <a:rPr lang="en-US" sz="1600" dirty="0" smtClean="0"/>
              <a:t>α</a:t>
            </a:r>
            <a:r>
              <a:rPr lang="en-US" sz="1600" dirty="0" err="1" smtClean="0"/>
              <a:t>ι</a:t>
            </a:r>
            <a:r>
              <a:rPr lang="el-GR" sz="1600" dirty="0" smtClean="0"/>
              <a:t> πάνω στη </a:t>
            </a:r>
            <a:r>
              <a:rPr lang="el-GR" sz="1600" dirty="0"/>
              <a:t>γη φυσικό περιβάλλον </a:t>
            </a:r>
            <a:r>
              <a:rPr lang="el-GR" sz="1600" dirty="0" smtClean="0"/>
              <a:t>που </a:t>
            </a:r>
            <a:r>
              <a:rPr lang="en-US" sz="1600" dirty="0" err="1" smtClean="0"/>
              <a:t>ν</a:t>
            </a:r>
            <a:r>
              <a:rPr lang="en-US" sz="1600" dirty="0" smtClean="0"/>
              <a:t>α </a:t>
            </a:r>
            <a:r>
              <a:rPr lang="en-US" sz="1600" dirty="0" err="1" smtClean="0"/>
              <a:t>μην</a:t>
            </a:r>
            <a:r>
              <a:rPr lang="en-US" sz="1600" dirty="0" smtClean="0"/>
              <a:t> </a:t>
            </a:r>
            <a:r>
              <a:rPr lang="en-US" sz="1600" dirty="0" err="1" smtClean="0"/>
              <a:t>έχει</a:t>
            </a:r>
            <a:r>
              <a:rPr lang="en-US" sz="1600" dirty="0" smtClean="0"/>
              <a:t> </a:t>
            </a:r>
            <a:r>
              <a:rPr lang="el-GR" sz="1600" dirty="0"/>
              <a:t>α</a:t>
            </a:r>
            <a:r>
              <a:rPr lang="el-GR" sz="1600" dirty="0" smtClean="0"/>
              <a:t>νθρωποποιηθεί.</a:t>
            </a:r>
            <a:endParaRPr lang="el-GR" sz="1600" dirty="0"/>
          </a:p>
          <a:p>
            <a:r>
              <a:rPr lang="el-GR" sz="1600" dirty="0" smtClean="0"/>
              <a:t>Η </a:t>
            </a:r>
            <a:r>
              <a:rPr lang="el-GR" sz="1600" dirty="0"/>
              <a:t>φύση είναι </a:t>
            </a:r>
            <a:r>
              <a:rPr lang="en-US" sz="1600" dirty="0" err="1" smtClean="0"/>
              <a:t>κοινωνική</a:t>
            </a:r>
            <a:r>
              <a:rPr lang="en-US" sz="1600" dirty="0" smtClean="0"/>
              <a:t> </a:t>
            </a:r>
            <a:r>
              <a:rPr lang="en-US" sz="1600" dirty="0" err="1" smtClean="0"/>
              <a:t>κ</a:t>
            </a:r>
            <a:r>
              <a:rPr lang="en-US" sz="1600" dirty="0" smtClean="0"/>
              <a:t>α</a:t>
            </a:r>
            <a:r>
              <a:rPr lang="en-US" sz="1600" dirty="0" err="1" smtClean="0"/>
              <a:t>τ</a:t>
            </a:r>
            <a:r>
              <a:rPr lang="en-US" sz="1600" dirty="0" smtClean="0"/>
              <a:t>α</a:t>
            </a:r>
            <a:r>
              <a:rPr lang="en-US" sz="1600" dirty="0" err="1" smtClean="0"/>
              <a:t>σκευή</a:t>
            </a:r>
            <a:r>
              <a:rPr lang="el-GR" sz="1600" dirty="0" smtClean="0"/>
              <a:t> που εξαρτάται </a:t>
            </a:r>
            <a:r>
              <a:rPr lang="el-GR" sz="1600" dirty="0"/>
              <a:t>από τις περιοχές, τις </a:t>
            </a:r>
            <a:r>
              <a:rPr lang="en-US" sz="1600" dirty="0" err="1"/>
              <a:t>ε</a:t>
            </a:r>
            <a:r>
              <a:rPr lang="en-US" sz="1600" dirty="0"/>
              <a:t>π</a:t>
            </a:r>
            <a:r>
              <a:rPr lang="en-US" sz="1600" dirty="0" err="1"/>
              <a:t>οχές</a:t>
            </a:r>
            <a:r>
              <a:rPr lang="en-US" sz="1600" dirty="0"/>
              <a:t> </a:t>
            </a:r>
            <a:r>
              <a:rPr lang="en-US" sz="1600" dirty="0" err="1"/>
              <a:t>κ</a:t>
            </a:r>
            <a:r>
              <a:rPr lang="en-US" sz="1600" dirty="0"/>
              <a:t>α</a:t>
            </a:r>
            <a:r>
              <a:rPr lang="en-US" sz="1600" dirty="0" err="1"/>
              <a:t>ι</a:t>
            </a:r>
            <a:r>
              <a:rPr lang="en-US" sz="1600" dirty="0"/>
              <a:t> </a:t>
            </a:r>
            <a:r>
              <a:rPr lang="en-US" sz="1600" dirty="0" err="1"/>
              <a:t>τις</a:t>
            </a:r>
            <a:r>
              <a:rPr lang="en-US" sz="1600" dirty="0"/>
              <a:t> π</a:t>
            </a:r>
            <a:r>
              <a:rPr lang="en-US" sz="1600" dirty="0" err="1"/>
              <a:t>ροτερ</a:t>
            </a:r>
            <a:r>
              <a:rPr lang="en-US" sz="1600" dirty="0"/>
              <a:t>α</a:t>
            </a:r>
            <a:r>
              <a:rPr lang="en-US" sz="1600" dirty="0" err="1"/>
              <a:t>ιότητες</a:t>
            </a:r>
            <a:r>
              <a:rPr lang="el-GR" sz="1600" dirty="0"/>
              <a:t> που καθορίζουν οι κοινωνίες</a:t>
            </a:r>
            <a:r>
              <a:rPr lang="el-GR" sz="1600" dirty="0" smtClean="0"/>
              <a:t>.</a:t>
            </a:r>
            <a:endParaRPr lang="el-GR" sz="1600" dirty="0"/>
          </a:p>
          <a:p>
            <a:r>
              <a:rPr lang="el-GR" sz="1600" dirty="0" smtClean="0"/>
              <a:t>Μεταξύ </a:t>
            </a:r>
            <a:r>
              <a:rPr lang="el-GR" sz="1600" dirty="0"/>
              <a:t>των οπαδών της απόλυτης και </a:t>
            </a:r>
            <a:r>
              <a:rPr lang="en-US" sz="1600" dirty="0" err="1" smtClean="0"/>
              <a:t>της</a:t>
            </a:r>
            <a:r>
              <a:rPr lang="en-US" sz="1600" dirty="0" smtClean="0"/>
              <a:t> </a:t>
            </a:r>
            <a:r>
              <a:rPr lang="en-US" sz="1600" dirty="0" err="1" smtClean="0"/>
              <a:t>σχετικής</a:t>
            </a:r>
            <a:r>
              <a:rPr lang="el-GR" sz="1600" dirty="0" smtClean="0"/>
              <a:t> βιωσιμότητας</a:t>
            </a:r>
            <a:r>
              <a:rPr lang="el-GR" sz="1600" dirty="0"/>
              <a:t>, η </a:t>
            </a:r>
            <a:r>
              <a:rPr lang="el-GR" sz="1600" dirty="0" smtClean="0"/>
              <a:t>ενοιολογική </a:t>
            </a:r>
            <a:r>
              <a:rPr lang="el-GR" sz="1600" dirty="0"/>
              <a:t>τομή </a:t>
            </a:r>
            <a:r>
              <a:rPr lang="en-US" sz="1600" dirty="0" smtClean="0"/>
              <a:t>π</a:t>
            </a:r>
            <a:r>
              <a:rPr lang="en-US" sz="1600" dirty="0" err="1" smtClean="0"/>
              <a:t>ροσδιορίζετ</a:t>
            </a:r>
            <a:r>
              <a:rPr lang="en-US" sz="1600" dirty="0" smtClean="0"/>
              <a:t>α</a:t>
            </a:r>
            <a:r>
              <a:rPr lang="en-US" sz="1600" dirty="0" err="1" smtClean="0"/>
              <a:t>ι</a:t>
            </a:r>
            <a:r>
              <a:rPr lang="en-US" sz="1600" dirty="0" smtClean="0"/>
              <a:t> απ</a:t>
            </a:r>
            <a:r>
              <a:rPr lang="en-US" sz="1600" dirty="0" err="1" smtClean="0"/>
              <a:t>ό</a:t>
            </a:r>
            <a:r>
              <a:rPr lang="el-GR" sz="1600" dirty="0" smtClean="0"/>
              <a:t> τον </a:t>
            </a:r>
            <a:r>
              <a:rPr lang="el-GR" sz="1600" dirty="0"/>
              <a:t>βαθμό εμπιστοσύνης τους απέναντι </a:t>
            </a:r>
            <a:r>
              <a:rPr lang="en-US" sz="1600" dirty="0" err="1" smtClean="0"/>
              <a:t>στην</a:t>
            </a:r>
            <a:r>
              <a:rPr lang="en-US" sz="1600" dirty="0" smtClean="0"/>
              <a:t> </a:t>
            </a:r>
            <a:r>
              <a:rPr lang="en-US" sz="1600" dirty="0" err="1" smtClean="0"/>
              <a:t>τεχνική</a:t>
            </a:r>
            <a:r>
              <a:rPr lang="el-GR" sz="1600" dirty="0" smtClean="0"/>
              <a:t> πρόοδο</a:t>
            </a:r>
            <a:r>
              <a:rPr lang="el-GR" sz="1600" dirty="0"/>
              <a:t>.</a:t>
            </a:r>
          </a:p>
          <a:p>
            <a:endParaRPr lang="el-GR" sz="1600" dirty="0"/>
          </a:p>
          <a:p>
            <a:endParaRPr lang="el-GR" sz="1600" dirty="0"/>
          </a:p>
          <a:p>
            <a:endParaRPr lang="el-GR" sz="1600" dirty="0"/>
          </a:p>
          <a:p>
            <a:endParaRPr lang="el-GR" sz="1600" dirty="0"/>
          </a:p>
          <a:p>
            <a:endParaRPr lang="el-GR" sz="1600" dirty="0"/>
          </a:p>
          <a:p>
            <a:endParaRPr lang="el-GR" sz="1600" dirty="0"/>
          </a:p>
          <a:p>
            <a:endParaRPr lang="en-US" sz="1600" dirty="0"/>
          </a:p>
        </p:txBody>
      </p:sp>
    </p:spTree>
    <p:extLst>
      <p:ext uri="{BB962C8B-B14F-4D97-AF65-F5344CB8AC3E}">
        <p14:creationId xmlns:p14="http://schemas.microsoft.com/office/powerpoint/2010/main" val="3899231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1"/>
          <p:cNvSpPr txBox="1">
            <a:spLocks noChangeArrowheads="1"/>
          </p:cNvSpPr>
          <p:nvPr/>
        </p:nvSpPr>
        <p:spPr bwMode="auto">
          <a:xfrm>
            <a:off x="0" y="500063"/>
            <a:ext cx="9144000" cy="5262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r>
              <a:rPr lang="en-US" sz="1600" dirty="0" err="1" smtClean="0">
                <a:latin typeface="Times New Roman"/>
                <a:cs typeface="Times New Roman"/>
              </a:rPr>
              <a:t>Η</a:t>
            </a:r>
            <a:r>
              <a:rPr lang="en-US" sz="1600" dirty="0" smtClean="0">
                <a:latin typeface="Times New Roman"/>
                <a:cs typeface="Times New Roman"/>
              </a:rPr>
              <a:t> </a:t>
            </a:r>
            <a:r>
              <a:rPr lang="en-US" sz="1600" dirty="0" err="1" smtClean="0">
                <a:latin typeface="Times New Roman"/>
                <a:cs typeface="Times New Roman"/>
              </a:rPr>
              <a:t>ιδέ</a:t>
            </a:r>
            <a:r>
              <a:rPr lang="en-US" sz="1600" dirty="0" smtClean="0">
                <a:latin typeface="Times New Roman"/>
                <a:cs typeface="Times New Roman"/>
              </a:rPr>
              <a:t>α </a:t>
            </a:r>
            <a:r>
              <a:rPr lang="en-US" sz="1600" dirty="0" err="1" smtClean="0">
                <a:latin typeface="Times New Roman"/>
                <a:cs typeface="Times New Roman"/>
              </a:rPr>
              <a:t>της</a:t>
            </a:r>
            <a:r>
              <a:rPr lang="en-US" sz="1600" dirty="0" smtClean="0">
                <a:latin typeface="Times New Roman"/>
                <a:cs typeface="Times New Roman"/>
              </a:rPr>
              <a:t> απ</a:t>
            </a:r>
            <a:r>
              <a:rPr lang="en-US" sz="1600" dirty="0" err="1" smtClean="0">
                <a:latin typeface="Times New Roman"/>
                <a:cs typeface="Times New Roman"/>
              </a:rPr>
              <a:t>όλυτης</a:t>
            </a:r>
            <a:r>
              <a:rPr lang="en-US" sz="1600" dirty="0" smtClean="0">
                <a:latin typeface="Times New Roman"/>
                <a:cs typeface="Times New Roman"/>
              </a:rPr>
              <a:t> β</a:t>
            </a:r>
            <a:r>
              <a:rPr lang="en-US" sz="1600" dirty="0" err="1" smtClean="0">
                <a:latin typeface="Times New Roman"/>
                <a:cs typeface="Times New Roman"/>
              </a:rPr>
              <a:t>ιωσιμότητ</a:t>
            </a:r>
            <a:r>
              <a:rPr lang="en-US" sz="1600" dirty="0" smtClean="0">
                <a:latin typeface="Times New Roman"/>
                <a:cs typeface="Times New Roman"/>
              </a:rPr>
              <a:t>α</a:t>
            </a:r>
            <a:r>
              <a:rPr lang="en-US" sz="1600" dirty="0" err="1" smtClean="0">
                <a:latin typeface="Times New Roman"/>
                <a:cs typeface="Times New Roman"/>
              </a:rPr>
              <a:t>ς</a:t>
            </a:r>
            <a:r>
              <a:rPr lang="en-US" sz="1600" dirty="0" smtClean="0">
                <a:latin typeface="Times New Roman"/>
                <a:cs typeface="Times New Roman"/>
              </a:rPr>
              <a:t> </a:t>
            </a:r>
            <a:r>
              <a:rPr lang="en-US" sz="1600" dirty="0" err="1" smtClean="0">
                <a:latin typeface="Times New Roman"/>
                <a:cs typeface="Times New Roman"/>
              </a:rPr>
              <a:t>έχει</a:t>
            </a:r>
            <a:r>
              <a:rPr lang="en-US" sz="1600" dirty="0" smtClean="0">
                <a:latin typeface="Times New Roman"/>
                <a:cs typeface="Times New Roman"/>
              </a:rPr>
              <a:t> απ</a:t>
            </a:r>
            <a:r>
              <a:rPr lang="en-US" sz="1600" dirty="0" err="1" smtClean="0">
                <a:latin typeface="Times New Roman"/>
                <a:cs typeface="Times New Roman"/>
              </a:rPr>
              <a:t>οδειχθεί</a:t>
            </a:r>
            <a:r>
              <a:rPr lang="en-US" sz="1600" dirty="0" smtClean="0">
                <a:latin typeface="Times New Roman"/>
                <a:cs typeface="Times New Roman"/>
              </a:rPr>
              <a:t> </a:t>
            </a:r>
            <a:r>
              <a:rPr lang="en-US" sz="1600" dirty="0" err="1" smtClean="0">
                <a:latin typeface="Times New Roman"/>
                <a:cs typeface="Times New Roman"/>
              </a:rPr>
              <a:t>κ</a:t>
            </a:r>
            <a:r>
              <a:rPr lang="en-US" sz="1600" dirty="0" smtClean="0">
                <a:latin typeface="Times New Roman"/>
                <a:cs typeface="Times New Roman"/>
              </a:rPr>
              <a:t>α</a:t>
            </a:r>
            <a:r>
              <a:rPr lang="en-US" sz="1600" dirty="0" err="1" smtClean="0">
                <a:latin typeface="Times New Roman"/>
                <a:cs typeface="Times New Roman"/>
              </a:rPr>
              <a:t>ι</a:t>
            </a:r>
            <a:r>
              <a:rPr lang="en-US" sz="1600" dirty="0" smtClean="0">
                <a:latin typeface="Times New Roman"/>
                <a:cs typeface="Times New Roman"/>
              </a:rPr>
              <a:t> </a:t>
            </a:r>
            <a:r>
              <a:rPr lang="en-US" sz="1600" dirty="0" err="1" smtClean="0">
                <a:latin typeface="Times New Roman"/>
                <a:cs typeface="Times New Roman"/>
              </a:rPr>
              <a:t>ουτο</a:t>
            </a:r>
            <a:r>
              <a:rPr lang="en-US" sz="1600" dirty="0" smtClean="0">
                <a:latin typeface="Times New Roman"/>
                <a:cs typeface="Times New Roman"/>
              </a:rPr>
              <a:t>π</a:t>
            </a:r>
            <a:r>
              <a:rPr lang="en-US" sz="1600" dirty="0" err="1" smtClean="0">
                <a:latin typeface="Times New Roman"/>
                <a:cs typeface="Times New Roman"/>
              </a:rPr>
              <a:t>ική</a:t>
            </a:r>
            <a:r>
              <a:rPr lang="en-US" sz="1600" dirty="0" smtClean="0">
                <a:latin typeface="Times New Roman"/>
                <a:cs typeface="Times New Roman"/>
              </a:rPr>
              <a:t> </a:t>
            </a:r>
            <a:r>
              <a:rPr lang="en-US" sz="1600" dirty="0" err="1" smtClean="0">
                <a:latin typeface="Times New Roman"/>
                <a:cs typeface="Times New Roman"/>
              </a:rPr>
              <a:t>κ</a:t>
            </a:r>
            <a:r>
              <a:rPr lang="en-US" sz="1600" dirty="0" smtClean="0">
                <a:latin typeface="Times New Roman"/>
                <a:cs typeface="Times New Roman"/>
              </a:rPr>
              <a:t>α</a:t>
            </a:r>
            <a:r>
              <a:rPr lang="en-US" sz="1600" dirty="0" err="1" smtClean="0">
                <a:latin typeface="Times New Roman"/>
                <a:cs typeface="Times New Roman"/>
              </a:rPr>
              <a:t>ι</a:t>
            </a:r>
            <a:r>
              <a:rPr lang="en-US" sz="1600" dirty="0" smtClean="0">
                <a:latin typeface="Times New Roman"/>
                <a:cs typeface="Times New Roman"/>
              </a:rPr>
              <a:t> α</a:t>
            </a:r>
            <a:r>
              <a:rPr lang="en-US" sz="1600" dirty="0" err="1" smtClean="0">
                <a:latin typeface="Times New Roman"/>
                <a:cs typeface="Times New Roman"/>
              </a:rPr>
              <a:t>νιστόρητη</a:t>
            </a:r>
            <a:r>
              <a:rPr lang="en-US" sz="1600" dirty="0" smtClean="0">
                <a:latin typeface="Times New Roman"/>
                <a:cs typeface="Times New Roman"/>
              </a:rPr>
              <a:t>. </a:t>
            </a:r>
            <a:r>
              <a:rPr lang="en-US" sz="1600" dirty="0" err="1" smtClean="0">
                <a:latin typeface="Times New Roman"/>
                <a:cs typeface="Times New Roman"/>
              </a:rPr>
              <a:t>Κ</a:t>
            </a:r>
            <a:r>
              <a:rPr lang="en-US" sz="1600" dirty="0" smtClean="0">
                <a:latin typeface="Times New Roman"/>
                <a:cs typeface="Times New Roman"/>
              </a:rPr>
              <a:t>α</a:t>
            </a:r>
            <a:r>
              <a:rPr lang="en-US" sz="1600" dirty="0" err="1" smtClean="0">
                <a:latin typeface="Times New Roman"/>
                <a:cs typeface="Times New Roman"/>
              </a:rPr>
              <a:t>ι</a:t>
            </a:r>
            <a:r>
              <a:rPr lang="en-US" sz="1600" dirty="0" smtClean="0">
                <a:latin typeface="Times New Roman"/>
                <a:cs typeface="Times New Roman"/>
              </a:rPr>
              <a:t> </a:t>
            </a:r>
            <a:r>
              <a:rPr lang="en-US" sz="1600" dirty="0" err="1" smtClean="0">
                <a:latin typeface="Times New Roman"/>
                <a:cs typeface="Times New Roman"/>
              </a:rPr>
              <a:t>τούτο</a:t>
            </a:r>
            <a:r>
              <a:rPr lang="en-US" sz="1600" dirty="0" smtClean="0">
                <a:latin typeface="Times New Roman"/>
                <a:cs typeface="Times New Roman"/>
              </a:rPr>
              <a:t> </a:t>
            </a:r>
            <a:r>
              <a:rPr lang="en-US" sz="1600" dirty="0" err="1" smtClean="0">
                <a:latin typeface="Times New Roman"/>
                <a:cs typeface="Times New Roman"/>
              </a:rPr>
              <a:t>γι</a:t>
            </a:r>
            <a:r>
              <a:rPr lang="en-US" sz="1600" dirty="0" smtClean="0">
                <a:latin typeface="Times New Roman"/>
                <a:cs typeface="Times New Roman"/>
              </a:rPr>
              <a:t>α</a:t>
            </a:r>
            <a:r>
              <a:rPr lang="en-US" sz="1600" dirty="0" err="1" smtClean="0">
                <a:latin typeface="Times New Roman"/>
                <a:cs typeface="Times New Roman"/>
              </a:rPr>
              <a:t>τί</a:t>
            </a:r>
            <a:endParaRPr lang="el-GR" sz="1600" dirty="0" smtClean="0">
              <a:latin typeface="Times New Roman"/>
              <a:cs typeface="Times New Roman"/>
            </a:endParaRPr>
          </a:p>
          <a:p>
            <a:pPr algn="just" eaLnBrk="1" hangingPunct="1"/>
            <a:r>
              <a:rPr lang="el-GR" sz="1600" dirty="0">
                <a:latin typeface="Times New Roman"/>
                <a:cs typeface="Times New Roman"/>
              </a:rPr>
              <a:t>σ</a:t>
            </a:r>
            <a:r>
              <a:rPr lang="el-GR" sz="1600" dirty="0" smtClean="0">
                <a:latin typeface="Times New Roman"/>
                <a:cs typeface="Times New Roman"/>
              </a:rPr>
              <a:t>την </a:t>
            </a:r>
            <a:r>
              <a:rPr lang="el-GR" sz="1600" dirty="0">
                <a:latin typeface="Times New Roman"/>
                <a:cs typeface="Times New Roman"/>
              </a:rPr>
              <a:t>πιο ακραία περίπτωση, όπως αποδίδεται από τις ομάδες των οικολόγων</a:t>
            </a:r>
            <a:r>
              <a:rPr lang="el-GR" sz="1600" dirty="0" smtClean="0">
                <a:latin typeface="Times New Roman"/>
                <a:cs typeface="Times New Roman"/>
              </a:rPr>
              <a:t>,</a:t>
            </a:r>
            <a:r>
              <a:rPr lang="en-US" sz="1600" dirty="0" smtClean="0">
                <a:latin typeface="Times New Roman"/>
                <a:cs typeface="Times New Roman"/>
              </a:rPr>
              <a:t> </a:t>
            </a:r>
            <a:r>
              <a:rPr lang="en-US" sz="1600" dirty="0" err="1" smtClean="0">
                <a:latin typeface="Times New Roman"/>
                <a:cs typeface="Times New Roman"/>
              </a:rPr>
              <a:t>κ</a:t>
            </a:r>
            <a:r>
              <a:rPr lang="en-US" sz="1600" dirty="0" smtClean="0">
                <a:latin typeface="Times New Roman"/>
                <a:cs typeface="Times New Roman"/>
              </a:rPr>
              <a:t>α</a:t>
            </a:r>
            <a:r>
              <a:rPr lang="en-US" sz="1600" dirty="0" err="1" smtClean="0">
                <a:latin typeface="Times New Roman"/>
                <a:cs typeface="Times New Roman"/>
              </a:rPr>
              <a:t>ι</a:t>
            </a:r>
            <a:r>
              <a:rPr lang="en-US" sz="1600" dirty="0" smtClean="0">
                <a:latin typeface="Times New Roman"/>
                <a:cs typeface="Times New Roman"/>
              </a:rPr>
              <a:t> </a:t>
            </a:r>
            <a:r>
              <a:rPr lang="el-GR" sz="1600" dirty="0" smtClean="0">
                <a:latin typeface="Times New Roman"/>
                <a:cs typeface="Times New Roman"/>
              </a:rPr>
              <a:t>¨</a:t>
            </a:r>
            <a:r>
              <a:rPr lang="en-US" sz="1600" dirty="0" err="1" smtClean="0">
                <a:latin typeface="Times New Roman"/>
                <a:cs typeface="Times New Roman"/>
              </a:rPr>
              <a:t>οικολογούντων</a:t>
            </a:r>
            <a:r>
              <a:rPr lang="el-GR" sz="1600" dirty="0" smtClean="0">
                <a:latin typeface="Times New Roman"/>
                <a:cs typeface="Times New Roman"/>
              </a:rPr>
              <a:t>¨ </a:t>
            </a:r>
            <a:r>
              <a:rPr lang="el-GR" sz="1600" dirty="0">
                <a:latin typeface="Times New Roman"/>
                <a:cs typeface="Times New Roman"/>
              </a:rPr>
              <a:t>σημαίνει όποια απλή δραστηριότητα μπορεί να διατηρηθεί εσαεί. Ο εξορυκτικός τομέας (μεταλλεία και λατομεία) θεωρείται από τους οικολόγους σαν μη βιώσιμη, εφόσον εκμεταλλεύεται περιορισμένους πλουτοπαραγωγικούς πόρους και σύμφωνα με την πεποίθησή τους ότι οι πλουτοπαραγωγικοί πόροι πρέπει να προστατεύονται προς όφελος των επερχόμενων γενεών.</a:t>
            </a:r>
            <a:endParaRPr lang="en-US" sz="1600" dirty="0">
              <a:latin typeface="Times New Roman"/>
              <a:cs typeface="Times New Roman"/>
            </a:endParaRPr>
          </a:p>
          <a:p>
            <a:pPr algn="just" eaLnBrk="1" hangingPunct="1"/>
            <a:r>
              <a:rPr lang="el-GR" sz="1600" dirty="0">
                <a:latin typeface="Times New Roman"/>
                <a:cs typeface="Times New Roman"/>
              </a:rPr>
              <a:t> </a:t>
            </a:r>
            <a:endParaRPr lang="en-US" sz="1600" dirty="0">
              <a:latin typeface="Times New Roman"/>
              <a:cs typeface="Times New Roman"/>
            </a:endParaRPr>
          </a:p>
          <a:p>
            <a:pPr algn="just" eaLnBrk="1" hangingPunct="1"/>
            <a:r>
              <a:rPr lang="el-GR" sz="1600" dirty="0">
                <a:latin typeface="Times New Roman"/>
                <a:cs typeface="Times New Roman"/>
              </a:rPr>
              <a:t>Ωστόσο, αν η πρώιμη ανθρωπότητα δεν είχε αναπτύξει εξορυκτικές δραστηριότητες, τότε το ανθρώπινο γένος δεν θα είχε εξελιχθεί στην σημερινή ανεπτυγμένη μορφή του, αλλά θα παρέμενε ως ένα τροφοσυλλεκτικό είδος, παρόμοιο των πιο κοντινών «συγγενών» του, των χιμπαντζήδων και των γοριλών. Η παραγωγή π.χ. λίθινων εργαλείων οδήγησε το είδος να γίνει κυνηγός. Η επακόλουθη ανακάλυψη πρώτων υλών για κατασκευαστικούς σκοπούς και μετάλλων για την παραγωγή εργαλείων, μηχανημάτων, κτλ οδήγησε στην ανάπτυξη του ανθρώπινου γένους, των κοινοτήτων του και του πολιτισμού, όπως τον βιώνουμε σήμερα.</a:t>
            </a:r>
            <a:endParaRPr lang="en-US" sz="1600" dirty="0">
              <a:latin typeface="Times New Roman"/>
              <a:cs typeface="Times New Roman"/>
            </a:endParaRPr>
          </a:p>
          <a:p>
            <a:pPr algn="just" eaLnBrk="1" hangingPunct="1"/>
            <a:r>
              <a:rPr lang="el-GR" sz="1600" dirty="0">
                <a:latin typeface="Times New Roman"/>
                <a:cs typeface="Times New Roman"/>
              </a:rPr>
              <a:t> </a:t>
            </a:r>
            <a:endParaRPr lang="en-US" sz="1600" dirty="0">
              <a:latin typeface="Times New Roman"/>
              <a:cs typeface="Times New Roman"/>
            </a:endParaRPr>
          </a:p>
          <a:p>
            <a:pPr algn="just" eaLnBrk="1" hangingPunct="1"/>
            <a:r>
              <a:rPr lang="el-GR" sz="1600" dirty="0">
                <a:latin typeface="Times New Roman"/>
                <a:cs typeface="Times New Roman"/>
              </a:rPr>
              <a:t>Αν θεωρήσουμε ότι ο ορυκτός πλούτος θα πρέπει να προστατεύεται προς όφελος των επερχόμενων γενεών, τότε λογική συνέπεια είναι ότι ποτέ δεν πρόκειται να χρησιμοποιηθεί, καθώς μπορούμε να ισχυρισθούμε ότι πάντα πρόκειται να υπάρχει μία επόμενη γενεά. Επίσης, στο μέλλον μπορεί να μην υπάρχει ζήτηση για συγκεκριμένα υλικά ή αυτά να έχουν απολέσει την αξία του. Με αυτόν τον τρόπο, θα έχει χαθεί η ευκαιρία για την αποκομιδή οφέλους κατά την εποχή που αυτά θα απέδιδαν σημαντικά οφέλη. </a:t>
            </a:r>
            <a:endParaRPr lang="en-US" sz="1600" dirty="0">
              <a:latin typeface="Times New Roman"/>
              <a:cs typeface="Times New Roman"/>
            </a:endParaRPr>
          </a:p>
          <a:p>
            <a:pPr algn="just" eaLnBrk="1" hangingPunct="1"/>
            <a:endParaRPr lang="en-US" sz="1600" dirty="0">
              <a:latin typeface="Times New Roman"/>
              <a:cs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
          <p:cNvSpPr txBox="1">
            <a:spLocks noChangeArrowheads="1"/>
          </p:cNvSpPr>
          <p:nvPr/>
        </p:nvSpPr>
        <p:spPr bwMode="auto">
          <a:xfrm>
            <a:off x="0" y="0"/>
            <a:ext cx="9144000" cy="6108700"/>
          </a:xfrm>
          <a:prstGeom prst="rect">
            <a:avLst/>
          </a:prstGeom>
          <a:noFill/>
          <a:ln w="9525">
            <a:no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spcAft>
                <a:spcPts val="600"/>
              </a:spcAft>
            </a:pPr>
            <a:r>
              <a:rPr lang="el-GR" sz="1600" dirty="0">
                <a:effectLst>
                  <a:outerShdw blurRad="38100" dist="38100" dir="2700000" algn="tl">
                    <a:srgbClr val="FFFFFF"/>
                  </a:outerShdw>
                </a:effectLst>
                <a:latin typeface="Times New Roman"/>
                <a:cs typeface="Times New Roman"/>
              </a:rPr>
              <a:t>Οι οικολογικές ομάδες συχνά προτείνουν την ανάπτυξη άλλων δραστηριοτήτων σαν εναλλακτικές λύσεις σε σχέση με τον εξορυκτικό τομέα, θεωρώντας αυτές ως βιώσιμες. Προτείνουν πχ την ανάπτυξη  τουριστικών, αλιευτικών, αγροτικών και μεταποιητικών δραστηριοτήτων. Κάποιος βέβαια θα μπορούσε να ισχυρισθεί ότι με βάση τον αυστηρό ορισμό που δίνουν στον όρο «βιωσιμότητα» και αυτές οι δραστηριότητες δεν είναι βιώσιμες και οδηγούν σε μόλυνση του περιβάλλοντος.</a:t>
            </a:r>
          </a:p>
          <a:p>
            <a:pPr algn="just" eaLnBrk="1" hangingPunct="1">
              <a:spcAft>
                <a:spcPts val="600"/>
              </a:spcAft>
              <a:buFont typeface="Symbol" charset="0"/>
              <a:buChar char="·"/>
            </a:pPr>
            <a:r>
              <a:rPr lang="el-GR" sz="1600" dirty="0">
                <a:effectLst>
                  <a:outerShdw blurRad="38100" dist="38100" dir="2700000" algn="tl">
                    <a:srgbClr val="FFFFFF"/>
                  </a:outerShdw>
                </a:effectLst>
                <a:latin typeface="Times New Roman"/>
                <a:cs typeface="Times New Roman"/>
              </a:rPr>
              <a:t>Μια απλή τρομοκρατική πράξη μπορεί εύκολα να καταστρέψει το τουριστικό δυναμικό μιας χώρας, όπως το είδαμε να συμβαίνει πρόσφατα στην Ινδονησία. Καθώς η μόδα  αλλάζει, κάποιες περιοχές χάνουν την ελκυστικότητά τους για τους τουρίστες. Οι θέσεις εργασίας που δημιουργεί ο τουρισμός είναι εποχιακές και στην πλειονότητά τους ανειδίκευτες και κακοπληρωμένες. </a:t>
            </a:r>
          </a:p>
          <a:p>
            <a:pPr algn="just" eaLnBrk="1" hangingPunct="1">
              <a:spcAft>
                <a:spcPts val="600"/>
              </a:spcAft>
              <a:buFont typeface="Symbol" charset="0"/>
              <a:buChar char="·"/>
            </a:pPr>
            <a:r>
              <a:rPr lang="el-GR" sz="1600" dirty="0">
                <a:effectLst>
                  <a:outerShdw blurRad="38100" dist="38100" dir="2700000" algn="tl">
                    <a:srgbClr val="FFFFFF"/>
                  </a:outerShdw>
                </a:effectLst>
                <a:latin typeface="Times New Roman"/>
                <a:cs typeface="Times New Roman"/>
              </a:rPr>
              <a:t>Η αλιεία στην Μεσόγειο έχει προκαλέσει την μείωση του πληθυσμού των ψαριών και αν συνεχισθεί με τους σημερινούς ρυθμούς τότε πολλά είδη θα κινδυνεύσουν με εξαφάνιση.</a:t>
            </a:r>
          </a:p>
          <a:p>
            <a:pPr algn="just" eaLnBrk="1" hangingPunct="1">
              <a:spcAft>
                <a:spcPts val="600"/>
              </a:spcAft>
              <a:buFont typeface="Symbol" charset="0"/>
              <a:buChar char="·"/>
            </a:pPr>
            <a:r>
              <a:rPr lang="el-GR" sz="1600" dirty="0">
                <a:effectLst>
                  <a:outerShdw blurRad="38100" dist="38100" dir="2700000" algn="tl">
                    <a:srgbClr val="FFFFFF"/>
                  </a:outerShdw>
                </a:effectLst>
                <a:latin typeface="Times New Roman"/>
                <a:cs typeface="Times New Roman"/>
              </a:rPr>
              <a:t>Η γεωργία, όπως εφαρμόζεται σε πολλές περιοχές της Ελλάδας, είναι βιώσιμη μόνο χάρις στις επιδοτήσεις της Ευρωπαϊκής Ένωσης και την χρήση χημικής λίπανσης. Όταν ή Ευρωπαϊκή Ένωση αποφασίσει να κόψει τις επιδοτήσεις του γεωργικού τομέα στην Ελλάδα, κάτι που θα συμβεί με την είσοδο των νέων χωρών στην Ένωση, τότε το όλο γεωργικό εποικοδόμημα θα κινδυνεύσει με κατάρρευση. Επιπρόσθετα οι μεγάλες ποσότητες χημικών λιπασμάτων, που είναι αναγκαίες για την ανάπτυξη των φυτών, προκαλούν σημαντική μόλυνση των επιφανειακών και υπογείων υδάτων (π.χ. απαράδεκτα μεγάλη περιεκτικότητα σε νιτρικά άλατα, όπως επιβεβαιώνει πρόσφατη έρευνα του Ινστιτούτου Γεωλογικών και Μεταλλευτικών Ερευνών).</a:t>
            </a:r>
          </a:p>
          <a:p>
            <a:pPr algn="just" eaLnBrk="1" hangingPunct="1">
              <a:spcAft>
                <a:spcPts val="600"/>
              </a:spcAft>
              <a:buFont typeface="Symbol" charset="0"/>
              <a:buChar char="·"/>
            </a:pPr>
            <a:r>
              <a:rPr lang="el-GR" sz="1600" dirty="0">
                <a:effectLst>
                  <a:outerShdw blurRad="38100" dist="38100" dir="2700000" algn="tl">
                    <a:srgbClr val="FFFFFF"/>
                  </a:outerShdw>
                </a:effectLst>
                <a:latin typeface="Times New Roman"/>
                <a:cs typeface="Times New Roman"/>
              </a:rPr>
              <a:t>Οι βιομηχανικές δραστηριότητες απαιτούν πρώτες ύλες και ενέργεια και δημιουργούν απόβλητα. Δεν διαφέρουν και πολύ από τις εξορυκτικές δραστηριότητες. Επιπλέον τα προϊόντα που παράγονται μπορεί είτε να βρεθούν εκτός μόδας, είτε να αντικατασταθούν από κάτι τεχνολογικά καλύτερο και η επιχείρηση να πάψει να είναι βιώσιμη. </a:t>
            </a:r>
          </a:p>
          <a:p>
            <a:pPr eaLnBrk="1" hangingPunct="1">
              <a:spcAft>
                <a:spcPts val="600"/>
              </a:spcAft>
            </a:pPr>
            <a:endParaRPr lang="en-US" sz="1400" dirty="0">
              <a:effectLst>
                <a:outerShdw blurRad="38100" dist="38100" dir="2700000" algn="tl">
                  <a:srgbClr val="FFFFFF"/>
                </a:outerShdw>
              </a:effectLst>
              <a:latin typeface="Times New Roman"/>
              <a:ea typeface="Calibri" charset="0"/>
              <a:cs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4294967295"/>
          </p:nvPr>
        </p:nvSpPr>
        <p:spPr>
          <a:xfrm>
            <a:off x="228600" y="1981200"/>
            <a:ext cx="8610600" cy="4419600"/>
          </a:xfrm>
        </p:spPr>
        <p:txBody>
          <a:bodyPr/>
          <a:lstStyle/>
          <a:p>
            <a:pPr algn="just">
              <a:buFont typeface="Wingdings" charset="0"/>
              <a:buChar char="Ø"/>
            </a:pPr>
            <a:r>
              <a:rPr lang="el-GR" sz="2000" dirty="0">
                <a:latin typeface="Times New Roman"/>
                <a:ea typeface="ＭＳ Ｐゴシック" charset="0"/>
                <a:cs typeface="Times New Roman"/>
              </a:rPr>
              <a:t>Οικονομική υπευθυνότητα</a:t>
            </a:r>
            <a:r>
              <a:rPr lang="en-US" sz="2000" dirty="0">
                <a:latin typeface="Times New Roman"/>
                <a:ea typeface="ＭＳ Ｐゴシック" charset="0"/>
                <a:cs typeface="Times New Roman"/>
              </a:rPr>
              <a:t>:</a:t>
            </a:r>
            <a:r>
              <a:rPr lang="el-GR" sz="2000">
                <a:latin typeface="Times New Roman"/>
                <a:ea typeface="ＭＳ Ｐゴシック" charset="0"/>
                <a:cs typeface="Times New Roman"/>
              </a:rPr>
              <a:t> Μέτοχοι, εργοδότες  και εργαζόμενοι, τοπικές κοινότητες, κοινωνία</a:t>
            </a:r>
          </a:p>
          <a:p>
            <a:pPr algn="just">
              <a:buFont typeface="Wingdings" charset="0"/>
              <a:buChar char="Ø"/>
            </a:pPr>
            <a:r>
              <a:rPr lang="el-GR" sz="2000" dirty="0">
                <a:latin typeface="Times New Roman"/>
                <a:ea typeface="ＭＳ Ｐゴシック" charset="0"/>
                <a:cs typeface="Times New Roman"/>
              </a:rPr>
              <a:t>Περιβαλλοντική υπευθυνότητα: Η κοινωνία νοιάζεται περισσότερο με τα αποτελέσματα της μεταλλευτικής δραστηριότητας σε σχέση με τα προϊόντα της</a:t>
            </a:r>
          </a:p>
          <a:p>
            <a:pPr algn="just">
              <a:buFont typeface="Wingdings" charset="0"/>
              <a:buChar char="Ø"/>
            </a:pPr>
            <a:r>
              <a:rPr lang="el-GR" sz="2000" dirty="0">
                <a:latin typeface="Times New Roman"/>
                <a:ea typeface="ＭＳ Ｐゴシック" charset="0"/>
                <a:cs typeface="Times New Roman"/>
              </a:rPr>
              <a:t>Η διαχείριση των φυσικών πόρων: Συνετή και αποτελεσματική χρήση</a:t>
            </a:r>
          </a:p>
          <a:p>
            <a:pPr algn="just">
              <a:buFont typeface="Wingdings" charset="0"/>
              <a:buChar char="Ø"/>
            </a:pPr>
            <a:r>
              <a:rPr lang="el-GR" sz="2000" dirty="0">
                <a:latin typeface="Times New Roman"/>
                <a:ea typeface="ＭＳ Ｐゴシック" charset="0"/>
                <a:cs typeface="Times New Roman"/>
              </a:rPr>
              <a:t>Η υποχρέωση της κοινωνίας: Κατανεμημένοι στόχοι</a:t>
            </a:r>
          </a:p>
          <a:p>
            <a:pPr algn="just">
              <a:buFont typeface="Wingdings" charset="0"/>
              <a:buChar char="Ø"/>
            </a:pPr>
            <a:r>
              <a:rPr lang="el-GR" sz="2000" dirty="0">
                <a:latin typeface="Times New Roman"/>
                <a:ea typeface="ＭＳ Ｐゴシック" charset="0"/>
                <a:cs typeface="Times New Roman"/>
              </a:rPr>
              <a:t>Η διαχείριση των προϊόντων</a:t>
            </a:r>
          </a:p>
          <a:p>
            <a:pPr algn="just">
              <a:buFont typeface="Wingdings" charset="0"/>
              <a:buChar char="Ø"/>
            </a:pPr>
            <a:r>
              <a:rPr lang="el-GR" sz="2000" dirty="0">
                <a:latin typeface="Times New Roman"/>
                <a:ea typeface="ＭＳ Ｐゴシック" charset="0"/>
                <a:cs typeface="Times New Roman"/>
              </a:rPr>
              <a:t>Κοινωνική εξουσιοδότηση και δημόσια </a:t>
            </a:r>
            <a:r>
              <a:rPr lang="el-GR" sz="2000" dirty="0">
                <a:solidFill>
                  <a:srgbClr val="000000"/>
                </a:solidFill>
                <a:latin typeface="Times New Roman"/>
                <a:ea typeface="ＭＳ Ｐゴシック" charset="0"/>
                <a:cs typeface="Times New Roman"/>
              </a:rPr>
              <a:t>υποχρέωση λογοδοσίας: Ασκείται μεταλλευτική δραστηριότητα με τη συναίνεση της τοπικής κοινωνίας</a:t>
            </a:r>
          </a:p>
        </p:txBody>
      </p:sp>
      <p:sp>
        <p:nvSpPr>
          <p:cNvPr id="27651" name="Text Box 6"/>
          <p:cNvSpPr txBox="1">
            <a:spLocks noChangeArrowheads="1"/>
          </p:cNvSpPr>
          <p:nvPr/>
        </p:nvSpPr>
        <p:spPr bwMode="auto">
          <a:xfrm>
            <a:off x="1660525" y="25558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latin typeface="Times New Roman"/>
              <a:cs typeface="Times New Roman"/>
            </a:endParaRPr>
          </a:p>
        </p:txBody>
      </p:sp>
      <p:sp>
        <p:nvSpPr>
          <p:cNvPr id="27652" name="Text Box 9"/>
          <p:cNvSpPr txBox="1">
            <a:spLocks noChangeArrowheads="1"/>
          </p:cNvSpPr>
          <p:nvPr/>
        </p:nvSpPr>
        <p:spPr bwMode="auto">
          <a:xfrm>
            <a:off x="457200" y="228600"/>
            <a:ext cx="8153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l-GR" sz="3200" b="1" dirty="0">
                <a:solidFill>
                  <a:srgbClr val="006600"/>
                </a:solidFill>
                <a:latin typeface="Times New Roman"/>
                <a:cs typeface="Times New Roman"/>
              </a:rPr>
              <a:t>Η Β.Α στα πλάισια της ανάπτυξης των ορυκτών και ενεργειακών πόρων περιλαμβάνει</a:t>
            </a:r>
            <a:r>
              <a:rPr lang="en-US" sz="3200" b="1" dirty="0">
                <a:solidFill>
                  <a:srgbClr val="006600"/>
                </a:solidFill>
                <a:latin typeface="Times New Roman"/>
                <a:cs typeface="Times New Roman"/>
              </a:rPr>
              <a:t>:</a:t>
            </a:r>
            <a:endParaRPr lang="en-US" sz="3600" b="1" dirty="0">
              <a:solidFill>
                <a:srgbClr val="006600"/>
              </a:solidFill>
              <a:latin typeface="Times New Roman"/>
              <a:cs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3"/>
          <p:cNvSpPr txBox="1">
            <a:spLocks noChangeArrowheads="1"/>
          </p:cNvSpPr>
          <p:nvPr/>
        </p:nvSpPr>
        <p:spPr bwMode="auto">
          <a:xfrm>
            <a:off x="0" y="0"/>
            <a:ext cx="9144000" cy="7216775"/>
          </a:xfrm>
          <a:prstGeom prst="rect">
            <a:avLst/>
          </a:prstGeom>
          <a:noFill/>
          <a:ln w="9525">
            <a:no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l-GR" sz="1800" b="1" dirty="0">
                <a:solidFill>
                  <a:srgbClr val="008000"/>
                </a:solidFill>
                <a:latin typeface="Times New Roman"/>
                <a:cs typeface="Times New Roman"/>
              </a:rPr>
              <a:t>ΤΙ ΠΕΡΙΛΑΜΒΑΝΕΙ Η ΒΙΩΣΙΜΟΤΗΤΑ</a:t>
            </a:r>
            <a:endParaRPr lang="el-GR" sz="1400" dirty="0">
              <a:latin typeface="Times New Roman"/>
              <a:cs typeface="Times New Roman"/>
            </a:endParaRPr>
          </a:p>
          <a:p>
            <a:pPr algn="just" eaLnBrk="1" hangingPunct="1"/>
            <a:r>
              <a:rPr lang="el-GR" sz="1500" dirty="0">
                <a:latin typeface="Times New Roman"/>
                <a:cs typeface="Times New Roman"/>
              </a:rPr>
              <a:t>Ένας περισσότερο ισορροπημένος και λογικός τρόπος για να αντιμετωπισθεί το θέμα της βιωσιμότητας θα είναι να εξετάσουμε για κάθε δραστηριότητα,  είτε προτεινόμενη είτε ήδη υπαρκτή, τα πλεονεκτήματα που προσφέρει στην ανάπτυξη της περιοχής και του κράτους σε σύγκριση με οποιεσδήποτε αρνητικές επιπτώσεις που πιθανολογείται ότι μπορεί να υπάρξουν. Επιπλέον, τέτοιες θεωρήσεις θα πρέπει να στηρίζονται μόνο σε επιστημονικά δεδομένα και να μην εμπεριέχουν αθεμελίωτες εικασίες μιας μικρής μειοψηφίας οικολόγων, που με τη συστηματική κινδυνολογία και παραπληροφόρηση επηρεάζουν ένα σημαντικό μέρος της κοινής γνώμης, αλλά δυστυχώς και τις αποφάσεις της Τοπικής Αυτοδιοίκησης.     </a:t>
            </a:r>
          </a:p>
          <a:p>
            <a:pPr algn="just" eaLnBrk="1" hangingPunct="1"/>
            <a:endParaRPr lang="el-GR" sz="1500" dirty="0">
              <a:latin typeface="Times New Roman"/>
              <a:cs typeface="Times New Roman"/>
            </a:endParaRPr>
          </a:p>
          <a:p>
            <a:pPr algn="just" eaLnBrk="1" hangingPunct="1"/>
            <a:r>
              <a:rPr lang="el-GR" sz="1500" dirty="0">
                <a:latin typeface="Times New Roman"/>
                <a:cs typeface="Times New Roman"/>
              </a:rPr>
              <a:t>Οι αρχές της βιώσιμης ανάπτυξης που θα πρέπει να εφαρμόζονται κατά ολοκληρωμένο τρόπο στη λήψη αποφάσεων είναι:</a:t>
            </a:r>
          </a:p>
          <a:p>
            <a:pPr algn="just" eaLnBrk="1" hangingPunct="1"/>
            <a:endParaRPr lang="el-GR" sz="1500" dirty="0">
              <a:latin typeface="Times New Roman"/>
              <a:cs typeface="Times New Roman"/>
            </a:endParaRPr>
          </a:p>
          <a:p>
            <a:pPr algn="just" eaLnBrk="1" hangingPunct="1">
              <a:buFont typeface="Symbol" charset="0"/>
              <a:buChar char="·"/>
            </a:pPr>
            <a:r>
              <a:rPr lang="el-GR" sz="1500" dirty="0">
                <a:latin typeface="Times New Roman"/>
                <a:cs typeface="Times New Roman"/>
              </a:rPr>
              <a:t>Η μεγιστοποίηση της ανθρώπινης ευημερίας.</a:t>
            </a:r>
          </a:p>
          <a:p>
            <a:pPr algn="just" eaLnBrk="1" hangingPunct="1">
              <a:buFont typeface="Symbol" charset="0"/>
              <a:buChar char="·"/>
            </a:pPr>
            <a:r>
              <a:rPr lang="el-GR" sz="1500" dirty="0">
                <a:latin typeface="Times New Roman"/>
                <a:cs typeface="Times New Roman"/>
              </a:rPr>
              <a:t>Η εξασφάλιση αποτελεσματικής χρήσης όλων των πλουτοπαραγωγικών πόρων φυσικών και μη.</a:t>
            </a:r>
          </a:p>
          <a:p>
            <a:pPr algn="just" eaLnBrk="1" hangingPunct="1">
              <a:buFont typeface="Symbol" charset="0"/>
              <a:buChar char="·"/>
            </a:pPr>
            <a:r>
              <a:rPr lang="el-GR" sz="1500" dirty="0">
                <a:latin typeface="Times New Roman"/>
                <a:cs typeface="Times New Roman"/>
              </a:rPr>
              <a:t>Ο καθορισμός του περιβαλλοντικού και κοινωνικού κόστους της ανάπτυξης.</a:t>
            </a:r>
          </a:p>
          <a:p>
            <a:pPr algn="just" eaLnBrk="1" hangingPunct="1">
              <a:buFont typeface="Symbol" charset="0"/>
              <a:buChar char="·"/>
            </a:pPr>
            <a:r>
              <a:rPr lang="el-GR" sz="1500" dirty="0">
                <a:latin typeface="Times New Roman"/>
                <a:cs typeface="Times New Roman"/>
              </a:rPr>
              <a:t>Η ύπαρξη και ενίσχυση των παραγόντων που κάνουν την επιχείρηση βιώσιμη.</a:t>
            </a:r>
          </a:p>
          <a:p>
            <a:pPr algn="just" eaLnBrk="1" hangingPunct="1">
              <a:buFont typeface="Symbol" charset="0"/>
              <a:buChar char="·"/>
            </a:pPr>
            <a:r>
              <a:rPr lang="el-GR" sz="1500" dirty="0">
                <a:latin typeface="Times New Roman"/>
                <a:cs typeface="Times New Roman"/>
              </a:rPr>
              <a:t>Η εξασφάλιση δίκαιας κατανομής των ωφελημάτων από την ανάπτυξης στην παρούσα γενιά. </a:t>
            </a:r>
          </a:p>
          <a:p>
            <a:pPr algn="just" eaLnBrk="1" hangingPunct="1">
              <a:buFont typeface="Symbol" charset="0"/>
              <a:buChar char="·"/>
            </a:pPr>
            <a:r>
              <a:rPr lang="el-GR" sz="1500" dirty="0">
                <a:latin typeface="Times New Roman"/>
                <a:cs typeface="Times New Roman"/>
              </a:rPr>
              <a:t>Η εξασφάλιση της αρχής ότι η εξάντληση των φυσικών πόρων δεν θα  αποβεί σε βάρος των μελλοντικών γενεών.</a:t>
            </a:r>
          </a:p>
          <a:p>
            <a:pPr algn="just" eaLnBrk="1" hangingPunct="1">
              <a:buFont typeface="Symbol" charset="0"/>
              <a:buChar char="·"/>
            </a:pPr>
            <a:r>
              <a:rPr lang="el-GR" sz="1500" dirty="0">
                <a:latin typeface="Times New Roman"/>
                <a:cs typeface="Times New Roman"/>
              </a:rPr>
              <a:t>Η προώθηση της υπεύθυνης διαχείρισης των φυσικών πόρων και του περιβάλλοντος, συμπεριλαμβανομένης και της αποκατάστασης παλαιότερων περιβαλλοντικών επιπτώσεων. </a:t>
            </a:r>
          </a:p>
          <a:p>
            <a:pPr algn="just" eaLnBrk="1" hangingPunct="1">
              <a:buFont typeface="Symbol" charset="0"/>
              <a:buChar char="·"/>
            </a:pPr>
            <a:r>
              <a:rPr lang="el-GR" sz="1500" dirty="0">
                <a:latin typeface="Times New Roman"/>
                <a:cs typeface="Times New Roman"/>
              </a:rPr>
              <a:t>Η ελαχιστοποίηση των καταλοίπων και των περιβαλλοντικών επιπλώσεων σε όλη την διάρκεια του έργου. </a:t>
            </a:r>
          </a:p>
          <a:p>
            <a:pPr algn="just" eaLnBrk="1" hangingPunct="1">
              <a:buFont typeface="Symbol" charset="0"/>
              <a:buChar char="·"/>
            </a:pPr>
            <a:r>
              <a:rPr lang="el-GR" sz="1500" dirty="0">
                <a:latin typeface="Times New Roman"/>
                <a:cs typeface="Times New Roman"/>
              </a:rPr>
              <a:t>Η λειτουργία στα πλαίσια των οικολογικών ορίων και η προστασία των ζωτικών φυσικών οικοσυστημάτων. </a:t>
            </a:r>
          </a:p>
          <a:p>
            <a:pPr algn="just" eaLnBrk="1" hangingPunct="1">
              <a:buFont typeface="Symbol" charset="0"/>
              <a:buChar char="·"/>
            </a:pPr>
            <a:r>
              <a:rPr lang="el-GR" sz="1500" dirty="0">
                <a:latin typeface="Times New Roman"/>
                <a:cs typeface="Times New Roman"/>
              </a:rPr>
              <a:t>Ο σεβασμός των δημοκρατικών και θεσμικών διαδικασιών στη λήψη αποφάσεων.</a:t>
            </a:r>
          </a:p>
          <a:p>
            <a:pPr algn="just" eaLnBrk="1" hangingPunct="1">
              <a:buFont typeface="Symbol" charset="0"/>
              <a:buChar char="·"/>
            </a:pPr>
            <a:r>
              <a:rPr lang="el-GR" sz="1500" dirty="0">
                <a:latin typeface="Times New Roman"/>
                <a:cs typeface="Times New Roman"/>
              </a:rPr>
              <a:t>Η υποστήριξη της ελεύθερης επιχειρηματικότητας στα πλαίσια ενός ξεκάθαρου και δίκαιου νομοθετικού συστήματος. </a:t>
            </a:r>
          </a:p>
          <a:p>
            <a:pPr algn="just" eaLnBrk="1" hangingPunct="1">
              <a:buFont typeface="Symbol" charset="0"/>
              <a:buChar char="·"/>
            </a:pPr>
            <a:r>
              <a:rPr lang="el-GR" sz="1500" dirty="0">
                <a:latin typeface="Times New Roman"/>
                <a:cs typeface="Times New Roman"/>
              </a:rPr>
              <a:t>Η εξασφάλιση της διαφάνειας με την παροχή σε όλα τα ενδιαφερόμενα μέρη πρόσβασης σε ακριβή και σχετική με το έργο πληροφόρηση, ώστε να είναι δυνατοί οι αναγκαίοι έλεγχοι.</a:t>
            </a:r>
          </a:p>
          <a:p>
            <a:pPr algn="just" eaLnBrk="1" hangingPunct="1">
              <a:buFont typeface="Symbol" charset="0"/>
              <a:buChar char="·"/>
            </a:pPr>
            <a:r>
              <a:rPr lang="el-GR" sz="1500" dirty="0">
                <a:latin typeface="Times New Roman"/>
                <a:cs typeface="Times New Roman"/>
              </a:rPr>
              <a:t>Η ενθάρρυνση της συνεργασίας, ώστε να δημιουργείται κλίμα εμπιστοσύνης και υπευθυνότητας για την λήψη αποφάσεων στηριγμένων σε αξιόπιστες αναλύσεις. </a:t>
            </a:r>
          </a:p>
          <a:p>
            <a:pPr eaLnBrk="1" hangingPunct="1"/>
            <a:endParaRPr lang="en-US" sz="1500" dirty="0">
              <a:latin typeface="Calibri"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0" y="0"/>
            <a:ext cx="9144000" cy="6324600"/>
          </a:xfrm>
          <a:prstGeom prst="rect">
            <a:avLst/>
          </a:prstGeom>
          <a:noFill/>
          <a:ln w="9525">
            <a:no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r>
              <a:rPr lang="el-GR" sz="1500">
                <a:latin typeface="Calibri" charset="0"/>
              </a:rPr>
              <a:t>Οι σύγχρονες κοινωνίες και οικονομίες συνεχώς αυξάνουν την ζήτηση ορυκτών πρώτων υλών προς χρήση στις κατασκευές και την βιομηχανία, αλλά και κατά ένα μέρος για να εξασφαλίσουν οικονομική σταθερότητα, πράγμα που αποτελεί μία από τις βασικές χρήσεις του χρυσού. Οι βιομηχανίες ορυκτών πρώτων υλών  μπορούν να συνεισφέρουν στην βιώσιμη ανάπτυξη υπό την προϋπόθεση ότι θα λειτουργήσουν με ασφάλεια και περιβαλλοντική συνείδηση, καθώς και με εκπαιδευμένο και αφοσιωμένο στο έργο του προσωπικό, που θα εργάζεται κατά υπεύθυνο τρόπο.</a:t>
            </a:r>
          </a:p>
          <a:p>
            <a:pPr algn="just" eaLnBrk="1" hangingPunct="1"/>
            <a:endParaRPr lang="el-GR" sz="1500">
              <a:latin typeface="Calibri" charset="0"/>
            </a:endParaRPr>
          </a:p>
          <a:p>
            <a:pPr algn="just" eaLnBrk="1" hangingPunct="1"/>
            <a:r>
              <a:rPr lang="el-GR" sz="1500">
                <a:latin typeface="Calibri" charset="0"/>
              </a:rPr>
              <a:t>Σε αντίθεση με άλλες βιομηχανίες, οι εξορυκτικές βιομηχανίες δεν μπορούν να εγκατασταθούν οπουδήποτε ούτε να μετακινηθούν ανάλογα με τις επιθυμίες μας, αλλά είναι υποχρεωμένες να εγκατασταθούν στις περιοχές, όπου απαντάται ο φυσικός μεταλλευτικός πλούτος. Οι κοινότητες κοντά στις οποίες εντοπίζονται ορυκτές ύλες θα έπρεπε να θεωρούν τον φυσικό τους πλούτο σαν κάτι που προσφέρει πλεονεκτήματα όχι μόνο στην τοπική, αλλά και στο σύνολο της κοινωνίας. Τα πλεονεκτήματα αυτά μπορούν να μετατραπούν σε κέρδη προς όφελος του συνόλου, εάν υπάρξουν οργανωμένα σχέδια αξιοποίησης που θα πραγματοποιηθούν κατά ένα περιβαλλοντικά ασφαλή και υπεύθυνο τρόπο, βασισμένο στην πλέον σύγχρονη επιστημονική τεχνολογία, με αποτελεσματική και συνεχή παρακολούθηση και έλεγχο μέσω συγχρόνων και λειτουργικών νομοθετικών συστημάτων.</a:t>
            </a:r>
          </a:p>
          <a:p>
            <a:pPr algn="just" eaLnBrk="1" hangingPunct="1"/>
            <a:endParaRPr lang="el-GR" sz="1500">
              <a:latin typeface="Calibri" charset="0"/>
            </a:endParaRPr>
          </a:p>
          <a:p>
            <a:pPr algn="just" eaLnBrk="1" hangingPunct="1"/>
            <a:r>
              <a:rPr lang="el-GR" sz="1500">
                <a:latin typeface="Calibri" charset="0"/>
              </a:rPr>
              <a:t>Ο καλύτερος τρόπος για την αξιοποίηση του ανθρώπινου δυναμικού μιας περιοχής  είναι η αξιοποίηση των φυσικών της πόρων με την προϋπόθεση ότι δεν δημιουργείται δυσμενής επίδραση επί του περιβάλλοντος. Η αξιοποίηση αυτή συμβάλλει στην ανάπτυξη, ενώ η αντίθετη προσέγγιση οδηγεί όχι στην ανάπτυξη, αλλά  στην τελμάτωση. Σημειώνεται ότι τα διάφορα κράτη προσπαθούν να αναπτύξουν τέτοιες αναπτυξιακές πρωτοβουλίες σε δια-συνοριακές περιοχές (όποτε αυτό είναι δυνατό) με στόχο την διατήρηση ενός σταθερού πληθυσμού και την συντήρηση των υποδομών, έτσι ώστε να ενισχύεται και ο έλεγχος τους στις περιοχές αυτές.</a:t>
            </a:r>
          </a:p>
          <a:p>
            <a:pPr algn="just" eaLnBrk="1" hangingPunct="1"/>
            <a:endParaRPr lang="el-GR" sz="1500">
              <a:latin typeface="Calibri" charset="0"/>
            </a:endParaRPr>
          </a:p>
          <a:p>
            <a:pPr eaLnBrk="1" hangingPunct="1"/>
            <a:r>
              <a:rPr lang="el-GR" sz="1500">
                <a:latin typeface="Calibri" charset="0"/>
              </a:rPr>
              <a:t>Η διαδικασία λήψης αποφάσεων σχετικά με την πραγματοποίηση ή όχι μεταλλευτικών δραστηριοτήτων θα πρέπει να λαμβάνεται με δημοκρατικό και δίκαιο τρόπο με βάση μία ολοκληρωμένη αξιολόγηση των περιβαλλοντικών, οικολογικών, οικονομικών και κοινωνικών επιπτώσεων και με την απόφαση στηριγμένη εξ ολοκλήρου σε βάσιμα επιστημονικά και τεχνικά στοιχεία</a:t>
            </a:r>
            <a:endParaRPr lang="en-US" sz="1500">
              <a:latin typeface="Calibri"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202488"/>
          </a:xfrm>
          <a:prstGeom prst="rect">
            <a:avLst/>
          </a:prstGeom>
          <a:noFill/>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l-GR" sz="1600" b="1">
                <a:solidFill>
                  <a:srgbClr val="404040"/>
                </a:solidFill>
                <a:effectLst>
                  <a:outerShdw blurRad="38100" dist="38100" dir="2700000" algn="tl">
                    <a:srgbClr val="000000"/>
                  </a:outerShdw>
                </a:effectLst>
              </a:rPr>
              <a:t>Ορισμένα από τα οφέλη που μπορεί να δημιουργήσει μία σωστά οργανωμένη και νομοθετικά ελεγχόμενη μεταλλευτική επιχείρηση παρουσιάζονται κατωτέρω:</a:t>
            </a:r>
          </a:p>
          <a:p>
            <a:pPr algn="just" eaLnBrk="1" hangingPunct="1"/>
            <a:endParaRPr lang="el-GR" sz="1400"/>
          </a:p>
          <a:p>
            <a:pPr algn="just" eaLnBrk="1" hangingPunct="1">
              <a:buFont typeface="Symbol" charset="0"/>
              <a:buChar char="·"/>
            </a:pPr>
            <a:r>
              <a:rPr lang="el-GR" sz="1400">
                <a:latin typeface="Calibri" charset="0"/>
              </a:rPr>
              <a:t>Να αποτελέσει το εφαλτήριο για την βιώσιμη οικονομική ανάταση της περιοχής με την ανάπτυξη νέων δραστηριοτήτων σε περιοχές ως επί το πλείστον αγροτικές και οι οποίες  εξαρτώνται υπερβολικά σε προσωρινές επιδοτήσεις για την διατήρηση των σημερινών οικονομικών δραστηριοτήτων.</a:t>
            </a:r>
          </a:p>
          <a:p>
            <a:pPr algn="just" eaLnBrk="1" hangingPunct="1">
              <a:buFont typeface="Symbol" charset="0"/>
              <a:buChar char="·"/>
            </a:pPr>
            <a:r>
              <a:rPr lang="el-GR" sz="1400">
                <a:latin typeface="Calibri" charset="0"/>
              </a:rPr>
              <a:t>Η δημιουργία νέων ευκαιριών για επαγγελματική απασχόληση στην περιοχή, όπου προηγουμένως η απασχόληση κατά κύριο λόγω περιορίζονταν σε κακοπληρωμένη ανειδίκευτη εργασία  σε γεωργο-κτηνοτροφικές εκμεταλλεύσεις. Η ανεργία συνήθως οδηγεί στην πληθυσμιακή ερήμωση των αγροτικών περιοχών, καθώς οι νέοι συρρέουν από τις αγροτικές κοινότητες στις μεγάλες πόλεις σε αναζήτηση καλύτερων ευκαιριών και μισθών, γεγονός που με την σειρά του δημιουργεί προβλήματα στα μητροπολιτικά κέντρα.</a:t>
            </a:r>
          </a:p>
          <a:p>
            <a:pPr algn="just" eaLnBrk="1" hangingPunct="1">
              <a:buFont typeface="Symbol" charset="0"/>
              <a:buChar char="·"/>
            </a:pPr>
            <a:r>
              <a:rPr lang="el-GR" sz="1400">
                <a:latin typeface="Calibri" charset="0"/>
              </a:rPr>
              <a:t>Η δημιουργία νέων θέσεων εργασίας στην περιοχή, όχι μόνο στο μεταλλευτικό τομέα (που σήμερα λειτουργεί με σύγχρονες, ασφαλείς και έντονα μηχανοποιημένες τεχνικές), αλλά και σε βιομηχανίες και υπηρεσίες που συνδέονται με αυτόν, θα βελτιώσει την κοινωνική θέση των κατοίκων παρέχοντάς τους ευκαιρίες για μεγαλύτερο εισόδημα, όπως και δυνατότητες εκπαίδευσης, ώστε να αποκτήσουν νέες δεξιότητες απαραίτητες για τις θέσεις εργασίας τους.</a:t>
            </a:r>
          </a:p>
          <a:p>
            <a:pPr algn="just" eaLnBrk="1" hangingPunct="1">
              <a:buFont typeface="Symbol" charset="0"/>
              <a:buChar char="·"/>
            </a:pPr>
            <a:r>
              <a:rPr lang="el-GR" sz="1400">
                <a:latin typeface="Calibri" charset="0"/>
              </a:rPr>
              <a:t>Παρά την περιορισμένη χρονική διάρκεια οποιασδήποτε μεταλλευτικής δραστηριότητας σε μία συγκεκριμένη περιοχή, οι βιομηχανίες που αναπτύχθηκαν αρχικά για να την στηρίξουν και να προσφέρουν τις υπηρεσίες τους σ’ αυτήν μπορούν να διαφοροποιηθούν και να επεκταθούν κατά την διάρκεια, αλλά και μετά το τέλος των μεταλλευτικών δραστηριοτήτων, ώστε μετά το κλείσιμο του μεταλλείου να παραμείνουν σε λειτουργία.  Κατ’ αυτόν τον τρόπο η οικονομική ανάπτυξη της περιοχής συνεχίζεται και διατηρείται η ανάγκη για εκπαιδευμένο εργατικό δυναμικό.</a:t>
            </a:r>
          </a:p>
          <a:p>
            <a:pPr algn="just" eaLnBrk="1" hangingPunct="1">
              <a:buFont typeface="Symbol" charset="0"/>
              <a:buChar char="·"/>
            </a:pPr>
            <a:r>
              <a:rPr lang="el-GR" sz="1400">
                <a:latin typeface="Calibri" charset="0"/>
              </a:rPr>
              <a:t>Η ανάπτυξη των μεταλλευτικών δραστηριοτήτων θα προκαλέσει, εκτός από την δημιουργία νέων υποδομών, την  αναβάθμιση των ήδη υπαρχόντων. Το γεγονός αυτό δεν είναι μόνο ουσιώδες για την βιομηχανία,  αλλά και ευεργετικό για τις τοπικές κοινότητες  που θα επωφεληθούν από αυτές. Για παράδειγμα σε πολλές περιοχές της χώρας, αλλά και σε παγκόσμιο επίπεδο, οικείο που αναπτύχθηκε μεταλλευτική δραστηριότητα είχαν συνήθως επέκταση η βελτίωση των υφιστάμενων οδικών δικτύων, εγκατάσταση νέων ενεργειακών γραμμών κατασκευές φραγμάτων κ.λπ. Όλα αυτά πραγματοποιούνται συνήθως με έξοδα των εταιριών που κάνουν τη μεταλλευτική επένδυση, αλλά συνήθως είναι διαθέσιμα σε άλλους χρήστες από την τοπική κοινότητα.</a:t>
            </a:r>
          </a:p>
          <a:p>
            <a:pPr algn="just" eaLnBrk="1" hangingPunct="1">
              <a:buFont typeface="Symbol" charset="0"/>
              <a:buChar char="·"/>
            </a:pPr>
            <a:r>
              <a:rPr lang="el-GR" sz="1400">
                <a:latin typeface="Calibri" charset="0"/>
              </a:rPr>
              <a:t>Τα κρατικά έσοδα θα αυξηθούν λόγω των μισθωτικών δικαιωμάτων του κράτους, των φόρων επί των κερδών από τη εταιρεία, αλλά και τις βιομηχανίες υποστήριξης της, των φόρων εισοδήματος των εργαζομένων όλων των προαναφερθέντων κατηγοριών και του φόρου προστιθεμένης αξίας στον ευρύτερο κύκλο εργασιών που θα δημιουργηθεί. </a:t>
            </a:r>
          </a:p>
          <a:p>
            <a:pPr algn="just" eaLnBrk="1" hangingPunct="1"/>
            <a:endParaRPr lang="el-GR" sz="1400"/>
          </a:p>
          <a:p>
            <a:pPr algn="ctr" eaLnBrk="1" hangingPunct="1"/>
            <a:endParaRPr lang="en-US" sz="1400"/>
          </a:p>
          <a:p>
            <a:pPr eaLnBrk="1" hangingPunct="1"/>
            <a:endParaRPr lang="en-US" sz="1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ubtitle 11"/>
          <p:cNvSpPr>
            <a:spLocks noGrp="1"/>
          </p:cNvSpPr>
          <p:nvPr>
            <p:ph type="subTitle" idx="1"/>
          </p:nvPr>
        </p:nvSpPr>
        <p:spPr>
          <a:xfrm>
            <a:off x="0" y="0"/>
            <a:ext cx="9144000" cy="6858000"/>
          </a:xfrm>
        </p:spPr>
        <p:txBody>
          <a:bodyPr/>
          <a:lstStyle/>
          <a:p>
            <a:pPr algn="just"/>
            <a:r>
              <a:rPr lang="en-US" sz="1600" b="1" dirty="0">
                <a:latin typeface="Times New Roman"/>
                <a:ea typeface="ＭＳ Ｐゴシック" charset="0"/>
                <a:cs typeface="Times New Roman"/>
              </a:rPr>
              <a:t>O </a:t>
            </a:r>
            <a:r>
              <a:rPr lang="el-GR" sz="1600" b="1" dirty="0">
                <a:latin typeface="Times New Roman"/>
                <a:ea typeface="ＭＳ Ｐゴシック" charset="0"/>
                <a:cs typeface="Times New Roman"/>
              </a:rPr>
              <a:t>ρόλος της μεταλλευτικής δραστηριότητας στη βιώσιμη ανάπτυξη</a:t>
            </a:r>
            <a:r>
              <a:rPr lang="en-US" sz="1600" b="1" dirty="0">
                <a:latin typeface="Times New Roman"/>
                <a:ea typeface="ＭＳ Ｐゴシック" charset="0"/>
                <a:cs typeface="Times New Roman"/>
              </a:rPr>
              <a:t> </a:t>
            </a:r>
            <a:r>
              <a:rPr lang="el-GR" sz="1600" b="1" dirty="0">
                <a:latin typeface="Times New Roman"/>
                <a:ea typeface="ＭＳ Ｐゴシック" charset="0"/>
                <a:cs typeface="Times New Roman"/>
              </a:rPr>
              <a:t>σημαίνει ιδιαίτερα για τις τοπικές κοινωνίες:</a:t>
            </a:r>
            <a:endParaRPr lang="en-US" sz="1600" b="1" dirty="0">
              <a:latin typeface="Times New Roman"/>
              <a:ea typeface="ＭＳ Ｐゴシック" charset="0"/>
              <a:cs typeface="Times New Roman"/>
            </a:endParaRPr>
          </a:p>
          <a:p>
            <a:pPr algn="just"/>
            <a:r>
              <a:rPr lang="el-GR" sz="1600" b="1" dirty="0">
                <a:solidFill>
                  <a:srgbClr val="FF0000"/>
                </a:solidFill>
                <a:latin typeface="Times New Roman"/>
                <a:ea typeface="ＭＳ Ｐゴシック" charset="0"/>
                <a:cs typeface="Times New Roman"/>
              </a:rPr>
              <a:t>Παραγωγή νέου πλούτου</a:t>
            </a:r>
            <a:endParaRPr lang="en-US" sz="1600" b="1" dirty="0">
              <a:solidFill>
                <a:srgbClr val="FF0000"/>
              </a:solidFill>
              <a:latin typeface="Times New Roman"/>
              <a:ea typeface="ＭＳ Ｐゴシック" charset="0"/>
              <a:cs typeface="Times New Roman"/>
            </a:endParaRPr>
          </a:p>
          <a:p>
            <a:pPr algn="just">
              <a:buFont typeface="Wingdings" charset="0"/>
              <a:buChar char="ü"/>
            </a:pPr>
            <a:r>
              <a:rPr lang="el-GR" sz="1600" dirty="0">
                <a:latin typeface="Times New Roman"/>
                <a:ea typeface="ＭＳ Ｐゴシック" charset="0"/>
                <a:cs typeface="Times New Roman"/>
              </a:rPr>
              <a:t>Θέσεις εργασίας, έσοδα για το κράτος μέσω της φορολογίας, οικονομική ανάπτυξη</a:t>
            </a:r>
            <a:endParaRPr lang="en-US" sz="1600" dirty="0">
              <a:latin typeface="Times New Roman"/>
              <a:ea typeface="ＭＳ Ｐゴシック" charset="0"/>
              <a:cs typeface="Times New Roman"/>
            </a:endParaRPr>
          </a:p>
          <a:p>
            <a:pPr algn="just">
              <a:buFont typeface="Wingdings" charset="0"/>
              <a:buChar char="ü"/>
            </a:pPr>
            <a:r>
              <a:rPr lang="el-GR" sz="1600" dirty="0">
                <a:latin typeface="Times New Roman"/>
                <a:ea typeface="ＭＳ Ｐゴシック" charset="0"/>
                <a:cs typeface="Times New Roman"/>
              </a:rPr>
              <a:t>Καταπολέμηση της ανεργίας και της φτώχειας</a:t>
            </a:r>
            <a:endParaRPr lang="en-US" sz="1600" dirty="0">
              <a:latin typeface="Times New Roman"/>
              <a:ea typeface="ＭＳ Ｐゴシック" charset="0"/>
              <a:cs typeface="Times New Roman"/>
            </a:endParaRPr>
          </a:p>
          <a:p>
            <a:pPr algn="just">
              <a:buFont typeface="Wingdings" charset="0"/>
              <a:buChar char="ü"/>
            </a:pPr>
            <a:r>
              <a:rPr lang="el-GR" sz="1600" dirty="0">
                <a:latin typeface="Times New Roman"/>
                <a:ea typeface="ＭＳ Ｐゴシック" charset="0"/>
                <a:cs typeface="Times New Roman"/>
              </a:rPr>
              <a:t>Δημιουργία κέρδους - νέες επενδύσεις</a:t>
            </a:r>
            <a:endParaRPr lang="en-US" sz="1600" dirty="0">
              <a:latin typeface="Times New Roman"/>
              <a:ea typeface="ＭＳ Ｐゴシック" charset="0"/>
              <a:cs typeface="Times New Roman"/>
            </a:endParaRPr>
          </a:p>
          <a:p>
            <a:pPr algn="just">
              <a:buFont typeface="Wingdings" charset="0"/>
              <a:buChar char="ü"/>
            </a:pPr>
            <a:r>
              <a:rPr lang="el-GR" sz="1600" dirty="0">
                <a:latin typeface="Times New Roman"/>
                <a:ea typeface="ＭＳ Ｐゴシック" charset="0"/>
                <a:cs typeface="Times New Roman"/>
              </a:rPr>
              <a:t>Βελτίωση του επιπέδου ζωής</a:t>
            </a:r>
            <a:endParaRPr lang="en-US" sz="1600" dirty="0">
              <a:latin typeface="Times New Roman"/>
              <a:ea typeface="ＭＳ Ｐゴシック" charset="0"/>
              <a:cs typeface="Times New Roman"/>
            </a:endParaRPr>
          </a:p>
          <a:p>
            <a:pPr algn="just">
              <a:buFont typeface="Wingdings" charset="0"/>
              <a:buChar char="ü"/>
            </a:pPr>
            <a:r>
              <a:rPr lang="el-GR" sz="1600" dirty="0">
                <a:latin typeface="Times New Roman"/>
                <a:ea typeface="ＭＳ Ｐゴシック" charset="0"/>
                <a:cs typeface="Times New Roman"/>
              </a:rPr>
              <a:t>Δημιουργία νέων προϊόντων πολύ συχνά υψηλής τεχνολογίας, βασισμένων στις ορυκτές  πρώτες ύλες, ώστε να ικανοποιήσει τις βασικές ανάγκες της κοινωνίας σε υλικά και ενεργεία.</a:t>
            </a:r>
            <a:endParaRPr lang="en-US" sz="1600" dirty="0">
              <a:latin typeface="Times New Roman"/>
              <a:ea typeface="ＭＳ Ｐゴシック" charset="0"/>
              <a:cs typeface="Times New Roman"/>
            </a:endParaRPr>
          </a:p>
          <a:p>
            <a:pPr algn="just">
              <a:buFont typeface="Wingdings" charset="0"/>
              <a:buChar char="ü"/>
            </a:pPr>
            <a:r>
              <a:rPr lang="el-GR" sz="1600" dirty="0">
                <a:latin typeface="Times New Roman"/>
                <a:ea typeface="ＭＳ Ｐゴシック" charset="0"/>
                <a:cs typeface="Times New Roman"/>
              </a:rPr>
              <a:t>Πολιτιστική πρόοδος</a:t>
            </a:r>
            <a:endParaRPr lang="en-US" sz="1600" dirty="0">
              <a:latin typeface="Times New Roman"/>
              <a:ea typeface="ＭＳ Ｐゴシック" charset="0"/>
              <a:cs typeface="Times New Roman"/>
            </a:endParaRPr>
          </a:p>
          <a:p>
            <a:pPr algn="just"/>
            <a:r>
              <a:rPr lang="el-GR" sz="1600" dirty="0">
                <a:latin typeface="Times New Roman"/>
                <a:ea typeface="ＭＳ Ｐゴシック" charset="0"/>
                <a:cs typeface="Times New Roman"/>
              </a:rPr>
              <a:t>Όλες οι προηγμένες κοινωνίες και στο παρελθόν αλλά και στο παρόν είχαν προώθηση και θα συνεχίσουν να προωθούν τη μεταλλευτική δραστηριότητα</a:t>
            </a:r>
            <a:endParaRPr lang="en-US" sz="1600" dirty="0">
              <a:latin typeface="Times New Roman"/>
              <a:ea typeface="ＭＳ Ｐゴシック" charset="0"/>
              <a:cs typeface="Times New Roman"/>
            </a:endParaRPr>
          </a:p>
          <a:p>
            <a:pPr algn="just"/>
            <a:r>
              <a:rPr lang="el-GR" sz="1600" b="1" dirty="0">
                <a:solidFill>
                  <a:srgbClr val="FF0000"/>
                </a:solidFill>
                <a:latin typeface="Times New Roman"/>
                <a:ea typeface="ＭＳ Ｐゴシック" charset="0"/>
                <a:cs typeface="Times New Roman"/>
              </a:rPr>
              <a:t>Η πρόοδος στη μεταλλουργία και την τεχνολογία έχουν σημαντική συμβολή στην άμβλυνση των περιβαλλοντικών επιπτώσεων</a:t>
            </a:r>
            <a:r>
              <a:rPr lang="en-US" sz="1600" b="1" dirty="0">
                <a:solidFill>
                  <a:srgbClr val="FF0000"/>
                </a:solidFill>
                <a:latin typeface="Times New Roman"/>
                <a:ea typeface="ＭＳ Ｐゴシック" charset="0"/>
                <a:cs typeface="Times New Roman"/>
              </a:rPr>
              <a:t>: </a:t>
            </a:r>
            <a:r>
              <a:rPr lang="el-GR" sz="1600" b="1" dirty="0">
                <a:solidFill>
                  <a:srgbClr val="FF0000"/>
                </a:solidFill>
                <a:latin typeface="Times New Roman"/>
                <a:ea typeface="ＭＳ Ｐゴシック" charset="0"/>
                <a:cs typeface="Times New Roman"/>
              </a:rPr>
              <a:t>Συγκεκριμένα</a:t>
            </a:r>
            <a:endParaRPr lang="en-US" sz="1600" b="1" dirty="0">
              <a:solidFill>
                <a:srgbClr val="FF0000"/>
              </a:solidFill>
              <a:latin typeface="Times New Roman"/>
              <a:ea typeface="ＭＳ Ｐゴシック" charset="0"/>
              <a:cs typeface="Times New Roman"/>
            </a:endParaRPr>
          </a:p>
          <a:p>
            <a:pPr algn="just">
              <a:buFont typeface="Wingdings" charset="0"/>
              <a:buChar char="u"/>
            </a:pPr>
            <a:r>
              <a:rPr lang="el-GR" sz="1600" dirty="0">
                <a:latin typeface="Times New Roman"/>
                <a:ea typeface="ＭＳ Ｐゴシック" charset="0"/>
                <a:cs typeface="Times New Roman"/>
              </a:rPr>
              <a:t>Σειρά μεταλλευτικών  προϊόντων καθιστούν την περιβαλλοντική προστασία εφικτή</a:t>
            </a:r>
            <a:endParaRPr lang="en-US" sz="1600" dirty="0">
              <a:latin typeface="Times New Roman"/>
              <a:ea typeface="ＭＳ Ｐゴシック" charset="0"/>
              <a:cs typeface="Times New Roman"/>
            </a:endParaRPr>
          </a:p>
          <a:p>
            <a:pPr algn="just">
              <a:buFont typeface="Wingdings" charset="0"/>
              <a:buChar char="u"/>
            </a:pPr>
            <a:r>
              <a:rPr lang="el-GR" sz="1600" dirty="0">
                <a:latin typeface="Times New Roman"/>
                <a:ea typeface="ＭＳ Ｐゴシック" charset="0"/>
                <a:cs typeface="Times New Roman"/>
              </a:rPr>
              <a:t>Τα μοντέρνα μεταλλεία είναι σχεδιασμένα για να μπορούν να κλείσουν εύκολα και χωρίς σημαντικές περιβαλλοντικές επιπτώσεις μετά το τέλος της μεταλλευτικής δραστηριότητας</a:t>
            </a:r>
            <a:endParaRPr lang="en-US" sz="1600" dirty="0">
              <a:latin typeface="Times New Roman"/>
              <a:ea typeface="ＭＳ Ｐゴシック" charset="0"/>
              <a:cs typeface="Times New Roman"/>
            </a:endParaRPr>
          </a:p>
          <a:p>
            <a:pPr algn="just">
              <a:buFont typeface="Wingdings" charset="0"/>
              <a:buChar char="u"/>
            </a:pPr>
            <a:r>
              <a:rPr lang="el-GR" sz="1600" dirty="0">
                <a:latin typeface="Times New Roman"/>
                <a:ea typeface="ＭＳ Ｐゴシック" charset="0"/>
                <a:cs typeface="Times New Roman"/>
              </a:rPr>
              <a:t>Πολλά μεταλλευτικά προϊόντα π.χ. μέταλλα είναι σήμερα ανακυκλώσιμα</a:t>
            </a:r>
            <a:endParaRPr lang="en-US" sz="1600" dirty="0">
              <a:latin typeface="Times New Roman"/>
              <a:ea typeface="ＭＳ Ｐゴシック" charset="0"/>
              <a:cs typeface="Times New Roman"/>
            </a:endParaRPr>
          </a:p>
          <a:p>
            <a:pPr algn="just"/>
            <a:r>
              <a:rPr lang="el-GR" sz="1600" b="1" dirty="0">
                <a:solidFill>
                  <a:srgbClr val="FF0000"/>
                </a:solidFill>
                <a:latin typeface="Times New Roman"/>
                <a:ea typeface="ＭＳ Ｐゴシック" charset="0"/>
                <a:cs typeface="Times New Roman"/>
              </a:rPr>
              <a:t>Διατηρεί μια σειρά από πλεονεκτήματα ακόμα και όταν το εξορύξημο  προϊόν τελειώσει:</a:t>
            </a:r>
            <a:endParaRPr lang="en-US" sz="1600" b="1" dirty="0">
              <a:solidFill>
                <a:srgbClr val="FF0000"/>
              </a:solidFill>
              <a:latin typeface="Times New Roman"/>
              <a:ea typeface="ＭＳ Ｐゴシック" charset="0"/>
              <a:cs typeface="Times New Roman"/>
            </a:endParaRPr>
          </a:p>
          <a:p>
            <a:pPr algn="just">
              <a:buFont typeface="Wingdings" charset="0"/>
              <a:buChar char="§"/>
            </a:pPr>
            <a:r>
              <a:rPr lang="el-GR" sz="1600" dirty="0">
                <a:latin typeface="Times New Roman"/>
                <a:ea typeface="ＭＳ Ｐゴシック" charset="0"/>
                <a:cs typeface="Times New Roman"/>
              </a:rPr>
              <a:t>Μεταλλευτική κληρονομιά στην κοινωνία - μια βιώσιμη αγροτική οικονομία</a:t>
            </a:r>
            <a:endParaRPr lang="en-US" sz="1600" dirty="0">
              <a:latin typeface="Times New Roman"/>
              <a:ea typeface="ＭＳ Ｐゴシック" charset="0"/>
              <a:cs typeface="Times New Roman"/>
            </a:endParaRPr>
          </a:p>
          <a:p>
            <a:pPr algn="just">
              <a:buFont typeface="Wingdings" charset="0"/>
              <a:buChar char="§"/>
            </a:pPr>
            <a:r>
              <a:rPr lang="el-GR" sz="1600" dirty="0">
                <a:latin typeface="Times New Roman"/>
                <a:ea typeface="ＭＳ Ｐゴシック" charset="0"/>
                <a:cs typeface="Times New Roman"/>
              </a:rPr>
              <a:t>Τα μετάλλια είναι ανθεκτικά, διαρκούν και συνεχίζουν να χρησιμοποιούνται από την κοινωνία</a:t>
            </a:r>
            <a:endParaRPr lang="en-US" sz="1600" dirty="0">
              <a:latin typeface="Times New Roman"/>
              <a:ea typeface="ＭＳ Ｐゴシック" charset="0"/>
              <a:cs typeface="Times New Roman"/>
            </a:endParaRPr>
          </a:p>
          <a:p>
            <a:pPr algn="just">
              <a:buFont typeface="Wingdings" charset="0"/>
              <a:buChar char="§"/>
            </a:pPr>
            <a:r>
              <a:rPr lang="el-GR" sz="1600" dirty="0">
                <a:latin typeface="Times New Roman"/>
                <a:ea typeface="ＭＳ Ｐゴシック" charset="0"/>
                <a:cs typeface="Times New Roman"/>
              </a:rPr>
              <a:t>αποδοτική χρήση των πόρων: Ενεργεία, νερό, γή, και ορυκτά</a:t>
            </a:r>
            <a:endParaRPr lang="en-US" sz="1600" dirty="0">
              <a:latin typeface="Times New Roman"/>
              <a:ea typeface="ＭＳ Ｐゴシック" charset="0"/>
              <a:cs typeface="Times New Roman"/>
            </a:endParaRPr>
          </a:p>
          <a:p>
            <a:pPr algn="just">
              <a:buFont typeface="Wingdings" charset="0"/>
              <a:buChar char="§"/>
            </a:pPr>
            <a:r>
              <a:rPr lang="el-GR" sz="1600" dirty="0">
                <a:latin typeface="Times New Roman"/>
                <a:ea typeface="ＭＳ Ｐゴシック" charset="0"/>
                <a:cs typeface="Times New Roman"/>
              </a:rPr>
              <a:t>Η τεχνολογική πρόοδος προωθεί τη χρηστή και μετρημένη εκμετάλλευση των ορυκτών πρώτων υλών, συμβάλλοντας έτσι στο να αυξηθεί η διάρκεια ζωής ενός μεταλλείου.</a:t>
            </a:r>
            <a:endParaRPr lang="en-US" sz="1600" dirty="0">
              <a:latin typeface="Times New Roman"/>
              <a:ea typeface="ＭＳ Ｐゴシック" charset="0"/>
              <a:cs typeface="Times New Roman"/>
            </a:endParaRPr>
          </a:p>
          <a:p>
            <a:endParaRPr lang="en-US" sz="1600" dirty="0">
              <a:latin typeface="Times New Roman"/>
              <a:ea typeface="ＭＳ Ｐゴシック" charset="0"/>
              <a:cs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0" y="0"/>
            <a:ext cx="9144000" cy="6858000"/>
          </a:xfrm>
        </p:spPr>
        <p:txBody>
          <a:bodyPr/>
          <a:lstStyle/>
          <a:p>
            <a:pPr algn="just"/>
            <a:r>
              <a:rPr lang="el-GR" sz="2000" b="1" dirty="0">
                <a:solidFill>
                  <a:srgbClr val="FF0000"/>
                </a:solidFill>
                <a:latin typeface="Times New Roman"/>
                <a:ea typeface="ＭＳ Ｐゴシック" charset="0"/>
                <a:cs typeface="Times New Roman"/>
              </a:rPr>
              <a:t>Η βιώσιμη μεταλλευτική ανάπτυξη περιλαμβάνει μια ολοκληρωμένη οικονομική, περιβαλλοντική και κοινωνική υπευθυνότητα ώστε να:</a:t>
            </a:r>
            <a:endParaRPr lang="en-US" sz="2000" b="1" dirty="0">
              <a:solidFill>
                <a:srgbClr val="FF0000"/>
              </a:solidFill>
              <a:latin typeface="Times New Roman"/>
              <a:ea typeface="ＭＳ Ｐゴシック" charset="0"/>
              <a:cs typeface="Times New Roman"/>
            </a:endParaRPr>
          </a:p>
          <a:p>
            <a:pPr algn="just">
              <a:buClr>
                <a:srgbClr val="009973"/>
              </a:buClr>
              <a:buFontTx/>
              <a:buChar char="•"/>
            </a:pPr>
            <a:r>
              <a:rPr lang="el-GR" sz="1800" dirty="0">
                <a:latin typeface="Times New Roman"/>
                <a:ea typeface="ＭＳ Ｐゴシック" charset="0"/>
                <a:cs typeface="Times New Roman"/>
              </a:rPr>
              <a:t>Παράγει αξίες (κέρδη για τους επενδυτές αλλά και την τοπική κοινωνία) και προϊόντα που η κοινωνία χρειάζεται χρησιμοποιεί</a:t>
            </a:r>
            <a:endParaRPr lang="en-US" sz="1800" dirty="0">
              <a:latin typeface="Times New Roman"/>
              <a:ea typeface="ＭＳ Ｐゴシック" charset="0"/>
              <a:cs typeface="Times New Roman"/>
            </a:endParaRPr>
          </a:p>
          <a:p>
            <a:pPr algn="just">
              <a:buClr>
                <a:srgbClr val="009973"/>
              </a:buClr>
              <a:buFontTx/>
              <a:buChar char="•"/>
            </a:pPr>
            <a:r>
              <a:rPr lang="el-GR" sz="1800" dirty="0">
                <a:latin typeface="Times New Roman"/>
                <a:ea typeface="ＭＳ Ｐゴシック" charset="0"/>
                <a:cs typeface="Times New Roman"/>
              </a:rPr>
              <a:t>Να εξισορροπεί τα πλεονεκτήματα της δημιουργίας προϊόντων, συχνά υψηλής τεχνολογίας, που προέρχονται από τα ορυκτά ώστε να ικανοποιεί τις ανάγκες της κοινωνίας, με τις εν δυνάμει  επιπτώσεις στο φυσικό και κοινωνικό περιβάλλον</a:t>
            </a:r>
            <a:endParaRPr lang="en-US" sz="1800" dirty="0">
              <a:latin typeface="Times New Roman"/>
              <a:ea typeface="ＭＳ Ｐゴシック" charset="0"/>
              <a:cs typeface="Times New Roman"/>
            </a:endParaRPr>
          </a:p>
          <a:p>
            <a:pPr algn="just">
              <a:buClr>
                <a:srgbClr val="009973"/>
              </a:buClr>
              <a:buFontTx/>
              <a:buChar char="•"/>
            </a:pPr>
            <a:r>
              <a:rPr lang="el-GR" sz="1800" dirty="0">
                <a:latin typeface="Times New Roman"/>
                <a:ea typeface="ＭＳ Ｐゴシック" charset="0"/>
                <a:cs typeface="Times New Roman"/>
              </a:rPr>
              <a:t>Να βοηθά την κοινωνία να δει τη μεταλλευτική δραστηριότητα σαν μια αποδεκτή δραστηριότητα να κερδίζει τουλάχιστον την ανοχή των τοπικών κοινωνιών</a:t>
            </a:r>
            <a:endParaRPr lang="en-US" sz="1800" dirty="0">
              <a:latin typeface="Times New Roman"/>
              <a:ea typeface="ＭＳ Ｐゴシック" charset="0"/>
              <a:cs typeface="Times New Roman"/>
            </a:endParaRPr>
          </a:p>
          <a:p>
            <a:pPr algn="just">
              <a:buClr>
                <a:srgbClr val="009973"/>
              </a:buClr>
              <a:buFontTx/>
              <a:buChar char="•"/>
            </a:pPr>
            <a:r>
              <a:rPr lang="el-GR" sz="1800" dirty="0">
                <a:latin typeface="Times New Roman"/>
                <a:ea typeface="ＭＳ Ｐゴシック" charset="0"/>
                <a:cs typeface="Times New Roman"/>
              </a:rPr>
              <a:t>Να εξασφαλίζει διαφάνεια</a:t>
            </a:r>
            <a:endParaRPr lang="en-US" sz="1800" dirty="0">
              <a:latin typeface="Times New Roman"/>
              <a:ea typeface="ＭＳ Ｐゴシック" charset="0"/>
              <a:cs typeface="Times New Roman"/>
            </a:endParaRPr>
          </a:p>
          <a:p>
            <a:pPr algn="just">
              <a:buClr>
                <a:srgbClr val="009973"/>
              </a:buClr>
              <a:buFontTx/>
              <a:buChar char="•"/>
            </a:pPr>
            <a:r>
              <a:rPr lang="el-GR" sz="1800" dirty="0">
                <a:latin typeface="Times New Roman"/>
                <a:ea typeface="ＭＳ Ｐゴシック" charset="0"/>
                <a:cs typeface="Times New Roman"/>
              </a:rPr>
              <a:t>Η βιώσιμη μεταλλευτική και ανάπτυξη απαιτεί προγραμματισμό και συνεργασία κυρίως με τις τοπικές κοινωνίες</a:t>
            </a:r>
            <a:endParaRPr lang="en-US" sz="1800" dirty="0">
              <a:latin typeface="Times New Roman"/>
              <a:ea typeface="ＭＳ Ｐゴシック" charset="0"/>
              <a:cs typeface="Times New Roman"/>
            </a:endParaRPr>
          </a:p>
          <a:p>
            <a:pPr algn="just">
              <a:buClr>
                <a:srgbClr val="009973"/>
              </a:buClr>
              <a:buFontTx/>
              <a:buChar char="•"/>
            </a:pPr>
            <a:endParaRPr lang="en-US" sz="1800" dirty="0">
              <a:latin typeface="Times New Roman"/>
              <a:ea typeface="ＭＳ Ｐゴシック" charset="0"/>
              <a:cs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152400"/>
            <a:ext cx="7772400" cy="762000"/>
          </a:xfrm>
        </p:spPr>
        <p:txBody>
          <a:bodyPr/>
          <a:lstStyle/>
          <a:p>
            <a:pPr eaLnBrk="1" hangingPunct="1"/>
            <a:r>
              <a:rPr lang="el-GR" sz="1800" b="1" dirty="0">
                <a:solidFill>
                  <a:srgbClr val="006600"/>
                </a:solidFill>
                <a:latin typeface="Times New Roman"/>
                <a:ea typeface="ＭＳ Ｐゴシック" charset="0"/>
                <a:cs typeface="Times New Roman"/>
              </a:rPr>
              <a:t>ΒΙΩΣΙΜΗ ΑΝΑΠΤΥΞΗ</a:t>
            </a:r>
            <a:r>
              <a:rPr lang="en-US" sz="1800" b="1" dirty="0">
                <a:solidFill>
                  <a:srgbClr val="006600"/>
                </a:solidFill>
                <a:latin typeface="Times New Roman"/>
                <a:ea typeface="ＭＳ Ｐゴシック" charset="0"/>
                <a:cs typeface="Times New Roman"/>
              </a:rPr>
              <a:t> </a:t>
            </a:r>
            <a:r>
              <a:rPr lang="el-GR" sz="1800" b="1" dirty="0">
                <a:solidFill>
                  <a:srgbClr val="006600"/>
                </a:solidFill>
                <a:latin typeface="Times New Roman"/>
                <a:ea typeface="ＭＳ Ｐゴシック" charset="0"/>
                <a:cs typeface="Times New Roman"/>
              </a:rPr>
              <a:t>(Β.Α)</a:t>
            </a:r>
            <a:endParaRPr lang="en-US" sz="1800" b="1" dirty="0">
              <a:solidFill>
                <a:srgbClr val="006600"/>
              </a:solidFill>
              <a:latin typeface="Times New Roman"/>
              <a:ea typeface="ＭＳ Ｐゴシック" charset="0"/>
              <a:cs typeface="Times New Roman"/>
            </a:endParaRPr>
          </a:p>
        </p:txBody>
      </p:sp>
      <p:sp>
        <p:nvSpPr>
          <p:cNvPr id="3075" name="Rectangle 3"/>
          <p:cNvSpPr>
            <a:spLocks noGrp="1" noChangeArrowheads="1"/>
          </p:cNvSpPr>
          <p:nvPr>
            <p:ph type="body" idx="1"/>
          </p:nvPr>
        </p:nvSpPr>
        <p:spPr>
          <a:xfrm>
            <a:off x="0" y="1066800"/>
            <a:ext cx="9144000" cy="5410200"/>
          </a:xfrm>
        </p:spPr>
        <p:txBody>
          <a:bodyPr/>
          <a:lstStyle/>
          <a:p>
            <a:pPr eaLnBrk="1" hangingPunct="1">
              <a:lnSpc>
                <a:spcPct val="90000"/>
              </a:lnSpc>
              <a:buFontTx/>
              <a:buNone/>
            </a:pPr>
            <a:r>
              <a:rPr lang="el-GR" sz="1600" dirty="0">
                <a:latin typeface="Calibri" charset="0"/>
                <a:ea typeface="ＭＳ Ｐゴシック" charset="0"/>
                <a:cs typeface="Calibri" charset="0"/>
              </a:rPr>
              <a:t>       </a:t>
            </a:r>
            <a:r>
              <a:rPr lang="el-GR" sz="1600" dirty="0">
                <a:latin typeface="Times New Roman"/>
                <a:ea typeface="ＭＳ Ｐゴシック" charset="0"/>
                <a:cs typeface="Times New Roman"/>
              </a:rPr>
              <a:t>Οι ανθρώπινες κοινωνίεςυπάρχουν και εξαρτώνται απόλυτα από τα φυσικά,χημικά και βιολογικά συστήματα του πλανήτη.Οι ανθρωπογενείς δραστηριότητες πολύ συχνά θέτουν σε κίνδυνο την βιωσιμότητα των περιβαλλοντικών και κοινωνικο-οικονομικών συστημάτων.</a:t>
            </a:r>
          </a:p>
          <a:p>
            <a:pPr eaLnBrk="1" hangingPunct="1">
              <a:lnSpc>
                <a:spcPct val="90000"/>
              </a:lnSpc>
              <a:buFontTx/>
              <a:buNone/>
            </a:pPr>
            <a:endParaRPr lang="el-GR" sz="1600" dirty="0">
              <a:latin typeface="Times New Roman"/>
              <a:ea typeface="ＭＳ Ｐゴシック" charset="0"/>
              <a:cs typeface="Times New Roman"/>
            </a:endParaRPr>
          </a:p>
          <a:p>
            <a:pPr algn="ctr" eaLnBrk="1" hangingPunct="1">
              <a:lnSpc>
                <a:spcPct val="90000"/>
              </a:lnSpc>
              <a:buFontTx/>
              <a:buNone/>
            </a:pPr>
            <a:r>
              <a:rPr lang="el-GR" sz="1600" b="1" dirty="0">
                <a:solidFill>
                  <a:srgbClr val="DC8200"/>
                </a:solidFill>
                <a:latin typeface="Times New Roman"/>
                <a:ea typeface="ＭＳ Ｐゴシック" charset="0"/>
                <a:cs typeface="Times New Roman"/>
              </a:rPr>
              <a:t>ΜΕΡΙΚΑ ΚΡΙΣΙΜΑ ΕΡΩΤΗΜΑΤΑ ΠΟΥ ΑΦΟΡΟΥΝ ΤΗΝ ΒΙΩΣΙΜΗ ΑΝΑΠΤΥΞΗ ΚΑΙ ΤΗΝ ΜΕΤΑΛΛΕΥΤΙΚΗ ΔΡΑΣΤΗΡΙΟΤΗΤΑ</a:t>
            </a:r>
            <a:endParaRPr lang="en-US" sz="1600" b="1" dirty="0">
              <a:solidFill>
                <a:srgbClr val="DC8200"/>
              </a:solidFill>
              <a:latin typeface="Times New Roman"/>
              <a:ea typeface="ＭＳ Ｐゴシック" charset="0"/>
              <a:cs typeface="Times New Roman"/>
            </a:endParaRPr>
          </a:p>
          <a:p>
            <a:pPr eaLnBrk="1" hangingPunct="1">
              <a:lnSpc>
                <a:spcPct val="90000"/>
              </a:lnSpc>
              <a:buFont typeface="Wingdings" charset="0"/>
              <a:buChar char="Ø"/>
            </a:pPr>
            <a:endParaRPr lang="en-US" sz="1600" dirty="0">
              <a:latin typeface="Times New Roman"/>
              <a:ea typeface="ＭＳ Ｐゴシック" charset="0"/>
              <a:cs typeface="Times New Roman"/>
            </a:endParaRPr>
          </a:p>
          <a:p>
            <a:pPr eaLnBrk="1" hangingPunct="1">
              <a:lnSpc>
                <a:spcPct val="90000"/>
              </a:lnSpc>
              <a:buFont typeface="Wingdings" charset="0"/>
              <a:buChar char="Ø"/>
            </a:pPr>
            <a:r>
              <a:rPr lang="el-GR" sz="1600" dirty="0">
                <a:latin typeface="Times New Roman"/>
                <a:ea typeface="ＭＳ Ｐゴシック" charset="0"/>
                <a:cs typeface="Times New Roman"/>
              </a:rPr>
              <a:t>Είναι η Μ.Β εγγενώς μη συμβατή με την Β.Α</a:t>
            </a:r>
            <a:r>
              <a:rPr lang="en-US" sz="1600" dirty="0">
                <a:latin typeface="Times New Roman"/>
                <a:ea typeface="ＭＳ Ｐゴシック" charset="0"/>
                <a:cs typeface="Times New Roman"/>
              </a:rPr>
              <a:t>;</a:t>
            </a:r>
          </a:p>
          <a:p>
            <a:pPr eaLnBrk="1" hangingPunct="1">
              <a:lnSpc>
                <a:spcPct val="90000"/>
              </a:lnSpc>
              <a:buFont typeface="Wingdings" charset="0"/>
              <a:buChar char="Ø"/>
            </a:pPr>
            <a:r>
              <a:rPr lang="el-GR" sz="1600" dirty="0">
                <a:latin typeface="Times New Roman"/>
                <a:ea typeface="ＭＳ Ｐゴシック" charset="0"/>
                <a:cs typeface="Times New Roman"/>
              </a:rPr>
              <a:t>Μήπως σημαίνει διαφορετικά πράγματα σε διαφορετικούς ανθρώπους;</a:t>
            </a:r>
            <a:endParaRPr lang="en-US" sz="1600" dirty="0">
              <a:latin typeface="Times New Roman"/>
              <a:ea typeface="ＭＳ Ｐゴシック" charset="0"/>
              <a:cs typeface="Times New Roman"/>
            </a:endParaRPr>
          </a:p>
          <a:p>
            <a:pPr eaLnBrk="1" hangingPunct="1">
              <a:lnSpc>
                <a:spcPct val="90000"/>
              </a:lnSpc>
              <a:buFont typeface="Wingdings" charset="0"/>
              <a:buChar char="Ø"/>
            </a:pPr>
            <a:r>
              <a:rPr lang="el-GR" sz="1600" dirty="0">
                <a:latin typeface="Times New Roman"/>
                <a:ea typeface="ＭＳ Ｐゴシック" charset="0"/>
                <a:cs typeface="Times New Roman"/>
              </a:rPr>
              <a:t>Μήπως σημαίνει διαφορετικά πράγματα σε αναπτυγμένες και σε υπό ανάπτυξη χώρες;</a:t>
            </a:r>
            <a:endParaRPr lang="en-US" sz="1600" dirty="0">
              <a:latin typeface="Times New Roman"/>
              <a:ea typeface="ＭＳ Ｐゴシック" charset="0"/>
              <a:cs typeface="Times New Roman"/>
            </a:endParaRPr>
          </a:p>
          <a:p>
            <a:pPr eaLnBrk="1" hangingPunct="1">
              <a:lnSpc>
                <a:spcPct val="90000"/>
              </a:lnSpc>
              <a:buFont typeface="Wingdings" charset="0"/>
              <a:buChar char="Ø"/>
            </a:pPr>
            <a:r>
              <a:rPr lang="el-GR" sz="1600" dirty="0">
                <a:latin typeface="Times New Roman"/>
                <a:ea typeface="ＭＳ Ｐゴシック" charset="0"/>
                <a:cs typeface="Times New Roman"/>
              </a:rPr>
              <a:t>Συνδέεται με τη γεωγραφική θέση και την τοποθεσία;</a:t>
            </a:r>
            <a:endParaRPr lang="en-US" sz="1600" dirty="0">
              <a:latin typeface="Times New Roman"/>
              <a:ea typeface="ＭＳ Ｐゴシック" charset="0"/>
              <a:cs typeface="Times New Roman"/>
            </a:endParaRPr>
          </a:p>
          <a:p>
            <a:pPr eaLnBrk="1" hangingPunct="1">
              <a:lnSpc>
                <a:spcPct val="90000"/>
              </a:lnSpc>
              <a:buFont typeface="Wingdings" charset="0"/>
              <a:buChar char="Ø"/>
            </a:pPr>
            <a:r>
              <a:rPr lang="el-GR" sz="1600" dirty="0">
                <a:latin typeface="Times New Roman"/>
                <a:ea typeface="ＭＳ Ｐゴシック" charset="0"/>
                <a:cs typeface="Times New Roman"/>
              </a:rPr>
              <a:t>Είναι μια διαδικασία, ένας μηχανισμός  ή ένα προϊόν;</a:t>
            </a:r>
            <a:endParaRPr lang="en-US" sz="1600" dirty="0">
              <a:latin typeface="Times New Roman"/>
              <a:ea typeface="ＭＳ Ｐゴシック" charset="0"/>
              <a:cs typeface="Times New Roman"/>
            </a:endParaRPr>
          </a:p>
          <a:p>
            <a:pPr eaLnBrk="1" hangingPunct="1">
              <a:lnSpc>
                <a:spcPct val="90000"/>
              </a:lnSpc>
              <a:buFont typeface="Wingdings" charset="0"/>
              <a:buChar char="Ø"/>
            </a:pPr>
            <a:r>
              <a:rPr lang="el-GR" sz="1600" dirty="0">
                <a:latin typeface="Times New Roman"/>
                <a:ea typeface="ＭＳ Ｐゴシック" charset="0"/>
                <a:cs typeface="Times New Roman"/>
              </a:rPr>
              <a:t>Είναι δυνατόν να έχουμε βιώσιμη οικονομική ανάπτυξη, βιώσιμες τοπικές κοινότητες  και μια βιώσιμη κοινωνία χωρίς μεταλλεία και μεταλλευτική βιομηχανία;</a:t>
            </a:r>
            <a:endParaRPr lang="en-US" sz="1600" dirty="0">
              <a:latin typeface="Times New Roman"/>
              <a:ea typeface="ＭＳ Ｐゴシック" charset="0"/>
              <a:cs typeface="Times New Roman"/>
            </a:endParaRPr>
          </a:p>
          <a:p>
            <a:pPr eaLnBrk="1" hangingPunct="1">
              <a:lnSpc>
                <a:spcPct val="90000"/>
              </a:lnSpc>
              <a:buFont typeface="Wingdings" charset="0"/>
              <a:buNone/>
            </a:pPr>
            <a:endParaRPr lang="en-US" sz="1600" dirty="0">
              <a:latin typeface="Times New Roman"/>
              <a:ea typeface="ＭＳ Ｐゴシック" charset="0"/>
              <a:cs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0" y="0"/>
            <a:ext cx="9144000" cy="6858000"/>
          </a:xfrm>
          <a:ln>
            <a:miter lim="800000"/>
            <a:headEnd/>
            <a:tailEnd/>
          </a:ln>
        </p:spPr>
        <p:txBody>
          <a:bodyPr>
            <a:scene3d>
              <a:camera prst="orthographicFront"/>
              <a:lightRig rig="threePt" dir="t"/>
            </a:scene3d>
            <a:sp3d extrusionH="57150">
              <a:bevelT w="69850" h="38100" prst="cross"/>
            </a:sp3d>
          </a:bodyPr>
          <a:lstStyle/>
          <a:p>
            <a:pPr>
              <a:defRPr/>
            </a:pPr>
            <a:r>
              <a:rPr lang="el-GR" sz="1800" b="1" dirty="0" smtClean="0">
                <a:solidFill>
                  <a:srgbClr val="FF0000"/>
                </a:solidFill>
                <a:effectLst>
                  <a:outerShdw blurRad="50800" dist="38100" dir="480000">
                    <a:srgbClr val="000000">
                      <a:alpha val="43000"/>
                    </a:srgbClr>
                  </a:outerShdw>
                </a:effectLst>
                <a:latin typeface="Times New Roman"/>
                <a:ea typeface="+mn-ea"/>
                <a:cs typeface="Times New Roman"/>
              </a:rPr>
              <a:t>Πέντε βασικές αρχές, προϋποθέσεις για μια βιώσιμη μεταλλευτική δραστηριότητα:</a:t>
            </a:r>
            <a:endParaRPr lang="en-US" sz="1800" b="1" dirty="0" smtClean="0">
              <a:solidFill>
                <a:srgbClr val="FF0000"/>
              </a:solidFill>
              <a:effectLst>
                <a:outerShdw blurRad="50800" dist="38100" dir="480000">
                  <a:srgbClr val="000000">
                    <a:alpha val="43000"/>
                  </a:srgbClr>
                </a:outerShdw>
              </a:effectLst>
              <a:latin typeface="Times New Roman"/>
              <a:ea typeface="+mn-ea"/>
              <a:cs typeface="Times New Roman"/>
            </a:endParaRPr>
          </a:p>
          <a:p>
            <a:pPr algn="just">
              <a:buClr>
                <a:srgbClr val="FF0000"/>
              </a:buClr>
              <a:buFont typeface="Wingdings" charset="2"/>
              <a:buChar char="ü"/>
              <a:defRPr/>
            </a:pPr>
            <a:r>
              <a:rPr lang="el-GR" sz="1600" dirty="0" smtClean="0">
                <a:latin typeface="Times New Roman"/>
                <a:ea typeface="+mn-ea"/>
                <a:cs typeface="Times New Roman"/>
              </a:rPr>
              <a:t>Να διασφαλίζεται ότι η  υγεία, η ασφάλεια και η περιβαλλοντική προστασία μαζί με τις αξίες της κοινωνίας, λαμβάνονται υπ΄όψη στους επιχειρησιακούς σχεδιασμούς και τα κοστολόγια που αφορούν την έρευνα, το άνοιγμα ενός μεταλλείου, την λειτουργία του, την περιβαλλοντική αποκατάσταση και τις  δραστηριότητες που αφορούν το κλείσιμο του μεταλλείου μετά την εξάντληση των αποθεμάτων.</a:t>
            </a:r>
            <a:endParaRPr lang="en-US" sz="1600" dirty="0" smtClean="0">
              <a:latin typeface="Times New Roman"/>
              <a:ea typeface="+mn-ea"/>
              <a:cs typeface="Times New Roman"/>
            </a:endParaRPr>
          </a:p>
          <a:p>
            <a:pPr algn="just">
              <a:buClr>
                <a:srgbClr val="FF0000"/>
              </a:buClr>
              <a:buFont typeface="Wingdings" charset="2"/>
              <a:buChar char="ü"/>
              <a:defRPr/>
            </a:pPr>
            <a:r>
              <a:rPr lang="el-GR" sz="1600" dirty="0" smtClean="0">
                <a:latin typeface="Times New Roman"/>
                <a:ea typeface="+mn-ea"/>
                <a:cs typeface="Times New Roman"/>
              </a:rPr>
              <a:t>Να προσδιορίζονται και να προάγονται οι οικονομικές και κοινωνικές δυνατότητες βιώσιμης ανάπτυξης στις τοπικές κοινωνίες  όπου ασκείται η μεταλλευτική δραστηριότητα, μέσω της συνεργασίας με τοπικούς οικονομικούς παράγοντες καθόλη τη διάρκεια ζωής της μεταλλευτικής δραστηριότητας αλλά και μετά το πέρας αυτής, σαν ενεργούς συμμέτοχους στη διαμόρφωση βασικών προδιαγραφών πάνω στις οποίες θα στηρίζεται η τοπική βιώσιμη ανάπτυξη.</a:t>
            </a:r>
            <a:endParaRPr lang="en-US" sz="1600" dirty="0" smtClean="0">
              <a:latin typeface="Times New Roman"/>
              <a:ea typeface="+mn-ea"/>
              <a:cs typeface="Times New Roman"/>
            </a:endParaRPr>
          </a:p>
          <a:p>
            <a:pPr algn="just">
              <a:buClr>
                <a:srgbClr val="FF0000"/>
              </a:buClr>
              <a:buFont typeface="Wingdings" charset="2"/>
              <a:buChar char="ü"/>
              <a:defRPr/>
            </a:pPr>
            <a:r>
              <a:rPr lang="el-GR" sz="1600" dirty="0" smtClean="0">
                <a:latin typeface="Times New Roman"/>
                <a:ea typeface="+mn-ea"/>
                <a:cs typeface="Times New Roman"/>
              </a:rPr>
              <a:t>Να προσπαθεί διαρκώς για τη μεγιστοποίηση των  ωφελημάτων που συνδέονται με τη βιώσιμη ανάπτυξη μετριάζοντας ταυτόχρονα τις συνέπειες της μεταλλευτικής δραστηριότητας στην οικονομική, περιβαλλοντική και  κοινωνική το ζωή των τοπικών κοινωνιών.</a:t>
            </a:r>
            <a:endParaRPr lang="en-US" sz="1600" dirty="0" smtClean="0">
              <a:latin typeface="Times New Roman"/>
              <a:ea typeface="+mn-ea"/>
              <a:cs typeface="Times New Roman"/>
            </a:endParaRPr>
          </a:p>
          <a:p>
            <a:pPr algn="just">
              <a:buClr>
                <a:srgbClr val="FF0000"/>
              </a:buClr>
              <a:buFont typeface="Wingdings" charset="2"/>
              <a:buChar char="ü"/>
              <a:defRPr/>
            </a:pPr>
            <a:r>
              <a:rPr lang="el-GR" sz="1600" dirty="0" smtClean="0">
                <a:latin typeface="Times New Roman"/>
                <a:ea typeface="+mn-ea"/>
                <a:cs typeface="Times New Roman"/>
              </a:rPr>
              <a:t>Να υποστηρίζει την εκπαίδευση και έρευνα που αναφέρονται στους  πιο αποτελεσματικούς και αποδοτικούς  τρόπους μέσω των οποίων η μεταλλευτική δραστηριότητα μπορεί να συνεισφέρει στη βιώσιμη ανάπτυξη</a:t>
            </a:r>
            <a:endParaRPr lang="en-US" sz="1600" dirty="0" smtClean="0">
              <a:latin typeface="Times New Roman"/>
              <a:ea typeface="+mn-ea"/>
              <a:cs typeface="Times New Roman"/>
            </a:endParaRPr>
          </a:p>
          <a:p>
            <a:pPr algn="just">
              <a:buClr>
                <a:srgbClr val="FF0000"/>
              </a:buClr>
              <a:buFont typeface="Wingdings" charset="2"/>
              <a:buChar char="ü"/>
              <a:defRPr/>
            </a:pPr>
            <a:r>
              <a:rPr lang="el-GR" sz="1600" dirty="0" smtClean="0">
                <a:latin typeface="Times New Roman"/>
                <a:ea typeface="+mn-ea"/>
                <a:cs typeface="Times New Roman"/>
              </a:rPr>
              <a:t>Να επαληθεύει παρουσιάζοντας με επίσημες αναφορές όλες τις δραστηριότητες της που  σχετίζονται με τη βιώσιμη ανάπτυξη περιλαμβάνοντας σε ποιο ποσοστό έχουν επιτευχθεί οι στόχοι που τέθηκαν, με εσωτερικούς και εξωτερικούς ελέγχους καθώς και απολογισμούς.</a:t>
            </a:r>
            <a:endParaRPr lang="en-US" sz="1600" dirty="0" smtClean="0">
              <a:latin typeface="Times New Roman"/>
              <a:ea typeface="+mn-ea"/>
              <a:cs typeface="Times New Roman"/>
            </a:endParaRPr>
          </a:p>
          <a:p>
            <a:pPr algn="just">
              <a:buClr>
                <a:srgbClr val="FF0000"/>
              </a:buClr>
              <a:defRPr/>
            </a:pPr>
            <a:r>
              <a:rPr lang="el-GR" sz="1600" dirty="0" smtClean="0">
                <a:latin typeface="Times New Roman"/>
                <a:ea typeface="+mn-ea"/>
                <a:cs typeface="Times New Roman"/>
              </a:rPr>
              <a:t>Συμπερασματικά θα λέγαμε ότι  μια  μεταλλευτική εταιρεία αν θέλει να έχει την αποδοχή για να ασκήσει τις δραστηριότητες της θα πρέπει να διαμορφώσει ένα περιβάλλον που θα περιλαμβάνει οικονομικά βιώσιμες, κοινωνικά ωφέλιμες και περιβαλλοντικά σημαντικές πρακτικές οι οποίες απαραίτητα θα πρέπει να τίθενται σε διαπραγμάτευση με τις τοπικές κοινωνίες στα όριά των οποίων αυτή η μεταλλευτική επιχείρηση θα λειτουργήσει.</a:t>
            </a:r>
            <a:endParaRPr lang="en-US" sz="1600" dirty="0" smtClean="0">
              <a:latin typeface="Times New Roman"/>
              <a:ea typeface="+mn-ea"/>
              <a:cs typeface="Times New Roman"/>
            </a:endParaRPr>
          </a:p>
          <a:p>
            <a:pPr algn="l">
              <a:defRPr/>
            </a:pPr>
            <a:endParaRPr lang="en-US" sz="1600" dirty="0">
              <a:latin typeface="Times New Roman"/>
              <a:ea typeface="+mn-ea"/>
              <a:cs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0" y="0"/>
            <a:ext cx="9144000" cy="6858000"/>
          </a:xfrm>
        </p:spPr>
        <p:txBody>
          <a:bodyPr/>
          <a:lstStyle/>
          <a:p>
            <a:r>
              <a:rPr lang="el-GR" sz="1800" b="1" dirty="0">
                <a:solidFill>
                  <a:srgbClr val="6E4100"/>
                </a:solidFill>
                <a:latin typeface="Times New Roman"/>
                <a:ea typeface="ＭＳ Ｐゴシック" charset="0"/>
                <a:cs typeface="Times New Roman"/>
              </a:rPr>
              <a:t>Το ερώτημα που συχνά τίθεται είναι: Είναι η βιώσιμη ανάπτυξη εφαρμόσιμη και συμβατή με την αξιοποίηση των ορυκτών πρώτων υλών;</a:t>
            </a:r>
            <a:endParaRPr lang="en-US" sz="1800" b="1" dirty="0">
              <a:solidFill>
                <a:srgbClr val="6E4100"/>
              </a:solidFill>
              <a:latin typeface="Times New Roman"/>
              <a:ea typeface="ＭＳ Ｐゴシック" charset="0"/>
              <a:cs typeface="Times New Roman"/>
            </a:endParaRPr>
          </a:p>
          <a:p>
            <a:pPr algn="just"/>
            <a:r>
              <a:rPr lang="el-GR" sz="1800" b="1" u="sng" dirty="0">
                <a:solidFill>
                  <a:srgbClr val="FF0000"/>
                </a:solidFill>
                <a:latin typeface="Times New Roman"/>
                <a:ea typeface="ＭＳ Ｐゴシック" charset="0"/>
                <a:cs typeface="Times New Roman"/>
              </a:rPr>
              <a:t>Η απάντηση είναι ΝΑΙ. </a:t>
            </a:r>
            <a:r>
              <a:rPr lang="el-GR" sz="1800" dirty="0">
                <a:latin typeface="Times New Roman"/>
                <a:ea typeface="ＭＳ Ｐゴシック" charset="0"/>
                <a:cs typeface="Times New Roman"/>
              </a:rPr>
              <a:t>Η αρχή της βιώσιμης ανάπτυξης μπορεί να έχει εφαρμογή στην αξιοποίηση των ορυκτών και ενεργειακών πρώτων υλών.</a:t>
            </a:r>
            <a:endParaRPr lang="en-US" sz="1800" dirty="0">
              <a:latin typeface="Times New Roman"/>
              <a:ea typeface="ＭＳ Ｐゴシック" charset="0"/>
              <a:cs typeface="Times New Roman"/>
            </a:endParaRPr>
          </a:p>
          <a:p>
            <a:pPr algn="just"/>
            <a:r>
              <a:rPr lang="el-GR" sz="1800" dirty="0">
                <a:latin typeface="Times New Roman"/>
                <a:ea typeface="ＭＳ Ｐゴシック" charset="0"/>
                <a:cs typeface="Times New Roman"/>
              </a:rPr>
              <a:t>Οι ΟΠΥ εξορύσσονται γιατί η αξιοποίηση τους δημιουργεί πλούτο, ενώ η χρήση τους προσφέρει μια σειρά από προφανή πλεονεκτήματα.</a:t>
            </a:r>
            <a:endParaRPr lang="en-US" sz="1800" dirty="0">
              <a:latin typeface="Times New Roman"/>
              <a:ea typeface="ＭＳ Ｐゴシック" charset="0"/>
              <a:cs typeface="Times New Roman"/>
            </a:endParaRPr>
          </a:p>
          <a:p>
            <a:pPr algn="just"/>
            <a:r>
              <a:rPr lang="el-GR" sz="1800" dirty="0">
                <a:latin typeface="Times New Roman"/>
                <a:ea typeface="ＭＳ Ｐゴシック" charset="0"/>
                <a:cs typeface="Times New Roman"/>
              </a:rPr>
              <a:t>Οι ΟΠΥ από την αρχαιότητα μέχρι σήμερα ήταν το βασικό υλικό και για την ανάπτυξη των κοινωνιών.</a:t>
            </a:r>
            <a:endParaRPr lang="en-US" sz="1800" dirty="0">
              <a:latin typeface="Times New Roman"/>
              <a:ea typeface="ＭＳ Ｐゴシック" charset="0"/>
              <a:cs typeface="Times New Roman"/>
            </a:endParaRPr>
          </a:p>
          <a:p>
            <a:pPr algn="just"/>
            <a:r>
              <a:rPr lang="el-GR" sz="1800" dirty="0">
                <a:latin typeface="Times New Roman"/>
                <a:ea typeface="ＭＳ Ｐゴシック" charset="0"/>
                <a:cs typeface="Times New Roman"/>
              </a:rPr>
              <a:t>Οποσδήποτε η εξορυκτική, μεταλλουργική δραστηριότητα μπορεί να συνεπάγεται περιβαλλοντικό και κοινωνικό κόστος.</a:t>
            </a:r>
            <a:endParaRPr lang="en-US" sz="1800" dirty="0">
              <a:latin typeface="Times New Roman"/>
              <a:ea typeface="ＭＳ Ｐゴシック" charset="0"/>
              <a:cs typeface="Times New Roman"/>
            </a:endParaRPr>
          </a:p>
          <a:p>
            <a:pPr algn="just"/>
            <a:r>
              <a:rPr lang="el-GR" sz="1800" dirty="0">
                <a:latin typeface="Times New Roman"/>
                <a:ea typeface="ＭＳ Ｐゴシック" charset="0"/>
                <a:cs typeface="Times New Roman"/>
              </a:rPr>
              <a:t>Η διάσταση της βιωσιμότητας προσφέρει ένα πλαίσιο μέσα στο οποίο μπορούμε να περιγράψουμε τους πολύπλοκους και μερικές φορές αντικρουόμενους οικονομικούς και περιβαλλοντικούς στόχος.</a:t>
            </a:r>
            <a:endParaRPr lang="en-US" sz="1800" dirty="0">
              <a:latin typeface="Times New Roman"/>
              <a:ea typeface="ＭＳ Ｐゴシック" charset="0"/>
              <a:cs typeface="Times New Roman"/>
            </a:endParaRPr>
          </a:p>
          <a:p>
            <a:pPr algn="just"/>
            <a:r>
              <a:rPr lang="el-GR" sz="1800" dirty="0">
                <a:latin typeface="Calibri" charset="0"/>
                <a:ea typeface="ＭＳ Ｐゴシック" charset="0"/>
                <a:cs typeface="ＭＳ Ｐゴシック" charset="0"/>
              </a:rPr>
              <a:t> </a:t>
            </a:r>
            <a:endParaRPr lang="en-US" sz="1800" dirty="0">
              <a:latin typeface="Calibri" charset="0"/>
              <a:ea typeface="ＭＳ Ｐゴシック" charset="0"/>
              <a:cs typeface="ＭＳ Ｐゴシック" charset="0"/>
            </a:endParaRPr>
          </a:p>
          <a:p>
            <a:pPr algn="just"/>
            <a:endParaRPr lang="en-US" sz="1800" dirty="0">
              <a:latin typeface="Calibri" charset="0"/>
              <a:ea typeface="ＭＳ Ｐゴシック" charset="0"/>
              <a:cs typeface="ＭＳ Ｐゴシック"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1"/>
          <p:cNvSpPr txBox="1">
            <a:spLocks noChangeArrowheads="1"/>
          </p:cNvSpPr>
          <p:nvPr/>
        </p:nvSpPr>
        <p:spPr bwMode="auto">
          <a:xfrm>
            <a:off x="428625" y="785813"/>
            <a:ext cx="74295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r>
              <a:rPr lang="el-GR" dirty="0"/>
              <a:t>Το σύνολο των προαναφερθέντων σημείων συμβάλλει στην βιώσιμη ανάπτυξη, εκεί όπου μπορούν να αναπτυχθούν μεταλλευτικές βιομηχανίες. Τα έργα αυτά, όταν γίνονται σωστά και με την αυστηρή τήρηση των περιβαλλοντικών όρων και προδιαγραφών, συνεισφέρουν στην ευημερία της παρούσας γενιάς στην οποία θα κατανεμηθούν τα οφέλη του έργου, χωρίς να μειωθεί η δυνατότητα των επόμενων γενεών να ικανοποιήσουν τις δικές τους ανάγκες. Οι μικρές και προσωρινές επιπτώσεις στην μικρή περιοχή που επηρεάζεται από το έργο υπερκαλύπτονται από τα άμεσα και μακράς διαρκείας κοινωνικά και οικονομικά οφέλη που προκύπτουν από αυτό.                </a:t>
            </a:r>
          </a:p>
          <a:p>
            <a:pPr algn="just" eaLnBrk="1" hangingPunct="1"/>
            <a:endParaRPr lang="el-GR" dirty="0"/>
          </a:p>
          <a:p>
            <a:pPr eaLnBrk="1" hangingPunct="1"/>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ning, Minerals and sustainabes. L. Danielson, Sausalito.CA 10.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612826" y="-164554"/>
            <a:ext cx="5143500" cy="6858000"/>
          </a:xfrm>
          <a:prstGeom prst="rect">
            <a:avLst/>
          </a:prstGeom>
        </p:spPr>
      </p:pic>
    </p:spTree>
    <p:extLst>
      <p:ext uri="{BB962C8B-B14F-4D97-AF65-F5344CB8AC3E}">
        <p14:creationId xmlns:p14="http://schemas.microsoft.com/office/powerpoint/2010/main" val="2399801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ning, Minerals and sustainabes. L. Danielson, Sausalito.CA 1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763183" y="0"/>
            <a:ext cx="5143500" cy="6858000"/>
          </a:xfrm>
          <a:prstGeom prst="rect">
            <a:avLst/>
          </a:prstGeom>
        </p:spPr>
      </p:pic>
    </p:spTree>
    <p:extLst>
      <p:ext uri="{BB962C8B-B14F-4D97-AF65-F5344CB8AC3E}">
        <p14:creationId xmlns:p14="http://schemas.microsoft.com/office/powerpoint/2010/main" val="557554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ning, Minerals and sustainabes. L. Danielson, Sausalito.CA 1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271182" y="-900467"/>
            <a:ext cx="5740101" cy="8062333"/>
          </a:xfrm>
          <a:prstGeom prst="rect">
            <a:avLst/>
          </a:prstGeom>
          <a:ln>
            <a:noFill/>
          </a:ln>
          <a:effectLst>
            <a:softEdge rad="112500"/>
          </a:effectLst>
        </p:spPr>
      </p:pic>
    </p:spTree>
    <p:extLst>
      <p:ext uri="{BB962C8B-B14F-4D97-AF65-F5344CB8AC3E}">
        <p14:creationId xmlns:p14="http://schemas.microsoft.com/office/powerpoint/2010/main" val="3158158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ning, Minerals and sustainabes. L. Danielson, Sausalito.CA 13.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537548" y="-1066151"/>
            <a:ext cx="5668094" cy="8465708"/>
          </a:xfrm>
          <a:prstGeom prst="rect">
            <a:avLst/>
          </a:prstGeom>
        </p:spPr>
      </p:pic>
    </p:spTree>
    <p:extLst>
      <p:ext uri="{BB962C8B-B14F-4D97-AF65-F5344CB8AC3E}">
        <p14:creationId xmlns:p14="http://schemas.microsoft.com/office/powerpoint/2010/main" val="29674648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ning, Minerals and sustainabes. L. Danielson, Sausalito.CA 14.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342738" y="-612888"/>
            <a:ext cx="5668832" cy="7558443"/>
          </a:xfrm>
          <a:prstGeom prst="rect">
            <a:avLst/>
          </a:prstGeom>
          <a:ln>
            <a:noFill/>
          </a:ln>
          <a:effectLst>
            <a:softEdge rad="112500"/>
          </a:effectLst>
        </p:spPr>
      </p:pic>
    </p:spTree>
    <p:extLst>
      <p:ext uri="{BB962C8B-B14F-4D97-AF65-F5344CB8AC3E}">
        <p14:creationId xmlns:p14="http://schemas.microsoft.com/office/powerpoint/2010/main" val="22519846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ning, Minerals and sustainabes. L. Danielson, Sausalito.CA 15.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496194" y="-912018"/>
            <a:ext cx="5575548" cy="8064896"/>
          </a:xfrm>
          <a:prstGeom prst="rect">
            <a:avLst/>
          </a:prstGeom>
          <a:ln>
            <a:noFill/>
          </a:ln>
          <a:effectLst>
            <a:softEdge rad="112500"/>
          </a:effectLst>
        </p:spPr>
      </p:pic>
    </p:spTree>
    <p:extLst>
      <p:ext uri="{BB962C8B-B14F-4D97-AF65-F5344CB8AC3E}">
        <p14:creationId xmlns:p14="http://schemas.microsoft.com/office/powerpoint/2010/main" val="623011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
          <p:cNvSpPr txBox="1">
            <a:spLocks noChangeArrowheads="1"/>
          </p:cNvSpPr>
          <p:nvPr/>
        </p:nvSpPr>
        <p:spPr bwMode="auto">
          <a:xfrm>
            <a:off x="428625" y="428625"/>
            <a:ext cx="76438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l-GR" b="1" dirty="0">
                <a:latin typeface="Times New Roman"/>
                <a:cs typeface="Times New Roman"/>
              </a:rPr>
              <a:t>Τι είναι η βιώσιμη ανάπτυξη</a:t>
            </a:r>
            <a:r>
              <a:rPr lang="en-US" b="1" dirty="0">
                <a:latin typeface="Times New Roman"/>
                <a:cs typeface="Times New Roman"/>
              </a:rPr>
              <a:t>;</a:t>
            </a:r>
            <a:endParaRPr lang="el-GR" b="1" dirty="0">
              <a:latin typeface="Times New Roman"/>
              <a:cs typeface="Times New Roman"/>
            </a:endParaRPr>
          </a:p>
          <a:p>
            <a:pPr algn="just" eaLnBrk="1" hangingPunct="1"/>
            <a:r>
              <a:rPr lang="el-GR" dirty="0">
                <a:latin typeface="Times New Roman"/>
                <a:cs typeface="Times New Roman"/>
              </a:rPr>
              <a:t>Δεν υπάρχει κάποιος απλός ορισμός για τον όρο «βιώσιμη ανάπτυξη». Μια ισορροπημένη προσέγγιση είναι να αποδίδεται ο όρος σε μια δραστηριότητα που μπορεί να οδηγήσει στην ανάπτυξη μιας κοινότητας ή περιοχής, ακόμα και αν αυτή η δραστηριότητα έχει περιορισμένη διάρκεια ζωής, αρκεί να δώσει το έναυσμα για την δημιουργία νέων δραστηριοτήτων που δεν προϋπήρχαν και που μπορούν να προωθήσουν την ανάπτυξη της, ενώ ταυτόχρονα να βρίσκεται σε φάση υλοποίησης χωρίς επιπτώσεις στα οικοσυστήματα. </a:t>
            </a:r>
            <a:endParaRPr lang="en-US" dirty="0">
              <a:latin typeface="Times New Roman"/>
              <a:cs typeface="Times New Roman"/>
            </a:endParaRPr>
          </a:p>
          <a:p>
            <a:pPr algn="just" eaLnBrk="1" hangingPunct="1"/>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16632"/>
            <a:ext cx="8856984" cy="6740309"/>
          </a:xfrm>
          <a:prstGeom prst="rect">
            <a:avLst/>
          </a:prstGeom>
          <a:noFill/>
        </p:spPr>
        <p:txBody>
          <a:bodyPr wrap="square" rtlCol="0">
            <a:spAutoFit/>
          </a:bodyPr>
          <a:lstStyle/>
          <a:p>
            <a:pPr algn="ctr"/>
            <a:r>
              <a:rPr lang="el-GR"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Η ΒΙΩΣΙΜΗ </a:t>
            </a:r>
            <a:r>
              <a:rPr lang="el-GR" sz="1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ΑΝΑΠΤΥΞΗ, ΜΙΑ ΦΙΛΟΔΟΞΙΑ</a:t>
            </a:r>
          </a:p>
          <a:p>
            <a:endParaRPr lang="el-GR" sz="1600" dirty="0"/>
          </a:p>
          <a:p>
            <a:pPr algn="just"/>
            <a:r>
              <a:rPr lang="el-GR" sz="1600" dirty="0" smtClean="0"/>
              <a:t>Από </a:t>
            </a:r>
            <a:r>
              <a:rPr lang="el-GR" sz="1600" dirty="0"/>
              <a:t>τη Διάσκεψη του Ρίο, το 1992, μέχρι το Γιοχάνεσμπουργκ</a:t>
            </a:r>
            <a:r>
              <a:rPr lang="el-GR" sz="1600" dirty="0" smtClean="0"/>
              <a:t>, το </a:t>
            </a:r>
            <a:r>
              <a:rPr lang="el-GR" sz="1600" i="1" dirty="0" smtClean="0"/>
              <a:t>2002, </a:t>
            </a:r>
            <a:r>
              <a:rPr lang="el-GR" sz="1600" dirty="0" smtClean="0"/>
              <a:t>η βιώσιμη ανάπτυξη είναι διαρκώς παρούσα στο διεθνές λεξιλόγιο και κυριαρχεί στις πολιτικές για την συνεργασία. Υποδηλώνει την ανάγκη εφαρμογής αποτελεσματικών οικονομικών πολιτικών, οι οποίες θα συνδυάζουν την κοινωνική ισότητα με την περιβαλλοντική προστασία. Όμως οι τρεις πυλώνες -οικονομία, κοινωνία, περιβάλλον- φαίνεται δύσκολο να συμφιλιωθούν. Κυρίως, επειδή οι πόροι που διατίθενται για τον αγώνα κατά της φτώχειας περιορίζονται όλο και περισσότερο, σε σημείο που οι υπό ανάπτυξη χώρες καταλήγουν να αναρωτιούνται εάν η υγεία του πλανήτη απασχολεί περισσότερο την πλούσια Δύση από την υγεία της ανθρωπότητας.</a:t>
            </a:r>
          </a:p>
          <a:p>
            <a:endParaRPr lang="el-GR" sz="1600" dirty="0" smtClean="0"/>
          </a:p>
          <a:p>
            <a:pPr algn="ctr"/>
            <a:r>
              <a:rPr lang="el-GR"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Ι. </a:t>
            </a:r>
            <a:r>
              <a:rPr lang="el-GR"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Η επίσημη </a:t>
            </a:r>
            <a:r>
              <a:rPr lang="el-GR"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εμφάνιση  της βιώσιμης ανάπτυξης</a:t>
            </a:r>
          </a:p>
          <a:p>
            <a:endParaRPr lang="el-GR" sz="1600" dirty="0"/>
          </a:p>
          <a:p>
            <a:pPr algn="just"/>
            <a:r>
              <a:rPr lang="el-GR" sz="1600" dirty="0" smtClean="0"/>
              <a:t>Η </a:t>
            </a:r>
            <a:r>
              <a:rPr lang="el-GR" sz="1600" dirty="0"/>
              <a:t>έκφραση «βιώσιμη ανάπτυξη» εμφανίστηκε </a:t>
            </a:r>
            <a:r>
              <a:rPr lang="el-GR" sz="1600" dirty="0" smtClean="0"/>
              <a:t>επισήμως για πρώτη φορά το 1980, σε ένα κοινό κείμενο</a:t>
            </a:r>
            <a:endParaRPr lang="el-GR" sz="1600" dirty="0"/>
          </a:p>
          <a:p>
            <a:pPr algn="just"/>
            <a:r>
              <a:rPr lang="el-GR" sz="1600" dirty="0" smtClean="0"/>
              <a:t>της Επιτροπής Προγράμματος του  ΟΗΕ για το Περιβάλλον </a:t>
            </a:r>
            <a:r>
              <a:rPr lang="el-GR" sz="1600" dirty="0"/>
              <a:t>της ΔιεθνούςΈνωσης για τη Διατήρηση της </a:t>
            </a:r>
            <a:r>
              <a:rPr lang="el-GR" sz="1600" dirty="0" smtClean="0"/>
              <a:t>Φύσης (UICN) και της WWF με τον τίτλο « Παγκόσμια Στρατηγική Διατήρησης». Όμως, η έκθεση Μπρούντλαντ είναι αυτή που την έκανε διάσημη.</a:t>
            </a:r>
          </a:p>
          <a:p>
            <a:endParaRPr lang="el-GR" sz="1600" dirty="0"/>
          </a:p>
          <a:p>
            <a:pPr marL="342900" indent="-342900">
              <a:buAutoNum type="arabicPeriod"/>
            </a:pPr>
            <a:r>
              <a:rPr lang="el-GR" sz="1600" b="1" dirty="0" smtClean="0"/>
              <a:t>Η έκθεση Μπρούντλαντ </a:t>
            </a:r>
          </a:p>
          <a:p>
            <a:pPr algn="just"/>
            <a:r>
              <a:rPr lang="el-GR" sz="1600" dirty="0" smtClean="0"/>
              <a:t>Το </a:t>
            </a:r>
            <a:r>
              <a:rPr lang="el-GR" sz="1600" dirty="0"/>
              <a:t>1982. στο </a:t>
            </a:r>
            <a:r>
              <a:rPr lang="el-GR" sz="1600" dirty="0" smtClean="0"/>
              <a:t>πλαίσιο της δράσης « Στοκχόλμη + 10», ο ΟΗΕ ζήτησε μια έκθεση για την οικοανάπτυξη και το 1984 συγκρότησε τη σχετική επιτροπή, η προεδρία της οποίας ανατέθηκε στη νορβηγίδα υπουργό περιβάλλοντος Γκρο Χάρλεμ Μπρούντλαντ. Το 1987, η Επιτροπή δημοσιοποίησε την έκθεση της, η οποία σήμερα είναι γνωστή με το όνομα Έκθεση Μπρούντλαντ, που θέτει επισήμως τις αρχές της ονομαζόμενης </a:t>
            </a:r>
            <a:r>
              <a:rPr lang="el-GR" sz="1600" i="1" dirty="0" smtClean="0"/>
              <a:t>sustainable development </a:t>
            </a:r>
            <a:r>
              <a:rPr lang="el-GR" sz="1600" dirty="0" smtClean="0"/>
              <a:t>(βιώσιμη ανάπτυξη). Για πρώτη φορά, η έκθεση Μπρούντλαντ δίνει έναν σαφή και διαυγή ορισμό στη βιώσιμη ανάπτυξη με παγκόσμια ταυτόχρονα διάσταση. « Βιώσιμη ανάπτυξη είναι εκείνη που ανταποκρίνεται στις ανάγκες του παρόντος, χωρίς να υποθηκεύει τη δυνατότητα των μελλοντικών γενεών να ικανοποιήσουν τις δικές τους».</a:t>
            </a:r>
          </a:p>
        </p:txBody>
      </p:sp>
    </p:spTree>
    <p:extLst>
      <p:ext uri="{BB962C8B-B14F-4D97-AF65-F5344CB8AC3E}">
        <p14:creationId xmlns:p14="http://schemas.microsoft.com/office/powerpoint/2010/main" val="987091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762000" y="381000"/>
            <a:ext cx="7772400" cy="609600"/>
          </a:xfrm>
          <a:solidFill>
            <a:schemeClr val="bg1"/>
          </a:solidFill>
        </p:spPr>
        <p:txBody>
          <a:bodyPr/>
          <a:lstStyle/>
          <a:p>
            <a:pPr eaLnBrk="1" hangingPunct="1"/>
            <a:r>
              <a:rPr lang="el-GR" sz="1800" b="1">
                <a:solidFill>
                  <a:srgbClr val="006600"/>
                </a:solidFill>
                <a:latin typeface="Calibri" charset="0"/>
                <a:ea typeface="ＭＳ Ｐゴシック" charset="0"/>
                <a:cs typeface="Calibri" charset="0"/>
              </a:rPr>
              <a:t>Βιώσιμη Ανάπτυξη - Η μελέτη Bruntland : Ορισμός από την διάσκεψη τού Ρίου το 1992</a:t>
            </a:r>
            <a:r>
              <a:rPr lang="en-US" sz="1800" b="1">
                <a:solidFill>
                  <a:srgbClr val="006600"/>
                </a:solidFill>
                <a:latin typeface="Calibri" charset="0"/>
                <a:ea typeface="ＭＳ Ｐゴシック" charset="0"/>
                <a:cs typeface="ＭＳ Ｐゴシック" charset="0"/>
              </a:rPr>
              <a:t/>
            </a:r>
            <a:br>
              <a:rPr lang="en-US" sz="1800" b="1">
                <a:solidFill>
                  <a:srgbClr val="006600"/>
                </a:solidFill>
                <a:latin typeface="Calibri" charset="0"/>
                <a:ea typeface="ＭＳ Ｐゴシック" charset="0"/>
                <a:cs typeface="ＭＳ Ｐゴシック" charset="0"/>
              </a:rPr>
            </a:br>
            <a:endParaRPr lang="en-US" sz="1800" b="1">
              <a:solidFill>
                <a:srgbClr val="006600"/>
              </a:solidFill>
              <a:latin typeface="Calibri" charset="0"/>
              <a:ea typeface="ＭＳ Ｐゴシック" charset="0"/>
              <a:cs typeface="ＭＳ Ｐゴシック" charset="0"/>
            </a:endParaRPr>
          </a:p>
        </p:txBody>
      </p:sp>
      <p:sp>
        <p:nvSpPr>
          <p:cNvPr id="21507" name="Rectangle 3"/>
          <p:cNvSpPr>
            <a:spLocks noGrp="1" noChangeArrowheads="1"/>
          </p:cNvSpPr>
          <p:nvPr>
            <p:ph type="body" idx="1"/>
          </p:nvPr>
        </p:nvSpPr>
        <p:spPr>
          <a:xfrm>
            <a:off x="0" y="1219200"/>
            <a:ext cx="9144000" cy="5638800"/>
          </a:xfrm>
        </p:spPr>
        <p:txBody>
          <a:bodyPr/>
          <a:lstStyle/>
          <a:p>
            <a:pPr algn="just" eaLnBrk="1" hangingPunct="1">
              <a:lnSpc>
                <a:spcPct val="90000"/>
              </a:lnSpc>
              <a:buFont typeface="Wingdings" charset="0"/>
              <a:buChar char="Ø"/>
            </a:pPr>
            <a:r>
              <a:rPr lang="el-GR" sz="1600" b="1" i="1">
                <a:latin typeface="Calibri" charset="0"/>
                <a:ea typeface="ＭＳ Ｐゴシック" charset="0"/>
                <a:cs typeface="Calibri" charset="0"/>
              </a:rPr>
              <a:t>Βιώσιμη Ανάπτυξη σημαίνει ότι οι παρούσες  γενιές πρέπει να καλύπτουν τις ανάγκες τους χωρίς να θέτουν σε κίνδυνο και αμφισβήτηση τη δυνατότητα των μελλοντικών γενεών να καλύπτουν τις δικές τους ανάγκες</a:t>
            </a:r>
            <a:endParaRPr lang="en-US" sz="1600" b="1" i="1">
              <a:latin typeface="Calibri" charset="0"/>
              <a:ea typeface="ＭＳ Ｐゴシック" charset="0"/>
              <a:cs typeface="Calibri" charset="0"/>
            </a:endParaRPr>
          </a:p>
          <a:p>
            <a:pPr algn="just" eaLnBrk="1" hangingPunct="1">
              <a:lnSpc>
                <a:spcPct val="90000"/>
              </a:lnSpc>
              <a:spcBef>
                <a:spcPct val="0"/>
              </a:spcBef>
              <a:buFontTx/>
              <a:buNone/>
            </a:pPr>
            <a:endParaRPr lang="en-US" sz="1400">
              <a:latin typeface="Calibri" charset="0"/>
              <a:ea typeface="ＭＳ Ｐゴシック" charset="0"/>
              <a:cs typeface="Calibri" charset="0"/>
            </a:endParaRPr>
          </a:p>
          <a:p>
            <a:pPr algn="just" eaLnBrk="1" hangingPunct="1">
              <a:lnSpc>
                <a:spcPct val="90000"/>
              </a:lnSpc>
              <a:spcBef>
                <a:spcPct val="0"/>
              </a:spcBef>
              <a:buFontTx/>
              <a:buNone/>
            </a:pPr>
            <a:r>
              <a:rPr lang="en-US" sz="1600">
                <a:latin typeface="Calibri" charset="0"/>
                <a:ea typeface="ＭＳ Ｐゴシック" charset="0"/>
                <a:cs typeface="Calibri" charset="0"/>
              </a:rPr>
              <a:t>    </a:t>
            </a:r>
            <a:r>
              <a:rPr lang="el-GR" sz="1600">
                <a:latin typeface="Calibri" charset="0"/>
                <a:ea typeface="ＭＳ Ｐゴシック" charset="0"/>
                <a:cs typeface="Calibri" charset="0"/>
              </a:rPr>
              <a:t>Ο ορισμός αυτός είχε ευρεία αποδοχή, όχι μόνο γιατί ήταν απλός και κατανοητός. Πέραν αυτού επιδέχεται πολλαπλές ερμηνείες και προφανείς προεκτάσεις. Είναι ένας «εύκαμπτος» ορισμός μέσα σε συγκεκριμένα πλαίσια, και μπορεί να εφαρμοσθεί για την περιγραφή και ανάπτυξη πολλών δραστηριοτήτων.</a:t>
            </a:r>
            <a:endParaRPr lang="en-US" sz="1600">
              <a:latin typeface="Calibri" charset="0"/>
              <a:ea typeface="ＭＳ Ｐゴシック" charset="0"/>
              <a:cs typeface="Calibri" charset="0"/>
            </a:endParaRPr>
          </a:p>
          <a:p>
            <a:pPr eaLnBrk="1" hangingPunct="1">
              <a:lnSpc>
                <a:spcPct val="90000"/>
              </a:lnSpc>
              <a:spcBef>
                <a:spcPct val="0"/>
              </a:spcBef>
              <a:buFontTx/>
              <a:buNone/>
            </a:pPr>
            <a:r>
              <a:rPr lang="el-GR" sz="1600" b="1">
                <a:latin typeface="Calibri" charset="0"/>
                <a:ea typeface="ＭＳ Ｐゴシック" charset="0"/>
                <a:cs typeface="Calibri" charset="0"/>
              </a:rPr>
              <a:t>Αυτό σημαίνει:</a:t>
            </a:r>
            <a:endParaRPr lang="en-US" sz="1600" b="1">
              <a:latin typeface="Calibri" charset="0"/>
              <a:ea typeface="ＭＳ Ｐゴシック" charset="0"/>
              <a:cs typeface="Calibri" charset="0"/>
            </a:endParaRPr>
          </a:p>
          <a:p>
            <a:pPr>
              <a:buFont typeface="Wingdings" charset="0"/>
              <a:buChar char="ü"/>
            </a:pPr>
            <a:r>
              <a:rPr lang="el-GR" sz="1600">
                <a:latin typeface="Calibri" charset="0"/>
                <a:ea typeface="ＭＳ Ｐゴシック" charset="0"/>
                <a:cs typeface="Calibri" charset="0"/>
              </a:rPr>
              <a:t>Οι μελλοντικές γενεές έχουν δικαιώματα πάνω στους φυσικούς πόρους</a:t>
            </a:r>
          </a:p>
          <a:p>
            <a:pPr>
              <a:buFont typeface="Wingdings" charset="0"/>
              <a:buChar char="ü"/>
            </a:pPr>
            <a:r>
              <a:rPr lang="el-GR" sz="1600">
                <a:latin typeface="Calibri" charset="0"/>
                <a:ea typeface="ＭＳ Ｐゴシック" charset="0"/>
                <a:cs typeface="Calibri" charset="0"/>
              </a:rPr>
              <a:t>η παρούσα γενιά έχει την υποχρέωση να συμπεριλαμβάνει «τις ανάγκες των μελλοντικών γενεών» στη λήψη των αποφάσεων</a:t>
            </a:r>
          </a:p>
          <a:p>
            <a:pPr algn="just">
              <a:buFontTx/>
              <a:buNone/>
            </a:pPr>
            <a:r>
              <a:rPr lang="el-GR" sz="1600">
                <a:latin typeface="Calibri" charset="0"/>
                <a:ea typeface="ＭＳ Ｐゴシック" charset="0"/>
                <a:cs typeface="Calibri" charset="0"/>
              </a:rPr>
              <a:t>Αυτό σημαίνει άραγε προβολή μιας «παγωμένης εικόνας» στο μέλλον; </a:t>
            </a:r>
          </a:p>
          <a:p>
            <a:pPr algn="just">
              <a:buFontTx/>
              <a:buNone/>
            </a:pPr>
            <a:r>
              <a:rPr lang="el-GR" sz="1600">
                <a:latin typeface="Calibri" charset="0"/>
                <a:ea typeface="ＭＳ Ｐゴシック" charset="0"/>
                <a:cs typeface="Calibri" charset="0"/>
              </a:rPr>
              <a:t>      Σημαίνει μη ανάπτυξη η μια πολύ βραδεία ανάπτυξη; Η μήπως η παρούσα γενιά πρέπει να υποθέσει ότι θα υπάρξει τεχνολογική πρόοδος και οικονομική ανάπτυξη στο μέλλον;</a:t>
            </a:r>
          </a:p>
          <a:p>
            <a:pPr algn="just">
              <a:buFontTx/>
              <a:buNone/>
            </a:pPr>
            <a:endParaRPr lang="el-GR" sz="1600">
              <a:latin typeface="Calibri" charset="0"/>
              <a:ea typeface="ＭＳ Ｐゴシック" charset="0"/>
              <a:cs typeface="Calibri" charset="0"/>
            </a:endParaRPr>
          </a:p>
          <a:p>
            <a:pPr algn="just">
              <a:buFontTx/>
              <a:buNone/>
            </a:pPr>
            <a:endParaRPr lang="el-GR" sz="1600">
              <a:latin typeface="Calibri" charset="0"/>
              <a:ea typeface="ＭＳ Ｐゴシック" charset="0"/>
              <a:cs typeface="Calibri"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88640"/>
            <a:ext cx="8928992" cy="6740309"/>
          </a:xfrm>
          <a:prstGeom prst="rect">
            <a:avLst/>
          </a:prstGeom>
          <a:noFill/>
        </p:spPr>
        <p:txBody>
          <a:bodyPr wrap="square" rtlCol="0">
            <a:spAutoFit/>
          </a:bodyPr>
          <a:lstStyle/>
          <a:p>
            <a:pPr algn="just"/>
            <a:r>
              <a:rPr lang="el-GR" sz="1600" dirty="0"/>
              <a:t>Δύο έννοιες είναι βασικές σε αυτό τον ορισμό: </a:t>
            </a:r>
            <a:r>
              <a:rPr lang="el-GR" sz="1600" b="1" dirty="0"/>
              <a:t>η </a:t>
            </a:r>
            <a:r>
              <a:rPr lang="el-GR" sz="1600" b="1" dirty="0" smtClean="0"/>
              <a:t>έννοια των «αναγκών »</a:t>
            </a:r>
            <a:r>
              <a:rPr lang="el-GR" sz="1600" dirty="0" smtClean="0"/>
              <a:t>, και πιο συγκεκριμένα οι βασικές ανάγκες των πιο αδύναμων, στις οποίες πρέπει να δοθεί η μεγαλύτερη προτεραιότητα, </a:t>
            </a:r>
            <a:r>
              <a:rPr lang="el-GR" sz="1600" b="1" dirty="0" smtClean="0"/>
              <a:t>και η έννοια των ορίων </a:t>
            </a:r>
            <a:r>
              <a:rPr lang="el-GR" sz="1600" dirty="0" smtClean="0"/>
              <a:t>που θέτει το επίπεδο της τεχνολογίας και της κοινωνικής μας οργάνωσης στη δυνατότητα του περιβάλλοντος να ανταποκριθεί στις σημερινές και στις </a:t>
            </a:r>
            <a:r>
              <a:rPr lang="en-US" sz="1600" dirty="0" err="1" smtClean="0"/>
              <a:t>μελλοντικές</a:t>
            </a:r>
            <a:r>
              <a:rPr lang="el-GR" sz="1600" dirty="0" smtClean="0"/>
              <a:t> ανάγκες. « Στην ευρύτερή της έννοια η βιώσιμη ανάπτυξη επιδιώκει την αρμονία μεταξύ των ίδιων των ανθρώπων και μεταξύ του ανθρώπου και της φύσης (Εκθεση Μπρούντλαντ, κεφ.ΙΙ).</a:t>
            </a:r>
            <a:endParaRPr lang="el-GR" sz="1600" dirty="0"/>
          </a:p>
          <a:p>
            <a:pPr algn="just"/>
            <a:r>
              <a:rPr lang="el-GR" sz="1600" dirty="0" smtClean="0"/>
              <a:t>Πρόκειται </a:t>
            </a:r>
            <a:r>
              <a:rPr lang="el-GR" sz="1600" dirty="0"/>
              <a:t>για έναν σημαντικό ορισμό, </a:t>
            </a:r>
            <a:r>
              <a:rPr lang="el-GR" sz="1600" dirty="0" smtClean="0"/>
              <a:t>γιατί</a:t>
            </a:r>
            <a:r>
              <a:rPr lang="en-US" sz="1600" dirty="0" smtClean="0"/>
              <a:t> </a:t>
            </a:r>
            <a:r>
              <a:rPr lang="en-US" sz="1600" dirty="0" err="1" smtClean="0"/>
              <a:t>συσχετίζει</a:t>
            </a:r>
            <a:r>
              <a:rPr lang="en-US" sz="1600" dirty="0" smtClean="0"/>
              <a:t> </a:t>
            </a:r>
            <a:r>
              <a:rPr lang="en-US" sz="1600" dirty="0" err="1" smtClean="0"/>
              <a:t>ε</a:t>
            </a:r>
            <a:r>
              <a:rPr lang="en-US" sz="1600" dirty="0" smtClean="0"/>
              <a:t>π</a:t>
            </a:r>
            <a:r>
              <a:rPr lang="en-US" sz="1600" dirty="0" err="1" smtClean="0"/>
              <a:t>ίσημ</a:t>
            </a:r>
            <a:r>
              <a:rPr lang="en-US" sz="1600" dirty="0" smtClean="0"/>
              <a:t>α </a:t>
            </a:r>
            <a:r>
              <a:rPr lang="en-US" sz="1600" dirty="0" err="1" smtClean="0"/>
              <a:t>το</a:t>
            </a:r>
            <a:r>
              <a:rPr lang="en-US" sz="1600" dirty="0" smtClean="0"/>
              <a:t> π</a:t>
            </a:r>
            <a:r>
              <a:rPr lang="en-US" sz="1600" dirty="0" err="1" smtClean="0"/>
              <a:t>ερι</a:t>
            </a:r>
            <a:r>
              <a:rPr lang="en-US" sz="1600" dirty="0" smtClean="0"/>
              <a:t>β</a:t>
            </a:r>
            <a:r>
              <a:rPr lang="en-US" sz="1600" dirty="0" err="1" smtClean="0"/>
              <a:t>άλλον</a:t>
            </a:r>
            <a:r>
              <a:rPr lang="en-US" sz="1600" dirty="0" smtClean="0"/>
              <a:t> </a:t>
            </a:r>
            <a:r>
              <a:rPr lang="en-US" sz="1600" dirty="0" err="1" smtClean="0"/>
              <a:t>κ</a:t>
            </a:r>
            <a:r>
              <a:rPr lang="en-US" sz="1600" dirty="0" smtClean="0"/>
              <a:t>α</a:t>
            </a:r>
            <a:r>
              <a:rPr lang="en-US" sz="1600" dirty="0" err="1" smtClean="0"/>
              <a:t>ι</a:t>
            </a:r>
            <a:r>
              <a:rPr lang="en-US" sz="1600" dirty="0" smtClean="0"/>
              <a:t> </a:t>
            </a:r>
            <a:r>
              <a:rPr lang="en-US" sz="1600" dirty="0" err="1" smtClean="0"/>
              <a:t>την</a:t>
            </a:r>
            <a:r>
              <a:rPr lang="en-US" sz="1600" dirty="0" smtClean="0"/>
              <a:t> α</a:t>
            </a:r>
            <a:r>
              <a:rPr lang="en-US" sz="1600" dirty="0" err="1" smtClean="0"/>
              <a:t>νά</a:t>
            </a:r>
            <a:r>
              <a:rPr lang="en-US" sz="1600" dirty="0" smtClean="0"/>
              <a:t>π</a:t>
            </a:r>
            <a:r>
              <a:rPr lang="en-US" sz="1600" dirty="0" err="1" smtClean="0"/>
              <a:t>τυξη</a:t>
            </a:r>
            <a:r>
              <a:rPr lang="en-US" sz="1600" dirty="0" smtClean="0"/>
              <a:t>, </a:t>
            </a:r>
            <a:r>
              <a:rPr lang="en-US" sz="1600" dirty="0" err="1" smtClean="0"/>
              <a:t>ε</a:t>
            </a:r>
            <a:r>
              <a:rPr lang="en-US" sz="1600" dirty="0" smtClean="0"/>
              <a:t>π</a:t>
            </a:r>
            <a:r>
              <a:rPr lang="en-US" sz="1600" dirty="0" err="1" smtClean="0"/>
              <a:t>ισημ</a:t>
            </a:r>
            <a:r>
              <a:rPr lang="en-US" sz="1600" dirty="0" smtClean="0"/>
              <a:t>α</a:t>
            </a:r>
            <a:r>
              <a:rPr lang="en-US" sz="1600" dirty="0" err="1" smtClean="0"/>
              <a:t>ίνοντ</a:t>
            </a:r>
            <a:r>
              <a:rPr lang="en-US" sz="1600" dirty="0" smtClean="0"/>
              <a:t>α</a:t>
            </a:r>
            <a:r>
              <a:rPr lang="en-US" sz="1600" dirty="0" err="1" smtClean="0"/>
              <a:t>ς</a:t>
            </a:r>
            <a:r>
              <a:rPr lang="en-US" sz="1600" dirty="0" smtClean="0"/>
              <a:t> </a:t>
            </a:r>
            <a:r>
              <a:rPr lang="en-US" sz="1600" dirty="0" err="1" smtClean="0"/>
              <a:t>τη</a:t>
            </a:r>
            <a:r>
              <a:rPr lang="en-US" sz="1600" dirty="0" smtClean="0"/>
              <a:t> </a:t>
            </a:r>
            <a:r>
              <a:rPr lang="en-US" sz="1600" dirty="0" err="1" smtClean="0"/>
              <a:t>δρ</a:t>
            </a:r>
            <a:r>
              <a:rPr lang="en-US" sz="1600" dirty="0" smtClean="0"/>
              <a:t>αμα</a:t>
            </a:r>
            <a:r>
              <a:rPr lang="en-US" sz="1600" dirty="0" err="1" smtClean="0"/>
              <a:t>τική</a:t>
            </a:r>
            <a:r>
              <a:rPr lang="en-US" sz="1600" dirty="0" smtClean="0"/>
              <a:t> </a:t>
            </a:r>
            <a:r>
              <a:rPr lang="en-US" sz="1600" dirty="0" err="1" smtClean="0"/>
              <a:t>κ</a:t>
            </a:r>
            <a:r>
              <a:rPr lang="en-US" sz="1600" dirty="0" smtClean="0"/>
              <a:t>α</a:t>
            </a:r>
            <a:r>
              <a:rPr lang="en-US" sz="1600" dirty="0" err="1" smtClean="0"/>
              <a:t>τάστ</a:t>
            </a:r>
            <a:r>
              <a:rPr lang="en-US" sz="1600" dirty="0" smtClean="0"/>
              <a:t>α</a:t>
            </a:r>
            <a:r>
              <a:rPr lang="en-US" sz="1600" dirty="0" err="1" smtClean="0"/>
              <a:t>ση</a:t>
            </a:r>
            <a:r>
              <a:rPr lang="en-US" sz="1600" dirty="0" smtClean="0"/>
              <a:t> </a:t>
            </a:r>
            <a:r>
              <a:rPr lang="en-US" sz="1600" dirty="0" err="1" smtClean="0"/>
              <a:t>ενός</a:t>
            </a:r>
            <a:r>
              <a:rPr lang="en-US" sz="1600" dirty="0" smtClean="0"/>
              <a:t> </a:t>
            </a:r>
            <a:r>
              <a:rPr lang="en-US" sz="1600" dirty="0" err="1" smtClean="0"/>
              <a:t>μέρο</a:t>
            </a:r>
            <a:r>
              <a:rPr lang="el-GR" sz="1600" dirty="0"/>
              <a:t>υ</a:t>
            </a:r>
            <a:r>
              <a:rPr lang="en-US" sz="1600" dirty="0" err="1" smtClean="0"/>
              <a:t>ς</a:t>
            </a:r>
            <a:r>
              <a:rPr lang="en-US" sz="1600" dirty="0" smtClean="0"/>
              <a:t> </a:t>
            </a:r>
            <a:r>
              <a:rPr lang="en-US" sz="1600" dirty="0" err="1" smtClean="0"/>
              <a:t>της</a:t>
            </a:r>
            <a:r>
              <a:rPr lang="en-US" sz="1600" dirty="0" smtClean="0"/>
              <a:t> α</a:t>
            </a:r>
            <a:r>
              <a:rPr lang="en-US" sz="1600" dirty="0" err="1" smtClean="0"/>
              <a:t>νθρω</a:t>
            </a:r>
            <a:r>
              <a:rPr lang="en-US" sz="1600" dirty="0" smtClean="0"/>
              <a:t>π</a:t>
            </a:r>
            <a:r>
              <a:rPr lang="en-US" sz="1600" dirty="0" err="1" smtClean="0"/>
              <a:t>ότητ</a:t>
            </a:r>
            <a:r>
              <a:rPr lang="en-US" sz="1600" dirty="0" smtClean="0"/>
              <a:t>α</a:t>
            </a:r>
            <a:r>
              <a:rPr lang="en-US" sz="1600" dirty="0" err="1" smtClean="0"/>
              <a:t>ς</a:t>
            </a:r>
            <a:r>
              <a:rPr lang="en-US" sz="1600" dirty="0" smtClean="0"/>
              <a:t>.</a:t>
            </a:r>
            <a:r>
              <a:rPr lang="el-GR" sz="1600" dirty="0"/>
              <a:t> Με την 'Εκθεση </a:t>
            </a:r>
            <a:r>
              <a:rPr lang="el-GR" sz="1600" dirty="0" smtClean="0"/>
              <a:t>Μπρούντλαντ για πρώτη φορά εκφράζεται καθαρά από μια διεθνή επιτροπή η συνειδητοποίηση του γεγονότος ότι οι ανθρώπινες δραστηριότητες απειλούν τη Γη. Συμπεραίνει ότι είναι επείγον να επινοήσουμε μια ανάπτυξη που δεν θα τιμωρεί τις μελλοντικές γενεές. Για πρώτη φορά τίθεται</a:t>
            </a:r>
            <a:endParaRPr lang="el-GR" sz="1600" dirty="0"/>
          </a:p>
          <a:p>
            <a:pPr algn="just"/>
            <a:r>
              <a:rPr lang="el-GR" sz="1600" dirty="0" smtClean="0"/>
              <a:t>επισήμως </a:t>
            </a:r>
            <a:r>
              <a:rPr lang="el-GR" sz="1600" dirty="0"/>
              <a:t>θέμα για τις αρνητικές επιπτώσεις της </a:t>
            </a:r>
            <a:r>
              <a:rPr lang="el-GR" sz="1600" dirty="0" smtClean="0"/>
              <a:t>εκβιομηχάνισης στο περιβάλλον. Η 'Εκθεση Μπρούντλαντ επισημαίνει επίσης την ανάγκη αναδιανομής της παγκόσμιας ανάπτυξης υπέρ των λιγότερο ευνοημένων και της μείωσης των ανισοτήτων.</a:t>
            </a:r>
          </a:p>
          <a:p>
            <a:pPr algn="just"/>
            <a:endParaRPr lang="el-GR" sz="1600" b="1" dirty="0" smtClean="0"/>
          </a:p>
          <a:p>
            <a:pPr algn="just"/>
            <a:r>
              <a:rPr lang="el-GR" sz="1600" b="1" dirty="0" smtClean="0"/>
              <a:t>Μια </a:t>
            </a:r>
            <a:r>
              <a:rPr lang="el-GR" sz="1600" b="1" dirty="0"/>
              <a:t>κατ' αρχάς περιβαλλοντική λογική. </a:t>
            </a:r>
          </a:p>
          <a:p>
            <a:pPr algn="just"/>
            <a:endParaRPr lang="el-GR" sz="1600" dirty="0" smtClean="0"/>
          </a:p>
          <a:p>
            <a:pPr algn="just"/>
            <a:r>
              <a:rPr lang="el-GR" sz="1600" dirty="0" smtClean="0"/>
              <a:t>Ωστόσο</a:t>
            </a:r>
            <a:r>
              <a:rPr lang="el-GR" sz="1600" dirty="0"/>
              <a:t>, πέρα από τις διακηρύξεις και τις καλές προθέσεις</a:t>
            </a:r>
            <a:r>
              <a:rPr lang="el-GR" sz="1600" dirty="0" smtClean="0"/>
              <a:t>, η έκθεση προβάλλει κυρίως τις οικολογικές ανησυχίες. Οι μεγάλοι κίνδυνοι για το μέλλον του πλανήτη, τους οποίους καταγράφει η έκθεση, δεν σχετίζονται άμεσα με τις ανάγκες των πιο αδυνάμων. Επισημαίνει τις κλιματικές αλλαγές εξαιτίας της συσσώρευσης των αερίων του θερμοκηπίου και τις βλάβες στο στρώμα του όζοντος από τους χλωροφθοράνθρακες, σημαντικά ασφαλώς ζητήματα σε πλανητική κλίμακα, τα οποία όμως δεν προσφέρουν καμιά λύση στις συνθήκες στέρησης που αντιμετωπίζουν τέσσερα δισεκατομμύρια</a:t>
            </a:r>
            <a:endParaRPr lang="el-GR" sz="1600" dirty="0"/>
          </a:p>
          <a:p>
            <a:pPr algn="just"/>
            <a:r>
              <a:rPr lang="el-GR" sz="1600" dirty="0" smtClean="0"/>
              <a:t>άνθρωποι. Έτσι, από την εμφάνισή της, η έννοια της βιώσιμης ανάπτυξης συνδέει δύο όρους οι οποίοι περισσότερο αντιτίθενται παρά συναρτώνται και συνδέονται, όπως θα ηθελαν οι υποστηρικτές της: ανάπτυξη από τη μια,</a:t>
            </a:r>
            <a:r>
              <a:rPr lang="en-US" sz="1600" dirty="0" smtClean="0"/>
              <a:t> β</a:t>
            </a:r>
            <a:r>
              <a:rPr lang="en-US" sz="1600" dirty="0" err="1" smtClean="0"/>
              <a:t>ιώσιμη</a:t>
            </a:r>
            <a:r>
              <a:rPr lang="en-US" sz="1600" dirty="0" smtClean="0"/>
              <a:t> απ</a:t>
            </a:r>
            <a:r>
              <a:rPr lang="en-US" sz="1600" dirty="0" err="1" smtClean="0"/>
              <a:t>ό</a:t>
            </a:r>
            <a:r>
              <a:rPr lang="en-US" sz="1600" dirty="0" smtClean="0"/>
              <a:t> </a:t>
            </a:r>
            <a:r>
              <a:rPr lang="en-US" sz="1600" dirty="0" err="1" smtClean="0"/>
              <a:t>την</a:t>
            </a:r>
            <a:r>
              <a:rPr lang="en-US" sz="1600" dirty="0" smtClean="0"/>
              <a:t> </a:t>
            </a:r>
            <a:r>
              <a:rPr lang="en-US" sz="1600" dirty="0" err="1" smtClean="0"/>
              <a:t>άλλη</a:t>
            </a:r>
            <a:r>
              <a:rPr lang="en-US" sz="1600" dirty="0" smtClean="0"/>
              <a:t>. </a:t>
            </a:r>
            <a:r>
              <a:rPr lang="en-US" sz="1600" dirty="0" err="1" smtClean="0"/>
              <a:t>Είν</a:t>
            </a:r>
            <a:r>
              <a:rPr lang="en-US" sz="1600" dirty="0" smtClean="0"/>
              <a:t>α</a:t>
            </a:r>
            <a:r>
              <a:rPr lang="en-US" sz="1600" dirty="0" err="1" smtClean="0"/>
              <a:t>ι</a:t>
            </a:r>
            <a:r>
              <a:rPr lang="en-US" sz="1600" dirty="0" smtClean="0"/>
              <a:t> </a:t>
            </a:r>
            <a:r>
              <a:rPr lang="en-US" sz="1600" dirty="0" err="1" smtClean="0"/>
              <a:t>φ</a:t>
            </a:r>
            <a:r>
              <a:rPr lang="en-US" sz="1600" dirty="0" smtClean="0"/>
              <a:t>α</a:t>
            </a:r>
            <a:r>
              <a:rPr lang="en-US" sz="1600" dirty="0" err="1" smtClean="0"/>
              <a:t>νερό</a:t>
            </a:r>
            <a:r>
              <a:rPr lang="en-US" sz="1600" dirty="0" smtClean="0"/>
              <a:t> </a:t>
            </a:r>
            <a:r>
              <a:rPr lang="en-US" sz="1600" dirty="0" err="1" smtClean="0"/>
              <a:t>ότι</a:t>
            </a:r>
            <a:r>
              <a:rPr lang="en-US" sz="1600" dirty="0" smtClean="0"/>
              <a:t> </a:t>
            </a:r>
            <a:r>
              <a:rPr lang="en-US" sz="1600" dirty="0" err="1" smtClean="0"/>
              <a:t>ο</a:t>
            </a:r>
            <a:r>
              <a:rPr lang="en-US" sz="1600" dirty="0" smtClean="0"/>
              <a:t> </a:t>
            </a:r>
            <a:r>
              <a:rPr lang="en-US" sz="1600" dirty="0" err="1" smtClean="0"/>
              <a:t>όρος</a:t>
            </a:r>
            <a:r>
              <a:rPr lang="en-US" sz="1600" dirty="0" smtClean="0"/>
              <a:t> “β</a:t>
            </a:r>
            <a:r>
              <a:rPr lang="en-US" sz="1600" dirty="0" err="1" smtClean="0"/>
              <a:t>ιώσιμη</a:t>
            </a:r>
            <a:r>
              <a:rPr lang="en-US" sz="1600" dirty="0" smtClean="0"/>
              <a:t>” π</a:t>
            </a:r>
            <a:r>
              <a:rPr lang="en-US" sz="1600" dirty="0" err="1" smtClean="0"/>
              <a:t>ροηγείτ</a:t>
            </a:r>
            <a:r>
              <a:rPr lang="en-US" sz="1600" dirty="0" smtClean="0"/>
              <a:t>α</a:t>
            </a:r>
            <a:r>
              <a:rPr lang="en-US" sz="1600" dirty="0" err="1" smtClean="0"/>
              <a:t>ι</a:t>
            </a:r>
            <a:r>
              <a:rPr lang="en-US" sz="1600" dirty="0" smtClean="0"/>
              <a:t> </a:t>
            </a:r>
            <a:r>
              <a:rPr lang="en-US" sz="1600" dirty="0" err="1" smtClean="0"/>
              <a:t>έν</a:t>
            </a:r>
            <a:r>
              <a:rPr lang="en-US" sz="1600" dirty="0" smtClean="0"/>
              <a:t>α</a:t>
            </a:r>
            <a:r>
              <a:rPr lang="en-US" sz="1600" dirty="0" err="1" smtClean="0"/>
              <a:t>ντι</a:t>
            </a:r>
            <a:r>
              <a:rPr lang="en-US" sz="1600" dirty="0" smtClean="0"/>
              <a:t> </a:t>
            </a:r>
            <a:r>
              <a:rPr lang="en-US" sz="1600" dirty="0" err="1" smtClean="0"/>
              <a:t>του</a:t>
            </a:r>
            <a:r>
              <a:rPr lang="en-US" sz="1600" dirty="0" smtClean="0"/>
              <a:t> </a:t>
            </a:r>
            <a:r>
              <a:rPr lang="en-US" sz="1600" dirty="0" err="1" smtClean="0"/>
              <a:t>άλλου</a:t>
            </a:r>
            <a:r>
              <a:rPr lang="en-US" sz="1600" dirty="0" smtClean="0"/>
              <a:t>, </a:t>
            </a:r>
            <a:r>
              <a:rPr lang="en-US" sz="1600" dirty="0" err="1" smtClean="0"/>
              <a:t>δηλ</a:t>
            </a:r>
            <a:r>
              <a:rPr lang="en-US" sz="1600" dirty="0" smtClean="0"/>
              <a:t>α</a:t>
            </a:r>
            <a:r>
              <a:rPr lang="en-US" sz="1600" dirty="0" err="1" smtClean="0"/>
              <a:t>δή</a:t>
            </a:r>
            <a:r>
              <a:rPr lang="en-US" sz="1600" dirty="0" smtClean="0"/>
              <a:t> </a:t>
            </a:r>
            <a:r>
              <a:rPr lang="en-US" sz="1600" dirty="0" err="1" smtClean="0"/>
              <a:t>της</a:t>
            </a:r>
            <a:r>
              <a:rPr lang="el-GR" sz="1600" dirty="0" smtClean="0"/>
              <a:t> ¨</a:t>
            </a:r>
            <a:r>
              <a:rPr lang="en-US" sz="1600" dirty="0" smtClean="0"/>
              <a:t>α</a:t>
            </a:r>
            <a:r>
              <a:rPr lang="en-US" sz="1600" dirty="0" err="1" smtClean="0"/>
              <a:t>νά</a:t>
            </a:r>
            <a:r>
              <a:rPr lang="en-US" sz="1600" dirty="0" smtClean="0"/>
              <a:t>π</a:t>
            </a:r>
            <a:r>
              <a:rPr lang="en-US" sz="1600" dirty="0" err="1" smtClean="0"/>
              <a:t>τυξης</a:t>
            </a:r>
            <a:r>
              <a:rPr lang="el-GR" sz="1600" dirty="0" smtClean="0"/>
              <a:t>¨</a:t>
            </a:r>
            <a:r>
              <a:rPr lang="en-US" sz="1600" dirty="0" smtClean="0"/>
              <a:t>.</a:t>
            </a:r>
            <a:endParaRPr lang="el-GR" sz="1600" dirty="0" smtClean="0"/>
          </a:p>
        </p:txBody>
      </p:sp>
    </p:spTree>
    <p:extLst>
      <p:ext uri="{BB962C8B-B14F-4D97-AF65-F5344CB8AC3E}">
        <p14:creationId xmlns:p14="http://schemas.microsoft.com/office/powerpoint/2010/main" val="3583237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3499"/>
            <a:ext cx="9108504" cy="6986530"/>
          </a:xfrm>
          <a:prstGeom prst="rect">
            <a:avLst/>
          </a:prstGeom>
          <a:noFill/>
        </p:spPr>
        <p:txBody>
          <a:bodyPr wrap="square" rtlCol="0">
            <a:spAutoFit/>
          </a:bodyPr>
          <a:lstStyle/>
          <a:p>
            <a:r>
              <a:rPr lang="el-GR" sz="1600" dirty="0"/>
              <a:t>Με </a:t>
            </a:r>
            <a:r>
              <a:rPr lang="el-GR" sz="1600" dirty="0" smtClean="0"/>
              <a:t>την '</a:t>
            </a:r>
            <a:r>
              <a:rPr lang="el-GR" sz="1600" dirty="0"/>
              <a:t>Εκθεση Μπρούντλαντ, δύο κύριες και </a:t>
            </a:r>
            <a:r>
              <a:rPr lang="el-GR" sz="1600" dirty="0" smtClean="0"/>
              <a:t>δυναμικές ιδέες της οικολογίας εισέρχονται επίσημα στη</a:t>
            </a:r>
            <a:endParaRPr lang="el-GR" sz="1600" dirty="0"/>
          </a:p>
          <a:p>
            <a:r>
              <a:rPr lang="el-GR" sz="1600" dirty="0" smtClean="0"/>
              <a:t>διεθνή </a:t>
            </a:r>
            <a:r>
              <a:rPr lang="el-GR" sz="1600" dirty="0"/>
              <a:t>σκηνή:</a:t>
            </a:r>
          </a:p>
          <a:p>
            <a:pPr marL="285750" indent="-285750">
              <a:buFont typeface="Wingdings" charset="2"/>
              <a:buChar char="ü"/>
            </a:pPr>
            <a:r>
              <a:rPr lang="el-GR" sz="1600" dirty="0" smtClean="0"/>
              <a:t>κατ</a:t>
            </a:r>
            <a:r>
              <a:rPr lang="el-GR" sz="1600" dirty="0"/>
              <a:t>' αρχάς, ότι πρώτη προτεραιότητα πρέπει να </a:t>
            </a:r>
            <a:r>
              <a:rPr lang="el-GR" sz="1600" dirty="0" smtClean="0"/>
              <a:t>είναι η προστασία του πλανήτη, δηλαδή οφείλουμε να</a:t>
            </a:r>
            <a:endParaRPr lang="el-GR" sz="1600" dirty="0"/>
          </a:p>
          <a:p>
            <a:r>
              <a:rPr lang="el-GR" sz="1600" dirty="0" smtClean="0"/>
              <a:t>υιοθετήσουμε </a:t>
            </a:r>
            <a:r>
              <a:rPr lang="el-GR" sz="1600" dirty="0"/>
              <a:t>τρόπους παραγωγής που να </a:t>
            </a:r>
            <a:r>
              <a:rPr lang="el-GR" sz="1600" dirty="0" smtClean="0"/>
              <a:t>σέβονται περισσότερο το περιβάλλον.</a:t>
            </a:r>
            <a:endParaRPr lang="el-GR" sz="1600" dirty="0"/>
          </a:p>
          <a:p>
            <a:pPr marL="285750" indent="-285750">
              <a:buFont typeface="Wingdings" charset="2"/>
              <a:buChar char="ü"/>
            </a:pPr>
            <a:r>
              <a:rPr lang="el-GR" sz="1600" dirty="0" smtClean="0"/>
              <a:t>κατόπιν</a:t>
            </a:r>
            <a:r>
              <a:rPr lang="el-GR" sz="1600" dirty="0"/>
              <a:t>, και ως συνέπεια της προηγούμενης </a:t>
            </a:r>
            <a:r>
              <a:rPr lang="el-GR" sz="1600" dirty="0" smtClean="0"/>
              <a:t>αντίληψης, ότι ο δυτικός τρόπος ζωής και κατανάλωσης</a:t>
            </a:r>
            <a:endParaRPr lang="el-GR" sz="1600" dirty="0"/>
          </a:p>
          <a:p>
            <a:r>
              <a:rPr lang="el-GR" sz="1600" dirty="0" smtClean="0"/>
              <a:t>δεν </a:t>
            </a:r>
            <a:r>
              <a:rPr lang="el-GR" sz="1600" dirty="0"/>
              <a:t>μπορεί να επεκταθεί στον υπόλοιπο κόσμο </a:t>
            </a:r>
            <a:r>
              <a:rPr lang="el-GR" sz="1600" dirty="0" smtClean="0"/>
              <a:t>χωρίς να απειληθεί σοβαρά το μέλλον του πλανήτη.</a:t>
            </a:r>
            <a:endParaRPr lang="el-GR" sz="1600" dirty="0"/>
          </a:p>
          <a:p>
            <a:r>
              <a:rPr lang="el-GR" sz="1600" dirty="0" smtClean="0"/>
              <a:t>Η </a:t>
            </a:r>
            <a:r>
              <a:rPr lang="el-GR" sz="1600" dirty="0"/>
              <a:t>πεποίθηση αυτή κυριάρχησε σε ολόκληρη </a:t>
            </a:r>
            <a:r>
              <a:rPr lang="el-GR" sz="1600" dirty="0" smtClean="0"/>
              <a:t>την επόμενη δεκαετία. Η Επιτροπή Μπρούντλαντ προανήγγειλε αυτό που επρόκειτο να πραγματοποιηθεί τα επόμενα χρόνια, δηλαδή μια μεγάλη «Διάσκεψη για τη Γη», κατά την οποία οι προβληματισμοί για την βιώσιμη ανάπτυξη θα εκφράζονταν επίσημα από το σύνολο των</a:t>
            </a:r>
            <a:endParaRPr lang="el-GR" sz="1600" dirty="0"/>
          </a:p>
          <a:p>
            <a:r>
              <a:rPr lang="el-GR" sz="1600" dirty="0" smtClean="0"/>
              <a:t>εθνών</a:t>
            </a:r>
            <a:r>
              <a:rPr lang="el-GR" sz="1600" dirty="0"/>
              <a:t>. Πρόκειται για τη Διάσκεψη του Ρίο, το 1992</a:t>
            </a:r>
            <a:r>
              <a:rPr lang="el-GR" sz="1600" dirty="0" smtClean="0"/>
              <a:t>.</a:t>
            </a:r>
          </a:p>
          <a:p>
            <a:endParaRPr lang="el-GR" sz="1600" dirty="0"/>
          </a:p>
          <a:p>
            <a:pPr algn="ctr"/>
            <a:r>
              <a:rPr lang="el-GR" sz="1600" dirty="0" smtClean="0"/>
              <a:t> </a:t>
            </a:r>
            <a:r>
              <a:rPr lang="el-GR" sz="1600" b="1" dirty="0" smtClean="0"/>
              <a:t>Ρίο: Η καθαγίαση της βιώσιμης ανάπτυξης</a:t>
            </a:r>
            <a:endParaRPr lang="el-GR" sz="1600" b="1" dirty="0"/>
          </a:p>
          <a:p>
            <a:r>
              <a:rPr lang="el-GR" sz="1600" dirty="0" smtClean="0"/>
              <a:t>Κατά </a:t>
            </a:r>
            <a:r>
              <a:rPr lang="el-GR" sz="1600" dirty="0"/>
              <a:t>τη Διάσκεψη του Ρίο, η </a:t>
            </a:r>
            <a:r>
              <a:rPr lang="el-GR" sz="1600" dirty="0" smtClean="0"/>
              <a:t>έννοια της βιώσιμης ανάπτυξης υιοθετήθηκε επισήμως ως θεμέλιο της διεθνούς συνεργασίας. Η πρώτη «Παγκόσμια Διάσκεψη για τη Γη» έθεσε τις βάσεις των κύριων αξόνων της</a:t>
            </a:r>
            <a:endParaRPr lang="en-US" sz="1600" dirty="0" smtClean="0"/>
          </a:p>
          <a:p>
            <a:r>
              <a:rPr lang="el-GR" sz="1600" dirty="0"/>
              <a:t>προβληματικής που </a:t>
            </a:r>
            <a:r>
              <a:rPr lang="el-GR" sz="1600" dirty="0" smtClean="0"/>
              <a:t>χαρακτηρίζουν </a:t>
            </a:r>
            <a:r>
              <a:rPr lang="el-GR" sz="1600" dirty="0"/>
              <a:t>σήμερα τις </a:t>
            </a:r>
            <a:r>
              <a:rPr lang="en-US" sz="1600" dirty="0" smtClean="0"/>
              <a:t>π</a:t>
            </a:r>
            <a:r>
              <a:rPr lang="en-US" sz="1600" dirty="0" err="1" smtClean="0"/>
              <a:t>ολιτικές</a:t>
            </a:r>
            <a:r>
              <a:rPr lang="en-US" sz="1600" dirty="0" smtClean="0"/>
              <a:t> </a:t>
            </a:r>
            <a:r>
              <a:rPr lang="en-US" sz="1600" dirty="0" err="1" smtClean="0"/>
              <a:t>του</a:t>
            </a:r>
            <a:r>
              <a:rPr lang="en-US" sz="1600" dirty="0" smtClean="0"/>
              <a:t> </a:t>
            </a:r>
            <a:r>
              <a:rPr lang="en-US" sz="1600" dirty="0" err="1" smtClean="0"/>
              <a:t>Δημοσίου</a:t>
            </a:r>
            <a:r>
              <a:rPr lang="en-US" sz="1600" dirty="0" smtClean="0"/>
              <a:t> </a:t>
            </a:r>
            <a:r>
              <a:rPr lang="en-US" sz="1600" dirty="0" err="1" smtClean="0"/>
              <a:t>κ</a:t>
            </a:r>
            <a:r>
              <a:rPr lang="en-US" sz="1600" dirty="0" smtClean="0"/>
              <a:t>α</a:t>
            </a:r>
            <a:r>
              <a:rPr lang="en-US" sz="1600" dirty="0" err="1" smtClean="0"/>
              <a:t>ι</a:t>
            </a:r>
            <a:r>
              <a:rPr lang="en-US" sz="1600" dirty="0" smtClean="0"/>
              <a:t> </a:t>
            </a:r>
            <a:r>
              <a:rPr lang="en-US" sz="1600" dirty="0" err="1" smtClean="0"/>
              <a:t>ιδιωτικού</a:t>
            </a:r>
            <a:r>
              <a:rPr lang="en-US" sz="1600" dirty="0" smtClean="0"/>
              <a:t> </a:t>
            </a:r>
            <a:r>
              <a:rPr lang="en-US" sz="1600" dirty="0" err="1" smtClean="0"/>
              <a:t>τομέ</a:t>
            </a:r>
            <a:r>
              <a:rPr lang="en-US" sz="1600" dirty="0" smtClean="0"/>
              <a:t>α</a:t>
            </a:r>
            <a:r>
              <a:rPr lang="el-GR" sz="1600" dirty="0" smtClean="0"/>
              <a:t>. </a:t>
            </a:r>
            <a:endParaRPr lang="el-GR" sz="1600" dirty="0"/>
          </a:p>
          <a:p>
            <a:r>
              <a:rPr lang="el-GR" sz="1600" dirty="0" smtClean="0"/>
              <a:t>1. Η </a:t>
            </a:r>
            <a:r>
              <a:rPr lang="el-GR" sz="1600" dirty="0"/>
              <a:t>Ατζέντα </a:t>
            </a:r>
            <a:r>
              <a:rPr lang="el-GR" sz="1600" b="1" dirty="0"/>
              <a:t>21, </a:t>
            </a:r>
            <a:r>
              <a:rPr lang="el-GR" sz="1600" dirty="0"/>
              <a:t>ένα πρόγραμμα δράσης για </a:t>
            </a:r>
            <a:r>
              <a:rPr lang="el-GR" sz="1600" dirty="0" smtClean="0"/>
              <a:t>τη δεκαετία</a:t>
            </a:r>
            <a:endParaRPr lang="el-GR" sz="1600" dirty="0"/>
          </a:p>
          <a:p>
            <a:r>
              <a:rPr lang="el-GR" sz="1600" dirty="0" smtClean="0"/>
              <a:t> </a:t>
            </a:r>
            <a:r>
              <a:rPr lang="el-GR" sz="1600" dirty="0"/>
              <a:t>Η Διάσκεψη του Ρίο </a:t>
            </a:r>
            <a:r>
              <a:rPr lang="el-GR" sz="1600" dirty="0" smtClean="0"/>
              <a:t>πραγματοποιήθηκε τον Ιούνιο του 1992, σε μια μεγάλη μητρόπολη, σύμβολο</a:t>
            </a:r>
            <a:endParaRPr lang="el-GR" sz="1600" dirty="0"/>
          </a:p>
          <a:p>
            <a:r>
              <a:rPr lang="el-GR" sz="1600" dirty="0" smtClean="0"/>
              <a:t>των προβλημάτων που αντιμετωπίζει η ανάπτυξη στις χώρες του Νότου. Παρόλο που η Βραζιλία είναι μια μεγάλη αγροτική και βιομηχανική δύναμη με ευνοϊκή θέση στον κύκλο των αναδυόμενων χωρών, περισσότερα από 100 εκατομμύρια άτομα, κάτοικοι των παραγκουπόλεων και ακτήμονες, ζουν κάτω από συνθήκες υπερβολικής φτώχειας, αποκλεισμένοι από την διαδικασία της οικονομικήςανάπτυξης. Όσο για το Ρίο ντε Τζανέιρο, την πόλη που φιλοξένησε τη Διάσκεψη, αυτή συγκεντρώνει όλες τις αρνητικές όψεις της υπανάπτυξης: τεράστιες παραγκουπόλεις (φαβέλες), ανεργία, βία, μόλυνση, άναρχη δόμηση, ανεπαρκείς μεταφορές. Ως κατάληξη των εργασιών τηςΔιάσκεψης του Ρίο, 173 Αρχηγοί Κρατών και Κυβερνήσεων υιοθετούν την «Ατζέντα 21» (21 για τον 21</a:t>
            </a:r>
            <a:r>
              <a:rPr lang="el-GR" sz="1600" baseline="30000" dirty="0" smtClean="0"/>
              <a:t>ο</a:t>
            </a:r>
            <a:r>
              <a:rPr lang="el-GR" sz="1600" dirty="0" smtClean="0"/>
              <a:t> αιώνα), ένα κείμενο με υπότιτλο «Παγκόσμια στρατηγική για την βιώσιμη ανάπτυξη.</a:t>
            </a:r>
            <a:r>
              <a:rPr lang="el-GR" sz="1600" dirty="0"/>
              <a:t> Παρουσιάστηκε από τον τότε </a:t>
            </a:r>
            <a:r>
              <a:rPr lang="el-GR" sz="1600" dirty="0" smtClean="0"/>
              <a:t>Γενικό Γραμματέατ</a:t>
            </a:r>
            <a:r>
              <a:rPr lang="en-US" sz="1600" dirty="0" smtClean="0"/>
              <a:t> </a:t>
            </a:r>
            <a:r>
              <a:rPr lang="el-GR" sz="1600" dirty="0" smtClean="0"/>
              <a:t>ου ΟΗΕ Μπούτρος Μπούτρος Γκάλι . Η Ατζέντα</a:t>
            </a:r>
            <a:r>
              <a:rPr lang="en-US" sz="1600" dirty="0" smtClean="0"/>
              <a:t> </a:t>
            </a:r>
            <a:r>
              <a:rPr lang="el-GR" sz="1600" dirty="0" smtClean="0"/>
              <a:t>21 περιλαμβάνει 27 αρχές που θεωρούνται θεμελιώδεις</a:t>
            </a:r>
            <a:r>
              <a:rPr lang="en-US" sz="1600" dirty="0" smtClean="0"/>
              <a:t> </a:t>
            </a:r>
            <a:r>
              <a:rPr lang="el-GR" sz="1600" dirty="0" smtClean="0"/>
              <a:t>προκειμένου να γίνει η βιώσιμη ανάπτυξη πραγματικότητα</a:t>
            </a:r>
            <a:r>
              <a:rPr lang="en-US" sz="1600" dirty="0" smtClean="0"/>
              <a:t> </a:t>
            </a:r>
            <a:r>
              <a:rPr lang="el-GR" sz="1600" dirty="0" smtClean="0"/>
              <a:t>πριν τα τέλη του </a:t>
            </a:r>
            <a:r>
              <a:rPr lang="en-US" sz="1600" dirty="0" smtClean="0"/>
              <a:t>21</a:t>
            </a:r>
            <a:r>
              <a:rPr lang="el-GR" sz="1600" baseline="30000" dirty="0" smtClean="0"/>
              <a:t>ου</a:t>
            </a:r>
            <a:r>
              <a:rPr lang="el-GR" sz="1600" dirty="0" smtClean="0"/>
              <a:t> αιώνα .</a:t>
            </a:r>
          </a:p>
        </p:txBody>
      </p:sp>
    </p:spTree>
    <p:extLst>
      <p:ext uri="{BB962C8B-B14F-4D97-AF65-F5344CB8AC3E}">
        <p14:creationId xmlns:p14="http://schemas.microsoft.com/office/powerpoint/2010/main" val="3271454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260648"/>
            <a:ext cx="8640960" cy="7478973"/>
          </a:xfrm>
          <a:prstGeom prst="rect">
            <a:avLst/>
          </a:prstGeom>
          <a:noFill/>
        </p:spPr>
        <p:txBody>
          <a:bodyPr wrap="square" rtlCol="0">
            <a:spAutoFit/>
          </a:bodyPr>
          <a:lstStyle/>
          <a:p>
            <a:pPr algn="just"/>
            <a:r>
              <a:rPr lang="en-US" sz="1600" dirty="0" err="1" smtClean="0"/>
              <a:t>Οι</a:t>
            </a:r>
            <a:r>
              <a:rPr lang="en-US" sz="1600" dirty="0" smtClean="0"/>
              <a:t> π</a:t>
            </a:r>
            <a:r>
              <a:rPr lang="en-US" sz="1600" dirty="0" err="1" smtClean="0"/>
              <a:t>ιο</a:t>
            </a:r>
            <a:r>
              <a:rPr lang="en-US" sz="1600" dirty="0" smtClean="0"/>
              <a:t> </a:t>
            </a:r>
            <a:r>
              <a:rPr lang="en-US" sz="1600" dirty="0" err="1" smtClean="0"/>
              <a:t>σημ</a:t>
            </a:r>
            <a:r>
              <a:rPr lang="en-US" sz="1600" dirty="0" smtClean="0"/>
              <a:t>α</a:t>
            </a:r>
            <a:r>
              <a:rPr lang="en-US" sz="1600" dirty="0" err="1" smtClean="0"/>
              <a:t>ντικές</a:t>
            </a:r>
            <a:r>
              <a:rPr lang="en-US" sz="1600" dirty="0" smtClean="0"/>
              <a:t> απ</a:t>
            </a:r>
            <a:r>
              <a:rPr lang="en-US" sz="1600" dirty="0" err="1" smtClean="0"/>
              <a:t>ό</a:t>
            </a:r>
            <a:r>
              <a:rPr lang="en-US" sz="1600" dirty="0" smtClean="0"/>
              <a:t> α</a:t>
            </a:r>
            <a:r>
              <a:rPr lang="en-US" sz="1600" dirty="0" err="1" smtClean="0"/>
              <a:t>υτές</a:t>
            </a:r>
            <a:r>
              <a:rPr lang="en-US" sz="1600" dirty="0" smtClean="0"/>
              <a:t> </a:t>
            </a:r>
            <a:r>
              <a:rPr lang="en-US" sz="1600" dirty="0" err="1" smtClean="0"/>
              <a:t>θεωρούντ</a:t>
            </a:r>
            <a:r>
              <a:rPr lang="en-US" sz="1600" dirty="0" smtClean="0"/>
              <a:t>α</a:t>
            </a:r>
            <a:r>
              <a:rPr lang="en-US" sz="1600" dirty="0" err="1" smtClean="0"/>
              <a:t>ι</a:t>
            </a:r>
            <a:r>
              <a:rPr lang="en-US" sz="1600" dirty="0" smtClean="0"/>
              <a:t>:</a:t>
            </a:r>
            <a:r>
              <a:rPr lang="el-GR" sz="1600" dirty="0" smtClean="0"/>
              <a:t> </a:t>
            </a:r>
          </a:p>
          <a:p>
            <a:pPr marL="285750" indent="-285750" algn="just">
              <a:buFont typeface="Courier New"/>
              <a:buChar char="o"/>
            </a:pPr>
            <a:r>
              <a:rPr lang="el-GR" sz="1600" dirty="0" smtClean="0"/>
              <a:t>« Οι άνθρωποι βρίσκονται στο κέντρο του ενδιαφέροντος</a:t>
            </a:r>
          </a:p>
          <a:p>
            <a:pPr algn="just"/>
            <a:r>
              <a:rPr lang="el-GR" sz="1600" dirty="0" smtClean="0"/>
              <a:t>για τη βιώσιμη ανάπτυξη. Έχουν δικαίωμα σε μια ζωή παραγωγική , σε αρμονία με τη φύση και</a:t>
            </a:r>
          </a:p>
          <a:p>
            <a:pPr algn="just"/>
            <a:r>
              <a:rPr lang="el-GR" sz="1600" dirty="0" smtClean="0"/>
              <a:t>με εξασφαλισμένη πρόσβαση στην υγεία » (πρώτη αρχή) .</a:t>
            </a:r>
          </a:p>
          <a:p>
            <a:pPr marL="285750" indent="-285750" algn="just">
              <a:buFont typeface="Courier New"/>
              <a:buChar char="o"/>
            </a:pPr>
            <a:r>
              <a:rPr lang="el-GR" sz="1600" dirty="0" smtClean="0"/>
              <a:t>«</a:t>
            </a:r>
            <a:r>
              <a:rPr lang="el-GR" sz="1600" dirty="0"/>
              <a:t>Όλα τα κράτη και όλοι οι άνθρωποι οφείλουν </a:t>
            </a:r>
            <a:r>
              <a:rPr lang="el-GR" sz="1600" dirty="0" smtClean="0"/>
              <a:t>να συνεργαστούν για την εξάλειψη της φτώχειας, που αποτελεί βασική προϋπόθεση της βιώσιμης ανάπτυξης, με σκοπό να μειωθούν οι διαφορές στο επίπεδο ζωής και να ανταποκριθούμε καλύτερα στις ανάγκες της πλειοψηφίας των ανθρώπων σε όλο τον κόσμο » (πέμπτη αρχή) .</a:t>
            </a:r>
            <a:endParaRPr lang="el-GR" sz="1600" dirty="0"/>
          </a:p>
          <a:p>
            <a:pPr algn="just"/>
            <a:r>
              <a:rPr lang="el-GR" sz="1600" dirty="0" smtClean="0"/>
              <a:t>'</a:t>
            </a:r>
            <a:r>
              <a:rPr lang="el-GR" sz="1600" dirty="0"/>
              <a:t>Οπως και η Έκθεση </a:t>
            </a:r>
            <a:r>
              <a:rPr lang="el-GR" sz="1600" dirty="0" smtClean="0"/>
              <a:t>Μπρούντλαντ</a:t>
            </a:r>
            <a:r>
              <a:rPr lang="el-GR" sz="1600" dirty="0"/>
              <a:t>, η Ατζέντα </a:t>
            </a:r>
            <a:r>
              <a:rPr lang="el-GR" sz="1600" dirty="0" smtClean="0"/>
              <a:t>21 αποτελεί και αυτή ένα ανθρωπιστικό μανιφέστο που διακηρύσσει ότι η αλληλεγγύη είναι αναγκαία μεταξύ πλουσίων και φτωχών χωρών για τη δημιουργία ενός καλύτερου κόσμου. Όμως, οι περιβαλλοντικές ανησυχίες καταλαμβάνουν προεξάρχουσα θέση, όπως διαπιστώνουμε από την πρώτη αρχή . Γεγονός που επιβεβαιώνεται</a:t>
            </a:r>
            <a:endParaRPr lang="el-GR" sz="1600" dirty="0"/>
          </a:p>
          <a:p>
            <a:pPr algn="just"/>
            <a:r>
              <a:rPr lang="el-GR" sz="1600" dirty="0" smtClean="0"/>
              <a:t>και </a:t>
            </a:r>
            <a:r>
              <a:rPr lang="el-GR" sz="1600" dirty="0"/>
              <a:t>από την τ</a:t>
            </a:r>
            <a:r>
              <a:rPr lang="el-GR" sz="1600" dirty="0" smtClean="0"/>
              <a:t>ρίτη: </a:t>
            </a:r>
          </a:p>
          <a:p>
            <a:pPr marL="285750" indent="-285750" algn="just">
              <a:buFont typeface="Courier New"/>
              <a:buChar char="o"/>
            </a:pPr>
            <a:r>
              <a:rPr lang="el-GR" sz="1600" dirty="0" smtClean="0"/>
              <a:t>«</a:t>
            </a:r>
            <a:r>
              <a:rPr lang="el-GR" sz="1600" dirty="0"/>
              <a:t>Το δικαίωμα στην ανάπτυξη πρέπει να </a:t>
            </a:r>
            <a:r>
              <a:rPr lang="el-GR" sz="1600" dirty="0" smtClean="0"/>
              <a:t>πραγματοποιείται με τρόπο που να ικανοποιεί εξίσου τις ανάγκες που σχετίζονται με την ανάπτυξη και με το περιβάλλον των μελλοντικών γενεών</a:t>
            </a:r>
          </a:p>
          <a:p>
            <a:pPr algn="just"/>
            <a:r>
              <a:rPr lang="el-GR" sz="1600" dirty="0"/>
              <a:t>Η τέταρτη αρχή θέτει τους άξονες </a:t>
            </a:r>
            <a:r>
              <a:rPr lang="el-GR" sz="1600" dirty="0" smtClean="0"/>
              <a:t>προτεραιότητας της </a:t>
            </a:r>
            <a:r>
              <a:rPr lang="el-GR" sz="1600" dirty="0"/>
              <a:t>διεθνούς συνεργασίας που θα σημαδέψουν </a:t>
            </a:r>
            <a:r>
              <a:rPr lang="el-GR" sz="1600" dirty="0" smtClean="0"/>
              <a:t>τις επόμενες δεκαετίες:</a:t>
            </a:r>
            <a:endParaRPr lang="el-GR" sz="1600" dirty="0"/>
          </a:p>
          <a:p>
            <a:pPr algn="just"/>
            <a:r>
              <a:rPr lang="el-GR" sz="1600" b="1" i="1" dirty="0" smtClean="0"/>
              <a:t>«</a:t>
            </a:r>
            <a:r>
              <a:rPr lang="el-GR" sz="1600" b="1" i="1" dirty="0"/>
              <a:t>Για να πετύχουμε τη βιώσιμη ανάπτυξη, η </a:t>
            </a:r>
            <a:r>
              <a:rPr lang="el-GR" sz="1600" b="1" i="1" dirty="0" smtClean="0"/>
              <a:t>προστασία του </a:t>
            </a:r>
            <a:r>
              <a:rPr lang="el-GR" sz="1600" b="1" i="1" dirty="0"/>
              <a:t>περιβάλλοντος πρέπει να αποτελεί </a:t>
            </a:r>
            <a:r>
              <a:rPr lang="el-GR" sz="1600" b="1" i="1" dirty="0" smtClean="0"/>
              <a:t>αναπόσπαστο μέρος </a:t>
            </a:r>
            <a:r>
              <a:rPr lang="el-GR" sz="1600" b="1" i="1" dirty="0"/>
              <a:t>της διαδικασίας της ανάπτυξης και να </a:t>
            </a:r>
            <a:r>
              <a:rPr lang="el-GR" sz="1600" b="1" i="1" dirty="0" smtClean="0"/>
              <a:t>μη διαχωρίζεται </a:t>
            </a:r>
            <a:r>
              <a:rPr lang="el-GR" sz="1600" b="1" i="1" dirty="0"/>
              <a:t>από αυτήν » </a:t>
            </a:r>
            <a:r>
              <a:rPr lang="el-GR" sz="1600" dirty="0" smtClean="0"/>
              <a:t>.</a:t>
            </a:r>
            <a:endParaRPr lang="el-GR" sz="1600" dirty="0"/>
          </a:p>
          <a:p>
            <a:pPr algn="just"/>
            <a:r>
              <a:rPr lang="el-GR" sz="1600" dirty="0" smtClean="0"/>
              <a:t>Κάθε </a:t>
            </a:r>
            <a:r>
              <a:rPr lang="el-GR" sz="1600" dirty="0"/>
              <a:t>χώρα </a:t>
            </a:r>
            <a:r>
              <a:rPr lang="el-GR" sz="1600" dirty="0" smtClean="0"/>
              <a:t>οφείλει </a:t>
            </a:r>
            <a:r>
              <a:rPr lang="el-GR" sz="1600" dirty="0"/>
              <a:t>να υιοθετήσει μια πολιτική </a:t>
            </a:r>
            <a:r>
              <a:rPr lang="el-GR" sz="1600" dirty="0" smtClean="0"/>
              <a:t>βιώσιμης ανάπτυξης</a:t>
            </a:r>
            <a:r>
              <a:rPr lang="el-GR" sz="1600" dirty="0"/>
              <a:t>. Οι άξονες δράσης που </a:t>
            </a:r>
            <a:r>
              <a:rPr lang="el-GR" sz="1600" dirty="0" smtClean="0"/>
              <a:t>συνδέονται με το </a:t>
            </a:r>
            <a:r>
              <a:rPr lang="el-GR" sz="1600" dirty="0"/>
              <a:t>περιβάλλον κυριαρχούν: τα τρία μοναδικά </a:t>
            </a:r>
            <a:r>
              <a:rPr lang="el-GR" sz="1600" dirty="0" smtClean="0"/>
              <a:t>ζητήματα από </a:t>
            </a:r>
            <a:r>
              <a:rPr lang="el-GR" sz="1600" dirty="0"/>
              <a:t>τη </a:t>
            </a:r>
            <a:r>
              <a:rPr lang="el-GR" sz="1600" dirty="0" smtClean="0"/>
              <a:t>Διάσκεψη </a:t>
            </a:r>
            <a:r>
              <a:rPr lang="el-GR" sz="1600" dirty="0"/>
              <a:t>του Ρίο που κατέληξαν </a:t>
            </a:r>
            <a:r>
              <a:rPr lang="en-US" sz="1600" dirty="0" err="1" smtClean="0"/>
              <a:t>σε</a:t>
            </a:r>
            <a:r>
              <a:rPr lang="en-US" sz="1600" dirty="0" smtClean="0"/>
              <a:t> </a:t>
            </a:r>
            <a:r>
              <a:rPr lang="en-US" sz="1600" dirty="0" err="1" smtClean="0"/>
              <a:t>διεθν</a:t>
            </a:r>
            <a:r>
              <a:rPr lang="el-GR" sz="1600" dirty="0" smtClean="0"/>
              <a:t>εί</a:t>
            </a:r>
            <a:r>
              <a:rPr lang="en-US" sz="1600" dirty="0" err="1" smtClean="0"/>
              <a:t>ς</a:t>
            </a:r>
            <a:r>
              <a:rPr lang="el-GR" sz="1600" dirty="0" smtClean="0"/>
              <a:t> συμφωνίες </a:t>
            </a:r>
            <a:r>
              <a:rPr lang="el-GR" sz="1600" dirty="0"/>
              <a:t>αποτελούν σήμερα και τους </a:t>
            </a:r>
            <a:r>
              <a:rPr lang="el-GR" sz="1600" dirty="0" smtClean="0"/>
              <a:t>πυλώνες της βιώσιμης </a:t>
            </a:r>
            <a:r>
              <a:rPr lang="el-GR" sz="1600" dirty="0"/>
              <a:t>ανάπτυξης: οι κλιματικές αλλαγές, η </a:t>
            </a:r>
            <a:r>
              <a:rPr lang="el-GR" sz="1600" dirty="0" smtClean="0"/>
              <a:t>βιοποικιλότητα και </a:t>
            </a:r>
            <a:r>
              <a:rPr lang="el-GR" sz="1600" dirty="0"/>
              <a:t>η ερημοποίηση (παρόλο που </a:t>
            </a:r>
            <a:r>
              <a:rPr lang="el-GR" sz="1600" dirty="0" smtClean="0"/>
              <a:t>επισημάνθηκε αργότερα</a:t>
            </a:r>
            <a:r>
              <a:rPr lang="el-GR" sz="1600" dirty="0"/>
              <a:t>, θεωρείται απόρροια του Ρίο). </a:t>
            </a:r>
            <a:r>
              <a:rPr lang="el-GR" sz="1600" dirty="0" smtClean="0"/>
              <a:t>Υιοθετήθηκε επίσης </a:t>
            </a:r>
            <a:r>
              <a:rPr lang="el-GR" sz="1600" dirty="0"/>
              <a:t>και μια διακήρυξη για τα δάση.</a:t>
            </a:r>
            <a:endParaRPr lang="en-US" sz="1600" dirty="0"/>
          </a:p>
          <a:p>
            <a:endParaRPr lang="el-GR" sz="1600" dirty="0"/>
          </a:p>
          <a:p>
            <a:endParaRPr lang="el-GR" sz="1600" dirty="0"/>
          </a:p>
          <a:p>
            <a:endParaRPr lang="el-GR" sz="1600" dirty="0"/>
          </a:p>
          <a:p>
            <a:endParaRPr lang="el-GR" sz="1600" dirty="0" smtClean="0"/>
          </a:p>
          <a:p>
            <a:endParaRPr lang="el-GR" sz="1600" dirty="0" smtClean="0"/>
          </a:p>
          <a:p>
            <a:endParaRPr lang="el-GR" sz="1600" dirty="0"/>
          </a:p>
        </p:txBody>
      </p:sp>
    </p:spTree>
    <p:extLst>
      <p:ext uri="{BB962C8B-B14F-4D97-AF65-F5344CB8AC3E}">
        <p14:creationId xmlns:p14="http://schemas.microsoft.com/office/powerpoint/2010/main" val="12740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96" y="260648"/>
            <a:ext cx="9001000" cy="6001644"/>
          </a:xfrm>
          <a:prstGeom prst="rect">
            <a:avLst/>
          </a:prstGeom>
          <a:noFill/>
        </p:spPr>
        <p:txBody>
          <a:bodyPr wrap="square" rtlCol="0">
            <a:spAutoFit/>
          </a:bodyPr>
          <a:lstStyle/>
          <a:p>
            <a:pPr algn="ctr"/>
            <a:r>
              <a:rPr lang="el-GR" sz="1600" b="1" dirty="0" smtClean="0"/>
              <a:t>Περισσότερη </a:t>
            </a:r>
            <a:r>
              <a:rPr lang="el-GR" sz="1600" b="1" dirty="0"/>
              <a:t>παραγωγή, καλύτερη </a:t>
            </a:r>
            <a:r>
              <a:rPr lang="el-GR" sz="1600" b="1" dirty="0" smtClean="0"/>
              <a:t>αναδιανομή,</a:t>
            </a:r>
            <a:r>
              <a:rPr lang="el-GR" sz="1600" b="1" dirty="0"/>
              <a:t> προστασία του μέλλοντος: ένα ασύμβατο τρίπτυχο;</a:t>
            </a:r>
          </a:p>
          <a:p>
            <a:r>
              <a:rPr lang="el-GR" sz="1600" dirty="0" smtClean="0"/>
              <a:t> </a:t>
            </a:r>
          </a:p>
          <a:p>
            <a:r>
              <a:rPr lang="el-GR" sz="1600" dirty="0" smtClean="0"/>
              <a:t>Η </a:t>
            </a:r>
            <a:r>
              <a:rPr lang="el-GR" sz="1600" dirty="0"/>
              <a:t>βιώσιμη ανάπτυξη στηρίζεται λοιπόν σε ένα </a:t>
            </a:r>
            <a:r>
              <a:rPr lang="el-GR" sz="1600" dirty="0" smtClean="0"/>
              <a:t>τρίπτυχο όπου </a:t>
            </a:r>
            <a:r>
              <a:rPr lang="el-GR" sz="1600" dirty="0"/>
              <a:t>η οικονομία (περισσότερη παραγωγή </a:t>
            </a:r>
            <a:r>
              <a:rPr lang="el-GR" sz="1600" dirty="0" smtClean="0"/>
              <a:t>για</a:t>
            </a:r>
            <a:endParaRPr lang="el-GR" sz="1600" dirty="0"/>
          </a:p>
          <a:p>
            <a:r>
              <a:rPr lang="el-GR" sz="1600" dirty="0" smtClean="0"/>
              <a:t>την </a:t>
            </a:r>
            <a:r>
              <a:rPr lang="el-GR" sz="1600" dirty="0"/>
              <a:t>εξυπηρέτηση του μεγαλύτερου δυνατού </a:t>
            </a:r>
            <a:r>
              <a:rPr lang="el-GR" sz="1600" dirty="0" smtClean="0"/>
              <a:t>αριθμού ανθρώπων</a:t>
            </a:r>
            <a:r>
              <a:rPr lang="el-GR" sz="1600" dirty="0"/>
              <a:t>) συνδέεται με την κοινωνία (καλύτερη αναδιανομή</a:t>
            </a:r>
            <a:r>
              <a:rPr lang="el-GR" sz="1600" dirty="0" smtClean="0"/>
              <a:t>,</a:t>
            </a:r>
            <a:r>
              <a:rPr lang="el-GR" sz="1600" dirty="0"/>
              <a:t> αγώνας κατά της φτώχειας), πάντοτε με </a:t>
            </a:r>
            <a:r>
              <a:rPr lang="el-GR" sz="1600" dirty="0" smtClean="0"/>
              <a:t>σεβασμό στο </a:t>
            </a:r>
            <a:r>
              <a:rPr lang="el-GR" sz="1600" dirty="0"/>
              <a:t>περιβάλλον (προστασία της φύσης). Η </a:t>
            </a:r>
            <a:r>
              <a:rPr lang="el-GR" sz="1600" dirty="0" smtClean="0"/>
              <a:t>τέταρτη παράμετρος</a:t>
            </a:r>
            <a:r>
              <a:rPr lang="el-GR" sz="1600" dirty="0"/>
              <a:t>, που διατρέχει όλες τις προηγούμενες, </a:t>
            </a:r>
            <a:r>
              <a:rPr lang="el-GR" sz="1600" dirty="0" smtClean="0"/>
              <a:t>είναι η </a:t>
            </a:r>
            <a:r>
              <a:rPr lang="el-GR" sz="1600" dirty="0"/>
              <a:t>αλληλεγγύη μεταξύ των σημερινών και των </a:t>
            </a:r>
            <a:r>
              <a:rPr lang="el-GR" sz="1600" dirty="0" smtClean="0"/>
              <a:t>μελλοντικών γενεών.</a:t>
            </a:r>
            <a:endParaRPr lang="el-GR" sz="1600" dirty="0"/>
          </a:p>
          <a:p>
            <a:r>
              <a:rPr lang="el-GR" sz="1600" dirty="0" smtClean="0"/>
              <a:t>Η </a:t>
            </a:r>
            <a:r>
              <a:rPr lang="el-GR" sz="1600" dirty="0"/>
              <a:t>βιώσιμη ανάπτυξη συνενώνει </a:t>
            </a:r>
            <a:r>
              <a:rPr lang="el-GR" sz="1600" dirty="0" smtClean="0"/>
              <a:t>παραμέτρους οριζόντιες </a:t>
            </a:r>
            <a:r>
              <a:rPr lang="el-GR" sz="1600" dirty="0"/>
              <a:t>(το χώρο) και κάθετες (το χρόνο). </a:t>
            </a:r>
            <a:r>
              <a:rPr lang="el-GR" sz="1600" dirty="0" smtClean="0"/>
              <a:t>Μια στρατηγική </a:t>
            </a:r>
            <a:r>
              <a:rPr lang="el-GR" sz="1600" dirty="0"/>
              <a:t>βιώσιμης ανάπτυξης κατανέμεται </a:t>
            </a:r>
            <a:r>
              <a:rPr lang="el-GR" sz="1600" dirty="0" smtClean="0"/>
              <a:t>λοιπόν σε </a:t>
            </a:r>
            <a:r>
              <a:rPr lang="el-GR" sz="1600" dirty="0"/>
              <a:t>τρεις διαστάσεις από τη στιγμή που επιδιώκει </a:t>
            </a:r>
            <a:r>
              <a:rPr lang="el-GR" sz="1600" dirty="0" smtClean="0"/>
              <a:t>την ταυτόχρονη </a:t>
            </a:r>
            <a:r>
              <a:rPr lang="el-GR" sz="1600" dirty="0"/>
              <a:t>πρόοδο στους τομείς του περιβάλλοντος</a:t>
            </a:r>
            <a:r>
              <a:rPr lang="el-GR" sz="1600" dirty="0" smtClean="0"/>
              <a:t>,</a:t>
            </a:r>
            <a:r>
              <a:rPr lang="el-GR" sz="1600" dirty="0"/>
              <a:t> της οικονομίας και της κοινωνίας</a:t>
            </a:r>
            <a:r>
              <a:rPr lang="el-GR" sz="1600" dirty="0" smtClean="0"/>
              <a:t>.</a:t>
            </a:r>
            <a:endParaRPr lang="el-GR" sz="1600" dirty="0"/>
          </a:p>
          <a:p>
            <a:r>
              <a:rPr lang="el-GR" sz="1600" dirty="0" smtClean="0"/>
              <a:t>Αυτοί </a:t>
            </a:r>
            <a:r>
              <a:rPr lang="el-GR" sz="1600" dirty="0"/>
              <a:t>οι στόχοι μοιάζουν δύσκολα συμβατοί </a:t>
            </a:r>
            <a:r>
              <a:rPr lang="el-GR" sz="1600" dirty="0" smtClean="0"/>
              <a:t>μεταξύ τους</a:t>
            </a:r>
            <a:r>
              <a:rPr lang="el-GR" sz="1600" dirty="0"/>
              <a:t>. Όλοι οι υφιστάμενοι μεγάλοι θεσμοί, είτε </a:t>
            </a:r>
            <a:r>
              <a:rPr lang="el-GR" sz="1600" dirty="0" smtClean="0"/>
              <a:t>πρόκειται για </a:t>
            </a:r>
            <a:r>
              <a:rPr lang="el-GR" sz="1600" dirty="0"/>
              <a:t>διάφορους οργανισμούς του ΟΗΕ είτε για </a:t>
            </a:r>
            <a:r>
              <a:rPr lang="el-GR" sz="1600" dirty="0" smtClean="0"/>
              <a:t>άλλους κρατικούς </a:t>
            </a:r>
            <a:r>
              <a:rPr lang="el-GR" sz="1600" dirty="0"/>
              <a:t>οργανισμούς είτε για πολυεθνικές </a:t>
            </a:r>
            <a:r>
              <a:rPr lang="el-GR" sz="1600" dirty="0" smtClean="0"/>
              <a:t>εταιρείες ή </a:t>
            </a:r>
            <a:r>
              <a:rPr lang="el-GR" sz="1600" dirty="0"/>
              <a:t>ΜΚΟ, είναι συνήθως </a:t>
            </a:r>
            <a:r>
              <a:rPr lang="el-GR" sz="1600" dirty="0" smtClean="0"/>
              <a:t>προσανατολισμένοι περισσότερο </a:t>
            </a:r>
            <a:r>
              <a:rPr lang="el-GR" sz="1600" dirty="0"/>
              <a:t>προς έναν τομέα, με συνέπεια οι </a:t>
            </a:r>
            <a:r>
              <a:rPr lang="el-GR" sz="1600" dirty="0" smtClean="0"/>
              <a:t>επιδιώξεις τους </a:t>
            </a:r>
            <a:r>
              <a:rPr lang="el-GR" sz="1600" dirty="0"/>
              <a:t>να είναι αντιφατικές, δηλαδή ανταγωνιστικές</a:t>
            </a:r>
            <a:r>
              <a:rPr lang="el-GR" sz="1600" dirty="0" smtClean="0"/>
              <a:t>.</a:t>
            </a:r>
            <a:endParaRPr lang="el-GR" sz="1600" dirty="0"/>
          </a:p>
          <a:p>
            <a:r>
              <a:rPr lang="el-GR" sz="1600" dirty="0" smtClean="0"/>
              <a:t>Καθώς </a:t>
            </a:r>
            <a:r>
              <a:rPr lang="el-GR" sz="1600" dirty="0"/>
              <a:t>η βιώσιμη ανάπτυξη ευνοεί τη διαδικασία </a:t>
            </a:r>
            <a:r>
              <a:rPr lang="el-GR" sz="1600" dirty="0" smtClean="0"/>
              <a:t>διαβούλευσης και </a:t>
            </a:r>
            <a:r>
              <a:rPr lang="el-GR" sz="1600" dirty="0"/>
              <a:t>διαπραγμάτευσης και την αρχή της </a:t>
            </a:r>
            <a:r>
              <a:rPr lang="el-GR" sz="1600" dirty="0" smtClean="0"/>
              <a:t>συλλογικής δράσης </a:t>
            </a:r>
            <a:r>
              <a:rPr lang="el-GR" sz="1600" dirty="0"/>
              <a:t>και της συμμετοχικής δημοκρατίας</a:t>
            </a:r>
            <a:r>
              <a:rPr lang="el-GR" sz="1600" dirty="0" smtClean="0"/>
              <a:t>,</a:t>
            </a:r>
            <a:r>
              <a:rPr lang="el-GR" sz="1600" dirty="0"/>
              <a:t> όλα τα ζητήματα προκαλούν αντιπαραθέσεις και </a:t>
            </a:r>
            <a:r>
              <a:rPr lang="el-GR" sz="1600" dirty="0" smtClean="0"/>
              <a:t>συζητήσεις χωρίς </a:t>
            </a:r>
            <a:r>
              <a:rPr lang="el-GR" sz="1600" dirty="0"/>
              <a:t>τέλος, τόσο σε τοπικό όσο και σε </a:t>
            </a:r>
            <a:r>
              <a:rPr lang="el-GR" sz="1600" dirty="0" smtClean="0"/>
              <a:t>διεθνές επίπεδο</a:t>
            </a:r>
            <a:r>
              <a:rPr lang="el-GR" sz="1600" dirty="0"/>
              <a:t>, γιατί δεν υφίστανται ακόμα ρυθμιστικοί </a:t>
            </a:r>
            <a:r>
              <a:rPr lang="el-GR" sz="1600" dirty="0" smtClean="0"/>
              <a:t>θεσμοί και </a:t>
            </a:r>
            <a:r>
              <a:rPr lang="el-GR" sz="1600" dirty="0"/>
              <a:t>παγκόσμια διακυβέρνηση.</a:t>
            </a:r>
            <a:endParaRPr lang="en-US" sz="1600" dirty="0"/>
          </a:p>
          <a:p>
            <a:endParaRPr lang="el-GR" sz="1600" dirty="0"/>
          </a:p>
          <a:p>
            <a:endParaRPr lang="el-GR" sz="1600" dirty="0"/>
          </a:p>
          <a:p>
            <a:endParaRPr lang="el-GR" sz="1600" dirty="0"/>
          </a:p>
          <a:p>
            <a:endParaRPr lang="el-GR" sz="1600" dirty="0"/>
          </a:p>
          <a:p>
            <a:endParaRPr lang="el-GR" sz="1600" dirty="0"/>
          </a:p>
          <a:p>
            <a:endParaRPr lang="el-GR" sz="1600" dirty="0"/>
          </a:p>
        </p:txBody>
      </p:sp>
    </p:spTree>
    <p:extLst>
      <p:ext uri="{BB962C8B-B14F-4D97-AF65-F5344CB8AC3E}">
        <p14:creationId xmlns:p14="http://schemas.microsoft.com/office/powerpoint/2010/main" val="2370567336"/>
      </p:ext>
    </p:extLst>
  </p:cSld>
  <p:clrMapOvr>
    <a:masterClrMapping/>
  </p:clrMapOvr>
</p:sld>
</file>

<file path=ppt/theme/theme1.xml><?xml version="1.0" encoding="utf-8"?>
<a:theme xmlns:a="http://schemas.openxmlformats.org/drawingml/2006/main" name="Default Design">
  <a:themeElements>
    <a:clrScheme name="">
      <a:dk1>
        <a:srgbClr val="000000"/>
      </a:dk1>
      <a:lt1>
        <a:srgbClr val="FFCC66"/>
      </a:lt1>
      <a:dk2>
        <a:srgbClr val="000000"/>
      </a:dk2>
      <a:lt2>
        <a:srgbClr val="808080"/>
      </a:lt2>
      <a:accent1>
        <a:srgbClr val="00CC99"/>
      </a:accent1>
      <a:accent2>
        <a:srgbClr val="3333CC"/>
      </a:accent2>
      <a:accent3>
        <a:srgbClr val="FFE2B8"/>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7738</TotalTime>
  <Words>5066</Words>
  <Application>Microsoft Macintosh PowerPoint</Application>
  <PresentationFormat>On-screen Show (4:3)</PresentationFormat>
  <Paragraphs>223</Paragraphs>
  <Slides>28</Slides>
  <Notes>11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Default Design</vt:lpstr>
      <vt:lpstr>ΜΕΤΑΛΛΕΥΤΙΚΗ ΒΙΟΜΗΧΑΝΙΑ&amp;ΒΙΩΣΙΜΗ ΑΝΑΠΤΥΞΗ</vt:lpstr>
      <vt:lpstr>ΒΙΩΣΙΜΗ ΑΝΑΠΤΥΞΗ (Β.Α)</vt:lpstr>
      <vt:lpstr>PowerPoint Presentation</vt:lpstr>
      <vt:lpstr>PowerPoint Presentation</vt:lpstr>
      <vt:lpstr>Βιώσιμη Ανάπτυξη - Η μελέτη Bruntland : Ορισμός από την διάσκεψη τού Ρίου το 1992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Northwest Mining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Mining  and  Sustainable Development</dc:title>
  <dc:creator>Laura Skaer</dc:creator>
  <cp:lastModifiedBy>KOSTAS PAPAVASILEIOU</cp:lastModifiedBy>
  <cp:revision>138</cp:revision>
  <dcterms:created xsi:type="dcterms:W3CDTF">2010-01-11T15:39:45Z</dcterms:created>
  <dcterms:modified xsi:type="dcterms:W3CDTF">2015-02-17T00:14:49Z</dcterms:modified>
</cp:coreProperties>
</file>