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6"/>
  </p:notesMasterIdLst>
  <p:sldIdLst>
    <p:sldId id="415" r:id="rId2"/>
    <p:sldId id="438" r:id="rId3"/>
    <p:sldId id="416" r:id="rId4"/>
    <p:sldId id="417" r:id="rId5"/>
    <p:sldId id="418" r:id="rId6"/>
    <p:sldId id="419" r:id="rId7"/>
    <p:sldId id="420" r:id="rId8"/>
    <p:sldId id="421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7" r:id="rId21"/>
    <p:sldId id="422" r:id="rId22"/>
    <p:sldId id="423" r:id="rId23"/>
    <p:sldId id="424" r:id="rId24"/>
    <p:sldId id="425" r:id="rId25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 showScrollbar="0"/>
    <p:sldAll/>
    <p:penClr>
      <a:srgbClr val="FF0000"/>
    </p:penClr>
  </p:showPr>
  <p:clrMru>
    <a:srgbClr val="0099FF"/>
    <a:srgbClr val="FF0000"/>
    <a:srgbClr val="006600"/>
    <a:srgbClr val="FF0066"/>
    <a:srgbClr val="008000"/>
    <a:srgbClr val="FFFF00"/>
    <a:srgbClr val="0000FF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3344" autoAdjust="0"/>
    <p:restoredTop sz="94110" autoAdjust="0"/>
  </p:normalViewPr>
  <p:slideViewPr>
    <p:cSldViewPr>
      <p:cViewPr varScale="1">
        <p:scale>
          <a:sx n="85" d="100"/>
          <a:sy n="85" d="100"/>
        </p:scale>
        <p:origin x="-1483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BCE9609D-D4DC-4294-BE93-C60CDA8244E7}" type="datetimeFigureOut">
              <a:rPr lang="el-GR"/>
              <a:pPr>
                <a:defRPr/>
              </a:pPr>
              <a:t>20/7/2020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l-G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D34FC284-CCC5-49F1-A397-E1093475CB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322022-0CD9-4C6A-9976-EC3A8CC894C3}" type="slidenum">
              <a:rPr lang="el-GR" smtClean="0">
                <a:latin typeface="Arial" pitchFamily="34" charset="0"/>
              </a:rPr>
              <a:pPr/>
              <a:t>1</a:t>
            </a:fld>
            <a:endParaRPr lang="el-G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0B9EC-D2CC-40BA-81E4-C53DFEE8DF2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36155-23E7-4377-B52D-C3995820AF9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AE5A6-BF71-4545-8968-49C57574F68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8B2185-F9EC-44DA-A178-42155CA49E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02D45-7652-4132-838E-07E3F5C8B16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732B2-30B1-4B20-BC68-0C23C8F358C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AE7CD-6B9B-48E5-AB49-3E26DD78C6B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26EE6-DD3E-4C19-A3BA-CCD12CAD5A8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DCC9E-5C32-41F0-9AE2-2E6E8A0C240B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6B68E-FD46-4713-9C5A-22431905A1B3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51599-D964-43BF-9DD8-3908BA6C2D0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08465-0295-4C7C-9943-F29A2776C1B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03CE67B-D38C-4B51-8571-5C300F17A86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Διαχείριση Υδατικών Πόρων</a:t>
            </a:r>
            <a:br>
              <a:rPr lang="el-GR" dirty="0" smtClean="0"/>
            </a:br>
            <a:r>
              <a:rPr lang="el-GR" dirty="0" smtClean="0"/>
              <a:t>Θεσμικό Πλαίσιο</a:t>
            </a:r>
            <a:endParaRPr lang="el-G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dirty="0" smtClean="0"/>
              <a:t>Εμμ. Ανδρεαδάκης</a:t>
            </a:r>
          </a:p>
          <a:p>
            <a:pPr eaLnBrk="1" hangingPunct="1">
              <a:lnSpc>
                <a:spcPct val="80000"/>
              </a:lnSpc>
            </a:pPr>
            <a:r>
              <a:rPr lang="el-GR" dirty="0" smtClean="0"/>
              <a:t>Ιούλιος 2020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Άρθρο 1: Σκοπός</a:t>
            </a:r>
          </a:p>
          <a:p>
            <a:r>
              <a:rPr lang="el-GR" dirty="0" smtClean="0"/>
              <a:t>Άρθρο 2: Ορισμοί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3: Περιοχές </a:t>
            </a:r>
            <a:r>
              <a:rPr lang="el-GR" dirty="0" smtClean="0"/>
              <a:t>λεκάνης απορροής </a:t>
            </a:r>
            <a:r>
              <a:rPr lang="el-GR" dirty="0" smtClean="0"/>
              <a:t>ποταμού (</a:t>
            </a:r>
            <a:r>
              <a:rPr lang="el-GR" dirty="0" smtClean="0"/>
              <a:t>Υδατικά διαμερίσματα</a:t>
            </a:r>
            <a:r>
              <a:rPr lang="el-GR" dirty="0" smtClean="0"/>
              <a:t>)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4: Περιβαλλοντικοί </a:t>
            </a:r>
            <a:r>
              <a:rPr lang="el-GR" dirty="0" smtClean="0"/>
              <a:t>Στόχοι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Άρθρο </a:t>
            </a:r>
            <a:r>
              <a:rPr lang="el-GR" dirty="0" smtClean="0"/>
              <a:t>5: Χαρακτηριστικά </a:t>
            </a:r>
            <a:r>
              <a:rPr lang="el-GR" dirty="0" smtClean="0"/>
              <a:t>περιοχής λεκάνης </a:t>
            </a:r>
            <a:r>
              <a:rPr lang="el-GR" dirty="0" smtClean="0"/>
              <a:t>απορροής ποταμού </a:t>
            </a:r>
            <a:r>
              <a:rPr lang="el-GR" dirty="0" smtClean="0"/>
              <a:t>(υδατικού διαμερίσματος), </a:t>
            </a:r>
            <a:r>
              <a:rPr lang="el-GR" dirty="0" smtClean="0"/>
              <a:t>επισκόπηση των </a:t>
            </a:r>
            <a:r>
              <a:rPr lang="el-GR" dirty="0" smtClean="0"/>
              <a:t>περιβαλλοντικών επιπτώσεων από </a:t>
            </a:r>
            <a:r>
              <a:rPr lang="el-GR" dirty="0" smtClean="0"/>
              <a:t>ανθρώπινες δραστηριότητες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Άρθρο </a:t>
            </a:r>
            <a:r>
              <a:rPr lang="el-GR" dirty="0" smtClean="0"/>
              <a:t>6: Μητρώο </a:t>
            </a:r>
            <a:r>
              <a:rPr lang="el-GR" dirty="0" smtClean="0"/>
              <a:t>προστατευόμενων </a:t>
            </a:r>
            <a:r>
              <a:rPr lang="el-GR" dirty="0" smtClean="0"/>
              <a:t>περιοχών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7: Υδατικά </a:t>
            </a:r>
            <a:r>
              <a:rPr lang="el-GR" dirty="0" smtClean="0"/>
              <a:t>συστήματα που χρησιμοποιούνται για </a:t>
            </a:r>
            <a:r>
              <a:rPr lang="el-GR" dirty="0" smtClean="0"/>
              <a:t>την απόληψη </a:t>
            </a:r>
            <a:r>
              <a:rPr lang="el-GR" dirty="0" smtClean="0"/>
              <a:t>πόσιμου </a:t>
            </a:r>
            <a:r>
              <a:rPr lang="el-GR" dirty="0" smtClean="0"/>
              <a:t>ύδατος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8: Ανάκτηση </a:t>
            </a:r>
            <a:r>
              <a:rPr lang="el-GR" dirty="0" smtClean="0"/>
              <a:t>του κόστους για υπηρεσίες ύδατος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Άρθρο </a:t>
            </a:r>
            <a:r>
              <a:rPr lang="el-GR" dirty="0" smtClean="0"/>
              <a:t>9: Συνδυασμένη </a:t>
            </a:r>
            <a:r>
              <a:rPr lang="el-GR" dirty="0" smtClean="0"/>
              <a:t>προσέγγιση για τον έλεγχο </a:t>
            </a:r>
            <a:r>
              <a:rPr lang="el-GR" dirty="0" smtClean="0"/>
              <a:t>των σημειακών </a:t>
            </a:r>
            <a:r>
              <a:rPr lang="el-GR" dirty="0" smtClean="0"/>
              <a:t>και διάχυτων πηγών </a:t>
            </a:r>
            <a:r>
              <a:rPr lang="el-GR" dirty="0" smtClean="0"/>
              <a:t>ρύπανσης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10: Σχέδιο </a:t>
            </a:r>
            <a:r>
              <a:rPr lang="el-GR" dirty="0" smtClean="0"/>
              <a:t>Διαχείρισης περιοχής λεκάνης </a:t>
            </a:r>
            <a:r>
              <a:rPr lang="el-GR" dirty="0" smtClean="0"/>
              <a:t>απορροής ποταμού </a:t>
            </a:r>
            <a:r>
              <a:rPr lang="el-GR" dirty="0" smtClean="0"/>
              <a:t>(υδατικού διαμερίσματος)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Άρθρο </a:t>
            </a:r>
            <a:r>
              <a:rPr lang="el-GR" dirty="0" smtClean="0"/>
              <a:t>11: Πρόγραμμα </a:t>
            </a:r>
            <a:r>
              <a:rPr lang="el-GR" dirty="0" smtClean="0"/>
              <a:t>Παρακολούθησης της κατάστασης </a:t>
            </a:r>
            <a:r>
              <a:rPr lang="el-GR" dirty="0" smtClean="0"/>
              <a:t>των επιφανειακών </a:t>
            </a:r>
            <a:r>
              <a:rPr lang="el-GR" dirty="0" smtClean="0"/>
              <a:t>και υπόγειων υδάτων καθώς και </a:t>
            </a:r>
            <a:r>
              <a:rPr lang="el-GR" dirty="0" smtClean="0"/>
              <a:t>των προστατευόμενων περιοχών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12: Πρόγραμμα </a:t>
            </a:r>
            <a:r>
              <a:rPr lang="el-GR" dirty="0" smtClean="0"/>
              <a:t>Μέτρων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Άρθρο </a:t>
            </a:r>
            <a:r>
              <a:rPr lang="el-GR" dirty="0" smtClean="0"/>
              <a:t>13: Πρόγραμμα </a:t>
            </a:r>
            <a:r>
              <a:rPr lang="el-GR" dirty="0" smtClean="0"/>
              <a:t>Ειδικών Μέτρων κατά της </a:t>
            </a:r>
            <a:r>
              <a:rPr lang="el-GR" dirty="0" smtClean="0"/>
              <a:t>ρύπανσης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14: Πρόγραμμα </a:t>
            </a:r>
            <a:r>
              <a:rPr lang="el-GR" dirty="0" smtClean="0"/>
              <a:t>ειδικών μέτρων για την πρόληψη και </a:t>
            </a:r>
            <a:r>
              <a:rPr lang="el-GR" dirty="0" smtClean="0"/>
              <a:t>τον έλεγχο </a:t>
            </a:r>
            <a:r>
              <a:rPr lang="el-GR" dirty="0" smtClean="0"/>
              <a:t>της ρύπανσης των υπόγειων υδάτων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Άρθρο </a:t>
            </a:r>
            <a:r>
              <a:rPr lang="el-GR" dirty="0" smtClean="0"/>
              <a:t>15: Διαδικασία </a:t>
            </a:r>
            <a:r>
              <a:rPr lang="el-GR" dirty="0" smtClean="0"/>
              <a:t>δημοσιοποίησης των Σχεδίων </a:t>
            </a:r>
            <a:r>
              <a:rPr lang="el-GR" dirty="0" smtClean="0"/>
              <a:t>Διαχείρισης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16: Υποβολή </a:t>
            </a:r>
            <a:r>
              <a:rPr lang="el-GR" dirty="0" smtClean="0"/>
              <a:t>εκθέσεων στην Επιτροπή </a:t>
            </a:r>
            <a:r>
              <a:rPr lang="el-GR" dirty="0" smtClean="0"/>
              <a:t>Ε.Κ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17: Καταργούμενες </a:t>
            </a:r>
            <a:r>
              <a:rPr lang="el-GR" dirty="0" smtClean="0"/>
              <a:t>Διατάξεις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Άρθρο </a:t>
            </a:r>
            <a:r>
              <a:rPr lang="el-GR" dirty="0" smtClean="0"/>
              <a:t>18: Κυρώσεις</a:t>
            </a:r>
          </a:p>
          <a:p>
            <a:r>
              <a:rPr lang="el-GR" dirty="0" smtClean="0"/>
              <a:t>Άρθρο </a:t>
            </a:r>
            <a:r>
              <a:rPr lang="el-GR" dirty="0" smtClean="0"/>
              <a:t>19: Παραρτήματα</a:t>
            </a:r>
          </a:p>
          <a:p>
            <a:r>
              <a:rPr lang="el-GR" dirty="0" smtClean="0"/>
              <a:t>Άρθρο 20: Έναρξη ισχύος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Παράρτημα Ι: Ενδεικτικός Κατάλογος των κυριότερων ρύπων</a:t>
            </a:r>
          </a:p>
          <a:p>
            <a:r>
              <a:rPr lang="el-GR" dirty="0" smtClean="0"/>
              <a:t>Παράρτημα ΙΙ: Χαρακτηρισμός των τύπων συστημάτων επιφανειακών και υπογείων υδάτων</a:t>
            </a:r>
          </a:p>
          <a:p>
            <a:r>
              <a:rPr lang="el-GR" b="1" dirty="0" smtClean="0"/>
              <a:t>Παράρτημα ΙΙΙ: Κατάσταση των υδάτων</a:t>
            </a:r>
          </a:p>
          <a:p>
            <a:r>
              <a:rPr lang="el-GR" dirty="0" smtClean="0"/>
              <a:t>Παράρτημα </a:t>
            </a:r>
            <a:r>
              <a:rPr lang="en-GB" dirty="0" smtClean="0"/>
              <a:t>IV</a:t>
            </a:r>
            <a:r>
              <a:rPr lang="el-GR" dirty="0" smtClean="0"/>
              <a:t>: Οικονομική ανάλυση</a:t>
            </a:r>
          </a:p>
          <a:p>
            <a:r>
              <a:rPr lang="el-GR" dirty="0" smtClean="0"/>
              <a:t>Παράρτημα </a:t>
            </a:r>
            <a:r>
              <a:rPr lang="en-GB" dirty="0" smtClean="0"/>
              <a:t>V</a:t>
            </a:r>
            <a:r>
              <a:rPr lang="el-GR" dirty="0" smtClean="0"/>
              <a:t>: Προστατευόμενες περιοχές</a:t>
            </a:r>
            <a:endParaRPr lang="el-GR" dirty="0" smtClean="0"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Παράρτημα </a:t>
            </a:r>
            <a:r>
              <a:rPr lang="en-GB" dirty="0" smtClean="0"/>
              <a:t>VI</a:t>
            </a:r>
            <a:r>
              <a:rPr lang="el-GR" dirty="0" smtClean="0"/>
              <a:t>: Οριακές τιμές εκπομπών και ποιοτικά περιβαλλοντικά πρότυπα</a:t>
            </a:r>
          </a:p>
          <a:p>
            <a:r>
              <a:rPr lang="el-GR" b="1" dirty="0" smtClean="0"/>
              <a:t>Παράρτημα </a:t>
            </a:r>
            <a:r>
              <a:rPr lang="en-GB" b="1" dirty="0" smtClean="0"/>
              <a:t>VII</a:t>
            </a:r>
            <a:r>
              <a:rPr lang="el-GR" b="1" dirty="0" smtClean="0"/>
              <a:t>: Σχέδια διαχείρισης λεκάνης απορροής ποταμού</a:t>
            </a:r>
          </a:p>
          <a:p>
            <a:r>
              <a:rPr lang="el-GR" dirty="0" smtClean="0"/>
              <a:t>Παράρτημα </a:t>
            </a:r>
            <a:r>
              <a:rPr lang="en-GB" dirty="0" smtClean="0"/>
              <a:t>VIII</a:t>
            </a:r>
            <a:r>
              <a:rPr lang="el-GR" dirty="0" smtClean="0"/>
              <a:t>: Πίνακες μέτρων που πρέπει να περιλαμβάνονται στα προγράμματα μέτρων</a:t>
            </a:r>
          </a:p>
          <a:p>
            <a:r>
              <a:rPr lang="el-GR" dirty="0" smtClean="0"/>
              <a:t>Παράρτημα </a:t>
            </a:r>
            <a:r>
              <a:rPr lang="en-GB" dirty="0" smtClean="0"/>
              <a:t>IX</a:t>
            </a:r>
            <a:r>
              <a:rPr lang="el-GR" dirty="0" smtClean="0"/>
              <a:t>: Κατάλογος ουσιών προτεραιότητας στον τομέα της πολιτικής υδάτων</a:t>
            </a:r>
            <a:endParaRPr lang="el-GR" dirty="0" smtClean="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Παράρτημα ΙΙΙ: Κατάσταση των υδάτων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/>
              <a:t>Επιφανειακά ύδατα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Ποιοτικά στοιχεία για την ταξινόμηση της οικολογικής κατάστασης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Κανονιστικοί ορισμοί για την ταξινόμηση της οικολογικής κατάστασης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Παρακολούθηση της οικολογικής και χημικής κατάστασης των επιφανειακών υδάτων 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Ταξινόμηση και παρουσίαση της οικολογικής κατάστασης</a:t>
            </a: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 smtClean="0"/>
              <a:t>Παράρτημα ΙΙΙ: Κατάσταση των υδάτων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b="1" dirty="0" smtClean="0"/>
              <a:t>Υπόγεια ύδατα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Ποσοτική κατάσταση των υπόγειων υδάτων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Παρακολούθηση της ποσοτικής κατάστασης των υπόγειων υδάτων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Χημική κατάσταση των υπόγειων υδάτων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Παρακολούθηση της χημικής κατάστασης των υπόγειων υδάτων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 smtClean="0"/>
              <a:t>Παρουσίαση της κατάστασης των υπόγειων υδάτων</a:t>
            </a: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Παράρτημα </a:t>
            </a:r>
            <a:r>
              <a:rPr lang="en-GB" b="1" dirty="0" smtClean="0"/>
              <a:t>VII</a:t>
            </a:r>
            <a:r>
              <a:rPr lang="el-GR" b="1" dirty="0" smtClean="0"/>
              <a:t>: Σχέδια διαχείρισης λεκάνης απορροής ποταμού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Γενική περιγραφή των χαρακτηριστικών κάθε περιοχής λεκάνης απορροής ποταμού σύμφωνα με το Άρθρο 5 και το Παράρτημα ΙΙ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Περίληψη των σημαντικών πιέσεων και επιπτώσεων που ασκούν οι ανθρώπινες δραστηριότητες στην κατάσταση των επιφανειακών και υπόγειων υδάτων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Προσδιορισμό και χαρτογράφηση των προστατευόμενων περιοχών σύμφωνα με το άρθρο 6 και το Παράρτημα ΙΙΙ</a:t>
            </a: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/>
              <a:t>Παράρτημα </a:t>
            </a:r>
            <a:r>
              <a:rPr lang="en-GB" b="1" dirty="0" smtClean="0"/>
              <a:t>VII</a:t>
            </a:r>
            <a:r>
              <a:rPr lang="el-GR" b="1" dirty="0" smtClean="0"/>
              <a:t>: Σχέδια διαχείρισης λεκάνης απορροής ποταμού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l-GR" dirty="0" smtClean="0"/>
              <a:t>Χάρτης των δικτύων παρακολούθησης που συγκροτούνται για τους σκοπούς του άρθρου 11 και του Παραρτήματος ΙΙΙ και παρουσίαση σε χάρτη των αποτελεσμάτων των προγραμμάτων παρακολούθησης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l-GR" dirty="0" smtClean="0"/>
              <a:t>Κατάλογο των περιβαλλοντικών στόχων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l-GR" dirty="0" smtClean="0"/>
              <a:t>Περίληψη της οικονομικής ανάλυσης της χρήσης ύδατος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Νομοθετήματα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Οδηγία Πλαίσιο </a:t>
            </a:r>
            <a:r>
              <a:rPr lang="el-GR" dirty="0" smtClean="0"/>
              <a:t>2000/60/ΕΚ</a:t>
            </a:r>
          </a:p>
          <a:p>
            <a:pPr lvl="1"/>
            <a:r>
              <a:rPr lang="el-GR" dirty="0" smtClean="0"/>
              <a:t>για τη θέσπιση πλαισίου κοινοτικής δράσης στον τομέα της πολιτικής των υδάτων</a:t>
            </a:r>
            <a:endParaRPr lang="el-GR" dirty="0" smtClean="0"/>
          </a:p>
          <a:p>
            <a:r>
              <a:rPr lang="el-GR" dirty="0" smtClean="0"/>
              <a:t>Νόμος </a:t>
            </a:r>
            <a:r>
              <a:rPr lang="el-GR" dirty="0" smtClean="0"/>
              <a:t>3199/2003, ΦΕΚ 280/Α/9-12-2003: </a:t>
            </a:r>
          </a:p>
          <a:p>
            <a:pPr lvl="1"/>
            <a:r>
              <a:rPr lang="el-GR" dirty="0" smtClean="0"/>
              <a:t>Προστασία και διαχείριση των υδάτων – Εναρμόνιση με την Οδηγία 2000/60 του Ευρωπαϊκού Κοινοβουλίου και του Συμβουλίου της 23</a:t>
            </a:r>
            <a:r>
              <a:rPr lang="el-GR" baseline="30000" dirty="0" smtClean="0"/>
              <a:t>ης</a:t>
            </a:r>
            <a:r>
              <a:rPr lang="el-GR" dirty="0" smtClean="0"/>
              <a:t> Οκτωβρίου 2000</a:t>
            </a:r>
          </a:p>
          <a:p>
            <a:r>
              <a:rPr lang="el-GR" dirty="0" smtClean="0"/>
              <a:t>Προεδρικό Διάταγμα </a:t>
            </a:r>
            <a:r>
              <a:rPr lang="el-GR" dirty="0" smtClean="0"/>
              <a:t>51, ΦΕΚ 54/Α/8-3-2007:</a:t>
            </a:r>
          </a:p>
          <a:p>
            <a:pPr lvl="1"/>
            <a:r>
              <a:rPr lang="el-GR" dirty="0" smtClean="0"/>
              <a:t>Καθορισμός μέτρων και διαδικασιών για την </a:t>
            </a:r>
            <a:r>
              <a:rPr lang="el-GR" dirty="0" smtClean="0"/>
              <a:t>ολοκληρωμένη </a:t>
            </a:r>
            <a:r>
              <a:rPr lang="el-GR" dirty="0" smtClean="0"/>
              <a:t>προστασία και διαχείριση των υδάτων σε </a:t>
            </a:r>
            <a:r>
              <a:rPr lang="el-GR" dirty="0" smtClean="0"/>
              <a:t>συμμόρφωση </a:t>
            </a:r>
            <a:r>
              <a:rPr lang="el-GR" dirty="0" smtClean="0"/>
              <a:t>με τις διατάξεις της Οδηγίας 2000/60/ΕΚ «για </a:t>
            </a:r>
            <a:r>
              <a:rPr lang="el-GR" dirty="0" smtClean="0"/>
              <a:t>τη θέσπιση </a:t>
            </a:r>
            <a:r>
              <a:rPr lang="el-GR" dirty="0" smtClean="0"/>
              <a:t>πλαισίου κοινοτικής δράσης στον τομέα </a:t>
            </a:r>
            <a:r>
              <a:rPr lang="el-GR" dirty="0" smtClean="0"/>
              <a:t>της πολιτικής </a:t>
            </a:r>
            <a:r>
              <a:rPr lang="el-GR" dirty="0" smtClean="0"/>
              <a:t>των υδάτων» του Ευρωπαϊκού </a:t>
            </a:r>
            <a:r>
              <a:rPr lang="el-GR" dirty="0" smtClean="0"/>
              <a:t>Κοινοβουλίου και </a:t>
            </a:r>
            <a:r>
              <a:rPr lang="el-GR" dirty="0" smtClean="0"/>
              <a:t>του Συμβουλίου της 23ης Οκτωβρίου 2000</a:t>
            </a:r>
            <a:endParaRPr lang="el-GR" dirty="0" smtClean="0"/>
          </a:p>
          <a:p>
            <a:r>
              <a:rPr lang="el-GR" dirty="0" smtClean="0"/>
              <a:t>Κοινή Υπουργική Απόφαση της Εθνικής Επιτροπής Υδάτων ΦΕΚ </a:t>
            </a:r>
            <a:r>
              <a:rPr lang="el-GR" dirty="0" smtClean="0"/>
              <a:t>1751/Β/22-5-2017</a:t>
            </a:r>
          </a:p>
          <a:p>
            <a:pPr lvl="1"/>
            <a:r>
              <a:rPr lang="el-GR" dirty="0" smtClean="0"/>
              <a:t>Έγκριση γενικών κανόνων κοστολόγησης και </a:t>
            </a:r>
            <a:r>
              <a:rPr lang="el-GR" dirty="0" smtClean="0"/>
              <a:t>τιμολόγησης </a:t>
            </a:r>
            <a:r>
              <a:rPr lang="el-GR" dirty="0" smtClean="0"/>
              <a:t>υπηρεσιών ύδατος. Μέθοδος και </a:t>
            </a:r>
            <a:r>
              <a:rPr lang="el-GR" dirty="0" smtClean="0"/>
              <a:t>διαδικασίες </a:t>
            </a:r>
            <a:r>
              <a:rPr lang="el-GR" dirty="0" smtClean="0"/>
              <a:t>για την ανάκτηση κόστους των </a:t>
            </a:r>
            <a:r>
              <a:rPr lang="el-GR" dirty="0" smtClean="0"/>
              <a:t>υπηρεσιών </a:t>
            </a:r>
            <a:r>
              <a:rPr lang="el-GR" dirty="0" smtClean="0"/>
              <a:t>ύδατος στις διάφορες χρήσεις του.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Παράρτημα </a:t>
            </a:r>
            <a:r>
              <a:rPr lang="en-GB" b="1" dirty="0" smtClean="0"/>
              <a:t>VII</a:t>
            </a:r>
            <a:r>
              <a:rPr lang="el-GR" b="1" dirty="0" smtClean="0"/>
              <a:t>: Σχέδια διαχείρισης λεκάνης απορροής ποταμού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l-GR" dirty="0" smtClean="0"/>
              <a:t>Περίληψη του ή των προγραμμάτων μέτρων που θεσπίζονται με το άρθρο 12, συμπεριλαμβανομένων και των τρόπων με τους οποίους θα επιτευχθούν οι περιβαλλοντικοί στόχοι</a:t>
            </a: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Κοινή Υπουργική Απόφαση της Εθνικής Επιτροπής Υδάτων ΦΕΚ 1751Β, 22-5-2017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«Έγκριση γενικών κανόνων κοστολόγησης και τιμολόγησης υπηρεσιών ύδατος. </a:t>
            </a:r>
            <a:endParaRPr lang="el-GR" dirty="0" smtClean="0"/>
          </a:p>
          <a:p>
            <a:r>
              <a:rPr lang="el-GR" dirty="0" smtClean="0"/>
              <a:t>Μέθοδος </a:t>
            </a:r>
            <a:r>
              <a:rPr lang="el-GR" dirty="0" smtClean="0"/>
              <a:t>και διαδικασίες για την ανάκτηση κόστους των υπηρεσιών ύδατος στις διάφορες χρήσεις </a:t>
            </a:r>
            <a:r>
              <a:rPr lang="el-GR" dirty="0" smtClean="0"/>
              <a:t>του»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Εφαρμογή της Οδηγίας 2000/60 και του Νόμου 3199/2003 κ.λπ.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Κοινή Υπουργική Απόφαση της Εθνικής Επιτροπής Υδάτων ΦΕΚ 1751Β, 22-5-2017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ΚΕΦΑΛΑΙΟ Α: ΓΕΝΙΚΕΣ ΔΙΑΤΑΞΕΙΣ</a:t>
            </a:r>
          </a:p>
          <a:p>
            <a:pPr lvl="1"/>
            <a:r>
              <a:rPr lang="el-GR" dirty="0" smtClean="0"/>
              <a:t>Άρθρο 1: Σκοπός</a:t>
            </a:r>
          </a:p>
          <a:p>
            <a:pPr lvl="1"/>
            <a:r>
              <a:rPr lang="el-GR" dirty="0" smtClean="0"/>
              <a:t>Άρθρο 2: Πεδίο εφαρμογής</a:t>
            </a:r>
          </a:p>
          <a:p>
            <a:pPr lvl="1"/>
            <a:r>
              <a:rPr lang="el-GR" dirty="0" smtClean="0"/>
              <a:t>Άρθρο 3: Ορισμοί</a:t>
            </a:r>
          </a:p>
          <a:p>
            <a:pPr lvl="1"/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ΚΕΦΑΛΑΙΟ Β: ΓΕΝΙΚΟΙ ΚΑΝΟΝΕΣ ΚΟΣΤΟΛΟΓΗΣΗΣ ΤΩΝ ΥΠΗΡΕΣΙΩΝ ΥΔΑΤΟΣ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4: Γενικοί </a:t>
            </a:r>
            <a:r>
              <a:rPr lang="el-GR" dirty="0" smtClean="0"/>
              <a:t>κανόνες </a:t>
            </a:r>
            <a:r>
              <a:rPr lang="el-GR" dirty="0" smtClean="0"/>
              <a:t>προσδιορισμού του </a:t>
            </a:r>
            <a:r>
              <a:rPr lang="el-GR" dirty="0" smtClean="0"/>
              <a:t>χρηματοοικονομικού </a:t>
            </a:r>
            <a:r>
              <a:rPr lang="el-GR" dirty="0" smtClean="0"/>
              <a:t>κόστους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5: Γενικοί </a:t>
            </a:r>
            <a:r>
              <a:rPr lang="el-GR" dirty="0" smtClean="0"/>
              <a:t>κανόνες </a:t>
            </a:r>
            <a:r>
              <a:rPr lang="el-GR" dirty="0" smtClean="0"/>
              <a:t>προσδιορισμού του </a:t>
            </a:r>
            <a:r>
              <a:rPr lang="el-GR" dirty="0" smtClean="0"/>
              <a:t>Περιβαλλοντικού </a:t>
            </a:r>
            <a:r>
              <a:rPr lang="el-GR" dirty="0" smtClean="0"/>
              <a:t>Κόστους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6: Γενικοί </a:t>
            </a:r>
            <a:r>
              <a:rPr lang="el-GR" dirty="0" smtClean="0"/>
              <a:t>κανόνες </a:t>
            </a:r>
            <a:r>
              <a:rPr lang="el-GR" dirty="0" smtClean="0"/>
              <a:t>προσδιορισμού του </a:t>
            </a:r>
            <a:r>
              <a:rPr lang="el-GR" dirty="0" smtClean="0"/>
              <a:t>Κόστους Πόρου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Κοινή Υπουργική Απόφαση της Εθνικής Επιτροπής Υδάτων ΦΕΚ 1751Β, 22-5-2017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ΚΕΦΑΛΑΙΟ Γ</a:t>
            </a:r>
            <a:r>
              <a:rPr lang="el-GR" dirty="0" smtClean="0"/>
              <a:t>΄: ΓΕΝΙΚΟΙ </a:t>
            </a:r>
            <a:r>
              <a:rPr lang="el-GR" dirty="0" smtClean="0"/>
              <a:t>ΚΑΝΟΝΕΣ </a:t>
            </a:r>
            <a:r>
              <a:rPr lang="el-GR" dirty="0" smtClean="0"/>
              <a:t>ΤΙΜΟΛΟΓΗΣΗΣ ΤΩΝ </a:t>
            </a:r>
            <a:r>
              <a:rPr lang="el-GR" dirty="0" smtClean="0"/>
              <a:t>ΥΠΗΡΕΣΙΩΝ ΥΔΑΤΟΣ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7: Κοινή διαδικασία τιμολόγησης </a:t>
            </a:r>
            <a:r>
              <a:rPr lang="el-GR" dirty="0" smtClean="0"/>
              <a:t>υπηρεσιών </a:t>
            </a:r>
            <a:r>
              <a:rPr lang="el-GR" dirty="0" smtClean="0"/>
              <a:t>ύδατος</a:t>
            </a:r>
          </a:p>
          <a:p>
            <a:r>
              <a:rPr lang="el-GR" dirty="0" smtClean="0"/>
              <a:t>ΚΕΦΑΛΑΙΟ </a:t>
            </a:r>
            <a:r>
              <a:rPr lang="el-GR" dirty="0" smtClean="0"/>
              <a:t>Γ1: ΓΕΝΙΚΟΙ </a:t>
            </a:r>
            <a:r>
              <a:rPr lang="el-GR" dirty="0" smtClean="0"/>
              <a:t>ΚΑΝΟΝΕΣ ΤΙΜΟΛΟΓΗΣΗΣ </a:t>
            </a:r>
            <a:r>
              <a:rPr lang="el-GR" dirty="0" smtClean="0"/>
              <a:t>ΥΠΗΡΕΣΙΩΝ ΠΑΡΟΧΗΣ </a:t>
            </a:r>
            <a:r>
              <a:rPr lang="el-GR" dirty="0" smtClean="0"/>
              <a:t>ΝΕΡΟΥ ΥΔΡΕΥΣΗΣ ΚΑΙ </a:t>
            </a:r>
            <a:r>
              <a:rPr lang="el-GR" dirty="0" smtClean="0"/>
              <a:t>ΥΠΗΡΕΣΙΩΝ ΑΠΟΧΕΤΕΥΣΗΣ </a:t>
            </a:r>
            <a:r>
              <a:rPr lang="el-GR" dirty="0" smtClean="0"/>
              <a:t>ΚΑΙ ΕΠΕΞΕΡΓΑΣΙΑΣ ΛΥΜΑΤΩΝ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8: Γενικό </a:t>
            </a:r>
            <a:r>
              <a:rPr lang="el-GR" dirty="0" smtClean="0"/>
              <a:t>πλαίσιο </a:t>
            </a:r>
            <a:r>
              <a:rPr lang="el-GR" dirty="0" smtClean="0"/>
              <a:t>υπηρεσιών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9: Γενικοί </a:t>
            </a:r>
            <a:r>
              <a:rPr lang="el-GR" dirty="0" smtClean="0"/>
              <a:t>κανόνες τιμολόγησης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ΚΕΦΑΛΑΙΟ </a:t>
            </a:r>
            <a:r>
              <a:rPr lang="el-GR" dirty="0" smtClean="0"/>
              <a:t>Γ2: ΓΕΝΙΚΟΙ </a:t>
            </a:r>
            <a:r>
              <a:rPr lang="el-GR" dirty="0" smtClean="0"/>
              <a:t>ΚΑΝΟΝΕΣ ΤΙΜΟΛΟΓΗΣΗΣ </a:t>
            </a:r>
            <a:r>
              <a:rPr lang="el-GR" dirty="0" smtClean="0"/>
              <a:t>ΥΠΗΡΕΣΙΩΝ ΠΑΡΟΧΗΣ </a:t>
            </a:r>
            <a:r>
              <a:rPr lang="el-GR" dirty="0" smtClean="0"/>
              <a:t>ΥΔΑΤΟΣ ΓΙΑ ΑΓΡΟΤΙΚΗ ΧΡΗΣΗ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10: Γενικό </a:t>
            </a:r>
            <a:r>
              <a:rPr lang="el-GR" dirty="0" smtClean="0"/>
              <a:t>πλαίσιο παροχής υπηρεσιών </a:t>
            </a:r>
            <a:r>
              <a:rPr lang="el-GR" dirty="0" smtClean="0"/>
              <a:t>ύδατος για </a:t>
            </a:r>
            <a:r>
              <a:rPr lang="el-GR" dirty="0" smtClean="0"/>
              <a:t>αγροτική </a:t>
            </a:r>
            <a:r>
              <a:rPr lang="el-GR" dirty="0" smtClean="0"/>
              <a:t>χρήση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11: Γενικοί </a:t>
            </a:r>
            <a:r>
              <a:rPr lang="el-GR" dirty="0" smtClean="0"/>
              <a:t>κανόνες τιμολόγησης </a:t>
            </a:r>
            <a:r>
              <a:rPr lang="el-GR" dirty="0" smtClean="0"/>
              <a:t>υπηρεσιών παροχής </a:t>
            </a:r>
            <a:r>
              <a:rPr lang="el-GR" dirty="0" smtClean="0"/>
              <a:t>ύδατος για αγροτική </a:t>
            </a:r>
            <a:r>
              <a:rPr lang="el-GR" dirty="0" smtClean="0"/>
              <a:t>χρήση μέσω </a:t>
            </a:r>
            <a:r>
              <a:rPr lang="el-GR" dirty="0" smtClean="0"/>
              <a:t>οργανωμένων συλλογικών </a:t>
            </a:r>
            <a:r>
              <a:rPr lang="el-GR" dirty="0" smtClean="0"/>
              <a:t>δικτύων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12: Γενικοί </a:t>
            </a:r>
            <a:r>
              <a:rPr lang="el-GR" dirty="0" smtClean="0"/>
              <a:t>κανόνες τιμολόγησης χρήσεων </a:t>
            </a:r>
            <a:r>
              <a:rPr lang="el-GR" dirty="0" smtClean="0"/>
              <a:t>ύδατος εκτός </a:t>
            </a:r>
            <a:r>
              <a:rPr lang="el-GR" dirty="0" smtClean="0"/>
              <a:t>οργανωμένων συλλογικών δικτύων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Κοινή Υπουργική Απόφαση της Εθνικής Επιτροπής Υδάτων ΦΕΚ 1751Β, 22-5-2017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ΚΕΦΑΛΑΙΟ Δ</a:t>
            </a:r>
            <a:r>
              <a:rPr lang="el-GR" dirty="0" smtClean="0"/>
              <a:t>΄: ΚΑΝΟΝΕΣ </a:t>
            </a:r>
            <a:r>
              <a:rPr lang="el-GR" dirty="0" smtClean="0"/>
              <a:t>ΚΑΙ ΜΕΤΡΑ </a:t>
            </a:r>
            <a:r>
              <a:rPr lang="el-GR" dirty="0" smtClean="0"/>
              <a:t>ΒΕΛΤΙΩΣΗΣ ΤΩΝ </a:t>
            </a:r>
            <a:r>
              <a:rPr lang="el-GR" dirty="0" smtClean="0"/>
              <a:t>ΥΠΗΡΕΣΙΩΝ ΥΔΑΤΟΣ ΣΤΙΣ ΔΙΑΦΟΡΕΣ ΧΡΗΣΕΙΣ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13: Μηχανισμός παρακολούθησης υπηρεσιών ύδατος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14: Γενικοί </a:t>
            </a:r>
            <a:r>
              <a:rPr lang="el-GR" dirty="0" smtClean="0"/>
              <a:t>κανόνες και </a:t>
            </a:r>
            <a:r>
              <a:rPr lang="el-GR" dirty="0" smtClean="0"/>
              <a:t>κατευθύνσεις βελτίωσης </a:t>
            </a:r>
            <a:r>
              <a:rPr lang="el-GR" dirty="0" smtClean="0"/>
              <a:t>υπηρεσιών </a:t>
            </a:r>
            <a:r>
              <a:rPr lang="el-GR" dirty="0" smtClean="0"/>
              <a:t>ύδατος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15: Κυρώσεις</a:t>
            </a:r>
            <a:endParaRPr lang="el-G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ΚΕΦΑΛΑΙΟ Ε</a:t>
            </a:r>
            <a:r>
              <a:rPr lang="el-GR" dirty="0" smtClean="0"/>
              <a:t>΄: ΤΕΛΙΚΕΣ </a:t>
            </a:r>
            <a:r>
              <a:rPr lang="el-GR" dirty="0" smtClean="0"/>
              <a:t>ΔΙΑΤΑΞΕΙΣ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16</a:t>
            </a:r>
          </a:p>
          <a:p>
            <a:pPr lvl="1"/>
            <a:r>
              <a:rPr lang="el-GR" dirty="0" smtClean="0"/>
              <a:t>Άρθρο </a:t>
            </a:r>
            <a:r>
              <a:rPr lang="el-GR" dirty="0" smtClean="0"/>
              <a:t>17: Παραρτήματα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2000/60/ΕΚ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Έχοντας υπόψη...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Σκοπός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Ορισμοί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Συντονισμός διοικητικών ρυθμίσεων σε ΠΛΑΠ (Υδατικά Διαμερίσματα)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Περιβαλλοντικοί στόχοι (επιφανειακά ύδατα, υπόγεια ύδατα, προστατευόμενες περιοχές)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Χαρακτηριστικά της ΠΛΑΠ, επισκόπηση των περιβαλλοντικών επιπτώσεων των ανθρώπινων δραστηριοτήτων και οικονομική ανάλυση της χρήσης ύδατος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Μητρώο προστατευόμενων περιοχών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Ύδατα που χρησιμοποιούνται για την άντληση ποσίμου ύδατος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Παρακολούθηση της κατάστασης των επιφανειακών και των υπόγειων υδάτων και των προστατευόμενων  περιοχών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Ανάκτηση κόστους για υπηρεσίες ύδατος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Η συνδυασμένη προσέγγιση για σημειακές και διάχυτες πηγές</a:t>
            </a:r>
          </a:p>
          <a:p>
            <a:pPr marL="514350" indent="-514350">
              <a:buFont typeface="+mj-lt"/>
              <a:buAutoNum type="arabicPeriod" startAt="6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2000/60/ΕΚ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Πρόγραμμα μέτρων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Θέματα που δεν μπορούν να αντιμετωπιστούν σε επίπεδο κράτους μέλους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Σχέδια διαχείρισης λεκάνης απορροής ποταμού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Πληροφόρηση του κοινού και διαβουλεύσεις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l-GR" dirty="0" smtClean="0"/>
              <a:t>Υποβολή εκθέσεων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Στρατηγικές κατά της ρύπανσης των υδάτων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Στρατηγικές για την πρόληψη και τον έλεγχο της ρύπανσης των υπόγειων υδάτων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Έκθεση της Επιτροπής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Σχέδια για μελλοντικά κοινοτικά μέτρα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l-GR" dirty="0" smtClean="0"/>
              <a:t>Τεχνικές προσαρμογές της Οδηγίας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Οδηγία Πλαίσιο 2000/60/ΕΚ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Διαδικασία επιτροπής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Καταργήσεις και μεταβατικές διατάξεις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Κυρώσεις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Εφαρμογή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Έναρξη ισχύος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l-GR" dirty="0" smtClean="0"/>
              <a:t>Αποδέκτες</a:t>
            </a:r>
          </a:p>
          <a:p>
            <a:pPr marL="514350" indent="-514350"/>
            <a:r>
              <a:rPr lang="el-GR" dirty="0" smtClean="0"/>
              <a:t>ΠΑΡΑΡΤΗΜΑΤΑ </a:t>
            </a:r>
            <a:r>
              <a:rPr lang="en-GB" dirty="0" smtClean="0"/>
              <a:t>I-XI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Νόμος 3199/2003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Α. Βασικές έννοιες προστασίας και διαχείρισης των υδάτων - Πεδίο εφαρμογής</a:t>
            </a:r>
          </a:p>
          <a:p>
            <a:endParaRPr lang="el-GR" dirty="0" smtClean="0"/>
          </a:p>
          <a:p>
            <a:pPr lvl="1"/>
            <a:r>
              <a:rPr lang="el-GR" dirty="0" smtClean="0"/>
              <a:t>Πεδίο εφαρμογής - ορισμοί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Β. Φορείς και όργανα</a:t>
            </a:r>
          </a:p>
          <a:p>
            <a:pPr lvl="1"/>
            <a:r>
              <a:rPr lang="el-GR" dirty="0" smtClean="0"/>
              <a:t>Εθνική Επιτροπή Υδάτων</a:t>
            </a:r>
          </a:p>
          <a:p>
            <a:pPr lvl="1"/>
            <a:r>
              <a:rPr lang="el-GR" dirty="0" smtClean="0"/>
              <a:t>Εθνικό Συμβούλιο Υδάτων</a:t>
            </a:r>
          </a:p>
          <a:p>
            <a:pPr lvl="1"/>
            <a:r>
              <a:rPr lang="el-GR" dirty="0" smtClean="0"/>
              <a:t>Κεντρική Υπηρεσία Υδάτων</a:t>
            </a:r>
          </a:p>
          <a:p>
            <a:pPr lvl="1"/>
            <a:r>
              <a:rPr lang="el-GR" dirty="0" smtClean="0"/>
              <a:t>Διεύθυνση Υδάτων της Περιφέρειας</a:t>
            </a:r>
          </a:p>
          <a:p>
            <a:pPr lvl="1"/>
            <a:r>
              <a:rPr lang="el-GR" dirty="0" smtClean="0"/>
              <a:t>Περιφερειακό Συμβούλιο Υδάτων - ΣΥΑΔ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Νόμος 3199/2003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Γ. Προστασία και Διαχείριση Υδάτων</a:t>
            </a:r>
          </a:p>
          <a:p>
            <a:pPr lvl="1"/>
            <a:r>
              <a:rPr lang="el-GR" dirty="0" smtClean="0"/>
              <a:t>Σχέδιο Διαχείρισης</a:t>
            </a:r>
          </a:p>
          <a:p>
            <a:pPr lvl="1"/>
            <a:r>
              <a:rPr lang="el-GR" dirty="0" smtClean="0"/>
              <a:t>Προγράμματα Μέτρων και Παρακολούθησης των Υδάτων</a:t>
            </a:r>
          </a:p>
          <a:p>
            <a:pPr lvl="1"/>
            <a:r>
              <a:rPr lang="el-GR" dirty="0" smtClean="0"/>
              <a:t>Πρόγραμμα Ειδικών Μέτρων κατά της ρύπανσης</a:t>
            </a:r>
          </a:p>
          <a:p>
            <a:endParaRPr lang="el-G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Δ. Χρήση των Υδάτων</a:t>
            </a:r>
          </a:p>
          <a:p>
            <a:pPr lvl="1"/>
            <a:r>
              <a:rPr lang="el-GR" dirty="0" smtClean="0"/>
              <a:t>Γενικοί κανόνες χρήσης των υδάτων</a:t>
            </a:r>
          </a:p>
          <a:p>
            <a:pPr lvl="1"/>
            <a:r>
              <a:rPr lang="el-GR" dirty="0" smtClean="0"/>
              <a:t>Άδειες χρήσεως νερού και εκτέλεσης έργων αξιοποίησής του</a:t>
            </a:r>
          </a:p>
          <a:p>
            <a:pPr lvl="1"/>
            <a:r>
              <a:rPr lang="el-GR" dirty="0" smtClean="0"/>
              <a:t>Ανάκτηση κόστουςγια υπηρεσίες ύδατος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Νόμος 3199/2003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Ε. Κυρώσεις</a:t>
            </a:r>
          </a:p>
          <a:p>
            <a:pPr lvl="1"/>
            <a:r>
              <a:rPr lang="el-GR" dirty="0" smtClean="0"/>
              <a:t>Διοικητικές κυρώσεις</a:t>
            </a:r>
          </a:p>
          <a:p>
            <a:pPr lvl="1"/>
            <a:r>
              <a:rPr lang="el-GR" dirty="0" smtClean="0"/>
              <a:t>Ποινικές κυρώσεις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ΣΤ. Εξουσιοδοτικές, Καταργούμενες, Μεταβατικές και Τελικές Διατάξεις</a:t>
            </a:r>
          </a:p>
          <a:p>
            <a:pPr lvl="1"/>
            <a:r>
              <a:rPr lang="el-GR" dirty="0" smtClean="0"/>
              <a:t>Εξουσιοδοτικές διατάξεις</a:t>
            </a:r>
          </a:p>
          <a:p>
            <a:pPr lvl="1"/>
            <a:r>
              <a:rPr lang="el-GR" dirty="0" smtClean="0"/>
              <a:t>Καταργούμενεςκαι μεταβατικές διατάξεις</a:t>
            </a:r>
          </a:p>
          <a:p>
            <a:pPr lvl="1"/>
            <a:r>
              <a:rPr lang="el-GR" dirty="0" smtClean="0"/>
              <a:t>Έναρξη ισχύος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Προεδρικό Διάταγμα 51 </a:t>
            </a:r>
            <a:br>
              <a:rPr lang="el-GR" dirty="0" smtClean="0"/>
            </a:br>
            <a:r>
              <a:rPr lang="el-GR" dirty="0" smtClean="0"/>
              <a:t>ΦΕΚ54Α, 8-3-2007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Καθορισμός </a:t>
            </a:r>
            <a:r>
              <a:rPr lang="el-GR" dirty="0" smtClean="0"/>
              <a:t>μέτρων και διαδικασιών για την </a:t>
            </a:r>
            <a:r>
              <a:rPr lang="el-GR" dirty="0" smtClean="0"/>
              <a:t>ολοκληρωμένη </a:t>
            </a:r>
            <a:r>
              <a:rPr lang="el-GR" dirty="0" smtClean="0"/>
              <a:t>προστασία και διαχείριση των υδάτων σε </a:t>
            </a:r>
            <a:r>
              <a:rPr lang="el-GR" dirty="0" smtClean="0"/>
              <a:t>συμμόρφωση </a:t>
            </a:r>
            <a:r>
              <a:rPr lang="el-GR" dirty="0" smtClean="0"/>
              <a:t>με τις διατάξεις της Οδηγίας 2000/60/ΕΚ «για </a:t>
            </a:r>
            <a:r>
              <a:rPr lang="el-GR" dirty="0" smtClean="0"/>
              <a:t>τη θέσπιση </a:t>
            </a:r>
            <a:r>
              <a:rPr lang="el-GR" dirty="0" smtClean="0"/>
              <a:t>πλαισίου κοινοτικής δράσης στον τομέα </a:t>
            </a:r>
            <a:r>
              <a:rPr lang="el-GR" dirty="0" smtClean="0"/>
              <a:t>της πολιτικής </a:t>
            </a:r>
            <a:r>
              <a:rPr lang="el-GR" dirty="0" smtClean="0"/>
              <a:t>των υδάτων» του Ευρωπαϊκού </a:t>
            </a:r>
            <a:r>
              <a:rPr lang="el-GR" dirty="0" smtClean="0"/>
              <a:t>Κοινοβουλίου και </a:t>
            </a:r>
            <a:r>
              <a:rPr lang="el-GR" dirty="0" smtClean="0"/>
              <a:t>του Συμβουλίου της 23ης Οκτωβρίου 2000 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Εφαρμογή της Οδηγίας 2000/60 και του Νόμου 3199/2003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39083</TotalTime>
  <Words>1238</Words>
  <Application>Microsoft Office PowerPoint</Application>
  <PresentationFormat>On-screen Show (4:3)</PresentationFormat>
  <Paragraphs>173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Διαχείριση Υδατικών Πόρων Θεσμικό Πλαίσιο</vt:lpstr>
      <vt:lpstr>Βασικά Νομοθετήματα</vt:lpstr>
      <vt:lpstr>Οδηγία Πλαίσιο 2000/60/ΕΚ</vt:lpstr>
      <vt:lpstr>Οδηγία Πλαίσιο 2000/60/ΕΚ</vt:lpstr>
      <vt:lpstr>Οδηγία Πλαίσιο 2000/60/ΕΚ</vt:lpstr>
      <vt:lpstr>Νόμος 3199/2003</vt:lpstr>
      <vt:lpstr>Νόμος 3199/2003</vt:lpstr>
      <vt:lpstr>Νόμος 3199/2003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Προεδρικό Διάταγμα 51  ΦΕΚ54Α, 8-3-2007</vt:lpstr>
      <vt:lpstr>Κοινή Υπουργική Απόφαση της Εθνικής Επιτροπής Υδάτων ΦΕΚ 1751Β, 22-5-2017</vt:lpstr>
      <vt:lpstr>Κοινή Υπουργική Απόφαση της Εθνικής Επιτροπής Υδάτων ΦΕΚ 1751Β, 22-5-2017</vt:lpstr>
      <vt:lpstr>Κοινή Υπουργική Απόφαση της Εθνικής Επιτροπής Υδάτων ΦΕΚ 1751Β, 22-5-2017</vt:lpstr>
      <vt:lpstr>Κοινή Υπουργική Απόφαση της Εθνικής Επιτροπής Υδάτων ΦΕΚ 1751Β, 22-5-2017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Προβλήματα διαχείρισης υδατικών πόρων.</dc:title>
  <dc:creator>Apostolos Alejopoylos</dc:creator>
  <cp:lastModifiedBy>Andreadakis Emmanuil</cp:lastModifiedBy>
  <cp:revision>555</cp:revision>
  <dcterms:created xsi:type="dcterms:W3CDTF">2007-02-07T18:36:12Z</dcterms:created>
  <dcterms:modified xsi:type="dcterms:W3CDTF">2020-07-21T11:47:12Z</dcterms:modified>
</cp:coreProperties>
</file>