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74"/>
  </p:notesMasterIdLst>
  <p:sldIdLst>
    <p:sldId id="256" r:id="rId2"/>
    <p:sldId id="257" r:id="rId3"/>
    <p:sldId id="258" r:id="rId4"/>
    <p:sldId id="259" r:id="rId5"/>
    <p:sldId id="260" r:id="rId6"/>
    <p:sldId id="261" r:id="rId7"/>
    <p:sldId id="262" r:id="rId8"/>
    <p:sldId id="324" r:id="rId9"/>
    <p:sldId id="325" r:id="rId10"/>
    <p:sldId id="326" r:id="rId11"/>
    <p:sldId id="327"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Lst>
  <p:sldSz cx="9144000" cy="6858000" type="screen4x3"/>
  <p:notesSz cx="6858000" cy="9144000"/>
  <p:defaultTextStyle>
    <a:defPPr>
      <a:defRPr lang="en-GB"/>
    </a:defPPr>
    <a:lvl1pPr algn="l" defTabSz="457200" rtl="0" fontAlgn="base">
      <a:spcBef>
        <a:spcPct val="0"/>
      </a:spcBef>
      <a:spcAft>
        <a:spcPct val="0"/>
      </a:spcAft>
      <a:buClr>
        <a:srgbClr val="000000"/>
      </a:buClr>
      <a:buSzPct val="100000"/>
      <a:buFont typeface="Times New Roman" pitchFamily="18" charset="0"/>
      <a:defRPr sz="2000" kern="1200">
        <a:solidFill>
          <a:schemeClr val="bg1"/>
        </a:solidFill>
        <a:latin typeface="Arial" charset="0"/>
        <a:ea typeface="Microsoft YaHei" charset="-122"/>
        <a:cs typeface="+mn-cs"/>
      </a:defRPr>
    </a:lvl1pPr>
    <a:lvl2pPr marL="742950" indent="-285750" algn="l" defTabSz="457200" rtl="0" fontAlgn="base">
      <a:spcBef>
        <a:spcPct val="0"/>
      </a:spcBef>
      <a:spcAft>
        <a:spcPct val="0"/>
      </a:spcAft>
      <a:buClr>
        <a:srgbClr val="000000"/>
      </a:buClr>
      <a:buSzPct val="100000"/>
      <a:buFont typeface="Times New Roman" pitchFamily="18" charset="0"/>
      <a:defRPr sz="2000" kern="1200">
        <a:solidFill>
          <a:schemeClr val="bg1"/>
        </a:solidFill>
        <a:latin typeface="Arial" charset="0"/>
        <a:ea typeface="Microsoft YaHei" charset="-122"/>
        <a:cs typeface="+mn-cs"/>
      </a:defRPr>
    </a:lvl2pPr>
    <a:lvl3pPr marL="1143000" indent="-228600" algn="l" defTabSz="457200" rtl="0" fontAlgn="base">
      <a:spcBef>
        <a:spcPct val="0"/>
      </a:spcBef>
      <a:spcAft>
        <a:spcPct val="0"/>
      </a:spcAft>
      <a:buClr>
        <a:srgbClr val="000000"/>
      </a:buClr>
      <a:buSzPct val="100000"/>
      <a:buFont typeface="Times New Roman" pitchFamily="18" charset="0"/>
      <a:defRPr sz="2000" kern="1200">
        <a:solidFill>
          <a:schemeClr val="bg1"/>
        </a:solidFill>
        <a:latin typeface="Arial" charset="0"/>
        <a:ea typeface="Microsoft YaHei" charset="-122"/>
        <a:cs typeface="+mn-cs"/>
      </a:defRPr>
    </a:lvl3pPr>
    <a:lvl4pPr marL="1600200" indent="-228600" algn="l" defTabSz="457200" rtl="0" fontAlgn="base">
      <a:spcBef>
        <a:spcPct val="0"/>
      </a:spcBef>
      <a:spcAft>
        <a:spcPct val="0"/>
      </a:spcAft>
      <a:buClr>
        <a:srgbClr val="000000"/>
      </a:buClr>
      <a:buSzPct val="100000"/>
      <a:buFont typeface="Times New Roman" pitchFamily="18" charset="0"/>
      <a:defRPr sz="2000" kern="1200">
        <a:solidFill>
          <a:schemeClr val="bg1"/>
        </a:solidFill>
        <a:latin typeface="Arial" charset="0"/>
        <a:ea typeface="Microsoft YaHei" charset="-122"/>
        <a:cs typeface="+mn-cs"/>
      </a:defRPr>
    </a:lvl4pPr>
    <a:lvl5pPr marL="2057400" indent="-228600" algn="l" defTabSz="457200" rtl="0" fontAlgn="base">
      <a:spcBef>
        <a:spcPct val="0"/>
      </a:spcBef>
      <a:spcAft>
        <a:spcPct val="0"/>
      </a:spcAft>
      <a:buClr>
        <a:srgbClr val="000000"/>
      </a:buClr>
      <a:buSzPct val="100000"/>
      <a:buFont typeface="Times New Roman" pitchFamily="18" charset="0"/>
      <a:defRPr sz="2000" kern="1200">
        <a:solidFill>
          <a:schemeClr val="bg1"/>
        </a:solidFill>
        <a:latin typeface="Arial" charset="0"/>
        <a:ea typeface="Microsoft YaHei" charset="-122"/>
        <a:cs typeface="+mn-cs"/>
      </a:defRPr>
    </a:lvl5pPr>
    <a:lvl6pPr marL="2286000" algn="l" defTabSz="914400" rtl="0" eaLnBrk="1" latinLnBrk="0" hangingPunct="1">
      <a:defRPr sz="2000" kern="1200">
        <a:solidFill>
          <a:schemeClr val="bg1"/>
        </a:solidFill>
        <a:latin typeface="Arial" charset="0"/>
        <a:ea typeface="Microsoft YaHei" charset="-122"/>
        <a:cs typeface="+mn-cs"/>
      </a:defRPr>
    </a:lvl6pPr>
    <a:lvl7pPr marL="2743200" algn="l" defTabSz="914400" rtl="0" eaLnBrk="1" latinLnBrk="0" hangingPunct="1">
      <a:defRPr sz="2000" kern="1200">
        <a:solidFill>
          <a:schemeClr val="bg1"/>
        </a:solidFill>
        <a:latin typeface="Arial" charset="0"/>
        <a:ea typeface="Microsoft YaHei" charset="-122"/>
        <a:cs typeface="+mn-cs"/>
      </a:defRPr>
    </a:lvl7pPr>
    <a:lvl8pPr marL="3200400" algn="l" defTabSz="914400" rtl="0" eaLnBrk="1" latinLnBrk="0" hangingPunct="1">
      <a:defRPr sz="2000" kern="1200">
        <a:solidFill>
          <a:schemeClr val="bg1"/>
        </a:solidFill>
        <a:latin typeface="Arial" charset="0"/>
        <a:ea typeface="Microsoft YaHei" charset="-122"/>
        <a:cs typeface="+mn-cs"/>
      </a:defRPr>
    </a:lvl8pPr>
    <a:lvl9pPr marL="3657600" algn="l" defTabSz="914400" rtl="0" eaLnBrk="1" latinLnBrk="0" hangingPunct="1">
      <a:defRPr sz="2000" kern="1200">
        <a:solidFill>
          <a:schemeClr val="bg1"/>
        </a:solidFill>
        <a:latin typeface="Arial" charset="0"/>
        <a:ea typeface="Microsoft YaHei"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53" d="100"/>
          <a:sy n="153" d="100"/>
        </p:scale>
        <p:origin x="-2214" y="-102"/>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100" d="100"/>
        <a:sy n="100" d="100"/>
      </p:scale>
      <p:origin x="0" y="8412"/>
    </p:cViewPr>
  </p:sorterViewPr>
  <p:notesViewPr>
    <p:cSldViewPr>
      <p:cViewPr varScale="1">
        <p:scale>
          <a:sx n="59" d="100"/>
          <a:sy n="59" d="100"/>
        </p:scale>
        <p:origin x="-1752" y="-7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w="9360" cap="sq">
            <a:noFill/>
            <a:miter lim="800000"/>
            <a:headEnd/>
            <a:tailEnd/>
          </a:ln>
          <a:effectLst/>
        </p:spPr>
        <p:txBody>
          <a:bodyPr wrap="none" anchor="ctr"/>
          <a:lstStyle/>
          <a:p>
            <a:endParaRPr lang="el-GR"/>
          </a:p>
        </p:txBody>
      </p:sp>
      <p:sp>
        <p:nvSpPr>
          <p:cNvPr id="2050" name="AutoShape 2"/>
          <p:cNvSpPr>
            <a:spLocks noChangeArrowheads="1"/>
          </p:cNvSpPr>
          <p:nvPr/>
        </p:nvSpPr>
        <p:spPr bwMode="auto">
          <a:xfrm>
            <a:off x="0" y="0"/>
            <a:ext cx="6858000" cy="9144000"/>
          </a:xfrm>
          <a:prstGeom prst="roundRect">
            <a:avLst>
              <a:gd name="adj" fmla="val 23"/>
            </a:avLst>
          </a:prstGeom>
          <a:solidFill>
            <a:srgbClr val="FFFFFF"/>
          </a:solidFill>
          <a:ln w="9525" cap="flat">
            <a:noFill/>
            <a:round/>
            <a:headEnd/>
            <a:tailEnd/>
          </a:ln>
          <a:effectLst/>
        </p:spPr>
        <p:txBody>
          <a:bodyPr wrap="none" anchor="ctr"/>
          <a:lstStyle/>
          <a:p>
            <a:endParaRPr lang="el-GR"/>
          </a:p>
        </p:txBody>
      </p:sp>
      <p:sp>
        <p:nvSpPr>
          <p:cNvPr id="2051" name="Text Box 3"/>
          <p:cNvSpPr txBox="1">
            <a:spLocks noChangeArrowheads="1"/>
          </p:cNvSpPr>
          <p:nvPr/>
        </p:nvSpPr>
        <p:spPr bwMode="auto">
          <a:xfrm>
            <a:off x="0" y="0"/>
            <a:ext cx="2971800" cy="457200"/>
          </a:xfrm>
          <a:prstGeom prst="rect">
            <a:avLst/>
          </a:prstGeom>
          <a:noFill/>
          <a:ln w="9525" cap="flat">
            <a:noFill/>
            <a:round/>
            <a:headEnd/>
            <a:tailEnd/>
          </a:ln>
          <a:effectLst/>
        </p:spPr>
        <p:txBody>
          <a:bodyPr wrap="none" anchor="ctr"/>
          <a:lstStyle/>
          <a:p>
            <a:endParaRPr lang="el-GR"/>
          </a:p>
        </p:txBody>
      </p:sp>
      <p:sp>
        <p:nvSpPr>
          <p:cNvPr id="2052" name="Text Box 4"/>
          <p:cNvSpPr txBox="1">
            <a:spLocks noChangeArrowheads="1"/>
          </p:cNvSpPr>
          <p:nvPr/>
        </p:nvSpPr>
        <p:spPr bwMode="auto">
          <a:xfrm>
            <a:off x="3884613" y="0"/>
            <a:ext cx="2971800" cy="457200"/>
          </a:xfrm>
          <a:prstGeom prst="rect">
            <a:avLst/>
          </a:prstGeom>
          <a:noFill/>
          <a:ln w="9525" cap="flat">
            <a:noFill/>
            <a:round/>
            <a:headEnd/>
            <a:tailEnd/>
          </a:ln>
          <a:effectLst/>
        </p:spPr>
        <p:txBody>
          <a:bodyPr wrap="none" anchor="ctr"/>
          <a:lstStyle/>
          <a:p>
            <a:endParaRPr lang="el-GR"/>
          </a:p>
        </p:txBody>
      </p:sp>
      <p:sp>
        <p:nvSpPr>
          <p:cNvPr id="2053" name="Rectangle 5"/>
          <p:cNvSpPr>
            <a:spLocks noGrp="1" noRot="1" noChangeAspect="1" noChangeArrowheads="1"/>
          </p:cNvSpPr>
          <p:nvPr>
            <p:ph type="sldImg"/>
          </p:nvPr>
        </p:nvSpPr>
        <p:spPr bwMode="auto">
          <a:xfrm>
            <a:off x="1143000" y="685800"/>
            <a:ext cx="4568825" cy="3425825"/>
          </a:xfrm>
          <a:prstGeom prst="rect">
            <a:avLst/>
          </a:prstGeom>
          <a:noFill/>
          <a:ln w="9360" cap="sq">
            <a:solidFill>
              <a:srgbClr val="000000"/>
            </a:solidFill>
            <a:miter lim="800000"/>
            <a:headEnd/>
            <a:tailEnd/>
          </a:ln>
          <a:effectLst/>
        </p:spPr>
      </p:sp>
      <p:sp>
        <p:nvSpPr>
          <p:cNvPr id="2054" name="Rectangle 6"/>
          <p:cNvSpPr>
            <a:spLocks noGrp="1" noChangeArrowheads="1"/>
          </p:cNvSpPr>
          <p:nvPr>
            <p:ph type="body"/>
          </p:nvPr>
        </p:nvSpPr>
        <p:spPr bwMode="auto">
          <a:xfrm>
            <a:off x="685800" y="4343400"/>
            <a:ext cx="5483225" cy="4111625"/>
          </a:xfrm>
          <a:prstGeom prst="rect">
            <a:avLst/>
          </a:prstGeom>
          <a:noFill/>
          <a:ln w="9525" cap="flat">
            <a:noFill/>
            <a:round/>
            <a:headEnd/>
            <a:tailEnd/>
          </a:ln>
          <a:effectLst/>
        </p:spPr>
        <p:txBody>
          <a:bodyPr vert="horz" wrap="square" lIns="90000" tIns="46800" rIns="90000" bIns="46800" numCol="1" anchor="t" anchorCtr="0" compatLnSpc="1">
            <a:prstTxWarp prst="textNoShape">
              <a:avLst/>
            </a:prstTxWarp>
          </a:bodyPr>
          <a:lstStyle/>
          <a:p>
            <a:pPr lvl="0"/>
            <a:endParaRPr lang="el-GR" smtClean="0"/>
          </a:p>
        </p:txBody>
      </p:sp>
      <p:sp>
        <p:nvSpPr>
          <p:cNvPr id="2055" name="Text Box 7"/>
          <p:cNvSpPr txBox="1">
            <a:spLocks noChangeArrowheads="1"/>
          </p:cNvSpPr>
          <p:nvPr/>
        </p:nvSpPr>
        <p:spPr bwMode="auto">
          <a:xfrm>
            <a:off x="0" y="8685213"/>
            <a:ext cx="2971800" cy="457200"/>
          </a:xfrm>
          <a:prstGeom prst="rect">
            <a:avLst/>
          </a:prstGeom>
          <a:noFill/>
          <a:ln w="9525" cap="flat">
            <a:noFill/>
            <a:round/>
            <a:headEnd/>
            <a:tailEnd/>
          </a:ln>
          <a:effectLst/>
        </p:spPr>
        <p:txBody>
          <a:bodyPr wrap="none" anchor="ctr"/>
          <a:lstStyle/>
          <a:p>
            <a:endParaRPr lang="el-GR"/>
          </a:p>
        </p:txBody>
      </p:sp>
      <p:sp>
        <p:nvSpPr>
          <p:cNvPr id="2056" name="Rectangle 8"/>
          <p:cNvSpPr>
            <a:spLocks noGrp="1" noChangeArrowheads="1"/>
          </p:cNvSpPr>
          <p:nvPr>
            <p:ph type="sldNum"/>
          </p:nvPr>
        </p:nvSpPr>
        <p:spPr bwMode="auto">
          <a:xfrm>
            <a:off x="3884613" y="8685213"/>
            <a:ext cx="2968625" cy="454025"/>
          </a:xfrm>
          <a:prstGeom prst="rect">
            <a:avLst/>
          </a:prstGeom>
          <a:noFill/>
          <a:ln w="9525" cap="flat">
            <a:noFill/>
            <a:round/>
            <a:headEnd/>
            <a:tailEnd/>
          </a:ln>
          <a:effectLst/>
        </p:spPr>
        <p:txBody>
          <a:bodyPr vert="horz" wrap="square" lIns="90000" tIns="46800" rIns="90000" bIns="46800" numCol="1" anchor="b" anchorCtr="0" compatLnSpc="1">
            <a:prstTxWarp prst="textNoShape">
              <a:avLst/>
            </a:prstTxWarp>
          </a:bodyPr>
          <a:lstStyle>
            <a:lvl1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cs typeface="Segoe UI" charset="0"/>
              </a:defRPr>
            </a:lvl1pPr>
          </a:lstStyle>
          <a:p>
            <a:fld id="{46BF4EF0-DB0E-4FB3-A031-BDC9519BD34E}" type="slidenum">
              <a:rPr lang="el-GR"/>
              <a:pPr/>
              <a:t>‹#›</a:t>
            </a:fld>
            <a:endParaRPr lang="el-GR"/>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4190E10D-A127-43BE-97C2-F775580792B8}" type="slidenum">
              <a:rPr lang="el-GR"/>
              <a:pPr/>
              <a:t>1</a:t>
            </a:fld>
            <a:endParaRPr lang="el-GR"/>
          </a:p>
        </p:txBody>
      </p:sp>
      <p:sp>
        <p:nvSpPr>
          <p:cNvPr id="72705" name="Text Box 1"/>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6AD0A12C-96CC-47C7-87CE-EAEAB7E0409B}" type="slidenum">
              <a:rPr lang="el-GR"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a:t>
            </a:fld>
            <a:endParaRPr lang="el-GR" sz="1200">
              <a:solidFill>
                <a:srgbClr val="000000"/>
              </a:solidFill>
            </a:endParaRPr>
          </a:p>
        </p:txBody>
      </p:sp>
      <p:sp>
        <p:nvSpPr>
          <p:cNvPr id="72706"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2707" name="Text Box 3"/>
          <p:cNvSpPr txBox="1">
            <a:spLocks noChangeArrowheads="1"/>
          </p:cNvSpPr>
          <p:nvPr/>
        </p:nvSpPr>
        <p:spPr bwMode="auto">
          <a:xfrm>
            <a:off x="914400" y="4343400"/>
            <a:ext cx="50292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7EC9033D-2EF2-4251-9A5B-589542B673F9}" type="slidenum">
              <a:rPr lang="el-GR"/>
              <a:pPr/>
              <a:t>14</a:t>
            </a:fld>
            <a:endParaRPr lang="el-GR"/>
          </a:p>
        </p:txBody>
      </p:sp>
      <p:sp>
        <p:nvSpPr>
          <p:cNvPr id="81921" name="Text Box 1"/>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E1FEC77C-7E44-4C13-999E-6CD3566ADC02}" type="slidenum">
              <a:rPr lang="el-GR"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14</a:t>
            </a:fld>
            <a:endParaRPr lang="el-GR" sz="1200">
              <a:solidFill>
                <a:srgbClr val="000000"/>
              </a:solidFill>
            </a:endParaRPr>
          </a:p>
        </p:txBody>
      </p:sp>
      <p:sp>
        <p:nvSpPr>
          <p:cNvPr id="81922"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1923" name="Text Box 3"/>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E74B3646-27C4-4F80-A2AA-3E39F21E6E0F}" type="slidenum">
              <a:rPr lang="el-GR"/>
              <a:pPr/>
              <a:t>15</a:t>
            </a:fld>
            <a:endParaRPr lang="el-GR"/>
          </a:p>
        </p:txBody>
      </p:sp>
      <p:sp>
        <p:nvSpPr>
          <p:cNvPr id="82945" name="Text Box 1"/>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A32A9520-5D21-4E37-95DC-DB6E539C76F4}" type="slidenum">
              <a:rPr lang="el-GR"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15</a:t>
            </a:fld>
            <a:endParaRPr lang="el-GR" sz="1200">
              <a:solidFill>
                <a:srgbClr val="000000"/>
              </a:solidFill>
            </a:endParaRPr>
          </a:p>
        </p:txBody>
      </p:sp>
      <p:sp>
        <p:nvSpPr>
          <p:cNvPr id="82946"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2947" name="Text Box 3"/>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76202291-7A29-4F0F-9112-CF1028F74641}" type="slidenum">
              <a:rPr lang="el-GR"/>
              <a:pPr/>
              <a:t>16</a:t>
            </a:fld>
            <a:endParaRPr lang="el-GR"/>
          </a:p>
        </p:txBody>
      </p:sp>
      <p:sp>
        <p:nvSpPr>
          <p:cNvPr id="83969" name="Text Box 1"/>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51FFFF1A-BAD8-447C-B7D2-00F244FDE23F}" type="slidenum">
              <a:rPr lang="el-GR"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16</a:t>
            </a:fld>
            <a:endParaRPr lang="el-GR" sz="1200">
              <a:solidFill>
                <a:srgbClr val="000000"/>
              </a:solidFill>
            </a:endParaRPr>
          </a:p>
        </p:txBody>
      </p:sp>
      <p:sp>
        <p:nvSpPr>
          <p:cNvPr id="83970"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3971" name="Text Box 3"/>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8"/>
          <p:cNvSpPr>
            <a:spLocks noGrp="1" noChangeArrowheads="1"/>
          </p:cNvSpPr>
          <p:nvPr>
            <p:ph type="sldNum"/>
          </p:nvPr>
        </p:nvSpPr>
        <p:spPr>
          <a:ln/>
        </p:spPr>
        <p:txBody>
          <a:bodyPr/>
          <a:lstStyle/>
          <a:p>
            <a:fld id="{1AC9A5B2-FA69-4195-B96A-91C4566054ED}" type="slidenum">
              <a:rPr lang="el-GR"/>
              <a:pPr/>
              <a:t>17</a:t>
            </a:fld>
            <a:endParaRPr lang="el-GR"/>
          </a:p>
        </p:txBody>
      </p:sp>
      <p:sp>
        <p:nvSpPr>
          <p:cNvPr id="84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4994" name="Text Box 2"/>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8"/>
          <p:cNvSpPr>
            <a:spLocks noGrp="1" noChangeArrowheads="1"/>
          </p:cNvSpPr>
          <p:nvPr>
            <p:ph type="sldNum"/>
          </p:nvPr>
        </p:nvSpPr>
        <p:spPr>
          <a:ln/>
        </p:spPr>
        <p:txBody>
          <a:bodyPr/>
          <a:lstStyle/>
          <a:p>
            <a:fld id="{FFFC0BFE-034E-4227-890D-D7697FB12AA7}" type="slidenum">
              <a:rPr lang="el-GR"/>
              <a:pPr/>
              <a:t>18</a:t>
            </a:fld>
            <a:endParaRPr lang="el-GR"/>
          </a:p>
        </p:txBody>
      </p:sp>
      <p:sp>
        <p:nvSpPr>
          <p:cNvPr id="860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6018" name="Text Box 2"/>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8"/>
          <p:cNvSpPr>
            <a:spLocks noGrp="1" noChangeArrowheads="1"/>
          </p:cNvSpPr>
          <p:nvPr>
            <p:ph type="sldNum"/>
          </p:nvPr>
        </p:nvSpPr>
        <p:spPr>
          <a:ln/>
        </p:spPr>
        <p:txBody>
          <a:bodyPr/>
          <a:lstStyle/>
          <a:p>
            <a:fld id="{2F6536FD-BDF7-41A7-81A5-8B6FE11855C0}" type="slidenum">
              <a:rPr lang="el-GR"/>
              <a:pPr/>
              <a:t>19</a:t>
            </a:fld>
            <a:endParaRPr lang="el-GR"/>
          </a:p>
        </p:txBody>
      </p:sp>
      <p:sp>
        <p:nvSpPr>
          <p:cNvPr id="870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7042" name="Text Box 2"/>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8"/>
          <p:cNvSpPr>
            <a:spLocks noGrp="1" noChangeArrowheads="1"/>
          </p:cNvSpPr>
          <p:nvPr>
            <p:ph type="sldNum"/>
          </p:nvPr>
        </p:nvSpPr>
        <p:spPr>
          <a:ln/>
        </p:spPr>
        <p:txBody>
          <a:bodyPr/>
          <a:lstStyle/>
          <a:p>
            <a:fld id="{FC4C7620-25EE-4E93-B100-F84813488DC6}" type="slidenum">
              <a:rPr lang="el-GR"/>
              <a:pPr/>
              <a:t>20</a:t>
            </a:fld>
            <a:endParaRPr lang="el-GR"/>
          </a:p>
        </p:txBody>
      </p:sp>
      <p:sp>
        <p:nvSpPr>
          <p:cNvPr id="880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8066" name="Text Box 2"/>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8"/>
          <p:cNvSpPr>
            <a:spLocks noGrp="1" noChangeArrowheads="1"/>
          </p:cNvSpPr>
          <p:nvPr>
            <p:ph type="sldNum"/>
          </p:nvPr>
        </p:nvSpPr>
        <p:spPr>
          <a:ln/>
        </p:spPr>
        <p:txBody>
          <a:bodyPr/>
          <a:lstStyle/>
          <a:p>
            <a:fld id="{281DDD28-2CCA-4F21-BC98-7B352230FF97}" type="slidenum">
              <a:rPr lang="el-GR"/>
              <a:pPr/>
              <a:t>21</a:t>
            </a:fld>
            <a:endParaRPr lang="el-GR"/>
          </a:p>
        </p:txBody>
      </p:sp>
      <p:sp>
        <p:nvSpPr>
          <p:cNvPr id="890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9090" name="Text Box 2"/>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8"/>
          <p:cNvSpPr>
            <a:spLocks noGrp="1" noChangeArrowheads="1"/>
          </p:cNvSpPr>
          <p:nvPr>
            <p:ph type="sldNum"/>
          </p:nvPr>
        </p:nvSpPr>
        <p:spPr>
          <a:ln/>
        </p:spPr>
        <p:txBody>
          <a:bodyPr/>
          <a:lstStyle/>
          <a:p>
            <a:fld id="{1A1F15DF-F6C5-429E-8177-88F59A9CFA7C}" type="slidenum">
              <a:rPr lang="el-GR"/>
              <a:pPr/>
              <a:t>22</a:t>
            </a:fld>
            <a:endParaRPr lang="el-GR"/>
          </a:p>
        </p:txBody>
      </p:sp>
      <p:sp>
        <p:nvSpPr>
          <p:cNvPr id="901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0114" name="Text Box 2"/>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8"/>
          <p:cNvSpPr>
            <a:spLocks noGrp="1" noChangeArrowheads="1"/>
          </p:cNvSpPr>
          <p:nvPr>
            <p:ph type="sldNum"/>
          </p:nvPr>
        </p:nvSpPr>
        <p:spPr>
          <a:ln/>
        </p:spPr>
        <p:txBody>
          <a:bodyPr/>
          <a:lstStyle/>
          <a:p>
            <a:fld id="{77CCC354-21F3-476D-9C87-7895DE9387ED}" type="slidenum">
              <a:rPr lang="el-GR"/>
              <a:pPr/>
              <a:t>23</a:t>
            </a:fld>
            <a:endParaRPr lang="el-GR"/>
          </a:p>
        </p:txBody>
      </p:sp>
      <p:sp>
        <p:nvSpPr>
          <p:cNvPr id="911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1138" name="Text Box 2"/>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17A820BB-F6F8-456E-8E6F-D150054227D4}" type="slidenum">
              <a:rPr lang="el-GR"/>
              <a:pPr/>
              <a:t>2</a:t>
            </a:fld>
            <a:endParaRPr lang="el-GR"/>
          </a:p>
        </p:txBody>
      </p:sp>
      <p:sp>
        <p:nvSpPr>
          <p:cNvPr id="73729" name="Text Box 1"/>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D6C9A6F5-45DF-4D8C-92B0-39AA1638AB90}" type="slidenum">
              <a:rPr lang="el-GR"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2</a:t>
            </a:fld>
            <a:endParaRPr lang="el-GR" sz="1200">
              <a:solidFill>
                <a:srgbClr val="000000"/>
              </a:solidFill>
            </a:endParaRPr>
          </a:p>
        </p:txBody>
      </p:sp>
      <p:sp>
        <p:nvSpPr>
          <p:cNvPr id="73730"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3731" name="Text Box 3"/>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8"/>
          <p:cNvSpPr>
            <a:spLocks noGrp="1" noChangeArrowheads="1"/>
          </p:cNvSpPr>
          <p:nvPr>
            <p:ph type="sldNum"/>
          </p:nvPr>
        </p:nvSpPr>
        <p:spPr>
          <a:ln/>
        </p:spPr>
        <p:txBody>
          <a:bodyPr/>
          <a:lstStyle/>
          <a:p>
            <a:fld id="{B02735AA-159B-4844-9F0A-C9BC2EAF35A2}" type="slidenum">
              <a:rPr lang="el-GR"/>
              <a:pPr/>
              <a:t>24</a:t>
            </a:fld>
            <a:endParaRPr lang="el-GR"/>
          </a:p>
        </p:txBody>
      </p:sp>
      <p:sp>
        <p:nvSpPr>
          <p:cNvPr id="921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2162" name="Text Box 2"/>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8"/>
          <p:cNvSpPr>
            <a:spLocks noGrp="1" noChangeArrowheads="1"/>
          </p:cNvSpPr>
          <p:nvPr>
            <p:ph type="sldNum"/>
          </p:nvPr>
        </p:nvSpPr>
        <p:spPr>
          <a:ln/>
        </p:spPr>
        <p:txBody>
          <a:bodyPr/>
          <a:lstStyle/>
          <a:p>
            <a:fld id="{68952F59-2645-429A-9F18-E5C377917D2E}" type="slidenum">
              <a:rPr lang="el-GR"/>
              <a:pPr/>
              <a:t>25</a:t>
            </a:fld>
            <a:endParaRPr lang="el-GR"/>
          </a:p>
        </p:txBody>
      </p:sp>
      <p:sp>
        <p:nvSpPr>
          <p:cNvPr id="931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3186" name="Text Box 2"/>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8"/>
          <p:cNvSpPr>
            <a:spLocks noGrp="1" noChangeArrowheads="1"/>
          </p:cNvSpPr>
          <p:nvPr>
            <p:ph type="sldNum"/>
          </p:nvPr>
        </p:nvSpPr>
        <p:spPr>
          <a:ln/>
        </p:spPr>
        <p:txBody>
          <a:bodyPr/>
          <a:lstStyle/>
          <a:p>
            <a:fld id="{1015C07D-DA0B-4C0D-A0AD-A555B95F8194}" type="slidenum">
              <a:rPr lang="el-GR"/>
              <a:pPr/>
              <a:t>26</a:t>
            </a:fld>
            <a:endParaRPr lang="el-GR"/>
          </a:p>
        </p:txBody>
      </p:sp>
      <p:sp>
        <p:nvSpPr>
          <p:cNvPr id="942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4210" name="Text Box 2"/>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8"/>
          <p:cNvSpPr>
            <a:spLocks noGrp="1" noChangeArrowheads="1"/>
          </p:cNvSpPr>
          <p:nvPr>
            <p:ph type="sldNum"/>
          </p:nvPr>
        </p:nvSpPr>
        <p:spPr>
          <a:ln/>
        </p:spPr>
        <p:txBody>
          <a:bodyPr/>
          <a:lstStyle/>
          <a:p>
            <a:fld id="{AABB1400-4531-4658-8514-444683A29250}" type="slidenum">
              <a:rPr lang="el-GR"/>
              <a:pPr/>
              <a:t>27</a:t>
            </a:fld>
            <a:endParaRPr lang="el-GR"/>
          </a:p>
        </p:txBody>
      </p:sp>
      <p:sp>
        <p:nvSpPr>
          <p:cNvPr id="952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5234" name="Text Box 2"/>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8"/>
          <p:cNvSpPr>
            <a:spLocks noGrp="1" noChangeArrowheads="1"/>
          </p:cNvSpPr>
          <p:nvPr>
            <p:ph type="sldNum"/>
          </p:nvPr>
        </p:nvSpPr>
        <p:spPr>
          <a:ln/>
        </p:spPr>
        <p:txBody>
          <a:bodyPr/>
          <a:lstStyle/>
          <a:p>
            <a:fld id="{422330E6-20F1-4348-BA22-503A6802F8CA}" type="slidenum">
              <a:rPr lang="el-GR"/>
              <a:pPr/>
              <a:t>28</a:t>
            </a:fld>
            <a:endParaRPr lang="el-GR"/>
          </a:p>
        </p:txBody>
      </p:sp>
      <p:sp>
        <p:nvSpPr>
          <p:cNvPr id="962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6258" name="Text Box 2"/>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8"/>
          <p:cNvSpPr>
            <a:spLocks noGrp="1" noChangeArrowheads="1"/>
          </p:cNvSpPr>
          <p:nvPr>
            <p:ph type="sldNum"/>
          </p:nvPr>
        </p:nvSpPr>
        <p:spPr>
          <a:ln/>
        </p:spPr>
        <p:txBody>
          <a:bodyPr/>
          <a:lstStyle/>
          <a:p>
            <a:fld id="{289C3E30-E187-46EA-857C-5485884FFC9C}" type="slidenum">
              <a:rPr lang="el-GR"/>
              <a:pPr/>
              <a:t>29</a:t>
            </a:fld>
            <a:endParaRPr lang="el-GR"/>
          </a:p>
        </p:txBody>
      </p:sp>
      <p:sp>
        <p:nvSpPr>
          <p:cNvPr id="972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7282" name="Text Box 2"/>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8"/>
          <p:cNvSpPr>
            <a:spLocks noGrp="1" noChangeArrowheads="1"/>
          </p:cNvSpPr>
          <p:nvPr>
            <p:ph type="sldNum"/>
          </p:nvPr>
        </p:nvSpPr>
        <p:spPr>
          <a:ln/>
        </p:spPr>
        <p:txBody>
          <a:bodyPr/>
          <a:lstStyle/>
          <a:p>
            <a:fld id="{39B22B9E-524C-4FB0-93EB-9D85E51D25C6}" type="slidenum">
              <a:rPr lang="el-GR"/>
              <a:pPr/>
              <a:t>30</a:t>
            </a:fld>
            <a:endParaRPr lang="el-GR"/>
          </a:p>
        </p:txBody>
      </p:sp>
      <p:sp>
        <p:nvSpPr>
          <p:cNvPr id="983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8306" name="Text Box 2"/>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ABA38D5E-201F-46C4-B0DD-6C7018474789}" type="slidenum">
              <a:rPr lang="el-GR"/>
              <a:pPr/>
              <a:t>31</a:t>
            </a:fld>
            <a:endParaRPr lang="el-GR"/>
          </a:p>
        </p:txBody>
      </p:sp>
      <p:sp>
        <p:nvSpPr>
          <p:cNvPr id="99329" name="Text Box 1"/>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C3AC89DF-5C64-4BC9-B0F6-CE74D34DE793}" type="slidenum">
              <a:rPr lang="el-GR"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31</a:t>
            </a:fld>
            <a:endParaRPr lang="el-GR" sz="1200">
              <a:solidFill>
                <a:srgbClr val="000000"/>
              </a:solidFill>
            </a:endParaRPr>
          </a:p>
        </p:txBody>
      </p:sp>
      <p:sp>
        <p:nvSpPr>
          <p:cNvPr id="99330"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9331" name="Text Box 3"/>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EDC6379F-822D-4B9D-9F24-AD7BBFD24E35}" type="slidenum">
              <a:rPr lang="el-GR"/>
              <a:pPr/>
              <a:t>32</a:t>
            </a:fld>
            <a:endParaRPr lang="el-GR"/>
          </a:p>
        </p:txBody>
      </p:sp>
      <p:sp>
        <p:nvSpPr>
          <p:cNvPr id="100353" name="Text Box 1"/>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82E352F7-7F43-415D-B5CA-3F7A95184865}" type="slidenum">
              <a:rPr lang="el-GR"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32</a:t>
            </a:fld>
            <a:endParaRPr lang="el-GR" sz="1200">
              <a:solidFill>
                <a:srgbClr val="000000"/>
              </a:solidFill>
            </a:endParaRPr>
          </a:p>
        </p:txBody>
      </p:sp>
      <p:sp>
        <p:nvSpPr>
          <p:cNvPr id="100354"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0355" name="Text Box 3"/>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708A0927-7D9E-442E-866D-1796C8FDD348}" type="slidenum">
              <a:rPr lang="el-GR"/>
              <a:pPr/>
              <a:t>33</a:t>
            </a:fld>
            <a:endParaRPr lang="el-GR"/>
          </a:p>
        </p:txBody>
      </p:sp>
      <p:sp>
        <p:nvSpPr>
          <p:cNvPr id="101377" name="Text Box 1"/>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7D2E191B-BBE2-4E20-9FE5-35218023EBE9}" type="slidenum">
              <a:rPr lang="el-GR"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33</a:t>
            </a:fld>
            <a:endParaRPr lang="el-GR" sz="1200">
              <a:solidFill>
                <a:srgbClr val="000000"/>
              </a:solidFill>
            </a:endParaRPr>
          </a:p>
        </p:txBody>
      </p:sp>
      <p:sp>
        <p:nvSpPr>
          <p:cNvPr id="101378"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1379" name="Text Box 3"/>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D654B2B6-D80D-48B4-9D4F-070875975E52}" type="slidenum">
              <a:rPr lang="el-GR"/>
              <a:pPr/>
              <a:t>3</a:t>
            </a:fld>
            <a:endParaRPr lang="el-GR"/>
          </a:p>
        </p:txBody>
      </p:sp>
      <p:sp>
        <p:nvSpPr>
          <p:cNvPr id="74753" name="Text Box 1"/>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35AADE26-E4C5-4C2D-A0BA-7F6A571F9EFB}" type="slidenum">
              <a:rPr lang="el-GR"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3</a:t>
            </a:fld>
            <a:endParaRPr lang="el-GR" sz="1200">
              <a:solidFill>
                <a:srgbClr val="000000"/>
              </a:solidFill>
            </a:endParaRPr>
          </a:p>
        </p:txBody>
      </p:sp>
      <p:sp>
        <p:nvSpPr>
          <p:cNvPr id="74754"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4755" name="Text Box 3"/>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EFA43A7F-F612-4FCA-9594-C48599AEBDB6}" type="slidenum">
              <a:rPr lang="el-GR"/>
              <a:pPr/>
              <a:t>34</a:t>
            </a:fld>
            <a:endParaRPr lang="el-GR"/>
          </a:p>
        </p:txBody>
      </p:sp>
      <p:sp>
        <p:nvSpPr>
          <p:cNvPr id="102401" name="Text Box 1"/>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AF2AE221-ADB0-44B6-B810-650FBDB49646}" type="slidenum">
              <a:rPr lang="el-GR"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34</a:t>
            </a:fld>
            <a:endParaRPr lang="el-GR" sz="1200">
              <a:solidFill>
                <a:srgbClr val="000000"/>
              </a:solidFill>
            </a:endParaRPr>
          </a:p>
        </p:txBody>
      </p:sp>
      <p:sp>
        <p:nvSpPr>
          <p:cNvPr id="102402"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2403" name="Text Box 3"/>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BC98738D-2370-4AAA-8B9F-98E2B882F648}" type="slidenum">
              <a:rPr lang="el-GR"/>
              <a:pPr/>
              <a:t>35</a:t>
            </a:fld>
            <a:endParaRPr lang="el-GR"/>
          </a:p>
        </p:txBody>
      </p:sp>
      <p:sp>
        <p:nvSpPr>
          <p:cNvPr id="103425" name="Text Box 1"/>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07D52AEE-9F28-4B79-A125-865E06127E81}" type="slidenum">
              <a:rPr lang="el-GR"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35</a:t>
            </a:fld>
            <a:endParaRPr lang="el-GR" sz="1200">
              <a:solidFill>
                <a:srgbClr val="000000"/>
              </a:solidFill>
            </a:endParaRPr>
          </a:p>
        </p:txBody>
      </p:sp>
      <p:sp>
        <p:nvSpPr>
          <p:cNvPr id="103426"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3427" name="Text Box 3"/>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4951924A-7FE3-469D-A3EC-B0ED2B899554}" type="slidenum">
              <a:rPr lang="el-GR"/>
              <a:pPr/>
              <a:t>36</a:t>
            </a:fld>
            <a:endParaRPr lang="el-GR"/>
          </a:p>
        </p:txBody>
      </p:sp>
      <p:sp>
        <p:nvSpPr>
          <p:cNvPr id="104449" name="Text Box 1"/>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103947D2-EF22-40FA-A9A8-0E2D7A772E35}" type="slidenum">
              <a:rPr lang="el-GR"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36</a:t>
            </a:fld>
            <a:endParaRPr lang="el-GR" sz="1200">
              <a:solidFill>
                <a:srgbClr val="000000"/>
              </a:solidFill>
            </a:endParaRPr>
          </a:p>
        </p:txBody>
      </p:sp>
      <p:sp>
        <p:nvSpPr>
          <p:cNvPr id="104450"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4451" name="Text Box 3"/>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16C01525-C0D6-4DE4-B5D8-019A9C1D596C}" type="slidenum">
              <a:rPr lang="el-GR"/>
              <a:pPr/>
              <a:t>37</a:t>
            </a:fld>
            <a:endParaRPr lang="el-GR"/>
          </a:p>
        </p:txBody>
      </p:sp>
      <p:sp>
        <p:nvSpPr>
          <p:cNvPr id="105473" name="Text Box 1"/>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F1D5D447-808D-4194-AFC4-BB8A3DB89DFD}" type="slidenum">
              <a:rPr lang="el-GR"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37</a:t>
            </a:fld>
            <a:endParaRPr lang="el-GR" sz="1200">
              <a:solidFill>
                <a:srgbClr val="000000"/>
              </a:solidFill>
            </a:endParaRPr>
          </a:p>
        </p:txBody>
      </p:sp>
      <p:sp>
        <p:nvSpPr>
          <p:cNvPr id="105474"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5475" name="Text Box 3"/>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C589EFD1-0F61-4CCD-BA6E-491A4EF73C2B}" type="slidenum">
              <a:rPr lang="el-GR"/>
              <a:pPr/>
              <a:t>38</a:t>
            </a:fld>
            <a:endParaRPr lang="el-GR"/>
          </a:p>
        </p:txBody>
      </p:sp>
      <p:sp>
        <p:nvSpPr>
          <p:cNvPr id="106497" name="Text Box 1"/>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7826380D-E6E6-4CF4-9D37-406F42A2F678}" type="slidenum">
              <a:rPr lang="el-GR"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38</a:t>
            </a:fld>
            <a:endParaRPr lang="el-GR" sz="1200">
              <a:solidFill>
                <a:srgbClr val="000000"/>
              </a:solidFill>
            </a:endParaRPr>
          </a:p>
        </p:txBody>
      </p:sp>
      <p:sp>
        <p:nvSpPr>
          <p:cNvPr id="106498"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6499" name="Text Box 3"/>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46E4976C-B19B-4ABA-98EB-2BAA9B837663}" type="slidenum">
              <a:rPr lang="el-GR"/>
              <a:pPr/>
              <a:t>39</a:t>
            </a:fld>
            <a:endParaRPr lang="el-GR"/>
          </a:p>
        </p:txBody>
      </p:sp>
      <p:sp>
        <p:nvSpPr>
          <p:cNvPr id="107521" name="Text Box 1"/>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D7A5DEF5-A90B-4BE0-9E92-BC927A8A8834}" type="slidenum">
              <a:rPr lang="el-GR"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39</a:t>
            </a:fld>
            <a:endParaRPr lang="el-GR" sz="1200">
              <a:solidFill>
                <a:srgbClr val="000000"/>
              </a:solidFill>
            </a:endParaRPr>
          </a:p>
        </p:txBody>
      </p:sp>
      <p:sp>
        <p:nvSpPr>
          <p:cNvPr id="107522"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7523" name="Text Box 3"/>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6C6C929A-BC75-4CF4-93E0-8886A992A539}" type="slidenum">
              <a:rPr lang="el-GR"/>
              <a:pPr/>
              <a:t>40</a:t>
            </a:fld>
            <a:endParaRPr lang="el-GR"/>
          </a:p>
        </p:txBody>
      </p:sp>
      <p:sp>
        <p:nvSpPr>
          <p:cNvPr id="108545" name="Text Box 1"/>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4FC3C290-F223-4F8A-8640-A5F1D5552D62}" type="slidenum">
              <a:rPr lang="el-GR"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40</a:t>
            </a:fld>
            <a:endParaRPr lang="el-GR" sz="1200">
              <a:solidFill>
                <a:srgbClr val="000000"/>
              </a:solidFill>
            </a:endParaRPr>
          </a:p>
        </p:txBody>
      </p:sp>
      <p:sp>
        <p:nvSpPr>
          <p:cNvPr id="108546"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8547" name="Text Box 3"/>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B588DCB4-A023-4FE4-ADBC-CCF27361F85D}" type="slidenum">
              <a:rPr lang="el-GR"/>
              <a:pPr/>
              <a:t>41</a:t>
            </a:fld>
            <a:endParaRPr lang="el-GR"/>
          </a:p>
        </p:txBody>
      </p:sp>
      <p:sp>
        <p:nvSpPr>
          <p:cNvPr id="109569" name="Text Box 1"/>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03000FDA-4FF9-45BC-A483-D43D6A3215B5}" type="slidenum">
              <a:rPr lang="el-GR"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41</a:t>
            </a:fld>
            <a:endParaRPr lang="el-GR" sz="1200">
              <a:solidFill>
                <a:srgbClr val="000000"/>
              </a:solidFill>
            </a:endParaRPr>
          </a:p>
        </p:txBody>
      </p:sp>
      <p:sp>
        <p:nvSpPr>
          <p:cNvPr id="109570"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9571" name="Text Box 3"/>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EDDAF54A-0159-4F52-9A19-98751256B60C}" type="slidenum">
              <a:rPr lang="el-GR"/>
              <a:pPr/>
              <a:t>42</a:t>
            </a:fld>
            <a:endParaRPr lang="el-GR"/>
          </a:p>
        </p:txBody>
      </p:sp>
      <p:sp>
        <p:nvSpPr>
          <p:cNvPr id="110593" name="Text Box 1"/>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A0700744-1708-4D52-9657-F801A4B645D3}" type="slidenum">
              <a:rPr lang="el-GR"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42</a:t>
            </a:fld>
            <a:endParaRPr lang="el-GR" sz="1200">
              <a:solidFill>
                <a:srgbClr val="000000"/>
              </a:solidFill>
            </a:endParaRPr>
          </a:p>
        </p:txBody>
      </p:sp>
      <p:sp>
        <p:nvSpPr>
          <p:cNvPr id="110594"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0595" name="Text Box 3"/>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BCA8BFD8-1E87-4959-9243-4D942AA56BF7}" type="slidenum">
              <a:rPr lang="el-GR"/>
              <a:pPr/>
              <a:t>43</a:t>
            </a:fld>
            <a:endParaRPr lang="el-GR"/>
          </a:p>
        </p:txBody>
      </p:sp>
      <p:sp>
        <p:nvSpPr>
          <p:cNvPr id="111617" name="Text Box 1"/>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F391605C-F95C-4547-8AB2-865538E8AA2C}" type="slidenum">
              <a:rPr lang="el-GR"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43</a:t>
            </a:fld>
            <a:endParaRPr lang="el-GR" sz="1200">
              <a:solidFill>
                <a:srgbClr val="000000"/>
              </a:solidFill>
            </a:endParaRPr>
          </a:p>
        </p:txBody>
      </p:sp>
      <p:sp>
        <p:nvSpPr>
          <p:cNvPr id="111618"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1619" name="Text Box 3"/>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E1839DDA-1257-46E3-9758-1E1F241B98D2}" type="slidenum">
              <a:rPr lang="el-GR"/>
              <a:pPr/>
              <a:t>4</a:t>
            </a:fld>
            <a:endParaRPr lang="el-GR"/>
          </a:p>
        </p:txBody>
      </p:sp>
      <p:sp>
        <p:nvSpPr>
          <p:cNvPr id="75777" name="Text Box 1"/>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09ED0904-807C-4BBE-848B-05D540BCA1FD}" type="slidenum">
              <a:rPr lang="el-GR"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4</a:t>
            </a:fld>
            <a:endParaRPr lang="el-GR" sz="1200">
              <a:solidFill>
                <a:srgbClr val="000000"/>
              </a:solidFill>
            </a:endParaRPr>
          </a:p>
        </p:txBody>
      </p:sp>
      <p:sp>
        <p:nvSpPr>
          <p:cNvPr id="75778"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5779" name="Text Box 3"/>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E6F329E2-A31E-407D-9E30-0BD2A22EE537}" type="slidenum">
              <a:rPr lang="el-GR"/>
              <a:pPr/>
              <a:t>44</a:t>
            </a:fld>
            <a:endParaRPr lang="el-GR"/>
          </a:p>
        </p:txBody>
      </p:sp>
      <p:sp>
        <p:nvSpPr>
          <p:cNvPr id="112641" name="Text Box 1"/>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F0FD49EC-57C3-4450-9D97-1DC39316919B}" type="slidenum">
              <a:rPr lang="el-GR"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44</a:t>
            </a:fld>
            <a:endParaRPr lang="el-GR" sz="1200">
              <a:solidFill>
                <a:srgbClr val="000000"/>
              </a:solidFill>
            </a:endParaRPr>
          </a:p>
        </p:txBody>
      </p:sp>
      <p:sp>
        <p:nvSpPr>
          <p:cNvPr id="112642"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2643" name="Text Box 3"/>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A9EA5CD8-A630-4EED-99CE-03968C4E4E1E}" type="slidenum">
              <a:rPr lang="el-GR"/>
              <a:pPr/>
              <a:t>45</a:t>
            </a:fld>
            <a:endParaRPr lang="el-GR"/>
          </a:p>
        </p:txBody>
      </p:sp>
      <p:sp>
        <p:nvSpPr>
          <p:cNvPr id="113665" name="Text Box 1"/>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B9015CBA-1E01-4E48-9E9D-04C523588DF1}" type="slidenum">
              <a:rPr lang="el-GR"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45</a:t>
            </a:fld>
            <a:endParaRPr lang="el-GR" sz="1200">
              <a:solidFill>
                <a:srgbClr val="000000"/>
              </a:solidFill>
            </a:endParaRPr>
          </a:p>
        </p:txBody>
      </p:sp>
      <p:sp>
        <p:nvSpPr>
          <p:cNvPr id="113666"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3667" name="Text Box 3"/>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F52526BF-DF8D-49A2-BC4D-ADBDC05A2DD8}" type="slidenum">
              <a:rPr lang="el-GR"/>
              <a:pPr/>
              <a:t>46</a:t>
            </a:fld>
            <a:endParaRPr lang="el-GR"/>
          </a:p>
        </p:txBody>
      </p:sp>
      <p:sp>
        <p:nvSpPr>
          <p:cNvPr id="114689" name="Text Box 1"/>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0687339C-C1CF-4A96-8786-113370981E59}" type="slidenum">
              <a:rPr lang="el-GR"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46</a:t>
            </a:fld>
            <a:endParaRPr lang="el-GR" sz="1200">
              <a:solidFill>
                <a:srgbClr val="000000"/>
              </a:solidFill>
            </a:endParaRPr>
          </a:p>
        </p:txBody>
      </p:sp>
      <p:sp>
        <p:nvSpPr>
          <p:cNvPr id="114690"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4691" name="Text Box 3"/>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38883DC0-61A0-4CDB-B151-9BD71E06FBAC}" type="slidenum">
              <a:rPr lang="el-GR"/>
              <a:pPr/>
              <a:t>47</a:t>
            </a:fld>
            <a:endParaRPr lang="el-GR"/>
          </a:p>
        </p:txBody>
      </p:sp>
      <p:sp>
        <p:nvSpPr>
          <p:cNvPr id="115713" name="Text Box 1"/>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411A4D98-B890-444A-AB7C-0F4BACAF7917}" type="slidenum">
              <a:rPr lang="el-GR"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47</a:t>
            </a:fld>
            <a:endParaRPr lang="el-GR" sz="1200">
              <a:solidFill>
                <a:srgbClr val="000000"/>
              </a:solidFill>
            </a:endParaRPr>
          </a:p>
        </p:txBody>
      </p:sp>
      <p:sp>
        <p:nvSpPr>
          <p:cNvPr id="115714"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5715" name="Text Box 3"/>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00863E4F-2559-4C75-9578-11526751A66E}" type="slidenum">
              <a:rPr lang="el-GR"/>
              <a:pPr/>
              <a:t>48</a:t>
            </a:fld>
            <a:endParaRPr lang="el-GR"/>
          </a:p>
        </p:txBody>
      </p:sp>
      <p:sp>
        <p:nvSpPr>
          <p:cNvPr id="116737" name="Text Box 1"/>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31CE6671-E4E5-44E9-B73D-6F89059DA001}" type="slidenum">
              <a:rPr lang="el-GR"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48</a:t>
            </a:fld>
            <a:endParaRPr lang="el-GR" sz="1200">
              <a:solidFill>
                <a:srgbClr val="000000"/>
              </a:solidFill>
            </a:endParaRPr>
          </a:p>
        </p:txBody>
      </p:sp>
      <p:sp>
        <p:nvSpPr>
          <p:cNvPr id="116738"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6739" name="Text Box 3"/>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E2581E13-E3D4-45CF-A3E1-37DC0DB54A42}" type="slidenum">
              <a:rPr lang="el-GR"/>
              <a:pPr/>
              <a:t>49</a:t>
            </a:fld>
            <a:endParaRPr lang="el-GR"/>
          </a:p>
        </p:txBody>
      </p:sp>
      <p:sp>
        <p:nvSpPr>
          <p:cNvPr id="117761" name="Text Box 1"/>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A01C4CD9-D941-4080-8159-5D4A59653516}" type="slidenum">
              <a:rPr lang="el-GR"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49</a:t>
            </a:fld>
            <a:endParaRPr lang="el-GR" sz="1200">
              <a:solidFill>
                <a:srgbClr val="000000"/>
              </a:solidFill>
            </a:endParaRPr>
          </a:p>
        </p:txBody>
      </p:sp>
      <p:sp>
        <p:nvSpPr>
          <p:cNvPr id="117762"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7763" name="Text Box 3"/>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5DA8D2F2-B3C4-4131-B8B6-5DE64D6622D4}" type="slidenum">
              <a:rPr lang="el-GR"/>
              <a:pPr/>
              <a:t>50</a:t>
            </a:fld>
            <a:endParaRPr lang="el-GR"/>
          </a:p>
        </p:txBody>
      </p:sp>
      <p:sp>
        <p:nvSpPr>
          <p:cNvPr id="118785" name="Text Box 1"/>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AE53D0D6-E1A9-4EF9-88B7-FCC930B5AA7C}" type="slidenum">
              <a:rPr lang="el-GR"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50</a:t>
            </a:fld>
            <a:endParaRPr lang="el-GR" sz="1200">
              <a:solidFill>
                <a:srgbClr val="000000"/>
              </a:solidFill>
            </a:endParaRPr>
          </a:p>
        </p:txBody>
      </p:sp>
      <p:sp>
        <p:nvSpPr>
          <p:cNvPr id="118786"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8787" name="Text Box 3"/>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5E74A513-ABAA-43CD-95D8-7061E942F483}" type="slidenum">
              <a:rPr lang="el-GR"/>
              <a:pPr/>
              <a:t>51</a:t>
            </a:fld>
            <a:endParaRPr lang="el-GR"/>
          </a:p>
        </p:txBody>
      </p:sp>
      <p:sp>
        <p:nvSpPr>
          <p:cNvPr id="119809" name="Text Box 1"/>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FB9B6FC0-EEE7-4484-93D7-45ADC8A7D6FD}" type="slidenum">
              <a:rPr lang="el-GR"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51</a:t>
            </a:fld>
            <a:endParaRPr lang="el-GR" sz="1200">
              <a:solidFill>
                <a:srgbClr val="000000"/>
              </a:solidFill>
            </a:endParaRPr>
          </a:p>
        </p:txBody>
      </p:sp>
      <p:sp>
        <p:nvSpPr>
          <p:cNvPr id="119810"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9811" name="Text Box 3"/>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12C7F53C-F068-4915-84A7-B257F1569F97}" type="slidenum">
              <a:rPr lang="el-GR"/>
              <a:pPr/>
              <a:t>52</a:t>
            </a:fld>
            <a:endParaRPr lang="el-GR"/>
          </a:p>
        </p:txBody>
      </p:sp>
      <p:sp>
        <p:nvSpPr>
          <p:cNvPr id="120833" name="Text Box 1"/>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77BF462E-851D-4036-AD10-8C28F1F8F6CF}" type="slidenum">
              <a:rPr lang="el-GR"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52</a:t>
            </a:fld>
            <a:endParaRPr lang="el-GR" sz="1200">
              <a:solidFill>
                <a:srgbClr val="000000"/>
              </a:solidFill>
            </a:endParaRPr>
          </a:p>
        </p:txBody>
      </p:sp>
      <p:sp>
        <p:nvSpPr>
          <p:cNvPr id="120834"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0835" name="Text Box 3"/>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FBA2E59E-4F7C-457B-A950-FDCA81367CF1}" type="slidenum">
              <a:rPr lang="el-GR"/>
              <a:pPr/>
              <a:t>53</a:t>
            </a:fld>
            <a:endParaRPr lang="el-GR"/>
          </a:p>
        </p:txBody>
      </p:sp>
      <p:sp>
        <p:nvSpPr>
          <p:cNvPr id="121857" name="Text Box 1"/>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59B64E5-C8D7-4C16-9C31-D8749E6C6F19}" type="slidenum">
              <a:rPr lang="el-GR"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53</a:t>
            </a:fld>
            <a:endParaRPr lang="el-GR" sz="1200">
              <a:solidFill>
                <a:srgbClr val="000000"/>
              </a:solidFill>
            </a:endParaRPr>
          </a:p>
        </p:txBody>
      </p:sp>
      <p:sp>
        <p:nvSpPr>
          <p:cNvPr id="121858"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1859" name="Text Box 3"/>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D11AF68B-65DF-420C-8F84-FB04EE810A8C}" type="slidenum">
              <a:rPr lang="el-GR"/>
              <a:pPr/>
              <a:t>5</a:t>
            </a:fld>
            <a:endParaRPr lang="el-GR"/>
          </a:p>
        </p:txBody>
      </p:sp>
      <p:sp>
        <p:nvSpPr>
          <p:cNvPr id="76801" name="Text Box 1"/>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78FF3087-6329-4AAD-A6AD-E156E598A380}" type="slidenum">
              <a:rPr lang="el-GR"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5</a:t>
            </a:fld>
            <a:endParaRPr lang="el-GR" sz="1200">
              <a:solidFill>
                <a:srgbClr val="000000"/>
              </a:solidFill>
            </a:endParaRPr>
          </a:p>
        </p:txBody>
      </p:sp>
      <p:sp>
        <p:nvSpPr>
          <p:cNvPr id="76802"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6803" name="Text Box 3"/>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E5A83AC2-BF93-4D0B-9DCF-0FC3EA10A937}" type="slidenum">
              <a:rPr lang="el-GR"/>
              <a:pPr/>
              <a:t>54</a:t>
            </a:fld>
            <a:endParaRPr lang="el-GR"/>
          </a:p>
        </p:txBody>
      </p:sp>
      <p:sp>
        <p:nvSpPr>
          <p:cNvPr id="122881" name="Text Box 1"/>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A1773D42-07C5-4B44-A723-659585FC78EE}" type="slidenum">
              <a:rPr lang="el-GR"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54</a:t>
            </a:fld>
            <a:endParaRPr lang="el-GR" sz="1200">
              <a:solidFill>
                <a:srgbClr val="000000"/>
              </a:solidFill>
            </a:endParaRPr>
          </a:p>
        </p:txBody>
      </p:sp>
      <p:sp>
        <p:nvSpPr>
          <p:cNvPr id="122882"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2883" name="Text Box 3"/>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891CB109-560D-4E3F-9394-60C296981C23}" type="slidenum">
              <a:rPr lang="el-GR"/>
              <a:pPr/>
              <a:t>55</a:t>
            </a:fld>
            <a:endParaRPr lang="el-GR"/>
          </a:p>
        </p:txBody>
      </p:sp>
      <p:sp>
        <p:nvSpPr>
          <p:cNvPr id="123905" name="Text Box 1"/>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C141729B-DE4F-4814-852A-DDE7D5DC6F77}" type="slidenum">
              <a:rPr lang="el-GR"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55</a:t>
            </a:fld>
            <a:endParaRPr lang="el-GR" sz="1200">
              <a:solidFill>
                <a:srgbClr val="000000"/>
              </a:solidFill>
            </a:endParaRPr>
          </a:p>
        </p:txBody>
      </p:sp>
      <p:sp>
        <p:nvSpPr>
          <p:cNvPr id="123906"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3907" name="Text Box 3"/>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4AA55E82-D39C-4E56-8163-D569FC0DD692}" type="slidenum">
              <a:rPr lang="el-GR"/>
              <a:pPr/>
              <a:t>56</a:t>
            </a:fld>
            <a:endParaRPr lang="el-GR"/>
          </a:p>
        </p:txBody>
      </p:sp>
      <p:sp>
        <p:nvSpPr>
          <p:cNvPr id="124929" name="Text Box 1"/>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B7D9C3FD-8E53-4C19-A1DC-3141100C5BC5}" type="slidenum">
              <a:rPr lang="el-GR"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56</a:t>
            </a:fld>
            <a:endParaRPr lang="el-GR" sz="1200">
              <a:solidFill>
                <a:srgbClr val="000000"/>
              </a:solidFill>
            </a:endParaRPr>
          </a:p>
        </p:txBody>
      </p:sp>
      <p:sp>
        <p:nvSpPr>
          <p:cNvPr id="124930"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4931" name="Text Box 3"/>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DFB6BF8A-4D4C-4C52-AD89-272F8C2508CB}" type="slidenum">
              <a:rPr lang="el-GR"/>
              <a:pPr/>
              <a:t>57</a:t>
            </a:fld>
            <a:endParaRPr lang="el-GR"/>
          </a:p>
        </p:txBody>
      </p:sp>
      <p:sp>
        <p:nvSpPr>
          <p:cNvPr id="125953" name="Text Box 1"/>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5AA4548E-F33A-4BC4-8D35-D7302A86B39F}" type="slidenum">
              <a:rPr lang="el-GR"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57</a:t>
            </a:fld>
            <a:endParaRPr lang="el-GR" sz="1200">
              <a:solidFill>
                <a:srgbClr val="000000"/>
              </a:solidFill>
            </a:endParaRPr>
          </a:p>
        </p:txBody>
      </p:sp>
      <p:sp>
        <p:nvSpPr>
          <p:cNvPr id="125954"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5955" name="Text Box 3"/>
          <p:cNvSpPr txBox="1">
            <a:spLocks noChangeArrowheads="1"/>
          </p:cNvSpPr>
          <p:nvPr/>
        </p:nvSpPr>
        <p:spPr bwMode="auto">
          <a:xfrm>
            <a:off x="685800" y="4343400"/>
            <a:ext cx="5486400" cy="4114800"/>
          </a:xfrm>
          <a:prstGeom prst="rect">
            <a:avLst/>
          </a:prstGeom>
          <a:noFill/>
          <a:ln w="9525" cap="flat">
            <a:noFill/>
            <a:round/>
            <a:headEnd/>
            <a:tailEnd/>
          </a:ln>
          <a:effec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200">
                <a:solidFill>
                  <a:srgbClr val="000000"/>
                </a:solidFill>
              </a:rPr>
              <a:t>Η Περιφέρεια σήμερα ζητάει στοιχεία από τους Δήμους.</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5524DAC8-2F63-4FCD-9743-205536F9B189}" type="slidenum">
              <a:rPr lang="el-GR"/>
              <a:pPr/>
              <a:t>58</a:t>
            </a:fld>
            <a:endParaRPr lang="el-GR"/>
          </a:p>
        </p:txBody>
      </p:sp>
      <p:sp>
        <p:nvSpPr>
          <p:cNvPr id="126977" name="Text Box 1"/>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13E19787-473E-4B5F-9B2D-DAF8F7B3A4F5}" type="slidenum">
              <a:rPr lang="el-GR"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58</a:t>
            </a:fld>
            <a:endParaRPr lang="el-GR" sz="1200">
              <a:solidFill>
                <a:srgbClr val="000000"/>
              </a:solidFill>
            </a:endParaRPr>
          </a:p>
        </p:txBody>
      </p:sp>
      <p:sp>
        <p:nvSpPr>
          <p:cNvPr id="126978"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6979" name="Text Box 3"/>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DAEACB61-3DBE-4B78-A785-AFA82E382799}" type="slidenum">
              <a:rPr lang="el-GR"/>
              <a:pPr/>
              <a:t>59</a:t>
            </a:fld>
            <a:endParaRPr lang="el-GR"/>
          </a:p>
        </p:txBody>
      </p:sp>
      <p:sp>
        <p:nvSpPr>
          <p:cNvPr id="128001" name="Text Box 1"/>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F88964A0-73B9-4CF5-8207-601959F12103}" type="slidenum">
              <a:rPr lang="el-GR"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59</a:t>
            </a:fld>
            <a:endParaRPr lang="el-GR" sz="1200">
              <a:solidFill>
                <a:srgbClr val="000000"/>
              </a:solidFill>
            </a:endParaRPr>
          </a:p>
        </p:txBody>
      </p:sp>
      <p:sp>
        <p:nvSpPr>
          <p:cNvPr id="128002"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8003" name="Text Box 3"/>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DAA0FA57-5015-4822-8B97-85902D5CCA11}" type="slidenum">
              <a:rPr lang="el-GR"/>
              <a:pPr/>
              <a:t>60</a:t>
            </a:fld>
            <a:endParaRPr lang="el-GR"/>
          </a:p>
        </p:txBody>
      </p:sp>
      <p:sp>
        <p:nvSpPr>
          <p:cNvPr id="129025" name="Text Box 1"/>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8AEE6427-076F-4253-8517-1BEB286BB837}" type="slidenum">
              <a:rPr lang="el-GR"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60</a:t>
            </a:fld>
            <a:endParaRPr lang="el-GR" sz="1200">
              <a:solidFill>
                <a:srgbClr val="000000"/>
              </a:solidFill>
            </a:endParaRPr>
          </a:p>
        </p:txBody>
      </p:sp>
      <p:sp>
        <p:nvSpPr>
          <p:cNvPr id="129026"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9027" name="Text Box 3"/>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978BC038-8FBC-41B8-8EC0-9335D8150870}" type="slidenum">
              <a:rPr lang="el-GR"/>
              <a:pPr/>
              <a:t>61</a:t>
            </a:fld>
            <a:endParaRPr lang="el-GR"/>
          </a:p>
        </p:txBody>
      </p:sp>
      <p:sp>
        <p:nvSpPr>
          <p:cNvPr id="130049" name="Text Box 1"/>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74796635-57BC-4877-A903-31CD442EF5A5}" type="slidenum">
              <a:rPr lang="el-GR"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61</a:t>
            </a:fld>
            <a:endParaRPr lang="el-GR" sz="1200">
              <a:solidFill>
                <a:srgbClr val="000000"/>
              </a:solidFill>
            </a:endParaRPr>
          </a:p>
        </p:txBody>
      </p:sp>
      <p:sp>
        <p:nvSpPr>
          <p:cNvPr id="130050"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0051" name="Text Box 3"/>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F56E7A1D-C284-4653-8578-A838C54A770F}" type="slidenum">
              <a:rPr lang="el-GR"/>
              <a:pPr/>
              <a:t>62</a:t>
            </a:fld>
            <a:endParaRPr lang="el-GR"/>
          </a:p>
        </p:txBody>
      </p:sp>
      <p:sp>
        <p:nvSpPr>
          <p:cNvPr id="131073" name="Text Box 1"/>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3631868C-EA3C-4A39-8778-BB374FCEDF87}" type="slidenum">
              <a:rPr lang="el-GR"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62</a:t>
            </a:fld>
            <a:endParaRPr lang="el-GR" sz="1200">
              <a:solidFill>
                <a:srgbClr val="000000"/>
              </a:solidFill>
            </a:endParaRPr>
          </a:p>
        </p:txBody>
      </p:sp>
      <p:sp>
        <p:nvSpPr>
          <p:cNvPr id="131074"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1075" name="Text Box 3"/>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0E423547-0198-41F6-894E-C570C6E7C8E5}" type="slidenum">
              <a:rPr lang="el-GR"/>
              <a:pPr/>
              <a:t>63</a:t>
            </a:fld>
            <a:endParaRPr lang="el-GR"/>
          </a:p>
        </p:txBody>
      </p:sp>
      <p:sp>
        <p:nvSpPr>
          <p:cNvPr id="132097" name="Text Box 1"/>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3B7725CE-F3D8-49F2-AB89-3BDE824ABDD9}" type="slidenum">
              <a:rPr lang="el-GR"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63</a:t>
            </a:fld>
            <a:endParaRPr lang="el-GR" sz="1200">
              <a:solidFill>
                <a:srgbClr val="000000"/>
              </a:solidFill>
            </a:endParaRPr>
          </a:p>
        </p:txBody>
      </p:sp>
      <p:sp>
        <p:nvSpPr>
          <p:cNvPr id="132098"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2099" name="Text Box 3"/>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97ED5242-A910-4381-8E22-7EC97AF420F5}" type="slidenum">
              <a:rPr lang="el-GR"/>
              <a:pPr/>
              <a:t>6</a:t>
            </a:fld>
            <a:endParaRPr lang="el-GR"/>
          </a:p>
        </p:txBody>
      </p:sp>
      <p:sp>
        <p:nvSpPr>
          <p:cNvPr id="77825" name="Text Box 1"/>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AE1D4026-B0D1-433F-964E-B4B6EEB9EC60}" type="slidenum">
              <a:rPr lang="el-GR"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6</a:t>
            </a:fld>
            <a:endParaRPr lang="el-GR" sz="1200">
              <a:solidFill>
                <a:srgbClr val="000000"/>
              </a:solidFill>
            </a:endParaRPr>
          </a:p>
        </p:txBody>
      </p:sp>
      <p:sp>
        <p:nvSpPr>
          <p:cNvPr id="77826"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7827" name="Text Box 3"/>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E55C0911-90EF-46FF-A290-5227E7E3724A}" type="slidenum">
              <a:rPr lang="el-GR"/>
              <a:pPr/>
              <a:t>64</a:t>
            </a:fld>
            <a:endParaRPr lang="el-GR"/>
          </a:p>
        </p:txBody>
      </p:sp>
      <p:sp>
        <p:nvSpPr>
          <p:cNvPr id="133121" name="Text Box 1"/>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4376385D-A242-4CD4-9391-5EF2559E82F8}" type="slidenum">
              <a:rPr lang="el-GR"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64</a:t>
            </a:fld>
            <a:endParaRPr lang="el-GR" sz="1200">
              <a:solidFill>
                <a:srgbClr val="000000"/>
              </a:solidFill>
            </a:endParaRPr>
          </a:p>
        </p:txBody>
      </p:sp>
      <p:sp>
        <p:nvSpPr>
          <p:cNvPr id="133122"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3123" name="Text Box 3"/>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6C2F9A76-176A-4C2E-8941-0336893D0689}" type="slidenum">
              <a:rPr lang="el-GR"/>
              <a:pPr/>
              <a:t>65</a:t>
            </a:fld>
            <a:endParaRPr lang="el-GR"/>
          </a:p>
        </p:txBody>
      </p:sp>
      <p:sp>
        <p:nvSpPr>
          <p:cNvPr id="134145" name="Text Box 1"/>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F38A757-6328-4632-B2B2-8CBCD47EE68F}" type="slidenum">
              <a:rPr lang="el-GR"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65</a:t>
            </a:fld>
            <a:endParaRPr lang="el-GR" sz="1200">
              <a:solidFill>
                <a:srgbClr val="000000"/>
              </a:solidFill>
            </a:endParaRPr>
          </a:p>
        </p:txBody>
      </p:sp>
      <p:sp>
        <p:nvSpPr>
          <p:cNvPr id="134146"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4147" name="Text Box 3"/>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D781BA79-AEF0-43BA-81E8-6D6315157203}" type="slidenum">
              <a:rPr lang="el-GR"/>
              <a:pPr/>
              <a:t>66</a:t>
            </a:fld>
            <a:endParaRPr lang="el-GR"/>
          </a:p>
        </p:txBody>
      </p:sp>
      <p:sp>
        <p:nvSpPr>
          <p:cNvPr id="135169" name="Text Box 1"/>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B7953F5A-3CC0-43B1-95DF-ABF19942BF54}" type="slidenum">
              <a:rPr lang="el-GR"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66</a:t>
            </a:fld>
            <a:endParaRPr lang="el-GR" sz="1200">
              <a:solidFill>
                <a:srgbClr val="000000"/>
              </a:solidFill>
            </a:endParaRPr>
          </a:p>
        </p:txBody>
      </p:sp>
      <p:sp>
        <p:nvSpPr>
          <p:cNvPr id="135170"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5171" name="Text Box 3"/>
          <p:cNvSpPr txBox="1">
            <a:spLocks noChangeArrowheads="1"/>
          </p:cNvSpPr>
          <p:nvPr/>
        </p:nvSpPr>
        <p:spPr bwMode="auto">
          <a:xfrm>
            <a:off x="914400" y="4343400"/>
            <a:ext cx="50292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D00D79A5-5456-4D10-B0DC-4A44D8D1FA22}" type="slidenum">
              <a:rPr lang="el-GR"/>
              <a:pPr/>
              <a:t>67</a:t>
            </a:fld>
            <a:endParaRPr lang="el-GR"/>
          </a:p>
        </p:txBody>
      </p:sp>
      <p:sp>
        <p:nvSpPr>
          <p:cNvPr id="136193" name="Text Box 1"/>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0CBB7982-4D6F-44EB-864E-4F1EF48E86EB}" type="slidenum">
              <a:rPr lang="el-GR"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67</a:t>
            </a:fld>
            <a:endParaRPr lang="el-GR" sz="1200">
              <a:solidFill>
                <a:srgbClr val="000000"/>
              </a:solidFill>
            </a:endParaRPr>
          </a:p>
        </p:txBody>
      </p:sp>
      <p:sp>
        <p:nvSpPr>
          <p:cNvPr id="136194"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6195" name="Text Box 3"/>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8"/>
          <p:cNvSpPr>
            <a:spLocks noGrp="1" noChangeArrowheads="1"/>
          </p:cNvSpPr>
          <p:nvPr>
            <p:ph type="sldNum"/>
          </p:nvPr>
        </p:nvSpPr>
        <p:spPr>
          <a:ln/>
        </p:spPr>
        <p:txBody>
          <a:bodyPr/>
          <a:lstStyle/>
          <a:p>
            <a:fld id="{017BFC08-396C-4F75-A203-C5D1255FA840}" type="slidenum">
              <a:rPr lang="el-GR"/>
              <a:pPr/>
              <a:t>68</a:t>
            </a:fld>
            <a:endParaRPr lang="el-GR"/>
          </a:p>
        </p:txBody>
      </p:sp>
      <p:sp>
        <p:nvSpPr>
          <p:cNvPr id="1372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7218" name="Text Box 2"/>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8"/>
          <p:cNvSpPr>
            <a:spLocks noGrp="1" noChangeArrowheads="1"/>
          </p:cNvSpPr>
          <p:nvPr>
            <p:ph type="sldNum"/>
          </p:nvPr>
        </p:nvSpPr>
        <p:spPr>
          <a:ln/>
        </p:spPr>
        <p:txBody>
          <a:bodyPr/>
          <a:lstStyle/>
          <a:p>
            <a:fld id="{DB8A9075-B44C-444A-905D-BEADBCBDA6C9}" type="slidenum">
              <a:rPr lang="el-GR"/>
              <a:pPr/>
              <a:t>69</a:t>
            </a:fld>
            <a:endParaRPr lang="el-GR"/>
          </a:p>
        </p:txBody>
      </p:sp>
      <p:sp>
        <p:nvSpPr>
          <p:cNvPr id="1382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8242" name="Text Box 2"/>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8"/>
          <p:cNvSpPr>
            <a:spLocks noGrp="1" noChangeArrowheads="1"/>
          </p:cNvSpPr>
          <p:nvPr>
            <p:ph type="sldNum"/>
          </p:nvPr>
        </p:nvSpPr>
        <p:spPr>
          <a:ln/>
        </p:spPr>
        <p:txBody>
          <a:bodyPr/>
          <a:lstStyle/>
          <a:p>
            <a:fld id="{6DE89538-5C2A-4D67-9C1D-8A903FE9C0A7}" type="slidenum">
              <a:rPr lang="el-GR"/>
              <a:pPr/>
              <a:t>70</a:t>
            </a:fld>
            <a:endParaRPr lang="el-GR"/>
          </a:p>
        </p:txBody>
      </p:sp>
      <p:sp>
        <p:nvSpPr>
          <p:cNvPr id="1392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9266" name="Text Box 2"/>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8"/>
          <p:cNvSpPr>
            <a:spLocks noGrp="1" noChangeArrowheads="1"/>
          </p:cNvSpPr>
          <p:nvPr>
            <p:ph type="sldNum"/>
          </p:nvPr>
        </p:nvSpPr>
        <p:spPr>
          <a:ln/>
        </p:spPr>
        <p:txBody>
          <a:bodyPr/>
          <a:lstStyle/>
          <a:p>
            <a:fld id="{52A6FE48-F80F-49E5-91A2-04086630DDF7}" type="slidenum">
              <a:rPr lang="el-GR"/>
              <a:pPr/>
              <a:t>71</a:t>
            </a:fld>
            <a:endParaRPr lang="el-GR"/>
          </a:p>
        </p:txBody>
      </p:sp>
      <p:sp>
        <p:nvSpPr>
          <p:cNvPr id="1402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0290" name="Text Box 2"/>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64195602-90B7-4825-9AF2-DC03E76719C4}" type="slidenum">
              <a:rPr lang="el-GR"/>
              <a:pPr/>
              <a:t>72</a:t>
            </a:fld>
            <a:endParaRPr lang="el-GR"/>
          </a:p>
        </p:txBody>
      </p:sp>
      <p:sp>
        <p:nvSpPr>
          <p:cNvPr id="141313" name="Text Box 1"/>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831D04B2-3D4A-4FE3-8B11-21EA0260901C}" type="slidenum">
              <a:rPr lang="el-GR"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72</a:t>
            </a:fld>
            <a:endParaRPr lang="el-GR" sz="1200">
              <a:solidFill>
                <a:srgbClr val="000000"/>
              </a:solidFill>
            </a:endParaRPr>
          </a:p>
        </p:txBody>
      </p:sp>
      <p:sp>
        <p:nvSpPr>
          <p:cNvPr id="141314"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1315" name="Text Box 3"/>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B49F4FED-170A-43C1-B1D7-A319BB48F0F7}" type="slidenum">
              <a:rPr lang="el-GR"/>
              <a:pPr/>
              <a:t>7</a:t>
            </a:fld>
            <a:endParaRPr lang="el-GR"/>
          </a:p>
        </p:txBody>
      </p:sp>
      <p:sp>
        <p:nvSpPr>
          <p:cNvPr id="78849" name="Text Box 1"/>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674EF185-35C6-4A44-ABD2-E2B809AD87DD}" type="slidenum">
              <a:rPr lang="el-GR"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7</a:t>
            </a:fld>
            <a:endParaRPr lang="el-GR" sz="1200">
              <a:solidFill>
                <a:srgbClr val="000000"/>
              </a:solidFill>
            </a:endParaRPr>
          </a:p>
        </p:txBody>
      </p:sp>
      <p:sp>
        <p:nvSpPr>
          <p:cNvPr id="78850"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8851" name="Text Box 3"/>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A8A0B961-43D4-4F63-AF7C-3DC071ABED06}" type="slidenum">
              <a:rPr lang="el-GR"/>
              <a:pPr/>
              <a:t>12</a:t>
            </a:fld>
            <a:endParaRPr lang="el-GR"/>
          </a:p>
        </p:txBody>
      </p:sp>
      <p:sp>
        <p:nvSpPr>
          <p:cNvPr id="79873" name="Text Box 1"/>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049F41C1-2915-416E-9ABB-EC339A2BA595}" type="slidenum">
              <a:rPr lang="el-GR"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12</a:t>
            </a:fld>
            <a:endParaRPr lang="el-GR" sz="1200">
              <a:solidFill>
                <a:srgbClr val="000000"/>
              </a:solidFill>
            </a:endParaRPr>
          </a:p>
        </p:txBody>
      </p:sp>
      <p:sp>
        <p:nvSpPr>
          <p:cNvPr id="79874"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9875" name="Text Box 3"/>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47B1D839-8624-44DF-B364-5496E8BAA905}" type="slidenum">
              <a:rPr lang="el-GR"/>
              <a:pPr/>
              <a:t>13</a:t>
            </a:fld>
            <a:endParaRPr lang="el-GR"/>
          </a:p>
        </p:txBody>
      </p:sp>
      <p:sp>
        <p:nvSpPr>
          <p:cNvPr id="80897" name="Text Box 1"/>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CB43F761-B945-412B-B6CB-A260691E53A3}" type="slidenum">
              <a:rPr lang="el-GR"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13</a:t>
            </a:fld>
            <a:endParaRPr lang="el-GR" sz="1200">
              <a:solidFill>
                <a:srgbClr val="000000"/>
              </a:solidFill>
            </a:endParaRPr>
          </a:p>
        </p:txBody>
      </p:sp>
      <p:sp>
        <p:nvSpPr>
          <p:cNvPr id="80898"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0899" name="Text Box 3"/>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l-GR"/>
          </a:p>
        </p:txBody>
      </p:sp>
      <p:sp>
        <p:nvSpPr>
          <p:cNvPr id="4" name="Slide Number Placeholder 3"/>
          <p:cNvSpPr>
            <a:spLocks noGrp="1"/>
          </p:cNvSpPr>
          <p:nvPr>
            <p:ph type="sldNum" idx="10"/>
          </p:nvPr>
        </p:nvSpPr>
        <p:spPr/>
        <p:txBody>
          <a:bodyPr/>
          <a:lstStyle>
            <a:lvl1pPr>
              <a:defRPr/>
            </a:lvl1pPr>
          </a:lstStyle>
          <a:p>
            <a:fld id="{961BD93B-6855-4347-87DF-3D80C4FC31A7}" type="slidenum">
              <a:rPr lang="el-GR"/>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Slide Number Placeholder 3"/>
          <p:cNvSpPr>
            <a:spLocks noGrp="1"/>
          </p:cNvSpPr>
          <p:nvPr>
            <p:ph type="sldNum" idx="10"/>
          </p:nvPr>
        </p:nvSpPr>
        <p:spPr/>
        <p:txBody>
          <a:bodyPr/>
          <a:lstStyle>
            <a:lvl1pPr>
              <a:defRPr/>
            </a:lvl1pPr>
          </a:lstStyle>
          <a:p>
            <a:fld id="{789BB9A9-E89B-418A-BEEA-835552231ACC}" type="slidenum">
              <a:rPr lang="el-G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4188" y="188913"/>
            <a:ext cx="2125662" cy="593407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188913"/>
            <a:ext cx="6224588" cy="5934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Slide Number Placeholder 3"/>
          <p:cNvSpPr>
            <a:spLocks noGrp="1"/>
          </p:cNvSpPr>
          <p:nvPr>
            <p:ph type="sldNum" idx="10"/>
          </p:nvPr>
        </p:nvSpPr>
        <p:spPr/>
        <p:txBody>
          <a:bodyPr/>
          <a:lstStyle>
            <a:lvl1pPr>
              <a:defRPr/>
            </a:lvl1pPr>
          </a:lstStyle>
          <a:p>
            <a:fld id="{6D86397E-C0C6-49CC-A8E6-7F9D34E9160D}" type="slidenum">
              <a:rPr lang="el-GR"/>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Slide Number Placeholder 3"/>
          <p:cNvSpPr>
            <a:spLocks noGrp="1"/>
          </p:cNvSpPr>
          <p:nvPr>
            <p:ph type="sldNum" idx="10"/>
          </p:nvPr>
        </p:nvSpPr>
        <p:spPr/>
        <p:txBody>
          <a:bodyPr/>
          <a:lstStyle>
            <a:lvl1pPr>
              <a:defRPr/>
            </a:lvl1pPr>
          </a:lstStyle>
          <a:p>
            <a:fld id="{12FFAECF-5ACF-4504-9B61-0C0604CA3513}" type="slidenum">
              <a:rPr lang="el-GR"/>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idx="10"/>
          </p:nvPr>
        </p:nvSpPr>
        <p:spPr/>
        <p:txBody>
          <a:bodyPr/>
          <a:lstStyle>
            <a:lvl1pPr>
              <a:defRPr/>
            </a:lvl1pPr>
          </a:lstStyle>
          <a:p>
            <a:fld id="{43F45F24-EA60-460B-8564-0FBA556A04AA}" type="slidenum">
              <a:rPr lang="el-GR"/>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052513"/>
            <a:ext cx="4037013" cy="5070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6613" y="1052513"/>
            <a:ext cx="4037012" cy="5070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Slide Number Placeholder 4"/>
          <p:cNvSpPr>
            <a:spLocks noGrp="1"/>
          </p:cNvSpPr>
          <p:nvPr>
            <p:ph type="sldNum" idx="10"/>
          </p:nvPr>
        </p:nvSpPr>
        <p:spPr/>
        <p:txBody>
          <a:bodyPr/>
          <a:lstStyle>
            <a:lvl1pPr>
              <a:defRPr/>
            </a:lvl1pPr>
          </a:lstStyle>
          <a:p>
            <a:fld id="{46C77ABF-9983-4F64-949C-BB893B809F27}" type="slidenum">
              <a:rPr lang="el-GR"/>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Slide Number Placeholder 6"/>
          <p:cNvSpPr>
            <a:spLocks noGrp="1"/>
          </p:cNvSpPr>
          <p:nvPr>
            <p:ph type="sldNum" idx="10"/>
          </p:nvPr>
        </p:nvSpPr>
        <p:spPr/>
        <p:txBody>
          <a:bodyPr/>
          <a:lstStyle>
            <a:lvl1pPr>
              <a:defRPr/>
            </a:lvl1pPr>
          </a:lstStyle>
          <a:p>
            <a:fld id="{E53A84AE-8FCE-45C8-A9C3-A64F5E3D846A}" type="slidenum">
              <a:rPr lang="el-GR"/>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Slide Number Placeholder 2"/>
          <p:cNvSpPr>
            <a:spLocks noGrp="1"/>
          </p:cNvSpPr>
          <p:nvPr>
            <p:ph type="sldNum" idx="10"/>
          </p:nvPr>
        </p:nvSpPr>
        <p:spPr/>
        <p:txBody>
          <a:bodyPr/>
          <a:lstStyle>
            <a:lvl1pPr>
              <a:defRPr/>
            </a:lvl1pPr>
          </a:lstStyle>
          <a:p>
            <a:fld id="{6EAC43D9-FA5C-4F5D-A3CB-90D9C57E6864}" type="slidenum">
              <a:rPr lang="el-GR"/>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8B6FA81A-D23D-4D36-8952-B79B5B317B38}" type="slidenum">
              <a:rPr lang="el-GR"/>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D7A11104-C69E-4C01-9AD1-66BDA9655E40}" type="slidenum">
              <a:rPr lang="el-GR"/>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946D9102-232B-48CD-9541-D684C0B9872F}" type="slidenum">
              <a:rPr lang="el-GR"/>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995738" y="188913"/>
            <a:ext cx="4964112" cy="355600"/>
          </a:xfrm>
          <a:prstGeom prst="rect">
            <a:avLst/>
          </a:prstGeom>
          <a:noFill/>
          <a:ln w="9525" cap="flat">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Πατήστε για επεξεργασία της μορφής κειμένου του τίτλου</a:t>
            </a:r>
          </a:p>
        </p:txBody>
      </p:sp>
      <p:sp>
        <p:nvSpPr>
          <p:cNvPr id="1026" name="Rectangle 2"/>
          <p:cNvSpPr>
            <a:spLocks noGrp="1" noChangeArrowheads="1"/>
          </p:cNvSpPr>
          <p:nvPr>
            <p:ph type="body" idx="1"/>
          </p:nvPr>
        </p:nvSpPr>
        <p:spPr bwMode="auto">
          <a:xfrm>
            <a:off x="457200" y="1052513"/>
            <a:ext cx="8226425" cy="5070475"/>
          </a:xfrm>
          <a:prstGeom prst="rect">
            <a:avLst/>
          </a:prstGeom>
          <a:noFill/>
          <a:ln w="9525" cap="flat">
            <a:noFill/>
            <a:round/>
            <a:headEnd/>
            <a:tailEnd/>
          </a:ln>
          <a:effectLst/>
        </p:spPr>
        <p:txBody>
          <a:bodyPr vert="horz" wrap="square" lIns="90000" tIns="46800" rIns="90000" bIns="46800" numCol="1" anchor="t" anchorCtr="0" compatLnSpc="1">
            <a:prstTxWarp prst="textNoShape">
              <a:avLst/>
            </a:prstTxWarp>
          </a:bodyPr>
          <a:lstStyle/>
          <a:p>
            <a:pPr lvl="0"/>
            <a:r>
              <a:rPr lang="en-GB" smtClean="0"/>
              <a:t>Πατήστε για επεξεργασία της μορφής κειμένου διάρθρωσης</a:t>
            </a:r>
          </a:p>
          <a:p>
            <a:pPr lvl="1"/>
            <a:r>
              <a:rPr lang="en-GB" smtClean="0"/>
              <a:t>Δεύτερο επίπεδο διάρθρωσης</a:t>
            </a:r>
          </a:p>
          <a:p>
            <a:pPr lvl="2"/>
            <a:r>
              <a:rPr lang="en-GB" smtClean="0"/>
              <a:t>Τρίτο επίπεδο διάρθρωσης</a:t>
            </a:r>
          </a:p>
          <a:p>
            <a:pPr lvl="3"/>
            <a:r>
              <a:rPr lang="en-GB" smtClean="0"/>
              <a:t>Τέταρτο επίπεδο διάρθρωσης</a:t>
            </a:r>
          </a:p>
          <a:p>
            <a:pPr lvl="4"/>
            <a:r>
              <a:rPr lang="en-GB" smtClean="0"/>
              <a:t>Πέμπτο επίπεδο διάρθρωσης</a:t>
            </a:r>
          </a:p>
          <a:p>
            <a:pPr lvl="4"/>
            <a:r>
              <a:rPr lang="en-GB" smtClean="0"/>
              <a:t>Έκτο επίπεδο διάρθρωσης</a:t>
            </a:r>
          </a:p>
          <a:p>
            <a:pPr lvl="4"/>
            <a:r>
              <a:rPr lang="en-GB" smtClean="0"/>
              <a:t>Έβδομο επίπεδο διάρθρωσης</a:t>
            </a:r>
          </a:p>
        </p:txBody>
      </p:sp>
      <p:sp>
        <p:nvSpPr>
          <p:cNvPr id="1027" name="Text Box 3"/>
          <p:cNvSpPr txBox="1">
            <a:spLocks noChangeArrowheads="1"/>
          </p:cNvSpPr>
          <p:nvPr/>
        </p:nvSpPr>
        <p:spPr bwMode="auto">
          <a:xfrm>
            <a:off x="457200" y="6245225"/>
            <a:ext cx="2133600" cy="476250"/>
          </a:xfrm>
          <a:prstGeom prst="rect">
            <a:avLst/>
          </a:prstGeom>
          <a:noFill/>
          <a:ln w="9525" cap="flat">
            <a:noFill/>
            <a:round/>
            <a:headEnd/>
            <a:tailEnd/>
          </a:ln>
          <a:effectLst/>
        </p:spPr>
        <p:txBody>
          <a:bodyPr wrap="none" anchor="ctr"/>
          <a:lstStyle/>
          <a:p>
            <a:endParaRPr lang="el-GR"/>
          </a:p>
        </p:txBody>
      </p:sp>
      <p:sp>
        <p:nvSpPr>
          <p:cNvPr id="1028" name="Text Box 4"/>
          <p:cNvSpPr txBox="1">
            <a:spLocks noChangeArrowheads="1"/>
          </p:cNvSpPr>
          <p:nvPr/>
        </p:nvSpPr>
        <p:spPr bwMode="auto">
          <a:xfrm>
            <a:off x="3124200" y="6245225"/>
            <a:ext cx="2895600" cy="476250"/>
          </a:xfrm>
          <a:prstGeom prst="rect">
            <a:avLst/>
          </a:prstGeom>
          <a:noFill/>
          <a:ln w="9525" cap="flat">
            <a:noFill/>
            <a:round/>
            <a:headEnd/>
            <a:tailEnd/>
          </a:ln>
          <a:effectLst/>
        </p:spPr>
        <p:txBody>
          <a:bodyPr wrap="none" anchor="ctr"/>
          <a:lstStyle/>
          <a:p>
            <a:endParaRPr lang="el-GR"/>
          </a:p>
        </p:txBody>
      </p:sp>
      <p:sp>
        <p:nvSpPr>
          <p:cNvPr id="1029" name="Rectangle 5"/>
          <p:cNvSpPr>
            <a:spLocks noGrp="1" noChangeArrowheads="1"/>
          </p:cNvSpPr>
          <p:nvPr>
            <p:ph type="sldNum"/>
          </p:nvPr>
        </p:nvSpPr>
        <p:spPr bwMode="auto">
          <a:xfrm>
            <a:off x="6553200" y="6245225"/>
            <a:ext cx="2130425" cy="473075"/>
          </a:xfrm>
          <a:prstGeom prst="rect">
            <a:avLst/>
          </a:prstGeom>
          <a:noFill/>
          <a:ln w="9525" cap="flat">
            <a:noFill/>
            <a:round/>
            <a:headEnd/>
            <a:tailEnd/>
          </a:ln>
          <a:effectLst/>
        </p:spPr>
        <p:txBody>
          <a:bodyPr vert="horz" wrap="square" lIns="90000" tIns="46800" rIns="90000" bIns="4680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defRPr>
            </a:lvl1pPr>
          </a:lstStyle>
          <a:p>
            <a:fld id="{B7F6F0BB-9027-4478-BADD-707DFB183A1D}" type="slidenum">
              <a:rPr lang="el-GR"/>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457200" rtl="0" eaLnBrk="0" fontAlgn="base" hangingPunct="0">
        <a:spcBef>
          <a:spcPct val="0"/>
        </a:spcBef>
        <a:spcAft>
          <a:spcPct val="0"/>
        </a:spcAft>
        <a:buClr>
          <a:srgbClr val="000000"/>
        </a:buClr>
        <a:buSzPct val="100000"/>
        <a:buFont typeface="Times New Roman" pitchFamily="18" charset="0"/>
        <a:defRPr>
          <a:solidFill>
            <a:srgbClr val="00FF00"/>
          </a:solidFill>
          <a:latin typeface="+mj-lt"/>
          <a:ea typeface="+mj-ea"/>
          <a:cs typeface="+mj-cs"/>
        </a:defRPr>
      </a:lvl1pPr>
      <a:lvl2pPr marL="742950" indent="-285750" algn="r" defTabSz="457200" rtl="0" eaLnBrk="0" fontAlgn="base" hangingPunct="0">
        <a:spcBef>
          <a:spcPct val="0"/>
        </a:spcBef>
        <a:spcAft>
          <a:spcPct val="0"/>
        </a:spcAft>
        <a:buClr>
          <a:srgbClr val="000000"/>
        </a:buClr>
        <a:buSzPct val="100000"/>
        <a:buFont typeface="Times New Roman" pitchFamily="18" charset="0"/>
        <a:defRPr>
          <a:solidFill>
            <a:srgbClr val="00FF00"/>
          </a:solidFill>
          <a:latin typeface="Arial" charset="0"/>
          <a:ea typeface="Microsoft YaHei" charset="-122"/>
        </a:defRPr>
      </a:lvl2pPr>
      <a:lvl3pPr marL="1143000" indent="-228600" algn="r" defTabSz="457200" rtl="0" eaLnBrk="0" fontAlgn="base" hangingPunct="0">
        <a:spcBef>
          <a:spcPct val="0"/>
        </a:spcBef>
        <a:spcAft>
          <a:spcPct val="0"/>
        </a:spcAft>
        <a:buClr>
          <a:srgbClr val="000000"/>
        </a:buClr>
        <a:buSzPct val="100000"/>
        <a:buFont typeface="Times New Roman" pitchFamily="18" charset="0"/>
        <a:defRPr>
          <a:solidFill>
            <a:srgbClr val="00FF00"/>
          </a:solidFill>
          <a:latin typeface="Arial" charset="0"/>
          <a:ea typeface="Microsoft YaHei" charset="-122"/>
        </a:defRPr>
      </a:lvl3pPr>
      <a:lvl4pPr marL="1600200" indent="-228600" algn="r" defTabSz="457200" rtl="0" eaLnBrk="0" fontAlgn="base" hangingPunct="0">
        <a:spcBef>
          <a:spcPct val="0"/>
        </a:spcBef>
        <a:spcAft>
          <a:spcPct val="0"/>
        </a:spcAft>
        <a:buClr>
          <a:srgbClr val="000000"/>
        </a:buClr>
        <a:buSzPct val="100000"/>
        <a:buFont typeface="Times New Roman" pitchFamily="18" charset="0"/>
        <a:defRPr>
          <a:solidFill>
            <a:srgbClr val="00FF00"/>
          </a:solidFill>
          <a:latin typeface="Arial" charset="0"/>
          <a:ea typeface="Microsoft YaHei" charset="-122"/>
        </a:defRPr>
      </a:lvl4pPr>
      <a:lvl5pPr marL="2057400" indent="-228600" algn="r" defTabSz="457200" rtl="0" eaLnBrk="0" fontAlgn="base" hangingPunct="0">
        <a:spcBef>
          <a:spcPct val="0"/>
        </a:spcBef>
        <a:spcAft>
          <a:spcPct val="0"/>
        </a:spcAft>
        <a:buClr>
          <a:srgbClr val="000000"/>
        </a:buClr>
        <a:buSzPct val="100000"/>
        <a:buFont typeface="Times New Roman" pitchFamily="18" charset="0"/>
        <a:defRPr>
          <a:solidFill>
            <a:srgbClr val="00FF00"/>
          </a:solidFill>
          <a:latin typeface="Arial" charset="0"/>
          <a:ea typeface="Microsoft YaHei" charset="-122"/>
        </a:defRPr>
      </a:lvl5pPr>
      <a:lvl6pPr marL="2514600" indent="-228600" algn="r" defTabSz="457200" rtl="0" eaLnBrk="0" fontAlgn="base" hangingPunct="0">
        <a:spcBef>
          <a:spcPct val="0"/>
        </a:spcBef>
        <a:spcAft>
          <a:spcPct val="0"/>
        </a:spcAft>
        <a:buClr>
          <a:srgbClr val="000000"/>
        </a:buClr>
        <a:buSzPct val="100000"/>
        <a:buFont typeface="Times New Roman" pitchFamily="18" charset="0"/>
        <a:defRPr>
          <a:solidFill>
            <a:srgbClr val="00FF00"/>
          </a:solidFill>
          <a:latin typeface="Arial" charset="0"/>
          <a:ea typeface="Microsoft YaHei" charset="-122"/>
        </a:defRPr>
      </a:lvl6pPr>
      <a:lvl7pPr marL="2971800" indent="-228600" algn="r" defTabSz="457200" rtl="0" eaLnBrk="0" fontAlgn="base" hangingPunct="0">
        <a:spcBef>
          <a:spcPct val="0"/>
        </a:spcBef>
        <a:spcAft>
          <a:spcPct val="0"/>
        </a:spcAft>
        <a:buClr>
          <a:srgbClr val="000000"/>
        </a:buClr>
        <a:buSzPct val="100000"/>
        <a:buFont typeface="Times New Roman" pitchFamily="18" charset="0"/>
        <a:defRPr>
          <a:solidFill>
            <a:srgbClr val="00FF00"/>
          </a:solidFill>
          <a:latin typeface="Arial" charset="0"/>
          <a:ea typeface="Microsoft YaHei" charset="-122"/>
        </a:defRPr>
      </a:lvl7pPr>
      <a:lvl8pPr marL="3429000" indent="-228600" algn="r" defTabSz="457200" rtl="0" eaLnBrk="0" fontAlgn="base" hangingPunct="0">
        <a:spcBef>
          <a:spcPct val="0"/>
        </a:spcBef>
        <a:spcAft>
          <a:spcPct val="0"/>
        </a:spcAft>
        <a:buClr>
          <a:srgbClr val="000000"/>
        </a:buClr>
        <a:buSzPct val="100000"/>
        <a:buFont typeface="Times New Roman" pitchFamily="18" charset="0"/>
        <a:defRPr>
          <a:solidFill>
            <a:srgbClr val="00FF00"/>
          </a:solidFill>
          <a:latin typeface="Arial" charset="0"/>
          <a:ea typeface="Microsoft YaHei" charset="-122"/>
        </a:defRPr>
      </a:lvl8pPr>
      <a:lvl9pPr marL="3886200" indent="-228600" algn="r" defTabSz="457200" rtl="0" eaLnBrk="0" fontAlgn="base" hangingPunct="0">
        <a:spcBef>
          <a:spcPct val="0"/>
        </a:spcBef>
        <a:spcAft>
          <a:spcPct val="0"/>
        </a:spcAft>
        <a:buClr>
          <a:srgbClr val="000000"/>
        </a:buClr>
        <a:buSzPct val="100000"/>
        <a:buFont typeface="Times New Roman" pitchFamily="18" charset="0"/>
        <a:defRPr>
          <a:solidFill>
            <a:srgbClr val="00FF00"/>
          </a:solidFill>
          <a:latin typeface="Arial" charset="0"/>
          <a:ea typeface="Microsoft YaHei" charset="-122"/>
        </a:defRPr>
      </a:lvl9pPr>
    </p:titleStyle>
    <p:bodyStyle>
      <a:lvl1pPr marL="342900" indent="-342900" algn="l" defTabSz="457200" rtl="0" eaLnBrk="0" fontAlgn="base" hangingPunct="0">
        <a:spcBef>
          <a:spcPts val="500"/>
        </a:spcBef>
        <a:spcAft>
          <a:spcPct val="0"/>
        </a:spcAft>
        <a:buClr>
          <a:srgbClr val="000000"/>
        </a:buClr>
        <a:buSzPct val="100000"/>
        <a:buFont typeface="Times New Roman" pitchFamily="18" charset="0"/>
        <a:defRPr sz="2000">
          <a:solidFill>
            <a:srgbClr val="99FF99"/>
          </a:solidFill>
          <a:latin typeface="+mn-lt"/>
          <a:ea typeface="+mn-ea"/>
          <a:cs typeface="+mn-cs"/>
        </a:defRPr>
      </a:lvl1pPr>
      <a:lvl2pPr marL="742950" indent="-285750" algn="l" defTabSz="457200" rtl="0" eaLnBrk="0" fontAlgn="base" hangingPunct="0">
        <a:spcBef>
          <a:spcPts val="500"/>
        </a:spcBef>
        <a:spcAft>
          <a:spcPct val="0"/>
        </a:spcAft>
        <a:buClr>
          <a:srgbClr val="000000"/>
        </a:buClr>
        <a:buSzPct val="100000"/>
        <a:buFont typeface="Times New Roman" pitchFamily="18" charset="0"/>
        <a:defRPr sz="2000">
          <a:solidFill>
            <a:srgbClr val="99FF99"/>
          </a:solidFill>
          <a:latin typeface="+mn-lt"/>
          <a:ea typeface="+mn-ea"/>
        </a:defRPr>
      </a:lvl2pPr>
      <a:lvl3pPr marL="11430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99FF99"/>
          </a:solidFill>
          <a:latin typeface="+mn-lt"/>
          <a:ea typeface="+mn-ea"/>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99FF99"/>
          </a:solidFill>
          <a:latin typeface="+mn-lt"/>
          <a:ea typeface="+mn-ea"/>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99FF99"/>
          </a:solidFill>
          <a:latin typeface="+mn-lt"/>
          <a:ea typeface="+mn-ea"/>
        </a:defRPr>
      </a:lvl5pPr>
      <a:lvl6pPr marL="25146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99FF99"/>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99FF99"/>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99FF99"/>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99FF99"/>
          </a:solidFill>
          <a:latin typeface="+mn-lt"/>
          <a:ea typeface="+mn-ea"/>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12.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1.emf"/></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9.emf"/><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44.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45.emf"/></Relationships>
</file>

<file path=ppt/slides/_rels/slide5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47.emf"/><Relationship Id="rId4" Type="http://schemas.openxmlformats.org/officeDocument/2006/relationships/image" Target="../media/image46.emf"/></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51.emf"/></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66.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59.jpeg"/><Relationship Id="rId11" Type="http://schemas.openxmlformats.org/officeDocument/2006/relationships/image" Target="../media/image64.png"/><Relationship Id="rId5" Type="http://schemas.openxmlformats.org/officeDocument/2006/relationships/image" Target="../media/image58.jpeg"/><Relationship Id="rId10" Type="http://schemas.openxmlformats.org/officeDocument/2006/relationships/image" Target="../media/image63.png"/><Relationship Id="rId4" Type="http://schemas.openxmlformats.org/officeDocument/2006/relationships/image" Target="../media/image57.jpeg"/><Relationship Id="rId9" Type="http://schemas.openxmlformats.org/officeDocument/2006/relationships/image" Target="../media/image62.jpeg"/></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692275" y="1844675"/>
            <a:ext cx="7267575" cy="649288"/>
          </a:xfrm>
          <a:prstGeom prst="rect">
            <a:avLst/>
          </a:prstGeom>
          <a:solidFill>
            <a:srgbClr val="008000"/>
          </a:solidFill>
          <a:ln w="9525" cap="flat">
            <a:noFill/>
            <a:round/>
            <a:headEnd/>
            <a:tailEnd/>
          </a:ln>
          <a:effectLst>
            <a:outerShdw dist="17819" dir="2700000" algn="ctr" rotWithShape="0">
              <a:srgbClr val="004D00"/>
            </a:outerShdw>
          </a:effectLst>
        </p:spPr>
        <p:txBody>
          <a:bodyP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2800" b="1">
                <a:solidFill>
                  <a:srgbClr val="99FF99"/>
                </a:solidFill>
              </a:rPr>
              <a:t>Διαχείριση Υδατικών Πόρων</a:t>
            </a:r>
          </a:p>
        </p:txBody>
      </p:sp>
      <p:sp>
        <p:nvSpPr>
          <p:cNvPr id="3075" name="Text Box 3"/>
          <p:cNvSpPr txBox="1">
            <a:spLocks noChangeArrowheads="1"/>
          </p:cNvSpPr>
          <p:nvPr/>
        </p:nvSpPr>
        <p:spPr bwMode="auto">
          <a:xfrm>
            <a:off x="6754683" y="4581128"/>
            <a:ext cx="1621254" cy="463846"/>
          </a:xfrm>
          <a:prstGeom prst="rect">
            <a:avLst/>
          </a:prstGeom>
          <a:noFill/>
          <a:ln w="9525" cap="flat">
            <a:noFill/>
            <a:round/>
            <a:headEnd/>
            <a:tailEnd/>
          </a:ln>
          <a:effectLst/>
        </p:spPr>
        <p:txBody>
          <a:bodyPr wrap="none" lIns="90000" tIns="46800" rIns="90000" bIns="468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200" dirty="0">
                <a:solidFill>
                  <a:srgbClr val="BBE0E3"/>
                </a:solidFill>
                <a:latin typeface="Verdana" pitchFamily="34" charset="0"/>
              </a:rPr>
              <a:t>ΑΘΗΝΑ</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200" dirty="0" smtClean="0">
                <a:solidFill>
                  <a:srgbClr val="BBE0E3"/>
                </a:solidFill>
                <a:latin typeface="Verdana" pitchFamily="34" charset="0"/>
              </a:rPr>
              <a:t>Φεβρουάριος </a:t>
            </a:r>
            <a:r>
              <a:rPr lang="el-GR" sz="1200" dirty="0" smtClean="0">
                <a:solidFill>
                  <a:srgbClr val="BBE0E3"/>
                </a:solidFill>
                <a:latin typeface="Verdana" pitchFamily="34" charset="0"/>
              </a:rPr>
              <a:t>202</a:t>
            </a:r>
            <a:r>
              <a:rPr lang="en-US" sz="1200" dirty="0" smtClean="0">
                <a:solidFill>
                  <a:srgbClr val="BBE0E3"/>
                </a:solidFill>
                <a:latin typeface="Verdana" pitchFamily="34" charset="0"/>
              </a:rPr>
              <a:t>1</a:t>
            </a:r>
            <a:endParaRPr lang="el-GR" sz="1200" dirty="0">
              <a:solidFill>
                <a:srgbClr val="BBE0E3"/>
              </a:solidFill>
              <a:latin typeface="Verdana" pitchFamily="34" charset="0"/>
            </a:endParaRPr>
          </a:p>
        </p:txBody>
      </p:sp>
      <p:graphicFrame>
        <p:nvGraphicFramePr>
          <p:cNvPr id="3076" name="Object 4"/>
          <p:cNvGraphicFramePr>
            <a:graphicFrameLocks noChangeAspect="1"/>
          </p:cNvGraphicFramePr>
          <p:nvPr/>
        </p:nvGraphicFramePr>
        <p:xfrm>
          <a:off x="250825" y="58738"/>
          <a:ext cx="577850" cy="1066800"/>
        </p:xfrm>
        <a:graphic>
          <a:graphicData uri="http://schemas.openxmlformats.org/presentationml/2006/ole">
            <p:oleObj spid="_x0000_s3076" r:id="rId4" imgW="493560" imgH="911520" progId="">
              <p:embed/>
            </p:oleObj>
          </a:graphicData>
        </a:graphic>
      </p:graphicFrame>
      <p:sp>
        <p:nvSpPr>
          <p:cNvPr id="3077" name="Rectangle 5"/>
          <p:cNvSpPr>
            <a:spLocks noChangeArrowheads="1"/>
          </p:cNvSpPr>
          <p:nvPr/>
        </p:nvSpPr>
        <p:spPr bwMode="auto">
          <a:xfrm>
            <a:off x="971550" y="230188"/>
            <a:ext cx="7993063" cy="463846"/>
          </a:xfrm>
          <a:prstGeom prst="rect">
            <a:avLst/>
          </a:prstGeom>
          <a:noFill/>
          <a:ln w="9525" cap="flat">
            <a:noFill/>
            <a:round/>
            <a:headEnd/>
            <a:tailEnd/>
          </a:ln>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200" dirty="0">
                <a:solidFill>
                  <a:srgbClr val="BBE0E3"/>
                </a:solidFill>
              </a:rPr>
              <a:t>Εθνικό και Καποδιστριακό Πανεπιστήμιο Αθηνών</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200" dirty="0">
                <a:solidFill>
                  <a:srgbClr val="BBE0E3"/>
                </a:solidFill>
              </a:rPr>
              <a:t>Τμήμα Γεωλογίας και </a:t>
            </a:r>
            <a:r>
              <a:rPr lang="el-GR" sz="1200" dirty="0" smtClean="0">
                <a:solidFill>
                  <a:srgbClr val="BBE0E3"/>
                </a:solidFill>
              </a:rPr>
              <a:t>Γεωπεριβάλλοντος</a:t>
            </a:r>
            <a:endParaRPr lang="el-GR" sz="1200" dirty="0">
              <a:solidFill>
                <a:srgbClr val="BBE0E3"/>
              </a:solidFill>
            </a:endParaRPr>
          </a:p>
        </p:txBody>
      </p:sp>
      <p:sp>
        <p:nvSpPr>
          <p:cNvPr id="3078" name="Rectangle 6"/>
          <p:cNvSpPr>
            <a:spLocks noChangeArrowheads="1"/>
          </p:cNvSpPr>
          <p:nvPr/>
        </p:nvSpPr>
        <p:spPr bwMode="auto">
          <a:xfrm>
            <a:off x="6012160" y="3501008"/>
            <a:ext cx="2968482" cy="925511"/>
          </a:xfrm>
          <a:prstGeom prst="rect">
            <a:avLst/>
          </a:prstGeom>
          <a:noFill/>
          <a:ln w="9525" cap="flat">
            <a:noFill/>
            <a:round/>
            <a:headEnd/>
            <a:tailEnd/>
          </a:ln>
          <a:effectLst/>
        </p:spPr>
        <p:txBody>
          <a:bodyPr wrap="none" lIns="90000" tIns="46800" rIns="90000" bIns="468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800" dirty="0">
                <a:solidFill>
                  <a:srgbClr val="BBE0E3"/>
                </a:solidFill>
              </a:rPr>
              <a:t>Εμμανουήλ Ι. Ανδρεαδάκης</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800" dirty="0" smtClean="0">
                <a:solidFill>
                  <a:srgbClr val="BBE0E3"/>
                </a:solidFill>
              </a:rPr>
              <a:t>Γεωλόγος </a:t>
            </a:r>
            <a:r>
              <a:rPr lang="en-GB" sz="1800" dirty="0">
                <a:solidFill>
                  <a:srgbClr val="BBE0E3"/>
                </a:solidFill>
              </a:rPr>
              <a:t>MSc, </a:t>
            </a:r>
            <a:r>
              <a:rPr lang="el-GR" sz="1800" dirty="0">
                <a:solidFill>
                  <a:srgbClr val="BBE0E3"/>
                </a:solidFill>
              </a:rPr>
              <a:t>Υπ. Δρ</a:t>
            </a:r>
            <a:r>
              <a:rPr lang="el-GR" sz="1800" dirty="0" smtClean="0">
                <a:solidFill>
                  <a:srgbClr val="BBE0E3"/>
                </a:solidFill>
              </a:rPr>
              <a:t>.</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800" dirty="0" smtClean="0">
                <a:solidFill>
                  <a:srgbClr val="BBE0E3"/>
                </a:solidFill>
              </a:rPr>
              <a:t>ΕΤΕΠ</a:t>
            </a:r>
            <a:endParaRPr lang="el-GR" sz="1800" dirty="0">
              <a:solidFill>
                <a:srgbClr val="BBE0E3"/>
              </a:solidFill>
            </a:endParaRPr>
          </a:p>
        </p:txBody>
      </p:sp>
      <p:pic>
        <p:nvPicPr>
          <p:cNvPr id="3079" name="Picture 7"/>
          <p:cNvPicPr>
            <a:picLocks noChangeAspect="1" noChangeArrowheads="1"/>
          </p:cNvPicPr>
          <p:nvPr/>
        </p:nvPicPr>
        <p:blipFill>
          <a:blip r:embed="rId5" cstate="print"/>
          <a:srcRect/>
          <a:stretch>
            <a:fillRect/>
          </a:stretch>
        </p:blipFill>
        <p:spPr bwMode="auto">
          <a:xfrm>
            <a:off x="1763713" y="2847975"/>
            <a:ext cx="4103687" cy="2668588"/>
          </a:xfrm>
          <a:prstGeom prst="rect">
            <a:avLst/>
          </a:prstGeom>
          <a:noFill/>
          <a:ln w="9360" cap="sq">
            <a:solidFill>
              <a:srgbClr val="99FF99"/>
            </a:solidFill>
            <a:miter lim="800000"/>
            <a:headEnd/>
            <a:tailEnd/>
          </a:ln>
          <a:effectLst/>
        </p:spPr>
      </p:pic>
    </p:spTree>
  </p:cSld>
  <p:clrMapOvr>
    <a:masterClrMapping/>
  </p:clrMapOvr>
  <p:transition>
    <p:randomBar dir="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p:cNvPicPr>
            <a:picLocks noChangeAspect="1" noChangeArrowheads="1"/>
          </p:cNvPicPr>
          <p:nvPr/>
        </p:nvPicPr>
        <p:blipFill>
          <a:blip r:embed="rId2" cstate="print"/>
          <a:srcRect/>
          <a:stretch>
            <a:fillRect/>
          </a:stretch>
        </p:blipFill>
        <p:spPr bwMode="auto">
          <a:xfrm>
            <a:off x="578132" y="785794"/>
            <a:ext cx="7911894" cy="5357850"/>
          </a:xfrm>
          <a:prstGeom prst="rect">
            <a:avLst/>
          </a:prstGeom>
          <a:noFill/>
          <a:ln w="9525">
            <a:noFill/>
            <a:miter lim="800000"/>
            <a:headEnd/>
            <a:tailEnd/>
          </a:ln>
          <a:effectLst/>
        </p:spPr>
      </p:pic>
      <p:sp>
        <p:nvSpPr>
          <p:cNvPr id="7" name="Oval 6"/>
          <p:cNvSpPr/>
          <p:nvPr/>
        </p:nvSpPr>
        <p:spPr bwMode="auto">
          <a:xfrm rot="2174103">
            <a:off x="2008680" y="2905576"/>
            <a:ext cx="669541" cy="1152075"/>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el-GR" sz="2000" b="0" i="0" u="none" strike="noStrike" cap="none" normalizeH="0" baseline="0" smtClean="0">
              <a:ln>
                <a:noFill/>
              </a:ln>
              <a:solidFill>
                <a:schemeClr val="bg1"/>
              </a:solidFill>
              <a:effectLst/>
              <a:latin typeface="Arial" charset="0"/>
              <a:ea typeface="Microsoft YaHei" charset="-122"/>
            </a:endParaRPr>
          </a:p>
        </p:txBody>
      </p:sp>
      <p:sp>
        <p:nvSpPr>
          <p:cNvPr id="8" name="Freeform 7"/>
          <p:cNvSpPr/>
          <p:nvPr/>
        </p:nvSpPr>
        <p:spPr bwMode="auto">
          <a:xfrm>
            <a:off x="1902012" y="1237129"/>
            <a:ext cx="1024964" cy="766483"/>
          </a:xfrm>
          <a:custGeom>
            <a:avLst/>
            <a:gdLst>
              <a:gd name="connsiteX0" fmla="*/ 1024964 w 1024964"/>
              <a:gd name="connsiteY0" fmla="*/ 0 h 766483"/>
              <a:gd name="connsiteX1" fmla="*/ 953247 w 1024964"/>
              <a:gd name="connsiteY1" fmla="*/ 134471 h 766483"/>
              <a:gd name="connsiteX2" fmla="*/ 742576 w 1024964"/>
              <a:gd name="connsiteY2" fmla="*/ 300318 h 766483"/>
              <a:gd name="connsiteX3" fmla="*/ 522941 w 1024964"/>
              <a:gd name="connsiteY3" fmla="*/ 421342 h 766483"/>
              <a:gd name="connsiteX4" fmla="*/ 312270 w 1024964"/>
              <a:gd name="connsiteY4" fmla="*/ 546847 h 766483"/>
              <a:gd name="connsiteX5" fmla="*/ 164353 w 1024964"/>
              <a:gd name="connsiteY5" fmla="*/ 605118 h 766483"/>
              <a:gd name="connsiteX6" fmla="*/ 25400 w 1024964"/>
              <a:gd name="connsiteY6" fmla="*/ 703730 h 766483"/>
              <a:gd name="connsiteX7" fmla="*/ 11953 w 1024964"/>
              <a:gd name="connsiteY7" fmla="*/ 766483 h 76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4964" h="766483">
                <a:moveTo>
                  <a:pt x="1024964" y="0"/>
                </a:moveTo>
                <a:cubicBezTo>
                  <a:pt x="1012638" y="42209"/>
                  <a:pt x="1000312" y="84418"/>
                  <a:pt x="953247" y="134471"/>
                </a:cubicBezTo>
                <a:cubicBezTo>
                  <a:pt x="906182" y="184524"/>
                  <a:pt x="814294" y="252506"/>
                  <a:pt x="742576" y="300318"/>
                </a:cubicBezTo>
                <a:cubicBezTo>
                  <a:pt x="670858" y="348130"/>
                  <a:pt x="594659" y="380254"/>
                  <a:pt x="522941" y="421342"/>
                </a:cubicBezTo>
                <a:cubicBezTo>
                  <a:pt x="451223" y="462430"/>
                  <a:pt x="372035" y="516218"/>
                  <a:pt x="312270" y="546847"/>
                </a:cubicBezTo>
                <a:cubicBezTo>
                  <a:pt x="252505" y="577476"/>
                  <a:pt x="212165" y="578971"/>
                  <a:pt x="164353" y="605118"/>
                </a:cubicBezTo>
                <a:cubicBezTo>
                  <a:pt x="116541" y="631265"/>
                  <a:pt x="50800" y="676836"/>
                  <a:pt x="25400" y="703730"/>
                </a:cubicBezTo>
                <a:cubicBezTo>
                  <a:pt x="0" y="730624"/>
                  <a:pt x="5976" y="748553"/>
                  <a:pt x="11953" y="766483"/>
                </a:cubicBezTo>
              </a:path>
            </a:pathLst>
          </a:custGeom>
          <a:noFill/>
          <a:ln w="28575" cap="flat" cmpd="sng" algn="ctr">
            <a:solidFill>
              <a:schemeClr val="accent2"/>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el-GR" sz="2000" b="0" i="0" u="none" strike="noStrike" cap="none" normalizeH="0" baseline="0" smtClean="0">
              <a:ln>
                <a:noFill/>
              </a:ln>
              <a:solidFill>
                <a:schemeClr val="bg1"/>
              </a:solidFill>
              <a:effectLst/>
              <a:latin typeface="Arial" charset="0"/>
              <a:ea typeface="Microsoft YaHei" charset="-122"/>
            </a:endParaRPr>
          </a:p>
        </p:txBody>
      </p:sp>
      <p:sp>
        <p:nvSpPr>
          <p:cNvPr id="9" name="Flowchart: Process 8"/>
          <p:cNvSpPr/>
          <p:nvPr/>
        </p:nvSpPr>
        <p:spPr bwMode="auto">
          <a:xfrm>
            <a:off x="1714480" y="2000240"/>
            <a:ext cx="428628" cy="71438"/>
          </a:xfrm>
          <a:prstGeom prst="flowChartProcess">
            <a:avLst/>
          </a:prstGeom>
          <a:solidFill>
            <a:srgbClr val="FF0000">
              <a:alpha val="7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el-GR" sz="2000" b="0" i="0" u="none" strike="noStrike" cap="none" normalizeH="0" baseline="0" smtClean="0">
              <a:ln>
                <a:noFill/>
              </a:ln>
              <a:solidFill>
                <a:schemeClr val="bg1"/>
              </a:solidFill>
              <a:effectLst/>
              <a:latin typeface="Arial" charset="0"/>
              <a:ea typeface="Microsoft YaHei" charset="-122"/>
            </a:endParaRPr>
          </a:p>
        </p:txBody>
      </p:sp>
      <p:sp>
        <p:nvSpPr>
          <p:cNvPr id="10" name="Flowchart: Process 9"/>
          <p:cNvSpPr/>
          <p:nvPr/>
        </p:nvSpPr>
        <p:spPr bwMode="auto">
          <a:xfrm>
            <a:off x="6286512" y="3429000"/>
            <a:ext cx="428628" cy="71438"/>
          </a:xfrm>
          <a:prstGeom prst="flowChartProcess">
            <a:avLst/>
          </a:prstGeom>
          <a:solidFill>
            <a:srgbClr val="FF0000">
              <a:alpha val="7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el-GR" sz="2000" b="0" i="0" u="none" strike="noStrike" cap="none" normalizeH="0" baseline="0" smtClean="0">
              <a:ln>
                <a:noFill/>
              </a:ln>
              <a:solidFill>
                <a:schemeClr val="bg1"/>
              </a:solidFill>
              <a:effectLst/>
              <a:latin typeface="Arial" charset="0"/>
              <a:ea typeface="Microsoft YaHei" charset="-122"/>
            </a:endParaRPr>
          </a:p>
        </p:txBody>
      </p:sp>
      <p:sp>
        <p:nvSpPr>
          <p:cNvPr id="11" name="Freeform 10"/>
          <p:cNvSpPr/>
          <p:nvPr/>
        </p:nvSpPr>
        <p:spPr bwMode="auto">
          <a:xfrm>
            <a:off x="6202082" y="1214718"/>
            <a:ext cx="1588247" cy="2196353"/>
          </a:xfrm>
          <a:custGeom>
            <a:avLst/>
            <a:gdLst>
              <a:gd name="connsiteX0" fmla="*/ 1579283 w 1588247"/>
              <a:gd name="connsiteY0" fmla="*/ 0 h 2196353"/>
              <a:gd name="connsiteX1" fmla="*/ 1543424 w 1588247"/>
              <a:gd name="connsiteY1" fmla="*/ 40341 h 2196353"/>
              <a:gd name="connsiteX2" fmla="*/ 1310342 w 1588247"/>
              <a:gd name="connsiteY2" fmla="*/ 129988 h 2196353"/>
              <a:gd name="connsiteX3" fmla="*/ 1229659 w 1588247"/>
              <a:gd name="connsiteY3" fmla="*/ 219635 h 2196353"/>
              <a:gd name="connsiteX4" fmla="*/ 1153459 w 1588247"/>
              <a:gd name="connsiteY4" fmla="*/ 277906 h 2196353"/>
              <a:gd name="connsiteX5" fmla="*/ 1095189 w 1588247"/>
              <a:gd name="connsiteY5" fmla="*/ 322729 h 2196353"/>
              <a:gd name="connsiteX6" fmla="*/ 1010024 w 1588247"/>
              <a:gd name="connsiteY6" fmla="*/ 448235 h 2196353"/>
              <a:gd name="connsiteX7" fmla="*/ 871071 w 1588247"/>
              <a:gd name="connsiteY7" fmla="*/ 582706 h 2196353"/>
              <a:gd name="connsiteX8" fmla="*/ 803836 w 1588247"/>
              <a:gd name="connsiteY8" fmla="*/ 658906 h 2196353"/>
              <a:gd name="connsiteX9" fmla="*/ 700742 w 1588247"/>
              <a:gd name="connsiteY9" fmla="*/ 775447 h 2196353"/>
              <a:gd name="connsiteX10" fmla="*/ 593165 w 1588247"/>
              <a:gd name="connsiteY10" fmla="*/ 865094 h 2196353"/>
              <a:gd name="connsiteX11" fmla="*/ 539377 w 1588247"/>
              <a:gd name="connsiteY11" fmla="*/ 977153 h 2196353"/>
              <a:gd name="connsiteX12" fmla="*/ 521447 w 1588247"/>
              <a:gd name="connsiteY12" fmla="*/ 1093694 h 2196353"/>
              <a:gd name="connsiteX13" fmla="*/ 516965 w 1588247"/>
              <a:gd name="connsiteY13" fmla="*/ 1201270 h 2196353"/>
              <a:gd name="connsiteX14" fmla="*/ 458694 w 1588247"/>
              <a:gd name="connsiteY14" fmla="*/ 1308847 h 2196353"/>
              <a:gd name="connsiteX15" fmla="*/ 404906 w 1588247"/>
              <a:gd name="connsiteY15" fmla="*/ 1353670 h 2196353"/>
              <a:gd name="connsiteX16" fmla="*/ 310777 w 1588247"/>
              <a:gd name="connsiteY16" fmla="*/ 1470211 h 2196353"/>
              <a:gd name="connsiteX17" fmla="*/ 239059 w 1588247"/>
              <a:gd name="connsiteY17" fmla="*/ 1532964 h 2196353"/>
              <a:gd name="connsiteX18" fmla="*/ 144930 w 1588247"/>
              <a:gd name="connsiteY18" fmla="*/ 1609164 h 2196353"/>
              <a:gd name="connsiteX19" fmla="*/ 64247 w 1588247"/>
              <a:gd name="connsiteY19" fmla="*/ 1694329 h 2196353"/>
              <a:gd name="connsiteX20" fmla="*/ 10459 w 1588247"/>
              <a:gd name="connsiteY20" fmla="*/ 1792941 h 2196353"/>
              <a:gd name="connsiteX21" fmla="*/ 19424 w 1588247"/>
              <a:gd name="connsiteY21" fmla="*/ 1905000 h 2196353"/>
              <a:gd name="connsiteX22" fmla="*/ 127000 w 1588247"/>
              <a:gd name="connsiteY22" fmla="*/ 1972235 h 2196353"/>
              <a:gd name="connsiteX23" fmla="*/ 153894 w 1588247"/>
              <a:gd name="connsiteY23" fmla="*/ 2017058 h 2196353"/>
              <a:gd name="connsiteX24" fmla="*/ 171824 w 1588247"/>
              <a:gd name="connsiteY24" fmla="*/ 2075329 h 2196353"/>
              <a:gd name="connsiteX25" fmla="*/ 212165 w 1588247"/>
              <a:gd name="connsiteY25" fmla="*/ 2133600 h 2196353"/>
              <a:gd name="connsiteX26" fmla="*/ 256989 w 1588247"/>
              <a:gd name="connsiteY26" fmla="*/ 2196353 h 219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88247" h="2196353">
                <a:moveTo>
                  <a:pt x="1579283" y="0"/>
                </a:moveTo>
                <a:cubicBezTo>
                  <a:pt x="1583765" y="9338"/>
                  <a:pt x="1588247" y="18676"/>
                  <a:pt x="1543424" y="40341"/>
                </a:cubicBezTo>
                <a:cubicBezTo>
                  <a:pt x="1498601" y="62006"/>
                  <a:pt x="1362636" y="100106"/>
                  <a:pt x="1310342" y="129988"/>
                </a:cubicBezTo>
                <a:cubicBezTo>
                  <a:pt x="1258048" y="159870"/>
                  <a:pt x="1255806" y="194982"/>
                  <a:pt x="1229659" y="219635"/>
                </a:cubicBezTo>
                <a:cubicBezTo>
                  <a:pt x="1203512" y="244288"/>
                  <a:pt x="1153459" y="277906"/>
                  <a:pt x="1153459" y="277906"/>
                </a:cubicBezTo>
                <a:cubicBezTo>
                  <a:pt x="1131047" y="295088"/>
                  <a:pt x="1119095" y="294341"/>
                  <a:pt x="1095189" y="322729"/>
                </a:cubicBezTo>
                <a:cubicBezTo>
                  <a:pt x="1071283" y="351117"/>
                  <a:pt x="1047377" y="404905"/>
                  <a:pt x="1010024" y="448235"/>
                </a:cubicBezTo>
                <a:cubicBezTo>
                  <a:pt x="972671" y="491565"/>
                  <a:pt x="905436" y="547594"/>
                  <a:pt x="871071" y="582706"/>
                </a:cubicBezTo>
                <a:cubicBezTo>
                  <a:pt x="836706" y="617818"/>
                  <a:pt x="803836" y="658906"/>
                  <a:pt x="803836" y="658906"/>
                </a:cubicBezTo>
                <a:cubicBezTo>
                  <a:pt x="775448" y="691030"/>
                  <a:pt x="735854" y="741082"/>
                  <a:pt x="700742" y="775447"/>
                </a:cubicBezTo>
                <a:cubicBezTo>
                  <a:pt x="665630" y="809812"/>
                  <a:pt x="620059" y="831476"/>
                  <a:pt x="593165" y="865094"/>
                </a:cubicBezTo>
                <a:cubicBezTo>
                  <a:pt x="566271" y="898712"/>
                  <a:pt x="551330" y="939053"/>
                  <a:pt x="539377" y="977153"/>
                </a:cubicBezTo>
                <a:cubicBezTo>
                  <a:pt x="527424" y="1015253"/>
                  <a:pt x="525182" y="1056341"/>
                  <a:pt x="521447" y="1093694"/>
                </a:cubicBezTo>
                <a:cubicBezTo>
                  <a:pt x="517712" y="1131047"/>
                  <a:pt x="527424" y="1165411"/>
                  <a:pt x="516965" y="1201270"/>
                </a:cubicBezTo>
                <a:cubicBezTo>
                  <a:pt x="506506" y="1237129"/>
                  <a:pt x="477370" y="1283447"/>
                  <a:pt x="458694" y="1308847"/>
                </a:cubicBezTo>
                <a:cubicBezTo>
                  <a:pt x="440018" y="1334247"/>
                  <a:pt x="429559" y="1326776"/>
                  <a:pt x="404906" y="1353670"/>
                </a:cubicBezTo>
                <a:cubicBezTo>
                  <a:pt x="380253" y="1380564"/>
                  <a:pt x="338418" y="1440329"/>
                  <a:pt x="310777" y="1470211"/>
                </a:cubicBezTo>
                <a:cubicBezTo>
                  <a:pt x="283136" y="1500093"/>
                  <a:pt x="266700" y="1509805"/>
                  <a:pt x="239059" y="1532964"/>
                </a:cubicBezTo>
                <a:cubicBezTo>
                  <a:pt x="211418" y="1556123"/>
                  <a:pt x="174065" y="1582270"/>
                  <a:pt x="144930" y="1609164"/>
                </a:cubicBezTo>
                <a:cubicBezTo>
                  <a:pt x="115795" y="1636058"/>
                  <a:pt x="86659" y="1663700"/>
                  <a:pt x="64247" y="1694329"/>
                </a:cubicBezTo>
                <a:cubicBezTo>
                  <a:pt x="41835" y="1724959"/>
                  <a:pt x="17930" y="1757829"/>
                  <a:pt x="10459" y="1792941"/>
                </a:cubicBezTo>
                <a:cubicBezTo>
                  <a:pt x="2989" y="1828053"/>
                  <a:pt x="0" y="1875118"/>
                  <a:pt x="19424" y="1905000"/>
                </a:cubicBezTo>
                <a:cubicBezTo>
                  <a:pt x="38848" y="1934882"/>
                  <a:pt x="104588" y="1953559"/>
                  <a:pt x="127000" y="1972235"/>
                </a:cubicBezTo>
                <a:cubicBezTo>
                  <a:pt x="149412" y="1990911"/>
                  <a:pt x="146423" y="1999876"/>
                  <a:pt x="153894" y="2017058"/>
                </a:cubicBezTo>
                <a:cubicBezTo>
                  <a:pt x="161365" y="2034240"/>
                  <a:pt x="162112" y="2055905"/>
                  <a:pt x="171824" y="2075329"/>
                </a:cubicBezTo>
                <a:cubicBezTo>
                  <a:pt x="181536" y="2094753"/>
                  <a:pt x="197971" y="2113429"/>
                  <a:pt x="212165" y="2133600"/>
                </a:cubicBezTo>
                <a:cubicBezTo>
                  <a:pt x="226359" y="2153771"/>
                  <a:pt x="241674" y="2175062"/>
                  <a:pt x="256989" y="2196353"/>
                </a:cubicBezTo>
              </a:path>
            </a:pathLst>
          </a:custGeom>
          <a:noFill/>
          <a:ln w="28575" cap="flat" cmpd="sng" algn="ctr">
            <a:solidFill>
              <a:schemeClr val="accent2"/>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el-GR" sz="2000" b="0" i="0" u="none" strike="noStrike" cap="none" normalizeH="0" baseline="0" smtClean="0">
              <a:ln>
                <a:noFill/>
              </a:ln>
              <a:solidFill>
                <a:schemeClr val="bg1"/>
              </a:solidFill>
              <a:effectLst/>
              <a:latin typeface="Arial" charset="0"/>
              <a:ea typeface="Microsoft YaHei" charset="-122"/>
            </a:endParaRPr>
          </a:p>
        </p:txBody>
      </p:sp>
      <p:sp>
        <p:nvSpPr>
          <p:cNvPr id="12" name="Freeform 11"/>
          <p:cNvSpPr/>
          <p:nvPr/>
        </p:nvSpPr>
        <p:spPr bwMode="auto">
          <a:xfrm>
            <a:off x="6062383" y="3541059"/>
            <a:ext cx="2362946" cy="1695077"/>
          </a:xfrm>
          <a:custGeom>
            <a:avLst/>
            <a:gdLst>
              <a:gd name="connsiteX0" fmla="*/ 437029 w 2362946"/>
              <a:gd name="connsiteY0" fmla="*/ 22412 h 1695077"/>
              <a:gd name="connsiteX1" fmla="*/ 392205 w 2362946"/>
              <a:gd name="connsiteY1" fmla="*/ 282388 h 1695077"/>
              <a:gd name="connsiteX2" fmla="*/ 230841 w 2362946"/>
              <a:gd name="connsiteY2" fmla="*/ 479612 h 1695077"/>
              <a:gd name="connsiteX3" fmla="*/ 64993 w 2362946"/>
              <a:gd name="connsiteY3" fmla="*/ 645459 h 1695077"/>
              <a:gd name="connsiteX4" fmla="*/ 20170 w 2362946"/>
              <a:gd name="connsiteY4" fmla="*/ 779929 h 1695077"/>
              <a:gd name="connsiteX5" fmla="*/ 29135 w 2362946"/>
              <a:gd name="connsiteY5" fmla="*/ 945776 h 1695077"/>
              <a:gd name="connsiteX6" fmla="*/ 194982 w 2362946"/>
              <a:gd name="connsiteY6" fmla="*/ 1143000 h 1695077"/>
              <a:gd name="connsiteX7" fmla="*/ 477370 w 2362946"/>
              <a:gd name="connsiteY7" fmla="*/ 1281953 h 1695077"/>
              <a:gd name="connsiteX8" fmla="*/ 849405 w 2362946"/>
              <a:gd name="connsiteY8" fmla="*/ 1398494 h 1695077"/>
              <a:gd name="connsiteX9" fmla="*/ 1078005 w 2362946"/>
              <a:gd name="connsiteY9" fmla="*/ 1546412 h 1695077"/>
              <a:gd name="connsiteX10" fmla="*/ 1279711 w 2362946"/>
              <a:gd name="connsiteY10" fmla="*/ 1662953 h 1695077"/>
              <a:gd name="connsiteX11" fmla="*/ 1642782 w 2362946"/>
              <a:gd name="connsiteY11" fmla="*/ 1685365 h 1695077"/>
              <a:gd name="connsiteX12" fmla="*/ 1893793 w 2362946"/>
              <a:gd name="connsiteY12" fmla="*/ 1604682 h 1695077"/>
              <a:gd name="connsiteX13" fmla="*/ 2167217 w 2362946"/>
              <a:gd name="connsiteY13" fmla="*/ 1510553 h 1695077"/>
              <a:gd name="connsiteX14" fmla="*/ 2288241 w 2362946"/>
              <a:gd name="connsiteY14" fmla="*/ 1335741 h 1695077"/>
              <a:gd name="connsiteX15" fmla="*/ 2333064 w 2362946"/>
              <a:gd name="connsiteY15" fmla="*/ 1183341 h 1695077"/>
              <a:gd name="connsiteX16" fmla="*/ 2346511 w 2362946"/>
              <a:gd name="connsiteY16" fmla="*/ 1013012 h 1695077"/>
              <a:gd name="connsiteX17" fmla="*/ 2234452 w 2362946"/>
              <a:gd name="connsiteY17" fmla="*/ 905435 h 1695077"/>
              <a:gd name="connsiteX18" fmla="*/ 1893793 w 2362946"/>
              <a:gd name="connsiteY18" fmla="*/ 811306 h 1695077"/>
              <a:gd name="connsiteX19" fmla="*/ 1562099 w 2362946"/>
              <a:gd name="connsiteY19" fmla="*/ 721659 h 1695077"/>
              <a:gd name="connsiteX20" fmla="*/ 1342464 w 2362946"/>
              <a:gd name="connsiteY20" fmla="*/ 582706 h 1695077"/>
              <a:gd name="connsiteX21" fmla="*/ 1158688 w 2362946"/>
              <a:gd name="connsiteY21" fmla="*/ 425823 h 1695077"/>
              <a:gd name="connsiteX22" fmla="*/ 871817 w 2362946"/>
              <a:gd name="connsiteY22" fmla="*/ 282388 h 1695077"/>
              <a:gd name="connsiteX23" fmla="*/ 674593 w 2362946"/>
              <a:gd name="connsiteY23" fmla="*/ 251012 h 1695077"/>
              <a:gd name="connsiteX24" fmla="*/ 562535 w 2362946"/>
              <a:gd name="connsiteY24" fmla="*/ 206188 h 1695077"/>
              <a:gd name="connsiteX25" fmla="*/ 495299 w 2362946"/>
              <a:gd name="connsiteY25" fmla="*/ 147917 h 1695077"/>
              <a:gd name="connsiteX26" fmla="*/ 437029 w 2362946"/>
              <a:gd name="connsiteY26" fmla="*/ 22412 h 169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62946" h="1695077">
                <a:moveTo>
                  <a:pt x="437029" y="22412"/>
                </a:moveTo>
                <a:cubicBezTo>
                  <a:pt x="419847" y="44824"/>
                  <a:pt x="426570" y="206188"/>
                  <a:pt x="392205" y="282388"/>
                </a:cubicBezTo>
                <a:cubicBezTo>
                  <a:pt x="357840" y="358588"/>
                  <a:pt x="285376" y="419100"/>
                  <a:pt x="230841" y="479612"/>
                </a:cubicBezTo>
                <a:cubicBezTo>
                  <a:pt x="176306" y="540124"/>
                  <a:pt x="100105" y="595406"/>
                  <a:pt x="64993" y="645459"/>
                </a:cubicBezTo>
                <a:cubicBezTo>
                  <a:pt x="29881" y="695512"/>
                  <a:pt x="26146" y="729876"/>
                  <a:pt x="20170" y="779929"/>
                </a:cubicBezTo>
                <a:cubicBezTo>
                  <a:pt x="14194" y="829982"/>
                  <a:pt x="0" y="885264"/>
                  <a:pt x="29135" y="945776"/>
                </a:cubicBezTo>
                <a:cubicBezTo>
                  <a:pt x="58270" y="1006288"/>
                  <a:pt x="120276" y="1086971"/>
                  <a:pt x="194982" y="1143000"/>
                </a:cubicBezTo>
                <a:cubicBezTo>
                  <a:pt x="269688" y="1199029"/>
                  <a:pt x="368299" y="1239371"/>
                  <a:pt x="477370" y="1281953"/>
                </a:cubicBezTo>
                <a:cubicBezTo>
                  <a:pt x="586441" y="1324535"/>
                  <a:pt x="749299" y="1354417"/>
                  <a:pt x="849405" y="1398494"/>
                </a:cubicBezTo>
                <a:cubicBezTo>
                  <a:pt x="949511" y="1442571"/>
                  <a:pt x="1006287" y="1502336"/>
                  <a:pt x="1078005" y="1546412"/>
                </a:cubicBezTo>
                <a:cubicBezTo>
                  <a:pt x="1149723" y="1590489"/>
                  <a:pt x="1185582" y="1639794"/>
                  <a:pt x="1279711" y="1662953"/>
                </a:cubicBezTo>
                <a:cubicBezTo>
                  <a:pt x="1373840" y="1686112"/>
                  <a:pt x="1540435" y="1695077"/>
                  <a:pt x="1642782" y="1685365"/>
                </a:cubicBezTo>
                <a:cubicBezTo>
                  <a:pt x="1745129" y="1675653"/>
                  <a:pt x="1806387" y="1633817"/>
                  <a:pt x="1893793" y="1604682"/>
                </a:cubicBezTo>
                <a:cubicBezTo>
                  <a:pt x="1981199" y="1575547"/>
                  <a:pt x="2101476" y="1555377"/>
                  <a:pt x="2167217" y="1510553"/>
                </a:cubicBezTo>
                <a:cubicBezTo>
                  <a:pt x="2232958" y="1465730"/>
                  <a:pt x="2260600" y="1390276"/>
                  <a:pt x="2288241" y="1335741"/>
                </a:cubicBezTo>
                <a:cubicBezTo>
                  <a:pt x="2315882" y="1281206"/>
                  <a:pt x="2323352" y="1237129"/>
                  <a:pt x="2333064" y="1183341"/>
                </a:cubicBezTo>
                <a:cubicBezTo>
                  <a:pt x="2342776" y="1129553"/>
                  <a:pt x="2362946" y="1059330"/>
                  <a:pt x="2346511" y="1013012"/>
                </a:cubicBezTo>
                <a:cubicBezTo>
                  <a:pt x="2330076" y="966694"/>
                  <a:pt x="2309905" y="939053"/>
                  <a:pt x="2234452" y="905435"/>
                </a:cubicBezTo>
                <a:cubicBezTo>
                  <a:pt x="2158999" y="871817"/>
                  <a:pt x="1893793" y="811306"/>
                  <a:pt x="1893793" y="811306"/>
                </a:cubicBezTo>
                <a:cubicBezTo>
                  <a:pt x="1781734" y="780677"/>
                  <a:pt x="1653987" y="759759"/>
                  <a:pt x="1562099" y="721659"/>
                </a:cubicBezTo>
                <a:cubicBezTo>
                  <a:pt x="1470211" y="683559"/>
                  <a:pt x="1409699" y="632012"/>
                  <a:pt x="1342464" y="582706"/>
                </a:cubicBezTo>
                <a:cubicBezTo>
                  <a:pt x="1275229" y="533400"/>
                  <a:pt x="1237129" y="475876"/>
                  <a:pt x="1158688" y="425823"/>
                </a:cubicBezTo>
                <a:cubicBezTo>
                  <a:pt x="1080247" y="375770"/>
                  <a:pt x="952499" y="311523"/>
                  <a:pt x="871817" y="282388"/>
                </a:cubicBezTo>
                <a:cubicBezTo>
                  <a:pt x="791135" y="253253"/>
                  <a:pt x="726140" y="263712"/>
                  <a:pt x="674593" y="251012"/>
                </a:cubicBezTo>
                <a:cubicBezTo>
                  <a:pt x="623046" y="238312"/>
                  <a:pt x="592417" y="223370"/>
                  <a:pt x="562535" y="206188"/>
                </a:cubicBezTo>
                <a:cubicBezTo>
                  <a:pt x="532653" y="189006"/>
                  <a:pt x="513976" y="172570"/>
                  <a:pt x="495299" y="147917"/>
                </a:cubicBezTo>
                <a:cubicBezTo>
                  <a:pt x="476623" y="123264"/>
                  <a:pt x="454211" y="0"/>
                  <a:pt x="437029" y="22412"/>
                </a:cubicBezTo>
                <a:close/>
              </a:path>
            </a:pathLst>
          </a:custGeom>
          <a:solidFill>
            <a:srgbClr val="996633">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el-GR" sz="2000" b="0" i="0" u="none" strike="noStrike" cap="none" normalizeH="0" baseline="0" smtClean="0">
              <a:ln>
                <a:noFill/>
              </a:ln>
              <a:solidFill>
                <a:schemeClr val="bg1"/>
              </a:solidFill>
              <a:effectLst/>
              <a:latin typeface="Arial" charset="0"/>
              <a:ea typeface="Microsoft YaHei" charset="-122"/>
            </a:endParaRPr>
          </a:p>
        </p:txBody>
      </p:sp>
      <p:sp>
        <p:nvSpPr>
          <p:cNvPr id="13" name="Freeform 12"/>
          <p:cNvSpPr/>
          <p:nvPr/>
        </p:nvSpPr>
        <p:spPr bwMode="auto">
          <a:xfrm>
            <a:off x="6508376" y="3558988"/>
            <a:ext cx="1775012" cy="1151965"/>
          </a:xfrm>
          <a:custGeom>
            <a:avLst/>
            <a:gdLst>
              <a:gd name="connsiteX0" fmla="*/ 0 w 1775012"/>
              <a:gd name="connsiteY0" fmla="*/ 0 h 1151965"/>
              <a:gd name="connsiteX1" fmla="*/ 53789 w 1775012"/>
              <a:gd name="connsiteY1" fmla="*/ 125506 h 1151965"/>
              <a:gd name="connsiteX2" fmla="*/ 94130 w 1775012"/>
              <a:gd name="connsiteY2" fmla="*/ 197224 h 1151965"/>
              <a:gd name="connsiteX3" fmla="*/ 255495 w 1775012"/>
              <a:gd name="connsiteY3" fmla="*/ 309283 h 1151965"/>
              <a:gd name="connsiteX4" fmla="*/ 385483 w 1775012"/>
              <a:gd name="connsiteY4" fmla="*/ 367553 h 1151965"/>
              <a:gd name="connsiteX5" fmla="*/ 555812 w 1775012"/>
              <a:gd name="connsiteY5" fmla="*/ 488577 h 1151965"/>
              <a:gd name="connsiteX6" fmla="*/ 717177 w 1775012"/>
              <a:gd name="connsiteY6" fmla="*/ 614083 h 1151965"/>
              <a:gd name="connsiteX7" fmla="*/ 968189 w 1775012"/>
              <a:gd name="connsiteY7" fmla="*/ 739588 h 1151965"/>
              <a:gd name="connsiteX8" fmla="*/ 1075765 w 1775012"/>
              <a:gd name="connsiteY8" fmla="*/ 793377 h 1151965"/>
              <a:gd name="connsiteX9" fmla="*/ 1201271 w 1775012"/>
              <a:gd name="connsiteY9" fmla="*/ 887506 h 1151965"/>
              <a:gd name="connsiteX10" fmla="*/ 1340224 w 1775012"/>
              <a:gd name="connsiteY10" fmla="*/ 968188 h 1151965"/>
              <a:gd name="connsiteX11" fmla="*/ 1501589 w 1775012"/>
              <a:gd name="connsiteY11" fmla="*/ 1026459 h 1151965"/>
              <a:gd name="connsiteX12" fmla="*/ 1653989 w 1775012"/>
              <a:gd name="connsiteY12" fmla="*/ 1098177 h 1151965"/>
              <a:gd name="connsiteX13" fmla="*/ 1775012 w 1775012"/>
              <a:gd name="connsiteY13" fmla="*/ 1151965 h 115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75012" h="1151965">
                <a:moveTo>
                  <a:pt x="0" y="0"/>
                </a:moveTo>
                <a:cubicBezTo>
                  <a:pt x="19050" y="46317"/>
                  <a:pt x="38101" y="92635"/>
                  <a:pt x="53789" y="125506"/>
                </a:cubicBezTo>
                <a:cubicBezTo>
                  <a:pt x="69477" y="158377"/>
                  <a:pt x="60512" y="166595"/>
                  <a:pt x="94130" y="197224"/>
                </a:cubicBezTo>
                <a:cubicBezTo>
                  <a:pt x="127748" y="227854"/>
                  <a:pt x="206936" y="280895"/>
                  <a:pt x="255495" y="309283"/>
                </a:cubicBezTo>
                <a:cubicBezTo>
                  <a:pt x="304054" y="337671"/>
                  <a:pt x="335430" y="337671"/>
                  <a:pt x="385483" y="367553"/>
                </a:cubicBezTo>
                <a:cubicBezTo>
                  <a:pt x="435536" y="397435"/>
                  <a:pt x="500530" y="447489"/>
                  <a:pt x="555812" y="488577"/>
                </a:cubicBezTo>
                <a:cubicBezTo>
                  <a:pt x="611094" y="529665"/>
                  <a:pt x="648448" y="572248"/>
                  <a:pt x="717177" y="614083"/>
                </a:cubicBezTo>
                <a:cubicBezTo>
                  <a:pt x="785907" y="655918"/>
                  <a:pt x="968189" y="739588"/>
                  <a:pt x="968189" y="739588"/>
                </a:cubicBezTo>
                <a:cubicBezTo>
                  <a:pt x="1027954" y="769470"/>
                  <a:pt x="1036918" y="768724"/>
                  <a:pt x="1075765" y="793377"/>
                </a:cubicBezTo>
                <a:cubicBezTo>
                  <a:pt x="1114612" y="818030"/>
                  <a:pt x="1157195" y="858371"/>
                  <a:pt x="1201271" y="887506"/>
                </a:cubicBezTo>
                <a:cubicBezTo>
                  <a:pt x="1245347" y="916641"/>
                  <a:pt x="1290171" y="945029"/>
                  <a:pt x="1340224" y="968188"/>
                </a:cubicBezTo>
                <a:cubicBezTo>
                  <a:pt x="1390277" y="991347"/>
                  <a:pt x="1449295" y="1004794"/>
                  <a:pt x="1501589" y="1026459"/>
                </a:cubicBezTo>
                <a:cubicBezTo>
                  <a:pt x="1553883" y="1048124"/>
                  <a:pt x="1608419" y="1077259"/>
                  <a:pt x="1653989" y="1098177"/>
                </a:cubicBezTo>
                <a:cubicBezTo>
                  <a:pt x="1699559" y="1119095"/>
                  <a:pt x="1737285" y="1135530"/>
                  <a:pt x="1775012" y="1151965"/>
                </a:cubicBezTo>
              </a:path>
            </a:pathLst>
          </a:custGeom>
          <a:noFill/>
          <a:ln w="28575" cap="flat" cmpd="sng" algn="ctr">
            <a:solidFill>
              <a:srgbClr val="00B0F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el-GR" sz="2000" b="0" i="0" u="none" strike="noStrike" cap="none" normalizeH="0" baseline="0" smtClean="0">
              <a:ln>
                <a:noFill/>
              </a:ln>
              <a:solidFill>
                <a:schemeClr val="bg1"/>
              </a:solidFill>
              <a:effectLst/>
              <a:latin typeface="Arial" charset="0"/>
              <a:ea typeface="Microsoft YaHei" charset="-122"/>
            </a:endParaRPr>
          </a:p>
        </p:txBody>
      </p:sp>
      <p:sp>
        <p:nvSpPr>
          <p:cNvPr id="14" name="Freeform 13"/>
          <p:cNvSpPr/>
          <p:nvPr/>
        </p:nvSpPr>
        <p:spPr bwMode="auto">
          <a:xfrm>
            <a:off x="1311088" y="2362734"/>
            <a:ext cx="1191559" cy="1303830"/>
          </a:xfrm>
          <a:custGeom>
            <a:avLst/>
            <a:gdLst>
              <a:gd name="connsiteX0" fmla="*/ 679077 w 1191559"/>
              <a:gd name="connsiteY0" fmla="*/ 58271 h 1160930"/>
              <a:gd name="connsiteX1" fmla="*/ 508747 w 1191559"/>
              <a:gd name="connsiteY1" fmla="*/ 165847 h 1160930"/>
              <a:gd name="connsiteX2" fmla="*/ 298077 w 1191559"/>
              <a:gd name="connsiteY2" fmla="*/ 268941 h 1160930"/>
              <a:gd name="connsiteX3" fmla="*/ 136712 w 1191559"/>
              <a:gd name="connsiteY3" fmla="*/ 385483 h 1160930"/>
              <a:gd name="connsiteX4" fmla="*/ 29136 w 1191559"/>
              <a:gd name="connsiteY4" fmla="*/ 569259 h 1160930"/>
              <a:gd name="connsiteX5" fmla="*/ 2241 w 1191559"/>
              <a:gd name="connsiteY5" fmla="*/ 757518 h 1160930"/>
              <a:gd name="connsiteX6" fmla="*/ 42583 w 1191559"/>
              <a:gd name="connsiteY6" fmla="*/ 941294 h 1160930"/>
              <a:gd name="connsiteX7" fmla="*/ 73959 w 1191559"/>
              <a:gd name="connsiteY7" fmla="*/ 1098177 h 1160930"/>
              <a:gd name="connsiteX8" fmla="*/ 221877 w 1191559"/>
              <a:gd name="connsiteY8" fmla="*/ 1134036 h 1160930"/>
              <a:gd name="connsiteX9" fmla="*/ 356347 w 1191559"/>
              <a:gd name="connsiteY9" fmla="*/ 1111624 h 1160930"/>
              <a:gd name="connsiteX10" fmla="*/ 571500 w 1191559"/>
              <a:gd name="connsiteY10" fmla="*/ 1138518 h 1160930"/>
              <a:gd name="connsiteX11" fmla="*/ 714936 w 1191559"/>
              <a:gd name="connsiteY11" fmla="*/ 1147483 h 1160930"/>
              <a:gd name="connsiteX12" fmla="*/ 965947 w 1191559"/>
              <a:gd name="connsiteY12" fmla="*/ 1057836 h 1160930"/>
              <a:gd name="connsiteX13" fmla="*/ 1091453 w 1191559"/>
              <a:gd name="connsiteY13" fmla="*/ 936812 h 1160930"/>
              <a:gd name="connsiteX14" fmla="*/ 1163171 w 1191559"/>
              <a:gd name="connsiteY14" fmla="*/ 811306 h 1160930"/>
              <a:gd name="connsiteX15" fmla="*/ 1190065 w 1191559"/>
              <a:gd name="connsiteY15" fmla="*/ 663389 h 1160930"/>
              <a:gd name="connsiteX16" fmla="*/ 1154206 w 1191559"/>
              <a:gd name="connsiteY16" fmla="*/ 502024 h 1160930"/>
              <a:gd name="connsiteX17" fmla="*/ 1104900 w 1191559"/>
              <a:gd name="connsiteY17" fmla="*/ 412377 h 1160930"/>
              <a:gd name="connsiteX18" fmla="*/ 1006288 w 1191559"/>
              <a:gd name="connsiteY18" fmla="*/ 282389 h 1160930"/>
              <a:gd name="connsiteX19" fmla="*/ 948018 w 1191559"/>
              <a:gd name="connsiteY19" fmla="*/ 219636 h 1160930"/>
              <a:gd name="connsiteX20" fmla="*/ 853888 w 1191559"/>
              <a:gd name="connsiteY20" fmla="*/ 125506 h 1160930"/>
              <a:gd name="connsiteX21" fmla="*/ 782171 w 1191559"/>
              <a:gd name="connsiteY21" fmla="*/ 58271 h 1160930"/>
              <a:gd name="connsiteX22" fmla="*/ 705971 w 1191559"/>
              <a:gd name="connsiteY22" fmla="*/ 0 h 1160930"/>
              <a:gd name="connsiteX0" fmla="*/ 679077 w 1191559"/>
              <a:gd name="connsiteY0" fmla="*/ 0 h 1174121"/>
              <a:gd name="connsiteX1" fmla="*/ 508747 w 1191559"/>
              <a:gd name="connsiteY1" fmla="*/ 179038 h 1174121"/>
              <a:gd name="connsiteX2" fmla="*/ 298077 w 1191559"/>
              <a:gd name="connsiteY2" fmla="*/ 282132 h 1174121"/>
              <a:gd name="connsiteX3" fmla="*/ 136712 w 1191559"/>
              <a:gd name="connsiteY3" fmla="*/ 398674 h 1174121"/>
              <a:gd name="connsiteX4" fmla="*/ 29136 w 1191559"/>
              <a:gd name="connsiteY4" fmla="*/ 582450 h 1174121"/>
              <a:gd name="connsiteX5" fmla="*/ 2241 w 1191559"/>
              <a:gd name="connsiteY5" fmla="*/ 770709 h 1174121"/>
              <a:gd name="connsiteX6" fmla="*/ 42583 w 1191559"/>
              <a:gd name="connsiteY6" fmla="*/ 954485 h 1174121"/>
              <a:gd name="connsiteX7" fmla="*/ 73959 w 1191559"/>
              <a:gd name="connsiteY7" fmla="*/ 1111368 h 1174121"/>
              <a:gd name="connsiteX8" fmla="*/ 221877 w 1191559"/>
              <a:gd name="connsiteY8" fmla="*/ 1147227 h 1174121"/>
              <a:gd name="connsiteX9" fmla="*/ 356347 w 1191559"/>
              <a:gd name="connsiteY9" fmla="*/ 1124815 h 1174121"/>
              <a:gd name="connsiteX10" fmla="*/ 571500 w 1191559"/>
              <a:gd name="connsiteY10" fmla="*/ 1151709 h 1174121"/>
              <a:gd name="connsiteX11" fmla="*/ 714936 w 1191559"/>
              <a:gd name="connsiteY11" fmla="*/ 1160674 h 1174121"/>
              <a:gd name="connsiteX12" fmla="*/ 965947 w 1191559"/>
              <a:gd name="connsiteY12" fmla="*/ 1071027 h 1174121"/>
              <a:gd name="connsiteX13" fmla="*/ 1091453 w 1191559"/>
              <a:gd name="connsiteY13" fmla="*/ 950003 h 1174121"/>
              <a:gd name="connsiteX14" fmla="*/ 1163171 w 1191559"/>
              <a:gd name="connsiteY14" fmla="*/ 824497 h 1174121"/>
              <a:gd name="connsiteX15" fmla="*/ 1190065 w 1191559"/>
              <a:gd name="connsiteY15" fmla="*/ 676580 h 1174121"/>
              <a:gd name="connsiteX16" fmla="*/ 1154206 w 1191559"/>
              <a:gd name="connsiteY16" fmla="*/ 515215 h 1174121"/>
              <a:gd name="connsiteX17" fmla="*/ 1104900 w 1191559"/>
              <a:gd name="connsiteY17" fmla="*/ 425568 h 1174121"/>
              <a:gd name="connsiteX18" fmla="*/ 1006288 w 1191559"/>
              <a:gd name="connsiteY18" fmla="*/ 295580 h 1174121"/>
              <a:gd name="connsiteX19" fmla="*/ 948018 w 1191559"/>
              <a:gd name="connsiteY19" fmla="*/ 232827 h 1174121"/>
              <a:gd name="connsiteX20" fmla="*/ 853888 w 1191559"/>
              <a:gd name="connsiteY20" fmla="*/ 138697 h 1174121"/>
              <a:gd name="connsiteX21" fmla="*/ 782171 w 1191559"/>
              <a:gd name="connsiteY21" fmla="*/ 71462 h 1174121"/>
              <a:gd name="connsiteX22" fmla="*/ 705971 w 1191559"/>
              <a:gd name="connsiteY22" fmla="*/ 13191 h 1174121"/>
              <a:gd name="connsiteX0" fmla="*/ 679077 w 1191559"/>
              <a:gd name="connsiteY0" fmla="*/ 129709 h 1303830"/>
              <a:gd name="connsiteX1" fmla="*/ 508747 w 1191559"/>
              <a:gd name="connsiteY1" fmla="*/ 308747 h 1303830"/>
              <a:gd name="connsiteX2" fmla="*/ 298077 w 1191559"/>
              <a:gd name="connsiteY2" fmla="*/ 411841 h 1303830"/>
              <a:gd name="connsiteX3" fmla="*/ 136712 w 1191559"/>
              <a:gd name="connsiteY3" fmla="*/ 528383 h 1303830"/>
              <a:gd name="connsiteX4" fmla="*/ 29136 w 1191559"/>
              <a:gd name="connsiteY4" fmla="*/ 712159 h 1303830"/>
              <a:gd name="connsiteX5" fmla="*/ 2241 w 1191559"/>
              <a:gd name="connsiteY5" fmla="*/ 900418 h 1303830"/>
              <a:gd name="connsiteX6" fmla="*/ 42583 w 1191559"/>
              <a:gd name="connsiteY6" fmla="*/ 1084194 h 1303830"/>
              <a:gd name="connsiteX7" fmla="*/ 73959 w 1191559"/>
              <a:gd name="connsiteY7" fmla="*/ 1241077 h 1303830"/>
              <a:gd name="connsiteX8" fmla="*/ 221877 w 1191559"/>
              <a:gd name="connsiteY8" fmla="*/ 1276936 h 1303830"/>
              <a:gd name="connsiteX9" fmla="*/ 356347 w 1191559"/>
              <a:gd name="connsiteY9" fmla="*/ 1254524 h 1303830"/>
              <a:gd name="connsiteX10" fmla="*/ 571500 w 1191559"/>
              <a:gd name="connsiteY10" fmla="*/ 1281418 h 1303830"/>
              <a:gd name="connsiteX11" fmla="*/ 714936 w 1191559"/>
              <a:gd name="connsiteY11" fmla="*/ 1290383 h 1303830"/>
              <a:gd name="connsiteX12" fmla="*/ 965947 w 1191559"/>
              <a:gd name="connsiteY12" fmla="*/ 1200736 h 1303830"/>
              <a:gd name="connsiteX13" fmla="*/ 1091453 w 1191559"/>
              <a:gd name="connsiteY13" fmla="*/ 1079712 h 1303830"/>
              <a:gd name="connsiteX14" fmla="*/ 1163171 w 1191559"/>
              <a:gd name="connsiteY14" fmla="*/ 954206 h 1303830"/>
              <a:gd name="connsiteX15" fmla="*/ 1190065 w 1191559"/>
              <a:gd name="connsiteY15" fmla="*/ 806289 h 1303830"/>
              <a:gd name="connsiteX16" fmla="*/ 1154206 w 1191559"/>
              <a:gd name="connsiteY16" fmla="*/ 644924 h 1303830"/>
              <a:gd name="connsiteX17" fmla="*/ 1104900 w 1191559"/>
              <a:gd name="connsiteY17" fmla="*/ 555277 h 1303830"/>
              <a:gd name="connsiteX18" fmla="*/ 1006288 w 1191559"/>
              <a:gd name="connsiteY18" fmla="*/ 425289 h 1303830"/>
              <a:gd name="connsiteX19" fmla="*/ 948018 w 1191559"/>
              <a:gd name="connsiteY19" fmla="*/ 362536 h 1303830"/>
              <a:gd name="connsiteX20" fmla="*/ 853888 w 1191559"/>
              <a:gd name="connsiteY20" fmla="*/ 268406 h 1303830"/>
              <a:gd name="connsiteX21" fmla="*/ 782171 w 1191559"/>
              <a:gd name="connsiteY21" fmla="*/ 201171 h 1303830"/>
              <a:gd name="connsiteX22" fmla="*/ 634501 w 1191559"/>
              <a:gd name="connsiteY22" fmla="*/ 0 h 1303830"/>
              <a:gd name="connsiteX0" fmla="*/ 679077 w 1191559"/>
              <a:gd name="connsiteY0" fmla="*/ 129709 h 1303830"/>
              <a:gd name="connsiteX1" fmla="*/ 508747 w 1191559"/>
              <a:gd name="connsiteY1" fmla="*/ 308747 h 1303830"/>
              <a:gd name="connsiteX2" fmla="*/ 298077 w 1191559"/>
              <a:gd name="connsiteY2" fmla="*/ 411841 h 1303830"/>
              <a:gd name="connsiteX3" fmla="*/ 136712 w 1191559"/>
              <a:gd name="connsiteY3" fmla="*/ 528383 h 1303830"/>
              <a:gd name="connsiteX4" fmla="*/ 29136 w 1191559"/>
              <a:gd name="connsiteY4" fmla="*/ 712159 h 1303830"/>
              <a:gd name="connsiteX5" fmla="*/ 2241 w 1191559"/>
              <a:gd name="connsiteY5" fmla="*/ 900418 h 1303830"/>
              <a:gd name="connsiteX6" fmla="*/ 42583 w 1191559"/>
              <a:gd name="connsiteY6" fmla="*/ 1084194 h 1303830"/>
              <a:gd name="connsiteX7" fmla="*/ 73959 w 1191559"/>
              <a:gd name="connsiteY7" fmla="*/ 1241077 h 1303830"/>
              <a:gd name="connsiteX8" fmla="*/ 221877 w 1191559"/>
              <a:gd name="connsiteY8" fmla="*/ 1276936 h 1303830"/>
              <a:gd name="connsiteX9" fmla="*/ 356347 w 1191559"/>
              <a:gd name="connsiteY9" fmla="*/ 1254524 h 1303830"/>
              <a:gd name="connsiteX10" fmla="*/ 571500 w 1191559"/>
              <a:gd name="connsiteY10" fmla="*/ 1281418 h 1303830"/>
              <a:gd name="connsiteX11" fmla="*/ 714936 w 1191559"/>
              <a:gd name="connsiteY11" fmla="*/ 1290383 h 1303830"/>
              <a:gd name="connsiteX12" fmla="*/ 965947 w 1191559"/>
              <a:gd name="connsiteY12" fmla="*/ 1200736 h 1303830"/>
              <a:gd name="connsiteX13" fmla="*/ 1091453 w 1191559"/>
              <a:gd name="connsiteY13" fmla="*/ 1079712 h 1303830"/>
              <a:gd name="connsiteX14" fmla="*/ 1163171 w 1191559"/>
              <a:gd name="connsiteY14" fmla="*/ 954206 h 1303830"/>
              <a:gd name="connsiteX15" fmla="*/ 1190065 w 1191559"/>
              <a:gd name="connsiteY15" fmla="*/ 806289 h 1303830"/>
              <a:gd name="connsiteX16" fmla="*/ 1154206 w 1191559"/>
              <a:gd name="connsiteY16" fmla="*/ 644924 h 1303830"/>
              <a:gd name="connsiteX17" fmla="*/ 1104900 w 1191559"/>
              <a:gd name="connsiteY17" fmla="*/ 555277 h 1303830"/>
              <a:gd name="connsiteX18" fmla="*/ 1006288 w 1191559"/>
              <a:gd name="connsiteY18" fmla="*/ 425289 h 1303830"/>
              <a:gd name="connsiteX19" fmla="*/ 948018 w 1191559"/>
              <a:gd name="connsiteY19" fmla="*/ 362536 h 1303830"/>
              <a:gd name="connsiteX20" fmla="*/ 853888 w 1191559"/>
              <a:gd name="connsiteY20" fmla="*/ 268406 h 1303830"/>
              <a:gd name="connsiteX21" fmla="*/ 782171 w 1191559"/>
              <a:gd name="connsiteY21" fmla="*/ 201171 h 1303830"/>
              <a:gd name="connsiteX22" fmla="*/ 634501 w 1191559"/>
              <a:gd name="connsiteY22" fmla="*/ 0 h 1303830"/>
              <a:gd name="connsiteX23" fmla="*/ 679077 w 1191559"/>
              <a:gd name="connsiteY23" fmla="*/ 129709 h 1303830"/>
              <a:gd name="connsiteX0" fmla="*/ 634501 w 1191559"/>
              <a:gd name="connsiteY0" fmla="*/ 0 h 1303830"/>
              <a:gd name="connsiteX1" fmla="*/ 508747 w 1191559"/>
              <a:gd name="connsiteY1" fmla="*/ 308747 h 1303830"/>
              <a:gd name="connsiteX2" fmla="*/ 298077 w 1191559"/>
              <a:gd name="connsiteY2" fmla="*/ 411841 h 1303830"/>
              <a:gd name="connsiteX3" fmla="*/ 136712 w 1191559"/>
              <a:gd name="connsiteY3" fmla="*/ 528383 h 1303830"/>
              <a:gd name="connsiteX4" fmla="*/ 29136 w 1191559"/>
              <a:gd name="connsiteY4" fmla="*/ 712159 h 1303830"/>
              <a:gd name="connsiteX5" fmla="*/ 2241 w 1191559"/>
              <a:gd name="connsiteY5" fmla="*/ 900418 h 1303830"/>
              <a:gd name="connsiteX6" fmla="*/ 42583 w 1191559"/>
              <a:gd name="connsiteY6" fmla="*/ 1084194 h 1303830"/>
              <a:gd name="connsiteX7" fmla="*/ 73959 w 1191559"/>
              <a:gd name="connsiteY7" fmla="*/ 1241077 h 1303830"/>
              <a:gd name="connsiteX8" fmla="*/ 221877 w 1191559"/>
              <a:gd name="connsiteY8" fmla="*/ 1276936 h 1303830"/>
              <a:gd name="connsiteX9" fmla="*/ 356347 w 1191559"/>
              <a:gd name="connsiteY9" fmla="*/ 1254524 h 1303830"/>
              <a:gd name="connsiteX10" fmla="*/ 571500 w 1191559"/>
              <a:gd name="connsiteY10" fmla="*/ 1281418 h 1303830"/>
              <a:gd name="connsiteX11" fmla="*/ 714936 w 1191559"/>
              <a:gd name="connsiteY11" fmla="*/ 1290383 h 1303830"/>
              <a:gd name="connsiteX12" fmla="*/ 965947 w 1191559"/>
              <a:gd name="connsiteY12" fmla="*/ 1200736 h 1303830"/>
              <a:gd name="connsiteX13" fmla="*/ 1091453 w 1191559"/>
              <a:gd name="connsiteY13" fmla="*/ 1079712 h 1303830"/>
              <a:gd name="connsiteX14" fmla="*/ 1163171 w 1191559"/>
              <a:gd name="connsiteY14" fmla="*/ 954206 h 1303830"/>
              <a:gd name="connsiteX15" fmla="*/ 1190065 w 1191559"/>
              <a:gd name="connsiteY15" fmla="*/ 806289 h 1303830"/>
              <a:gd name="connsiteX16" fmla="*/ 1154206 w 1191559"/>
              <a:gd name="connsiteY16" fmla="*/ 644924 h 1303830"/>
              <a:gd name="connsiteX17" fmla="*/ 1104900 w 1191559"/>
              <a:gd name="connsiteY17" fmla="*/ 555277 h 1303830"/>
              <a:gd name="connsiteX18" fmla="*/ 1006288 w 1191559"/>
              <a:gd name="connsiteY18" fmla="*/ 425289 h 1303830"/>
              <a:gd name="connsiteX19" fmla="*/ 948018 w 1191559"/>
              <a:gd name="connsiteY19" fmla="*/ 362536 h 1303830"/>
              <a:gd name="connsiteX20" fmla="*/ 853888 w 1191559"/>
              <a:gd name="connsiteY20" fmla="*/ 268406 h 1303830"/>
              <a:gd name="connsiteX21" fmla="*/ 782171 w 1191559"/>
              <a:gd name="connsiteY21" fmla="*/ 201171 h 1303830"/>
              <a:gd name="connsiteX22" fmla="*/ 634501 w 1191559"/>
              <a:gd name="connsiteY22" fmla="*/ 0 h 1303830"/>
              <a:gd name="connsiteX0" fmla="*/ 634501 w 1191559"/>
              <a:gd name="connsiteY0" fmla="*/ 0 h 1303830"/>
              <a:gd name="connsiteX1" fmla="*/ 633942 w 1191559"/>
              <a:gd name="connsiteY1" fmla="*/ 183242 h 1303830"/>
              <a:gd name="connsiteX2" fmla="*/ 508747 w 1191559"/>
              <a:gd name="connsiteY2" fmla="*/ 308747 h 1303830"/>
              <a:gd name="connsiteX3" fmla="*/ 298077 w 1191559"/>
              <a:gd name="connsiteY3" fmla="*/ 411841 h 1303830"/>
              <a:gd name="connsiteX4" fmla="*/ 136712 w 1191559"/>
              <a:gd name="connsiteY4" fmla="*/ 528383 h 1303830"/>
              <a:gd name="connsiteX5" fmla="*/ 29136 w 1191559"/>
              <a:gd name="connsiteY5" fmla="*/ 712159 h 1303830"/>
              <a:gd name="connsiteX6" fmla="*/ 2241 w 1191559"/>
              <a:gd name="connsiteY6" fmla="*/ 900418 h 1303830"/>
              <a:gd name="connsiteX7" fmla="*/ 42583 w 1191559"/>
              <a:gd name="connsiteY7" fmla="*/ 1084194 h 1303830"/>
              <a:gd name="connsiteX8" fmla="*/ 73959 w 1191559"/>
              <a:gd name="connsiteY8" fmla="*/ 1241077 h 1303830"/>
              <a:gd name="connsiteX9" fmla="*/ 221877 w 1191559"/>
              <a:gd name="connsiteY9" fmla="*/ 1276936 h 1303830"/>
              <a:gd name="connsiteX10" fmla="*/ 356347 w 1191559"/>
              <a:gd name="connsiteY10" fmla="*/ 1254524 h 1303830"/>
              <a:gd name="connsiteX11" fmla="*/ 571500 w 1191559"/>
              <a:gd name="connsiteY11" fmla="*/ 1281418 h 1303830"/>
              <a:gd name="connsiteX12" fmla="*/ 714936 w 1191559"/>
              <a:gd name="connsiteY12" fmla="*/ 1290383 h 1303830"/>
              <a:gd name="connsiteX13" fmla="*/ 965947 w 1191559"/>
              <a:gd name="connsiteY13" fmla="*/ 1200736 h 1303830"/>
              <a:gd name="connsiteX14" fmla="*/ 1091453 w 1191559"/>
              <a:gd name="connsiteY14" fmla="*/ 1079712 h 1303830"/>
              <a:gd name="connsiteX15" fmla="*/ 1163171 w 1191559"/>
              <a:gd name="connsiteY15" fmla="*/ 954206 h 1303830"/>
              <a:gd name="connsiteX16" fmla="*/ 1190065 w 1191559"/>
              <a:gd name="connsiteY16" fmla="*/ 806289 h 1303830"/>
              <a:gd name="connsiteX17" fmla="*/ 1154206 w 1191559"/>
              <a:gd name="connsiteY17" fmla="*/ 644924 h 1303830"/>
              <a:gd name="connsiteX18" fmla="*/ 1104900 w 1191559"/>
              <a:gd name="connsiteY18" fmla="*/ 555277 h 1303830"/>
              <a:gd name="connsiteX19" fmla="*/ 1006288 w 1191559"/>
              <a:gd name="connsiteY19" fmla="*/ 425289 h 1303830"/>
              <a:gd name="connsiteX20" fmla="*/ 948018 w 1191559"/>
              <a:gd name="connsiteY20" fmla="*/ 362536 h 1303830"/>
              <a:gd name="connsiteX21" fmla="*/ 853888 w 1191559"/>
              <a:gd name="connsiteY21" fmla="*/ 268406 h 1303830"/>
              <a:gd name="connsiteX22" fmla="*/ 782171 w 1191559"/>
              <a:gd name="connsiteY22" fmla="*/ 201171 h 1303830"/>
              <a:gd name="connsiteX23" fmla="*/ 634501 w 1191559"/>
              <a:gd name="connsiteY23" fmla="*/ 0 h 13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1559" h="1303830">
                <a:moveTo>
                  <a:pt x="634501" y="0"/>
                </a:moveTo>
                <a:cubicBezTo>
                  <a:pt x="634315" y="61081"/>
                  <a:pt x="634128" y="122161"/>
                  <a:pt x="633942" y="183242"/>
                </a:cubicBezTo>
                <a:lnTo>
                  <a:pt x="508747" y="308747"/>
                </a:lnTo>
                <a:cubicBezTo>
                  <a:pt x="445247" y="355769"/>
                  <a:pt x="360083" y="375235"/>
                  <a:pt x="298077" y="411841"/>
                </a:cubicBezTo>
                <a:cubicBezTo>
                  <a:pt x="236071" y="448447"/>
                  <a:pt x="181535" y="478330"/>
                  <a:pt x="136712" y="528383"/>
                </a:cubicBezTo>
                <a:cubicBezTo>
                  <a:pt x="91889" y="578436"/>
                  <a:pt x="51548" y="650153"/>
                  <a:pt x="29136" y="712159"/>
                </a:cubicBezTo>
                <a:cubicBezTo>
                  <a:pt x="6724" y="774165"/>
                  <a:pt x="0" y="838412"/>
                  <a:pt x="2241" y="900418"/>
                </a:cubicBezTo>
                <a:cubicBezTo>
                  <a:pt x="4482" y="962424"/>
                  <a:pt x="30630" y="1027418"/>
                  <a:pt x="42583" y="1084194"/>
                </a:cubicBezTo>
                <a:cubicBezTo>
                  <a:pt x="54536" y="1140970"/>
                  <a:pt x="44077" y="1208953"/>
                  <a:pt x="73959" y="1241077"/>
                </a:cubicBezTo>
                <a:cubicBezTo>
                  <a:pt x="103841" y="1273201"/>
                  <a:pt x="174812" y="1274695"/>
                  <a:pt x="221877" y="1276936"/>
                </a:cubicBezTo>
                <a:cubicBezTo>
                  <a:pt x="268942" y="1279177"/>
                  <a:pt x="298077" y="1253777"/>
                  <a:pt x="356347" y="1254524"/>
                </a:cubicBezTo>
                <a:cubicBezTo>
                  <a:pt x="414617" y="1255271"/>
                  <a:pt x="511735" y="1275442"/>
                  <a:pt x="571500" y="1281418"/>
                </a:cubicBezTo>
                <a:cubicBezTo>
                  <a:pt x="631265" y="1287394"/>
                  <a:pt x="649195" y="1303830"/>
                  <a:pt x="714936" y="1290383"/>
                </a:cubicBezTo>
                <a:cubicBezTo>
                  <a:pt x="780677" y="1276936"/>
                  <a:pt x="903194" y="1235848"/>
                  <a:pt x="965947" y="1200736"/>
                </a:cubicBezTo>
                <a:cubicBezTo>
                  <a:pt x="1028700" y="1165624"/>
                  <a:pt x="1058582" y="1120800"/>
                  <a:pt x="1091453" y="1079712"/>
                </a:cubicBezTo>
                <a:cubicBezTo>
                  <a:pt x="1124324" y="1038624"/>
                  <a:pt x="1146736" y="999777"/>
                  <a:pt x="1163171" y="954206"/>
                </a:cubicBezTo>
                <a:cubicBezTo>
                  <a:pt x="1179606" y="908635"/>
                  <a:pt x="1191559" y="857836"/>
                  <a:pt x="1190065" y="806289"/>
                </a:cubicBezTo>
                <a:cubicBezTo>
                  <a:pt x="1188571" y="754742"/>
                  <a:pt x="1168400" y="686759"/>
                  <a:pt x="1154206" y="644924"/>
                </a:cubicBezTo>
                <a:cubicBezTo>
                  <a:pt x="1140012" y="603089"/>
                  <a:pt x="1129553" y="591883"/>
                  <a:pt x="1104900" y="555277"/>
                </a:cubicBezTo>
                <a:cubicBezTo>
                  <a:pt x="1080247" y="518671"/>
                  <a:pt x="1032435" y="457412"/>
                  <a:pt x="1006288" y="425289"/>
                </a:cubicBezTo>
                <a:cubicBezTo>
                  <a:pt x="980141" y="393166"/>
                  <a:pt x="973418" y="388683"/>
                  <a:pt x="948018" y="362536"/>
                </a:cubicBezTo>
                <a:cubicBezTo>
                  <a:pt x="922618" y="336389"/>
                  <a:pt x="881529" y="295300"/>
                  <a:pt x="853888" y="268406"/>
                </a:cubicBezTo>
                <a:cubicBezTo>
                  <a:pt x="826247" y="241512"/>
                  <a:pt x="818735" y="245905"/>
                  <a:pt x="782171" y="201171"/>
                </a:cubicBezTo>
                <a:cubicBezTo>
                  <a:pt x="745607" y="156437"/>
                  <a:pt x="671107" y="2988"/>
                  <a:pt x="634501" y="0"/>
                </a:cubicBezTo>
                <a:close/>
              </a:path>
            </a:pathLst>
          </a:custGeom>
          <a:solidFill>
            <a:srgbClr val="996633">
              <a:alpha val="7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el-GR" sz="2000" b="0" i="0" u="none" strike="noStrike" cap="none" normalizeH="0" baseline="0" smtClean="0">
              <a:ln>
                <a:noFill/>
              </a:ln>
              <a:solidFill>
                <a:schemeClr val="bg1"/>
              </a:solidFill>
              <a:effectLst/>
              <a:latin typeface="Arial" charset="0"/>
              <a:ea typeface="Microsoft YaHei" charset="-122"/>
            </a:endParaRPr>
          </a:p>
        </p:txBody>
      </p:sp>
      <p:sp>
        <p:nvSpPr>
          <p:cNvPr id="15" name="Freeform 14"/>
          <p:cNvSpPr/>
          <p:nvPr/>
        </p:nvSpPr>
        <p:spPr bwMode="auto">
          <a:xfrm>
            <a:off x="4206688" y="2326341"/>
            <a:ext cx="1248336" cy="1376083"/>
          </a:xfrm>
          <a:custGeom>
            <a:avLst/>
            <a:gdLst>
              <a:gd name="connsiteX0" fmla="*/ 1248336 w 1248336"/>
              <a:gd name="connsiteY0" fmla="*/ 0 h 1376083"/>
              <a:gd name="connsiteX1" fmla="*/ 1104900 w 1248336"/>
              <a:gd name="connsiteY1" fmla="*/ 116541 h 1376083"/>
              <a:gd name="connsiteX2" fmla="*/ 997324 w 1248336"/>
              <a:gd name="connsiteY2" fmla="*/ 192741 h 1376083"/>
              <a:gd name="connsiteX3" fmla="*/ 786653 w 1248336"/>
              <a:gd name="connsiteY3" fmla="*/ 259977 h 1376083"/>
              <a:gd name="connsiteX4" fmla="*/ 589430 w 1248336"/>
              <a:gd name="connsiteY4" fmla="*/ 345141 h 1376083"/>
              <a:gd name="connsiteX5" fmla="*/ 499783 w 1248336"/>
              <a:gd name="connsiteY5" fmla="*/ 448235 h 1376083"/>
              <a:gd name="connsiteX6" fmla="*/ 423583 w 1248336"/>
              <a:gd name="connsiteY6" fmla="*/ 578224 h 1376083"/>
              <a:gd name="connsiteX7" fmla="*/ 284630 w 1248336"/>
              <a:gd name="connsiteY7" fmla="*/ 712694 h 1376083"/>
              <a:gd name="connsiteX8" fmla="*/ 154641 w 1248336"/>
              <a:gd name="connsiteY8" fmla="*/ 802341 h 1376083"/>
              <a:gd name="connsiteX9" fmla="*/ 73959 w 1248336"/>
              <a:gd name="connsiteY9" fmla="*/ 927847 h 1376083"/>
              <a:gd name="connsiteX10" fmla="*/ 20171 w 1248336"/>
              <a:gd name="connsiteY10" fmla="*/ 1048871 h 1376083"/>
              <a:gd name="connsiteX11" fmla="*/ 33618 w 1248336"/>
              <a:gd name="connsiteY11" fmla="*/ 1192306 h 1376083"/>
              <a:gd name="connsiteX12" fmla="*/ 42583 w 1248336"/>
              <a:gd name="connsiteY12" fmla="*/ 1237130 h 1376083"/>
              <a:gd name="connsiteX13" fmla="*/ 42583 w 1248336"/>
              <a:gd name="connsiteY13" fmla="*/ 1259541 h 1376083"/>
              <a:gd name="connsiteX14" fmla="*/ 6724 w 1248336"/>
              <a:gd name="connsiteY14" fmla="*/ 1344706 h 1376083"/>
              <a:gd name="connsiteX15" fmla="*/ 2241 w 1248336"/>
              <a:gd name="connsiteY15" fmla="*/ 1376083 h 137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8336" h="1376083">
                <a:moveTo>
                  <a:pt x="1248336" y="0"/>
                </a:moveTo>
                <a:cubicBezTo>
                  <a:pt x="1197535" y="42209"/>
                  <a:pt x="1146735" y="84418"/>
                  <a:pt x="1104900" y="116541"/>
                </a:cubicBezTo>
                <a:cubicBezTo>
                  <a:pt x="1063065" y="148665"/>
                  <a:pt x="1050365" y="168835"/>
                  <a:pt x="997324" y="192741"/>
                </a:cubicBezTo>
                <a:cubicBezTo>
                  <a:pt x="944283" y="216647"/>
                  <a:pt x="854635" y="234577"/>
                  <a:pt x="786653" y="259977"/>
                </a:cubicBezTo>
                <a:cubicBezTo>
                  <a:pt x="718671" y="285377"/>
                  <a:pt x="637242" y="313765"/>
                  <a:pt x="589430" y="345141"/>
                </a:cubicBezTo>
                <a:cubicBezTo>
                  <a:pt x="541618" y="376517"/>
                  <a:pt x="527424" y="409388"/>
                  <a:pt x="499783" y="448235"/>
                </a:cubicBezTo>
                <a:cubicBezTo>
                  <a:pt x="472142" y="487082"/>
                  <a:pt x="459442" y="534147"/>
                  <a:pt x="423583" y="578224"/>
                </a:cubicBezTo>
                <a:cubicBezTo>
                  <a:pt x="387724" y="622301"/>
                  <a:pt x="329454" y="675341"/>
                  <a:pt x="284630" y="712694"/>
                </a:cubicBezTo>
                <a:cubicBezTo>
                  <a:pt x="239806" y="750047"/>
                  <a:pt x="189753" y="766482"/>
                  <a:pt x="154641" y="802341"/>
                </a:cubicBezTo>
                <a:cubicBezTo>
                  <a:pt x="119529" y="838200"/>
                  <a:pt x="96371" y="886759"/>
                  <a:pt x="73959" y="927847"/>
                </a:cubicBezTo>
                <a:cubicBezTo>
                  <a:pt x="51547" y="968935"/>
                  <a:pt x="26894" y="1004795"/>
                  <a:pt x="20171" y="1048871"/>
                </a:cubicBezTo>
                <a:cubicBezTo>
                  <a:pt x="13448" y="1092947"/>
                  <a:pt x="29883" y="1160930"/>
                  <a:pt x="33618" y="1192306"/>
                </a:cubicBezTo>
                <a:cubicBezTo>
                  <a:pt x="37353" y="1223682"/>
                  <a:pt x="41089" y="1225924"/>
                  <a:pt x="42583" y="1237130"/>
                </a:cubicBezTo>
                <a:cubicBezTo>
                  <a:pt x="44077" y="1248336"/>
                  <a:pt x="48560" y="1241612"/>
                  <a:pt x="42583" y="1259541"/>
                </a:cubicBezTo>
                <a:cubicBezTo>
                  <a:pt x="36607" y="1277470"/>
                  <a:pt x="13448" y="1325282"/>
                  <a:pt x="6724" y="1344706"/>
                </a:cubicBezTo>
                <a:cubicBezTo>
                  <a:pt x="0" y="1364130"/>
                  <a:pt x="1120" y="1370106"/>
                  <a:pt x="2241" y="1376083"/>
                </a:cubicBezTo>
              </a:path>
            </a:pathLst>
          </a:custGeom>
          <a:noFill/>
          <a:ln w="28575" cap="flat" cmpd="sng" algn="ctr">
            <a:solidFill>
              <a:schemeClr val="accent2"/>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el-GR" sz="2000" b="0" i="0" u="none" strike="noStrike" cap="none" normalizeH="0" baseline="0" smtClean="0">
              <a:ln>
                <a:noFill/>
              </a:ln>
              <a:solidFill>
                <a:schemeClr val="bg1"/>
              </a:solidFill>
              <a:effectLst/>
              <a:latin typeface="Arial" charset="0"/>
              <a:ea typeface="Microsoft YaHei" charset="-122"/>
            </a:endParaRPr>
          </a:p>
        </p:txBody>
      </p:sp>
      <p:sp>
        <p:nvSpPr>
          <p:cNvPr id="17" name="Freeform 16"/>
          <p:cNvSpPr/>
          <p:nvPr/>
        </p:nvSpPr>
        <p:spPr bwMode="auto">
          <a:xfrm>
            <a:off x="3831664" y="3683747"/>
            <a:ext cx="1093695" cy="853888"/>
          </a:xfrm>
          <a:custGeom>
            <a:avLst/>
            <a:gdLst>
              <a:gd name="connsiteX0" fmla="*/ 359336 w 1093695"/>
              <a:gd name="connsiteY0" fmla="*/ 9712 h 853888"/>
              <a:gd name="connsiteX1" fmla="*/ 278654 w 1093695"/>
              <a:gd name="connsiteY1" fmla="*/ 153147 h 853888"/>
              <a:gd name="connsiteX2" fmla="*/ 117289 w 1093695"/>
              <a:gd name="connsiteY2" fmla="*/ 305547 h 853888"/>
              <a:gd name="connsiteX3" fmla="*/ 41089 w 1093695"/>
              <a:gd name="connsiteY3" fmla="*/ 395194 h 853888"/>
              <a:gd name="connsiteX4" fmla="*/ 9712 w 1093695"/>
              <a:gd name="connsiteY4" fmla="*/ 592418 h 853888"/>
              <a:gd name="connsiteX5" fmla="*/ 99360 w 1093695"/>
              <a:gd name="connsiteY5" fmla="*/ 717924 h 853888"/>
              <a:gd name="connsiteX6" fmla="*/ 242795 w 1093695"/>
              <a:gd name="connsiteY6" fmla="*/ 794124 h 853888"/>
              <a:gd name="connsiteX7" fmla="*/ 417607 w 1093695"/>
              <a:gd name="connsiteY7" fmla="*/ 803088 h 853888"/>
              <a:gd name="connsiteX8" fmla="*/ 574489 w 1093695"/>
              <a:gd name="connsiteY8" fmla="*/ 812053 h 853888"/>
              <a:gd name="connsiteX9" fmla="*/ 664136 w 1093695"/>
              <a:gd name="connsiteY9" fmla="*/ 816535 h 853888"/>
              <a:gd name="connsiteX10" fmla="*/ 825501 w 1093695"/>
              <a:gd name="connsiteY10" fmla="*/ 847912 h 853888"/>
              <a:gd name="connsiteX11" fmla="*/ 955489 w 1093695"/>
              <a:gd name="connsiteY11" fmla="*/ 780677 h 853888"/>
              <a:gd name="connsiteX12" fmla="*/ 1058583 w 1093695"/>
              <a:gd name="connsiteY12" fmla="*/ 659653 h 853888"/>
              <a:gd name="connsiteX13" fmla="*/ 1089960 w 1093695"/>
              <a:gd name="connsiteY13" fmla="*/ 538629 h 853888"/>
              <a:gd name="connsiteX14" fmla="*/ 1080995 w 1093695"/>
              <a:gd name="connsiteY14" fmla="*/ 354853 h 853888"/>
              <a:gd name="connsiteX15" fmla="*/ 1022724 w 1093695"/>
              <a:gd name="connsiteY15" fmla="*/ 287618 h 853888"/>
              <a:gd name="connsiteX16" fmla="*/ 807571 w 1093695"/>
              <a:gd name="connsiteY16" fmla="*/ 215900 h 853888"/>
              <a:gd name="connsiteX17" fmla="*/ 619312 w 1093695"/>
              <a:gd name="connsiteY17" fmla="*/ 171077 h 853888"/>
              <a:gd name="connsiteX18" fmla="*/ 457948 w 1093695"/>
              <a:gd name="connsiteY18" fmla="*/ 126253 h 853888"/>
              <a:gd name="connsiteX19" fmla="*/ 404160 w 1093695"/>
              <a:gd name="connsiteY19" fmla="*/ 94877 h 853888"/>
              <a:gd name="connsiteX20" fmla="*/ 359336 w 1093695"/>
              <a:gd name="connsiteY20" fmla="*/ 9712 h 85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3695" h="853888">
                <a:moveTo>
                  <a:pt x="359336" y="9712"/>
                </a:moveTo>
                <a:cubicBezTo>
                  <a:pt x="338418" y="19424"/>
                  <a:pt x="318995" y="103841"/>
                  <a:pt x="278654" y="153147"/>
                </a:cubicBezTo>
                <a:cubicBezTo>
                  <a:pt x="238313" y="202453"/>
                  <a:pt x="156883" y="265206"/>
                  <a:pt x="117289" y="305547"/>
                </a:cubicBezTo>
                <a:cubicBezTo>
                  <a:pt x="77695" y="345888"/>
                  <a:pt x="59018" y="347382"/>
                  <a:pt x="41089" y="395194"/>
                </a:cubicBezTo>
                <a:cubicBezTo>
                  <a:pt x="23160" y="443006"/>
                  <a:pt x="0" y="538630"/>
                  <a:pt x="9712" y="592418"/>
                </a:cubicBezTo>
                <a:cubicBezTo>
                  <a:pt x="19424" y="646206"/>
                  <a:pt x="60513" y="684306"/>
                  <a:pt x="99360" y="717924"/>
                </a:cubicBezTo>
                <a:cubicBezTo>
                  <a:pt x="138207" y="751542"/>
                  <a:pt x="189754" y="779930"/>
                  <a:pt x="242795" y="794124"/>
                </a:cubicBezTo>
                <a:cubicBezTo>
                  <a:pt x="295836" y="808318"/>
                  <a:pt x="417607" y="803088"/>
                  <a:pt x="417607" y="803088"/>
                </a:cubicBezTo>
                <a:lnTo>
                  <a:pt x="574489" y="812053"/>
                </a:lnTo>
                <a:cubicBezTo>
                  <a:pt x="615577" y="814294"/>
                  <a:pt x="622301" y="810559"/>
                  <a:pt x="664136" y="816535"/>
                </a:cubicBezTo>
                <a:cubicBezTo>
                  <a:pt x="705971" y="822511"/>
                  <a:pt x="776942" y="853888"/>
                  <a:pt x="825501" y="847912"/>
                </a:cubicBezTo>
                <a:cubicBezTo>
                  <a:pt x="874060" y="841936"/>
                  <a:pt x="916642" y="812054"/>
                  <a:pt x="955489" y="780677"/>
                </a:cubicBezTo>
                <a:cubicBezTo>
                  <a:pt x="994336" y="749300"/>
                  <a:pt x="1036171" y="699994"/>
                  <a:pt x="1058583" y="659653"/>
                </a:cubicBezTo>
                <a:cubicBezTo>
                  <a:pt x="1080995" y="619312"/>
                  <a:pt x="1086225" y="589429"/>
                  <a:pt x="1089960" y="538629"/>
                </a:cubicBezTo>
                <a:cubicBezTo>
                  <a:pt x="1093695" y="487829"/>
                  <a:pt x="1092201" y="396688"/>
                  <a:pt x="1080995" y="354853"/>
                </a:cubicBezTo>
                <a:cubicBezTo>
                  <a:pt x="1069789" y="313018"/>
                  <a:pt x="1068295" y="310777"/>
                  <a:pt x="1022724" y="287618"/>
                </a:cubicBezTo>
                <a:cubicBezTo>
                  <a:pt x="977153" y="264459"/>
                  <a:pt x="874806" y="235323"/>
                  <a:pt x="807571" y="215900"/>
                </a:cubicBezTo>
                <a:cubicBezTo>
                  <a:pt x="740336" y="196477"/>
                  <a:pt x="677582" y="186018"/>
                  <a:pt x="619312" y="171077"/>
                </a:cubicBezTo>
                <a:cubicBezTo>
                  <a:pt x="561042" y="156136"/>
                  <a:pt x="493807" y="138953"/>
                  <a:pt x="457948" y="126253"/>
                </a:cubicBezTo>
                <a:cubicBezTo>
                  <a:pt x="422089" y="113553"/>
                  <a:pt x="420595" y="106083"/>
                  <a:pt x="404160" y="94877"/>
                </a:cubicBezTo>
                <a:cubicBezTo>
                  <a:pt x="387725" y="83671"/>
                  <a:pt x="380254" y="0"/>
                  <a:pt x="359336" y="9712"/>
                </a:cubicBezTo>
                <a:close/>
              </a:path>
            </a:pathLst>
          </a:custGeom>
          <a:solidFill>
            <a:srgbClr val="996633">
              <a:alpha val="7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el-GR" sz="2000" b="0" i="0" u="none" strike="noStrike" cap="none" normalizeH="0" baseline="0" smtClean="0">
              <a:ln>
                <a:noFill/>
              </a:ln>
              <a:solidFill>
                <a:schemeClr val="bg1"/>
              </a:solidFill>
              <a:effectLst/>
              <a:latin typeface="Arial" charset="0"/>
              <a:ea typeface="Microsoft YaHei" charset="-122"/>
            </a:endParaRPr>
          </a:p>
        </p:txBody>
      </p:sp>
      <p:sp>
        <p:nvSpPr>
          <p:cNvPr id="16" name="Freeform 15"/>
          <p:cNvSpPr/>
          <p:nvPr/>
        </p:nvSpPr>
        <p:spPr bwMode="auto">
          <a:xfrm>
            <a:off x="4139453" y="3742765"/>
            <a:ext cx="553571" cy="712694"/>
          </a:xfrm>
          <a:custGeom>
            <a:avLst/>
            <a:gdLst>
              <a:gd name="connsiteX0" fmla="*/ 29135 w 553571"/>
              <a:gd name="connsiteY0" fmla="*/ 0 h 712694"/>
              <a:gd name="connsiteX1" fmla="*/ 11206 w 553571"/>
              <a:gd name="connsiteY1" fmla="*/ 71717 h 712694"/>
              <a:gd name="connsiteX2" fmla="*/ 11206 w 553571"/>
              <a:gd name="connsiteY2" fmla="*/ 152400 h 712694"/>
              <a:gd name="connsiteX3" fmla="*/ 78441 w 553571"/>
              <a:gd name="connsiteY3" fmla="*/ 251011 h 712694"/>
              <a:gd name="connsiteX4" fmla="*/ 123265 w 553571"/>
              <a:gd name="connsiteY4" fmla="*/ 318247 h 712694"/>
              <a:gd name="connsiteX5" fmla="*/ 177053 w 553571"/>
              <a:gd name="connsiteY5" fmla="*/ 394447 h 712694"/>
              <a:gd name="connsiteX6" fmla="*/ 257735 w 553571"/>
              <a:gd name="connsiteY6" fmla="*/ 493059 h 712694"/>
              <a:gd name="connsiteX7" fmla="*/ 338418 w 553571"/>
              <a:gd name="connsiteY7" fmla="*/ 578223 h 712694"/>
              <a:gd name="connsiteX8" fmla="*/ 401171 w 553571"/>
              <a:gd name="connsiteY8" fmla="*/ 667870 h 712694"/>
              <a:gd name="connsiteX9" fmla="*/ 553571 w 553571"/>
              <a:gd name="connsiteY9" fmla="*/ 712694 h 712694"/>
              <a:gd name="connsiteX0" fmla="*/ 29135 w 553571"/>
              <a:gd name="connsiteY0" fmla="*/ 0 h 712694"/>
              <a:gd name="connsiteX1" fmla="*/ 11206 w 553571"/>
              <a:gd name="connsiteY1" fmla="*/ 71717 h 712694"/>
              <a:gd name="connsiteX2" fmla="*/ 11206 w 553571"/>
              <a:gd name="connsiteY2" fmla="*/ 152400 h 712694"/>
              <a:gd name="connsiteX3" fmla="*/ 78441 w 553571"/>
              <a:gd name="connsiteY3" fmla="*/ 251011 h 712694"/>
              <a:gd name="connsiteX4" fmla="*/ 123265 w 553571"/>
              <a:gd name="connsiteY4" fmla="*/ 318247 h 712694"/>
              <a:gd name="connsiteX5" fmla="*/ 177053 w 553571"/>
              <a:gd name="connsiteY5" fmla="*/ 394447 h 712694"/>
              <a:gd name="connsiteX6" fmla="*/ 257735 w 553571"/>
              <a:gd name="connsiteY6" fmla="*/ 493059 h 712694"/>
              <a:gd name="connsiteX7" fmla="*/ 338418 w 553571"/>
              <a:gd name="connsiteY7" fmla="*/ 578223 h 712694"/>
              <a:gd name="connsiteX8" fmla="*/ 401171 w 553571"/>
              <a:gd name="connsiteY8" fmla="*/ 667870 h 712694"/>
              <a:gd name="connsiteX9" fmla="*/ 414618 w 553571"/>
              <a:gd name="connsiteY9" fmla="*/ 667870 h 712694"/>
              <a:gd name="connsiteX10" fmla="*/ 553571 w 553571"/>
              <a:gd name="connsiteY10" fmla="*/ 712694 h 712694"/>
              <a:gd name="connsiteX0" fmla="*/ 29135 w 553571"/>
              <a:gd name="connsiteY0" fmla="*/ 0 h 712694"/>
              <a:gd name="connsiteX1" fmla="*/ 11206 w 553571"/>
              <a:gd name="connsiteY1" fmla="*/ 71717 h 712694"/>
              <a:gd name="connsiteX2" fmla="*/ 11206 w 553571"/>
              <a:gd name="connsiteY2" fmla="*/ 152400 h 712694"/>
              <a:gd name="connsiteX3" fmla="*/ 78441 w 553571"/>
              <a:gd name="connsiteY3" fmla="*/ 251011 h 712694"/>
              <a:gd name="connsiteX4" fmla="*/ 123265 w 553571"/>
              <a:gd name="connsiteY4" fmla="*/ 318247 h 712694"/>
              <a:gd name="connsiteX5" fmla="*/ 177053 w 553571"/>
              <a:gd name="connsiteY5" fmla="*/ 394447 h 712694"/>
              <a:gd name="connsiteX6" fmla="*/ 257735 w 553571"/>
              <a:gd name="connsiteY6" fmla="*/ 493059 h 712694"/>
              <a:gd name="connsiteX7" fmla="*/ 338418 w 553571"/>
              <a:gd name="connsiteY7" fmla="*/ 578223 h 712694"/>
              <a:gd name="connsiteX8" fmla="*/ 347382 w 553571"/>
              <a:gd name="connsiteY8" fmla="*/ 573741 h 712694"/>
              <a:gd name="connsiteX9" fmla="*/ 401171 w 553571"/>
              <a:gd name="connsiteY9" fmla="*/ 667870 h 712694"/>
              <a:gd name="connsiteX10" fmla="*/ 414618 w 553571"/>
              <a:gd name="connsiteY10" fmla="*/ 667870 h 712694"/>
              <a:gd name="connsiteX11" fmla="*/ 553571 w 553571"/>
              <a:gd name="connsiteY11" fmla="*/ 712694 h 712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3571" h="712694">
                <a:moveTo>
                  <a:pt x="29135" y="0"/>
                </a:moveTo>
                <a:cubicBezTo>
                  <a:pt x="21664" y="23158"/>
                  <a:pt x="14194" y="46317"/>
                  <a:pt x="11206" y="71717"/>
                </a:cubicBezTo>
                <a:cubicBezTo>
                  <a:pt x="8218" y="97117"/>
                  <a:pt x="0" y="122518"/>
                  <a:pt x="11206" y="152400"/>
                </a:cubicBezTo>
                <a:cubicBezTo>
                  <a:pt x="22412" y="182282"/>
                  <a:pt x="59765" y="223370"/>
                  <a:pt x="78441" y="251011"/>
                </a:cubicBezTo>
                <a:cubicBezTo>
                  <a:pt x="97117" y="278652"/>
                  <a:pt x="106830" y="294341"/>
                  <a:pt x="123265" y="318247"/>
                </a:cubicBezTo>
                <a:cubicBezTo>
                  <a:pt x="139700" y="342153"/>
                  <a:pt x="154641" y="365312"/>
                  <a:pt x="177053" y="394447"/>
                </a:cubicBezTo>
                <a:cubicBezTo>
                  <a:pt x="199465" y="423582"/>
                  <a:pt x="230841" y="462430"/>
                  <a:pt x="257735" y="493059"/>
                </a:cubicBezTo>
                <a:cubicBezTo>
                  <a:pt x="284629" y="523688"/>
                  <a:pt x="323477" y="564776"/>
                  <a:pt x="338418" y="578223"/>
                </a:cubicBezTo>
                <a:cubicBezTo>
                  <a:pt x="353359" y="591670"/>
                  <a:pt x="336923" y="558800"/>
                  <a:pt x="347382" y="573741"/>
                </a:cubicBezTo>
                <a:cubicBezTo>
                  <a:pt x="357841" y="588682"/>
                  <a:pt x="389965" y="652182"/>
                  <a:pt x="401171" y="667870"/>
                </a:cubicBezTo>
                <a:cubicBezTo>
                  <a:pt x="412377" y="683558"/>
                  <a:pt x="389218" y="660399"/>
                  <a:pt x="414618" y="667870"/>
                </a:cubicBezTo>
                <a:cubicBezTo>
                  <a:pt x="440018" y="675341"/>
                  <a:pt x="530412" y="705223"/>
                  <a:pt x="553571" y="712694"/>
                </a:cubicBezTo>
              </a:path>
            </a:pathLst>
          </a:custGeom>
          <a:noFill/>
          <a:ln w="28575" cap="flat" cmpd="sng" algn="ctr">
            <a:solidFill>
              <a:schemeClr val="accent2"/>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el-GR" sz="2000" b="0" i="0" u="none" strike="noStrike" cap="none" normalizeH="0" baseline="0" smtClean="0">
              <a:ln>
                <a:noFill/>
              </a:ln>
              <a:solidFill>
                <a:schemeClr val="bg1"/>
              </a:solidFill>
              <a:effectLst/>
              <a:latin typeface="Arial" charset="0"/>
              <a:ea typeface="Microsoft YaHei" charset="-122"/>
            </a:endParaRPr>
          </a:p>
        </p:txBody>
      </p:sp>
      <p:sp>
        <p:nvSpPr>
          <p:cNvPr id="20" name="Freeform 19"/>
          <p:cNvSpPr/>
          <p:nvPr/>
        </p:nvSpPr>
        <p:spPr bwMode="auto">
          <a:xfrm>
            <a:off x="1891553" y="2066365"/>
            <a:ext cx="104588" cy="887506"/>
          </a:xfrm>
          <a:custGeom>
            <a:avLst/>
            <a:gdLst>
              <a:gd name="connsiteX0" fmla="*/ 26894 w 104588"/>
              <a:gd name="connsiteY0" fmla="*/ 0 h 887506"/>
              <a:gd name="connsiteX1" fmla="*/ 67235 w 104588"/>
              <a:gd name="connsiteY1" fmla="*/ 116541 h 887506"/>
              <a:gd name="connsiteX2" fmla="*/ 71718 w 104588"/>
              <a:gd name="connsiteY2" fmla="*/ 197223 h 887506"/>
              <a:gd name="connsiteX3" fmla="*/ 71718 w 104588"/>
              <a:gd name="connsiteY3" fmla="*/ 295835 h 887506"/>
              <a:gd name="connsiteX4" fmla="*/ 89647 w 104588"/>
              <a:gd name="connsiteY4" fmla="*/ 398929 h 887506"/>
              <a:gd name="connsiteX5" fmla="*/ 103094 w 104588"/>
              <a:gd name="connsiteY5" fmla="*/ 493059 h 887506"/>
              <a:gd name="connsiteX6" fmla="*/ 80682 w 104588"/>
              <a:gd name="connsiteY6" fmla="*/ 600635 h 887506"/>
              <a:gd name="connsiteX7" fmla="*/ 49306 w 104588"/>
              <a:gd name="connsiteY7" fmla="*/ 676835 h 887506"/>
              <a:gd name="connsiteX8" fmla="*/ 26894 w 104588"/>
              <a:gd name="connsiteY8" fmla="*/ 735106 h 887506"/>
              <a:gd name="connsiteX9" fmla="*/ 0 w 104588"/>
              <a:gd name="connsiteY9" fmla="*/ 887506 h 88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588" h="887506">
                <a:moveTo>
                  <a:pt x="26894" y="0"/>
                </a:moveTo>
                <a:cubicBezTo>
                  <a:pt x="43329" y="41835"/>
                  <a:pt x="59764" y="83671"/>
                  <a:pt x="67235" y="116541"/>
                </a:cubicBezTo>
                <a:cubicBezTo>
                  <a:pt x="74706" y="149411"/>
                  <a:pt x="70971" y="167341"/>
                  <a:pt x="71718" y="197223"/>
                </a:cubicBezTo>
                <a:cubicBezTo>
                  <a:pt x="72465" y="227105"/>
                  <a:pt x="68730" y="262217"/>
                  <a:pt x="71718" y="295835"/>
                </a:cubicBezTo>
                <a:cubicBezTo>
                  <a:pt x="74706" y="329453"/>
                  <a:pt x="84418" y="366058"/>
                  <a:pt x="89647" y="398929"/>
                </a:cubicBezTo>
                <a:cubicBezTo>
                  <a:pt x="94876" y="431800"/>
                  <a:pt x="104588" y="459441"/>
                  <a:pt x="103094" y="493059"/>
                </a:cubicBezTo>
                <a:cubicBezTo>
                  <a:pt x="101600" y="526677"/>
                  <a:pt x="89647" y="570006"/>
                  <a:pt x="80682" y="600635"/>
                </a:cubicBezTo>
                <a:cubicBezTo>
                  <a:pt x="71717" y="631264"/>
                  <a:pt x="58271" y="654423"/>
                  <a:pt x="49306" y="676835"/>
                </a:cubicBezTo>
                <a:cubicBezTo>
                  <a:pt x="40341" y="699247"/>
                  <a:pt x="35112" y="699994"/>
                  <a:pt x="26894" y="735106"/>
                </a:cubicBezTo>
                <a:cubicBezTo>
                  <a:pt x="18676" y="770218"/>
                  <a:pt x="9338" y="828862"/>
                  <a:pt x="0" y="887506"/>
                </a:cubicBezTo>
              </a:path>
            </a:pathLst>
          </a:custGeom>
          <a:noFill/>
          <a:ln w="28575" cap="flat" cmpd="sng" algn="ctr">
            <a:solidFill>
              <a:srgbClr val="00B0F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el-GR" sz="2000" b="0" i="0" u="none" strike="noStrike" cap="none" normalizeH="0" baseline="0" smtClean="0">
              <a:ln>
                <a:noFill/>
              </a:ln>
              <a:solidFill>
                <a:schemeClr val="bg1"/>
              </a:solidFill>
              <a:effectLst/>
              <a:latin typeface="Arial" charset="0"/>
              <a:ea typeface="Microsoft YaHei" charset="-122"/>
            </a:endParaRPr>
          </a:p>
        </p:txBody>
      </p:sp>
      <p:sp>
        <p:nvSpPr>
          <p:cNvPr id="21" name="TextBox 20"/>
          <p:cNvSpPr txBox="1"/>
          <p:nvPr/>
        </p:nvSpPr>
        <p:spPr>
          <a:xfrm>
            <a:off x="674436" y="857232"/>
            <a:ext cx="7612340" cy="400110"/>
          </a:xfrm>
          <a:prstGeom prst="rect">
            <a:avLst/>
          </a:prstGeom>
          <a:solidFill>
            <a:schemeClr val="bg1">
              <a:alpha val="60000"/>
            </a:schemeClr>
          </a:solidFill>
          <a:effectLst>
            <a:outerShdw blurRad="50800" dist="38100" dir="2700000" algn="tl" rotWithShape="0">
              <a:prstClr val="black">
                <a:alpha val="40000"/>
              </a:prstClr>
            </a:outerShdw>
          </a:effectLst>
        </p:spPr>
        <p:txBody>
          <a:bodyPr wrap="none" rtlCol="0">
            <a:spAutoFit/>
          </a:bodyPr>
          <a:lstStyle/>
          <a:p>
            <a:pPr algn="ctr"/>
            <a:r>
              <a:rPr lang="el-GR" b="1" dirty="0" smtClean="0">
                <a:solidFill>
                  <a:srgbClr val="006600"/>
                </a:solidFill>
                <a:latin typeface="Calibri" pitchFamily="34" charset="0"/>
                <a:cs typeface="Calibri" pitchFamily="34" charset="0"/>
              </a:rPr>
              <a:t>Φράγματα – Αντιπλημμυρική προστασία – Τεχνητός εμπλουτισμός</a:t>
            </a:r>
            <a:endParaRPr lang="el-GR" b="1" dirty="0">
              <a:solidFill>
                <a:srgbClr val="006600"/>
              </a:solidFill>
              <a:latin typeface="Calibri" pitchFamily="34" charset="0"/>
              <a:cs typeface="Calibri" pitchFamily="34" charset="0"/>
            </a:endParaRPr>
          </a:p>
        </p:txBody>
      </p:sp>
      <p:sp>
        <p:nvSpPr>
          <p:cNvPr id="22" name="TextBox 21"/>
          <p:cNvSpPr txBox="1"/>
          <p:nvPr/>
        </p:nvSpPr>
        <p:spPr>
          <a:xfrm>
            <a:off x="2571736" y="1428736"/>
            <a:ext cx="1100558" cy="338554"/>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l-GR" sz="1600" b="1" dirty="0" smtClean="0">
                <a:solidFill>
                  <a:schemeClr val="tx1"/>
                </a:solidFill>
                <a:latin typeface="Calibri" pitchFamily="34" charset="0"/>
                <a:cs typeface="Calibri" pitchFamily="34" charset="0"/>
              </a:rPr>
              <a:t>Χείμαρρος</a:t>
            </a:r>
            <a:endParaRPr lang="el-GR" sz="1600" b="1" dirty="0">
              <a:solidFill>
                <a:schemeClr val="tx1"/>
              </a:solidFill>
              <a:latin typeface="Calibri" pitchFamily="34" charset="0"/>
              <a:cs typeface="Calibri" pitchFamily="34" charset="0"/>
            </a:endParaRPr>
          </a:p>
        </p:txBody>
      </p:sp>
      <p:sp>
        <p:nvSpPr>
          <p:cNvPr id="23" name="TextBox 22"/>
          <p:cNvSpPr txBox="1"/>
          <p:nvPr/>
        </p:nvSpPr>
        <p:spPr>
          <a:xfrm>
            <a:off x="2143108" y="1857364"/>
            <a:ext cx="911788" cy="338554"/>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l-GR" sz="1600" b="1" dirty="0" smtClean="0">
                <a:solidFill>
                  <a:schemeClr val="tx1"/>
                </a:solidFill>
                <a:latin typeface="Calibri" pitchFamily="34" charset="0"/>
                <a:cs typeface="Calibri" pitchFamily="34" charset="0"/>
              </a:rPr>
              <a:t>Φράγμα</a:t>
            </a:r>
            <a:endParaRPr lang="el-GR" sz="1600" b="1" dirty="0">
              <a:solidFill>
                <a:schemeClr val="tx1"/>
              </a:solidFill>
              <a:latin typeface="Calibri" pitchFamily="34" charset="0"/>
              <a:cs typeface="Calibri" pitchFamily="34" charset="0"/>
            </a:endParaRPr>
          </a:p>
        </p:txBody>
      </p:sp>
      <p:sp>
        <p:nvSpPr>
          <p:cNvPr id="24" name="TextBox 23"/>
          <p:cNvSpPr txBox="1"/>
          <p:nvPr/>
        </p:nvSpPr>
        <p:spPr>
          <a:xfrm>
            <a:off x="2071670" y="2590380"/>
            <a:ext cx="808811" cy="338554"/>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l-GR" sz="1600" b="1" dirty="0" smtClean="0">
                <a:solidFill>
                  <a:schemeClr val="tx1"/>
                </a:solidFill>
                <a:latin typeface="Calibri" pitchFamily="34" charset="0"/>
                <a:cs typeface="Calibri" pitchFamily="34" charset="0"/>
              </a:rPr>
              <a:t>Ριπίδιο</a:t>
            </a:r>
            <a:endParaRPr lang="el-GR" sz="1600" b="1" dirty="0">
              <a:solidFill>
                <a:schemeClr val="tx1"/>
              </a:solidFill>
              <a:latin typeface="Calibri" pitchFamily="34" charset="0"/>
              <a:cs typeface="Calibri" pitchFamily="34" charset="0"/>
            </a:endParaRPr>
          </a:p>
        </p:txBody>
      </p:sp>
      <p:sp>
        <p:nvSpPr>
          <p:cNvPr id="25" name="TextBox 24"/>
          <p:cNvSpPr txBox="1"/>
          <p:nvPr/>
        </p:nvSpPr>
        <p:spPr>
          <a:xfrm>
            <a:off x="2483630" y="3161884"/>
            <a:ext cx="1159676" cy="338554"/>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l-GR" sz="1600" b="1" dirty="0" smtClean="0">
                <a:solidFill>
                  <a:schemeClr val="tx1"/>
                </a:solidFill>
                <a:latin typeface="Calibri" pitchFamily="34" charset="0"/>
                <a:cs typeface="Calibri" pitchFamily="34" charset="0"/>
              </a:rPr>
              <a:t>Γεωτρήσεις</a:t>
            </a:r>
            <a:endParaRPr lang="el-GR" sz="1600" b="1" dirty="0">
              <a:solidFill>
                <a:schemeClr val="tx1"/>
              </a:solidFill>
              <a:latin typeface="Calibri" pitchFamily="34" charset="0"/>
              <a:cs typeface="Calibri" pitchFamily="34" charset="0"/>
            </a:endParaRPr>
          </a:p>
        </p:txBody>
      </p:sp>
      <p:sp>
        <p:nvSpPr>
          <p:cNvPr id="28" name="TextBox 27"/>
          <p:cNvSpPr txBox="1"/>
          <p:nvPr/>
        </p:nvSpPr>
        <p:spPr>
          <a:xfrm>
            <a:off x="6786578" y="1928802"/>
            <a:ext cx="1100558" cy="338554"/>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l-GR" sz="1600" b="1" dirty="0" smtClean="0">
                <a:solidFill>
                  <a:schemeClr val="tx1"/>
                </a:solidFill>
                <a:latin typeface="Calibri" pitchFamily="34" charset="0"/>
                <a:cs typeface="Calibri" pitchFamily="34" charset="0"/>
              </a:rPr>
              <a:t>Χείμαρρος</a:t>
            </a:r>
            <a:endParaRPr lang="el-GR" sz="1600" b="1" dirty="0">
              <a:solidFill>
                <a:schemeClr val="tx1"/>
              </a:solidFill>
              <a:latin typeface="Calibri" pitchFamily="34" charset="0"/>
              <a:cs typeface="Calibri" pitchFamily="34" charset="0"/>
            </a:endParaRPr>
          </a:p>
        </p:txBody>
      </p:sp>
      <p:sp>
        <p:nvSpPr>
          <p:cNvPr id="29" name="TextBox 28"/>
          <p:cNvSpPr txBox="1"/>
          <p:nvPr/>
        </p:nvSpPr>
        <p:spPr>
          <a:xfrm>
            <a:off x="6715140" y="3286124"/>
            <a:ext cx="911788" cy="338554"/>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l-GR" sz="1600" b="1" dirty="0" smtClean="0">
                <a:solidFill>
                  <a:schemeClr val="tx1"/>
                </a:solidFill>
                <a:latin typeface="Calibri" pitchFamily="34" charset="0"/>
                <a:cs typeface="Calibri" pitchFamily="34" charset="0"/>
              </a:rPr>
              <a:t>Φράγμα</a:t>
            </a:r>
            <a:endParaRPr lang="el-GR" sz="1600" b="1" dirty="0">
              <a:solidFill>
                <a:schemeClr val="tx1"/>
              </a:solidFill>
              <a:latin typeface="Calibri" pitchFamily="34" charset="0"/>
              <a:cs typeface="Calibri" pitchFamily="34" charset="0"/>
            </a:endParaRPr>
          </a:p>
        </p:txBody>
      </p:sp>
      <p:sp>
        <p:nvSpPr>
          <p:cNvPr id="31" name="TextBox 30"/>
          <p:cNvSpPr txBox="1"/>
          <p:nvPr/>
        </p:nvSpPr>
        <p:spPr>
          <a:xfrm>
            <a:off x="5857884" y="3857628"/>
            <a:ext cx="808811" cy="338554"/>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l-GR" sz="1600" b="1" dirty="0" smtClean="0">
                <a:solidFill>
                  <a:schemeClr val="tx1"/>
                </a:solidFill>
                <a:latin typeface="Calibri" pitchFamily="34" charset="0"/>
                <a:cs typeface="Calibri" pitchFamily="34" charset="0"/>
              </a:rPr>
              <a:t>Ριπίδιο</a:t>
            </a:r>
            <a:endParaRPr lang="el-GR" sz="1600" b="1" dirty="0">
              <a:solidFill>
                <a:schemeClr val="tx1"/>
              </a:solidFill>
              <a:latin typeface="Calibri" pitchFamily="34" charset="0"/>
              <a:cs typeface="Calibri" pitchFamily="34" charset="0"/>
            </a:endParaRPr>
          </a:p>
        </p:txBody>
      </p:sp>
      <p:sp>
        <p:nvSpPr>
          <p:cNvPr id="32" name="TextBox 31"/>
          <p:cNvSpPr txBox="1"/>
          <p:nvPr/>
        </p:nvSpPr>
        <p:spPr>
          <a:xfrm>
            <a:off x="571472" y="214290"/>
            <a:ext cx="854978" cy="400110"/>
          </a:xfrm>
          <a:prstGeom prst="rect">
            <a:avLst/>
          </a:prstGeom>
          <a:solidFill>
            <a:srgbClr val="006600">
              <a:alpha val="60000"/>
            </a:srgbClr>
          </a:solidFill>
          <a:effectLst>
            <a:outerShdw blurRad="50800" dist="38100" dir="2700000" algn="tl" rotWithShape="0">
              <a:prstClr val="black">
                <a:alpha val="40000"/>
              </a:prstClr>
            </a:outerShdw>
          </a:effectLst>
        </p:spPr>
        <p:txBody>
          <a:bodyPr wrap="none" rtlCol="0">
            <a:spAutoFit/>
          </a:bodyPr>
          <a:lstStyle/>
          <a:p>
            <a:r>
              <a:rPr lang="en-GB" b="1" dirty="0" smtClean="0"/>
              <a:t>WADI</a:t>
            </a:r>
            <a:endParaRPr lang="el-GR" b="1" dirty="0"/>
          </a:p>
        </p:txBody>
      </p:sp>
      <p:sp>
        <p:nvSpPr>
          <p:cNvPr id="26" name="Slide Number Placeholder 25"/>
          <p:cNvSpPr>
            <a:spLocks noGrp="1"/>
          </p:cNvSpPr>
          <p:nvPr>
            <p:ph type="sldNum" idx="10"/>
          </p:nvPr>
        </p:nvSpPr>
        <p:spPr/>
        <p:txBody>
          <a:bodyPr/>
          <a:lstStyle/>
          <a:p>
            <a:fld id="{8B6FA81A-D23D-4D36-8952-B79B5B317B38}" type="slidenum">
              <a:rPr lang="el-GR" smtClean="0"/>
              <a:pPr/>
              <a:t>10</a:t>
            </a:fld>
            <a:endParaRPr lang="el-G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285720" y="285728"/>
            <a:ext cx="8715436" cy="628654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el-GR" sz="2000" b="0" i="0" u="none" strike="noStrike" cap="none" normalizeH="0" baseline="0" smtClean="0">
              <a:ln>
                <a:noFill/>
              </a:ln>
              <a:solidFill>
                <a:schemeClr val="bg1"/>
              </a:solidFill>
              <a:effectLst/>
              <a:latin typeface="Arial" charset="0"/>
              <a:ea typeface="Microsoft YaHei" charset="-122"/>
            </a:endParaRPr>
          </a:p>
        </p:txBody>
      </p:sp>
      <p:sp>
        <p:nvSpPr>
          <p:cNvPr id="3" name="Slide Number Placeholder 2"/>
          <p:cNvSpPr>
            <a:spLocks noGrp="1"/>
          </p:cNvSpPr>
          <p:nvPr>
            <p:ph type="sldNum" idx="10"/>
          </p:nvPr>
        </p:nvSpPr>
        <p:spPr/>
        <p:txBody>
          <a:bodyPr/>
          <a:lstStyle/>
          <a:p>
            <a:fld id="{8B6FA81A-D23D-4D36-8952-B79B5B317B38}" type="slidenum">
              <a:rPr lang="el-GR" smtClean="0"/>
              <a:pPr/>
              <a:t>11</a:t>
            </a:fld>
            <a:endParaRPr lang="el-G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10241"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Γιατί  θα υπάρχει πάντα πρόβλημα με το νερό;</a:t>
            </a:r>
          </a:p>
        </p:txBody>
      </p:sp>
      <p:sp>
        <p:nvSpPr>
          <p:cNvPr id="10242" name="Text Box 2"/>
          <p:cNvSpPr txBox="1">
            <a:spLocks noChangeArrowheads="1"/>
          </p:cNvSpPr>
          <p:nvPr/>
        </p:nvSpPr>
        <p:spPr bwMode="auto">
          <a:xfrm>
            <a:off x="457200" y="1052513"/>
            <a:ext cx="8229600" cy="5073650"/>
          </a:xfrm>
          <a:prstGeom prst="rect">
            <a:avLst/>
          </a:prstGeom>
          <a:noFill/>
          <a:ln w="9525" cap="flat">
            <a:noFill/>
            <a:round/>
            <a:headEnd/>
            <a:tailEnd/>
          </a:ln>
          <a:effectLst/>
        </p:spPr>
        <p:txBody>
          <a:bodyPr/>
          <a:lstStyle/>
          <a:p>
            <a:pPr marL="339725" indent="-339725">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Οι φυσικές συνθήκες βρίσκονται σε διαρκή μεταβολή, τόσο στην ανθρώπινη, όσο και στη γεωλογική κλίμακα χρόνου</a:t>
            </a:r>
          </a:p>
          <a:p>
            <a:pPr marL="339725" indent="-339725">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Το ίδιο συμβαίνει και με τις ανθρώπινες ανάγκες</a:t>
            </a:r>
          </a:p>
        </p:txBody>
      </p:sp>
      <p:pic>
        <p:nvPicPr>
          <p:cNvPr id="10243" name="Picture 3"/>
          <p:cNvPicPr>
            <a:picLocks noChangeAspect="1" noChangeArrowheads="1"/>
          </p:cNvPicPr>
          <p:nvPr/>
        </p:nvPicPr>
        <p:blipFill>
          <a:blip r:embed="rId3" cstate="print"/>
          <a:srcRect/>
          <a:stretch>
            <a:fillRect/>
          </a:stretch>
        </p:blipFill>
        <p:spPr bwMode="auto">
          <a:xfrm>
            <a:off x="1403350" y="2312988"/>
            <a:ext cx="6502400" cy="3995737"/>
          </a:xfrm>
          <a:prstGeom prst="rect">
            <a:avLst/>
          </a:prstGeom>
          <a:solidFill>
            <a:srgbClr val="FFFFFF"/>
          </a:solidFill>
          <a:ln w="9525" cap="flat">
            <a:noFill/>
            <a:round/>
            <a:headEnd/>
            <a:tailEnd/>
          </a:ln>
          <a:effectLst/>
        </p:spPr>
      </p:pic>
    </p:spTree>
  </p:cSld>
  <p:clrMapOvr>
    <a:masterClrMapping/>
  </p:clrMapOvr>
  <p:transition>
    <p:randomBar dir="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11265"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Γιατί  θα υπάρχει πάντα πρόβλημα με το νερό;</a:t>
            </a:r>
          </a:p>
        </p:txBody>
      </p:sp>
      <p:sp>
        <p:nvSpPr>
          <p:cNvPr id="11266" name="Text Box 2"/>
          <p:cNvSpPr txBox="1">
            <a:spLocks noChangeArrowheads="1"/>
          </p:cNvSpPr>
          <p:nvPr/>
        </p:nvSpPr>
        <p:spPr bwMode="auto">
          <a:xfrm>
            <a:off x="457200" y="1052513"/>
            <a:ext cx="8229600" cy="5073650"/>
          </a:xfrm>
          <a:prstGeom prst="rect">
            <a:avLst/>
          </a:prstGeom>
          <a:noFill/>
          <a:ln w="9525" cap="flat">
            <a:noFill/>
            <a:round/>
            <a:headEnd/>
            <a:tailEnd/>
          </a:ln>
          <a:effectLst/>
        </p:spPr>
        <p:txBody>
          <a:bodyPr/>
          <a:lstStyle/>
          <a:p>
            <a:pPr marL="339725" indent="-339725">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Οι φυσικές συνθήκες βρίσκονται σε διαρκή μεταβολή, τόσο στην ανθρώπινη, όσο και στη γεωλογική κλίμακα χρόνου</a:t>
            </a:r>
          </a:p>
        </p:txBody>
      </p:sp>
      <p:pic>
        <p:nvPicPr>
          <p:cNvPr id="11267" name="Picture 3"/>
          <p:cNvPicPr>
            <a:picLocks noChangeAspect="1" noChangeArrowheads="1"/>
          </p:cNvPicPr>
          <p:nvPr/>
        </p:nvPicPr>
        <p:blipFill>
          <a:blip r:embed="rId3" cstate="print"/>
          <a:srcRect/>
          <a:stretch>
            <a:fillRect/>
          </a:stretch>
        </p:blipFill>
        <p:spPr bwMode="auto">
          <a:xfrm>
            <a:off x="2124075" y="1916113"/>
            <a:ext cx="5040313" cy="3278187"/>
          </a:xfrm>
          <a:prstGeom prst="rect">
            <a:avLst/>
          </a:prstGeom>
          <a:noFill/>
          <a:ln w="9525" cap="flat">
            <a:noFill/>
            <a:round/>
            <a:headEnd/>
            <a:tailEnd/>
          </a:ln>
          <a:effectLst/>
        </p:spPr>
      </p:pic>
      <p:sp>
        <p:nvSpPr>
          <p:cNvPr id="11268" name="Text Box 4"/>
          <p:cNvSpPr txBox="1">
            <a:spLocks noChangeArrowheads="1"/>
          </p:cNvSpPr>
          <p:nvPr/>
        </p:nvSpPr>
        <p:spPr bwMode="auto">
          <a:xfrm>
            <a:off x="808038" y="5300663"/>
            <a:ext cx="8156575" cy="642937"/>
          </a:xfrm>
          <a:prstGeom prst="rect">
            <a:avLst/>
          </a:prstGeom>
          <a:noFill/>
          <a:ln w="9525" cap="flat">
            <a:noFill/>
            <a:round/>
            <a:headEnd/>
            <a:tailEnd/>
          </a:ln>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800">
                <a:solidFill>
                  <a:srgbClr val="99FF99"/>
                </a:solidFill>
              </a:rPr>
              <a:t>Γέφυρα ποταμού Choluteca στην Ονδούρα, μετά την έλευση της τροπικής καταιγίδας Mitch (1999)</a:t>
            </a:r>
          </a:p>
        </p:txBody>
      </p:sp>
    </p:spTree>
  </p:cSld>
  <p:clrMapOvr>
    <a:masterClrMapping/>
  </p:clrMapOvr>
  <p:transition>
    <p:randomBar dir="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12289"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Τα όρια του περιβάλλοντος μεταβάλλονται</a:t>
            </a:r>
          </a:p>
        </p:txBody>
      </p:sp>
      <p:grpSp>
        <p:nvGrpSpPr>
          <p:cNvPr id="12290" name="Group 2"/>
          <p:cNvGrpSpPr>
            <a:grpSpLocks/>
          </p:cNvGrpSpPr>
          <p:nvPr/>
        </p:nvGrpSpPr>
        <p:grpSpPr bwMode="auto">
          <a:xfrm>
            <a:off x="0" y="1347788"/>
            <a:ext cx="2711450" cy="4168775"/>
            <a:chOff x="0" y="849"/>
            <a:chExt cx="1708" cy="2626"/>
          </a:xfrm>
        </p:grpSpPr>
        <p:pic>
          <p:nvPicPr>
            <p:cNvPr id="12291" name="Picture 3"/>
            <p:cNvPicPr>
              <a:picLocks noChangeAspect="1" noChangeArrowheads="1"/>
            </p:cNvPicPr>
            <p:nvPr/>
          </p:nvPicPr>
          <p:blipFill>
            <a:blip r:embed="rId3" cstate="print"/>
            <a:srcRect/>
            <a:stretch>
              <a:fillRect/>
            </a:stretch>
          </p:blipFill>
          <p:spPr bwMode="auto">
            <a:xfrm>
              <a:off x="0" y="1311"/>
              <a:ext cx="1708" cy="2164"/>
            </a:xfrm>
            <a:prstGeom prst="rect">
              <a:avLst/>
            </a:prstGeom>
            <a:noFill/>
            <a:ln w="9525" cap="flat">
              <a:noFill/>
              <a:round/>
              <a:headEnd/>
              <a:tailEnd/>
            </a:ln>
            <a:effectLst/>
          </p:spPr>
        </p:pic>
        <p:sp>
          <p:nvSpPr>
            <p:cNvPr id="12292" name="AutoShape 4"/>
            <p:cNvSpPr>
              <a:spLocks noChangeArrowheads="1"/>
            </p:cNvSpPr>
            <p:nvPr/>
          </p:nvSpPr>
          <p:spPr bwMode="auto">
            <a:xfrm rot="5400000" flipH="1">
              <a:off x="1031" y="1697"/>
              <a:ext cx="159" cy="724"/>
            </a:xfrm>
            <a:prstGeom prst="upDownArrow">
              <a:avLst>
                <a:gd name="adj1" fmla="val 37361"/>
                <a:gd name="adj2" fmla="val 52934"/>
              </a:avLst>
            </a:prstGeom>
            <a:gradFill rotWithShape="0">
              <a:gsLst>
                <a:gs pos="0">
                  <a:srgbClr val="00CC00"/>
                </a:gs>
                <a:gs pos="100000">
                  <a:srgbClr val="FFCC00"/>
                </a:gs>
              </a:gsLst>
              <a:lin ang="10805999" scaled="1"/>
            </a:gradFill>
            <a:ln w="9525" cap="flat">
              <a:noFill/>
              <a:round/>
              <a:headEnd/>
              <a:tailEnd/>
            </a:ln>
            <a:effectLst>
              <a:outerShdw dist="17819" dir="2700000" algn="ctr" rotWithShape="0">
                <a:srgbClr val="000000"/>
              </a:outerShdw>
            </a:effectLst>
          </p:spPr>
          <p:txBody>
            <a:bodyPr wrap="none" anchor="ctr"/>
            <a:lstStyle/>
            <a:p>
              <a:endParaRPr lang="el-GR"/>
            </a:p>
          </p:txBody>
        </p:sp>
        <p:sp>
          <p:nvSpPr>
            <p:cNvPr id="12293" name="Text Box 5"/>
            <p:cNvSpPr txBox="1">
              <a:spLocks noChangeArrowheads="1"/>
            </p:cNvSpPr>
            <p:nvPr/>
          </p:nvSpPr>
          <p:spPr bwMode="auto">
            <a:xfrm>
              <a:off x="342" y="849"/>
              <a:ext cx="1037" cy="404"/>
            </a:xfrm>
            <a:prstGeom prst="rect">
              <a:avLst/>
            </a:prstGeom>
            <a:noFill/>
            <a:ln w="9525" cap="flat">
              <a:noFill/>
              <a:round/>
              <a:headEnd/>
              <a:tailEnd/>
            </a:ln>
            <a:effectLst/>
          </p:spPr>
          <p:txBody>
            <a:bodyPr wrap="none" lIns="90000" tIns="46800" rIns="90000" bIns="468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800">
                  <a:solidFill>
                    <a:srgbClr val="99FF99"/>
                  </a:solidFill>
                </a:rPr>
                <a:t>Μεταβολή της </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800">
                  <a:solidFill>
                    <a:srgbClr val="99FF99"/>
                  </a:solidFill>
                </a:rPr>
                <a:t>θερμοκρασίας</a:t>
              </a:r>
            </a:p>
          </p:txBody>
        </p:sp>
      </p:grpSp>
      <p:grpSp>
        <p:nvGrpSpPr>
          <p:cNvPr id="12294" name="Group 6"/>
          <p:cNvGrpSpPr>
            <a:grpSpLocks/>
          </p:cNvGrpSpPr>
          <p:nvPr/>
        </p:nvGrpSpPr>
        <p:grpSpPr bwMode="auto">
          <a:xfrm>
            <a:off x="2771775" y="1347788"/>
            <a:ext cx="3940175" cy="4454525"/>
            <a:chOff x="1746" y="849"/>
            <a:chExt cx="2482" cy="2806"/>
          </a:xfrm>
        </p:grpSpPr>
        <p:pic>
          <p:nvPicPr>
            <p:cNvPr id="12295" name="Picture 7"/>
            <p:cNvPicPr>
              <a:picLocks noChangeAspect="1" noChangeArrowheads="1"/>
            </p:cNvPicPr>
            <p:nvPr/>
          </p:nvPicPr>
          <p:blipFill>
            <a:blip r:embed="rId4" cstate="print"/>
            <a:srcRect l="1903" t="4878" r="34128" b="2217"/>
            <a:stretch>
              <a:fillRect/>
            </a:stretch>
          </p:blipFill>
          <p:spPr bwMode="auto">
            <a:xfrm>
              <a:off x="1746" y="1345"/>
              <a:ext cx="2482" cy="2310"/>
            </a:xfrm>
            <a:prstGeom prst="rect">
              <a:avLst/>
            </a:prstGeom>
            <a:noFill/>
            <a:ln w="9525" cap="flat">
              <a:noFill/>
              <a:round/>
              <a:headEnd/>
              <a:tailEnd/>
            </a:ln>
            <a:effectLst/>
          </p:spPr>
        </p:pic>
        <p:sp>
          <p:nvSpPr>
            <p:cNvPr id="12296" name="AutoShape 8"/>
            <p:cNvSpPr>
              <a:spLocks noChangeArrowheads="1"/>
            </p:cNvSpPr>
            <p:nvPr/>
          </p:nvSpPr>
          <p:spPr bwMode="auto">
            <a:xfrm rot="5400000" flipH="1">
              <a:off x="2708" y="1744"/>
              <a:ext cx="159" cy="905"/>
            </a:xfrm>
            <a:prstGeom prst="upDownArrow">
              <a:avLst>
                <a:gd name="adj1" fmla="val 37361"/>
                <a:gd name="adj2" fmla="val 66167"/>
              </a:avLst>
            </a:prstGeom>
            <a:gradFill rotWithShape="0">
              <a:gsLst>
                <a:gs pos="0">
                  <a:srgbClr val="00CC00"/>
                </a:gs>
                <a:gs pos="100000">
                  <a:srgbClr val="FFCC00"/>
                </a:gs>
              </a:gsLst>
              <a:lin ang="10805999" scaled="1"/>
            </a:gradFill>
            <a:ln w="9525" cap="flat">
              <a:noFill/>
              <a:round/>
              <a:headEnd/>
              <a:tailEnd/>
            </a:ln>
            <a:effectLst>
              <a:outerShdw dist="17819" dir="2700000" algn="ctr" rotWithShape="0">
                <a:srgbClr val="000000"/>
              </a:outerShdw>
            </a:effectLst>
          </p:spPr>
          <p:txBody>
            <a:bodyPr wrap="none" anchor="ctr"/>
            <a:lstStyle/>
            <a:p>
              <a:endParaRPr lang="el-GR"/>
            </a:p>
          </p:txBody>
        </p:sp>
        <p:sp>
          <p:nvSpPr>
            <p:cNvPr id="12297" name="Line 9"/>
            <p:cNvSpPr>
              <a:spLocks noChangeShapeType="1"/>
            </p:cNvSpPr>
            <p:nvPr/>
          </p:nvSpPr>
          <p:spPr bwMode="auto">
            <a:xfrm flipV="1">
              <a:off x="2789" y="1343"/>
              <a:ext cx="0" cy="2089"/>
            </a:xfrm>
            <a:prstGeom prst="line">
              <a:avLst/>
            </a:prstGeom>
            <a:noFill/>
            <a:ln w="19080" cap="sq">
              <a:solidFill>
                <a:srgbClr val="FF3300"/>
              </a:solidFill>
              <a:miter lim="800000"/>
              <a:headEnd/>
              <a:tailEnd/>
            </a:ln>
            <a:effectLst/>
          </p:spPr>
          <p:txBody>
            <a:bodyPr/>
            <a:lstStyle/>
            <a:p>
              <a:endParaRPr lang="el-GR"/>
            </a:p>
          </p:txBody>
        </p:sp>
        <p:sp>
          <p:nvSpPr>
            <p:cNvPr id="12298" name="Text Box 10"/>
            <p:cNvSpPr txBox="1">
              <a:spLocks noChangeArrowheads="1"/>
            </p:cNvSpPr>
            <p:nvPr/>
          </p:nvSpPr>
          <p:spPr bwMode="auto">
            <a:xfrm>
              <a:off x="2192" y="849"/>
              <a:ext cx="1581" cy="404"/>
            </a:xfrm>
            <a:prstGeom prst="rect">
              <a:avLst/>
            </a:prstGeom>
            <a:noFill/>
            <a:ln w="9525" cap="flat">
              <a:noFill/>
              <a:round/>
              <a:headEnd/>
              <a:tailEnd/>
            </a:ln>
            <a:effectLst/>
          </p:spPr>
          <p:txBody>
            <a:bodyPr wrap="none" lIns="90000" tIns="46800" rIns="90000" bIns="468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800">
                  <a:solidFill>
                    <a:srgbClr val="99FF99"/>
                  </a:solidFill>
                </a:rPr>
                <a:t>Μεταβολή του </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800">
                  <a:solidFill>
                    <a:srgbClr val="99FF99"/>
                  </a:solidFill>
                </a:rPr>
                <a:t>Υδρολογικού ισοζυγίου</a:t>
              </a:r>
            </a:p>
          </p:txBody>
        </p:sp>
      </p:grpSp>
      <p:grpSp>
        <p:nvGrpSpPr>
          <p:cNvPr id="12299" name="Group 11"/>
          <p:cNvGrpSpPr>
            <a:grpSpLocks/>
          </p:cNvGrpSpPr>
          <p:nvPr/>
        </p:nvGrpSpPr>
        <p:grpSpPr bwMode="auto">
          <a:xfrm>
            <a:off x="6723063" y="1341438"/>
            <a:ext cx="2311400" cy="4170362"/>
            <a:chOff x="4235" y="845"/>
            <a:chExt cx="1456" cy="2627"/>
          </a:xfrm>
        </p:grpSpPr>
        <p:pic>
          <p:nvPicPr>
            <p:cNvPr id="12300" name="Picture 12"/>
            <p:cNvPicPr>
              <a:picLocks noChangeAspect="1" noChangeArrowheads="1"/>
            </p:cNvPicPr>
            <p:nvPr/>
          </p:nvPicPr>
          <p:blipFill>
            <a:blip r:embed="rId5" cstate="print"/>
            <a:srcRect/>
            <a:stretch>
              <a:fillRect/>
            </a:stretch>
          </p:blipFill>
          <p:spPr bwMode="auto">
            <a:xfrm>
              <a:off x="4286" y="1344"/>
              <a:ext cx="1390" cy="2128"/>
            </a:xfrm>
            <a:prstGeom prst="rect">
              <a:avLst/>
            </a:prstGeom>
            <a:noFill/>
            <a:ln w="9525" cap="flat">
              <a:noFill/>
              <a:round/>
              <a:headEnd/>
              <a:tailEnd/>
            </a:ln>
            <a:effectLst/>
          </p:spPr>
        </p:pic>
        <p:sp>
          <p:nvSpPr>
            <p:cNvPr id="12301" name="AutoShape 13"/>
            <p:cNvSpPr>
              <a:spLocks noChangeArrowheads="1"/>
            </p:cNvSpPr>
            <p:nvPr/>
          </p:nvSpPr>
          <p:spPr bwMode="auto">
            <a:xfrm>
              <a:off x="4694" y="1660"/>
              <a:ext cx="180" cy="1495"/>
            </a:xfrm>
            <a:prstGeom prst="upDownArrow">
              <a:avLst>
                <a:gd name="adj1" fmla="val 37361"/>
                <a:gd name="adj2" fmla="val 96552"/>
              </a:avLst>
            </a:prstGeom>
            <a:gradFill rotWithShape="0">
              <a:gsLst>
                <a:gs pos="0">
                  <a:srgbClr val="FFCC00"/>
                </a:gs>
                <a:gs pos="100000">
                  <a:srgbClr val="00CC00"/>
                </a:gs>
              </a:gsLst>
              <a:lin ang="5400000" scaled="1"/>
            </a:gradFill>
            <a:ln w="9525" cap="flat">
              <a:noFill/>
              <a:round/>
              <a:headEnd/>
              <a:tailEnd/>
            </a:ln>
            <a:effectLst>
              <a:outerShdw dist="17819" dir="2700000" algn="ctr" rotWithShape="0">
                <a:srgbClr val="000000"/>
              </a:outerShdw>
            </a:effectLst>
          </p:spPr>
          <p:txBody>
            <a:bodyPr wrap="none" anchor="ctr"/>
            <a:lstStyle/>
            <a:p>
              <a:endParaRPr lang="el-GR"/>
            </a:p>
          </p:txBody>
        </p:sp>
        <p:sp>
          <p:nvSpPr>
            <p:cNvPr id="12302" name="Text Box 14"/>
            <p:cNvSpPr txBox="1">
              <a:spLocks noChangeArrowheads="1"/>
            </p:cNvSpPr>
            <p:nvPr/>
          </p:nvSpPr>
          <p:spPr bwMode="auto">
            <a:xfrm>
              <a:off x="4235" y="845"/>
              <a:ext cx="1456" cy="404"/>
            </a:xfrm>
            <a:prstGeom prst="rect">
              <a:avLst/>
            </a:prstGeom>
            <a:noFill/>
            <a:ln w="9525" cap="flat">
              <a:noFill/>
              <a:round/>
              <a:headEnd/>
              <a:tailEnd/>
            </a:ln>
            <a:effectLst/>
          </p:spPr>
          <p:txBody>
            <a:bodyPr wrap="none" lIns="90000" tIns="46800" rIns="90000" bIns="468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800">
                  <a:solidFill>
                    <a:srgbClr val="99FF99"/>
                  </a:solidFill>
                </a:rPr>
                <a:t>Αποτύπωση</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800">
                  <a:solidFill>
                    <a:srgbClr val="99FF99"/>
                  </a:solidFill>
                </a:rPr>
                <a:t>σε ιζήματα και εδάφη</a:t>
              </a:r>
            </a:p>
          </p:txBody>
        </p:sp>
      </p:gr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additive="repl">
                                        <p:cTn id="6" dur="1" fill="hold">
                                          <p:stCondLst>
                                            <p:cond delay="0"/>
                                          </p:stCondLst>
                                        </p:cTn>
                                        <p:tgtEl>
                                          <p:spTgt spid="12290"/>
                                        </p:tgtEl>
                                        <p:attrNameLst>
                                          <p:attrName>style.visibility</p:attrName>
                                        </p:attrNameLst>
                                      </p:cBhvr>
                                      <p:to>
                                        <p:strVal val="visible"/>
                                      </p:to>
                                    </p:set>
                                    <p:animEffect transition="in" filter="wipe(up)">
                                      <p:cBhvr additive="repl">
                                        <p:cTn id="7" dur="5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additive="repl">
                                        <p:cTn id="11" dur="1" fill="hold">
                                          <p:stCondLst>
                                            <p:cond delay="0"/>
                                          </p:stCondLst>
                                        </p:cTn>
                                        <p:tgtEl>
                                          <p:spTgt spid="12294"/>
                                        </p:tgtEl>
                                        <p:attrNameLst>
                                          <p:attrName>style.visibility</p:attrName>
                                        </p:attrNameLst>
                                      </p:cBhvr>
                                      <p:to>
                                        <p:strVal val="visible"/>
                                      </p:to>
                                    </p:set>
                                    <p:animEffect transition="in" filter="wipe(up)">
                                      <p:cBhvr additive="repl">
                                        <p:cTn id="12" dur="500"/>
                                        <p:tgtEl>
                                          <p:spTgt spid="1229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additive="repl">
                                        <p:cTn id="16" dur="1" fill="hold">
                                          <p:stCondLst>
                                            <p:cond delay="0"/>
                                          </p:stCondLst>
                                        </p:cTn>
                                        <p:tgtEl>
                                          <p:spTgt spid="12299"/>
                                        </p:tgtEl>
                                        <p:attrNameLst>
                                          <p:attrName>style.visibility</p:attrName>
                                        </p:attrNameLst>
                                      </p:cBhvr>
                                      <p:to>
                                        <p:strVal val="visible"/>
                                      </p:to>
                                    </p:set>
                                    <p:animEffect transition="in" filter="wipe(up)">
                                      <p:cBhvr additive="repl">
                                        <p:cTn id="17" dur="500"/>
                                        <p:tgtEl>
                                          <p:spTgt spid="12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13313"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Οι ανθρώπινες ανάγκες μεταβάλλονται</a:t>
            </a:r>
          </a:p>
        </p:txBody>
      </p:sp>
      <p:pic>
        <p:nvPicPr>
          <p:cNvPr id="13314" name="Picture 2"/>
          <p:cNvPicPr>
            <a:picLocks noChangeAspect="1" noChangeArrowheads="1"/>
          </p:cNvPicPr>
          <p:nvPr/>
        </p:nvPicPr>
        <p:blipFill>
          <a:blip r:embed="rId3" cstate="print"/>
          <a:srcRect/>
          <a:stretch>
            <a:fillRect/>
          </a:stretch>
        </p:blipFill>
        <p:spPr bwMode="auto">
          <a:xfrm>
            <a:off x="755650" y="836613"/>
            <a:ext cx="7704138" cy="3749675"/>
          </a:xfrm>
          <a:prstGeom prst="rect">
            <a:avLst/>
          </a:prstGeom>
          <a:noFill/>
          <a:ln w="9525" cap="flat">
            <a:noFill/>
            <a:round/>
            <a:headEnd/>
            <a:tailEnd/>
          </a:ln>
          <a:effectLst/>
        </p:spPr>
      </p:pic>
      <p:sp>
        <p:nvSpPr>
          <p:cNvPr id="13315" name="Text Box 3"/>
          <p:cNvSpPr txBox="1">
            <a:spLocks noChangeArrowheads="1"/>
          </p:cNvSpPr>
          <p:nvPr/>
        </p:nvSpPr>
        <p:spPr bwMode="auto">
          <a:xfrm>
            <a:off x="457200" y="4797425"/>
            <a:ext cx="8229600" cy="1328738"/>
          </a:xfrm>
          <a:prstGeom prst="rect">
            <a:avLst/>
          </a:prstGeom>
          <a:noFill/>
          <a:ln w="9525" cap="flat">
            <a:noFill/>
            <a:round/>
            <a:headEnd/>
            <a:tailEnd/>
          </a:ln>
          <a:effectLst/>
        </p:spPr>
        <p:txBody>
          <a:bodyPr/>
          <a:lstStyle/>
          <a:p>
            <a:pPr marL="339725" indent="-339725">
              <a:lnSpc>
                <a:spcPct val="90000"/>
              </a:lnSpc>
              <a:spcBef>
                <a:spcPts val="4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sz="1600">
                <a:solidFill>
                  <a:srgbClr val="99FF99"/>
                </a:solidFill>
              </a:rPr>
              <a:t>Ο ανθρώπινος πληθυσμός της γης αυξάνεται κατά περίπου 200.000 άτομα την ημέρα</a:t>
            </a:r>
          </a:p>
          <a:p>
            <a:pPr marL="339725" indent="-339725">
              <a:lnSpc>
                <a:spcPct val="90000"/>
              </a:lnSpc>
              <a:spcBef>
                <a:spcPts val="4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sz="1600">
                <a:solidFill>
                  <a:srgbClr val="99FF99"/>
                </a:solidFill>
              </a:rPr>
              <a:t>Με βάση τα επίπεδα κατανάλωσης του δυτικού κόσμου (~200</a:t>
            </a:r>
            <a:r>
              <a:rPr lang="en-US" sz="1600">
                <a:solidFill>
                  <a:srgbClr val="99FF99"/>
                </a:solidFill>
              </a:rPr>
              <a:t>lt/day)</a:t>
            </a:r>
            <a:r>
              <a:rPr lang="el-GR" sz="1600">
                <a:solidFill>
                  <a:srgbClr val="99FF99"/>
                </a:solidFill>
              </a:rPr>
              <a:t>, αυτό σημαίνει απαίτηση περίπου 15.000.000 κυβικών μέτρων ποσίμου νερού κατ’ έτος</a:t>
            </a:r>
          </a:p>
          <a:p>
            <a:pPr marL="339725" indent="-339725">
              <a:lnSpc>
                <a:spcPct val="90000"/>
              </a:lnSpc>
              <a:spcBef>
                <a:spcPts val="4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sz="1600">
                <a:solidFill>
                  <a:srgbClr val="99FF99"/>
                </a:solidFill>
              </a:rPr>
              <a:t>Οι απαιτήσεις σε αρδεύσιμο νερό για την υποστήριξη της διατροφής αυτού του πληθυσμού είναι πολλαπλάσιες.</a:t>
            </a:r>
          </a:p>
        </p:txBody>
      </p:sp>
    </p:spTree>
  </p:cSld>
  <p:clrMapOvr>
    <a:masterClrMapping/>
  </p:clrMapOvr>
  <p:transition>
    <p:randomBar dir="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14337"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Οι γνώσεις για το νερό δεν ήταν πάντα ίδιες</a:t>
            </a:r>
          </a:p>
        </p:txBody>
      </p:sp>
      <p:graphicFrame>
        <p:nvGraphicFramePr>
          <p:cNvPr id="14338" name="Group 2"/>
          <p:cNvGraphicFramePr>
            <a:graphicFrameLocks noGrp="1"/>
          </p:cNvGraphicFramePr>
          <p:nvPr/>
        </p:nvGraphicFramePr>
        <p:xfrm>
          <a:off x="827088" y="1052513"/>
          <a:ext cx="7851775" cy="4711704"/>
        </p:xfrm>
        <a:graphic>
          <a:graphicData uri="http://schemas.openxmlformats.org/drawingml/2006/table">
            <a:tbl>
              <a:tblPr/>
              <a:tblGrid>
                <a:gridCol w="2160587"/>
                <a:gridCol w="5691188"/>
              </a:tblGrid>
              <a:tr h="490538">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1" i="0" u="none" strike="noStrike" cap="none" normalizeH="0" baseline="0" smtClean="0">
                          <a:ln>
                            <a:noFill/>
                          </a:ln>
                          <a:solidFill>
                            <a:srgbClr val="000000"/>
                          </a:solidFill>
                          <a:effectLst/>
                          <a:latin typeface="Garamond" pitchFamily="16" charset="0"/>
                          <a:ea typeface="Microsoft YaHei" charset="-122"/>
                          <a:cs typeface="Times New Roman" pitchFamily="18" charset="0"/>
                        </a:rPr>
                        <a:t>Αρχαιότητα – 1400 μ.Χ.</a:t>
                      </a:r>
                    </a:p>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1" i="0" u="none" strike="noStrike" cap="none" normalizeH="0" baseline="0" smtClean="0">
                          <a:ln>
                            <a:noFill/>
                          </a:ln>
                          <a:solidFill>
                            <a:srgbClr val="000000"/>
                          </a:solidFill>
                          <a:effectLst/>
                          <a:latin typeface="Garamond" pitchFamily="16" charset="0"/>
                          <a:ea typeface="Microsoft YaHei" charset="-122"/>
                          <a:cs typeface="Times New Roman" pitchFamily="18" charset="0"/>
                        </a:rPr>
                        <a:t>Περίοδος της Υπόθεσης</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just"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Θαλής, Πλάτωνας, Αριστοτέλης, Σενέκας, Πλίνιος, Μάρκος Βιτρούβιος</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r>
              <a:tr h="687388">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1" i="0" u="none" strike="noStrike" cap="none" normalizeH="0" baseline="0" smtClean="0">
                          <a:ln>
                            <a:noFill/>
                          </a:ln>
                          <a:solidFill>
                            <a:srgbClr val="000000"/>
                          </a:solidFill>
                          <a:effectLst/>
                          <a:latin typeface="Garamond" pitchFamily="16" charset="0"/>
                          <a:ea typeface="Microsoft YaHei" charset="-122"/>
                          <a:cs typeface="Times New Roman" pitchFamily="18" charset="0"/>
                        </a:rPr>
                        <a:t>1400-1600</a:t>
                      </a:r>
                    </a:p>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1" i="0" u="none" strike="noStrike" cap="none" normalizeH="0" baseline="0" smtClean="0">
                          <a:ln>
                            <a:noFill/>
                          </a:ln>
                          <a:solidFill>
                            <a:srgbClr val="000000"/>
                          </a:solidFill>
                          <a:effectLst/>
                          <a:latin typeface="Garamond" pitchFamily="16" charset="0"/>
                          <a:ea typeface="Microsoft YaHei" charset="-122"/>
                          <a:cs typeface="Times New Roman" pitchFamily="18" charset="0"/>
                        </a:rPr>
                        <a:t>Περίοδος της Παρατήρησης</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just"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fr-F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Da Vinci</a:t>
                      </a: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 </a:t>
                      </a:r>
                      <a:r>
                        <a:rPr kumimoji="0" lang="fr-F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B</a:t>
                      </a: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 </a:t>
                      </a:r>
                      <a:r>
                        <a:rPr kumimoji="0" lang="fr-F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Palissy</a:t>
                      </a: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 κατανόηση του υδρολογικού κύκλου, αρχή της συνεχείας</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r>
              <a:tr h="490538">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1" i="0" u="none" strike="noStrike" cap="none" normalizeH="0" baseline="0" smtClean="0">
                          <a:ln>
                            <a:noFill/>
                          </a:ln>
                          <a:solidFill>
                            <a:srgbClr val="000000"/>
                          </a:solidFill>
                          <a:effectLst/>
                          <a:latin typeface="Garamond" pitchFamily="16" charset="0"/>
                          <a:ea typeface="Microsoft YaHei" charset="-122"/>
                          <a:cs typeface="Times New Roman" pitchFamily="18" charset="0"/>
                        </a:rPr>
                        <a:t>1600-1700</a:t>
                      </a:r>
                    </a:p>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1" i="0" u="none" strike="noStrike" cap="none" normalizeH="0" baseline="0" smtClean="0">
                          <a:ln>
                            <a:noFill/>
                          </a:ln>
                          <a:solidFill>
                            <a:srgbClr val="000000"/>
                          </a:solidFill>
                          <a:effectLst/>
                          <a:latin typeface="Garamond" pitchFamily="16" charset="0"/>
                          <a:ea typeface="Microsoft YaHei" charset="-122"/>
                          <a:cs typeface="Times New Roman" pitchFamily="18" charset="0"/>
                        </a:rPr>
                        <a:t>Περίοδος της Μέτρησης</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just"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Επιστήμη της Υδρολογίας (</a:t>
                      </a:r>
                      <a:r>
                        <a:rPr kumimoji="0" lang="en-US"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Perrault</a:t>
                      </a: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 </a:t>
                      </a:r>
                      <a:r>
                        <a:rPr kumimoji="0" lang="en-US"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Mariotte</a:t>
                      </a: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 </a:t>
                      </a:r>
                      <a:r>
                        <a:rPr kumimoji="0" lang="en-US"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Halley</a:t>
                      </a: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r>
              <a:tr h="687388">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1" i="0" u="none" strike="noStrike" cap="none" normalizeH="0" baseline="0" smtClean="0">
                          <a:ln>
                            <a:noFill/>
                          </a:ln>
                          <a:solidFill>
                            <a:srgbClr val="000000"/>
                          </a:solidFill>
                          <a:effectLst/>
                          <a:latin typeface="Garamond" pitchFamily="16" charset="0"/>
                          <a:ea typeface="Microsoft YaHei" charset="-122"/>
                          <a:cs typeface="Times New Roman" pitchFamily="18" charset="0"/>
                        </a:rPr>
                        <a:t>1700-1800</a:t>
                      </a:r>
                    </a:p>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1" i="0" u="none" strike="noStrike" cap="none" normalizeH="0" baseline="0" smtClean="0">
                          <a:ln>
                            <a:noFill/>
                          </a:ln>
                          <a:solidFill>
                            <a:srgbClr val="000000"/>
                          </a:solidFill>
                          <a:effectLst/>
                          <a:latin typeface="Garamond" pitchFamily="16" charset="0"/>
                          <a:ea typeface="Microsoft YaHei" charset="-122"/>
                          <a:cs typeface="Times New Roman" pitchFamily="18" charset="0"/>
                        </a:rPr>
                        <a:t>Περίοδος του Πειραματισμού</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just"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Υδραυλική</a:t>
                      </a:r>
                      <a:r>
                        <a:rPr kumimoji="0" lang="en-US"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 (Bernoulli, Pilot, Chezy, etc)</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r>
              <a:tr h="687388">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1" i="0" u="none" strike="noStrike" cap="none" normalizeH="0" baseline="0" smtClean="0">
                          <a:ln>
                            <a:noFill/>
                          </a:ln>
                          <a:solidFill>
                            <a:srgbClr val="000000"/>
                          </a:solidFill>
                          <a:effectLst/>
                          <a:latin typeface="Garamond" pitchFamily="16" charset="0"/>
                          <a:ea typeface="Microsoft YaHei" charset="-122"/>
                          <a:cs typeface="Times New Roman" pitchFamily="18" charset="0"/>
                        </a:rPr>
                        <a:t>1800-1900</a:t>
                      </a:r>
                    </a:p>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1" i="0" u="none" strike="noStrike" cap="none" normalizeH="0" baseline="0" smtClean="0">
                          <a:ln>
                            <a:noFill/>
                          </a:ln>
                          <a:solidFill>
                            <a:srgbClr val="000000"/>
                          </a:solidFill>
                          <a:effectLst/>
                          <a:latin typeface="Garamond" pitchFamily="16" charset="0"/>
                          <a:ea typeface="Microsoft YaHei" charset="-122"/>
                          <a:cs typeface="Times New Roman" pitchFamily="18" charset="0"/>
                        </a:rPr>
                        <a:t>Περίοδος του Εκσυγχρονισμού</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just"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Υδρολογία υπόγειων νερών, σύγχρονη υδρολογία (</a:t>
                      </a:r>
                      <a:r>
                        <a:rPr kumimoji="0" lang="en-US"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Darcy</a:t>
                      </a: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 </a:t>
                      </a:r>
                      <a:r>
                        <a:rPr kumimoji="0" lang="en-US"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Poiseulle</a:t>
                      </a: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 </a:t>
                      </a:r>
                      <a:r>
                        <a:rPr kumimoji="0" lang="en-US"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Dupuit</a:t>
                      </a: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 </a:t>
                      </a:r>
                      <a:r>
                        <a:rPr kumimoji="0" lang="en-US"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Thiem</a:t>
                      </a: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 </a:t>
                      </a:r>
                      <a:r>
                        <a:rPr kumimoji="0" lang="en-US"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Ghyben</a:t>
                      </a: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 – </a:t>
                      </a:r>
                      <a:r>
                        <a:rPr kumimoji="0" lang="en-US"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Herzberg</a:t>
                      </a: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 </a:t>
                      </a:r>
                      <a:r>
                        <a:rPr kumimoji="0" lang="en-US"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etc</a:t>
                      </a: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r>
              <a:tr h="490538">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1" i="0" u="none" strike="noStrike" cap="none" normalizeH="0" baseline="0" smtClean="0">
                          <a:ln>
                            <a:noFill/>
                          </a:ln>
                          <a:solidFill>
                            <a:srgbClr val="000000"/>
                          </a:solidFill>
                          <a:effectLst/>
                          <a:latin typeface="Garamond" pitchFamily="16" charset="0"/>
                          <a:ea typeface="Microsoft YaHei" charset="-122"/>
                          <a:cs typeface="Times New Roman" pitchFamily="18" charset="0"/>
                        </a:rPr>
                        <a:t>1900-1930</a:t>
                      </a:r>
                    </a:p>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1" i="0" u="none" strike="noStrike" cap="none" normalizeH="0" baseline="0" smtClean="0">
                          <a:ln>
                            <a:noFill/>
                          </a:ln>
                          <a:solidFill>
                            <a:srgbClr val="000000"/>
                          </a:solidFill>
                          <a:effectLst/>
                          <a:latin typeface="Garamond" pitchFamily="16" charset="0"/>
                          <a:ea typeface="Microsoft YaHei" charset="-122"/>
                          <a:cs typeface="Times New Roman" pitchFamily="18" charset="0"/>
                        </a:rPr>
                        <a:t>Περίοδος του Εμπειρισμού</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just"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Εμπειρικοί τύποι για τα μεγέθη του υδρολογικού κύκλου</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r>
              <a:tr h="687388">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1" i="0" u="none" strike="noStrike" cap="none" normalizeH="0" baseline="0" smtClean="0">
                          <a:ln>
                            <a:noFill/>
                          </a:ln>
                          <a:solidFill>
                            <a:srgbClr val="000000"/>
                          </a:solidFill>
                          <a:effectLst/>
                          <a:latin typeface="Garamond" pitchFamily="16" charset="0"/>
                          <a:ea typeface="Microsoft YaHei" charset="-122"/>
                          <a:cs typeface="Times New Roman" pitchFamily="18" charset="0"/>
                        </a:rPr>
                        <a:t>1930-1950</a:t>
                      </a:r>
                    </a:p>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1" i="0" u="none" strike="noStrike" cap="none" normalizeH="0" baseline="0" smtClean="0">
                          <a:ln>
                            <a:noFill/>
                          </a:ln>
                          <a:solidFill>
                            <a:srgbClr val="000000"/>
                          </a:solidFill>
                          <a:effectLst/>
                          <a:latin typeface="Garamond" pitchFamily="16" charset="0"/>
                          <a:ea typeface="Microsoft YaHei" charset="-122"/>
                          <a:cs typeface="Times New Roman" pitchFamily="18" charset="0"/>
                        </a:rPr>
                        <a:t>Περίοδος του Ορθολογισμού</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just"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Μοναδιαίο υδρογράφημα</a:t>
                      </a:r>
                      <a:r>
                        <a:rPr kumimoji="0" lang="en-US"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 (Sherman), </a:t>
                      </a: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Θεωρία κατείσδυσης</a:t>
                      </a:r>
                      <a:r>
                        <a:rPr kumimoji="0" lang="en-US"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 (Horton), </a:t>
                      </a: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Υδραυλική των φρεάτων</a:t>
                      </a:r>
                      <a:r>
                        <a:rPr kumimoji="0" lang="en-US"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 (Theis), </a:t>
                      </a: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Ανάλυση συχνότητας υδρολογικών δεδομένων</a:t>
                      </a:r>
                      <a:r>
                        <a:rPr kumimoji="0" lang="en-US"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 (Gumbel), </a:t>
                      </a: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Στατιστική</a:t>
                      </a:r>
                      <a:r>
                        <a:rPr kumimoji="0" lang="en-US"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 (Hazel), </a:t>
                      </a: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Υδρομετεωρολογία</a:t>
                      </a:r>
                      <a:r>
                        <a:rPr kumimoji="0" lang="en-US"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 (Bernard).</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r>
              <a:tr h="490538">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1" i="0" u="none" strike="noStrike" cap="none" normalizeH="0" baseline="0" smtClean="0">
                          <a:ln>
                            <a:noFill/>
                          </a:ln>
                          <a:solidFill>
                            <a:srgbClr val="000000"/>
                          </a:solidFill>
                          <a:effectLst/>
                          <a:latin typeface="Garamond" pitchFamily="16" charset="0"/>
                          <a:ea typeface="Microsoft YaHei" charset="-122"/>
                          <a:cs typeface="Times New Roman" pitchFamily="18" charset="0"/>
                        </a:rPr>
                        <a:t>1950-σήμερα </a:t>
                      </a:r>
                    </a:p>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1" i="0" u="none" strike="noStrike" cap="none" normalizeH="0" baseline="0" smtClean="0">
                          <a:ln>
                            <a:noFill/>
                          </a:ln>
                          <a:solidFill>
                            <a:srgbClr val="000000"/>
                          </a:solidFill>
                          <a:effectLst/>
                          <a:latin typeface="Garamond" pitchFamily="16" charset="0"/>
                          <a:ea typeface="Microsoft YaHei" charset="-122"/>
                          <a:cs typeface="Times New Roman" pitchFamily="18" charset="0"/>
                        </a:rPr>
                        <a:t>Περίοδος της Θεωρίας</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just"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Ανάλυση συστημάτων με χρήση Η/Υ. Σύγχρονη μηχανική ρευστών. Θεωρητική Υδρολογία.</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r>
            </a:tbl>
          </a:graphicData>
        </a:graphic>
      </p:graphicFrame>
      <p:sp>
        <p:nvSpPr>
          <p:cNvPr id="14397" name="Text Box 61"/>
          <p:cNvSpPr txBox="1">
            <a:spLocks noChangeArrowheads="1"/>
          </p:cNvSpPr>
          <p:nvPr/>
        </p:nvSpPr>
        <p:spPr bwMode="auto">
          <a:xfrm>
            <a:off x="808038" y="5949950"/>
            <a:ext cx="8156575" cy="368300"/>
          </a:xfrm>
          <a:prstGeom prst="rect">
            <a:avLst/>
          </a:prstGeom>
          <a:noFill/>
          <a:ln w="9525" cap="flat">
            <a:noFill/>
            <a:round/>
            <a:headEnd/>
            <a:tailEnd/>
          </a:ln>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800">
                <a:solidFill>
                  <a:srgbClr val="99FF99"/>
                </a:solidFill>
              </a:rPr>
              <a:t>Ιστορική εξέλιξη της Υδρολογίας (Ven Te Chow, 1964, από Καλλέργης, 1999).</a:t>
            </a:r>
          </a:p>
        </p:txBody>
      </p:sp>
    </p:spTree>
  </p:cSld>
  <p:clrMapOvr>
    <a:masterClrMapping/>
  </p:clrMapOvr>
  <p:transition>
    <p:randomBar dir="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15361"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Διαχείριση Υδατικών Πόρων στο παρελθόν</a:t>
            </a:r>
          </a:p>
        </p:txBody>
      </p:sp>
      <p:sp>
        <p:nvSpPr>
          <p:cNvPr id="15362" name="Text Box 2"/>
          <p:cNvSpPr txBox="1">
            <a:spLocks noChangeArrowheads="1"/>
          </p:cNvSpPr>
          <p:nvPr/>
        </p:nvSpPr>
        <p:spPr bwMode="auto">
          <a:xfrm>
            <a:off x="457200" y="1052513"/>
            <a:ext cx="8229600" cy="5073650"/>
          </a:xfrm>
          <a:prstGeom prst="rect">
            <a:avLst/>
          </a:prstGeom>
          <a:noFill/>
          <a:ln w="9525" cap="flat">
            <a:noFill/>
            <a:round/>
            <a:headEnd/>
            <a:tailEnd/>
          </a:ln>
          <a:effectLst/>
        </p:spPr>
        <p:txBody>
          <a:bodyPr/>
          <a:lstStyle/>
          <a:p>
            <a:pPr marL="339725" indent="-339725">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Το αρχαιότερο γνωστό φράγμα στον κόσμο στην Αίγυπτο (Sadd-el-Kafara) που χρονολογείται γύρω στα 2600 – 2900 π.Χ. (Πηγή: Schnitter,1994, από Lettenmaier, 2004).</a:t>
            </a:r>
          </a:p>
        </p:txBody>
      </p:sp>
      <p:pic>
        <p:nvPicPr>
          <p:cNvPr id="15363" name="Picture 3"/>
          <p:cNvPicPr>
            <a:picLocks noChangeAspect="1" noChangeArrowheads="1"/>
          </p:cNvPicPr>
          <p:nvPr/>
        </p:nvPicPr>
        <p:blipFill>
          <a:blip r:embed="rId3" cstate="print"/>
          <a:srcRect l="1982" r="2017"/>
          <a:stretch>
            <a:fillRect/>
          </a:stretch>
        </p:blipFill>
        <p:spPr bwMode="auto">
          <a:xfrm>
            <a:off x="900113" y="2268538"/>
            <a:ext cx="5759450" cy="3752850"/>
          </a:xfrm>
          <a:prstGeom prst="rect">
            <a:avLst/>
          </a:prstGeom>
          <a:noFill/>
          <a:ln w="9525" cap="flat">
            <a:noFill/>
            <a:round/>
            <a:headEnd/>
            <a:tailEnd/>
          </a:ln>
          <a:effectLst/>
        </p:spPr>
      </p:pic>
    </p:spTree>
  </p:cSld>
  <p:clrMapOvr>
    <a:masterClrMapping/>
  </p:clrMapOvr>
  <p:transition>
    <p:randomBar dir="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Διαχείριση Υδατικών Πόρων στο παρελθόν</a:t>
            </a:r>
          </a:p>
        </p:txBody>
      </p:sp>
      <p:sp>
        <p:nvSpPr>
          <p:cNvPr id="16386" name="Text Box 2"/>
          <p:cNvSpPr txBox="1">
            <a:spLocks noChangeArrowheads="1"/>
          </p:cNvSpPr>
          <p:nvPr/>
        </p:nvSpPr>
        <p:spPr bwMode="auto">
          <a:xfrm>
            <a:off x="468313" y="4508500"/>
            <a:ext cx="8351837" cy="1585913"/>
          </a:xfrm>
          <a:prstGeom prst="rect">
            <a:avLst/>
          </a:prstGeom>
          <a:noFill/>
          <a:ln w="9525" cap="flat">
            <a:noFill/>
            <a:round/>
            <a:headEnd/>
            <a:tailEnd/>
          </a:ln>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400" b="1" dirty="0">
                <a:solidFill>
                  <a:srgbClr val="99FF99"/>
                </a:solidFill>
              </a:rPr>
              <a:t>Αριστερά</a:t>
            </a:r>
            <a:r>
              <a:rPr lang="el-GR" sz="1400" dirty="0">
                <a:solidFill>
                  <a:srgbClr val="99FF99"/>
                </a:solidFill>
              </a:rPr>
              <a:t>: Νειλόμετρο στη νοτιοανατολική πλευρά της νήσου Ελεφαντίνης, στον πρώτο καταρράκτη 650 χιλιόμετρα ανάντη των εκβολών του ποταμού, ηλικίας τουλάχιστον 2000 ετών. Διακρίνονται τα παλιά σημάδια, και στις άσπρες στήλες τα αντίστοιχα στοιχεία στη μοντέρνα αραβική γλώσσα. Στον επόμενο καταρράκτη, μεταξύ 2000 και 1788 π.Χ.  η στάθμη ανέβαινε 6 ως οκτώ μέτρα ψηλότερα από ό,τι σήμερα. Πηγή:  The Jesse Earl Hyde Lantern Slide Collection http://geology.cwru.edu/~huwig/.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l-GR" sz="1400" dirty="0">
              <a:solidFill>
                <a:srgbClr val="99FF99"/>
              </a:solidFill>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400" b="1" dirty="0">
                <a:solidFill>
                  <a:srgbClr val="99FF99"/>
                </a:solidFill>
              </a:rPr>
              <a:t>Δεξιά</a:t>
            </a:r>
            <a:r>
              <a:rPr lang="el-GR" sz="1400" dirty="0">
                <a:solidFill>
                  <a:srgbClr val="99FF99"/>
                </a:solidFill>
              </a:rPr>
              <a:t>: Ερμηνεία της επιγραφής για κάθε στάθμη στο νειλόμετρο. (Πηγή http://www.waterhistory.org).</a:t>
            </a:r>
          </a:p>
        </p:txBody>
      </p:sp>
      <p:pic>
        <p:nvPicPr>
          <p:cNvPr id="16387" name="Picture 3"/>
          <p:cNvPicPr>
            <a:picLocks noChangeAspect="1" noChangeArrowheads="1"/>
          </p:cNvPicPr>
          <p:nvPr/>
        </p:nvPicPr>
        <p:blipFill>
          <a:blip r:embed="rId3" cstate="print"/>
          <a:srcRect/>
          <a:stretch>
            <a:fillRect/>
          </a:stretch>
        </p:blipFill>
        <p:spPr bwMode="auto">
          <a:xfrm>
            <a:off x="971550" y="1196975"/>
            <a:ext cx="4176713" cy="3135313"/>
          </a:xfrm>
          <a:prstGeom prst="rect">
            <a:avLst/>
          </a:prstGeom>
          <a:noFill/>
          <a:ln w="9525" cap="flat">
            <a:noFill/>
            <a:round/>
            <a:headEnd/>
            <a:tailEnd/>
          </a:ln>
          <a:effectLst/>
        </p:spPr>
      </p:pic>
      <p:pic>
        <p:nvPicPr>
          <p:cNvPr id="16388" name="Picture 4"/>
          <p:cNvPicPr>
            <a:picLocks noChangeAspect="1" noChangeArrowheads="1"/>
          </p:cNvPicPr>
          <p:nvPr/>
        </p:nvPicPr>
        <p:blipFill>
          <a:blip r:embed="rId4" cstate="print"/>
          <a:srcRect/>
          <a:stretch>
            <a:fillRect/>
          </a:stretch>
        </p:blipFill>
        <p:spPr bwMode="auto">
          <a:xfrm>
            <a:off x="5292725" y="1196975"/>
            <a:ext cx="2633663" cy="3095625"/>
          </a:xfrm>
          <a:prstGeom prst="rect">
            <a:avLst/>
          </a:prstGeom>
          <a:noFill/>
          <a:ln w="9525" cap="flat">
            <a:noFill/>
            <a:round/>
            <a:headEnd/>
            <a:tailEnd/>
          </a:ln>
          <a:effectLst/>
        </p:spPr>
      </p:pic>
    </p:spTree>
  </p:cSld>
  <p:clrMapOvr>
    <a:masterClrMapping/>
  </p:clrMapOvr>
  <p:transition>
    <p:randomBar dir="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17409"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Διαχείριση Υδατικών Πόρων στο παρελθόν</a:t>
            </a:r>
          </a:p>
        </p:txBody>
      </p:sp>
      <p:sp>
        <p:nvSpPr>
          <p:cNvPr id="17410" name="Text Box 2"/>
          <p:cNvSpPr txBox="1">
            <a:spLocks noChangeArrowheads="1"/>
          </p:cNvSpPr>
          <p:nvPr/>
        </p:nvSpPr>
        <p:spPr bwMode="auto">
          <a:xfrm>
            <a:off x="468313" y="4508500"/>
            <a:ext cx="8351837" cy="1373188"/>
          </a:xfrm>
          <a:prstGeom prst="rect">
            <a:avLst/>
          </a:prstGeom>
          <a:noFill/>
          <a:ln w="9525" cap="flat">
            <a:noFill/>
            <a:round/>
            <a:headEnd/>
            <a:tailEnd/>
          </a:ln>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400">
                <a:solidFill>
                  <a:srgbClr val="99FF99"/>
                </a:solidFill>
              </a:rPr>
              <a:t>Η στήλη του Κώδικα του Χαμουραμπί που ανακαλύφθηκε στα Σούσα το 1901 και φυλάσσεται στο Μουσείο του Λούβρου στο Παρίσι. Είναι ένας μονόλιθος από μαύρο διορίτη περίπου 2μ ύψους και κατασκευάστηκε περίπου το 1740π.Χ. (3740BP) και περιλαμβάνει 282 άρθρα σε σφηνοειδή γραφή.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400">
                <a:solidFill>
                  <a:srgbClr val="99FF99"/>
                </a:solidFill>
              </a:rPr>
              <a:t>Στα άρθρα 55 και 56 ορίζονται ποινές για όποιον από κακή διαχείριση των αρδευτικών του καναλιών προκαλέσει πλημμύρα στις καλλιέργειες του γείτονα. Στα άρθρα 259 και 260 περιγράφονται ποινές για κλοπή εργαλείων μεταφοράς νερού.</a:t>
            </a:r>
          </a:p>
        </p:txBody>
      </p:sp>
      <p:pic>
        <p:nvPicPr>
          <p:cNvPr id="17411" name="Picture 3"/>
          <p:cNvPicPr>
            <a:picLocks noChangeAspect="1" noChangeArrowheads="1"/>
          </p:cNvPicPr>
          <p:nvPr/>
        </p:nvPicPr>
        <p:blipFill>
          <a:blip r:embed="rId3" cstate="print"/>
          <a:srcRect t="11052" b="7758"/>
          <a:stretch>
            <a:fillRect/>
          </a:stretch>
        </p:blipFill>
        <p:spPr bwMode="auto">
          <a:xfrm>
            <a:off x="2987675" y="1196975"/>
            <a:ext cx="3000375" cy="3240088"/>
          </a:xfrm>
          <a:prstGeom prst="rect">
            <a:avLst/>
          </a:prstGeom>
          <a:noFill/>
          <a:ln w="9525" cap="flat">
            <a:noFill/>
            <a:round/>
            <a:headEnd/>
            <a:tailEnd/>
          </a:ln>
          <a:effectLst/>
        </p:spPr>
      </p:pic>
    </p:spTree>
  </p:cSld>
  <p:clrMapOvr>
    <a:masterClrMapping/>
  </p:clrMapOvr>
  <p:transition>
    <p:randomBar dir="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Λίγα λόγια για το Μάθημα</a:t>
            </a:r>
          </a:p>
        </p:txBody>
      </p:sp>
      <p:sp>
        <p:nvSpPr>
          <p:cNvPr id="4098" name="Text Box 2"/>
          <p:cNvSpPr txBox="1">
            <a:spLocks noChangeArrowheads="1"/>
          </p:cNvSpPr>
          <p:nvPr/>
        </p:nvSpPr>
        <p:spPr bwMode="auto">
          <a:xfrm>
            <a:off x="457200" y="1052513"/>
            <a:ext cx="8229600" cy="5073650"/>
          </a:xfrm>
          <a:prstGeom prst="rect">
            <a:avLst/>
          </a:prstGeom>
          <a:noFill/>
          <a:ln w="9525" cap="flat">
            <a:noFill/>
            <a:round/>
            <a:headEnd/>
            <a:tailEnd/>
          </a:ln>
          <a:effectLst/>
        </p:spPr>
        <p:txBody>
          <a:bodyPr/>
          <a:lstStyle/>
          <a:p>
            <a:pPr marL="339725" indent="-339725">
              <a:spcBef>
                <a:spcPts val="1738"/>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Βασικές έννοιες και αρχές της Διαχείρισης Υδατικών Πόρων</a:t>
            </a:r>
          </a:p>
          <a:p>
            <a:pPr marL="339725" indent="-339725">
              <a:spcBef>
                <a:spcPts val="1738"/>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Δόγματα και φιλοσοφία της διαχείρισης – Σύγχρονα προβλήματα</a:t>
            </a:r>
          </a:p>
          <a:p>
            <a:pPr marL="339725" indent="-339725">
              <a:spcBef>
                <a:spcPts val="1738"/>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Ευρωπαϊκό και Εθνικό θεσμικό πλαίσιο και εφαρμογές</a:t>
            </a:r>
          </a:p>
          <a:p>
            <a:pPr marL="339725" indent="-339725">
              <a:spcBef>
                <a:spcPts val="1738"/>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Διαχείριση Υδατικών Πόρων στην Ελλάδα – Υδατικά Διαμερίσματα</a:t>
            </a:r>
          </a:p>
          <a:p>
            <a:pPr marL="339725" indent="-339725">
              <a:spcBef>
                <a:spcPts val="1738"/>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Προβλήματα διαχείρισης σε διάφορα περιβάλλοντα και κλίμακες</a:t>
            </a:r>
          </a:p>
          <a:p>
            <a:pPr marL="339725" indent="-339725">
              <a:spcBef>
                <a:spcPts val="1738"/>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Μαθηματική προσομοίωση συστημάτων υδάτων</a:t>
            </a:r>
          </a:p>
          <a:p>
            <a:pPr marL="339725" indent="-339725">
              <a:spcBef>
                <a:spcPts val="1738"/>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Μαθηματική προσομοίωση προβλημάτων διαχείρισης</a:t>
            </a:r>
          </a:p>
          <a:p>
            <a:pPr marL="341313" indent="-339725">
              <a:spcBef>
                <a:spcPts val="1738"/>
              </a:spcBef>
              <a:buClrTx/>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endParaRPr lang="el-GR">
              <a:solidFill>
                <a:srgbClr val="99FF99"/>
              </a:solidFill>
            </a:endParaRPr>
          </a:p>
        </p:txBody>
      </p:sp>
    </p:spTree>
  </p:cSld>
  <p:clrMapOvr>
    <a:masterClrMapping/>
  </p:clrMapOvr>
  <p:transition>
    <p:randomBar dir="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18433"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Διαχείριση Υδατικών Πόρων στο παρελθόν</a:t>
            </a:r>
          </a:p>
        </p:txBody>
      </p:sp>
      <p:sp>
        <p:nvSpPr>
          <p:cNvPr id="18434" name="Text Box 2"/>
          <p:cNvSpPr txBox="1">
            <a:spLocks noChangeArrowheads="1"/>
          </p:cNvSpPr>
          <p:nvPr/>
        </p:nvSpPr>
        <p:spPr bwMode="auto">
          <a:xfrm>
            <a:off x="457200" y="4868863"/>
            <a:ext cx="8229600" cy="1257300"/>
          </a:xfrm>
          <a:prstGeom prst="rect">
            <a:avLst/>
          </a:prstGeom>
          <a:noFill/>
          <a:ln w="9525" cap="flat">
            <a:noFill/>
            <a:round/>
            <a:headEnd/>
            <a:tailEnd/>
          </a:ln>
          <a:effectLst/>
        </p:spPr>
        <p:txBody>
          <a:bodyPr/>
          <a:lstStyle/>
          <a:p>
            <a:pPr marL="339725" indent="-339725">
              <a:spcBef>
                <a:spcPts val="3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sz="1200">
                <a:solidFill>
                  <a:srgbClr val="99FF99"/>
                </a:solidFill>
              </a:rPr>
              <a:t>Κωπαϊδα: Προσπάθεια αναπαράστασης για την Ύστερο–Μέσο–Ελλαδική περίοδο (4.100-3.100BP) (i) της έκτασης της λίμνης, (ii) του εποικισμού της όχθης, (iii) των αντιπλημμυρικών αναχωμάτων στο βόρειο-ανατολικό κόλπο αλλά στις περιοχές Αλιάρτου και αρχαίου Ορχομενού. Φαίνεται επίσης το μεγάλο κανάλι των Μινυών, από τον Ορχομενό μέχρι τις καταβόθρες, στον βορειοανατολικό κόλπο της Κωπαϊδας. Το πολλαπλών χρήσεων υδραυλικό έργο χρησιμοποιείτο (α) για την αντιπλημμυρική προστασία με την απομάκρυνση των υδάτων, (β) για την προμήθεια ύδατος και (γ) για τις μεταφορές (κατά Knauss, 1984 από Μαριολάκος, 2002).</a:t>
            </a:r>
          </a:p>
          <a:p>
            <a:pPr marL="341313" indent="-339725">
              <a:spcBef>
                <a:spcPts val="300"/>
              </a:spcBef>
              <a:buClrTx/>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endParaRPr lang="el-GR" sz="1200">
              <a:solidFill>
                <a:srgbClr val="99FF99"/>
              </a:solidFill>
            </a:endParaRPr>
          </a:p>
        </p:txBody>
      </p:sp>
      <p:pic>
        <p:nvPicPr>
          <p:cNvPr id="18435" name="Picture 3"/>
          <p:cNvPicPr>
            <a:picLocks noChangeAspect="1" noChangeArrowheads="1"/>
          </p:cNvPicPr>
          <p:nvPr/>
        </p:nvPicPr>
        <p:blipFill>
          <a:blip r:embed="rId3" cstate="print"/>
          <a:srcRect/>
          <a:stretch>
            <a:fillRect/>
          </a:stretch>
        </p:blipFill>
        <p:spPr bwMode="auto">
          <a:xfrm>
            <a:off x="568325" y="981075"/>
            <a:ext cx="6451600" cy="3775075"/>
          </a:xfrm>
          <a:prstGeom prst="rect">
            <a:avLst/>
          </a:prstGeom>
          <a:noFill/>
          <a:ln w="9525" cap="flat">
            <a:noFill/>
            <a:round/>
            <a:headEnd/>
            <a:tailEnd/>
          </a:ln>
          <a:effectLst/>
        </p:spPr>
      </p:pic>
      <p:pic>
        <p:nvPicPr>
          <p:cNvPr id="18436" name="Picture 4"/>
          <p:cNvPicPr>
            <a:picLocks noChangeAspect="1" noChangeArrowheads="1"/>
          </p:cNvPicPr>
          <p:nvPr/>
        </p:nvPicPr>
        <p:blipFill>
          <a:blip r:embed="rId4" cstate="print"/>
          <a:srcRect/>
          <a:stretch>
            <a:fillRect/>
          </a:stretch>
        </p:blipFill>
        <p:spPr bwMode="auto">
          <a:xfrm>
            <a:off x="5364163" y="2433638"/>
            <a:ext cx="3600450" cy="2039937"/>
          </a:xfrm>
          <a:prstGeom prst="rect">
            <a:avLst/>
          </a:prstGeom>
          <a:noFill/>
          <a:ln w="9360" cap="sq">
            <a:solidFill>
              <a:srgbClr val="FF6600"/>
            </a:solidFill>
            <a:miter lim="800000"/>
            <a:headEnd/>
            <a:tailEnd/>
          </a:ln>
          <a:effectLst/>
        </p:spPr>
      </p:pic>
    </p:spTree>
  </p:cSld>
  <p:clrMapOvr>
    <a:masterClrMapping/>
  </p:clrMapOvr>
  <p:transition>
    <p:randomBar dir="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19457"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Διαχείριση Υδατικών Πόρων στο παρελθόν</a:t>
            </a:r>
          </a:p>
        </p:txBody>
      </p:sp>
      <p:sp>
        <p:nvSpPr>
          <p:cNvPr id="19458" name="Text Box 2"/>
          <p:cNvSpPr txBox="1">
            <a:spLocks noChangeArrowheads="1"/>
          </p:cNvSpPr>
          <p:nvPr/>
        </p:nvSpPr>
        <p:spPr bwMode="auto">
          <a:xfrm>
            <a:off x="5292725" y="1052513"/>
            <a:ext cx="3394075" cy="5073650"/>
          </a:xfrm>
          <a:prstGeom prst="rect">
            <a:avLst/>
          </a:prstGeom>
          <a:noFill/>
          <a:ln w="9525" cap="flat">
            <a:noFill/>
            <a:round/>
            <a:headEnd/>
            <a:tailEnd/>
          </a:ln>
          <a:effectLst/>
        </p:spPr>
        <p:txBody>
          <a:bodyPr/>
          <a:lstStyle/>
          <a:p>
            <a:pPr marL="339725" indent="-339725">
              <a:spcBef>
                <a:spcPts val="35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sz="1400">
                <a:solidFill>
                  <a:srgbClr val="99FF99"/>
                </a:solidFill>
              </a:rPr>
              <a:t>Πάνω: Λεπτομέρεια του συστήματος αποχέτευσης ομβρίων από το βόρειο τομέα της ανατολικής πλευράς του ανακτόρου της Κνωσού. Ο χώρος με τη λίθινη λεκάνη, όπου μαζεύονταν τα νερά της βροχής από πάνω, με τη βοήθεια κατακόρυφου πήλινου αγωγού, και στη συνέχεια ακολουθούσαν το μεγάλο λίθινο αγωγό. (Πηγή: Μιχαηλίδου, 1997).</a:t>
            </a:r>
          </a:p>
          <a:p>
            <a:pPr marL="339725" indent="-339725">
              <a:spcBef>
                <a:spcPts val="35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sz="1400">
                <a:solidFill>
                  <a:srgbClr val="99FF99"/>
                </a:solidFill>
              </a:rPr>
              <a:t>Κάτω: Πήλινοι (κωνικοί!) σωλήνες ύδρευσης της Παλαιοανακτορικής περιόδου από τη δυτική πλευρά του ανακτόρου της Κνωσού που έφερναν το πόσιμο νερό από το Γιούχτα. (Πηγή Institute of Ecological Technology, Sweden, http://iet-community.org). </a:t>
            </a:r>
          </a:p>
          <a:p>
            <a:pPr marL="341313" indent="-339725">
              <a:spcBef>
                <a:spcPts val="350"/>
              </a:spcBef>
              <a:buClrTx/>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endParaRPr lang="el-GR" sz="1400">
              <a:solidFill>
                <a:srgbClr val="99FF99"/>
              </a:solidFill>
            </a:endParaRPr>
          </a:p>
        </p:txBody>
      </p:sp>
      <p:pic>
        <p:nvPicPr>
          <p:cNvPr id="19459" name="Picture 3"/>
          <p:cNvPicPr>
            <a:picLocks noChangeAspect="1" noChangeArrowheads="1"/>
          </p:cNvPicPr>
          <p:nvPr/>
        </p:nvPicPr>
        <p:blipFill>
          <a:blip r:embed="rId3" cstate="print"/>
          <a:srcRect r="2690" b="10735"/>
          <a:stretch>
            <a:fillRect/>
          </a:stretch>
        </p:blipFill>
        <p:spPr bwMode="auto">
          <a:xfrm>
            <a:off x="684213" y="1196975"/>
            <a:ext cx="4464050" cy="2725738"/>
          </a:xfrm>
          <a:prstGeom prst="rect">
            <a:avLst/>
          </a:prstGeom>
          <a:noFill/>
          <a:ln w="9525" cap="flat">
            <a:noFill/>
            <a:round/>
            <a:headEnd/>
            <a:tailEnd/>
          </a:ln>
          <a:effectLst/>
        </p:spPr>
      </p:pic>
      <p:pic>
        <p:nvPicPr>
          <p:cNvPr id="19460" name="Picture 4"/>
          <p:cNvPicPr>
            <a:picLocks noChangeAspect="1" noChangeArrowheads="1"/>
          </p:cNvPicPr>
          <p:nvPr/>
        </p:nvPicPr>
        <p:blipFill>
          <a:blip r:embed="rId4" cstate="print"/>
          <a:srcRect l="2032" r="27942" b="18207"/>
          <a:stretch>
            <a:fillRect/>
          </a:stretch>
        </p:blipFill>
        <p:spPr bwMode="auto">
          <a:xfrm>
            <a:off x="684213" y="4105275"/>
            <a:ext cx="4464050" cy="1704975"/>
          </a:xfrm>
          <a:prstGeom prst="rect">
            <a:avLst/>
          </a:prstGeom>
          <a:noFill/>
          <a:ln w="9525" cap="flat">
            <a:noFill/>
            <a:round/>
            <a:headEnd/>
            <a:tailEnd/>
          </a:ln>
          <a:effectLst/>
        </p:spPr>
      </p:pic>
    </p:spTree>
  </p:cSld>
  <p:clrMapOvr>
    <a:masterClrMapping/>
  </p:clrMapOvr>
  <p:transition>
    <p:randomBar dir="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20481"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Διαχείριση Υδατικών Πόρων στο παρελθόν</a:t>
            </a:r>
          </a:p>
        </p:txBody>
      </p:sp>
      <p:pic>
        <p:nvPicPr>
          <p:cNvPr id="20482" name="Picture 2"/>
          <p:cNvPicPr>
            <a:picLocks noChangeAspect="1" noChangeArrowheads="1"/>
          </p:cNvPicPr>
          <p:nvPr/>
        </p:nvPicPr>
        <p:blipFill>
          <a:blip r:embed="rId3" cstate="print"/>
          <a:srcRect l="2586" t="1965" r="2733" b="2344"/>
          <a:stretch>
            <a:fillRect/>
          </a:stretch>
        </p:blipFill>
        <p:spPr bwMode="auto">
          <a:xfrm>
            <a:off x="584200" y="731838"/>
            <a:ext cx="3027363" cy="4281487"/>
          </a:xfrm>
          <a:prstGeom prst="rect">
            <a:avLst/>
          </a:prstGeom>
          <a:noFill/>
          <a:ln w="9525" cap="flat">
            <a:noFill/>
            <a:round/>
            <a:headEnd/>
            <a:tailEnd/>
          </a:ln>
          <a:effectLst/>
        </p:spPr>
      </p:pic>
      <p:sp>
        <p:nvSpPr>
          <p:cNvPr id="20483" name="Text Box 3"/>
          <p:cNvSpPr txBox="1">
            <a:spLocks noChangeArrowheads="1"/>
          </p:cNvSpPr>
          <p:nvPr/>
        </p:nvSpPr>
        <p:spPr bwMode="auto">
          <a:xfrm>
            <a:off x="468313" y="5013325"/>
            <a:ext cx="3816350" cy="1554163"/>
          </a:xfrm>
          <a:prstGeom prst="rect">
            <a:avLst/>
          </a:prstGeom>
          <a:noFill/>
          <a:ln w="9525" cap="flat">
            <a:noFill/>
            <a:round/>
            <a:headEnd/>
            <a:tailEnd/>
          </a:ln>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200">
                <a:solidFill>
                  <a:srgbClr val="99FF99"/>
                </a:solidFill>
              </a:rPr>
              <a:t>Απομεινάρια της Περσεπόλεως, της αρχαίας πρωτεύουσα της Περσίας που χτίστηκε από τον Δαρείο Ι το 520 π.Χ., στο κέντρο της αεροφωτογραφίας. Οι σειρές των μικρών τρυπών που μοιάζουν με σημάδια αποκαλύπτουν την παρουσία διάφορων συστημάτων qanat κάτω από την επιφάνεια: κάθε τρύπα είναι η κορυφή ενός φρέατος εξαερισμού. </a:t>
            </a:r>
          </a:p>
        </p:txBody>
      </p:sp>
      <p:sp>
        <p:nvSpPr>
          <p:cNvPr id="20484" name="Text Box 4"/>
          <p:cNvSpPr txBox="1">
            <a:spLocks noChangeArrowheads="1"/>
          </p:cNvSpPr>
          <p:nvPr/>
        </p:nvSpPr>
        <p:spPr bwMode="auto">
          <a:xfrm>
            <a:off x="4500563" y="3860800"/>
            <a:ext cx="4392612" cy="1798638"/>
          </a:xfrm>
          <a:prstGeom prst="rect">
            <a:avLst/>
          </a:prstGeom>
          <a:noFill/>
          <a:ln w="9525" cap="flat">
            <a:noFill/>
            <a:round/>
            <a:headEnd/>
            <a:tailEnd/>
          </a:ln>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400">
                <a:solidFill>
                  <a:srgbClr val="99FF99"/>
                </a:solidFill>
              </a:rPr>
              <a:t>Γενικό σχήμα ανάπτυξης ενός συστήματος qanats. (1) Τμήμα εμπλουτισμού των στοών, (2) Μέρος μεταβίβασης ύδατος (τμήμα πάνω από τον υδροφόρο ορίζοντα), (3) Ανοικτό κανάλι (στοά), (4) Κάθετες στοές, (5) Μικρή λίμνη αποθήκευσης, (6) Περιοχή άρδευσης, (7) Άμμος και αμμοχάλικο, (8) Εδαφικά στρώματα, (9) Ισοδυναμική επιφάνεια υπόγειων νερών.</a:t>
            </a:r>
          </a:p>
        </p:txBody>
      </p:sp>
      <p:pic>
        <p:nvPicPr>
          <p:cNvPr id="20485" name="Picture 5"/>
          <p:cNvPicPr>
            <a:picLocks noChangeAspect="1" noChangeArrowheads="1"/>
          </p:cNvPicPr>
          <p:nvPr/>
        </p:nvPicPr>
        <p:blipFill>
          <a:blip r:embed="rId4" cstate="print"/>
          <a:srcRect/>
          <a:stretch>
            <a:fillRect/>
          </a:stretch>
        </p:blipFill>
        <p:spPr bwMode="auto">
          <a:xfrm>
            <a:off x="4527550" y="765175"/>
            <a:ext cx="4365625" cy="2995613"/>
          </a:xfrm>
          <a:prstGeom prst="rect">
            <a:avLst/>
          </a:prstGeom>
          <a:noFill/>
          <a:ln w="9525" cap="flat">
            <a:noFill/>
            <a:round/>
            <a:headEnd/>
            <a:tailEnd/>
          </a:ln>
          <a:effectLst/>
        </p:spPr>
      </p:pic>
    </p:spTree>
  </p:cSld>
  <p:clrMapOvr>
    <a:masterClrMapping/>
  </p:clrMapOvr>
  <p:transition>
    <p:randomBar dir="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21505"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Διαχείριση Υδατικών Πόρων στο παρελθόν</a:t>
            </a:r>
          </a:p>
        </p:txBody>
      </p:sp>
      <p:sp>
        <p:nvSpPr>
          <p:cNvPr id="21506" name="Text Box 2"/>
          <p:cNvSpPr txBox="1">
            <a:spLocks noChangeArrowheads="1"/>
          </p:cNvSpPr>
          <p:nvPr/>
        </p:nvSpPr>
        <p:spPr bwMode="auto">
          <a:xfrm>
            <a:off x="468313" y="4933950"/>
            <a:ext cx="8280400" cy="1189038"/>
          </a:xfrm>
          <a:prstGeom prst="rect">
            <a:avLst/>
          </a:prstGeom>
          <a:noFill/>
          <a:ln w="9525" cap="flat">
            <a:noFill/>
            <a:round/>
            <a:headEnd/>
            <a:tailEnd/>
          </a:ln>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200" b="1" dirty="0">
                <a:solidFill>
                  <a:srgbClr val="99FF99"/>
                </a:solidFill>
              </a:rPr>
              <a:t>Αριστερά</a:t>
            </a:r>
            <a:r>
              <a:rPr lang="el-GR" sz="1200" dirty="0">
                <a:solidFill>
                  <a:srgbClr val="99FF99"/>
                </a:solidFill>
              </a:rPr>
              <a:t>: Τα qanats που κατασκευάστηκαν στην Αίγυπτο από τους Πέρσες κατακτητές (5ος αιώνας π.Χ.).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200" b="1" dirty="0">
                <a:solidFill>
                  <a:srgbClr val="99FF99"/>
                </a:solidFill>
              </a:rPr>
              <a:t>Δεξιά</a:t>
            </a:r>
            <a:r>
              <a:rPr lang="el-GR" sz="1200" dirty="0">
                <a:solidFill>
                  <a:srgbClr val="99FF99"/>
                </a:solidFill>
              </a:rPr>
              <a:t>: Η ευρύτερη περιοχή της όασης Kharga και του Ayn-Mnawir, σε σχέση με την περιοχή του Νείλου στην Αίγυπτο. Από τα μέχρι στιγμής αρχαιολογικά δεδομένα προκύπτει ότι, δεν υπάρχει συνεχής ανθρώπινη παρουσία στην περιοχή μεταξύ των περιόδων αυτών των Παλαιών Βασιλικών Κατασκηνώσεων (στην οποία τα περισσότερα από τα αρτεσιανά πηγάδια στέρεψαν γύρω στο 2200 π.Χ.) και της σημαντικής επανεγκατάστασης που συνέβη τουλάχιστον στο μέσο του 5ου π.Χ αιώνα κατά την βασιλεία του Αρταξέρξη του Πρώτου. (Πηγή: Wuttmann et al., 2000).</a:t>
            </a:r>
          </a:p>
        </p:txBody>
      </p:sp>
      <p:pic>
        <p:nvPicPr>
          <p:cNvPr id="21507" name="Picture 3"/>
          <p:cNvPicPr>
            <a:picLocks noChangeAspect="1" noChangeArrowheads="1"/>
          </p:cNvPicPr>
          <p:nvPr/>
        </p:nvPicPr>
        <p:blipFill>
          <a:blip r:embed="rId3" cstate="print"/>
          <a:srcRect r="17975"/>
          <a:stretch>
            <a:fillRect/>
          </a:stretch>
        </p:blipFill>
        <p:spPr bwMode="auto">
          <a:xfrm>
            <a:off x="5219700" y="692150"/>
            <a:ext cx="3497263" cy="4149725"/>
          </a:xfrm>
          <a:prstGeom prst="rect">
            <a:avLst/>
          </a:prstGeom>
          <a:noFill/>
          <a:ln w="9525" cap="flat">
            <a:noFill/>
            <a:round/>
            <a:headEnd/>
            <a:tailEnd/>
          </a:ln>
          <a:effectLst/>
        </p:spPr>
      </p:pic>
      <p:pic>
        <p:nvPicPr>
          <p:cNvPr id="21508" name="Picture 4"/>
          <p:cNvPicPr>
            <a:picLocks noChangeAspect="1" noChangeArrowheads="1"/>
          </p:cNvPicPr>
          <p:nvPr/>
        </p:nvPicPr>
        <p:blipFill>
          <a:blip r:embed="rId4" cstate="print">
            <a:lum contrast="30000"/>
          </a:blip>
          <a:srcRect/>
          <a:stretch>
            <a:fillRect/>
          </a:stretch>
        </p:blipFill>
        <p:spPr bwMode="auto">
          <a:xfrm>
            <a:off x="755650" y="1628775"/>
            <a:ext cx="4360863" cy="2855913"/>
          </a:xfrm>
          <a:prstGeom prst="rect">
            <a:avLst/>
          </a:prstGeom>
          <a:noFill/>
          <a:ln w="9525" cap="flat">
            <a:noFill/>
            <a:round/>
            <a:headEnd/>
            <a:tailEnd/>
          </a:ln>
          <a:effectLst/>
        </p:spPr>
      </p:pic>
    </p:spTree>
  </p:cSld>
  <p:clrMapOvr>
    <a:masterClrMapping/>
  </p:clrMapOvr>
  <p:transition>
    <p:randomBar dir="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22529"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Διαχείριση Υδατικών Πόρων στο παρελθόν</a:t>
            </a:r>
          </a:p>
        </p:txBody>
      </p:sp>
      <p:sp>
        <p:nvSpPr>
          <p:cNvPr id="22530" name="Text Box 2"/>
          <p:cNvSpPr txBox="1">
            <a:spLocks noChangeArrowheads="1"/>
          </p:cNvSpPr>
          <p:nvPr/>
        </p:nvSpPr>
        <p:spPr bwMode="auto">
          <a:xfrm>
            <a:off x="468313" y="765175"/>
            <a:ext cx="4608512" cy="4618830"/>
          </a:xfrm>
          <a:prstGeom prst="rect">
            <a:avLst/>
          </a:prstGeom>
          <a:noFill/>
          <a:ln w="9525" cap="flat">
            <a:noFill/>
            <a:round/>
            <a:headEnd/>
            <a:tailEnd/>
          </a:ln>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400" dirty="0">
                <a:solidFill>
                  <a:srgbClr val="99FF99"/>
                </a:solidFill>
              </a:rPr>
              <a:t>Απόσπασμα του νόμου του Σόλωνα που αναφέρεται στις </a:t>
            </a:r>
            <a:r>
              <a:rPr lang="el-GR" sz="1400" dirty="0" smtClean="0">
                <a:solidFill>
                  <a:srgbClr val="99FF99"/>
                </a:solidFill>
              </a:rPr>
              <a:t>επιτρ</a:t>
            </a:r>
            <a:r>
              <a:rPr lang="el-GR" sz="1400" dirty="0">
                <a:solidFill>
                  <a:srgbClr val="99FF99"/>
                </a:solidFill>
              </a:rPr>
              <a:t>ε</a:t>
            </a:r>
            <a:r>
              <a:rPr lang="el-GR" sz="1400" dirty="0" smtClean="0">
                <a:solidFill>
                  <a:srgbClr val="99FF99"/>
                </a:solidFill>
              </a:rPr>
              <a:t>πόμενες αποστάσεις </a:t>
            </a:r>
            <a:r>
              <a:rPr lang="el-GR" sz="1400" dirty="0">
                <a:solidFill>
                  <a:srgbClr val="99FF99"/>
                </a:solidFill>
              </a:rPr>
              <a:t>ανόρυξης φρέατος από δημόσιο ή ιδιωτικό φρέαρ. (Πλουτάρχου, Σόλων, 23):</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l-GR" sz="1400" dirty="0">
              <a:solidFill>
                <a:srgbClr val="99FF99"/>
              </a:solidFill>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400" dirty="0">
                <a:solidFill>
                  <a:srgbClr val="99FF99"/>
                </a:solidFill>
              </a:rPr>
              <a:t>«</a:t>
            </a:r>
            <a:r>
              <a:rPr lang="el-GR" sz="1400" i="1" dirty="0">
                <a:solidFill>
                  <a:srgbClr val="99FF99"/>
                </a:solidFill>
              </a:rPr>
              <a:t>Επειδή δεν υπάρχουν ούτε ποταμοί μόνιμης ροής ούτε λίμνες ούτε άφθονες πηγές στη χώρα, αλλά οι περισσότεροι χρησιμοποιούσαν κατασκευασμένα φρέατα, έγραψε νόμο, όπου υπάρχει σε ακτίνα 740 μέτρων δημόσιο φρέαρ, να χρησιμοποιούν αυτό. … όπου δεν υπάρχει, να κατασκευάζουν μόνοι τους. Αν δεν βρουν νερό σε βάθος 18,5 μέτρων, τότε να παίρνουν από το γείτονα μια υδρία από δυο φορές την ημέρα. … Όρισε και αποστάσεις στις καλλιέργειες … διατάζοντας όποιοι φυτεύουν ο,τιδήποτε άλλο να απέχει 1,5 μέτρα από του γείτονα, και όποιοι φυτεύουν συκιά ή ελιά να απέχει 2,7 μέτρα, γιατί οι ρίζες τους φτάνουν πιο μακριά και αφαιρούν την τροφή από τα γειτονικά τους, ή τα βλάπτουν οι απορροές τους. Και όποιος θέλει να ανοίξει βόθρους και τάφρους, σε όσο βάθος φτάνουν τόσο να απέχουν και μεταξύ τους, και όποιος βάζει μελίσσια, να απέχουν από τα υφιστάμενα 90 </a:t>
            </a:r>
            <a:r>
              <a:rPr lang="el-GR" sz="1400" i="1" dirty="0" smtClean="0">
                <a:solidFill>
                  <a:srgbClr val="99FF99"/>
                </a:solidFill>
              </a:rPr>
              <a:t>μέτρα</a:t>
            </a:r>
            <a:r>
              <a:rPr lang="el-GR" sz="1400" dirty="0" smtClean="0">
                <a:solidFill>
                  <a:srgbClr val="99FF99"/>
                </a:solidFill>
              </a:rPr>
              <a:t>».</a:t>
            </a:r>
            <a:endParaRPr lang="el-GR" sz="1400" dirty="0">
              <a:solidFill>
                <a:srgbClr val="99FF99"/>
              </a:solidFill>
            </a:endParaRPr>
          </a:p>
        </p:txBody>
      </p:sp>
      <p:sp>
        <p:nvSpPr>
          <p:cNvPr id="22531" name="Text Box 3"/>
          <p:cNvSpPr txBox="1">
            <a:spLocks noChangeArrowheads="1"/>
          </p:cNvSpPr>
          <p:nvPr/>
        </p:nvSpPr>
        <p:spPr bwMode="auto">
          <a:xfrm>
            <a:off x="5148263" y="4005263"/>
            <a:ext cx="3744912" cy="1006475"/>
          </a:xfrm>
          <a:prstGeom prst="rect">
            <a:avLst/>
          </a:prstGeom>
          <a:noFill/>
          <a:ln w="9525" cap="flat">
            <a:noFill/>
            <a:round/>
            <a:headEnd/>
            <a:tailEnd/>
          </a:ln>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200" dirty="0">
                <a:solidFill>
                  <a:srgbClr val="99FF99"/>
                </a:solidFill>
              </a:rPr>
              <a:t>Ο Σόλων παραδίδει τους νόμους του στους Αθηναίους. Perino del Vaga, Solon Giving Laws to the Athenians, c. 1541.Lent from the Royal Library by Her Majesty Queen Elizabeth II  (National Gallery of Art, Washington D.C.).</a:t>
            </a:r>
          </a:p>
        </p:txBody>
      </p:sp>
      <p:pic>
        <p:nvPicPr>
          <p:cNvPr id="22532" name="Picture 4"/>
          <p:cNvPicPr>
            <a:picLocks noChangeAspect="1" noChangeArrowheads="1"/>
          </p:cNvPicPr>
          <p:nvPr/>
        </p:nvPicPr>
        <p:blipFill>
          <a:blip r:embed="rId3" cstate="print"/>
          <a:srcRect/>
          <a:stretch>
            <a:fillRect/>
          </a:stretch>
        </p:blipFill>
        <p:spPr bwMode="auto">
          <a:xfrm>
            <a:off x="5148263" y="765175"/>
            <a:ext cx="3748087" cy="3209925"/>
          </a:xfrm>
          <a:prstGeom prst="rect">
            <a:avLst/>
          </a:prstGeom>
          <a:noFill/>
          <a:ln w="9525" cap="flat">
            <a:noFill/>
            <a:round/>
            <a:headEnd/>
            <a:tailEnd/>
          </a:ln>
          <a:effectLst/>
        </p:spPr>
      </p:pic>
    </p:spTree>
  </p:cSld>
  <p:clrMapOvr>
    <a:masterClrMapping/>
  </p:clrMapOvr>
  <p:transition>
    <p:randomBar dir="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23553"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Διαχείριση Υδατικών Πόρων στο παρελθόν</a:t>
            </a:r>
          </a:p>
        </p:txBody>
      </p:sp>
      <p:sp>
        <p:nvSpPr>
          <p:cNvPr id="23554" name="Text Box 2"/>
          <p:cNvSpPr txBox="1">
            <a:spLocks noChangeArrowheads="1"/>
          </p:cNvSpPr>
          <p:nvPr/>
        </p:nvSpPr>
        <p:spPr bwMode="auto">
          <a:xfrm>
            <a:off x="5292725" y="1052513"/>
            <a:ext cx="3394075" cy="5073650"/>
          </a:xfrm>
          <a:prstGeom prst="rect">
            <a:avLst/>
          </a:prstGeom>
          <a:noFill/>
          <a:ln w="9525" cap="flat">
            <a:noFill/>
            <a:round/>
            <a:headEnd/>
            <a:tailEnd/>
          </a:ln>
          <a:effectLst/>
        </p:spPr>
        <p:txBody>
          <a:bodyPr/>
          <a:lstStyle/>
          <a:p>
            <a:pPr marL="339725" indent="-339725">
              <a:spcBef>
                <a:spcPts val="3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sz="1200">
                <a:solidFill>
                  <a:srgbClr val="99FF99"/>
                </a:solidFill>
              </a:rPr>
              <a:t>Στην περίοδο μεταξύ 540 π.Χ.- 530 π.Χ. ο Πεισίστρατος κατασκεύασε ένα υπόγειο υδραγωγείο, μήκους περίπου 2.800 μέτρων, αντλώντας νερά από τις πηγές του Υμηττού. Επιπλέον ο Πεισίστρατος δημιούργησε δίκτυο διανομής - από αυτό υδρευόταν η περίφημη Εννεάκρουνος- και αναβρυτήρια, και το νερό έρεε πλέον άφθονο και επαρκές για τις ανάγκες των κατοίκων. </a:t>
            </a:r>
          </a:p>
          <a:p>
            <a:pPr marL="339725" indent="-339725">
              <a:spcBef>
                <a:spcPts val="3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sz="1200" b="1">
                <a:solidFill>
                  <a:srgbClr val="99FF99"/>
                </a:solidFill>
              </a:rPr>
              <a:t>Επάνω</a:t>
            </a:r>
            <a:r>
              <a:rPr lang="el-GR" sz="1200">
                <a:solidFill>
                  <a:srgbClr val="99FF99"/>
                </a:solidFill>
              </a:rPr>
              <a:t>: Τομή και κάτοψη των σηράγγων της «Εννεάκρουνου» (Graeber 1905, με τροποποιήσεις από τον Grewe 1998). </a:t>
            </a:r>
          </a:p>
          <a:p>
            <a:pPr marL="339725" indent="-339725">
              <a:spcBef>
                <a:spcPts val="3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sz="1200" b="1">
                <a:solidFill>
                  <a:srgbClr val="99FF99"/>
                </a:solidFill>
              </a:rPr>
              <a:t>Κάτω</a:t>
            </a:r>
            <a:r>
              <a:rPr lang="el-GR" sz="1200">
                <a:solidFill>
                  <a:srgbClr val="99FF99"/>
                </a:solidFill>
              </a:rPr>
              <a:t>: Αναπαράσταση πήλινων αγωγών του Πεισιστράτειου υδραγωγείου (6ος αιώνας π.Χ.) (Μετρό Αθήνας, σταθμός «Ευαγγελισμός»). Από το Πεισιστράτειο υδραγωγείο, το οποίο μετέφερε πόσιμο νερό στην Αθήνα από πηγή στους πρόποδες του Υμηττού, αποκαλύφθηκαν στην Πλατεία Συντάγματος και στη λεωφόρο Αμαλίας 4 διακλαδώσεις σε μήκος που υπερβαίνει τα 200 μέτρα και αποτελούν επέκταση του δικτύου του α’ μισού του 5ου αι. π.Χ. </a:t>
            </a:r>
          </a:p>
        </p:txBody>
      </p:sp>
      <p:pic>
        <p:nvPicPr>
          <p:cNvPr id="23555" name="Picture 3"/>
          <p:cNvPicPr>
            <a:picLocks noChangeAspect="1" noChangeArrowheads="1"/>
          </p:cNvPicPr>
          <p:nvPr/>
        </p:nvPicPr>
        <p:blipFill>
          <a:blip r:embed="rId3" cstate="print"/>
          <a:srcRect t="3650" b="64830"/>
          <a:stretch>
            <a:fillRect/>
          </a:stretch>
        </p:blipFill>
        <p:spPr bwMode="auto">
          <a:xfrm>
            <a:off x="107950" y="1125538"/>
            <a:ext cx="5486400" cy="1828800"/>
          </a:xfrm>
          <a:prstGeom prst="rect">
            <a:avLst/>
          </a:prstGeom>
          <a:noFill/>
          <a:ln w="9525" cap="flat">
            <a:noFill/>
            <a:round/>
            <a:headEnd/>
            <a:tailEnd/>
          </a:ln>
          <a:effectLst/>
        </p:spPr>
      </p:pic>
      <p:pic>
        <p:nvPicPr>
          <p:cNvPr id="23556" name="Picture 4"/>
          <p:cNvPicPr>
            <a:picLocks noChangeAspect="1" noChangeArrowheads="1"/>
          </p:cNvPicPr>
          <p:nvPr/>
        </p:nvPicPr>
        <p:blipFill>
          <a:blip r:embed="rId4" cstate="print"/>
          <a:srcRect l="14867" t="31157" r="8925" b="20653"/>
          <a:stretch>
            <a:fillRect/>
          </a:stretch>
        </p:blipFill>
        <p:spPr bwMode="auto">
          <a:xfrm>
            <a:off x="107950" y="3068638"/>
            <a:ext cx="5486400" cy="2590800"/>
          </a:xfrm>
          <a:prstGeom prst="rect">
            <a:avLst/>
          </a:prstGeom>
          <a:noFill/>
          <a:ln w="9525" cap="flat">
            <a:noFill/>
            <a:round/>
            <a:headEnd/>
            <a:tailEnd/>
          </a:ln>
          <a:effectLst/>
        </p:spPr>
      </p:pic>
    </p:spTree>
  </p:cSld>
  <p:clrMapOvr>
    <a:masterClrMapping/>
  </p:clrMapOvr>
  <p:transition>
    <p:randomBar dir="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24577"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Διαχείριση Υδατικών Πόρων στο παρελθόν</a:t>
            </a:r>
          </a:p>
        </p:txBody>
      </p:sp>
      <p:sp>
        <p:nvSpPr>
          <p:cNvPr id="24578" name="Text Box 2"/>
          <p:cNvSpPr txBox="1">
            <a:spLocks noChangeArrowheads="1"/>
          </p:cNvSpPr>
          <p:nvPr/>
        </p:nvSpPr>
        <p:spPr bwMode="auto">
          <a:xfrm>
            <a:off x="468313" y="4508500"/>
            <a:ext cx="8351837" cy="2101850"/>
          </a:xfrm>
          <a:prstGeom prst="rect">
            <a:avLst/>
          </a:prstGeom>
          <a:noFill/>
          <a:ln w="9525" cap="flat">
            <a:noFill/>
            <a:round/>
            <a:headEnd/>
            <a:tailEnd/>
          </a:ln>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200">
                <a:solidFill>
                  <a:srgbClr val="99FF99"/>
                </a:solidFill>
              </a:rPr>
              <a:t>Το Ευπαλίνειο όρυγμα αποτελεί ένα μηχανικό έργο αξεπέραστο στην ιστορία της μηχανικής τεχνολογίας και τεκμήριο του υψηλού επίπεδου τεχνογνωσίας των Ελλήνων μηχανικών και των ολοκληρωμένων γνώσεών τους στην εφαρμογή της Γεωμετρίας, της Τοπογραφίας, της Γεωδαισίας και της Οπτικής στην αρχαία Ελλάδα πολύ πριν από τον 6ο αιώνα π.Χ. Ο Μεγαρεύς μηχανικός Ευπαλίνος κατόρθωσε να διανοίξει έναν αγωγό ύδρευσης διαμέσου του όρους Άμπελος (σημ. Κάστρο),  για την υδροδότηση της πρωτεύουσας της Σάμου (σημερινό Πυθαγόρειο). Το υδραυλικό έργο που ανέλαβε ο Ευπαλίνος είχε συνολικό μήκος 1800 μέτρων, είχε δύο τμήματα : α) το επιφανειακό (ή εξωτερικό) που ξεκινούσε από την πηγή (που σήμερα είναι ενσωματωμένη στην εκκλησία Αγιάδες) και με ένα  σύστημα αγωγού και καθέτων ορυγμάτων για τον καθαρισμό του νερού, οδηγούσε προς την βόρειο είσοδο της σήραγγας και β) την κυρίως σήραγγα, μήκους 1036 μέτρων.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200" b="1">
                <a:solidFill>
                  <a:srgbClr val="99FF99"/>
                </a:solidFill>
              </a:rPr>
              <a:t>Αριστερά</a:t>
            </a:r>
            <a:r>
              <a:rPr lang="el-GR" sz="1200">
                <a:solidFill>
                  <a:srgbClr val="99FF99"/>
                </a:solidFill>
              </a:rPr>
              <a:t>: Τοπογραφική αποτύπωση του Ευπαλίνειου ορύγματος (Γερμανικό Αρχαιολογικό Ινστιτούτο).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200" b="1">
                <a:solidFill>
                  <a:srgbClr val="99FF99"/>
                </a:solidFill>
              </a:rPr>
              <a:t>Δεξιά</a:t>
            </a:r>
            <a:r>
              <a:rPr lang="el-GR" sz="1200">
                <a:solidFill>
                  <a:srgbClr val="99FF99"/>
                </a:solidFill>
              </a:rPr>
              <a:t>: Το εσωτερικό του Ευπαλίνειου ορύγματος.</a:t>
            </a:r>
          </a:p>
        </p:txBody>
      </p:sp>
      <p:pic>
        <p:nvPicPr>
          <p:cNvPr id="24579" name="Picture 3"/>
          <p:cNvPicPr>
            <a:picLocks noChangeAspect="1" noChangeArrowheads="1"/>
          </p:cNvPicPr>
          <p:nvPr/>
        </p:nvPicPr>
        <p:blipFill>
          <a:blip r:embed="rId3" cstate="print"/>
          <a:srcRect l="32184" t="5614" r="3377" b="2736"/>
          <a:stretch>
            <a:fillRect/>
          </a:stretch>
        </p:blipFill>
        <p:spPr bwMode="auto">
          <a:xfrm>
            <a:off x="1835150" y="765175"/>
            <a:ext cx="2682875" cy="3743325"/>
          </a:xfrm>
          <a:prstGeom prst="rect">
            <a:avLst/>
          </a:prstGeom>
          <a:noFill/>
          <a:ln w="9525" cap="flat">
            <a:noFill/>
            <a:round/>
            <a:headEnd/>
            <a:tailEnd/>
          </a:ln>
          <a:effectLst/>
        </p:spPr>
      </p:pic>
      <p:pic>
        <p:nvPicPr>
          <p:cNvPr id="24580" name="Picture 4"/>
          <p:cNvPicPr>
            <a:picLocks noChangeAspect="1" noChangeArrowheads="1"/>
          </p:cNvPicPr>
          <p:nvPr/>
        </p:nvPicPr>
        <p:blipFill>
          <a:blip r:embed="rId4" cstate="print"/>
          <a:srcRect l="33701"/>
          <a:stretch>
            <a:fillRect/>
          </a:stretch>
        </p:blipFill>
        <p:spPr bwMode="auto">
          <a:xfrm>
            <a:off x="4859338" y="765175"/>
            <a:ext cx="2692400" cy="3743325"/>
          </a:xfrm>
          <a:prstGeom prst="rect">
            <a:avLst/>
          </a:prstGeom>
          <a:noFill/>
          <a:ln w="9525" cap="flat">
            <a:noFill/>
            <a:round/>
            <a:headEnd/>
            <a:tailEnd/>
          </a:ln>
          <a:effectLst/>
        </p:spPr>
      </p:pic>
    </p:spTree>
  </p:cSld>
  <p:clrMapOvr>
    <a:masterClrMapping/>
  </p:clrMapOvr>
  <p:transition>
    <p:randomBar dir="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25601"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Διαχείριση Υδατικών Πόρων στο παρελθόν</a:t>
            </a:r>
          </a:p>
        </p:txBody>
      </p:sp>
      <p:pic>
        <p:nvPicPr>
          <p:cNvPr id="25602" name="Picture 2"/>
          <p:cNvPicPr>
            <a:picLocks noChangeAspect="1" noChangeArrowheads="1"/>
          </p:cNvPicPr>
          <p:nvPr/>
        </p:nvPicPr>
        <p:blipFill>
          <a:blip r:embed="rId3" cstate="print"/>
          <a:srcRect/>
          <a:stretch>
            <a:fillRect/>
          </a:stretch>
        </p:blipFill>
        <p:spPr bwMode="auto">
          <a:xfrm>
            <a:off x="250825" y="3581400"/>
            <a:ext cx="4465638" cy="2763838"/>
          </a:xfrm>
          <a:prstGeom prst="rect">
            <a:avLst/>
          </a:prstGeom>
          <a:noFill/>
          <a:ln w="9525" cap="flat">
            <a:noFill/>
            <a:round/>
            <a:headEnd/>
            <a:tailEnd/>
          </a:ln>
          <a:effectLst/>
        </p:spPr>
      </p:pic>
      <p:sp>
        <p:nvSpPr>
          <p:cNvPr id="25603" name="Text Box 3"/>
          <p:cNvSpPr txBox="1">
            <a:spLocks noChangeArrowheads="1"/>
          </p:cNvSpPr>
          <p:nvPr/>
        </p:nvSpPr>
        <p:spPr bwMode="auto">
          <a:xfrm>
            <a:off x="4932363" y="4365625"/>
            <a:ext cx="3816350" cy="733425"/>
          </a:xfrm>
          <a:prstGeom prst="rect">
            <a:avLst/>
          </a:prstGeom>
          <a:noFill/>
          <a:ln w="9525" cap="flat">
            <a:noFill/>
            <a:round/>
            <a:headEnd/>
            <a:tailEnd/>
          </a:ln>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400">
                <a:solidFill>
                  <a:srgbClr val="99FF99"/>
                </a:solidFill>
              </a:rPr>
              <a:t>Τα υδραγωγεία της Ρώμης (αναπαράσταση). Πηγή: (Πίνακας του Zeno Diemer, Deutsches Museum, Μόναχο, από Lettenmaier, 2004). </a:t>
            </a:r>
          </a:p>
        </p:txBody>
      </p:sp>
      <p:pic>
        <p:nvPicPr>
          <p:cNvPr id="25604" name="Picture 4"/>
          <p:cNvPicPr>
            <a:picLocks noChangeAspect="1" noChangeArrowheads="1"/>
          </p:cNvPicPr>
          <p:nvPr/>
        </p:nvPicPr>
        <p:blipFill>
          <a:blip r:embed="rId4" cstate="print"/>
          <a:srcRect b="6682"/>
          <a:stretch>
            <a:fillRect/>
          </a:stretch>
        </p:blipFill>
        <p:spPr bwMode="auto">
          <a:xfrm>
            <a:off x="250825" y="976313"/>
            <a:ext cx="4465638" cy="2495550"/>
          </a:xfrm>
          <a:prstGeom prst="rect">
            <a:avLst/>
          </a:prstGeom>
          <a:solidFill>
            <a:srgbClr val="FFFFFF"/>
          </a:solidFill>
          <a:ln w="9525" cap="flat">
            <a:noFill/>
            <a:round/>
            <a:headEnd/>
            <a:tailEnd/>
          </a:ln>
          <a:effectLst/>
        </p:spPr>
      </p:pic>
      <p:sp>
        <p:nvSpPr>
          <p:cNvPr id="25605" name="Text Box 5"/>
          <p:cNvSpPr txBox="1">
            <a:spLocks noChangeArrowheads="1"/>
          </p:cNvSpPr>
          <p:nvPr/>
        </p:nvSpPr>
        <p:spPr bwMode="auto">
          <a:xfrm>
            <a:off x="4932363" y="981075"/>
            <a:ext cx="3816350" cy="2011363"/>
          </a:xfrm>
          <a:prstGeom prst="rect">
            <a:avLst/>
          </a:prstGeom>
          <a:noFill/>
          <a:ln w="9525" cap="flat">
            <a:noFill/>
            <a:round/>
            <a:headEnd/>
            <a:tailEnd/>
          </a:ln>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400">
                <a:solidFill>
                  <a:srgbClr val="99FF99"/>
                </a:solidFill>
              </a:rPr>
              <a:t>Στη θητεία του Αρχιμήδη στην Αίγυπτο γύρω στο 250 π.Χ., αποδίδεται ο κοχλίας άντλησης νερού (πάνω) που βρήκε ευρύτατη εφαρμογή στην αποστράγγιση των ρωμαϊκών ορυχείων (Διόδωρος Σικελιώτης, Ιστορίαι), και η άντληση με ποδήλατο τροχό (κάτω). Πηγή: http://www.math.nyu.edu/~crorres/Archimedes/Screw/SourcesScrew.html (New York University, Department of Mathematics).</a:t>
            </a:r>
          </a:p>
        </p:txBody>
      </p:sp>
    </p:spTree>
  </p:cSld>
  <p:clrMapOvr>
    <a:masterClrMapping/>
  </p:clrMapOvr>
  <p:transition>
    <p:randomBar dir="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26625"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Διαχείριση Υδατικών Πόρων στο παρελθόν</a:t>
            </a:r>
          </a:p>
        </p:txBody>
      </p:sp>
      <p:sp>
        <p:nvSpPr>
          <p:cNvPr id="26626" name="Text Box 2"/>
          <p:cNvSpPr txBox="1">
            <a:spLocks noChangeArrowheads="1"/>
          </p:cNvSpPr>
          <p:nvPr/>
        </p:nvSpPr>
        <p:spPr bwMode="auto">
          <a:xfrm>
            <a:off x="468313" y="4724400"/>
            <a:ext cx="4032250" cy="956288"/>
          </a:xfrm>
          <a:prstGeom prst="rect">
            <a:avLst/>
          </a:prstGeom>
          <a:noFill/>
          <a:ln w="9525" cap="flat">
            <a:noFill/>
            <a:round/>
            <a:headEnd/>
            <a:tailEnd/>
          </a:ln>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400" dirty="0">
                <a:solidFill>
                  <a:srgbClr val="99FF99"/>
                </a:solidFill>
              </a:rPr>
              <a:t>Μεσαιωνικός κοινόχρηστος νερόμυλος («Moulin banal») σε μεσαιωνικό βαλλονικό χωριό του Βελγίου (Braine-le-Chateau, 12ος αιώνας).(Πηγή</a:t>
            </a:r>
            <a:r>
              <a:rPr lang="el-GR" sz="1400" dirty="0" smtClean="0">
                <a:solidFill>
                  <a:srgbClr val="99FF99"/>
                </a:solidFill>
              </a:rPr>
              <a:t>: wikipedia.org</a:t>
            </a:r>
            <a:r>
              <a:rPr lang="el-GR" sz="1400" dirty="0">
                <a:solidFill>
                  <a:srgbClr val="99FF99"/>
                </a:solidFill>
              </a:rPr>
              <a:t>).</a:t>
            </a:r>
          </a:p>
        </p:txBody>
      </p:sp>
      <p:pic>
        <p:nvPicPr>
          <p:cNvPr id="26627" name="Picture 3"/>
          <p:cNvPicPr>
            <a:picLocks noChangeAspect="1" noChangeArrowheads="1"/>
          </p:cNvPicPr>
          <p:nvPr/>
        </p:nvPicPr>
        <p:blipFill>
          <a:blip r:embed="rId3" cstate="print"/>
          <a:srcRect/>
          <a:stretch>
            <a:fillRect/>
          </a:stretch>
        </p:blipFill>
        <p:spPr bwMode="auto">
          <a:xfrm>
            <a:off x="468313" y="1125538"/>
            <a:ext cx="4535487" cy="3409950"/>
          </a:xfrm>
          <a:prstGeom prst="rect">
            <a:avLst/>
          </a:prstGeom>
          <a:noFill/>
          <a:ln w="9525" cap="flat">
            <a:noFill/>
            <a:round/>
            <a:headEnd/>
            <a:tailEnd/>
          </a:ln>
          <a:effectLst/>
        </p:spPr>
      </p:pic>
      <p:pic>
        <p:nvPicPr>
          <p:cNvPr id="26628" name="Picture 4"/>
          <p:cNvPicPr>
            <a:picLocks noChangeAspect="1" noChangeArrowheads="1"/>
          </p:cNvPicPr>
          <p:nvPr/>
        </p:nvPicPr>
        <p:blipFill>
          <a:blip r:embed="rId4" cstate="print">
            <a:grayscl/>
          </a:blip>
          <a:srcRect l="15387" t="2402" r="8125"/>
          <a:stretch>
            <a:fillRect/>
          </a:stretch>
        </p:blipFill>
        <p:spPr bwMode="auto">
          <a:xfrm>
            <a:off x="5472113" y="765175"/>
            <a:ext cx="2916237" cy="3959225"/>
          </a:xfrm>
          <a:prstGeom prst="rect">
            <a:avLst/>
          </a:prstGeom>
          <a:noFill/>
          <a:ln w="9525" cap="flat">
            <a:noFill/>
            <a:round/>
            <a:headEnd/>
            <a:tailEnd/>
          </a:ln>
          <a:effectLst/>
        </p:spPr>
      </p:pic>
      <p:sp>
        <p:nvSpPr>
          <p:cNvPr id="26629" name="Text Box 5"/>
          <p:cNvSpPr txBox="1">
            <a:spLocks noChangeArrowheads="1"/>
          </p:cNvSpPr>
          <p:nvPr/>
        </p:nvSpPr>
        <p:spPr bwMode="auto">
          <a:xfrm>
            <a:off x="4859338" y="4797425"/>
            <a:ext cx="4032250" cy="1616075"/>
          </a:xfrm>
          <a:prstGeom prst="rect">
            <a:avLst/>
          </a:prstGeom>
          <a:noFill/>
          <a:ln w="9525" cap="flat">
            <a:noFill/>
            <a:round/>
            <a:headEnd/>
            <a:tailEnd/>
          </a:ln>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000">
                <a:solidFill>
                  <a:srgbClr val="99FF99"/>
                </a:solidFill>
              </a:rPr>
              <a:t>Η αντλία με διπλά έμβολα του Al-Jazari. Ο Al-Jazari ήταν Άραβας μηχανικός από την περιοχή Al-Jazira της Μεσοποταμίας. Έγραψε το βιβλίο του το 1206. Η συσκευή αυτή είναι μια αντλία με πιστόνια με δυο κύλινδρους αναρρόφησης. Κινείται από νερόμυλο και προκαλεί την παλινδρόμηση των εμβόλων που ελέγχονται από ανεπίστροφες βαλβίδες και αντλούν το νερό εναλλάξ. Η συσκευή αυτή περιγράφεται στην Ευρώπη για πρώτη φορά από τον Taccola το 1450. Πηγή History of Science and Technology in Islam, http://www.history-science-technology.com (Prof. Ahmad Y al-Hassan).</a:t>
            </a:r>
          </a:p>
        </p:txBody>
      </p:sp>
    </p:spTree>
  </p:cSld>
  <p:clrMapOvr>
    <a:masterClrMapping/>
  </p:clrMapOvr>
  <p:transition>
    <p:randomBar dir="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27649"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Διαχείριση Υδατικών Πόρων στο παρελθόν</a:t>
            </a:r>
          </a:p>
        </p:txBody>
      </p:sp>
      <p:sp>
        <p:nvSpPr>
          <p:cNvPr id="27650" name="Text Box 2"/>
          <p:cNvSpPr txBox="1">
            <a:spLocks noChangeArrowheads="1"/>
          </p:cNvSpPr>
          <p:nvPr/>
        </p:nvSpPr>
        <p:spPr bwMode="auto">
          <a:xfrm>
            <a:off x="468313" y="4206875"/>
            <a:ext cx="4032250" cy="520700"/>
          </a:xfrm>
          <a:prstGeom prst="rect">
            <a:avLst/>
          </a:prstGeom>
          <a:noFill/>
          <a:ln w="9525" cap="flat">
            <a:noFill/>
            <a:round/>
            <a:headEnd/>
            <a:tailEnd/>
          </a:ln>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400">
                <a:solidFill>
                  <a:srgbClr val="99FF99"/>
                </a:solidFill>
              </a:rPr>
              <a:t>Ανόρυξη γεώτρησης στις ΗΠΑ τη δεκαετία του 1870 με «ιπποδύναμη».</a:t>
            </a:r>
          </a:p>
        </p:txBody>
      </p:sp>
      <p:sp>
        <p:nvSpPr>
          <p:cNvPr id="27651" name="Text Box 3"/>
          <p:cNvSpPr txBox="1">
            <a:spLocks noChangeArrowheads="1"/>
          </p:cNvSpPr>
          <p:nvPr/>
        </p:nvSpPr>
        <p:spPr bwMode="auto">
          <a:xfrm>
            <a:off x="4932363" y="6064250"/>
            <a:ext cx="4032250" cy="520700"/>
          </a:xfrm>
          <a:prstGeom prst="rect">
            <a:avLst/>
          </a:prstGeom>
          <a:noFill/>
          <a:ln w="9525" cap="flat">
            <a:noFill/>
            <a:round/>
            <a:headEnd/>
            <a:tailEnd/>
          </a:ln>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400">
                <a:solidFill>
                  <a:srgbClr val="99FF99"/>
                </a:solidFill>
              </a:rPr>
              <a:t>Αυτοκινούμενα ατμοκίνητα γεωτρύπανα της δεκαετίας του 1900. </a:t>
            </a:r>
          </a:p>
        </p:txBody>
      </p:sp>
      <p:pic>
        <p:nvPicPr>
          <p:cNvPr id="27652" name="Picture 4"/>
          <p:cNvPicPr>
            <a:picLocks noChangeAspect="1" noChangeArrowheads="1"/>
          </p:cNvPicPr>
          <p:nvPr/>
        </p:nvPicPr>
        <p:blipFill>
          <a:blip r:embed="rId3" cstate="print"/>
          <a:srcRect l="4305" t="15981" r="6642" b="17775"/>
          <a:stretch>
            <a:fillRect/>
          </a:stretch>
        </p:blipFill>
        <p:spPr bwMode="auto">
          <a:xfrm>
            <a:off x="539750" y="1052513"/>
            <a:ext cx="3887788" cy="2963862"/>
          </a:xfrm>
          <a:prstGeom prst="rect">
            <a:avLst/>
          </a:prstGeom>
          <a:noFill/>
          <a:ln w="9525" cap="flat">
            <a:noFill/>
            <a:round/>
            <a:headEnd/>
            <a:tailEnd/>
          </a:ln>
          <a:effectLst/>
        </p:spPr>
      </p:pic>
      <p:pic>
        <p:nvPicPr>
          <p:cNvPr id="27653" name="Picture 5"/>
          <p:cNvPicPr>
            <a:picLocks noChangeAspect="1" noChangeArrowheads="1"/>
          </p:cNvPicPr>
          <p:nvPr/>
        </p:nvPicPr>
        <p:blipFill>
          <a:blip r:embed="rId4" cstate="print"/>
          <a:srcRect l="10680" t="33513" r="17242" b="18712"/>
          <a:stretch>
            <a:fillRect/>
          </a:stretch>
        </p:blipFill>
        <p:spPr bwMode="auto">
          <a:xfrm>
            <a:off x="4932363" y="1052513"/>
            <a:ext cx="3887787" cy="2065337"/>
          </a:xfrm>
          <a:prstGeom prst="rect">
            <a:avLst/>
          </a:prstGeom>
          <a:noFill/>
          <a:ln w="9525" cap="flat">
            <a:noFill/>
            <a:round/>
            <a:headEnd/>
            <a:tailEnd/>
          </a:ln>
          <a:effectLst/>
        </p:spPr>
      </p:pic>
      <p:pic>
        <p:nvPicPr>
          <p:cNvPr id="27654" name="Picture 6"/>
          <p:cNvPicPr>
            <a:picLocks noChangeAspect="1" noChangeArrowheads="1"/>
          </p:cNvPicPr>
          <p:nvPr/>
        </p:nvPicPr>
        <p:blipFill>
          <a:blip r:embed="rId5" cstate="print"/>
          <a:srcRect l="8199" t="15981" r="10803" b="38283"/>
          <a:stretch>
            <a:fillRect/>
          </a:stretch>
        </p:blipFill>
        <p:spPr bwMode="auto">
          <a:xfrm>
            <a:off x="4932363" y="3327400"/>
            <a:ext cx="3624262" cy="2660650"/>
          </a:xfrm>
          <a:prstGeom prst="rect">
            <a:avLst/>
          </a:prstGeom>
          <a:noFill/>
          <a:ln w="9525" cap="flat">
            <a:noFill/>
            <a:round/>
            <a:headEnd/>
            <a:tailEnd/>
          </a:ln>
          <a:effectLst/>
        </p:spPr>
      </p:pic>
    </p:spTree>
  </p:cSld>
  <p:clrMapOvr>
    <a:masterClrMapping/>
  </p:clrMapOvr>
  <p:transition>
    <p:randomBar dir="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Τι είναι η διαχείριση υδατικών πόρων</a:t>
            </a:r>
          </a:p>
        </p:txBody>
      </p:sp>
      <p:sp>
        <p:nvSpPr>
          <p:cNvPr id="5122" name="Text Box 2"/>
          <p:cNvSpPr txBox="1">
            <a:spLocks noChangeArrowheads="1"/>
          </p:cNvSpPr>
          <p:nvPr/>
        </p:nvSpPr>
        <p:spPr bwMode="auto">
          <a:xfrm>
            <a:off x="457200" y="1052513"/>
            <a:ext cx="8229600" cy="5073650"/>
          </a:xfrm>
          <a:prstGeom prst="rect">
            <a:avLst/>
          </a:prstGeom>
          <a:noFill/>
          <a:ln w="9525" cap="flat">
            <a:noFill/>
            <a:round/>
            <a:headEnd/>
            <a:tailEnd/>
          </a:ln>
          <a:effectLst/>
        </p:spPr>
        <p:txBody>
          <a:bodyPr/>
          <a:lstStyle/>
          <a:p>
            <a:pPr marL="339725" indent="-339725">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b="1">
                <a:solidFill>
                  <a:srgbClr val="99FF99"/>
                </a:solidFill>
              </a:rPr>
              <a:t>Υδατικός πόρος</a:t>
            </a:r>
            <a:r>
              <a:rPr lang="el-GR">
                <a:solidFill>
                  <a:srgbClr val="99FF99"/>
                </a:solidFill>
              </a:rPr>
              <a:t> είναι </a:t>
            </a:r>
          </a:p>
          <a:p>
            <a:pPr marL="739775" lvl="1" indent="-282575">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ο όγκος νερού, υπόγειου και επιφανειακού, καθορισμένης ποιότητας, </a:t>
            </a:r>
          </a:p>
          <a:p>
            <a:pPr marL="739775" lvl="1" indent="-282575">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που μπορεί τεχνικοοικονομικά να αξιοποιηθεί σε ορισμένη χρονική περίοδο, </a:t>
            </a:r>
          </a:p>
          <a:p>
            <a:pPr marL="739775" lvl="1" indent="-282575">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χωρίς να προκληθούν ανεπιθύμητες, ποιοτικά και ποσοτικά συνέπειες στο υδάτινο δυναμικό  της περιοχής ή γειτονικών περιοχών (Καλλέργης, 1999)</a:t>
            </a:r>
          </a:p>
          <a:p>
            <a:pPr marL="341313" indent="-339725">
              <a:spcBef>
                <a:spcPts val="500"/>
              </a:spcBef>
              <a:buClrTx/>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endParaRPr lang="el-GR">
              <a:solidFill>
                <a:srgbClr val="99FF99"/>
              </a:solidFill>
            </a:endParaRPr>
          </a:p>
          <a:p>
            <a:pPr marL="341313" indent="-339725">
              <a:spcBef>
                <a:spcPts val="500"/>
              </a:spcBef>
              <a:buClrTx/>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endParaRPr lang="el-GR">
              <a:solidFill>
                <a:srgbClr val="99FF99"/>
              </a:solidFill>
            </a:endParaRPr>
          </a:p>
        </p:txBody>
      </p:sp>
    </p:spTree>
  </p:cSld>
  <p:clrMapOvr>
    <a:masterClrMapping/>
  </p:clrMapOvr>
  <p:transition>
    <p:randomBar dir="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28673"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Διαχείριση Υδατικών Πόρων στο παρελθόν</a:t>
            </a:r>
          </a:p>
        </p:txBody>
      </p:sp>
      <p:pic>
        <p:nvPicPr>
          <p:cNvPr id="28674" name="Picture 2"/>
          <p:cNvPicPr>
            <a:picLocks noChangeAspect="1" noChangeArrowheads="1"/>
          </p:cNvPicPr>
          <p:nvPr/>
        </p:nvPicPr>
        <p:blipFill>
          <a:blip r:embed="rId3" cstate="print"/>
          <a:srcRect/>
          <a:stretch>
            <a:fillRect/>
          </a:stretch>
        </p:blipFill>
        <p:spPr bwMode="auto">
          <a:xfrm>
            <a:off x="611188" y="777875"/>
            <a:ext cx="2959100" cy="2219325"/>
          </a:xfrm>
          <a:prstGeom prst="rect">
            <a:avLst/>
          </a:prstGeom>
          <a:noFill/>
          <a:ln w="9525" cap="flat">
            <a:noFill/>
            <a:round/>
            <a:headEnd/>
            <a:tailEnd/>
          </a:ln>
          <a:effectLst/>
        </p:spPr>
      </p:pic>
      <p:pic>
        <p:nvPicPr>
          <p:cNvPr id="28675" name="Picture 3"/>
          <p:cNvPicPr>
            <a:picLocks noChangeAspect="1" noChangeArrowheads="1"/>
          </p:cNvPicPr>
          <p:nvPr/>
        </p:nvPicPr>
        <p:blipFill>
          <a:blip r:embed="rId4" cstate="print"/>
          <a:srcRect/>
          <a:stretch>
            <a:fillRect/>
          </a:stretch>
        </p:blipFill>
        <p:spPr bwMode="auto">
          <a:xfrm>
            <a:off x="3708400" y="765175"/>
            <a:ext cx="5256213" cy="2287588"/>
          </a:xfrm>
          <a:prstGeom prst="rect">
            <a:avLst/>
          </a:prstGeom>
          <a:noFill/>
          <a:ln w="9525" cap="flat">
            <a:noFill/>
            <a:round/>
            <a:headEnd/>
            <a:tailEnd/>
          </a:ln>
          <a:effectLst/>
        </p:spPr>
      </p:pic>
      <p:pic>
        <p:nvPicPr>
          <p:cNvPr id="28676" name="Picture 4"/>
          <p:cNvPicPr>
            <a:picLocks noChangeAspect="1" noChangeArrowheads="1"/>
          </p:cNvPicPr>
          <p:nvPr/>
        </p:nvPicPr>
        <p:blipFill>
          <a:blip r:embed="rId5" cstate="print"/>
          <a:srcRect r="-20641"/>
          <a:stretch>
            <a:fillRect/>
          </a:stretch>
        </p:blipFill>
        <p:spPr bwMode="auto">
          <a:xfrm>
            <a:off x="611188" y="3219450"/>
            <a:ext cx="4791075" cy="3305175"/>
          </a:xfrm>
          <a:prstGeom prst="rect">
            <a:avLst/>
          </a:prstGeom>
          <a:solidFill>
            <a:srgbClr val="FFFFFF"/>
          </a:solidFill>
          <a:ln w="9525" cap="flat">
            <a:noFill/>
            <a:round/>
            <a:headEnd/>
            <a:tailEnd/>
          </a:ln>
          <a:effectLst/>
        </p:spPr>
      </p:pic>
      <p:sp>
        <p:nvSpPr>
          <p:cNvPr id="28677" name="Text Box 5"/>
          <p:cNvSpPr txBox="1">
            <a:spLocks noChangeArrowheads="1"/>
          </p:cNvSpPr>
          <p:nvPr/>
        </p:nvSpPr>
        <p:spPr bwMode="auto">
          <a:xfrm>
            <a:off x="5508625" y="3573463"/>
            <a:ext cx="3455988" cy="733425"/>
          </a:xfrm>
          <a:prstGeom prst="rect">
            <a:avLst/>
          </a:prstGeom>
          <a:noFill/>
          <a:ln w="9525" cap="flat">
            <a:noFill/>
            <a:round/>
            <a:headEnd/>
            <a:tailEnd/>
          </a:ln>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400">
                <a:solidFill>
                  <a:srgbClr val="99FF99"/>
                </a:solidFill>
              </a:rPr>
              <a:t>Αριθμός νέων ταμιευτήρων (φραγμάτων) ανά ήπειρο και δεκαετία για τον 20ο αιώνα (Gleick, από Lettenmeier).</a:t>
            </a:r>
          </a:p>
        </p:txBody>
      </p:sp>
    </p:spTree>
  </p:cSld>
  <p:clrMapOvr>
    <a:masterClrMapping/>
  </p:clrMapOvr>
  <p:transition>
    <p:randomBar dir="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29697"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Ορόσημα για τις σύγχρονες απόψεις περί Δ.Υ.Π.</a:t>
            </a:r>
          </a:p>
        </p:txBody>
      </p:sp>
      <p:graphicFrame>
        <p:nvGraphicFramePr>
          <p:cNvPr id="29698" name="Group 2"/>
          <p:cNvGraphicFramePr>
            <a:graphicFrameLocks noGrp="1"/>
          </p:cNvGraphicFramePr>
          <p:nvPr/>
        </p:nvGraphicFramePr>
        <p:xfrm>
          <a:off x="1258888" y="1254125"/>
          <a:ext cx="6843712" cy="4206877"/>
        </p:xfrm>
        <a:graphic>
          <a:graphicData uri="http://schemas.openxmlformats.org/drawingml/2006/table">
            <a:tbl>
              <a:tblPr/>
              <a:tblGrid>
                <a:gridCol w="700087"/>
                <a:gridCol w="1246188"/>
                <a:gridCol w="1679575"/>
                <a:gridCol w="3217862"/>
              </a:tblGrid>
              <a:tr h="300038">
                <a:tc>
                  <a:txBody>
                    <a:bodyPr/>
                    <a:lstStyle/>
                    <a:p>
                      <a:pPr marL="0" marR="0" lvl="0" indent="0" algn="ctr"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1" i="0" u="none" strike="noStrike" cap="none" normalizeH="0" baseline="0" smtClean="0">
                          <a:ln>
                            <a:noFill/>
                          </a:ln>
                          <a:solidFill>
                            <a:srgbClr val="000000"/>
                          </a:solidFill>
                          <a:effectLst/>
                          <a:latin typeface="Garamond" pitchFamily="16" charset="0"/>
                          <a:ea typeface="Microsoft YaHei" charset="-122"/>
                          <a:cs typeface="Times New Roman" pitchFamily="18" charset="0"/>
                        </a:rPr>
                        <a:t>ΕΤΟΣ</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ctr"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1" i="0" u="none" strike="noStrike" cap="none" normalizeH="0" baseline="0" smtClean="0">
                          <a:ln>
                            <a:noFill/>
                          </a:ln>
                          <a:solidFill>
                            <a:srgbClr val="000000"/>
                          </a:solidFill>
                          <a:effectLst/>
                          <a:latin typeface="Garamond" pitchFamily="16" charset="0"/>
                          <a:ea typeface="Microsoft YaHei" charset="-122"/>
                          <a:cs typeface="Times New Roman" pitchFamily="18" charset="0"/>
                        </a:rPr>
                        <a:t>ΤΟΠΟΣ</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ctr"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1" i="0" u="none" strike="noStrike" cap="none" normalizeH="0" baseline="0" smtClean="0">
                          <a:ln>
                            <a:noFill/>
                          </a:ln>
                          <a:solidFill>
                            <a:srgbClr val="000000"/>
                          </a:solidFill>
                          <a:effectLst/>
                          <a:latin typeface="Garamond" pitchFamily="16" charset="0"/>
                          <a:ea typeface="Microsoft YaHei" charset="-122"/>
                          <a:cs typeface="Times New Roman" pitchFamily="18" charset="0"/>
                        </a:rPr>
                        <a:t>ΓΕΓΟΝΟΣ</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ctr"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1" i="0" u="none" strike="noStrike" cap="none" normalizeH="0" baseline="0" smtClean="0">
                          <a:ln>
                            <a:noFill/>
                          </a:ln>
                          <a:solidFill>
                            <a:srgbClr val="000000"/>
                          </a:solidFill>
                          <a:effectLst/>
                          <a:latin typeface="Garamond" pitchFamily="16" charset="0"/>
                          <a:ea typeface="Microsoft YaHei" charset="-122"/>
                          <a:cs typeface="Times New Roman" pitchFamily="18" charset="0"/>
                        </a:rPr>
                        <a:t>ΟΡΟΣΗΜΟ</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r>
              <a:tr h="676275">
                <a:tc>
                  <a:txBody>
                    <a:bodyPr/>
                    <a:lstStyle/>
                    <a:p>
                      <a:pPr marL="0" marR="0" lvl="0" indent="0" algn="just"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1" i="0" u="none" strike="noStrike" cap="none" normalizeH="0" baseline="0" smtClean="0">
                          <a:ln>
                            <a:noFill/>
                          </a:ln>
                          <a:solidFill>
                            <a:srgbClr val="000000"/>
                          </a:solidFill>
                          <a:effectLst/>
                          <a:latin typeface="Garamond" pitchFamily="16" charset="0"/>
                          <a:ea typeface="Microsoft YaHei" charset="-122"/>
                          <a:cs typeface="Times New Roman" pitchFamily="18" charset="0"/>
                        </a:rPr>
                        <a:t>1972</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UN-</a:t>
                      </a: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Στοκχόλμη</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1</a:t>
                      </a:r>
                      <a:r>
                        <a:rPr kumimoji="0" lang="el-GR" sz="1300" b="0" i="0" u="none" strike="noStrike" cap="none" normalizeH="0" baseline="30000" smtClean="0">
                          <a:ln>
                            <a:noFill/>
                          </a:ln>
                          <a:solidFill>
                            <a:srgbClr val="000000"/>
                          </a:solidFill>
                          <a:effectLst/>
                          <a:latin typeface="Garamond" pitchFamily="16" charset="0"/>
                          <a:ea typeface="Microsoft YaHei" charset="-122"/>
                          <a:cs typeface="Times New Roman" pitchFamily="18" charset="0"/>
                        </a:rPr>
                        <a:t>η</a:t>
                      </a: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 Παγκόσμια Συνδιάσκεψη για το Περιβάλλον</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Περιβαλλοντικό πρόβλημα</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r>
              <a:tr h="488950">
                <a:tc>
                  <a:txBody>
                    <a:bodyPr/>
                    <a:lstStyle/>
                    <a:p>
                      <a:pPr marL="0" marR="0" lvl="0" indent="0" algn="just"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1" i="0" u="none" strike="noStrike" cap="none" normalizeH="0" baseline="0" smtClean="0">
                          <a:ln>
                            <a:noFill/>
                          </a:ln>
                          <a:solidFill>
                            <a:srgbClr val="000000"/>
                          </a:solidFill>
                          <a:effectLst/>
                          <a:latin typeface="Garamond" pitchFamily="16" charset="0"/>
                          <a:ea typeface="Microsoft YaHei" charset="-122"/>
                          <a:cs typeface="Times New Roman" pitchFamily="18" charset="0"/>
                        </a:rPr>
                        <a:t>1975</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EEC-</a:t>
                      </a: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Βρυξέλλες</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Έκδοση Οδηγίας 440</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Προδιαγραφές ποιότητας πόσιμου νερού</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r>
              <a:tr h="488950">
                <a:tc>
                  <a:txBody>
                    <a:bodyPr/>
                    <a:lstStyle/>
                    <a:p>
                      <a:pPr marL="0" marR="0" lvl="0" indent="0" algn="just"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1" i="0" u="none" strike="noStrike" cap="none" normalizeH="0" baseline="0" smtClean="0">
                          <a:ln>
                            <a:noFill/>
                          </a:ln>
                          <a:solidFill>
                            <a:srgbClr val="000000"/>
                          </a:solidFill>
                          <a:effectLst/>
                          <a:latin typeface="Garamond" pitchFamily="16" charset="0"/>
                          <a:ea typeface="Microsoft YaHei" charset="-122"/>
                          <a:cs typeface="Times New Roman" pitchFamily="18" charset="0"/>
                        </a:rPr>
                        <a:t>1976</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EEC-</a:t>
                      </a: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Βρυξέλλες</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Έκδοση Οδηγίας 160</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Προδιαγραφές για τα νερά κολύμβησης</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r>
              <a:tr h="300038">
                <a:tc>
                  <a:txBody>
                    <a:bodyPr/>
                    <a:lstStyle/>
                    <a:p>
                      <a:pPr marL="0" marR="0" lvl="0" indent="0" algn="just"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1" i="0" u="none" strike="noStrike" cap="none" normalizeH="0" baseline="0" smtClean="0">
                          <a:ln>
                            <a:noFill/>
                          </a:ln>
                          <a:solidFill>
                            <a:srgbClr val="000000"/>
                          </a:solidFill>
                          <a:effectLst/>
                          <a:latin typeface="Garamond" pitchFamily="16" charset="0"/>
                          <a:ea typeface="Microsoft YaHei" charset="-122"/>
                          <a:cs typeface="Times New Roman" pitchFamily="18" charset="0"/>
                        </a:rPr>
                        <a:t>1977</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Mar del Plata</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Συνέδριο</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Εισαγωγή του όρου </a:t>
                      </a:r>
                      <a:r>
                        <a:rPr kumimoji="0" lang="en-US"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I</a:t>
                      </a: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a:t>
                      </a:r>
                      <a:r>
                        <a:rPr kumimoji="0" lang="en-US"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W</a:t>
                      </a: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a:t>
                      </a:r>
                      <a:r>
                        <a:rPr kumimoji="0" lang="en-US"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R</a:t>
                      </a: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a:t>
                      </a:r>
                      <a:r>
                        <a:rPr kumimoji="0" lang="en-US"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M</a:t>
                      </a: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r>
              <a:tr h="488950">
                <a:tc>
                  <a:txBody>
                    <a:bodyPr/>
                    <a:lstStyle/>
                    <a:p>
                      <a:pPr marL="0" marR="0" lvl="0" indent="0" algn="just"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1" i="0" u="none" strike="noStrike" cap="none" normalizeH="0" baseline="0" smtClean="0">
                          <a:ln>
                            <a:noFill/>
                          </a:ln>
                          <a:solidFill>
                            <a:srgbClr val="000000"/>
                          </a:solidFill>
                          <a:effectLst/>
                          <a:latin typeface="Garamond" pitchFamily="16" charset="0"/>
                          <a:ea typeface="Microsoft YaHei" charset="-122"/>
                          <a:cs typeface="Times New Roman" pitchFamily="18" charset="0"/>
                        </a:rPr>
                        <a:t>1980</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EEC-</a:t>
                      </a: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Βρυξέλλες</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Έκδοση Οδηγίας 68</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Προστασία υπόγειων υδάτων από επικίνδυνες ουσίες</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r>
              <a:tr h="300038">
                <a:tc>
                  <a:txBody>
                    <a:bodyPr/>
                    <a:lstStyle/>
                    <a:p>
                      <a:pPr marL="0" marR="0" lvl="0" indent="0" algn="just"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1" i="0" u="none" strike="noStrike" cap="none" normalizeH="0" baseline="0" smtClean="0">
                          <a:ln>
                            <a:noFill/>
                          </a:ln>
                          <a:solidFill>
                            <a:srgbClr val="000000"/>
                          </a:solidFill>
                          <a:effectLst/>
                          <a:latin typeface="Garamond" pitchFamily="16" charset="0"/>
                          <a:ea typeface="Microsoft YaHei" charset="-122"/>
                          <a:cs typeface="Times New Roman" pitchFamily="18" charset="0"/>
                        </a:rPr>
                        <a:t>1986</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ΕΔ-Αθήνα</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Νόμος 1650</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Νόμος για την προστασία του περιβάλλοντος</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r>
              <a:tr h="300038">
                <a:tc>
                  <a:txBody>
                    <a:bodyPr/>
                    <a:lstStyle/>
                    <a:p>
                      <a:pPr marL="0" marR="0" lvl="0" indent="0" algn="just"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1" i="0" u="none" strike="noStrike" cap="none" normalizeH="0" baseline="0" smtClean="0">
                          <a:ln>
                            <a:noFill/>
                          </a:ln>
                          <a:solidFill>
                            <a:srgbClr val="000000"/>
                          </a:solidFill>
                          <a:effectLst/>
                          <a:latin typeface="Garamond" pitchFamily="16" charset="0"/>
                          <a:ea typeface="Microsoft YaHei" charset="-122"/>
                          <a:cs typeface="Times New Roman" pitchFamily="18" charset="0"/>
                        </a:rPr>
                        <a:t>1987</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ΕΔ-Αθήνα</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Νόμος 1739</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Νόμος για τη διαχείριση των υδατικών πόρων</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r>
              <a:tr h="863600">
                <a:tc>
                  <a:txBody>
                    <a:bodyPr/>
                    <a:lstStyle/>
                    <a:p>
                      <a:pPr marL="0" marR="0" lvl="0" indent="0" algn="just"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1" i="0" u="none" strike="noStrike" cap="none" normalizeH="0" baseline="0" smtClean="0">
                          <a:ln>
                            <a:noFill/>
                          </a:ln>
                          <a:solidFill>
                            <a:srgbClr val="000000"/>
                          </a:solidFill>
                          <a:effectLst/>
                          <a:latin typeface="Garamond" pitchFamily="16" charset="0"/>
                          <a:ea typeface="Microsoft YaHei" charset="-122"/>
                          <a:cs typeface="Times New Roman" pitchFamily="18" charset="0"/>
                        </a:rPr>
                        <a:t>1987</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UN-</a:t>
                      </a: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Γενεύη</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Σύνοδος Παγκόσμιας Επιτροπής για το Περιβάλλον και την Ανάπτυξη</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Αναφορά </a:t>
                      </a:r>
                      <a:r>
                        <a:rPr kumimoji="0" lang="en-US"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Brundtland</a:t>
                      </a: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 “</a:t>
                      </a:r>
                      <a:r>
                        <a:rPr kumimoji="0" lang="en-US"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Our Common Future</a:t>
                      </a: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 – Εισαγωγή του όρου «Αειφόρος Ανάπτυξη» (</a:t>
                      </a:r>
                      <a:r>
                        <a:rPr kumimoji="0" lang="en-US"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Sustainable Development</a:t>
                      </a: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r>
            </a:tbl>
          </a:graphicData>
        </a:graphic>
      </p:graphicFrame>
    </p:spTree>
  </p:cSld>
  <p:clrMapOvr>
    <a:masterClrMapping/>
  </p:clrMapOvr>
  <p:transition>
    <p:randomBar dir="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30721"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Ορόσημα για τις σύγχρονες απόψεις περί Δ.Υ.Π.</a:t>
            </a:r>
          </a:p>
        </p:txBody>
      </p:sp>
      <p:graphicFrame>
        <p:nvGraphicFramePr>
          <p:cNvPr id="30722" name="Group 2"/>
          <p:cNvGraphicFramePr>
            <a:graphicFrameLocks noGrp="1"/>
          </p:cNvGraphicFramePr>
          <p:nvPr/>
        </p:nvGraphicFramePr>
        <p:xfrm>
          <a:off x="1331913" y="1047750"/>
          <a:ext cx="6627812" cy="5105404"/>
        </p:xfrm>
        <a:graphic>
          <a:graphicData uri="http://schemas.openxmlformats.org/drawingml/2006/table">
            <a:tbl>
              <a:tblPr/>
              <a:tblGrid>
                <a:gridCol w="566737"/>
                <a:gridCol w="1079500"/>
                <a:gridCol w="1454150"/>
                <a:gridCol w="3527425"/>
              </a:tblGrid>
              <a:tr h="687388">
                <a:tc>
                  <a:txBody>
                    <a:bodyPr/>
                    <a:lstStyle/>
                    <a:p>
                      <a:pPr marL="0" marR="0" lvl="0" indent="0" algn="just"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1" i="0" u="none" strike="noStrike" cap="none" normalizeH="0" baseline="0" smtClean="0">
                          <a:ln>
                            <a:noFill/>
                          </a:ln>
                          <a:solidFill>
                            <a:srgbClr val="000000"/>
                          </a:solidFill>
                          <a:effectLst/>
                          <a:latin typeface="Garamond" pitchFamily="16" charset="0"/>
                          <a:ea typeface="Microsoft YaHei" charset="-122"/>
                          <a:cs typeface="Times New Roman" pitchFamily="18" charset="0"/>
                        </a:rPr>
                        <a:t>1987</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EEC-</a:t>
                      </a: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Βρυξέλλες</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Ενιαία Ευρωπαϊκή Πράξη</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Μεταρρύθμιση στον τομέα του Περιβάλλοντος – Προσθήκη ιδιαίτερου κεφαλαίου στη συνθήκη για την ίδρυση της ΕΟΚ</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r>
              <a:tr h="490538">
                <a:tc>
                  <a:txBody>
                    <a:bodyPr/>
                    <a:lstStyle/>
                    <a:p>
                      <a:pPr marL="0" marR="0" lvl="0" indent="0" algn="just"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1" i="0" u="none" strike="noStrike" cap="none" normalizeH="0" baseline="0" smtClean="0">
                          <a:ln>
                            <a:noFill/>
                          </a:ln>
                          <a:solidFill>
                            <a:srgbClr val="000000"/>
                          </a:solidFill>
                          <a:effectLst/>
                          <a:latin typeface="Garamond" pitchFamily="16" charset="0"/>
                          <a:ea typeface="Microsoft YaHei" charset="-122"/>
                          <a:cs typeface="Times New Roman" pitchFamily="18" charset="0"/>
                        </a:rPr>
                        <a:t>1989</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EEC-</a:t>
                      </a: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Βρυξέλλες</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ECOFIN</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Αποδοχή του Καταστατικού Χάρτη για τη Διαχείριση των Υπόγειων Νερών</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r>
              <a:tr h="490538">
                <a:tc>
                  <a:txBody>
                    <a:bodyPr/>
                    <a:lstStyle/>
                    <a:p>
                      <a:pPr marL="0" marR="0" lvl="0" indent="0" algn="just"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1" i="0" u="none" strike="noStrike" cap="none" normalizeH="0" baseline="0" smtClean="0">
                          <a:ln>
                            <a:noFill/>
                          </a:ln>
                          <a:solidFill>
                            <a:srgbClr val="000000"/>
                          </a:solidFill>
                          <a:effectLst/>
                          <a:latin typeface="Garamond" pitchFamily="16" charset="0"/>
                          <a:ea typeface="Microsoft YaHei" charset="-122"/>
                          <a:cs typeface="Times New Roman" pitchFamily="18" charset="0"/>
                        </a:rPr>
                        <a:t>1991</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EEC-</a:t>
                      </a: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Βρυξέλλες</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Έκδοση Οδηγίας</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Οδηγία για τη ρύπανση των υδάτων από νιτρικές ουσίες</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r>
              <a:tr h="687388">
                <a:tc>
                  <a:txBody>
                    <a:bodyPr/>
                    <a:lstStyle/>
                    <a:p>
                      <a:pPr marL="0" marR="0" lvl="0" indent="0" algn="just"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1" i="0" u="none" strike="noStrike" cap="none" normalizeH="0" baseline="0" smtClean="0">
                          <a:ln>
                            <a:noFill/>
                          </a:ln>
                          <a:solidFill>
                            <a:srgbClr val="000000"/>
                          </a:solidFill>
                          <a:effectLst/>
                          <a:latin typeface="Garamond" pitchFamily="16" charset="0"/>
                          <a:ea typeface="Microsoft YaHei" charset="-122"/>
                          <a:cs typeface="Times New Roman" pitchFamily="18" charset="0"/>
                        </a:rPr>
                        <a:t>1992</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UN-</a:t>
                      </a: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Ρίο ντε Τζανέιρο</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Διάσκεψη για το Περιβάλλον και την Ανάπτυξη</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Agenda</a:t>
                      </a: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 21 – Υιοθέτηση της «αειφόρου ανάπτυξης» - Άρθρο για την ολιστική διαχείριση του νερού (18.6)</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r>
              <a:tr h="687388">
                <a:tc>
                  <a:txBody>
                    <a:bodyPr/>
                    <a:lstStyle/>
                    <a:p>
                      <a:pPr marL="0" marR="0" lvl="0" indent="0" algn="just"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1" i="0" u="none" strike="noStrike" cap="none" normalizeH="0" baseline="0" smtClean="0">
                          <a:ln>
                            <a:noFill/>
                          </a:ln>
                          <a:solidFill>
                            <a:srgbClr val="000000"/>
                          </a:solidFill>
                          <a:effectLst/>
                          <a:latin typeface="Garamond" pitchFamily="16" charset="0"/>
                          <a:ea typeface="Microsoft YaHei" charset="-122"/>
                          <a:cs typeface="Times New Roman" pitchFamily="18" charset="0"/>
                        </a:rPr>
                        <a:t>1992</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Δουβλίνο</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International Freshwater Conference</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Τέσσερις Αρχές του (Γλυκού) Νερού: Ολιστική προσέγγιση – Συνεργατική Διαδικασία – Συμμετοχή γυναικών – Οικονομική αξία</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r>
              <a:tr h="687388">
                <a:tc>
                  <a:txBody>
                    <a:bodyPr/>
                    <a:lstStyle/>
                    <a:p>
                      <a:pPr marL="0" marR="0" lvl="0" indent="0" algn="just"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1" i="0" u="none" strike="noStrike" cap="none" normalizeH="0" baseline="0" smtClean="0">
                          <a:ln>
                            <a:noFill/>
                          </a:ln>
                          <a:solidFill>
                            <a:srgbClr val="000000"/>
                          </a:solidFill>
                          <a:effectLst/>
                          <a:latin typeface="Garamond" pitchFamily="16" charset="0"/>
                          <a:ea typeface="Microsoft YaHei" charset="-122"/>
                          <a:cs typeface="Times New Roman" pitchFamily="18" charset="0"/>
                        </a:rPr>
                        <a:t>1992</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EEC-</a:t>
                      </a: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Βρυξέλλες</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Μεταρρύθμιση της Κοινής Αγροτικής Πολιτικής</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Μείωση εντατικών καλλιεργειών – Εφαρμογή γεωργο-περιβαλλοντικών προγραμμάτων</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r>
              <a:tr h="687388">
                <a:tc>
                  <a:txBody>
                    <a:bodyPr/>
                    <a:lstStyle/>
                    <a:p>
                      <a:pPr marL="0" marR="0" lvl="0" indent="0" algn="just"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1" i="0" u="none" strike="noStrike" cap="none" normalizeH="0" baseline="0" smtClean="0">
                          <a:ln>
                            <a:noFill/>
                          </a:ln>
                          <a:solidFill>
                            <a:srgbClr val="000000"/>
                          </a:solidFill>
                          <a:effectLst/>
                          <a:latin typeface="Garamond" pitchFamily="16" charset="0"/>
                          <a:ea typeface="Microsoft YaHei" charset="-122"/>
                          <a:cs typeface="Times New Roman" pitchFamily="18" charset="0"/>
                        </a:rPr>
                        <a:t>1993</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EU-</a:t>
                      </a: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Μάαστριχτ</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Έναρξη ισχύος συνθήκης Ε.Ε.</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Επιβεβαίωση του προσανατολισμού προς «σταθερή και διαρκή, σεβόμενη το περιβάλλον, ανάπτυξη (άρθρο 170)</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r>
              <a:tr h="687388">
                <a:tc>
                  <a:txBody>
                    <a:bodyPr/>
                    <a:lstStyle/>
                    <a:p>
                      <a:pPr marL="0" marR="0" lvl="0" indent="0" algn="just"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1" i="0" u="none" strike="noStrike" cap="none" normalizeH="0" baseline="0" smtClean="0">
                          <a:ln>
                            <a:noFill/>
                          </a:ln>
                          <a:solidFill>
                            <a:srgbClr val="000000"/>
                          </a:solidFill>
                          <a:effectLst/>
                          <a:latin typeface="Garamond" pitchFamily="16" charset="0"/>
                          <a:ea typeface="Microsoft YaHei" charset="-122"/>
                          <a:cs typeface="Times New Roman" pitchFamily="18" charset="0"/>
                        </a:rPr>
                        <a:t>1995</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MED-</a:t>
                      </a: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Βαρκελώνη</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Αναθεώρηση της Σύμβασης της Βαρκελώνης</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Ίδρυση Μεσογειακής Επιτροπής Αειφόρου Ανάπτυξης και Ομάδας Διαχείρισης Γλυκού Νερού</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r>
            </a:tbl>
          </a:graphicData>
        </a:graphic>
      </p:graphicFrame>
    </p:spTree>
  </p:cSld>
  <p:clrMapOvr>
    <a:masterClrMapping/>
  </p:clrMapOvr>
  <p:transition>
    <p:randomBar dir="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Ορόσημα για τις σύγχρονες απόψεις περί Δ.Υ.Π.</a:t>
            </a:r>
          </a:p>
        </p:txBody>
      </p:sp>
      <p:graphicFrame>
        <p:nvGraphicFramePr>
          <p:cNvPr id="31746" name="Group 2"/>
          <p:cNvGraphicFramePr>
            <a:graphicFrameLocks noGrp="1"/>
          </p:cNvGraphicFramePr>
          <p:nvPr/>
        </p:nvGraphicFramePr>
        <p:xfrm>
          <a:off x="1403350" y="1216025"/>
          <a:ext cx="6665913" cy="4711704"/>
        </p:xfrm>
        <a:graphic>
          <a:graphicData uri="http://schemas.openxmlformats.org/drawingml/2006/table">
            <a:tbl>
              <a:tblPr/>
              <a:tblGrid>
                <a:gridCol w="534988"/>
                <a:gridCol w="1019175"/>
                <a:gridCol w="1371600"/>
                <a:gridCol w="3740150"/>
              </a:tblGrid>
              <a:tr h="490538">
                <a:tc>
                  <a:txBody>
                    <a:bodyPr/>
                    <a:lstStyle/>
                    <a:p>
                      <a:pPr marL="0" marR="0" lvl="0" indent="0" algn="just"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1" i="0" u="none" strike="noStrike" cap="none" normalizeH="0" baseline="0" smtClean="0">
                          <a:ln>
                            <a:noFill/>
                          </a:ln>
                          <a:solidFill>
                            <a:srgbClr val="000000"/>
                          </a:solidFill>
                          <a:effectLst/>
                          <a:latin typeface="Garamond" pitchFamily="16" charset="0"/>
                          <a:ea typeface="Microsoft YaHei" charset="-122"/>
                          <a:cs typeface="Times New Roman" pitchFamily="18" charset="0"/>
                        </a:rPr>
                        <a:t>1995</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EU-</a:t>
                      </a: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Ελσίνκι</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Σύμβαση του Ελσίνκι</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Προστασία και χρησιμοποίηση ποταμών που διασχίζουν σύνορα και διεθνών λιμνών </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r>
              <a:tr h="490538">
                <a:tc>
                  <a:txBody>
                    <a:bodyPr/>
                    <a:lstStyle/>
                    <a:p>
                      <a:pPr marL="0" marR="0" lvl="0" indent="0" algn="just"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1" i="0" u="none" strike="noStrike" cap="none" normalizeH="0" baseline="0" smtClean="0">
                          <a:ln>
                            <a:noFill/>
                          </a:ln>
                          <a:solidFill>
                            <a:srgbClr val="000000"/>
                          </a:solidFill>
                          <a:effectLst/>
                          <a:latin typeface="Garamond" pitchFamily="16" charset="0"/>
                          <a:ea typeface="Microsoft YaHei" charset="-122"/>
                          <a:cs typeface="Times New Roman" pitchFamily="18" charset="0"/>
                        </a:rPr>
                        <a:t>1996</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EU-</a:t>
                      </a: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Βρυξέλλες</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Έκδοση Οδηγίας 61 </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Ολοκληρωμένος έλεγχος και πρόληψη της ρύπανσης</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r>
              <a:tr h="490538">
                <a:tc>
                  <a:txBody>
                    <a:bodyPr/>
                    <a:lstStyle/>
                    <a:p>
                      <a:pPr marL="0" marR="0" lvl="0" indent="0" algn="just"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1" i="0" u="none" strike="noStrike" cap="none" normalizeH="0" baseline="0" smtClean="0">
                          <a:ln>
                            <a:noFill/>
                          </a:ln>
                          <a:solidFill>
                            <a:srgbClr val="000000"/>
                          </a:solidFill>
                          <a:effectLst/>
                          <a:latin typeface="Garamond" pitchFamily="16" charset="0"/>
                          <a:ea typeface="Microsoft YaHei" charset="-122"/>
                          <a:cs typeface="Times New Roman" pitchFamily="18" charset="0"/>
                        </a:rPr>
                        <a:t>1997</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UN-</a:t>
                      </a: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Μαρακές</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1</a:t>
                      </a:r>
                      <a:r>
                        <a:rPr kumimoji="0" lang="en-US" sz="1300" b="0" i="0" u="none" strike="noStrike" cap="none" normalizeH="0" baseline="30000" smtClean="0">
                          <a:ln>
                            <a:noFill/>
                          </a:ln>
                          <a:solidFill>
                            <a:srgbClr val="000000"/>
                          </a:solidFill>
                          <a:effectLst/>
                          <a:latin typeface="Garamond" pitchFamily="16" charset="0"/>
                          <a:ea typeface="Microsoft YaHei" charset="-122"/>
                          <a:cs typeface="Times New Roman" pitchFamily="18" charset="0"/>
                        </a:rPr>
                        <a:t>st</a:t>
                      </a:r>
                      <a:r>
                        <a:rPr kumimoji="0" lang="en-US"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 World Water Forum</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Το νερό κεντρικό πρόβλημα του πλανήτη</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r>
              <a:tr h="687388">
                <a:tc>
                  <a:txBody>
                    <a:bodyPr/>
                    <a:lstStyle/>
                    <a:p>
                      <a:pPr marL="0" marR="0" lvl="0" indent="0" algn="just"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1" i="0" u="none" strike="noStrike" cap="none" normalizeH="0" baseline="0" smtClean="0">
                          <a:ln>
                            <a:noFill/>
                          </a:ln>
                          <a:solidFill>
                            <a:srgbClr val="000000"/>
                          </a:solidFill>
                          <a:effectLst/>
                          <a:latin typeface="Garamond" pitchFamily="16" charset="0"/>
                          <a:ea typeface="Microsoft YaHei" charset="-122"/>
                          <a:cs typeface="Times New Roman" pitchFamily="18" charset="0"/>
                        </a:rPr>
                        <a:t>1997</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EU-</a:t>
                      </a: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Άμστερνταμ</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Συνθήκη Άμστερνταμ</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Ενσωμάτωση της «αειφόρου ανάπτυξης» στη συνθήκη για την Ευρωπαϊκή Ένωση. Το περιβάλλον στις τομεακές πολιτικές.</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r>
              <a:tr h="687388">
                <a:tc>
                  <a:txBody>
                    <a:bodyPr/>
                    <a:lstStyle/>
                    <a:p>
                      <a:pPr marL="0" marR="0" lvl="0" indent="0" algn="just"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1" i="0" u="none" strike="noStrike" cap="none" normalizeH="0" baseline="0" smtClean="0">
                          <a:ln>
                            <a:noFill/>
                          </a:ln>
                          <a:solidFill>
                            <a:srgbClr val="000000"/>
                          </a:solidFill>
                          <a:effectLst/>
                          <a:latin typeface="Garamond" pitchFamily="16" charset="0"/>
                          <a:ea typeface="Microsoft YaHei" charset="-122"/>
                          <a:cs typeface="Times New Roman" pitchFamily="18" charset="0"/>
                        </a:rPr>
                        <a:t>1997</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UN</a:t>
                      </a: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-Κιότο</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Σύμβαση για την Αλλαγή του Κλίματος</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Πρωτόκολλο του Κιότο – Δεσμεύσεις για τις εκπομπές αερίων</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r>
              <a:tr h="687388">
                <a:tc>
                  <a:txBody>
                    <a:bodyPr/>
                    <a:lstStyle/>
                    <a:p>
                      <a:pPr marL="0" marR="0" lvl="0" indent="0" algn="just"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1" i="0" u="none" strike="noStrike" cap="none" normalizeH="0" baseline="0" smtClean="0">
                          <a:ln>
                            <a:noFill/>
                          </a:ln>
                          <a:solidFill>
                            <a:srgbClr val="000000"/>
                          </a:solidFill>
                          <a:effectLst/>
                          <a:latin typeface="Garamond" pitchFamily="16" charset="0"/>
                          <a:ea typeface="Microsoft YaHei" charset="-122"/>
                          <a:cs typeface="Times New Roman" pitchFamily="18" charset="0"/>
                        </a:rPr>
                        <a:t>1997</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ΕΔ-Αθήνα</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Νόμος</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Πρόγραμμα Ι.Καποδίστριας – Αναδιάρθρωση και αρμοδιότητες διαχείρισης νερού στην Α’ Τοπική Αυτοδιοίκηση</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r>
              <a:tr h="490538">
                <a:tc>
                  <a:txBody>
                    <a:bodyPr/>
                    <a:lstStyle/>
                    <a:p>
                      <a:pPr marL="0" marR="0" lvl="0" indent="0" algn="just"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1" i="0" u="none" strike="noStrike" cap="none" normalizeH="0" baseline="0" smtClean="0">
                          <a:ln>
                            <a:noFill/>
                          </a:ln>
                          <a:solidFill>
                            <a:srgbClr val="000000"/>
                          </a:solidFill>
                          <a:effectLst/>
                          <a:latin typeface="Garamond" pitchFamily="16" charset="0"/>
                          <a:ea typeface="Microsoft YaHei" charset="-122"/>
                          <a:cs typeface="Times New Roman" pitchFamily="18" charset="0"/>
                        </a:rPr>
                        <a:t>1998</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EU</a:t>
                      </a: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-Βρυξέλλες</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Έκδοση Οδηγίας 83</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Οδηγία για το νερό «ανθρώπινης κατανάλωσης</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r>
              <a:tr h="687388">
                <a:tc>
                  <a:txBody>
                    <a:bodyPr/>
                    <a:lstStyle/>
                    <a:p>
                      <a:pPr marL="0" marR="0" lvl="0" indent="0" algn="just"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1" i="0" u="none" strike="noStrike" cap="none" normalizeH="0" baseline="0" smtClean="0">
                          <a:ln>
                            <a:noFill/>
                          </a:ln>
                          <a:solidFill>
                            <a:srgbClr val="000000"/>
                          </a:solidFill>
                          <a:effectLst/>
                          <a:latin typeface="Garamond" pitchFamily="16" charset="0"/>
                          <a:ea typeface="Microsoft YaHei" charset="-122"/>
                          <a:cs typeface="Times New Roman" pitchFamily="18" charset="0"/>
                        </a:rPr>
                        <a:t>1998</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EU</a:t>
                      </a: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-Κάρντιφ</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Σύνοδος Ε.Ε.</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«Διαδικασία του Κάρντιφ» - Ενσωμάτωση της περιβαλλοντικής πολιτικής και της αειφόρου ανάπτυξης στις τομεακές πολιτικές</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r>
            </a:tbl>
          </a:graphicData>
        </a:graphic>
      </p:graphicFrame>
    </p:spTree>
  </p:cSld>
  <p:clrMapOvr>
    <a:masterClrMapping/>
  </p:clrMapOvr>
  <p:transition>
    <p:randomBar dir="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32769"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Ορόσημα για τις σύγχρονες απόψεις περί Δ.Υ.Π.</a:t>
            </a:r>
          </a:p>
        </p:txBody>
      </p:sp>
      <p:graphicFrame>
        <p:nvGraphicFramePr>
          <p:cNvPr id="32770" name="Group 2"/>
          <p:cNvGraphicFramePr>
            <a:graphicFrameLocks noGrp="1"/>
          </p:cNvGraphicFramePr>
          <p:nvPr/>
        </p:nvGraphicFramePr>
        <p:xfrm>
          <a:off x="1331913" y="1598613"/>
          <a:ext cx="6627812" cy="4300752"/>
        </p:xfrm>
        <a:graphic>
          <a:graphicData uri="http://schemas.openxmlformats.org/drawingml/2006/table">
            <a:tbl>
              <a:tblPr/>
              <a:tblGrid>
                <a:gridCol w="534987"/>
                <a:gridCol w="1019175"/>
                <a:gridCol w="1371600"/>
                <a:gridCol w="3702050"/>
              </a:tblGrid>
              <a:tr h="488950">
                <a:tc>
                  <a:txBody>
                    <a:bodyPr/>
                    <a:lstStyle/>
                    <a:p>
                      <a:pPr marL="0" marR="0" lvl="0" indent="0" algn="just"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1" i="0" u="none" strike="noStrike" cap="none" normalizeH="0" baseline="0" dirty="0" smtClean="0">
                          <a:ln>
                            <a:noFill/>
                          </a:ln>
                          <a:solidFill>
                            <a:srgbClr val="000000"/>
                          </a:solidFill>
                          <a:effectLst/>
                          <a:latin typeface="Garamond" pitchFamily="16" charset="0"/>
                          <a:ea typeface="Microsoft YaHei" charset="-122"/>
                          <a:cs typeface="Times New Roman" pitchFamily="18" charset="0"/>
                        </a:rPr>
                        <a:t>1998</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Παρίσι</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Paris Water Conference</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Έμφαση στην ολοκληρωμένη διαχείριση των υδατικών πόρων</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r>
              <a:tr h="685800">
                <a:tc>
                  <a:txBody>
                    <a:bodyPr/>
                    <a:lstStyle/>
                    <a:p>
                      <a:pPr marL="0" marR="0" lvl="0" indent="0" algn="just"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1" i="0" u="none" strike="noStrike" cap="none" normalizeH="0" baseline="0" smtClean="0">
                          <a:ln>
                            <a:noFill/>
                          </a:ln>
                          <a:solidFill>
                            <a:srgbClr val="000000"/>
                          </a:solidFill>
                          <a:effectLst/>
                          <a:latin typeface="Garamond" pitchFamily="16" charset="0"/>
                          <a:ea typeface="Microsoft YaHei" charset="-122"/>
                          <a:cs typeface="Times New Roman" pitchFamily="18" charset="0"/>
                        </a:rPr>
                        <a:t>1999</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EU</a:t>
                      </a: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-Βρυξέλλες</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Προτάσεις της </a:t>
                      </a:r>
                      <a:r>
                        <a:rPr kumimoji="0" lang="en-US"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Commission</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Περιβαλλοντική πολιτική στην «ενιαία αγορά» και όροι αειφόρου ανάπτυξης στις σχέσεις με τρίτες χώρες</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r>
              <a:tr h="488950">
                <a:tc>
                  <a:txBody>
                    <a:bodyPr/>
                    <a:lstStyle/>
                    <a:p>
                      <a:pPr marL="0" marR="0" lvl="0" indent="0" algn="just"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1" i="0" u="none" strike="noStrike" cap="none" normalizeH="0" baseline="0" smtClean="0">
                          <a:ln>
                            <a:noFill/>
                          </a:ln>
                          <a:solidFill>
                            <a:srgbClr val="000000"/>
                          </a:solidFill>
                          <a:effectLst/>
                          <a:latin typeface="Garamond" pitchFamily="16" charset="0"/>
                          <a:ea typeface="Microsoft YaHei" charset="-122"/>
                          <a:cs typeface="Times New Roman" pitchFamily="18" charset="0"/>
                        </a:rPr>
                        <a:t>2000</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300" b="0" i="0" u="none" strike="noStrike" cap="none" normalizeH="0" baseline="0" dirty="0" smtClean="0">
                          <a:ln>
                            <a:noFill/>
                          </a:ln>
                          <a:solidFill>
                            <a:srgbClr val="000000"/>
                          </a:solidFill>
                          <a:effectLst/>
                          <a:latin typeface="Garamond" pitchFamily="16" charset="0"/>
                          <a:ea typeface="Microsoft YaHei" charset="-122"/>
                          <a:cs typeface="Times New Roman" pitchFamily="18" charset="0"/>
                        </a:rPr>
                        <a:t>EU</a:t>
                      </a:r>
                      <a:r>
                        <a:rPr kumimoji="0" lang="el-GR" sz="1300" b="0" i="0" u="none" strike="noStrike" cap="none" normalizeH="0" baseline="0" dirty="0" smtClean="0">
                          <a:ln>
                            <a:noFill/>
                          </a:ln>
                          <a:solidFill>
                            <a:srgbClr val="000000"/>
                          </a:solidFill>
                          <a:effectLst/>
                          <a:latin typeface="Garamond" pitchFamily="16" charset="0"/>
                          <a:ea typeface="Microsoft YaHei" charset="-122"/>
                          <a:cs typeface="Times New Roman" pitchFamily="18" charset="0"/>
                        </a:rPr>
                        <a:t>-Βρυξέλλες</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dirty="0" smtClean="0">
                          <a:ln>
                            <a:noFill/>
                          </a:ln>
                          <a:solidFill>
                            <a:srgbClr val="000000"/>
                          </a:solidFill>
                          <a:effectLst/>
                          <a:latin typeface="Garamond" pitchFamily="16" charset="0"/>
                          <a:ea typeface="Microsoft YaHei" charset="-122"/>
                          <a:cs typeface="Times New Roman" pitchFamily="18" charset="0"/>
                        </a:rPr>
                        <a:t>Έκδοση Οδηγίας 60</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dirty="0" smtClean="0">
                          <a:ln>
                            <a:noFill/>
                          </a:ln>
                          <a:solidFill>
                            <a:srgbClr val="000000"/>
                          </a:solidFill>
                          <a:effectLst/>
                          <a:latin typeface="Garamond" pitchFamily="16" charset="0"/>
                          <a:ea typeface="Microsoft YaHei" charset="-122"/>
                          <a:cs typeface="Times New Roman" pitchFamily="18" charset="0"/>
                        </a:rPr>
                        <a:t>Προδιαγραφές και χρονοδιάγραμμα περιφερειακής ολοκληρωμένης διαχείρισης υδατικών πόρων</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r>
              <a:tr h="490538">
                <a:tc>
                  <a:txBody>
                    <a:bodyPr/>
                    <a:lstStyle/>
                    <a:p>
                      <a:pPr marL="0" marR="0" lvl="0" indent="0" algn="just"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1" i="0" u="none" strike="noStrike" cap="none" normalizeH="0" baseline="0" smtClean="0">
                          <a:ln>
                            <a:noFill/>
                          </a:ln>
                          <a:solidFill>
                            <a:srgbClr val="000000"/>
                          </a:solidFill>
                          <a:effectLst/>
                          <a:latin typeface="Garamond" pitchFamily="16" charset="0"/>
                          <a:ea typeface="Microsoft YaHei" charset="-122"/>
                          <a:cs typeface="Times New Roman" pitchFamily="18" charset="0"/>
                        </a:rPr>
                        <a:t>2000</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Χάγη</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2</a:t>
                      </a:r>
                      <a:r>
                        <a:rPr kumimoji="0" lang="en-US" sz="1300" b="0" i="0" u="none" strike="noStrike" cap="none" normalizeH="0" baseline="30000" smtClean="0">
                          <a:ln>
                            <a:noFill/>
                          </a:ln>
                          <a:solidFill>
                            <a:srgbClr val="000000"/>
                          </a:solidFill>
                          <a:effectLst/>
                          <a:latin typeface="Garamond" pitchFamily="16" charset="0"/>
                          <a:ea typeface="Microsoft YaHei" charset="-122"/>
                          <a:cs typeface="Times New Roman" pitchFamily="18" charset="0"/>
                        </a:rPr>
                        <a:t>nd</a:t>
                      </a:r>
                      <a:r>
                        <a:rPr kumimoji="0" lang="en-US"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 World Water Forum</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Έμφαση στην </a:t>
                      </a:r>
                      <a:r>
                        <a:rPr kumimoji="0" lang="en-US"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IWRM</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r>
              <a:tr h="685800">
                <a:tc>
                  <a:txBody>
                    <a:bodyPr/>
                    <a:lstStyle/>
                    <a:p>
                      <a:pPr marL="0" marR="0" lvl="0" indent="0" algn="just"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1" i="0" u="none" strike="noStrike" cap="none" normalizeH="0" baseline="0" smtClean="0">
                          <a:ln>
                            <a:noFill/>
                          </a:ln>
                          <a:solidFill>
                            <a:srgbClr val="000000"/>
                          </a:solidFill>
                          <a:effectLst/>
                          <a:latin typeface="Garamond" pitchFamily="16" charset="0"/>
                          <a:ea typeface="Microsoft YaHei" charset="-122"/>
                          <a:cs typeface="Times New Roman" pitchFamily="18" charset="0"/>
                        </a:rPr>
                        <a:t>2001</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Βόννη</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International Freshwater Conference</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Έμφαση στην </a:t>
                      </a:r>
                      <a:r>
                        <a:rPr kumimoji="0" lang="en-US"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IWRM</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r>
              <a:tr h="685800">
                <a:tc>
                  <a:txBody>
                    <a:bodyPr/>
                    <a:lstStyle/>
                    <a:p>
                      <a:pPr marL="0" marR="0" lvl="0" indent="0" algn="just"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1" i="0" u="none" strike="noStrike" cap="none" normalizeH="0" baseline="0" smtClean="0">
                          <a:ln>
                            <a:noFill/>
                          </a:ln>
                          <a:solidFill>
                            <a:srgbClr val="000000"/>
                          </a:solidFill>
                          <a:effectLst/>
                          <a:latin typeface="Garamond" pitchFamily="16" charset="0"/>
                          <a:ea typeface="Microsoft YaHei" charset="-122"/>
                          <a:cs typeface="Times New Roman" pitchFamily="18" charset="0"/>
                        </a:rPr>
                        <a:t>2002</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UN-</a:t>
                      </a: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Γιοχάνεσμπουργκ</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World Summit on Sustainable Development</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Στόχοι, προγράμματα και δεσμεύσεις (και από την Ε.Ε.) για τους υδατικούς πόρους και την αειφόρο ανάπτυξη</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r>
              <a:tr h="300038">
                <a:tc>
                  <a:txBody>
                    <a:bodyPr/>
                    <a:lstStyle/>
                    <a:p>
                      <a:pPr marL="0" marR="0" lvl="0" indent="0" algn="just"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1" i="0" u="none" strike="noStrike" cap="none" normalizeH="0" baseline="0" dirty="0" smtClean="0">
                          <a:ln>
                            <a:noFill/>
                          </a:ln>
                          <a:solidFill>
                            <a:srgbClr val="000000"/>
                          </a:solidFill>
                          <a:effectLst/>
                          <a:latin typeface="Garamond" pitchFamily="16" charset="0"/>
                          <a:ea typeface="Microsoft YaHei" charset="-122"/>
                          <a:cs typeface="Times New Roman" pitchFamily="18" charset="0"/>
                        </a:rPr>
                        <a:t>2003</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dirty="0" smtClean="0">
                          <a:ln>
                            <a:noFill/>
                          </a:ln>
                          <a:solidFill>
                            <a:srgbClr val="000000"/>
                          </a:solidFill>
                          <a:effectLst/>
                          <a:latin typeface="Garamond" pitchFamily="16" charset="0"/>
                          <a:ea typeface="Microsoft YaHei" charset="-122"/>
                          <a:cs typeface="Times New Roman" pitchFamily="18" charset="0"/>
                        </a:rPr>
                        <a:t>ΕΔ-Αθήνα</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Νόμος 3199</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l-GR" sz="1300" b="0" i="0" u="none" strike="noStrike" cap="none" normalizeH="0" baseline="0" smtClean="0">
                          <a:ln>
                            <a:noFill/>
                          </a:ln>
                          <a:solidFill>
                            <a:srgbClr val="000000"/>
                          </a:solidFill>
                          <a:effectLst/>
                          <a:latin typeface="Garamond" pitchFamily="16" charset="0"/>
                          <a:ea typeface="Microsoft YaHei" charset="-122"/>
                          <a:cs typeface="Times New Roman" pitchFamily="18" charset="0"/>
                        </a:rPr>
                        <a:t>Νόμος εναρμόνισης με την Οδηγία 2000/60</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r>
              <a:tr h="300038">
                <a:tc>
                  <a:txBody>
                    <a:bodyPr/>
                    <a:lstStyle/>
                    <a:p>
                      <a:pPr marL="0" marR="0" lvl="0" indent="0" algn="just"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300" b="1" i="0" u="none" strike="noStrike" cap="none" normalizeH="0" baseline="0" dirty="0" smtClean="0">
                          <a:ln>
                            <a:noFill/>
                          </a:ln>
                          <a:solidFill>
                            <a:srgbClr val="000000"/>
                          </a:solidFill>
                          <a:effectLst/>
                          <a:latin typeface="Garamond" pitchFamily="16" charset="0"/>
                          <a:ea typeface="Microsoft YaHei" charset="-122"/>
                          <a:cs typeface="Times New Roman" pitchFamily="18" charset="0"/>
                        </a:rPr>
                        <a:t>2007</a:t>
                      </a:r>
                      <a:endParaRPr kumimoji="0" lang="el-GR" sz="1300" b="1" i="0" u="none" strike="noStrike" cap="none" normalizeH="0" baseline="0" dirty="0" smtClean="0">
                        <a:ln>
                          <a:noFill/>
                        </a:ln>
                        <a:solidFill>
                          <a:srgbClr val="000000"/>
                        </a:solidFill>
                        <a:effectLst/>
                        <a:latin typeface="Garamond" pitchFamily="16" charset="0"/>
                        <a:ea typeface="Microsoft YaHei" charset="-122"/>
                        <a:cs typeface="Times New Roman" pitchFamily="18" charset="0"/>
                      </a:endParaRP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1300" b="0" i="0" u="none" strike="noStrike" cap="none" normalizeH="0" baseline="0" dirty="0" smtClean="0">
                          <a:ln>
                            <a:noFill/>
                          </a:ln>
                          <a:solidFill>
                            <a:srgbClr val="000000"/>
                          </a:solidFill>
                          <a:effectLst/>
                          <a:latin typeface="Garamond" pitchFamily="16" charset="0"/>
                          <a:ea typeface="Microsoft YaHei" charset="-122"/>
                          <a:cs typeface="Times New Roman" pitchFamily="18" charset="0"/>
                        </a:rPr>
                        <a:t>EU</a:t>
                      </a:r>
                      <a:r>
                        <a:rPr kumimoji="0" lang="el-GR" sz="1300" b="0" i="0" u="none" strike="noStrike" cap="none" normalizeH="0" baseline="0" dirty="0" smtClean="0">
                          <a:ln>
                            <a:noFill/>
                          </a:ln>
                          <a:solidFill>
                            <a:srgbClr val="000000"/>
                          </a:solidFill>
                          <a:effectLst/>
                          <a:latin typeface="Garamond" pitchFamily="16" charset="0"/>
                          <a:ea typeface="Microsoft YaHei" charset="-122"/>
                          <a:cs typeface="Times New Roman" pitchFamily="18" charset="0"/>
                        </a:rPr>
                        <a:t>-Βρυξέλλες</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l-GR" sz="1300" b="0" i="0" u="none" strike="noStrike" cap="none" normalizeH="0" baseline="0" dirty="0" smtClean="0">
                          <a:ln>
                            <a:noFill/>
                          </a:ln>
                          <a:solidFill>
                            <a:srgbClr val="000000"/>
                          </a:solidFill>
                          <a:effectLst/>
                          <a:latin typeface="Garamond" pitchFamily="16" charset="0"/>
                          <a:ea typeface="Microsoft YaHei" charset="-122"/>
                          <a:cs typeface="Times New Roman" pitchFamily="18" charset="0"/>
                        </a:rPr>
                        <a:t>Έκδοση Οδηγίας </a:t>
                      </a:r>
                      <a:r>
                        <a:rPr kumimoji="0" lang="en-US" sz="1300" b="0" i="0" u="none" strike="noStrike" cap="none" normalizeH="0" baseline="0" dirty="0" smtClean="0">
                          <a:ln>
                            <a:noFill/>
                          </a:ln>
                          <a:solidFill>
                            <a:srgbClr val="000000"/>
                          </a:solidFill>
                          <a:effectLst/>
                          <a:latin typeface="Garamond" pitchFamily="16" charset="0"/>
                          <a:ea typeface="Microsoft YaHei" charset="-122"/>
                          <a:cs typeface="Times New Roman" pitchFamily="18" charset="0"/>
                        </a:rPr>
                        <a:t>2007/</a:t>
                      </a:r>
                      <a:r>
                        <a:rPr kumimoji="0" lang="el-GR" sz="1300" b="0" i="0" u="none" strike="noStrike" cap="none" normalizeH="0" baseline="0" dirty="0" smtClean="0">
                          <a:ln>
                            <a:noFill/>
                          </a:ln>
                          <a:solidFill>
                            <a:srgbClr val="000000"/>
                          </a:solidFill>
                          <a:effectLst/>
                          <a:latin typeface="Garamond" pitchFamily="16" charset="0"/>
                          <a:ea typeface="Microsoft YaHei" charset="-122"/>
                          <a:cs typeface="Times New Roman" pitchFamily="18" charset="0"/>
                        </a:rPr>
                        <a:t>60</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457200" rtl="0" eaLnBrk="1" fontAlgn="base" latinLnBrk="0" hangingPunct="1">
                        <a:lnSpc>
                          <a:spcPct val="9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l-GR" sz="1300" b="0" i="0" u="none" strike="noStrike" cap="none" normalizeH="0" baseline="0" dirty="0" smtClean="0">
                          <a:ln>
                            <a:noFill/>
                          </a:ln>
                          <a:solidFill>
                            <a:srgbClr val="000000"/>
                          </a:solidFill>
                          <a:effectLst/>
                          <a:latin typeface="Garamond" pitchFamily="16" charset="0"/>
                          <a:ea typeface="Microsoft YaHei" charset="-122"/>
                          <a:cs typeface="Times New Roman" pitchFamily="18" charset="0"/>
                        </a:rPr>
                        <a:t>Προδιαγραφές και χρονοδιάγραμμα περιφερειακής ολοκληρωμένης διαχείρισης κινδύνου πλημμύρας</a:t>
                      </a:r>
                    </a:p>
                  </a:txBody>
                  <a:tcPr marL="90000" marR="90000" marT="71460"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solidFill>
                      <a:srgbClr val="99FF99"/>
                    </a:solidFill>
                  </a:tcPr>
                </a:tc>
              </a:tr>
            </a:tbl>
          </a:graphicData>
        </a:graphic>
      </p:graphicFrame>
    </p:spTree>
  </p:cSld>
  <p:clrMapOvr>
    <a:masterClrMapping/>
  </p:clrMapOvr>
  <p:transition>
    <p:randomBar dir="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33793"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Στόχος</a:t>
            </a:r>
          </a:p>
        </p:txBody>
      </p:sp>
      <p:sp>
        <p:nvSpPr>
          <p:cNvPr id="33794" name="Text Box 2"/>
          <p:cNvSpPr txBox="1">
            <a:spLocks noChangeArrowheads="1"/>
          </p:cNvSpPr>
          <p:nvPr/>
        </p:nvSpPr>
        <p:spPr bwMode="auto">
          <a:xfrm>
            <a:off x="457200" y="1268413"/>
            <a:ext cx="8229600" cy="3600450"/>
          </a:xfrm>
          <a:prstGeom prst="rect">
            <a:avLst/>
          </a:prstGeom>
          <a:noFill/>
          <a:ln w="9525" cap="flat">
            <a:noFill/>
            <a:round/>
            <a:headEnd/>
            <a:tailEnd/>
          </a:ln>
          <a:effectLst/>
        </p:spPr>
        <p:txBody>
          <a:bodyPr/>
          <a:lstStyle/>
          <a:p>
            <a:pPr marL="339725" indent="-339725">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u="sng">
                <a:solidFill>
                  <a:srgbClr val="99FF99"/>
                </a:solidFill>
              </a:rPr>
              <a:t>Αειφόρος Ανάπτυξη</a:t>
            </a:r>
            <a:r>
              <a:rPr lang="en-GB" u="sng">
                <a:solidFill>
                  <a:srgbClr val="99FF99"/>
                </a:solidFill>
              </a:rPr>
              <a:t> (</a:t>
            </a:r>
            <a:r>
              <a:rPr lang="el-GR" u="sng">
                <a:solidFill>
                  <a:srgbClr val="99FF99"/>
                </a:solidFill>
              </a:rPr>
              <a:t>Αναφορά </a:t>
            </a:r>
            <a:r>
              <a:rPr lang="en-GB" u="sng">
                <a:solidFill>
                  <a:srgbClr val="99FF99"/>
                </a:solidFill>
              </a:rPr>
              <a:t>Brundtland, </a:t>
            </a:r>
            <a:r>
              <a:rPr lang="el-GR" u="sng">
                <a:solidFill>
                  <a:srgbClr val="99FF99"/>
                </a:solidFill>
              </a:rPr>
              <a:t>Γενεύη</a:t>
            </a:r>
            <a:r>
              <a:rPr lang="en-GB" u="sng">
                <a:solidFill>
                  <a:srgbClr val="99FF99"/>
                </a:solidFill>
              </a:rPr>
              <a:t> 1987)</a:t>
            </a:r>
            <a:r>
              <a:rPr lang="el-GR">
                <a:solidFill>
                  <a:srgbClr val="99FF99"/>
                </a:solidFill>
              </a:rPr>
              <a:t>:</a:t>
            </a:r>
          </a:p>
          <a:p>
            <a:pPr marL="739775" lvl="1" indent="-282575">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Η ανάπτυξη πρέπει να γίνεται </a:t>
            </a:r>
            <a:r>
              <a:rPr lang="el-GR" b="1" u="sng">
                <a:solidFill>
                  <a:srgbClr val="FFFF00"/>
                </a:solidFill>
              </a:rPr>
              <a:t>εντός των ορίων του περιβάλλοντος</a:t>
            </a:r>
            <a:r>
              <a:rPr lang="el-GR">
                <a:solidFill>
                  <a:srgbClr val="99FF99"/>
                </a:solidFill>
              </a:rPr>
              <a:t>, έτσι ώστε </a:t>
            </a:r>
          </a:p>
          <a:p>
            <a:pPr lvl="2">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να μην διακινδυνεύεται η δυνατότητα ανάπτυξης των επόμενων γενεών, δηλαδή </a:t>
            </a:r>
          </a:p>
          <a:p>
            <a:pPr lvl="2">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να καλύπτει τις </a:t>
            </a:r>
            <a:r>
              <a:rPr lang="el-GR" b="1">
                <a:solidFill>
                  <a:srgbClr val="FFFF00"/>
                </a:solidFill>
              </a:rPr>
              <a:t>σημερινές ανάγκες</a:t>
            </a:r>
            <a:r>
              <a:rPr lang="el-GR">
                <a:solidFill>
                  <a:srgbClr val="99FF99"/>
                </a:solidFill>
              </a:rPr>
              <a:t>, λαμβάνοντας υπόψη τις </a:t>
            </a:r>
            <a:r>
              <a:rPr lang="el-GR" b="1">
                <a:solidFill>
                  <a:srgbClr val="FFFF00"/>
                </a:solidFill>
              </a:rPr>
              <a:t>μελλοντικές</a:t>
            </a:r>
          </a:p>
          <a:p>
            <a:pPr marL="341313" indent="-339725">
              <a:spcBef>
                <a:spcPts val="500"/>
              </a:spcBef>
              <a:buClrTx/>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endParaRPr lang="el-GR" b="1">
              <a:solidFill>
                <a:srgbClr val="FFFF00"/>
              </a:solidFill>
            </a:endParaRPr>
          </a:p>
        </p:txBody>
      </p:sp>
      <p:sp>
        <p:nvSpPr>
          <p:cNvPr id="33795" name="Oval 3"/>
          <p:cNvSpPr>
            <a:spLocks noChangeArrowheads="1"/>
          </p:cNvSpPr>
          <p:nvPr/>
        </p:nvSpPr>
        <p:spPr bwMode="auto">
          <a:xfrm>
            <a:off x="3419475" y="260350"/>
            <a:ext cx="792163" cy="792163"/>
          </a:xfrm>
          <a:prstGeom prst="ellipse">
            <a:avLst/>
          </a:prstGeom>
          <a:solidFill>
            <a:srgbClr val="FFFF00">
              <a:alpha val="50000"/>
            </a:srgbClr>
          </a:solidFill>
          <a:ln w="4680" cap="sq">
            <a:solidFill>
              <a:srgbClr val="FFFF00"/>
            </a:solidFill>
            <a:miter lim="800000"/>
            <a:headEnd/>
            <a:tailEnd/>
          </a:ln>
          <a:effectLst/>
        </p:spPr>
        <p:txBody>
          <a:bodyPr wrap="none" anchor="ctr"/>
          <a:lstStyle/>
          <a:p>
            <a:endParaRPr lang="el-G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additive="repl">
                                        <p:cTn id="6" dur="1" fill="hold">
                                          <p:stCondLst>
                                            <p:cond delay="0"/>
                                          </p:stCondLst>
                                        </p:cTn>
                                        <p:tgtEl>
                                          <p:spTgt spid="33794">
                                            <p:txEl>
                                              <p:pRg st="0" end="0"/>
                                            </p:txEl>
                                          </p:spTgt>
                                        </p:tgtEl>
                                        <p:attrNameLst>
                                          <p:attrName>style.visibility</p:attrName>
                                        </p:attrNameLst>
                                      </p:cBhvr>
                                      <p:to>
                                        <p:strVal val="visible"/>
                                      </p:to>
                                    </p:set>
                                    <p:animEffect transition="in" filter="wipe(up)">
                                      <p:cBhvr additive="repl">
                                        <p:cTn id="7" dur="500"/>
                                        <p:tgtEl>
                                          <p:spTgt spid="33794">
                                            <p:txEl>
                                              <p:pRg st="0" end="0"/>
                                            </p:txEl>
                                          </p:spTgt>
                                        </p:tgtEl>
                                      </p:cBhvr>
                                    </p:animEffect>
                                  </p:childTnLst>
                                </p:cTn>
                              </p:par>
                              <p:par>
                                <p:cTn id="8" presetID="22" presetClass="entr" presetSubtype="1" fill="hold" nodeType="withEffect">
                                  <p:stCondLst>
                                    <p:cond delay="0"/>
                                  </p:stCondLst>
                                  <p:childTnLst>
                                    <p:set>
                                      <p:cBhvr additive="repl">
                                        <p:cTn id="9" dur="1" fill="hold">
                                          <p:stCondLst>
                                            <p:cond delay="0"/>
                                          </p:stCondLst>
                                        </p:cTn>
                                        <p:tgtEl>
                                          <p:spTgt spid="33794">
                                            <p:txEl>
                                              <p:pRg st="1" end="1"/>
                                            </p:txEl>
                                          </p:spTgt>
                                        </p:tgtEl>
                                        <p:attrNameLst>
                                          <p:attrName>style.visibility</p:attrName>
                                        </p:attrNameLst>
                                      </p:cBhvr>
                                      <p:to>
                                        <p:strVal val="visible"/>
                                      </p:to>
                                    </p:set>
                                    <p:animEffect transition="in" filter="wipe(up)">
                                      <p:cBhvr additive="repl">
                                        <p:cTn id="10" dur="500"/>
                                        <p:tgtEl>
                                          <p:spTgt spid="33794">
                                            <p:txEl>
                                              <p:pRg st="1" end="1"/>
                                            </p:txEl>
                                          </p:spTgt>
                                        </p:tgtEl>
                                      </p:cBhvr>
                                    </p:animEffect>
                                  </p:childTnLst>
                                </p:cTn>
                              </p:par>
                              <p:par>
                                <p:cTn id="11" presetID="22" presetClass="entr" presetSubtype="1" fill="hold" nodeType="withEffect">
                                  <p:stCondLst>
                                    <p:cond delay="0"/>
                                  </p:stCondLst>
                                  <p:childTnLst>
                                    <p:set>
                                      <p:cBhvr additive="repl">
                                        <p:cTn id="12" dur="1" fill="hold">
                                          <p:stCondLst>
                                            <p:cond delay="0"/>
                                          </p:stCondLst>
                                        </p:cTn>
                                        <p:tgtEl>
                                          <p:spTgt spid="33794">
                                            <p:txEl>
                                              <p:pRg st="2" end="2"/>
                                            </p:txEl>
                                          </p:spTgt>
                                        </p:tgtEl>
                                        <p:attrNameLst>
                                          <p:attrName>style.visibility</p:attrName>
                                        </p:attrNameLst>
                                      </p:cBhvr>
                                      <p:to>
                                        <p:strVal val="visible"/>
                                      </p:to>
                                    </p:set>
                                    <p:animEffect transition="in" filter="wipe(up)">
                                      <p:cBhvr additive="repl">
                                        <p:cTn id="13" dur="500"/>
                                        <p:tgtEl>
                                          <p:spTgt spid="33794">
                                            <p:txEl>
                                              <p:pRg st="2" end="2"/>
                                            </p:txEl>
                                          </p:spTgt>
                                        </p:tgtEl>
                                      </p:cBhvr>
                                    </p:animEffect>
                                  </p:childTnLst>
                                </p:cTn>
                              </p:par>
                              <p:par>
                                <p:cTn id="14" presetID="22" presetClass="entr" presetSubtype="1" fill="hold" nodeType="withEffect">
                                  <p:stCondLst>
                                    <p:cond delay="0"/>
                                  </p:stCondLst>
                                  <p:childTnLst>
                                    <p:set>
                                      <p:cBhvr additive="repl">
                                        <p:cTn id="15" dur="1" fill="hold">
                                          <p:stCondLst>
                                            <p:cond delay="0"/>
                                          </p:stCondLst>
                                        </p:cTn>
                                        <p:tgtEl>
                                          <p:spTgt spid="33794">
                                            <p:txEl>
                                              <p:pRg st="3" end="3"/>
                                            </p:txEl>
                                          </p:spTgt>
                                        </p:tgtEl>
                                        <p:attrNameLst>
                                          <p:attrName>style.visibility</p:attrName>
                                        </p:attrNameLst>
                                      </p:cBhvr>
                                      <p:to>
                                        <p:strVal val="visible"/>
                                      </p:to>
                                    </p:set>
                                    <p:animEffect transition="in" filter="wipe(up)">
                                      <p:cBhvr additive="repl">
                                        <p:cTn id="16" dur="500"/>
                                        <p:tgtEl>
                                          <p:spTgt spid="3379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34817"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Θεσμικό Πλαίσιο</a:t>
            </a:r>
          </a:p>
        </p:txBody>
      </p:sp>
      <p:sp>
        <p:nvSpPr>
          <p:cNvPr id="34818" name="Text Box 2"/>
          <p:cNvSpPr txBox="1">
            <a:spLocks noChangeArrowheads="1"/>
          </p:cNvSpPr>
          <p:nvPr/>
        </p:nvSpPr>
        <p:spPr bwMode="auto">
          <a:xfrm>
            <a:off x="457200" y="1052513"/>
            <a:ext cx="8229600" cy="5073650"/>
          </a:xfrm>
          <a:prstGeom prst="rect">
            <a:avLst/>
          </a:prstGeom>
          <a:noFill/>
          <a:ln w="9525" cap="flat">
            <a:noFill/>
            <a:round/>
            <a:headEnd/>
            <a:tailEnd/>
          </a:ln>
          <a:effectLst/>
        </p:spPr>
        <p:txBody>
          <a:bodyPr/>
          <a:lstStyle/>
          <a:p>
            <a:pPr marL="339725" indent="-339725">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a:solidFill>
                  <a:srgbClr val="99FF99"/>
                </a:solidFill>
              </a:rPr>
              <a:t>Agenda 21 (</a:t>
            </a:r>
            <a:r>
              <a:rPr lang="el-GR">
                <a:solidFill>
                  <a:srgbClr val="99FF99"/>
                </a:solidFill>
              </a:rPr>
              <a:t>παρ.</a:t>
            </a:r>
            <a:r>
              <a:rPr lang="en-US">
                <a:solidFill>
                  <a:srgbClr val="99FF99"/>
                </a:solidFill>
              </a:rPr>
              <a:t> 18.6):</a:t>
            </a:r>
          </a:p>
          <a:p>
            <a:pPr marL="739775" lvl="1" indent="-282575">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a:t>
            </a:r>
            <a:r>
              <a:rPr lang="el-GR" b="1">
                <a:solidFill>
                  <a:srgbClr val="FFFF00"/>
                </a:solidFill>
              </a:rPr>
              <a:t>ολιστική διαχείριση</a:t>
            </a:r>
            <a:r>
              <a:rPr lang="el-GR">
                <a:solidFill>
                  <a:srgbClr val="99FF99"/>
                </a:solidFill>
              </a:rPr>
              <a:t> του γλυκού νερού ως </a:t>
            </a:r>
            <a:r>
              <a:rPr lang="el-GR" b="1">
                <a:solidFill>
                  <a:srgbClr val="FFFF00"/>
                </a:solidFill>
              </a:rPr>
              <a:t>πεπερασμένης</a:t>
            </a:r>
            <a:r>
              <a:rPr lang="el-GR">
                <a:solidFill>
                  <a:srgbClr val="99FF99"/>
                </a:solidFill>
              </a:rPr>
              <a:t> και πολύτιμης πηγής και </a:t>
            </a:r>
            <a:r>
              <a:rPr lang="el-GR" b="1">
                <a:solidFill>
                  <a:srgbClr val="FFFF00"/>
                </a:solidFill>
              </a:rPr>
              <a:t>διασύνδεση</a:t>
            </a:r>
            <a:r>
              <a:rPr lang="el-GR">
                <a:solidFill>
                  <a:srgbClr val="99FF99"/>
                </a:solidFill>
              </a:rPr>
              <a:t> τομεακών υδατικών σχεδίων και προγραμμάτων…»</a:t>
            </a:r>
          </a:p>
          <a:p>
            <a:pPr marL="339725" indent="-339725">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a:solidFill>
                  <a:srgbClr val="99FF99"/>
                </a:solidFill>
              </a:rPr>
              <a:t>Cooperation vs Conflict:</a:t>
            </a:r>
          </a:p>
          <a:p>
            <a:pPr marL="739775" lvl="1" indent="-282575">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Επίλυση τοπικών, υπερτοπικών, διακρατικών και διεθνών διενέξεων με επίκεντρο τους υδατικούς πόρους με </a:t>
            </a:r>
            <a:r>
              <a:rPr lang="el-GR" b="1">
                <a:solidFill>
                  <a:srgbClr val="FFFF00"/>
                </a:solidFill>
              </a:rPr>
              <a:t>συνέργεια</a:t>
            </a:r>
            <a:r>
              <a:rPr lang="el-GR">
                <a:solidFill>
                  <a:srgbClr val="99FF99"/>
                </a:solidFill>
              </a:rPr>
              <a:t> και </a:t>
            </a:r>
            <a:r>
              <a:rPr lang="el-GR" b="1">
                <a:solidFill>
                  <a:srgbClr val="FFFF00"/>
                </a:solidFill>
              </a:rPr>
              <a:t>συμμετοχική διαδικασία</a:t>
            </a:r>
            <a:r>
              <a:rPr lang="el-GR">
                <a:solidFill>
                  <a:srgbClr val="99FF99"/>
                </a:solidFill>
              </a:rPr>
              <a:t>.</a:t>
            </a:r>
          </a:p>
          <a:p>
            <a:pPr marL="339725" indent="-339725">
              <a:spcBef>
                <a:spcPts val="500"/>
              </a:spcBef>
              <a:buClr>
                <a:srgbClr val="FFFF00"/>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b="1">
                <a:solidFill>
                  <a:srgbClr val="FFFF00"/>
                </a:solidFill>
              </a:rPr>
              <a:t>Οικονομική αξία</a:t>
            </a:r>
            <a:r>
              <a:rPr lang="el-GR">
                <a:solidFill>
                  <a:srgbClr val="99FF99"/>
                </a:solidFill>
              </a:rPr>
              <a:t> του νερού και </a:t>
            </a:r>
            <a:r>
              <a:rPr lang="el-GR" b="1">
                <a:solidFill>
                  <a:srgbClr val="FFFF00"/>
                </a:solidFill>
              </a:rPr>
              <a:t>ανάκτηση κόστους</a:t>
            </a:r>
          </a:p>
          <a:p>
            <a:pPr marL="739775" lvl="1" indent="-282575">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Αρχές του Δουβλίνου</a:t>
            </a:r>
          </a:p>
          <a:p>
            <a:pPr marL="739775" lvl="1" indent="-282575">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Οδηγία Πλαίσιο για το νερό</a:t>
            </a:r>
          </a:p>
        </p:txBody>
      </p:sp>
      <p:sp>
        <p:nvSpPr>
          <p:cNvPr id="34819" name="Oval 3"/>
          <p:cNvSpPr>
            <a:spLocks noChangeArrowheads="1"/>
          </p:cNvSpPr>
          <p:nvPr/>
        </p:nvSpPr>
        <p:spPr bwMode="auto">
          <a:xfrm>
            <a:off x="3419475" y="260350"/>
            <a:ext cx="792163" cy="792163"/>
          </a:xfrm>
          <a:prstGeom prst="ellipse">
            <a:avLst/>
          </a:prstGeom>
          <a:solidFill>
            <a:srgbClr val="FFFF00">
              <a:alpha val="50000"/>
            </a:srgbClr>
          </a:solidFill>
          <a:ln w="4680" cap="sq">
            <a:solidFill>
              <a:srgbClr val="FFFF00"/>
            </a:solidFill>
            <a:miter lim="800000"/>
            <a:headEnd/>
            <a:tailEnd/>
          </a:ln>
          <a:effectLst/>
        </p:spPr>
        <p:txBody>
          <a:bodyPr wrap="none" anchor="ctr"/>
          <a:lstStyle/>
          <a:p>
            <a:endParaRPr lang="el-GR"/>
          </a:p>
        </p:txBody>
      </p:sp>
    </p:spTree>
  </p:cSld>
  <p:clrMapOvr>
    <a:masterClrMapping/>
  </p:clrMapOvr>
  <p:transition>
    <p:randomBar dir="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35841"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Θεσμικό Πλαίσιο</a:t>
            </a:r>
          </a:p>
        </p:txBody>
      </p:sp>
      <p:sp>
        <p:nvSpPr>
          <p:cNvPr id="35842" name="Text Box 2"/>
          <p:cNvSpPr txBox="1">
            <a:spLocks noChangeArrowheads="1"/>
          </p:cNvSpPr>
          <p:nvPr/>
        </p:nvSpPr>
        <p:spPr bwMode="auto">
          <a:xfrm>
            <a:off x="457200" y="1308100"/>
            <a:ext cx="8229600" cy="5073650"/>
          </a:xfrm>
          <a:prstGeom prst="rect">
            <a:avLst/>
          </a:prstGeom>
          <a:noFill/>
          <a:ln w="9525" cap="flat">
            <a:noFill/>
            <a:round/>
            <a:headEnd/>
            <a:tailEnd/>
          </a:ln>
          <a:effectLst/>
        </p:spPr>
        <p:txBody>
          <a:bodyPr/>
          <a:lstStyle/>
          <a:p>
            <a:pPr marL="339725" indent="-339725">
              <a:lnSpc>
                <a:spcPct val="80000"/>
              </a:lnSpc>
              <a:spcBef>
                <a:spcPts val="4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sz="1600" dirty="0">
                <a:solidFill>
                  <a:srgbClr val="99FF99"/>
                </a:solidFill>
              </a:rPr>
              <a:t>Το 1989, η Οικονομική Επιτροπή για την Ευρώπη υιοθετεί τον Καταστατικό Χάρτη για τη Διαχείριση των Υπόγειων Νερών του Οργανισμού Ηνωμένων Εθνών</a:t>
            </a:r>
          </a:p>
          <a:p>
            <a:pPr marL="739775" lvl="1" indent="-282575">
              <a:lnSpc>
                <a:spcPct val="80000"/>
              </a:lnSpc>
              <a:spcBef>
                <a:spcPts val="4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sz="1600" dirty="0">
                <a:solidFill>
                  <a:srgbClr val="99FF99"/>
                </a:solidFill>
              </a:rPr>
              <a:t>«…Τα υπόγεια νερά θα πρέπει να διακηρυχθούν σαν </a:t>
            </a:r>
            <a:r>
              <a:rPr lang="el-GR" sz="1600" b="1" dirty="0">
                <a:solidFill>
                  <a:srgbClr val="FFFF00"/>
                </a:solidFill>
              </a:rPr>
              <a:t>κοινό αγαθό</a:t>
            </a:r>
            <a:r>
              <a:rPr lang="el-GR" sz="1600" dirty="0">
                <a:solidFill>
                  <a:srgbClr val="99FF99"/>
                </a:solidFill>
              </a:rPr>
              <a:t> και οι διοικητικές αρχές με τη βοήθεια των Κυβερνήσεων θα πρέπει χάριν του δημοσίου συμφέροντος να περιορίσουν τα δικαιώματα της ιδιωτικής ιδιοκτησίας. Νέα νομοθεσία θα πρέπει να προσπαθήσει ν’ αλλάξει τα δικαιώματα ιδιοκτησίας σε δικαιώματα χρήσης των υπόγειων νερών που να υπάγονται σ’ ένα σύστημα αδειών κυβερνητικά ελεγχόμενο…». ( V.3).</a:t>
            </a:r>
          </a:p>
          <a:p>
            <a:pPr marL="739775" lvl="1" indent="-282575">
              <a:lnSpc>
                <a:spcPct val="80000"/>
              </a:lnSpc>
              <a:spcBef>
                <a:spcPts val="4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sz="1600" dirty="0">
                <a:solidFill>
                  <a:srgbClr val="99FF99"/>
                </a:solidFill>
              </a:rPr>
              <a:t>«…</a:t>
            </a:r>
            <a:r>
              <a:rPr lang="el-GR" sz="1600" b="1" dirty="0">
                <a:solidFill>
                  <a:srgbClr val="FFFF00"/>
                </a:solidFill>
              </a:rPr>
              <a:t>Η απόληψη νερού</a:t>
            </a:r>
            <a:r>
              <a:rPr lang="el-GR" sz="1600" dirty="0">
                <a:solidFill>
                  <a:srgbClr val="99FF99"/>
                </a:solidFill>
              </a:rPr>
              <a:t> από υδροφορείς και ο τεχνητός εμπλουτισμός υπογείων υδάτων θα πρέπει να υπόκειται και να </a:t>
            </a:r>
            <a:r>
              <a:rPr lang="el-GR" sz="1600" b="1" dirty="0">
                <a:solidFill>
                  <a:srgbClr val="FFFF00"/>
                </a:solidFill>
              </a:rPr>
              <a:t>ελέγχεται από τις αρμόδιες αρχές</a:t>
            </a:r>
            <a:r>
              <a:rPr lang="el-GR" sz="1600" dirty="0">
                <a:solidFill>
                  <a:srgbClr val="99FF99"/>
                </a:solidFill>
              </a:rPr>
              <a:t> σύμφωνα με σαφείς προδιαγραφές που θα έχουν τεθεί μέσα σ’ ένα κατάλληλο σύστημα έκδοσης αδειών…». (Χ.1).</a:t>
            </a:r>
          </a:p>
          <a:p>
            <a:pPr marL="739775" lvl="1" indent="-282575">
              <a:lnSpc>
                <a:spcPct val="80000"/>
              </a:lnSpc>
              <a:spcBef>
                <a:spcPts val="4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sz="1600" dirty="0" smtClean="0">
                <a:solidFill>
                  <a:srgbClr val="99FF99"/>
                </a:solidFill>
              </a:rPr>
              <a:t>«…</a:t>
            </a:r>
            <a:r>
              <a:rPr lang="el-GR" sz="1600" b="1" dirty="0">
                <a:solidFill>
                  <a:srgbClr val="FFFF00"/>
                </a:solidFill>
              </a:rPr>
              <a:t>Η παρακολούθηση και ο έλεγχος θα πρέπει να θεωρηθούν ως μια Δημοσιοϋπαλληλική δραστηριότητα</a:t>
            </a:r>
            <a:r>
              <a:rPr lang="el-GR" sz="1600" dirty="0">
                <a:solidFill>
                  <a:srgbClr val="99FF99"/>
                </a:solidFill>
              </a:rPr>
              <a:t>. Θα πρέπει να δημιουργηθεί υποδομή για τον συντονισμό της επεξεργασίας και της διαθεσιμότητας των δεδομένων και πληροφοριών της παρακολούθησης των υδροφορέων. Τα αποτελέσματα της συλλογής των δεδομένων θα πρέπει να συσχετίζονται με τις πληροφορίες για τα ποσοτικά και ποιοτικά χαρακτηριστικά των υπόγειων υδροφορέων, καθώς και με λεπτομέρειες για τις θέσεις τους, χρήση τους και έκθεσή τους σε ποικίλες επιπτώσεις από τη χρήση της γης, όπως π.χ. γεωργία, βιομηχανία και αστική ανάπτυξη. Οι πληροφορίες αυτές θα πρέπει να είναι άμεσα διαθέσιμες στους ενδιαφερόμενους…». (ΧΙΙΙ.3).</a:t>
            </a:r>
          </a:p>
          <a:p>
            <a:pPr marL="339725" indent="-339725">
              <a:lnSpc>
                <a:spcPct val="80000"/>
              </a:lnSpc>
              <a:spcBef>
                <a:spcPts val="4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sz="1600" dirty="0">
                <a:solidFill>
                  <a:srgbClr val="99FF99"/>
                </a:solidFill>
              </a:rPr>
              <a:t>Πρόκειται για τον πρόγονο της Οδηγίας 2000/60, που αποτελεί το πλαίσιο διαχείρισης των υδατικών πόρων στην Ε.Ε. σήμερα.</a:t>
            </a:r>
          </a:p>
        </p:txBody>
      </p:sp>
      <p:sp>
        <p:nvSpPr>
          <p:cNvPr id="35843" name="Oval 3"/>
          <p:cNvSpPr>
            <a:spLocks noChangeArrowheads="1"/>
          </p:cNvSpPr>
          <p:nvPr/>
        </p:nvSpPr>
        <p:spPr bwMode="auto">
          <a:xfrm>
            <a:off x="3419475" y="260350"/>
            <a:ext cx="792163" cy="792163"/>
          </a:xfrm>
          <a:prstGeom prst="ellipse">
            <a:avLst/>
          </a:prstGeom>
          <a:solidFill>
            <a:srgbClr val="FFFF00">
              <a:alpha val="50000"/>
            </a:srgbClr>
          </a:solidFill>
          <a:ln w="4680" cap="sq">
            <a:solidFill>
              <a:srgbClr val="FFFF00"/>
            </a:solidFill>
            <a:miter lim="800000"/>
            <a:headEnd/>
            <a:tailEnd/>
          </a:ln>
          <a:effectLst/>
        </p:spPr>
        <p:txBody>
          <a:bodyPr wrap="none" anchor="ctr"/>
          <a:lstStyle/>
          <a:p>
            <a:endParaRPr lang="el-GR"/>
          </a:p>
        </p:txBody>
      </p:sp>
    </p:spTree>
  </p:cSld>
  <p:clrMapOvr>
    <a:masterClrMapping/>
  </p:clrMapOvr>
  <p:transition>
    <p:randomBar dir="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36865"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Οι «Αρχές του Δουβλίνου» - 1</a:t>
            </a:r>
          </a:p>
        </p:txBody>
      </p:sp>
      <p:sp>
        <p:nvSpPr>
          <p:cNvPr id="36866" name="Text Box 2"/>
          <p:cNvSpPr txBox="1">
            <a:spLocks noChangeArrowheads="1"/>
          </p:cNvSpPr>
          <p:nvPr/>
        </p:nvSpPr>
        <p:spPr bwMode="auto">
          <a:xfrm>
            <a:off x="457200" y="1308100"/>
            <a:ext cx="8229600" cy="5073650"/>
          </a:xfrm>
          <a:prstGeom prst="rect">
            <a:avLst/>
          </a:prstGeom>
          <a:noFill/>
          <a:ln w="9525" cap="flat">
            <a:noFill/>
            <a:round/>
            <a:headEnd/>
            <a:tailEnd/>
          </a:ln>
          <a:effectLst/>
        </p:spPr>
        <p:txBody>
          <a:bodyPr/>
          <a:lstStyle/>
          <a:p>
            <a:pPr marL="339725" indent="-339725">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Το γλυκό νερό είναι ένας πεπερασμένος και πολύτιμος πόρος, απαραίτητος για τη συντήρηση της ζωής, της ανάπτυξης και του περιβάλλοντος. </a:t>
            </a:r>
          </a:p>
          <a:p>
            <a:pPr marL="339725" indent="-339725">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«Εφόσον το νερό συντηρεί τη ζωή, η αποτελεσματική διαχείριση των υδατικών πόρων απαιτεί ολιστική προσέγγιση, συνδέοντας την κοινωνική και οικονομική ανάπτυξη με την προστασία των φυσικών οικοσυστημάτων. Η αποτελεσματική διαχείριση συνδέει τις χρήσεις γης και νερού στο σύνολο μιας υδρολογικής λεκάνης ή ενός υπόγειου υδροφόρου».</a:t>
            </a:r>
          </a:p>
        </p:txBody>
      </p:sp>
      <p:sp>
        <p:nvSpPr>
          <p:cNvPr id="36867" name="Oval 3"/>
          <p:cNvSpPr>
            <a:spLocks noChangeArrowheads="1"/>
          </p:cNvSpPr>
          <p:nvPr/>
        </p:nvSpPr>
        <p:spPr bwMode="auto">
          <a:xfrm>
            <a:off x="3419475" y="260350"/>
            <a:ext cx="792163" cy="792163"/>
          </a:xfrm>
          <a:prstGeom prst="ellipse">
            <a:avLst/>
          </a:prstGeom>
          <a:solidFill>
            <a:srgbClr val="FFFF00">
              <a:alpha val="50000"/>
            </a:srgbClr>
          </a:solidFill>
          <a:ln w="4680" cap="sq">
            <a:solidFill>
              <a:srgbClr val="FFFF00"/>
            </a:solidFill>
            <a:miter lim="800000"/>
            <a:headEnd/>
            <a:tailEnd/>
          </a:ln>
          <a:effectLst/>
        </p:spPr>
        <p:txBody>
          <a:bodyPr wrap="none" anchor="ctr"/>
          <a:lstStyle/>
          <a:p>
            <a:endParaRPr lang="el-GR"/>
          </a:p>
        </p:txBody>
      </p:sp>
    </p:spTree>
  </p:cSld>
  <p:clrMapOvr>
    <a:masterClrMapping/>
  </p:clrMapOvr>
  <p:transition>
    <p:randomBar dir="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Οι «Αρχές του Δουβλίνου» - 2</a:t>
            </a:r>
          </a:p>
        </p:txBody>
      </p:sp>
      <p:sp>
        <p:nvSpPr>
          <p:cNvPr id="37890" name="Text Box 2"/>
          <p:cNvSpPr txBox="1">
            <a:spLocks noChangeArrowheads="1"/>
          </p:cNvSpPr>
          <p:nvPr/>
        </p:nvSpPr>
        <p:spPr bwMode="auto">
          <a:xfrm>
            <a:off x="457200" y="1308100"/>
            <a:ext cx="8229600" cy="5073650"/>
          </a:xfrm>
          <a:prstGeom prst="rect">
            <a:avLst/>
          </a:prstGeom>
          <a:noFill/>
          <a:ln w="9525" cap="flat">
            <a:noFill/>
            <a:round/>
            <a:headEnd/>
            <a:tailEnd/>
          </a:ln>
          <a:effectLst/>
        </p:spPr>
        <p:txBody>
          <a:bodyPr/>
          <a:lstStyle/>
          <a:p>
            <a:pPr marL="339725" indent="-339725">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Η ανάπτυξη και η διαχείριση του νερού πρέπει να βασίζονται σε μια συμμετοχική προσέγγιση, που περιλαμβάνει χρήστες, σχεδιαστές και πολιτικούς φορείς. </a:t>
            </a:r>
          </a:p>
          <a:p>
            <a:pPr marL="339725" indent="-339725">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«Η συμμετοχική προσέγγιση περιλαμβάνει την αύξηση της ευαισθησίας για τη σπουδαιότητα του νερού, ανάμεσα στους πολιτικούς φορείς και στην κοινή γνώμη. Σημαίνει ότι οι αποφάσεις λαμβάνονται στο κατώτερο δυνατό επίπεδο, με πλήρη διαβούλευση με το κοινό και εμπλοκή των χρηστών στο σχεδιασμό και την εφαρμογή των σχεδίων».</a:t>
            </a:r>
          </a:p>
          <a:p>
            <a:pPr marL="341313" indent="-339725">
              <a:spcBef>
                <a:spcPts val="500"/>
              </a:spcBef>
              <a:buClrTx/>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endParaRPr lang="el-GR">
              <a:solidFill>
                <a:srgbClr val="99FF99"/>
              </a:solidFill>
            </a:endParaRPr>
          </a:p>
        </p:txBody>
      </p:sp>
      <p:sp>
        <p:nvSpPr>
          <p:cNvPr id="37891" name="Oval 3"/>
          <p:cNvSpPr>
            <a:spLocks noChangeArrowheads="1"/>
          </p:cNvSpPr>
          <p:nvPr/>
        </p:nvSpPr>
        <p:spPr bwMode="auto">
          <a:xfrm>
            <a:off x="3419475" y="260350"/>
            <a:ext cx="792163" cy="792163"/>
          </a:xfrm>
          <a:prstGeom prst="ellipse">
            <a:avLst/>
          </a:prstGeom>
          <a:solidFill>
            <a:srgbClr val="FFFF00">
              <a:alpha val="50000"/>
            </a:srgbClr>
          </a:solidFill>
          <a:ln w="4680" cap="sq">
            <a:solidFill>
              <a:srgbClr val="FFFF00"/>
            </a:solidFill>
            <a:miter lim="800000"/>
            <a:headEnd/>
            <a:tailEnd/>
          </a:ln>
          <a:effectLst/>
        </p:spPr>
        <p:txBody>
          <a:bodyPr wrap="none" anchor="ctr"/>
          <a:lstStyle/>
          <a:p>
            <a:endParaRPr lang="el-GR"/>
          </a:p>
        </p:txBody>
      </p:sp>
    </p:spTree>
  </p:cSld>
  <p:clrMapOvr>
    <a:masterClrMapping/>
  </p:clrMapOvr>
  <p:transition>
    <p:randomBar dir="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6145"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Τι είναι η διαχείριση υδατικών πόρων</a:t>
            </a:r>
          </a:p>
        </p:txBody>
      </p:sp>
      <p:sp>
        <p:nvSpPr>
          <p:cNvPr id="6146" name="Text Box 2"/>
          <p:cNvSpPr txBox="1">
            <a:spLocks noChangeArrowheads="1"/>
          </p:cNvSpPr>
          <p:nvPr/>
        </p:nvSpPr>
        <p:spPr bwMode="auto">
          <a:xfrm>
            <a:off x="457200" y="1052513"/>
            <a:ext cx="8229600" cy="5073650"/>
          </a:xfrm>
          <a:prstGeom prst="rect">
            <a:avLst/>
          </a:prstGeom>
          <a:noFill/>
          <a:ln w="9525" cap="flat">
            <a:noFill/>
            <a:round/>
            <a:headEnd/>
            <a:tailEnd/>
          </a:ln>
          <a:effectLst/>
        </p:spPr>
        <p:txBody>
          <a:bodyPr/>
          <a:lstStyle/>
          <a:p>
            <a:pPr marL="339725" indent="-339725">
              <a:lnSpc>
                <a:spcPct val="90000"/>
              </a:lnSpc>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Η έννοια «management» χαρακτηρίζει την καθοδήγηση και διεύθυνση όλου ή μέρους  ενός οργανισμού με τη συγκέντρωση και τη χρήση (χειρισμό) μέσων (ανθρώπινων, οικονομικών, υλικών, πνευματικών κ.λπ.). </a:t>
            </a:r>
          </a:p>
          <a:p>
            <a:pPr marL="339725" indent="-339725">
              <a:lnSpc>
                <a:spcPct val="90000"/>
              </a:lnSpc>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Περιλαμβάνει πέντε βασικές λειτουργίες, οι οποίες συντείνουν στην επίτευξη ενός συγκεκριμένου στόχου:</a:t>
            </a:r>
          </a:p>
          <a:p>
            <a:pPr marL="739775" lvl="1" indent="-282575">
              <a:lnSpc>
                <a:spcPct val="90000"/>
              </a:lnSpc>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Σχεδιασμός,</a:t>
            </a:r>
          </a:p>
          <a:p>
            <a:pPr marL="739775" lvl="1" indent="-282575">
              <a:lnSpc>
                <a:spcPct val="90000"/>
              </a:lnSpc>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Οργάνωση,</a:t>
            </a:r>
          </a:p>
          <a:p>
            <a:pPr marL="739775" lvl="1" indent="-282575">
              <a:lnSpc>
                <a:spcPct val="90000"/>
              </a:lnSpc>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Καθοδήγηση,</a:t>
            </a:r>
          </a:p>
          <a:p>
            <a:pPr marL="739775" lvl="1" indent="-282575">
              <a:lnSpc>
                <a:spcPct val="90000"/>
              </a:lnSpc>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Συντονισμός,</a:t>
            </a:r>
          </a:p>
          <a:p>
            <a:pPr marL="739775" lvl="1" indent="-282575">
              <a:lnSpc>
                <a:spcPct val="90000"/>
              </a:lnSpc>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Έλεγχος</a:t>
            </a:r>
          </a:p>
          <a:p>
            <a:pPr marL="339725" indent="-339725">
              <a:lnSpc>
                <a:spcPct val="90000"/>
              </a:lnSpc>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Η έννοια της διαχείρισης είναι συνυφασμένη με τη διοίκηση και κατ’ επέκταση, με ένα πολιτικό σύστημα, που βασίζεται αναγκαστικά σε μια πολιτική ιδεολογία και, κάτω από αυτή, σε μια φιλοσοφική ή και θρησκευτική ακόμα θεώρηση του κόσμου, από την εκάστοτε επικρατούσα ομάδα που βρίσκεται στην εξουσία</a:t>
            </a:r>
          </a:p>
          <a:p>
            <a:pPr marL="341313" indent="-339725">
              <a:lnSpc>
                <a:spcPct val="90000"/>
              </a:lnSpc>
              <a:spcBef>
                <a:spcPts val="500"/>
              </a:spcBef>
              <a:buClrTx/>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endParaRPr lang="el-GR">
              <a:solidFill>
                <a:srgbClr val="99FF99"/>
              </a:solidFill>
            </a:endParaRPr>
          </a:p>
          <a:p>
            <a:pPr marL="341313" indent="-339725">
              <a:lnSpc>
                <a:spcPct val="90000"/>
              </a:lnSpc>
              <a:spcBef>
                <a:spcPts val="500"/>
              </a:spcBef>
              <a:buClrTx/>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endParaRPr lang="el-GR">
              <a:solidFill>
                <a:srgbClr val="99FF99"/>
              </a:solidFill>
            </a:endParaRPr>
          </a:p>
        </p:txBody>
      </p:sp>
    </p:spTree>
  </p:cSld>
  <p:clrMapOvr>
    <a:masterClrMapping/>
  </p:clrMapOvr>
  <p:transition>
    <p:randomBar dir="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38913"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Οι «Αρχές του Δουβλίνου» - 3</a:t>
            </a:r>
          </a:p>
        </p:txBody>
      </p:sp>
      <p:sp>
        <p:nvSpPr>
          <p:cNvPr id="38914" name="Text Box 2"/>
          <p:cNvSpPr txBox="1">
            <a:spLocks noChangeArrowheads="1"/>
          </p:cNvSpPr>
          <p:nvPr/>
        </p:nvSpPr>
        <p:spPr bwMode="auto">
          <a:xfrm>
            <a:off x="457200" y="1308100"/>
            <a:ext cx="8229600" cy="5073650"/>
          </a:xfrm>
          <a:prstGeom prst="rect">
            <a:avLst/>
          </a:prstGeom>
          <a:noFill/>
          <a:ln w="9525" cap="flat">
            <a:noFill/>
            <a:round/>
            <a:headEnd/>
            <a:tailEnd/>
          </a:ln>
          <a:effectLst/>
        </p:spPr>
        <p:txBody>
          <a:bodyPr/>
          <a:lstStyle/>
          <a:p>
            <a:pPr marL="339725" indent="-339725">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Οι γυναίκες διαδραματίζουν κεντρικό ρόλο στην παροχή, τη διαχείριση και την εξασφάλιση του νερού. </a:t>
            </a:r>
          </a:p>
          <a:p>
            <a:pPr marL="339725" indent="-339725">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«Αυτός ο κεντρικός ρόλος των γυναικών ως προμηθευτών και χρηστών του νερού και ως φυλάκων του ζωντανού περιβάλλοντος σπάνια αντικατοπτρίζεται στους θεσμικούς διακανονισμούς για το περιβάλλον και τη διαχείριση των υδατικών πόρων. Η αποδοχή και εφαρμογή αυτής της αρχής απαιτεί θετικές πολιτικές που να απευθύνονται στις ειδικές ανάγκες των γυναικών και να τις ενισχύουν και να τις εξοπλίζουν ώστε να συμμετέχουν σε όλα τα επίπεδα των προγραμμάτων για τους υδατικούς πόρους, στη λήψη αποφάσεων και την εφαρμογή τους, με καθορισμένο τρόπο».</a:t>
            </a:r>
          </a:p>
          <a:p>
            <a:pPr marL="341313" indent="-339725">
              <a:spcBef>
                <a:spcPts val="500"/>
              </a:spcBef>
              <a:buClrTx/>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endParaRPr lang="el-GR">
              <a:solidFill>
                <a:srgbClr val="99FF99"/>
              </a:solidFill>
            </a:endParaRPr>
          </a:p>
        </p:txBody>
      </p:sp>
      <p:sp>
        <p:nvSpPr>
          <p:cNvPr id="38915" name="Oval 3"/>
          <p:cNvSpPr>
            <a:spLocks noChangeArrowheads="1"/>
          </p:cNvSpPr>
          <p:nvPr/>
        </p:nvSpPr>
        <p:spPr bwMode="auto">
          <a:xfrm>
            <a:off x="3419475" y="260350"/>
            <a:ext cx="792163" cy="792163"/>
          </a:xfrm>
          <a:prstGeom prst="ellipse">
            <a:avLst/>
          </a:prstGeom>
          <a:solidFill>
            <a:srgbClr val="FFFF00">
              <a:alpha val="50000"/>
            </a:srgbClr>
          </a:solidFill>
          <a:ln w="4680" cap="sq">
            <a:solidFill>
              <a:srgbClr val="FFFF00"/>
            </a:solidFill>
            <a:miter lim="800000"/>
            <a:headEnd/>
            <a:tailEnd/>
          </a:ln>
          <a:effectLst/>
        </p:spPr>
        <p:txBody>
          <a:bodyPr wrap="none" anchor="ctr"/>
          <a:lstStyle/>
          <a:p>
            <a:endParaRPr lang="el-GR"/>
          </a:p>
        </p:txBody>
      </p:sp>
    </p:spTree>
  </p:cSld>
  <p:clrMapOvr>
    <a:masterClrMapping/>
  </p:clrMapOvr>
  <p:transition>
    <p:randomBar dir="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39937"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Οι «Αρχές του Δουβλίνου» - 4</a:t>
            </a:r>
          </a:p>
        </p:txBody>
      </p:sp>
      <p:sp>
        <p:nvSpPr>
          <p:cNvPr id="39938" name="Text Box 2"/>
          <p:cNvSpPr txBox="1">
            <a:spLocks noChangeArrowheads="1"/>
          </p:cNvSpPr>
          <p:nvPr/>
        </p:nvSpPr>
        <p:spPr bwMode="auto">
          <a:xfrm>
            <a:off x="457200" y="1308100"/>
            <a:ext cx="8229600" cy="5073650"/>
          </a:xfrm>
          <a:prstGeom prst="rect">
            <a:avLst/>
          </a:prstGeom>
          <a:noFill/>
          <a:ln w="9525" cap="flat">
            <a:noFill/>
            <a:round/>
            <a:headEnd/>
            <a:tailEnd/>
          </a:ln>
          <a:effectLst/>
        </p:spPr>
        <p:txBody>
          <a:bodyPr/>
          <a:lstStyle/>
          <a:p>
            <a:pPr marL="339725" indent="-339725">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Το νερό έχει οικονομική αξία σε όλες τις ανταγωνιστικές του χρήσεις και θα πρέπει να αναγνωρίζεται ως οικονομικό αγαθό. </a:t>
            </a:r>
          </a:p>
          <a:p>
            <a:pPr marL="339725" indent="-339725">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«Μέσα σ’ αυτή την αρχή, είναι ζωτικής σημασίας να αναγνωριστεί πρώτα το θεμελιώδες δικαίωμα όλων των ανθρώπων στην πρόσβαση σε καθαρό νερό και υγιεινή σε τιμή εντός των δυνατοτήτων τους. Η προηγούμενη αποτυχία να αναγνωριστεί η οικονομική αξία του νερού έχει οδηγήσει σε σπατάλες και περιβαλλοντικά επιζήμιες χρήσεις του πόρου. Η διαχείριση του νερού ως οικονομικού αγαθού είναι ένας σημαντικός τρόπος να επιτευχθεί επαρκής και δίκαιη χρήση και να ενθαρρυνθεί η συντήρηση και η προστασία των υδατικών πόρων».</a:t>
            </a:r>
          </a:p>
        </p:txBody>
      </p:sp>
      <p:sp>
        <p:nvSpPr>
          <p:cNvPr id="39939" name="Oval 3"/>
          <p:cNvSpPr>
            <a:spLocks noChangeArrowheads="1"/>
          </p:cNvSpPr>
          <p:nvPr/>
        </p:nvSpPr>
        <p:spPr bwMode="auto">
          <a:xfrm>
            <a:off x="3419475" y="260350"/>
            <a:ext cx="792163" cy="792163"/>
          </a:xfrm>
          <a:prstGeom prst="ellipse">
            <a:avLst/>
          </a:prstGeom>
          <a:solidFill>
            <a:srgbClr val="FFFF00">
              <a:alpha val="50000"/>
            </a:srgbClr>
          </a:solidFill>
          <a:ln w="4680" cap="sq">
            <a:solidFill>
              <a:srgbClr val="FFFF00"/>
            </a:solidFill>
            <a:miter lim="800000"/>
            <a:headEnd/>
            <a:tailEnd/>
          </a:ln>
          <a:effectLst/>
        </p:spPr>
        <p:txBody>
          <a:bodyPr wrap="none" anchor="ctr"/>
          <a:lstStyle/>
          <a:p>
            <a:endParaRPr lang="el-GR"/>
          </a:p>
        </p:txBody>
      </p:sp>
    </p:spTree>
  </p:cSld>
  <p:clrMapOvr>
    <a:masterClrMapping/>
  </p:clrMapOvr>
  <p:transition>
    <p:randomBar dir="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grpSp>
        <p:nvGrpSpPr>
          <p:cNvPr id="40961" name="Group 1"/>
          <p:cNvGrpSpPr>
            <a:grpSpLocks/>
          </p:cNvGrpSpPr>
          <p:nvPr/>
        </p:nvGrpSpPr>
        <p:grpSpPr bwMode="auto">
          <a:xfrm>
            <a:off x="1384300" y="1484313"/>
            <a:ext cx="7432675" cy="5218112"/>
            <a:chOff x="872" y="935"/>
            <a:chExt cx="4682" cy="3287"/>
          </a:xfrm>
        </p:grpSpPr>
        <p:sp>
          <p:nvSpPr>
            <p:cNvPr id="40962" name="AutoShape 2"/>
            <p:cNvSpPr>
              <a:spLocks noChangeArrowheads="1"/>
            </p:cNvSpPr>
            <p:nvPr/>
          </p:nvSpPr>
          <p:spPr bwMode="auto">
            <a:xfrm>
              <a:off x="872" y="935"/>
              <a:ext cx="4682" cy="3287"/>
            </a:xfrm>
            <a:prstGeom prst="roundRect">
              <a:avLst>
                <a:gd name="adj" fmla="val 16667"/>
              </a:avLst>
            </a:prstGeom>
            <a:solidFill>
              <a:srgbClr val="003300"/>
            </a:solidFill>
            <a:ln w="9360" cap="sq">
              <a:solidFill>
                <a:srgbClr val="00FF00"/>
              </a:solidFill>
              <a:miter lim="800000"/>
              <a:headEnd/>
              <a:tailEnd/>
            </a:ln>
            <a:effectLst/>
          </p:spPr>
          <p:txBody>
            <a:bodyPr wrap="none" anchor="ctr"/>
            <a:lstStyle/>
            <a:p>
              <a:endParaRPr lang="el-GR"/>
            </a:p>
          </p:txBody>
        </p:sp>
        <p:sp>
          <p:nvSpPr>
            <p:cNvPr id="40963" name="Text Box 3"/>
            <p:cNvSpPr txBox="1">
              <a:spLocks noChangeArrowheads="1"/>
            </p:cNvSpPr>
            <p:nvPr/>
          </p:nvSpPr>
          <p:spPr bwMode="auto">
            <a:xfrm>
              <a:off x="1429" y="935"/>
              <a:ext cx="3438" cy="595"/>
            </a:xfrm>
            <a:prstGeom prst="rect">
              <a:avLst/>
            </a:prstGeom>
            <a:noFill/>
            <a:ln w="9525" cap="flat">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400" b="1" u="sng">
                  <a:solidFill>
                    <a:srgbClr val="CCFFFF"/>
                  </a:solidFill>
                  <a:latin typeface="Verdana" pitchFamily="34" charset="0"/>
                </a:rPr>
                <a:t>Ο.Η.Ε.:</a:t>
              </a:r>
              <a:r>
                <a:rPr lang="el-GR" sz="1400" b="1">
                  <a:solidFill>
                    <a:srgbClr val="CCFFFF"/>
                  </a:solidFill>
                  <a:latin typeface="Verdana" pitchFamily="34" charset="0"/>
                </a:rPr>
                <a:t>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a:solidFill>
                    <a:srgbClr val="CCFFFF"/>
                  </a:solidFill>
                  <a:latin typeface="Verdana" pitchFamily="34" charset="0"/>
                </a:rPr>
                <a:t>Agenda 21 (</a:t>
              </a:r>
              <a:r>
                <a:rPr lang="el-GR" sz="1400">
                  <a:solidFill>
                    <a:srgbClr val="CCFFFF"/>
                  </a:solidFill>
                  <a:latin typeface="Verdana" pitchFamily="34" charset="0"/>
                </a:rPr>
                <a:t>Αειφόρος Ανάπτυξη </a:t>
              </a:r>
              <a:r>
                <a:rPr lang="en-US" sz="1400">
                  <a:solidFill>
                    <a:srgbClr val="CCFFFF"/>
                  </a:solidFill>
                  <a:latin typeface="Verdana" pitchFamily="34" charset="0"/>
                </a:rPr>
                <a:t>Sustainable Development)</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400">
                  <a:solidFill>
                    <a:srgbClr val="CCFFFF"/>
                  </a:solidFill>
                  <a:latin typeface="Verdana" pitchFamily="34" charset="0"/>
                </a:rPr>
                <a:t>Συνεργασία αντί Σύγκρουσης (</a:t>
              </a:r>
              <a:r>
                <a:rPr lang="en-US" sz="1400">
                  <a:solidFill>
                    <a:srgbClr val="CCFFFF"/>
                  </a:solidFill>
                  <a:latin typeface="Verdana" pitchFamily="34" charset="0"/>
                </a:rPr>
                <a:t>Cooperation vs Conflict)</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400">
                  <a:solidFill>
                    <a:srgbClr val="CCFFFF"/>
                  </a:solidFill>
                  <a:latin typeface="Verdana" pitchFamily="34" charset="0"/>
                </a:rPr>
                <a:t>Στόχοι Χιλιετίας (</a:t>
              </a:r>
              <a:r>
                <a:rPr lang="en-US" sz="1400">
                  <a:solidFill>
                    <a:srgbClr val="CCFFFF"/>
                  </a:solidFill>
                  <a:latin typeface="Verdana" pitchFamily="34" charset="0"/>
                </a:rPr>
                <a:t>Millennium Goals)</a:t>
              </a:r>
            </a:p>
          </p:txBody>
        </p:sp>
      </p:grpSp>
      <p:sp>
        <p:nvSpPr>
          <p:cNvPr id="40964" name="Text Box 4"/>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Θεσμικό Πλαίσιο</a:t>
            </a:r>
          </a:p>
        </p:txBody>
      </p:sp>
      <p:sp>
        <p:nvSpPr>
          <p:cNvPr id="40965" name="Oval 5"/>
          <p:cNvSpPr>
            <a:spLocks noChangeArrowheads="1"/>
          </p:cNvSpPr>
          <p:nvPr/>
        </p:nvSpPr>
        <p:spPr bwMode="auto">
          <a:xfrm>
            <a:off x="3419475" y="260350"/>
            <a:ext cx="792163" cy="792163"/>
          </a:xfrm>
          <a:prstGeom prst="ellipse">
            <a:avLst/>
          </a:prstGeom>
          <a:solidFill>
            <a:srgbClr val="FFFF00">
              <a:alpha val="50000"/>
            </a:srgbClr>
          </a:solidFill>
          <a:ln w="4680" cap="sq">
            <a:solidFill>
              <a:srgbClr val="FFFF00"/>
            </a:solidFill>
            <a:miter lim="800000"/>
            <a:headEnd/>
            <a:tailEnd/>
          </a:ln>
          <a:effectLst/>
        </p:spPr>
        <p:txBody>
          <a:bodyPr wrap="none" anchor="ctr"/>
          <a:lstStyle/>
          <a:p>
            <a:endParaRPr lang="el-GR"/>
          </a:p>
        </p:txBody>
      </p:sp>
      <p:grpSp>
        <p:nvGrpSpPr>
          <p:cNvPr id="40966" name="Group 6"/>
          <p:cNvGrpSpPr>
            <a:grpSpLocks/>
          </p:cNvGrpSpPr>
          <p:nvPr/>
        </p:nvGrpSpPr>
        <p:grpSpPr bwMode="auto">
          <a:xfrm>
            <a:off x="2476500" y="2438400"/>
            <a:ext cx="6124575" cy="4011613"/>
            <a:chOff x="1560" y="1536"/>
            <a:chExt cx="3858" cy="2527"/>
          </a:xfrm>
        </p:grpSpPr>
        <p:sp>
          <p:nvSpPr>
            <p:cNvPr id="40967" name="AutoShape 7"/>
            <p:cNvSpPr>
              <a:spLocks noChangeArrowheads="1"/>
            </p:cNvSpPr>
            <p:nvPr/>
          </p:nvSpPr>
          <p:spPr bwMode="auto">
            <a:xfrm>
              <a:off x="1560" y="1554"/>
              <a:ext cx="3858" cy="2509"/>
            </a:xfrm>
            <a:prstGeom prst="roundRect">
              <a:avLst>
                <a:gd name="adj" fmla="val 16667"/>
              </a:avLst>
            </a:prstGeom>
            <a:solidFill>
              <a:srgbClr val="009900"/>
            </a:solidFill>
            <a:ln w="9360" cap="sq">
              <a:solidFill>
                <a:srgbClr val="00FF00"/>
              </a:solidFill>
              <a:miter lim="800000"/>
              <a:headEnd/>
              <a:tailEnd/>
            </a:ln>
            <a:effectLst/>
          </p:spPr>
          <p:txBody>
            <a:bodyPr wrap="none" anchor="ctr"/>
            <a:lstStyle/>
            <a:p>
              <a:endParaRPr lang="el-GR"/>
            </a:p>
          </p:txBody>
        </p:sp>
        <p:sp>
          <p:nvSpPr>
            <p:cNvPr id="40968" name="Text Box 8"/>
            <p:cNvSpPr txBox="1">
              <a:spLocks noChangeArrowheads="1"/>
            </p:cNvSpPr>
            <p:nvPr/>
          </p:nvSpPr>
          <p:spPr bwMode="auto">
            <a:xfrm>
              <a:off x="1902" y="1536"/>
              <a:ext cx="2744" cy="595"/>
            </a:xfrm>
            <a:prstGeom prst="rect">
              <a:avLst/>
            </a:prstGeom>
            <a:noFill/>
            <a:ln w="9525" cap="flat">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400" b="1" u="sng">
                  <a:solidFill>
                    <a:srgbClr val="CCFFFF"/>
                  </a:solidFill>
                  <a:latin typeface="Verdana" pitchFamily="34" charset="0"/>
                </a:rPr>
                <a:t>Ε.Ε.:</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400">
                  <a:solidFill>
                    <a:srgbClr val="CCFFFF"/>
                  </a:solidFill>
                  <a:latin typeface="Verdana" pitchFamily="34" charset="0"/>
                </a:rPr>
                <a:t>Πολιτική Περιβάλλοντος</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400">
                  <a:solidFill>
                    <a:srgbClr val="CCFFFF"/>
                  </a:solidFill>
                  <a:latin typeface="Verdana" pitchFamily="34" charset="0"/>
                </a:rPr>
                <a:t>Γενικές Οδηγίες (2000/60, 1998/83, κ.λπ.)</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400">
                  <a:solidFill>
                    <a:srgbClr val="CCFFFF"/>
                  </a:solidFill>
                  <a:latin typeface="Verdana" pitchFamily="34" charset="0"/>
                </a:rPr>
                <a:t>Επεξηγηματικά κείμενα (</a:t>
              </a:r>
              <a:r>
                <a:rPr lang="en-US" sz="1400">
                  <a:solidFill>
                    <a:srgbClr val="CCFFFF"/>
                  </a:solidFill>
                  <a:latin typeface="Verdana" pitchFamily="34" charset="0"/>
                </a:rPr>
                <a:t>Guidance Documents)</a:t>
              </a:r>
            </a:p>
          </p:txBody>
        </p:sp>
      </p:grpSp>
      <p:grpSp>
        <p:nvGrpSpPr>
          <p:cNvPr id="40969" name="Group 9"/>
          <p:cNvGrpSpPr>
            <a:grpSpLocks/>
          </p:cNvGrpSpPr>
          <p:nvPr/>
        </p:nvGrpSpPr>
        <p:grpSpPr bwMode="auto">
          <a:xfrm>
            <a:off x="3600450" y="3506788"/>
            <a:ext cx="4816475" cy="2744787"/>
            <a:chOff x="2268" y="2209"/>
            <a:chExt cx="3034" cy="1729"/>
          </a:xfrm>
        </p:grpSpPr>
        <p:sp>
          <p:nvSpPr>
            <p:cNvPr id="40970" name="AutoShape 10"/>
            <p:cNvSpPr>
              <a:spLocks noChangeArrowheads="1"/>
            </p:cNvSpPr>
            <p:nvPr/>
          </p:nvSpPr>
          <p:spPr bwMode="auto">
            <a:xfrm>
              <a:off x="2268" y="2209"/>
              <a:ext cx="3034" cy="1729"/>
            </a:xfrm>
            <a:prstGeom prst="roundRect">
              <a:avLst>
                <a:gd name="adj" fmla="val 16667"/>
              </a:avLst>
            </a:prstGeom>
            <a:solidFill>
              <a:srgbClr val="CCFFCC"/>
            </a:solidFill>
            <a:ln w="9360" cap="sq">
              <a:solidFill>
                <a:srgbClr val="00FF00"/>
              </a:solidFill>
              <a:miter lim="800000"/>
              <a:headEnd/>
              <a:tailEnd/>
            </a:ln>
            <a:effectLst/>
          </p:spPr>
          <p:txBody>
            <a:bodyPr wrap="none" anchor="ctr"/>
            <a:lstStyle/>
            <a:p>
              <a:endParaRPr lang="el-GR"/>
            </a:p>
          </p:txBody>
        </p:sp>
        <p:sp>
          <p:nvSpPr>
            <p:cNvPr id="40971" name="Text Box 11"/>
            <p:cNvSpPr txBox="1">
              <a:spLocks noChangeArrowheads="1"/>
            </p:cNvSpPr>
            <p:nvPr/>
          </p:nvSpPr>
          <p:spPr bwMode="auto">
            <a:xfrm>
              <a:off x="2496" y="2209"/>
              <a:ext cx="2760" cy="461"/>
            </a:xfrm>
            <a:prstGeom prst="rect">
              <a:avLst/>
            </a:prstGeom>
            <a:noFill/>
            <a:ln w="9525" cap="flat">
              <a:noFill/>
              <a:round/>
              <a:headEnd/>
              <a:tailEnd/>
            </a:ln>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400" b="1" u="sng">
                  <a:solidFill>
                    <a:srgbClr val="000099"/>
                  </a:solidFill>
                  <a:latin typeface="Verdana" pitchFamily="34" charset="0"/>
                </a:rPr>
                <a:t>Κράτη Μέλη:</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400" b="1">
                  <a:solidFill>
                    <a:srgbClr val="000099"/>
                  </a:solidFill>
                  <a:latin typeface="Verdana" pitchFamily="34" charset="0"/>
                </a:rPr>
                <a:t>Εναρμόνιση της Εθνικής Νομοθεσίας</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400" b="1">
                  <a:solidFill>
                    <a:srgbClr val="000099"/>
                  </a:solidFill>
                  <a:latin typeface="Verdana" pitchFamily="34" charset="0"/>
                </a:rPr>
                <a:t>(Ν.3199/2003, Π.Δ. 51/2007, ΚΥΑ κ.λπ.)</a:t>
              </a:r>
            </a:p>
          </p:txBody>
        </p:sp>
      </p:grpSp>
      <p:grpSp>
        <p:nvGrpSpPr>
          <p:cNvPr id="40972" name="Group 12"/>
          <p:cNvGrpSpPr>
            <a:grpSpLocks/>
          </p:cNvGrpSpPr>
          <p:nvPr/>
        </p:nvGrpSpPr>
        <p:grpSpPr bwMode="auto">
          <a:xfrm>
            <a:off x="4859338" y="4508500"/>
            <a:ext cx="3341687" cy="1516063"/>
            <a:chOff x="3061" y="2840"/>
            <a:chExt cx="2105" cy="955"/>
          </a:xfrm>
        </p:grpSpPr>
        <p:sp>
          <p:nvSpPr>
            <p:cNvPr id="40973" name="AutoShape 13"/>
            <p:cNvSpPr>
              <a:spLocks noChangeArrowheads="1"/>
            </p:cNvSpPr>
            <p:nvPr/>
          </p:nvSpPr>
          <p:spPr bwMode="auto">
            <a:xfrm>
              <a:off x="3061" y="2840"/>
              <a:ext cx="2105" cy="955"/>
            </a:xfrm>
            <a:prstGeom prst="roundRect">
              <a:avLst>
                <a:gd name="adj" fmla="val 16667"/>
              </a:avLst>
            </a:prstGeom>
            <a:solidFill>
              <a:srgbClr val="333399"/>
            </a:solidFill>
            <a:ln w="9360" cap="sq">
              <a:solidFill>
                <a:srgbClr val="00FF00"/>
              </a:solidFill>
              <a:miter lim="800000"/>
              <a:headEnd/>
              <a:tailEnd/>
            </a:ln>
            <a:effectLst/>
          </p:spPr>
          <p:txBody>
            <a:bodyPr wrap="none" anchor="ctr"/>
            <a:lstStyle/>
            <a:p>
              <a:endParaRPr lang="el-GR"/>
            </a:p>
          </p:txBody>
        </p:sp>
        <p:sp>
          <p:nvSpPr>
            <p:cNvPr id="40974" name="Text Box 14"/>
            <p:cNvSpPr txBox="1">
              <a:spLocks noChangeArrowheads="1"/>
            </p:cNvSpPr>
            <p:nvPr/>
          </p:nvSpPr>
          <p:spPr bwMode="auto">
            <a:xfrm>
              <a:off x="3152" y="2840"/>
              <a:ext cx="1742" cy="729"/>
            </a:xfrm>
            <a:prstGeom prst="rect">
              <a:avLst/>
            </a:prstGeom>
            <a:noFill/>
            <a:ln w="9525" cap="flat">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400" b="1" u="sng">
                  <a:solidFill>
                    <a:srgbClr val="CCFFFF"/>
                  </a:solidFill>
                  <a:latin typeface="Verdana" pitchFamily="34" charset="0"/>
                </a:rPr>
                <a:t>Περιφερειακές Υπηρεσίες:</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400">
                  <a:solidFill>
                    <a:srgbClr val="CCFFFF"/>
                  </a:solidFill>
                  <a:latin typeface="Verdana" pitchFamily="34" charset="0"/>
                </a:rPr>
                <a:t>Σχέδια Διαχείρισης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400">
                  <a:solidFill>
                    <a:srgbClr val="CCFFFF"/>
                  </a:solidFill>
                  <a:latin typeface="Verdana" pitchFamily="34" charset="0"/>
                </a:rPr>
                <a:t>σε κάθε Λεκάνη Απορροής</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400">
                  <a:solidFill>
                    <a:srgbClr val="CCFFFF"/>
                  </a:solidFill>
                  <a:latin typeface="Verdana" pitchFamily="34" charset="0"/>
                </a:rPr>
                <a:t>Κανονιστικές διατάξεις</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400">
                  <a:solidFill>
                    <a:srgbClr val="CCFFFF"/>
                  </a:solidFill>
                  <a:latin typeface="Verdana" pitchFamily="34" charset="0"/>
                </a:rPr>
                <a:t>Περιοριστικά Μέτρα</a:t>
              </a:r>
            </a:p>
          </p:txBody>
        </p:sp>
      </p:gr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additive="repl">
                                        <p:cTn id="6" dur="1" fill="hold">
                                          <p:stCondLst>
                                            <p:cond delay="0"/>
                                          </p:stCondLst>
                                        </p:cTn>
                                        <p:tgtEl>
                                          <p:spTgt spid="40961"/>
                                        </p:tgtEl>
                                        <p:attrNameLst>
                                          <p:attrName>style.visibility</p:attrName>
                                        </p:attrNameLst>
                                      </p:cBhvr>
                                      <p:to>
                                        <p:strVal val="visible"/>
                                      </p:to>
                                    </p:set>
                                    <p:animEffect transition="in" filter="fade">
                                      <p:cBhvr additive="repl">
                                        <p:cTn id="7" dur="2000"/>
                                        <p:tgtEl>
                                          <p:spTgt spid="409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childTnLst>
                                    <p:set>
                                      <p:cBhvr additive="repl">
                                        <p:cTn id="11" dur="1" fill="hold">
                                          <p:stCondLst>
                                            <p:cond delay="0"/>
                                          </p:stCondLst>
                                        </p:cTn>
                                        <p:tgtEl>
                                          <p:spTgt spid="40966"/>
                                        </p:tgtEl>
                                        <p:attrNameLst>
                                          <p:attrName>style.visibility</p:attrName>
                                        </p:attrNameLst>
                                      </p:cBhvr>
                                      <p:to>
                                        <p:strVal val="visible"/>
                                      </p:to>
                                    </p:set>
                                    <p:animEffect transition="in" filter="fade">
                                      <p:cBhvr additive="repl">
                                        <p:cTn id="12" dur="2000"/>
                                        <p:tgtEl>
                                          <p:spTgt spid="409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nodeType="clickEffect">
                                  <p:stCondLst>
                                    <p:cond delay="0"/>
                                  </p:stCondLst>
                                  <p:childTnLst>
                                    <p:set>
                                      <p:cBhvr additive="repl">
                                        <p:cTn id="16" dur="1" fill="hold">
                                          <p:stCondLst>
                                            <p:cond delay="0"/>
                                          </p:stCondLst>
                                        </p:cTn>
                                        <p:tgtEl>
                                          <p:spTgt spid="40969"/>
                                        </p:tgtEl>
                                        <p:attrNameLst>
                                          <p:attrName>style.visibility</p:attrName>
                                        </p:attrNameLst>
                                      </p:cBhvr>
                                      <p:to>
                                        <p:strVal val="visible"/>
                                      </p:to>
                                    </p:set>
                                    <p:animEffect transition="in" filter="fade">
                                      <p:cBhvr additive="repl">
                                        <p:cTn id="17" dur="2000"/>
                                        <p:tgtEl>
                                          <p:spTgt spid="4096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nodeType="clickEffect">
                                  <p:stCondLst>
                                    <p:cond delay="0"/>
                                  </p:stCondLst>
                                  <p:childTnLst>
                                    <p:set>
                                      <p:cBhvr additive="repl">
                                        <p:cTn id="21" dur="1" fill="hold">
                                          <p:stCondLst>
                                            <p:cond delay="0"/>
                                          </p:stCondLst>
                                        </p:cTn>
                                        <p:tgtEl>
                                          <p:spTgt spid="40972"/>
                                        </p:tgtEl>
                                        <p:attrNameLst>
                                          <p:attrName>style.visibility</p:attrName>
                                        </p:attrNameLst>
                                      </p:cBhvr>
                                      <p:to>
                                        <p:strVal val="visible"/>
                                      </p:to>
                                    </p:set>
                                    <p:animEffect transition="in" filter="fade">
                                      <p:cBhvr additive="repl">
                                        <p:cTn id="22" dur="2000"/>
                                        <p:tgtEl>
                                          <p:spTgt spid="409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41985"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Θεσμικό Πλαίσιο</a:t>
            </a:r>
          </a:p>
        </p:txBody>
      </p:sp>
      <p:sp>
        <p:nvSpPr>
          <p:cNvPr id="41986" name="Text Box 2"/>
          <p:cNvSpPr txBox="1">
            <a:spLocks noChangeArrowheads="1"/>
          </p:cNvSpPr>
          <p:nvPr/>
        </p:nvSpPr>
        <p:spPr bwMode="auto">
          <a:xfrm>
            <a:off x="457200" y="1052513"/>
            <a:ext cx="8229600" cy="5073650"/>
          </a:xfrm>
          <a:prstGeom prst="rect">
            <a:avLst/>
          </a:prstGeom>
          <a:noFill/>
          <a:ln w="9525" cap="flat">
            <a:noFill/>
            <a:round/>
            <a:headEnd/>
            <a:tailEnd/>
          </a:ln>
          <a:effectLst/>
        </p:spPr>
        <p:txBody>
          <a:bodyPr/>
          <a:lstStyle/>
          <a:p>
            <a:pPr marL="339725" indent="-339725">
              <a:lnSpc>
                <a:spcPct val="90000"/>
              </a:lnSpc>
              <a:spcBef>
                <a:spcPts val="450"/>
              </a:spcBef>
              <a:buClr>
                <a:srgbClr val="FFFF00"/>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sz="1800" b="1" dirty="0">
                <a:solidFill>
                  <a:srgbClr val="FFFF00"/>
                </a:solidFill>
              </a:rPr>
              <a:t>Πολιτική Περιβάλλοντος</a:t>
            </a:r>
            <a:r>
              <a:rPr lang="el-GR" sz="1800" dirty="0">
                <a:solidFill>
                  <a:srgbClr val="99FF99"/>
                </a:solidFill>
              </a:rPr>
              <a:t> της Ευρωπαϊκής Ένωσης</a:t>
            </a:r>
          </a:p>
          <a:p>
            <a:pPr marL="739775" lvl="1" indent="-282575">
              <a:lnSpc>
                <a:spcPct val="90000"/>
              </a:lnSpc>
              <a:spcBef>
                <a:spcPts val="45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sz="1800" dirty="0">
                <a:solidFill>
                  <a:srgbClr val="99FF99"/>
                </a:solidFill>
              </a:rPr>
              <a:t>Αρχή της προφύλαξης</a:t>
            </a:r>
          </a:p>
          <a:p>
            <a:pPr marL="739775" lvl="1" indent="-282575">
              <a:lnSpc>
                <a:spcPct val="90000"/>
              </a:lnSpc>
              <a:spcBef>
                <a:spcPts val="45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sz="1800" dirty="0">
                <a:solidFill>
                  <a:srgbClr val="99FF99"/>
                </a:solidFill>
              </a:rPr>
              <a:t>Αρχή της προληπτικής δράσης</a:t>
            </a:r>
          </a:p>
          <a:p>
            <a:pPr marL="739775" lvl="1" indent="-282575">
              <a:lnSpc>
                <a:spcPct val="90000"/>
              </a:lnSpc>
              <a:spcBef>
                <a:spcPts val="45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sz="1800" dirty="0" smtClean="0">
                <a:solidFill>
                  <a:srgbClr val="99FF99"/>
                </a:solidFill>
              </a:rPr>
              <a:t>Αρχή της επικουρικότητας (ανάληψη </a:t>
            </a:r>
            <a:r>
              <a:rPr lang="el-GR" sz="1800" dirty="0">
                <a:solidFill>
                  <a:srgbClr val="99FF99"/>
                </a:solidFill>
              </a:rPr>
              <a:t>διορθωτικών μέτρων στην πηγή του </a:t>
            </a:r>
            <a:r>
              <a:rPr lang="el-GR" sz="1800" dirty="0" smtClean="0">
                <a:solidFill>
                  <a:srgbClr val="99FF99"/>
                </a:solidFill>
              </a:rPr>
              <a:t>προβλήματος)</a:t>
            </a:r>
            <a:endParaRPr lang="el-GR" sz="1800" dirty="0">
              <a:solidFill>
                <a:srgbClr val="99FF99"/>
              </a:solidFill>
            </a:endParaRPr>
          </a:p>
          <a:p>
            <a:pPr marL="739775" lvl="1" indent="-282575">
              <a:lnSpc>
                <a:spcPct val="90000"/>
              </a:lnSpc>
              <a:spcBef>
                <a:spcPts val="45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sz="1800" dirty="0">
                <a:solidFill>
                  <a:srgbClr val="99FF99"/>
                </a:solidFill>
              </a:rPr>
              <a:t>«Ο ρυπαίνων πληρώνει»</a:t>
            </a:r>
          </a:p>
          <a:p>
            <a:pPr marL="339725" indent="-339725">
              <a:lnSpc>
                <a:spcPct val="90000"/>
              </a:lnSpc>
              <a:spcBef>
                <a:spcPts val="450"/>
              </a:spcBef>
              <a:buClr>
                <a:srgbClr val="FFFF00"/>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sz="1800" b="1" dirty="0">
                <a:solidFill>
                  <a:srgbClr val="FFFF00"/>
                </a:solidFill>
              </a:rPr>
              <a:t>Οδηγία - Πλαίσιο</a:t>
            </a:r>
            <a:r>
              <a:rPr lang="el-GR" sz="1800" dirty="0">
                <a:solidFill>
                  <a:srgbClr val="99FF99"/>
                </a:solidFill>
              </a:rPr>
              <a:t> για το νερό (Ε.Ε. 2000/60)</a:t>
            </a:r>
          </a:p>
          <a:p>
            <a:pPr marL="739775" lvl="1" indent="-282575">
              <a:lnSpc>
                <a:spcPct val="90000"/>
              </a:lnSpc>
              <a:spcBef>
                <a:spcPts val="45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sz="1800" dirty="0">
                <a:solidFill>
                  <a:srgbClr val="99FF99"/>
                </a:solidFill>
              </a:rPr>
              <a:t>αντιμετωπίζει το νερό </a:t>
            </a:r>
            <a:r>
              <a:rPr lang="el-GR" sz="1800" b="1" dirty="0">
                <a:solidFill>
                  <a:srgbClr val="FFFF00"/>
                </a:solidFill>
              </a:rPr>
              <a:t>ως ενιαία οντότητα</a:t>
            </a:r>
            <a:r>
              <a:rPr lang="el-GR" sz="1800" dirty="0">
                <a:solidFill>
                  <a:srgbClr val="99FF99"/>
                </a:solidFill>
              </a:rPr>
              <a:t> στα πλαίσια του υδρολογικού κύκλου </a:t>
            </a:r>
          </a:p>
          <a:p>
            <a:pPr marL="739775" lvl="1" indent="-282575">
              <a:lnSpc>
                <a:spcPct val="90000"/>
              </a:lnSpc>
              <a:spcBef>
                <a:spcPts val="45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sz="1800" dirty="0">
                <a:solidFill>
                  <a:srgbClr val="99FF99"/>
                </a:solidFill>
              </a:rPr>
              <a:t>θέτει </a:t>
            </a:r>
            <a:r>
              <a:rPr lang="el-GR" sz="1800" b="1" dirty="0">
                <a:solidFill>
                  <a:srgbClr val="FFFF00"/>
                </a:solidFill>
              </a:rPr>
              <a:t>ενιαίες προδιαγραφές για την ποιοτική, ποσοτική και οικολογική παρακολούθηση</a:t>
            </a:r>
            <a:r>
              <a:rPr lang="el-GR" sz="1800" dirty="0">
                <a:solidFill>
                  <a:srgbClr val="99FF99"/>
                </a:solidFill>
              </a:rPr>
              <a:t> του συνόλου του υδρολογικού κύκλου, σε κάθε λεκάνη</a:t>
            </a:r>
          </a:p>
          <a:p>
            <a:pPr marL="739775" lvl="1" indent="-282575">
              <a:lnSpc>
                <a:spcPct val="90000"/>
              </a:lnSpc>
              <a:spcBef>
                <a:spcPts val="45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sz="1800" dirty="0">
                <a:solidFill>
                  <a:srgbClr val="99FF99"/>
                </a:solidFill>
              </a:rPr>
              <a:t>αναθέτει στα κράτη μέλη την </a:t>
            </a:r>
            <a:r>
              <a:rPr lang="el-GR" sz="1800" b="1" dirty="0">
                <a:solidFill>
                  <a:srgbClr val="FFFF00"/>
                </a:solidFill>
              </a:rPr>
              <a:t>εκπόνηση</a:t>
            </a:r>
            <a:r>
              <a:rPr lang="el-GR" sz="1800" dirty="0">
                <a:solidFill>
                  <a:srgbClr val="99FF99"/>
                </a:solidFill>
              </a:rPr>
              <a:t> ολοκληρωμένων </a:t>
            </a:r>
            <a:r>
              <a:rPr lang="el-GR" sz="1800" b="1" dirty="0">
                <a:solidFill>
                  <a:srgbClr val="FFFF00"/>
                </a:solidFill>
              </a:rPr>
              <a:t>περιφερειακών σχεδίων διαχείρισης</a:t>
            </a:r>
            <a:r>
              <a:rPr lang="el-GR" sz="1800" dirty="0">
                <a:solidFill>
                  <a:srgbClr val="99FF99"/>
                </a:solidFill>
              </a:rPr>
              <a:t> </a:t>
            </a:r>
          </a:p>
          <a:p>
            <a:pPr marL="739775" lvl="1" indent="-282575">
              <a:lnSpc>
                <a:spcPct val="90000"/>
              </a:lnSpc>
              <a:spcBef>
                <a:spcPts val="45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sz="1800" dirty="0">
                <a:solidFill>
                  <a:srgbClr val="99FF99"/>
                </a:solidFill>
              </a:rPr>
              <a:t>θέτει </a:t>
            </a:r>
            <a:r>
              <a:rPr lang="el-GR" sz="1800" b="1" dirty="0">
                <a:solidFill>
                  <a:srgbClr val="FFFF00"/>
                </a:solidFill>
              </a:rPr>
              <a:t>χρονοδιάγραμμα</a:t>
            </a:r>
            <a:r>
              <a:rPr lang="el-GR" sz="1800" dirty="0">
                <a:solidFill>
                  <a:srgbClr val="99FF99"/>
                </a:solidFill>
              </a:rPr>
              <a:t> για την ολοκλήρωση της </a:t>
            </a:r>
            <a:r>
              <a:rPr lang="el-GR" sz="1800" b="1" dirty="0">
                <a:solidFill>
                  <a:srgbClr val="FFFF00"/>
                </a:solidFill>
              </a:rPr>
              <a:t>αποτύπωσης</a:t>
            </a:r>
            <a:r>
              <a:rPr lang="el-GR" sz="1800" dirty="0">
                <a:solidFill>
                  <a:srgbClr val="99FF99"/>
                </a:solidFill>
              </a:rPr>
              <a:t> της </a:t>
            </a:r>
            <a:r>
              <a:rPr lang="el-GR" sz="1800" b="1" dirty="0">
                <a:solidFill>
                  <a:srgbClr val="FFFF00"/>
                </a:solidFill>
              </a:rPr>
              <a:t>υφιστάμενης κατάστασης</a:t>
            </a:r>
            <a:r>
              <a:rPr lang="el-GR" sz="1800" dirty="0">
                <a:solidFill>
                  <a:srgbClr val="99FF99"/>
                </a:solidFill>
              </a:rPr>
              <a:t>, την </a:t>
            </a:r>
            <a:r>
              <a:rPr lang="el-GR" sz="1800" b="1" dirty="0">
                <a:solidFill>
                  <a:srgbClr val="FFFF00"/>
                </a:solidFill>
              </a:rPr>
              <a:t>ενεργοποίηση των σχεδίων διαχείρισης</a:t>
            </a:r>
            <a:r>
              <a:rPr lang="el-GR" sz="1800" dirty="0">
                <a:solidFill>
                  <a:srgbClr val="99FF99"/>
                </a:solidFill>
              </a:rPr>
              <a:t> και την τακτική τους αναθεώρηση, καθώς και την </a:t>
            </a:r>
            <a:r>
              <a:rPr lang="el-GR" sz="1800" b="1" dirty="0">
                <a:solidFill>
                  <a:srgbClr val="FFFF00"/>
                </a:solidFill>
              </a:rPr>
              <a:t>έναρξη αντιστροφής της κάθε τύπου υποβάθμισης</a:t>
            </a:r>
            <a:r>
              <a:rPr lang="el-GR" sz="1800" dirty="0">
                <a:solidFill>
                  <a:srgbClr val="99FF99"/>
                </a:solidFill>
              </a:rPr>
              <a:t>, όπου έχει καταγραφεί</a:t>
            </a:r>
          </a:p>
        </p:txBody>
      </p:sp>
      <p:sp>
        <p:nvSpPr>
          <p:cNvPr id="41987" name="Oval 3"/>
          <p:cNvSpPr>
            <a:spLocks noChangeArrowheads="1"/>
          </p:cNvSpPr>
          <p:nvPr/>
        </p:nvSpPr>
        <p:spPr bwMode="auto">
          <a:xfrm>
            <a:off x="3419475" y="260350"/>
            <a:ext cx="792163" cy="792163"/>
          </a:xfrm>
          <a:prstGeom prst="ellipse">
            <a:avLst/>
          </a:prstGeom>
          <a:solidFill>
            <a:srgbClr val="FFFF00">
              <a:alpha val="50000"/>
            </a:srgbClr>
          </a:solidFill>
          <a:ln w="4680" cap="sq">
            <a:solidFill>
              <a:srgbClr val="FFFF00"/>
            </a:solidFill>
            <a:miter lim="800000"/>
            <a:headEnd/>
            <a:tailEnd/>
          </a:ln>
          <a:effectLst/>
        </p:spPr>
        <p:txBody>
          <a:bodyPr wrap="none" anchor="ctr"/>
          <a:lstStyle/>
          <a:p>
            <a:endParaRPr lang="el-GR"/>
          </a:p>
        </p:txBody>
      </p:sp>
    </p:spTree>
  </p:cSld>
  <p:clrMapOvr>
    <a:masterClrMapping/>
  </p:clrMapOvr>
  <p:transition>
    <p:randomBar dir="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43009"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Θεσμικό Πλαίσιο</a:t>
            </a:r>
          </a:p>
        </p:txBody>
      </p:sp>
      <p:sp>
        <p:nvSpPr>
          <p:cNvPr id="43010" name="Text Box 2"/>
          <p:cNvSpPr txBox="1">
            <a:spLocks noChangeArrowheads="1"/>
          </p:cNvSpPr>
          <p:nvPr/>
        </p:nvSpPr>
        <p:spPr bwMode="auto">
          <a:xfrm>
            <a:off x="457200" y="1052513"/>
            <a:ext cx="8229600" cy="5073650"/>
          </a:xfrm>
          <a:prstGeom prst="rect">
            <a:avLst/>
          </a:prstGeom>
          <a:noFill/>
          <a:ln w="9525" cap="flat">
            <a:noFill/>
            <a:round/>
            <a:headEnd/>
            <a:tailEnd/>
          </a:ln>
          <a:effectLst/>
        </p:spPr>
        <p:txBody>
          <a:bodyPr/>
          <a:lstStyle/>
          <a:p>
            <a:pPr marL="339725" indent="-339725">
              <a:spcBef>
                <a:spcPts val="500"/>
              </a:spcBef>
              <a:buClr>
                <a:srgbClr val="FFFF00"/>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b="1">
                <a:solidFill>
                  <a:srgbClr val="FFFF00"/>
                </a:solidFill>
              </a:rPr>
              <a:t>Περιφερειακή διαχείριση</a:t>
            </a:r>
          </a:p>
          <a:p>
            <a:pPr marL="739775" lvl="1" indent="-282575">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Κάθε κράτος μέλος εξασφαλίζει ότι, για κάθε Περιοχή Λεκάνης Απορροής Ποταμού ή για κάθε τμήμα Διεθνούς Περιοχής Λεκάνης Απορροής Ποταμού το οποίο βρίσκεται στο έδαφός του, αναλαμβάνεται </a:t>
            </a:r>
          </a:p>
          <a:p>
            <a:pPr lvl="2">
              <a:spcBef>
                <a:spcPts val="500"/>
              </a:spcBef>
              <a:buClr>
                <a:srgbClr val="FFFF00"/>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b="1">
                <a:solidFill>
                  <a:srgbClr val="FFFF00"/>
                </a:solidFill>
              </a:rPr>
              <a:t>ανάλυση</a:t>
            </a:r>
            <a:r>
              <a:rPr lang="el-GR">
                <a:solidFill>
                  <a:srgbClr val="99FF99"/>
                </a:solidFill>
              </a:rPr>
              <a:t> των </a:t>
            </a:r>
            <a:r>
              <a:rPr lang="el-GR" b="1">
                <a:solidFill>
                  <a:srgbClr val="FFFF00"/>
                </a:solidFill>
              </a:rPr>
              <a:t>χαρακτηριστικών</a:t>
            </a:r>
            <a:r>
              <a:rPr lang="el-GR">
                <a:solidFill>
                  <a:srgbClr val="99FF99"/>
                </a:solidFill>
              </a:rPr>
              <a:t> της</a:t>
            </a:r>
          </a:p>
          <a:p>
            <a:pPr lvl="2">
              <a:spcBef>
                <a:spcPts val="500"/>
              </a:spcBef>
              <a:buClr>
                <a:srgbClr val="FFFF00"/>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b="1">
                <a:solidFill>
                  <a:srgbClr val="FFFF00"/>
                </a:solidFill>
              </a:rPr>
              <a:t>επισκόπηση των επιπτώσεων</a:t>
            </a:r>
            <a:r>
              <a:rPr lang="el-GR">
                <a:solidFill>
                  <a:srgbClr val="99FF99"/>
                </a:solidFill>
              </a:rPr>
              <a:t> των ανθρώπινων δραστηριοτήτων στην κατάσταση των επιφανειακών και των υπόγειων υδάτων</a:t>
            </a:r>
          </a:p>
          <a:p>
            <a:pPr lvl="2">
              <a:spcBef>
                <a:spcPts val="500"/>
              </a:spcBef>
              <a:buClr>
                <a:srgbClr val="FFFF00"/>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b="1">
                <a:solidFill>
                  <a:srgbClr val="FFFF00"/>
                </a:solidFill>
              </a:rPr>
              <a:t>οικονομική ανάλυση</a:t>
            </a:r>
            <a:r>
              <a:rPr lang="el-GR">
                <a:solidFill>
                  <a:srgbClr val="99FF99"/>
                </a:solidFill>
              </a:rPr>
              <a:t> της χρήσης ύδατος </a:t>
            </a:r>
          </a:p>
        </p:txBody>
      </p:sp>
      <p:sp>
        <p:nvSpPr>
          <p:cNvPr id="43011" name="Oval 3"/>
          <p:cNvSpPr>
            <a:spLocks noChangeArrowheads="1"/>
          </p:cNvSpPr>
          <p:nvPr/>
        </p:nvSpPr>
        <p:spPr bwMode="auto">
          <a:xfrm>
            <a:off x="3419475" y="260350"/>
            <a:ext cx="792163" cy="792163"/>
          </a:xfrm>
          <a:prstGeom prst="ellipse">
            <a:avLst/>
          </a:prstGeom>
          <a:solidFill>
            <a:srgbClr val="FFFF00">
              <a:alpha val="50000"/>
            </a:srgbClr>
          </a:solidFill>
          <a:ln w="4680" cap="sq">
            <a:solidFill>
              <a:srgbClr val="FFFF00"/>
            </a:solidFill>
            <a:miter lim="800000"/>
            <a:headEnd/>
            <a:tailEnd/>
          </a:ln>
          <a:effectLst/>
        </p:spPr>
        <p:txBody>
          <a:bodyPr wrap="none" anchor="ctr"/>
          <a:lstStyle/>
          <a:p>
            <a:endParaRPr lang="el-GR"/>
          </a:p>
        </p:txBody>
      </p:sp>
    </p:spTree>
  </p:cSld>
  <p:clrMapOvr>
    <a:masterClrMapping/>
  </p:clrMapOvr>
  <p:transition>
    <p:randomBar dir="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44033"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Θεσμικό Πλαίσιο – Η διαχείριση στην Ελλάδα</a:t>
            </a:r>
          </a:p>
        </p:txBody>
      </p:sp>
      <p:sp>
        <p:nvSpPr>
          <p:cNvPr id="44034" name="Oval 2"/>
          <p:cNvSpPr>
            <a:spLocks noChangeArrowheads="1"/>
          </p:cNvSpPr>
          <p:nvPr/>
        </p:nvSpPr>
        <p:spPr bwMode="auto">
          <a:xfrm>
            <a:off x="3419475" y="260350"/>
            <a:ext cx="792163" cy="792163"/>
          </a:xfrm>
          <a:prstGeom prst="ellipse">
            <a:avLst/>
          </a:prstGeom>
          <a:solidFill>
            <a:srgbClr val="FFFF00">
              <a:alpha val="50000"/>
            </a:srgbClr>
          </a:solidFill>
          <a:ln w="4680" cap="sq">
            <a:solidFill>
              <a:srgbClr val="FFFF00"/>
            </a:solidFill>
            <a:miter lim="800000"/>
            <a:headEnd/>
            <a:tailEnd/>
          </a:ln>
          <a:effectLst/>
        </p:spPr>
        <p:txBody>
          <a:bodyPr wrap="none" anchor="ctr"/>
          <a:lstStyle/>
          <a:p>
            <a:endParaRPr lang="el-GR"/>
          </a:p>
        </p:txBody>
      </p:sp>
      <p:pic>
        <p:nvPicPr>
          <p:cNvPr id="44035" name="Picture 3"/>
          <p:cNvPicPr>
            <a:picLocks noChangeAspect="1" noChangeArrowheads="1"/>
          </p:cNvPicPr>
          <p:nvPr/>
        </p:nvPicPr>
        <p:blipFill>
          <a:blip r:embed="rId3" cstate="print"/>
          <a:srcRect b="5579"/>
          <a:stretch>
            <a:fillRect/>
          </a:stretch>
        </p:blipFill>
        <p:spPr bwMode="auto">
          <a:xfrm>
            <a:off x="1042988" y="1435100"/>
            <a:ext cx="7273925" cy="4298950"/>
          </a:xfrm>
          <a:prstGeom prst="rect">
            <a:avLst/>
          </a:prstGeom>
          <a:solidFill>
            <a:srgbClr val="99FF99"/>
          </a:solidFill>
          <a:ln w="9525" cap="flat">
            <a:noFill/>
            <a:round/>
            <a:headEnd/>
            <a:tailEnd/>
          </a:ln>
          <a:effectLst/>
        </p:spPr>
      </p:pic>
      <p:sp>
        <p:nvSpPr>
          <p:cNvPr id="44036" name="Text Box 4"/>
          <p:cNvSpPr txBox="1">
            <a:spLocks noChangeArrowheads="1"/>
          </p:cNvSpPr>
          <p:nvPr/>
        </p:nvSpPr>
        <p:spPr bwMode="auto">
          <a:xfrm>
            <a:off x="1331913" y="5791200"/>
            <a:ext cx="6624637" cy="520700"/>
          </a:xfrm>
          <a:prstGeom prst="rect">
            <a:avLst/>
          </a:prstGeom>
          <a:noFill/>
          <a:ln w="9525" cap="flat">
            <a:noFill/>
            <a:round/>
            <a:headEnd/>
            <a:tailEnd/>
          </a:ln>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400">
                <a:solidFill>
                  <a:srgbClr val="99FF99"/>
                </a:solidFill>
              </a:rPr>
              <a:t>Περίοδοι διαχείρισης των υδατικών πόρων στη σύγχρονη Ελλάδα (στοιχεία κυρίως από Περγιαλιώτης και Παπασταματίου 2001 και http://www.eydap.gr)</a:t>
            </a:r>
          </a:p>
        </p:txBody>
      </p:sp>
    </p:spTree>
  </p:cSld>
  <p:clrMapOvr>
    <a:masterClrMapping/>
  </p:clrMapOvr>
  <p:transition>
    <p:randomBar dir="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45057"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Θεσμικό Πλαίσιο – Η διαχείριση στην Ελλάδα</a:t>
            </a:r>
          </a:p>
        </p:txBody>
      </p:sp>
      <p:sp>
        <p:nvSpPr>
          <p:cNvPr id="45058" name="Oval 2"/>
          <p:cNvSpPr>
            <a:spLocks noChangeArrowheads="1"/>
          </p:cNvSpPr>
          <p:nvPr/>
        </p:nvSpPr>
        <p:spPr bwMode="auto">
          <a:xfrm>
            <a:off x="3419475" y="260350"/>
            <a:ext cx="792163" cy="792163"/>
          </a:xfrm>
          <a:prstGeom prst="ellipse">
            <a:avLst/>
          </a:prstGeom>
          <a:solidFill>
            <a:srgbClr val="FFFF00">
              <a:alpha val="50000"/>
            </a:srgbClr>
          </a:solidFill>
          <a:ln w="4680" cap="sq">
            <a:solidFill>
              <a:srgbClr val="FFFF00"/>
            </a:solidFill>
            <a:miter lim="800000"/>
            <a:headEnd/>
            <a:tailEnd/>
          </a:ln>
          <a:effectLst/>
        </p:spPr>
        <p:txBody>
          <a:bodyPr wrap="none" anchor="ctr"/>
          <a:lstStyle/>
          <a:p>
            <a:endParaRPr lang="el-GR"/>
          </a:p>
        </p:txBody>
      </p:sp>
      <p:pic>
        <p:nvPicPr>
          <p:cNvPr id="45059" name="Picture 3"/>
          <p:cNvPicPr>
            <a:picLocks noChangeAspect="1" noChangeArrowheads="1"/>
          </p:cNvPicPr>
          <p:nvPr/>
        </p:nvPicPr>
        <p:blipFill>
          <a:blip r:embed="rId3" cstate="print"/>
          <a:srcRect b="5603"/>
          <a:stretch>
            <a:fillRect/>
          </a:stretch>
        </p:blipFill>
        <p:spPr bwMode="auto">
          <a:xfrm>
            <a:off x="1042988" y="1196975"/>
            <a:ext cx="7273925" cy="5070475"/>
          </a:xfrm>
          <a:prstGeom prst="rect">
            <a:avLst/>
          </a:prstGeom>
          <a:solidFill>
            <a:srgbClr val="99FF99"/>
          </a:solidFill>
          <a:ln w="9525" cap="flat">
            <a:noFill/>
            <a:round/>
            <a:headEnd/>
            <a:tailEnd/>
          </a:ln>
          <a:effectLst/>
        </p:spPr>
      </p:pic>
      <p:sp>
        <p:nvSpPr>
          <p:cNvPr id="45060" name="Text Box 4"/>
          <p:cNvSpPr txBox="1">
            <a:spLocks noChangeArrowheads="1"/>
          </p:cNvSpPr>
          <p:nvPr/>
        </p:nvSpPr>
        <p:spPr bwMode="auto">
          <a:xfrm>
            <a:off x="1331913" y="6296025"/>
            <a:ext cx="6624637" cy="520700"/>
          </a:xfrm>
          <a:prstGeom prst="rect">
            <a:avLst/>
          </a:prstGeom>
          <a:noFill/>
          <a:ln w="9525" cap="flat">
            <a:noFill/>
            <a:round/>
            <a:headEnd/>
            <a:tailEnd/>
          </a:ln>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400">
                <a:solidFill>
                  <a:srgbClr val="99FF99"/>
                </a:solidFill>
              </a:rPr>
              <a:t>Περίοδοι διαχείρισης των υδατικών πόρων στη σύγχρονη Ελλάδα (στοιχεία κυρίως από Περγιαλιώτης και Παπασταματίου 2001 και http://www.eydap.gr)</a:t>
            </a:r>
          </a:p>
        </p:txBody>
      </p:sp>
    </p:spTree>
  </p:cSld>
  <p:clrMapOvr>
    <a:masterClrMapping/>
  </p:clrMapOvr>
  <p:transition>
    <p:randomBar dir="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46081"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Θεσμικό Πλαίσιο – Η διαχείριση στην Ελλάδα</a:t>
            </a:r>
          </a:p>
        </p:txBody>
      </p:sp>
      <p:sp>
        <p:nvSpPr>
          <p:cNvPr id="46082" name="Oval 2"/>
          <p:cNvSpPr>
            <a:spLocks noChangeArrowheads="1"/>
          </p:cNvSpPr>
          <p:nvPr/>
        </p:nvSpPr>
        <p:spPr bwMode="auto">
          <a:xfrm>
            <a:off x="3419475" y="260350"/>
            <a:ext cx="792163" cy="792163"/>
          </a:xfrm>
          <a:prstGeom prst="ellipse">
            <a:avLst/>
          </a:prstGeom>
          <a:solidFill>
            <a:srgbClr val="FFFF00">
              <a:alpha val="50000"/>
            </a:srgbClr>
          </a:solidFill>
          <a:ln w="4680" cap="sq">
            <a:solidFill>
              <a:srgbClr val="FFFF00"/>
            </a:solidFill>
            <a:miter lim="800000"/>
            <a:headEnd/>
            <a:tailEnd/>
          </a:ln>
          <a:effectLst/>
        </p:spPr>
        <p:txBody>
          <a:bodyPr wrap="none" anchor="ctr"/>
          <a:lstStyle/>
          <a:p>
            <a:endParaRPr lang="el-GR"/>
          </a:p>
        </p:txBody>
      </p:sp>
      <p:pic>
        <p:nvPicPr>
          <p:cNvPr id="46083" name="Picture 3"/>
          <p:cNvPicPr>
            <a:picLocks noChangeAspect="1" noChangeArrowheads="1"/>
          </p:cNvPicPr>
          <p:nvPr/>
        </p:nvPicPr>
        <p:blipFill>
          <a:blip r:embed="rId3" cstate="print"/>
          <a:srcRect/>
          <a:stretch>
            <a:fillRect/>
          </a:stretch>
        </p:blipFill>
        <p:spPr bwMode="auto">
          <a:xfrm>
            <a:off x="1258888" y="1289050"/>
            <a:ext cx="6769100" cy="4371975"/>
          </a:xfrm>
          <a:prstGeom prst="rect">
            <a:avLst/>
          </a:prstGeom>
          <a:noFill/>
          <a:ln w="9525" cap="flat">
            <a:noFill/>
            <a:round/>
            <a:headEnd/>
            <a:tailEnd/>
          </a:ln>
          <a:effectLst/>
        </p:spPr>
      </p:pic>
      <p:sp>
        <p:nvSpPr>
          <p:cNvPr id="46084" name="Text Box 4"/>
          <p:cNvSpPr txBox="1">
            <a:spLocks noChangeArrowheads="1"/>
          </p:cNvSpPr>
          <p:nvPr/>
        </p:nvSpPr>
        <p:spPr bwMode="auto">
          <a:xfrm>
            <a:off x="1331913" y="5719763"/>
            <a:ext cx="6624637" cy="520700"/>
          </a:xfrm>
          <a:prstGeom prst="rect">
            <a:avLst/>
          </a:prstGeom>
          <a:noFill/>
          <a:ln w="9525" cap="flat">
            <a:noFill/>
            <a:round/>
            <a:headEnd/>
            <a:tailEnd/>
          </a:ln>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400">
                <a:solidFill>
                  <a:srgbClr val="99FF99"/>
                </a:solidFill>
              </a:rPr>
              <a:t>Σχηματική απεικόνιση των αρμοδιοτήτων πριν την εφαρμογή της οδηγίας 2000/60 (Mariolakos et al, 2002).</a:t>
            </a:r>
          </a:p>
        </p:txBody>
      </p:sp>
    </p:spTree>
  </p:cSld>
  <p:clrMapOvr>
    <a:masterClrMapping/>
  </p:clrMapOvr>
  <p:transition>
    <p:randomBar dir="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47105"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Θεσμικό Πλαίσιο – Η διαχείριση στην Ελλάδα</a:t>
            </a:r>
          </a:p>
        </p:txBody>
      </p:sp>
      <p:sp>
        <p:nvSpPr>
          <p:cNvPr id="47106" name="Text Box 2"/>
          <p:cNvSpPr txBox="1">
            <a:spLocks noChangeArrowheads="1"/>
          </p:cNvSpPr>
          <p:nvPr/>
        </p:nvSpPr>
        <p:spPr bwMode="auto">
          <a:xfrm>
            <a:off x="457200" y="1052513"/>
            <a:ext cx="8229600" cy="5073650"/>
          </a:xfrm>
          <a:prstGeom prst="rect">
            <a:avLst/>
          </a:prstGeom>
          <a:noFill/>
          <a:ln w="9525" cap="flat">
            <a:noFill/>
            <a:round/>
            <a:headEnd/>
            <a:tailEnd/>
          </a:ln>
          <a:effectLst/>
        </p:spPr>
        <p:txBody>
          <a:bodyPr/>
          <a:lstStyle/>
          <a:p>
            <a:pPr marL="339725" indent="-339725">
              <a:lnSpc>
                <a:spcPct val="90000"/>
              </a:lnSpc>
              <a:spcBef>
                <a:spcPts val="500"/>
              </a:spcBef>
              <a:buClr>
                <a:srgbClr val="FFFF00"/>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b="1">
                <a:solidFill>
                  <a:srgbClr val="FFFF00"/>
                </a:solidFill>
              </a:rPr>
              <a:t>Εθνικό Θεσμικό Πλαίσιο</a:t>
            </a:r>
            <a:r>
              <a:rPr lang="el-GR">
                <a:solidFill>
                  <a:srgbClr val="99FF99"/>
                </a:solidFill>
              </a:rPr>
              <a:t> (Ν. 3199/2003)</a:t>
            </a:r>
          </a:p>
          <a:p>
            <a:pPr marL="739775" lvl="1" indent="-282575">
              <a:lnSpc>
                <a:spcPct val="90000"/>
              </a:lnSpc>
              <a:spcBef>
                <a:spcPts val="500"/>
              </a:spcBef>
              <a:buClr>
                <a:srgbClr val="FFFF00"/>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b="1">
                <a:solidFill>
                  <a:srgbClr val="FFFF00"/>
                </a:solidFill>
              </a:rPr>
              <a:t>Η χρήση για ύδρευση έχει προτεραιότητα</a:t>
            </a:r>
            <a:r>
              <a:rPr lang="el-GR">
                <a:solidFill>
                  <a:srgbClr val="99FF99"/>
                </a:solidFill>
              </a:rPr>
              <a:t>, ως προς την ποσότητα και την ποιότητα, έναντι κάθε άλλης χρήσης</a:t>
            </a:r>
          </a:p>
          <a:p>
            <a:pPr marL="739775" lvl="1" indent="-282575">
              <a:lnSpc>
                <a:spcPct val="90000"/>
              </a:lnSpc>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Κάθε χρήση πρέπει να αποβλέπει στη βιώσιμη και ισόρροπη ικανοποίηση των αναπτυξιακών αναγκών και να διασφαλίζει </a:t>
            </a:r>
          </a:p>
          <a:p>
            <a:pPr lvl="2">
              <a:lnSpc>
                <a:spcPct val="90000"/>
              </a:lnSpc>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τη </a:t>
            </a:r>
            <a:r>
              <a:rPr lang="el-GR" b="1">
                <a:solidFill>
                  <a:srgbClr val="FFFF00"/>
                </a:solidFill>
              </a:rPr>
              <a:t>μακροπρόθεσμη προστασία των υδάτων</a:t>
            </a:r>
            <a:r>
              <a:rPr lang="el-GR">
                <a:solidFill>
                  <a:srgbClr val="99FF99"/>
                </a:solidFill>
              </a:rPr>
              <a:t>, </a:t>
            </a:r>
          </a:p>
          <a:p>
            <a:pPr lvl="2">
              <a:lnSpc>
                <a:spcPct val="90000"/>
              </a:lnSpc>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την </a:t>
            </a:r>
            <a:r>
              <a:rPr lang="el-GR" b="1">
                <a:solidFill>
                  <a:srgbClr val="FFFF00"/>
                </a:solidFill>
              </a:rPr>
              <a:t>επάρκεια των αποθεμάτων</a:t>
            </a:r>
            <a:r>
              <a:rPr lang="el-GR">
                <a:solidFill>
                  <a:srgbClr val="99FF99"/>
                </a:solidFill>
              </a:rPr>
              <a:t> τους και </a:t>
            </a:r>
          </a:p>
          <a:p>
            <a:pPr lvl="2">
              <a:lnSpc>
                <a:spcPct val="90000"/>
              </a:lnSpc>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τη διατήρηση της ποιότητάς τους, </a:t>
            </a:r>
          </a:p>
          <a:p>
            <a:pPr lvl="2">
              <a:lnSpc>
                <a:spcPct val="90000"/>
              </a:lnSpc>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ιδιαίτερα δε τη </a:t>
            </a:r>
            <a:r>
              <a:rPr lang="el-GR" b="1">
                <a:solidFill>
                  <a:srgbClr val="FFFF00"/>
                </a:solidFill>
              </a:rPr>
              <a:t>μείωση και την αποτροπή της ρύπανσής</a:t>
            </a:r>
            <a:r>
              <a:rPr lang="el-GR">
                <a:solidFill>
                  <a:srgbClr val="99FF99"/>
                </a:solidFill>
              </a:rPr>
              <a:t> τους</a:t>
            </a:r>
          </a:p>
          <a:p>
            <a:pPr marL="739775" lvl="1" indent="-282575">
              <a:lnSpc>
                <a:spcPct val="90000"/>
              </a:lnSpc>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Η ικανοποίηση της ζήτησης του νερού γίνεται </a:t>
            </a:r>
            <a:r>
              <a:rPr lang="el-GR" b="1">
                <a:solidFill>
                  <a:srgbClr val="FFFF00"/>
                </a:solidFill>
              </a:rPr>
              <a:t>με βάση τα όρια και τις δυνατότητες των υδατικών αποθεμάτων</a:t>
            </a:r>
            <a:r>
              <a:rPr lang="el-GR">
                <a:solidFill>
                  <a:srgbClr val="99FF99"/>
                </a:solidFill>
              </a:rPr>
              <a:t>, λαμβανομένων υπόψη των αναγκών για τη διατήρηση των οικοσυστημάτων, καθώς και της </a:t>
            </a:r>
            <a:r>
              <a:rPr lang="el-GR" b="1">
                <a:solidFill>
                  <a:srgbClr val="FFFF00"/>
                </a:solidFill>
              </a:rPr>
              <a:t>ισορροπίας που απαιτείται μεταξύ άντλησης κι ανατροφοδότησης</a:t>
            </a:r>
            <a:r>
              <a:rPr lang="el-GR">
                <a:solidFill>
                  <a:srgbClr val="99FF99"/>
                </a:solidFill>
              </a:rPr>
              <a:t> των υπόγειων υδάτων</a:t>
            </a:r>
          </a:p>
        </p:txBody>
      </p:sp>
      <p:sp>
        <p:nvSpPr>
          <p:cNvPr id="47107" name="Oval 3"/>
          <p:cNvSpPr>
            <a:spLocks noChangeArrowheads="1"/>
          </p:cNvSpPr>
          <p:nvPr/>
        </p:nvSpPr>
        <p:spPr bwMode="auto">
          <a:xfrm>
            <a:off x="3419475" y="260350"/>
            <a:ext cx="792163" cy="792163"/>
          </a:xfrm>
          <a:prstGeom prst="ellipse">
            <a:avLst/>
          </a:prstGeom>
          <a:solidFill>
            <a:srgbClr val="FFFF00">
              <a:alpha val="50000"/>
            </a:srgbClr>
          </a:solidFill>
          <a:ln w="4680" cap="sq">
            <a:solidFill>
              <a:srgbClr val="FFFF00"/>
            </a:solidFill>
            <a:miter lim="800000"/>
            <a:headEnd/>
            <a:tailEnd/>
          </a:ln>
          <a:effectLst/>
        </p:spPr>
        <p:txBody>
          <a:bodyPr wrap="none" anchor="ctr"/>
          <a:lstStyle/>
          <a:p>
            <a:endParaRPr lang="el-GR"/>
          </a:p>
        </p:txBody>
      </p:sp>
    </p:spTree>
  </p:cSld>
  <p:clrMapOvr>
    <a:masterClrMapping/>
  </p:clrMapOvr>
  <p:transition>
    <p:randomBar dir="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48129"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Θεσμικό Πλαίσιο – Η διαχείριση στην Ελλάδα</a:t>
            </a:r>
          </a:p>
        </p:txBody>
      </p:sp>
      <p:sp>
        <p:nvSpPr>
          <p:cNvPr id="48130" name="Oval 2"/>
          <p:cNvSpPr>
            <a:spLocks noChangeArrowheads="1"/>
          </p:cNvSpPr>
          <p:nvPr/>
        </p:nvSpPr>
        <p:spPr bwMode="auto">
          <a:xfrm>
            <a:off x="3419475" y="260350"/>
            <a:ext cx="792163" cy="792163"/>
          </a:xfrm>
          <a:prstGeom prst="ellipse">
            <a:avLst/>
          </a:prstGeom>
          <a:solidFill>
            <a:srgbClr val="FFFF00">
              <a:alpha val="50000"/>
            </a:srgbClr>
          </a:solidFill>
          <a:ln w="4680" cap="sq">
            <a:solidFill>
              <a:srgbClr val="FFFF00"/>
            </a:solidFill>
            <a:miter lim="800000"/>
            <a:headEnd/>
            <a:tailEnd/>
          </a:ln>
          <a:effectLst/>
        </p:spPr>
        <p:txBody>
          <a:bodyPr wrap="none" anchor="ctr"/>
          <a:lstStyle/>
          <a:p>
            <a:endParaRPr lang="el-GR"/>
          </a:p>
        </p:txBody>
      </p:sp>
      <p:pic>
        <p:nvPicPr>
          <p:cNvPr id="48131" name="Picture 3"/>
          <p:cNvPicPr>
            <a:picLocks noChangeAspect="1" noChangeArrowheads="1"/>
          </p:cNvPicPr>
          <p:nvPr/>
        </p:nvPicPr>
        <p:blipFill>
          <a:blip r:embed="rId3" cstate="print"/>
          <a:srcRect r="4578" b="19975"/>
          <a:stretch>
            <a:fillRect/>
          </a:stretch>
        </p:blipFill>
        <p:spPr bwMode="auto">
          <a:xfrm>
            <a:off x="1258888" y="1484313"/>
            <a:ext cx="6664325" cy="1208087"/>
          </a:xfrm>
          <a:prstGeom prst="rect">
            <a:avLst/>
          </a:prstGeom>
          <a:solidFill>
            <a:srgbClr val="99FF99"/>
          </a:solidFill>
          <a:ln w="9525" cap="flat">
            <a:noFill/>
            <a:round/>
            <a:headEnd/>
            <a:tailEnd/>
          </a:ln>
          <a:effectLst/>
        </p:spPr>
      </p:pic>
      <p:pic>
        <p:nvPicPr>
          <p:cNvPr id="48132" name="Picture 4"/>
          <p:cNvPicPr>
            <a:picLocks noChangeAspect="1" noChangeArrowheads="1"/>
          </p:cNvPicPr>
          <p:nvPr/>
        </p:nvPicPr>
        <p:blipFill>
          <a:blip r:embed="rId4" cstate="print"/>
          <a:srcRect r="22189" b="10977"/>
          <a:stretch>
            <a:fillRect/>
          </a:stretch>
        </p:blipFill>
        <p:spPr bwMode="auto">
          <a:xfrm>
            <a:off x="1258888" y="2924175"/>
            <a:ext cx="4319587" cy="2136775"/>
          </a:xfrm>
          <a:prstGeom prst="rect">
            <a:avLst/>
          </a:prstGeom>
          <a:solidFill>
            <a:srgbClr val="99FF99"/>
          </a:solidFill>
          <a:ln w="9525" cap="flat">
            <a:noFill/>
            <a:round/>
            <a:headEnd/>
            <a:tailEnd/>
          </a:ln>
          <a:effectLst/>
        </p:spPr>
      </p:pic>
    </p:spTree>
  </p:cSld>
  <p:clrMapOvr>
    <a:masterClrMapping/>
  </p:clrMapOvr>
  <p:transition>
    <p:randomBar dir="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7169"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Τι είναι η διαχείριση υδατικών πόρων</a:t>
            </a:r>
          </a:p>
        </p:txBody>
      </p:sp>
      <p:grpSp>
        <p:nvGrpSpPr>
          <p:cNvPr id="7170" name="Group 2"/>
          <p:cNvGrpSpPr>
            <a:grpSpLocks/>
          </p:cNvGrpSpPr>
          <p:nvPr/>
        </p:nvGrpSpPr>
        <p:grpSpPr bwMode="auto">
          <a:xfrm>
            <a:off x="2422525" y="1874838"/>
            <a:ext cx="4759325" cy="3349625"/>
            <a:chOff x="1526" y="1181"/>
            <a:chExt cx="2998" cy="2110"/>
          </a:xfrm>
        </p:grpSpPr>
        <p:sp>
          <p:nvSpPr>
            <p:cNvPr id="7171" name="Oval 3"/>
            <p:cNvSpPr>
              <a:spLocks noChangeArrowheads="1"/>
            </p:cNvSpPr>
            <p:nvPr/>
          </p:nvSpPr>
          <p:spPr bwMode="auto">
            <a:xfrm>
              <a:off x="2490" y="1556"/>
              <a:ext cx="1070" cy="1070"/>
            </a:xfrm>
            <a:prstGeom prst="ellipse">
              <a:avLst/>
            </a:prstGeom>
            <a:solidFill>
              <a:srgbClr val="00FFFF">
                <a:alpha val="50000"/>
              </a:srgbClr>
            </a:solidFill>
            <a:ln w="4680" cap="sq">
              <a:solidFill>
                <a:srgbClr val="3366FF"/>
              </a:solidFill>
              <a:miter lim="800000"/>
              <a:headEnd/>
              <a:tailEnd/>
            </a:ln>
            <a:effectLst/>
          </p:spPr>
          <p:txBody>
            <a:bodyPr wrap="none" anchor="ctr"/>
            <a:lstStyle/>
            <a:p>
              <a:endParaRPr lang="el-GR"/>
            </a:p>
          </p:txBody>
        </p:sp>
        <p:sp>
          <p:nvSpPr>
            <p:cNvPr id="7172" name="Rectangle 4"/>
            <p:cNvSpPr>
              <a:spLocks noChangeArrowheads="1"/>
            </p:cNvSpPr>
            <p:nvPr/>
          </p:nvSpPr>
          <p:spPr bwMode="auto">
            <a:xfrm>
              <a:off x="2731" y="1181"/>
              <a:ext cx="588" cy="266"/>
            </a:xfrm>
            <a:prstGeom prst="rect">
              <a:avLst/>
            </a:prstGeom>
            <a:noFill/>
            <a:ln w="9525" cap="flat">
              <a:noFill/>
              <a:round/>
              <a:headEnd/>
              <a:tailEnd/>
            </a:ln>
            <a:effectLst/>
          </p:spPr>
          <p:txBody>
            <a:bodyPr wrap="none" lIns="0" tIns="0" rIns="0" bIns="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800" b="1">
                  <a:solidFill>
                    <a:srgbClr val="BBE0E3"/>
                  </a:solidFill>
                </a:rPr>
                <a:t>Νερό</a:t>
              </a:r>
            </a:p>
          </p:txBody>
        </p:sp>
        <p:sp>
          <p:nvSpPr>
            <p:cNvPr id="7173" name="Oval 5"/>
            <p:cNvSpPr>
              <a:spLocks noChangeArrowheads="1"/>
            </p:cNvSpPr>
            <p:nvPr/>
          </p:nvSpPr>
          <p:spPr bwMode="auto">
            <a:xfrm>
              <a:off x="2843" y="2168"/>
              <a:ext cx="1070" cy="1070"/>
            </a:xfrm>
            <a:prstGeom prst="ellipse">
              <a:avLst/>
            </a:prstGeom>
            <a:solidFill>
              <a:srgbClr val="00FF00">
                <a:alpha val="50000"/>
              </a:srgbClr>
            </a:solidFill>
            <a:ln w="4680" cap="sq">
              <a:solidFill>
                <a:srgbClr val="008000"/>
              </a:solidFill>
              <a:miter lim="800000"/>
              <a:headEnd/>
              <a:tailEnd/>
            </a:ln>
            <a:effectLst/>
          </p:spPr>
          <p:txBody>
            <a:bodyPr wrap="none" anchor="ctr"/>
            <a:lstStyle/>
            <a:p>
              <a:endParaRPr lang="el-GR"/>
            </a:p>
          </p:txBody>
        </p:sp>
        <p:sp>
          <p:nvSpPr>
            <p:cNvPr id="7174" name="Rectangle 6"/>
            <p:cNvSpPr>
              <a:spLocks noChangeArrowheads="1"/>
            </p:cNvSpPr>
            <p:nvPr/>
          </p:nvSpPr>
          <p:spPr bwMode="auto">
            <a:xfrm>
              <a:off x="3936" y="3025"/>
              <a:ext cx="588" cy="266"/>
            </a:xfrm>
            <a:prstGeom prst="rect">
              <a:avLst/>
            </a:prstGeom>
            <a:noFill/>
            <a:ln w="9525" cap="flat">
              <a:noFill/>
              <a:round/>
              <a:headEnd/>
              <a:tailEnd/>
            </a:ln>
            <a:effectLst/>
          </p:spPr>
          <p:txBody>
            <a:bodyPr wrap="none" lIns="0" tIns="0" rIns="0" bIns="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800" b="1">
                  <a:solidFill>
                    <a:srgbClr val="99FF99"/>
                  </a:solidFill>
                </a:rPr>
                <a:t>Τεχνολογία</a:t>
              </a:r>
            </a:p>
          </p:txBody>
        </p:sp>
        <p:sp>
          <p:nvSpPr>
            <p:cNvPr id="7175" name="Oval 7"/>
            <p:cNvSpPr>
              <a:spLocks noChangeArrowheads="1"/>
            </p:cNvSpPr>
            <p:nvPr/>
          </p:nvSpPr>
          <p:spPr bwMode="auto">
            <a:xfrm>
              <a:off x="2136" y="2167"/>
              <a:ext cx="1070" cy="1070"/>
            </a:xfrm>
            <a:prstGeom prst="ellipse">
              <a:avLst/>
            </a:prstGeom>
            <a:solidFill>
              <a:srgbClr val="FFFF00">
                <a:alpha val="50000"/>
              </a:srgbClr>
            </a:solidFill>
            <a:ln w="4680" cap="sq">
              <a:solidFill>
                <a:srgbClr val="FFFF00"/>
              </a:solidFill>
              <a:miter lim="800000"/>
              <a:headEnd/>
              <a:tailEnd/>
            </a:ln>
            <a:effectLst/>
          </p:spPr>
          <p:txBody>
            <a:bodyPr wrap="none" anchor="ctr"/>
            <a:lstStyle/>
            <a:p>
              <a:endParaRPr lang="el-GR"/>
            </a:p>
          </p:txBody>
        </p:sp>
        <p:sp>
          <p:nvSpPr>
            <p:cNvPr id="7176" name="Rectangle 8"/>
            <p:cNvSpPr>
              <a:spLocks noChangeArrowheads="1"/>
            </p:cNvSpPr>
            <p:nvPr/>
          </p:nvSpPr>
          <p:spPr bwMode="auto">
            <a:xfrm>
              <a:off x="1526" y="3025"/>
              <a:ext cx="588" cy="266"/>
            </a:xfrm>
            <a:prstGeom prst="rect">
              <a:avLst/>
            </a:prstGeom>
            <a:noFill/>
            <a:ln w="9525" cap="flat">
              <a:noFill/>
              <a:round/>
              <a:headEnd/>
              <a:tailEnd/>
            </a:ln>
            <a:effectLst/>
          </p:spPr>
          <p:txBody>
            <a:bodyPr wrap="none" lIns="0" tIns="0" rIns="0" bIns="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800" b="1">
                  <a:solidFill>
                    <a:srgbClr val="FFFF00"/>
                  </a:solidFill>
                </a:rPr>
                <a:t>Διοίκηση</a:t>
              </a:r>
            </a:p>
          </p:txBody>
        </p:sp>
      </p:grpSp>
      <p:grpSp>
        <p:nvGrpSpPr>
          <p:cNvPr id="7177" name="Group 9"/>
          <p:cNvGrpSpPr>
            <a:grpSpLocks/>
          </p:cNvGrpSpPr>
          <p:nvPr/>
        </p:nvGrpSpPr>
        <p:grpSpPr bwMode="auto">
          <a:xfrm>
            <a:off x="107950" y="2205038"/>
            <a:ext cx="2311400" cy="2806700"/>
            <a:chOff x="68" y="1389"/>
            <a:chExt cx="1456" cy="1768"/>
          </a:xfrm>
        </p:grpSpPr>
        <p:sp>
          <p:nvSpPr>
            <p:cNvPr id="7178" name="Text Box 10"/>
            <p:cNvSpPr txBox="1">
              <a:spLocks noChangeArrowheads="1"/>
            </p:cNvSpPr>
            <p:nvPr/>
          </p:nvSpPr>
          <p:spPr bwMode="auto">
            <a:xfrm>
              <a:off x="342" y="2014"/>
              <a:ext cx="887" cy="231"/>
            </a:xfrm>
            <a:prstGeom prst="rect">
              <a:avLst/>
            </a:prstGeom>
            <a:noFill/>
            <a:ln w="9360" cap="sq">
              <a:solidFill>
                <a:srgbClr val="FFFF00"/>
              </a:solidFill>
              <a:miter lim="800000"/>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800">
                  <a:solidFill>
                    <a:srgbClr val="FFFF00"/>
                  </a:solidFill>
                </a:rPr>
                <a:t>Οργανισμός</a:t>
              </a:r>
            </a:p>
          </p:txBody>
        </p:sp>
        <p:sp>
          <p:nvSpPr>
            <p:cNvPr id="7179" name="Text Box 11"/>
            <p:cNvSpPr txBox="1">
              <a:spLocks noChangeArrowheads="1"/>
            </p:cNvSpPr>
            <p:nvPr/>
          </p:nvSpPr>
          <p:spPr bwMode="auto">
            <a:xfrm>
              <a:off x="68" y="1707"/>
              <a:ext cx="1172" cy="231"/>
            </a:xfrm>
            <a:prstGeom prst="rect">
              <a:avLst/>
            </a:prstGeom>
            <a:noFill/>
            <a:ln w="9360" cap="sq">
              <a:solidFill>
                <a:srgbClr val="FFFF00"/>
              </a:solidFill>
              <a:miter lim="800000"/>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800">
                  <a:solidFill>
                    <a:srgbClr val="FFFF00"/>
                  </a:solidFill>
                </a:rPr>
                <a:t>Θεσμικό πλαίσιο</a:t>
              </a:r>
            </a:p>
          </p:txBody>
        </p:sp>
        <p:sp>
          <p:nvSpPr>
            <p:cNvPr id="7180" name="Text Box 12"/>
            <p:cNvSpPr txBox="1">
              <a:spLocks noChangeArrowheads="1"/>
            </p:cNvSpPr>
            <p:nvPr/>
          </p:nvSpPr>
          <p:spPr bwMode="auto">
            <a:xfrm>
              <a:off x="676" y="1389"/>
              <a:ext cx="563" cy="231"/>
            </a:xfrm>
            <a:prstGeom prst="rect">
              <a:avLst/>
            </a:prstGeom>
            <a:noFill/>
            <a:ln w="9360" cap="sq">
              <a:solidFill>
                <a:srgbClr val="FFFF00"/>
              </a:solidFill>
              <a:miter lim="800000"/>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800">
                  <a:solidFill>
                    <a:srgbClr val="FFFF00"/>
                  </a:solidFill>
                </a:rPr>
                <a:t>Στόχος</a:t>
              </a:r>
            </a:p>
          </p:txBody>
        </p:sp>
        <p:sp>
          <p:nvSpPr>
            <p:cNvPr id="7181" name="Text Box 13"/>
            <p:cNvSpPr txBox="1">
              <a:spLocks noChangeArrowheads="1"/>
            </p:cNvSpPr>
            <p:nvPr/>
          </p:nvSpPr>
          <p:spPr bwMode="auto">
            <a:xfrm>
              <a:off x="325" y="2341"/>
              <a:ext cx="914" cy="231"/>
            </a:xfrm>
            <a:prstGeom prst="rect">
              <a:avLst/>
            </a:prstGeom>
            <a:noFill/>
            <a:ln w="9360" cap="sq">
              <a:solidFill>
                <a:srgbClr val="FFFF00"/>
              </a:solidFill>
              <a:miter lim="800000"/>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800">
                  <a:solidFill>
                    <a:srgbClr val="FFFF00"/>
                  </a:solidFill>
                </a:rPr>
                <a:t>Συντονισμός</a:t>
              </a:r>
            </a:p>
          </p:txBody>
        </p:sp>
        <p:sp>
          <p:nvSpPr>
            <p:cNvPr id="7182" name="Text Box 14"/>
            <p:cNvSpPr txBox="1">
              <a:spLocks noChangeArrowheads="1"/>
            </p:cNvSpPr>
            <p:nvPr/>
          </p:nvSpPr>
          <p:spPr bwMode="auto">
            <a:xfrm>
              <a:off x="581" y="2658"/>
              <a:ext cx="659" cy="231"/>
            </a:xfrm>
            <a:prstGeom prst="rect">
              <a:avLst/>
            </a:prstGeom>
            <a:noFill/>
            <a:ln w="9360" cap="sq">
              <a:solidFill>
                <a:srgbClr val="FFFF00"/>
              </a:solidFill>
              <a:miter lim="800000"/>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800">
                  <a:solidFill>
                    <a:srgbClr val="FFFF00"/>
                  </a:solidFill>
                </a:rPr>
                <a:t>Έλεγχος</a:t>
              </a:r>
            </a:p>
          </p:txBody>
        </p:sp>
        <p:cxnSp>
          <p:nvCxnSpPr>
            <p:cNvPr id="7183" name="AutoShape 15"/>
            <p:cNvCxnSpPr>
              <a:cxnSpLocks noChangeShapeType="1"/>
              <a:endCxn id="7180" idx="3"/>
            </p:cNvCxnSpPr>
            <p:nvPr/>
          </p:nvCxnSpPr>
          <p:spPr bwMode="auto">
            <a:xfrm rot="10800000">
              <a:off x="1239" y="1504"/>
              <a:ext cx="286" cy="1654"/>
            </a:xfrm>
            <a:prstGeom prst="bentConnector3">
              <a:avLst>
                <a:gd name="adj1" fmla="val 24403"/>
              </a:avLst>
            </a:prstGeom>
            <a:noFill/>
            <a:ln w="9360" cap="sq">
              <a:solidFill>
                <a:srgbClr val="FFFF00"/>
              </a:solidFill>
              <a:miter lim="800000"/>
              <a:headEnd/>
              <a:tailEnd type="triangle" w="med" len="med"/>
            </a:ln>
            <a:effectLst/>
          </p:spPr>
        </p:cxnSp>
        <p:cxnSp>
          <p:nvCxnSpPr>
            <p:cNvPr id="7184" name="AutoShape 16"/>
            <p:cNvCxnSpPr>
              <a:cxnSpLocks noChangeShapeType="1"/>
              <a:endCxn id="7179" idx="3"/>
            </p:cNvCxnSpPr>
            <p:nvPr/>
          </p:nvCxnSpPr>
          <p:spPr bwMode="auto">
            <a:xfrm rot="10800000">
              <a:off x="1240" y="1822"/>
              <a:ext cx="285" cy="1336"/>
            </a:xfrm>
            <a:prstGeom prst="bentConnector3">
              <a:avLst>
                <a:gd name="adj1" fmla="val 24259"/>
              </a:avLst>
            </a:prstGeom>
            <a:noFill/>
            <a:ln w="9360" cap="sq">
              <a:solidFill>
                <a:srgbClr val="FFFF00"/>
              </a:solidFill>
              <a:miter lim="800000"/>
              <a:headEnd/>
              <a:tailEnd type="triangle" w="med" len="med"/>
            </a:ln>
            <a:effectLst/>
          </p:spPr>
        </p:cxnSp>
        <p:cxnSp>
          <p:nvCxnSpPr>
            <p:cNvPr id="7185" name="AutoShape 17"/>
            <p:cNvCxnSpPr>
              <a:cxnSpLocks noChangeShapeType="1"/>
              <a:endCxn id="7178" idx="3"/>
            </p:cNvCxnSpPr>
            <p:nvPr/>
          </p:nvCxnSpPr>
          <p:spPr bwMode="auto">
            <a:xfrm rot="10800000">
              <a:off x="1229" y="2129"/>
              <a:ext cx="296" cy="1029"/>
            </a:xfrm>
            <a:prstGeom prst="bentConnector3">
              <a:avLst>
                <a:gd name="adj1" fmla="val 25245"/>
              </a:avLst>
            </a:prstGeom>
            <a:noFill/>
            <a:ln w="9360" cap="sq">
              <a:solidFill>
                <a:srgbClr val="FFFF00"/>
              </a:solidFill>
              <a:miter lim="800000"/>
              <a:headEnd/>
              <a:tailEnd type="triangle" w="med" len="med"/>
            </a:ln>
            <a:effectLst/>
          </p:spPr>
        </p:cxnSp>
        <p:cxnSp>
          <p:nvCxnSpPr>
            <p:cNvPr id="7186" name="AutoShape 18"/>
            <p:cNvCxnSpPr>
              <a:cxnSpLocks noChangeShapeType="1"/>
              <a:endCxn id="7181" idx="3"/>
            </p:cNvCxnSpPr>
            <p:nvPr/>
          </p:nvCxnSpPr>
          <p:spPr bwMode="auto">
            <a:xfrm rot="10800000">
              <a:off x="1239" y="2457"/>
              <a:ext cx="286" cy="701"/>
            </a:xfrm>
            <a:prstGeom prst="bentConnector3">
              <a:avLst>
                <a:gd name="adj1" fmla="val 24463"/>
              </a:avLst>
            </a:prstGeom>
            <a:noFill/>
            <a:ln w="9360" cap="sq">
              <a:solidFill>
                <a:srgbClr val="FFFF00"/>
              </a:solidFill>
              <a:miter lim="800000"/>
              <a:headEnd/>
              <a:tailEnd type="triangle" w="med" len="med"/>
            </a:ln>
            <a:effectLst/>
          </p:spPr>
        </p:cxnSp>
        <p:cxnSp>
          <p:nvCxnSpPr>
            <p:cNvPr id="7187" name="AutoShape 19"/>
            <p:cNvCxnSpPr>
              <a:cxnSpLocks noChangeShapeType="1"/>
              <a:endCxn id="7182" idx="3"/>
            </p:cNvCxnSpPr>
            <p:nvPr/>
          </p:nvCxnSpPr>
          <p:spPr bwMode="auto">
            <a:xfrm rot="10800000">
              <a:off x="1240" y="2774"/>
              <a:ext cx="285" cy="384"/>
            </a:xfrm>
            <a:prstGeom prst="bentConnector3">
              <a:avLst>
                <a:gd name="adj1" fmla="val 24338"/>
              </a:avLst>
            </a:prstGeom>
            <a:noFill/>
            <a:ln w="9360" cap="sq">
              <a:solidFill>
                <a:srgbClr val="FFFF00"/>
              </a:solidFill>
              <a:miter lim="800000"/>
              <a:headEnd/>
              <a:tailEnd type="triangle" w="med" len="med"/>
            </a:ln>
            <a:effectLst/>
          </p:spPr>
        </p:cxnSp>
      </p:grpSp>
      <p:grpSp>
        <p:nvGrpSpPr>
          <p:cNvPr id="7188" name="Group 20"/>
          <p:cNvGrpSpPr>
            <a:grpSpLocks/>
          </p:cNvGrpSpPr>
          <p:nvPr/>
        </p:nvGrpSpPr>
        <p:grpSpPr bwMode="auto">
          <a:xfrm>
            <a:off x="5272088" y="692150"/>
            <a:ext cx="2157412" cy="1392238"/>
            <a:chOff x="3321" y="436"/>
            <a:chExt cx="1359" cy="877"/>
          </a:xfrm>
        </p:grpSpPr>
        <p:sp>
          <p:nvSpPr>
            <p:cNvPr id="7189" name="Text Box 21"/>
            <p:cNvSpPr txBox="1">
              <a:spLocks noChangeArrowheads="1"/>
            </p:cNvSpPr>
            <p:nvPr/>
          </p:nvSpPr>
          <p:spPr bwMode="auto">
            <a:xfrm>
              <a:off x="3596" y="436"/>
              <a:ext cx="1028" cy="231"/>
            </a:xfrm>
            <a:prstGeom prst="rect">
              <a:avLst/>
            </a:prstGeom>
            <a:noFill/>
            <a:ln w="9360" cap="sq">
              <a:solidFill>
                <a:srgbClr val="A5D1F9"/>
              </a:solidFill>
              <a:miter lim="800000"/>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800">
                  <a:solidFill>
                    <a:srgbClr val="A5D1F9"/>
                  </a:solidFill>
                </a:rPr>
                <a:t>Διαθεσιμότητα</a:t>
              </a:r>
            </a:p>
          </p:txBody>
        </p:sp>
        <p:sp>
          <p:nvSpPr>
            <p:cNvPr id="7190" name="Text Box 22"/>
            <p:cNvSpPr txBox="1">
              <a:spLocks noChangeArrowheads="1"/>
            </p:cNvSpPr>
            <p:nvPr/>
          </p:nvSpPr>
          <p:spPr bwMode="auto">
            <a:xfrm>
              <a:off x="3596" y="754"/>
              <a:ext cx="1084" cy="231"/>
            </a:xfrm>
            <a:prstGeom prst="rect">
              <a:avLst/>
            </a:prstGeom>
            <a:noFill/>
            <a:ln w="9360" cap="sq">
              <a:solidFill>
                <a:srgbClr val="A5D1F9"/>
              </a:solidFill>
              <a:miter lim="800000"/>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800">
                  <a:solidFill>
                    <a:srgbClr val="A5D1F9"/>
                  </a:solidFill>
                </a:rPr>
                <a:t>Καταλληλότητα</a:t>
              </a:r>
            </a:p>
          </p:txBody>
        </p:sp>
        <p:cxnSp>
          <p:nvCxnSpPr>
            <p:cNvPr id="7191" name="AutoShape 23"/>
            <p:cNvCxnSpPr>
              <a:cxnSpLocks noChangeShapeType="1"/>
              <a:endCxn id="7189" idx="1"/>
            </p:cNvCxnSpPr>
            <p:nvPr/>
          </p:nvCxnSpPr>
          <p:spPr bwMode="auto">
            <a:xfrm flipV="1">
              <a:off x="3321" y="552"/>
              <a:ext cx="274" cy="762"/>
            </a:xfrm>
            <a:prstGeom prst="bentConnector3">
              <a:avLst>
                <a:gd name="adj1" fmla="val 23514"/>
              </a:avLst>
            </a:prstGeom>
            <a:noFill/>
            <a:ln w="9360" cap="sq">
              <a:solidFill>
                <a:srgbClr val="A5D1F9"/>
              </a:solidFill>
              <a:miter lim="800000"/>
              <a:headEnd/>
              <a:tailEnd type="triangle" w="med" len="med"/>
            </a:ln>
            <a:effectLst/>
          </p:spPr>
        </p:cxnSp>
        <p:cxnSp>
          <p:nvCxnSpPr>
            <p:cNvPr id="7192" name="AutoShape 24"/>
            <p:cNvCxnSpPr>
              <a:cxnSpLocks noChangeShapeType="1"/>
              <a:endCxn id="7190" idx="1"/>
            </p:cNvCxnSpPr>
            <p:nvPr/>
          </p:nvCxnSpPr>
          <p:spPr bwMode="auto">
            <a:xfrm flipV="1">
              <a:off x="3321" y="869"/>
              <a:ext cx="274" cy="445"/>
            </a:xfrm>
            <a:prstGeom prst="bentConnector3">
              <a:avLst>
                <a:gd name="adj1" fmla="val 23431"/>
              </a:avLst>
            </a:prstGeom>
            <a:noFill/>
            <a:ln w="9360" cap="sq">
              <a:solidFill>
                <a:srgbClr val="A5D1F9"/>
              </a:solidFill>
              <a:miter lim="800000"/>
              <a:headEnd/>
              <a:tailEnd type="triangle" w="med" len="med"/>
            </a:ln>
            <a:effectLst/>
          </p:spPr>
        </p:cxnSp>
      </p:grpSp>
      <p:grpSp>
        <p:nvGrpSpPr>
          <p:cNvPr id="7193" name="Group 25"/>
          <p:cNvGrpSpPr>
            <a:grpSpLocks/>
          </p:cNvGrpSpPr>
          <p:nvPr/>
        </p:nvGrpSpPr>
        <p:grpSpPr bwMode="auto">
          <a:xfrm>
            <a:off x="6716713" y="5227638"/>
            <a:ext cx="1679575" cy="1447800"/>
            <a:chOff x="4231" y="3293"/>
            <a:chExt cx="1058" cy="912"/>
          </a:xfrm>
        </p:grpSpPr>
        <p:sp>
          <p:nvSpPr>
            <p:cNvPr id="7194" name="Text Box 26"/>
            <p:cNvSpPr txBox="1">
              <a:spLocks noChangeArrowheads="1"/>
            </p:cNvSpPr>
            <p:nvPr/>
          </p:nvSpPr>
          <p:spPr bwMode="auto">
            <a:xfrm>
              <a:off x="4413" y="3339"/>
              <a:ext cx="727" cy="231"/>
            </a:xfrm>
            <a:prstGeom prst="rect">
              <a:avLst/>
            </a:prstGeom>
            <a:noFill/>
            <a:ln w="9360" cap="sq">
              <a:solidFill>
                <a:srgbClr val="99FF99"/>
              </a:solidFill>
              <a:miter lim="800000"/>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800">
                  <a:solidFill>
                    <a:srgbClr val="99FF99"/>
                  </a:solidFill>
                </a:rPr>
                <a:t>Επιστήμη</a:t>
              </a:r>
            </a:p>
          </p:txBody>
        </p:sp>
        <p:sp>
          <p:nvSpPr>
            <p:cNvPr id="7195" name="Text Box 27"/>
            <p:cNvSpPr txBox="1">
              <a:spLocks noChangeArrowheads="1"/>
            </p:cNvSpPr>
            <p:nvPr/>
          </p:nvSpPr>
          <p:spPr bwMode="auto">
            <a:xfrm>
              <a:off x="4413" y="3657"/>
              <a:ext cx="598" cy="231"/>
            </a:xfrm>
            <a:prstGeom prst="rect">
              <a:avLst/>
            </a:prstGeom>
            <a:noFill/>
            <a:ln w="9360" cap="sq">
              <a:solidFill>
                <a:srgbClr val="99FF99"/>
              </a:solidFill>
              <a:miter lim="800000"/>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800">
                  <a:solidFill>
                    <a:srgbClr val="99FF99"/>
                  </a:solidFill>
                </a:rPr>
                <a:t>Τεχνική</a:t>
              </a:r>
            </a:p>
          </p:txBody>
        </p:sp>
        <p:sp>
          <p:nvSpPr>
            <p:cNvPr id="7196" name="Text Box 28"/>
            <p:cNvSpPr txBox="1">
              <a:spLocks noChangeArrowheads="1"/>
            </p:cNvSpPr>
            <p:nvPr/>
          </p:nvSpPr>
          <p:spPr bwMode="auto">
            <a:xfrm>
              <a:off x="4413" y="3974"/>
              <a:ext cx="876" cy="231"/>
            </a:xfrm>
            <a:prstGeom prst="rect">
              <a:avLst/>
            </a:prstGeom>
            <a:noFill/>
            <a:ln w="9360" cap="sq">
              <a:solidFill>
                <a:srgbClr val="99FF99"/>
              </a:solidFill>
              <a:miter lim="800000"/>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800">
                  <a:solidFill>
                    <a:srgbClr val="99FF99"/>
                  </a:solidFill>
                </a:rPr>
                <a:t>Εξοπλισμός</a:t>
              </a:r>
            </a:p>
          </p:txBody>
        </p:sp>
        <p:cxnSp>
          <p:nvCxnSpPr>
            <p:cNvPr id="7197" name="AutoShape 29"/>
            <p:cNvCxnSpPr>
              <a:cxnSpLocks noChangeShapeType="1"/>
              <a:endCxn id="7194" idx="1"/>
            </p:cNvCxnSpPr>
            <p:nvPr/>
          </p:nvCxnSpPr>
          <p:spPr bwMode="auto">
            <a:xfrm>
              <a:off x="4231" y="3293"/>
              <a:ext cx="181" cy="161"/>
            </a:xfrm>
            <a:prstGeom prst="bentConnector3">
              <a:avLst>
                <a:gd name="adj1" fmla="val 9847"/>
              </a:avLst>
            </a:prstGeom>
            <a:noFill/>
            <a:ln w="9360" cap="sq">
              <a:solidFill>
                <a:srgbClr val="99FF99"/>
              </a:solidFill>
              <a:miter lim="800000"/>
              <a:headEnd/>
              <a:tailEnd type="triangle" w="med" len="med"/>
            </a:ln>
            <a:effectLst/>
          </p:spPr>
        </p:cxnSp>
        <p:cxnSp>
          <p:nvCxnSpPr>
            <p:cNvPr id="7198" name="AutoShape 30"/>
            <p:cNvCxnSpPr>
              <a:cxnSpLocks noChangeShapeType="1"/>
              <a:endCxn id="7195" idx="1"/>
            </p:cNvCxnSpPr>
            <p:nvPr/>
          </p:nvCxnSpPr>
          <p:spPr bwMode="auto">
            <a:xfrm>
              <a:off x="4231" y="3293"/>
              <a:ext cx="181" cy="479"/>
            </a:xfrm>
            <a:prstGeom prst="bentConnector3">
              <a:avLst>
                <a:gd name="adj1" fmla="val 9972"/>
              </a:avLst>
            </a:prstGeom>
            <a:noFill/>
            <a:ln w="9360" cap="sq">
              <a:solidFill>
                <a:srgbClr val="99FF99"/>
              </a:solidFill>
              <a:miter lim="800000"/>
              <a:headEnd/>
              <a:tailEnd type="triangle" w="med" len="med"/>
            </a:ln>
            <a:effectLst/>
          </p:spPr>
        </p:cxnSp>
        <p:cxnSp>
          <p:nvCxnSpPr>
            <p:cNvPr id="7199" name="AutoShape 31"/>
            <p:cNvCxnSpPr>
              <a:cxnSpLocks noChangeShapeType="1"/>
              <a:endCxn id="7196" idx="1"/>
            </p:cNvCxnSpPr>
            <p:nvPr/>
          </p:nvCxnSpPr>
          <p:spPr bwMode="auto">
            <a:xfrm>
              <a:off x="4231" y="3293"/>
              <a:ext cx="181" cy="796"/>
            </a:xfrm>
            <a:prstGeom prst="bentConnector3">
              <a:avLst>
                <a:gd name="adj1" fmla="val 9972"/>
              </a:avLst>
            </a:prstGeom>
            <a:noFill/>
            <a:ln w="9360" cap="sq">
              <a:solidFill>
                <a:srgbClr val="99FF99"/>
              </a:solidFill>
              <a:miter lim="800000"/>
              <a:headEnd/>
              <a:tailEnd type="triangle" w="med" len="med"/>
            </a:ln>
            <a:effectLst/>
          </p:spPr>
        </p:cxnSp>
      </p:grpSp>
      <p:sp>
        <p:nvSpPr>
          <p:cNvPr id="7200" name="Freeform 32"/>
          <p:cNvSpPr>
            <a:spLocks noChangeArrowheads="1"/>
          </p:cNvSpPr>
          <p:nvPr/>
        </p:nvSpPr>
        <p:spPr bwMode="auto">
          <a:xfrm>
            <a:off x="4643438" y="3789363"/>
            <a:ext cx="288925" cy="287337"/>
          </a:xfrm>
          <a:custGeom>
            <a:avLst/>
            <a:gdLst>
              <a:gd name="G0" fmla="+- 44216 0 0"/>
              <a:gd name="G1" fmla="+- 1 0 0"/>
              <a:gd name="G2" fmla="+- 1 0 0"/>
              <a:gd name="G3" fmla="+- 1 0 0"/>
              <a:gd name="G4" fmla="+- 1 0 0"/>
              <a:gd name="G5" fmla="+- 1 0 0"/>
              <a:gd name="G6" fmla="+- 1 0 0"/>
              <a:gd name="G7" fmla="+- 1 0 0"/>
              <a:gd name="G8" fmla="+- 1 0 0"/>
              <a:gd name="G9" fmla="+- 1 0 0"/>
              <a:gd name="T0" fmla="*/ 144463 w 288925"/>
              <a:gd name="T1" fmla="*/ 0 h 287337"/>
              <a:gd name="T2" fmla="*/ 0 w 288925"/>
              <a:gd name="T3" fmla="*/ 109753 h 287337"/>
              <a:gd name="T4" fmla="*/ 55180 w 288925"/>
              <a:gd name="T5" fmla="*/ 287336 h 287337"/>
              <a:gd name="T6" fmla="*/ 233745 w 288925"/>
              <a:gd name="T7" fmla="*/ 287336 h 287337"/>
              <a:gd name="T8" fmla="*/ 288925 w 288925"/>
              <a:gd name="T9" fmla="*/ 109753 h 287337"/>
              <a:gd name="T10" fmla="*/ 89284 w 288925"/>
              <a:gd name="T11" fmla="*/ 109753 h 287337"/>
              <a:gd name="T12" fmla="*/ 199641 w 288925"/>
              <a:gd name="T13" fmla="*/ 219504 h 287337"/>
            </a:gdLst>
            <a:ahLst/>
            <a:cxnLst>
              <a:cxn ang="0">
                <a:pos x="T0" y="T1"/>
              </a:cxn>
              <a:cxn ang="0">
                <a:pos x="T2" y="T3"/>
              </a:cxn>
              <a:cxn ang="0">
                <a:pos x="T4" y="T5"/>
              </a:cxn>
              <a:cxn ang="0">
                <a:pos x="T6" y="T7"/>
              </a:cxn>
              <a:cxn ang="0">
                <a:pos x="T8" y="T9"/>
              </a:cxn>
            </a:cxnLst>
            <a:rect l="T10" t="T11" r="T12" b="T13"/>
            <a:pathLst>
              <a:path w="288925" h="287337">
                <a:moveTo>
                  <a:pt x="0" y="109753"/>
                </a:moveTo>
                <a:lnTo>
                  <a:pt x="110360" y="109753"/>
                </a:lnTo>
                <a:lnTo>
                  <a:pt x="144463" y="0"/>
                </a:lnTo>
                <a:lnTo>
                  <a:pt x="178565" y="109753"/>
                </a:lnTo>
                <a:lnTo>
                  <a:pt x="288925" y="109753"/>
                </a:lnTo>
                <a:lnTo>
                  <a:pt x="199641" y="177583"/>
                </a:lnTo>
                <a:lnTo>
                  <a:pt x="233745" y="287336"/>
                </a:lnTo>
                <a:lnTo>
                  <a:pt x="144463" y="219504"/>
                </a:lnTo>
                <a:lnTo>
                  <a:pt x="55180" y="287336"/>
                </a:lnTo>
                <a:lnTo>
                  <a:pt x="89284" y="177583"/>
                </a:lnTo>
                <a:close/>
              </a:path>
            </a:pathLst>
          </a:custGeom>
          <a:solidFill>
            <a:srgbClr val="BBE0E3"/>
          </a:solidFill>
          <a:ln w="9360" cap="sq">
            <a:solidFill>
              <a:srgbClr val="FF0000"/>
            </a:solidFill>
            <a:miter lim="800000"/>
            <a:headEnd/>
            <a:tailEnd/>
          </a:ln>
          <a:effectLst/>
        </p:spPr>
        <p:txBody>
          <a:bodyPr wrap="none" anchor="ctr"/>
          <a:lstStyle/>
          <a:p>
            <a:endParaRPr lang="el-G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fill="hold" nodeType="clickEffect">
                                  <p:stCondLst>
                                    <p:cond delay="0"/>
                                  </p:stCondLst>
                                  <p:childTnLst>
                                    <p:set>
                                      <p:cBhvr additive="repl">
                                        <p:cTn id="6" dur="1" fill="hold">
                                          <p:stCondLst>
                                            <p:cond delay="0"/>
                                          </p:stCondLst>
                                        </p:cTn>
                                        <p:tgtEl>
                                          <p:spTgt spid="7171"/>
                                        </p:tgtEl>
                                        <p:attrNameLst>
                                          <p:attrName>style.visibility</p:attrName>
                                        </p:attrNameLst>
                                      </p:cBhvr>
                                      <p:to>
                                        <p:strVal val="visible"/>
                                      </p:to>
                                    </p:set>
                                    <p:anim calcmode="lin" valueType="num">
                                      <p:cBhvr additive="repl">
                                        <p:cTn id="7" dur="500" fill="hold"/>
                                        <p:tgtEl>
                                          <p:spTgt spid="7171"/>
                                        </p:tgtEl>
                                        <p:attrNameLst>
                                          <p:attrName>ppt_w</p:attrName>
                                        </p:attrNameLst>
                                      </p:cBhvr>
                                      <p:tavLst>
                                        <p:tav tm="100000">
                                          <p:val>
                                            <p:fltVal val="0"/>
                                          </p:val>
                                        </p:tav>
                                        <p:tav>
                                          <p:val>
                                            <p:strVal val="#ppt_w"/>
                                          </p:val>
                                        </p:tav>
                                      </p:tavLst>
                                    </p:anim>
                                    <p:anim calcmode="lin" valueType="num">
                                      <p:cBhvr additive="repl">
                                        <p:cTn id="8" dur="500" fill="hold"/>
                                        <p:tgtEl>
                                          <p:spTgt spid="7171"/>
                                        </p:tgtEl>
                                        <p:attrNameLst>
                                          <p:attrName>ppt_h</p:attrName>
                                        </p:attrNameLst>
                                      </p:cBhvr>
                                      <p:tavLst>
                                        <p:tav tm="100000">
                                          <p:val>
                                            <p:fltVal val="0"/>
                                          </p:val>
                                        </p:tav>
                                        <p:tav>
                                          <p:val>
                                            <p:strVal val="#ppt_h"/>
                                          </p:val>
                                        </p:tav>
                                      </p:tavLst>
                                    </p:anim>
                                    <p:animEffect transition="in" filter="fade">
                                      <p:cBhvr additive="repl">
                                        <p:cTn id="9" dur="500"/>
                                        <p:tgtEl>
                                          <p:spTgt spid="717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fill="hold" nodeType="clickEffect">
                                  <p:stCondLst>
                                    <p:cond delay="0"/>
                                  </p:stCondLst>
                                  <p:childTnLst>
                                    <p:set>
                                      <p:cBhvr additive="repl">
                                        <p:cTn id="13" dur="1" fill="hold">
                                          <p:stCondLst>
                                            <p:cond delay="0"/>
                                          </p:stCondLst>
                                        </p:cTn>
                                        <p:tgtEl>
                                          <p:spTgt spid="7173"/>
                                        </p:tgtEl>
                                        <p:attrNameLst>
                                          <p:attrName>style.visibility</p:attrName>
                                        </p:attrNameLst>
                                      </p:cBhvr>
                                      <p:to>
                                        <p:strVal val="visible"/>
                                      </p:to>
                                    </p:set>
                                    <p:anim calcmode="lin" valueType="num">
                                      <p:cBhvr additive="repl">
                                        <p:cTn id="14" dur="500" fill="hold"/>
                                        <p:tgtEl>
                                          <p:spTgt spid="7173"/>
                                        </p:tgtEl>
                                        <p:attrNameLst>
                                          <p:attrName>ppt_w</p:attrName>
                                        </p:attrNameLst>
                                      </p:cBhvr>
                                      <p:tavLst>
                                        <p:tav tm="100000">
                                          <p:val>
                                            <p:fltVal val="0"/>
                                          </p:val>
                                        </p:tav>
                                        <p:tav>
                                          <p:val>
                                            <p:strVal val="#ppt_w"/>
                                          </p:val>
                                        </p:tav>
                                      </p:tavLst>
                                    </p:anim>
                                    <p:anim calcmode="lin" valueType="num">
                                      <p:cBhvr additive="repl">
                                        <p:cTn id="15" dur="500" fill="hold"/>
                                        <p:tgtEl>
                                          <p:spTgt spid="7173"/>
                                        </p:tgtEl>
                                        <p:attrNameLst>
                                          <p:attrName>ppt_h</p:attrName>
                                        </p:attrNameLst>
                                      </p:cBhvr>
                                      <p:tavLst>
                                        <p:tav tm="100000">
                                          <p:val>
                                            <p:fltVal val="0"/>
                                          </p:val>
                                        </p:tav>
                                        <p:tav>
                                          <p:val>
                                            <p:strVal val="#ppt_h"/>
                                          </p:val>
                                        </p:tav>
                                      </p:tavLst>
                                    </p:anim>
                                    <p:animEffect transition="in" filter="fade">
                                      <p:cBhvr additive="repl">
                                        <p:cTn id="16" dur="500"/>
                                        <p:tgtEl>
                                          <p:spTgt spid="717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fill="hold" nodeType="clickEffect">
                                  <p:stCondLst>
                                    <p:cond delay="0"/>
                                  </p:stCondLst>
                                  <p:childTnLst>
                                    <p:set>
                                      <p:cBhvr additive="repl">
                                        <p:cTn id="20" dur="1" fill="hold">
                                          <p:stCondLst>
                                            <p:cond delay="0"/>
                                          </p:stCondLst>
                                        </p:cTn>
                                        <p:tgtEl>
                                          <p:spTgt spid="7175"/>
                                        </p:tgtEl>
                                        <p:attrNameLst>
                                          <p:attrName>style.visibility</p:attrName>
                                        </p:attrNameLst>
                                      </p:cBhvr>
                                      <p:to>
                                        <p:strVal val="visible"/>
                                      </p:to>
                                    </p:set>
                                    <p:anim calcmode="lin" valueType="num">
                                      <p:cBhvr additive="repl">
                                        <p:cTn id="21" dur="500" fill="hold"/>
                                        <p:tgtEl>
                                          <p:spTgt spid="7175"/>
                                        </p:tgtEl>
                                        <p:attrNameLst>
                                          <p:attrName>ppt_w</p:attrName>
                                        </p:attrNameLst>
                                      </p:cBhvr>
                                      <p:tavLst>
                                        <p:tav tm="100000">
                                          <p:val>
                                            <p:fltVal val="0"/>
                                          </p:val>
                                        </p:tav>
                                        <p:tav>
                                          <p:val>
                                            <p:strVal val="#ppt_w"/>
                                          </p:val>
                                        </p:tav>
                                      </p:tavLst>
                                    </p:anim>
                                    <p:anim calcmode="lin" valueType="num">
                                      <p:cBhvr additive="repl">
                                        <p:cTn id="22" dur="500" fill="hold"/>
                                        <p:tgtEl>
                                          <p:spTgt spid="7175"/>
                                        </p:tgtEl>
                                        <p:attrNameLst>
                                          <p:attrName>ppt_h</p:attrName>
                                        </p:attrNameLst>
                                      </p:cBhvr>
                                      <p:tavLst>
                                        <p:tav tm="100000">
                                          <p:val>
                                            <p:fltVal val="0"/>
                                          </p:val>
                                        </p:tav>
                                        <p:tav>
                                          <p:val>
                                            <p:strVal val="#ppt_h"/>
                                          </p:val>
                                        </p:tav>
                                      </p:tavLst>
                                    </p:anim>
                                    <p:animEffect transition="in" filter="fade">
                                      <p:cBhvr additive="repl">
                                        <p:cTn id="23" dur="500"/>
                                        <p:tgtEl>
                                          <p:spTgt spid="717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additive="repl">
                                        <p:cTn id="27" dur="1" fill="hold">
                                          <p:stCondLst>
                                            <p:cond delay="0"/>
                                          </p:stCondLst>
                                        </p:cTn>
                                        <p:tgtEl>
                                          <p:spTgt spid="7188"/>
                                        </p:tgtEl>
                                        <p:attrNameLst>
                                          <p:attrName>style.visibility</p:attrName>
                                        </p:attrNameLst>
                                      </p:cBhvr>
                                      <p:to>
                                        <p:strVal val="visible"/>
                                      </p:to>
                                    </p:set>
                                    <p:animEffect transition="in" filter="wipe(left)">
                                      <p:cBhvr additive="repl">
                                        <p:cTn id="28" dur="500"/>
                                        <p:tgtEl>
                                          <p:spTgt spid="718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additive="repl">
                                        <p:cTn id="32" dur="1" fill="hold">
                                          <p:stCondLst>
                                            <p:cond delay="0"/>
                                          </p:stCondLst>
                                        </p:cTn>
                                        <p:tgtEl>
                                          <p:spTgt spid="7193"/>
                                        </p:tgtEl>
                                        <p:attrNameLst>
                                          <p:attrName>style.visibility</p:attrName>
                                        </p:attrNameLst>
                                      </p:cBhvr>
                                      <p:to>
                                        <p:strVal val="visible"/>
                                      </p:to>
                                    </p:set>
                                    <p:animEffect transition="in" filter="wipe(up)">
                                      <p:cBhvr additive="repl">
                                        <p:cTn id="33" dur="500"/>
                                        <p:tgtEl>
                                          <p:spTgt spid="719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nodeType="clickEffect">
                                  <p:stCondLst>
                                    <p:cond delay="0"/>
                                  </p:stCondLst>
                                  <p:childTnLst>
                                    <p:set>
                                      <p:cBhvr additive="repl">
                                        <p:cTn id="37" dur="1" fill="hold">
                                          <p:stCondLst>
                                            <p:cond delay="0"/>
                                          </p:stCondLst>
                                        </p:cTn>
                                        <p:tgtEl>
                                          <p:spTgt spid="7177"/>
                                        </p:tgtEl>
                                        <p:attrNameLst>
                                          <p:attrName>style.visibility</p:attrName>
                                        </p:attrNameLst>
                                      </p:cBhvr>
                                      <p:to>
                                        <p:strVal val="visible"/>
                                      </p:to>
                                    </p:set>
                                    <p:animEffect transition="in" filter="wipe(right)">
                                      <p:cBhvr additive="repl">
                                        <p:cTn id="38" dur="500"/>
                                        <p:tgtEl>
                                          <p:spTgt spid="7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nimBg="1"/>
      <p:bldP spid="7173" grpId="0" animBg="1"/>
      <p:bldP spid="717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49153"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Θεσμικό Πλαίσιο – Η διαχείριση στην Ελλάδα</a:t>
            </a:r>
          </a:p>
        </p:txBody>
      </p:sp>
      <p:sp>
        <p:nvSpPr>
          <p:cNvPr id="49154" name="Oval 2"/>
          <p:cNvSpPr>
            <a:spLocks noChangeArrowheads="1"/>
          </p:cNvSpPr>
          <p:nvPr/>
        </p:nvSpPr>
        <p:spPr bwMode="auto">
          <a:xfrm>
            <a:off x="3419475" y="260350"/>
            <a:ext cx="792163" cy="792163"/>
          </a:xfrm>
          <a:prstGeom prst="ellipse">
            <a:avLst/>
          </a:prstGeom>
          <a:solidFill>
            <a:srgbClr val="FFFF00">
              <a:alpha val="50000"/>
            </a:srgbClr>
          </a:solidFill>
          <a:ln w="4680" cap="sq">
            <a:solidFill>
              <a:srgbClr val="FFFF00"/>
            </a:solidFill>
            <a:miter lim="800000"/>
            <a:headEnd/>
            <a:tailEnd/>
          </a:ln>
          <a:effectLst/>
        </p:spPr>
        <p:txBody>
          <a:bodyPr wrap="none" anchor="ctr"/>
          <a:lstStyle/>
          <a:p>
            <a:endParaRPr lang="el-GR"/>
          </a:p>
        </p:txBody>
      </p:sp>
      <p:pic>
        <p:nvPicPr>
          <p:cNvPr id="49155" name="Picture 3"/>
          <p:cNvPicPr>
            <a:picLocks noChangeAspect="1" noChangeArrowheads="1"/>
          </p:cNvPicPr>
          <p:nvPr/>
        </p:nvPicPr>
        <p:blipFill>
          <a:blip r:embed="rId3" cstate="print"/>
          <a:srcRect r="4578" b="19975"/>
          <a:stretch>
            <a:fillRect/>
          </a:stretch>
        </p:blipFill>
        <p:spPr bwMode="auto">
          <a:xfrm>
            <a:off x="4316413" y="836613"/>
            <a:ext cx="4648200" cy="842962"/>
          </a:xfrm>
          <a:prstGeom prst="rect">
            <a:avLst/>
          </a:prstGeom>
          <a:solidFill>
            <a:srgbClr val="99FF99"/>
          </a:solidFill>
          <a:ln w="9525" cap="flat">
            <a:noFill/>
            <a:round/>
            <a:headEnd/>
            <a:tailEnd/>
          </a:ln>
          <a:effectLst/>
        </p:spPr>
      </p:pic>
      <p:pic>
        <p:nvPicPr>
          <p:cNvPr id="49156" name="Picture 4"/>
          <p:cNvPicPr>
            <a:picLocks noChangeAspect="1" noChangeArrowheads="1"/>
          </p:cNvPicPr>
          <p:nvPr/>
        </p:nvPicPr>
        <p:blipFill>
          <a:blip r:embed="rId4" cstate="print"/>
          <a:srcRect r="5890" b="3049"/>
          <a:stretch>
            <a:fillRect/>
          </a:stretch>
        </p:blipFill>
        <p:spPr bwMode="auto">
          <a:xfrm>
            <a:off x="1908175" y="1916113"/>
            <a:ext cx="4592638" cy="4705350"/>
          </a:xfrm>
          <a:prstGeom prst="rect">
            <a:avLst/>
          </a:prstGeom>
          <a:solidFill>
            <a:srgbClr val="99FF99"/>
          </a:solidFill>
          <a:ln w="9525" cap="flat">
            <a:noFill/>
            <a:round/>
            <a:headEnd/>
            <a:tailEnd/>
          </a:ln>
          <a:effectLst/>
        </p:spPr>
      </p:pic>
    </p:spTree>
  </p:cSld>
  <p:clrMapOvr>
    <a:masterClrMapping/>
  </p:clrMapOvr>
  <p:transition>
    <p:randomBar dir="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50177"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Θεσμικό Πλαίσιο – Η διαχείριση στην Ελλάδα</a:t>
            </a:r>
          </a:p>
        </p:txBody>
      </p:sp>
      <p:sp>
        <p:nvSpPr>
          <p:cNvPr id="50178" name="Oval 2"/>
          <p:cNvSpPr>
            <a:spLocks noChangeArrowheads="1"/>
          </p:cNvSpPr>
          <p:nvPr/>
        </p:nvSpPr>
        <p:spPr bwMode="auto">
          <a:xfrm>
            <a:off x="3419475" y="260350"/>
            <a:ext cx="792163" cy="792163"/>
          </a:xfrm>
          <a:prstGeom prst="ellipse">
            <a:avLst/>
          </a:prstGeom>
          <a:solidFill>
            <a:srgbClr val="FFFF00">
              <a:alpha val="50000"/>
            </a:srgbClr>
          </a:solidFill>
          <a:ln w="4680" cap="sq">
            <a:solidFill>
              <a:srgbClr val="FFFF00"/>
            </a:solidFill>
            <a:miter lim="800000"/>
            <a:headEnd/>
            <a:tailEnd/>
          </a:ln>
          <a:effectLst/>
        </p:spPr>
        <p:txBody>
          <a:bodyPr wrap="none" anchor="ctr"/>
          <a:lstStyle/>
          <a:p>
            <a:endParaRPr lang="el-GR"/>
          </a:p>
        </p:txBody>
      </p:sp>
      <p:pic>
        <p:nvPicPr>
          <p:cNvPr id="50179" name="Picture 3"/>
          <p:cNvPicPr>
            <a:picLocks noChangeAspect="1" noChangeArrowheads="1"/>
          </p:cNvPicPr>
          <p:nvPr/>
        </p:nvPicPr>
        <p:blipFill>
          <a:blip r:embed="rId3" cstate="print"/>
          <a:srcRect r="4578" b="19975"/>
          <a:stretch>
            <a:fillRect/>
          </a:stretch>
        </p:blipFill>
        <p:spPr bwMode="auto">
          <a:xfrm>
            <a:off x="4316413" y="836613"/>
            <a:ext cx="4648200" cy="842962"/>
          </a:xfrm>
          <a:prstGeom prst="rect">
            <a:avLst/>
          </a:prstGeom>
          <a:solidFill>
            <a:srgbClr val="99FF99"/>
          </a:solidFill>
          <a:ln w="9525" cap="flat">
            <a:noFill/>
            <a:round/>
            <a:headEnd/>
            <a:tailEnd/>
          </a:ln>
          <a:effectLst/>
        </p:spPr>
      </p:pic>
      <p:pic>
        <p:nvPicPr>
          <p:cNvPr id="50180" name="Picture 4"/>
          <p:cNvPicPr>
            <a:picLocks noChangeAspect="1" noChangeArrowheads="1"/>
          </p:cNvPicPr>
          <p:nvPr/>
        </p:nvPicPr>
        <p:blipFill>
          <a:blip r:embed="rId4" cstate="print"/>
          <a:srcRect r="14383" b="15683"/>
          <a:stretch>
            <a:fillRect/>
          </a:stretch>
        </p:blipFill>
        <p:spPr bwMode="auto">
          <a:xfrm>
            <a:off x="2195513" y="1844675"/>
            <a:ext cx="4752975" cy="1416050"/>
          </a:xfrm>
          <a:prstGeom prst="rect">
            <a:avLst/>
          </a:prstGeom>
          <a:solidFill>
            <a:srgbClr val="99FF99"/>
          </a:solidFill>
          <a:ln w="9525" cap="flat">
            <a:noFill/>
            <a:round/>
            <a:headEnd/>
            <a:tailEnd/>
          </a:ln>
          <a:effectLst/>
        </p:spPr>
      </p:pic>
      <p:pic>
        <p:nvPicPr>
          <p:cNvPr id="50181" name="Picture 5"/>
          <p:cNvPicPr>
            <a:picLocks noChangeAspect="1" noChangeArrowheads="1"/>
          </p:cNvPicPr>
          <p:nvPr/>
        </p:nvPicPr>
        <p:blipFill>
          <a:blip r:embed="rId5" cstate="print"/>
          <a:srcRect r="21449" b="5997"/>
          <a:stretch>
            <a:fillRect/>
          </a:stretch>
        </p:blipFill>
        <p:spPr bwMode="auto">
          <a:xfrm>
            <a:off x="2413000" y="3357563"/>
            <a:ext cx="4360863" cy="3384550"/>
          </a:xfrm>
          <a:prstGeom prst="rect">
            <a:avLst/>
          </a:prstGeom>
          <a:solidFill>
            <a:srgbClr val="99FF99"/>
          </a:solidFill>
          <a:ln w="9525" cap="flat">
            <a:noFill/>
            <a:round/>
            <a:headEnd/>
            <a:tailEnd/>
          </a:ln>
          <a:effectLst/>
        </p:spPr>
      </p:pic>
    </p:spTree>
  </p:cSld>
  <p:clrMapOvr>
    <a:masterClrMapping/>
  </p:clrMapOvr>
  <p:transition>
    <p:randomBar dir="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51201"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Θεσμικό Πλαίσιο</a:t>
            </a:r>
          </a:p>
        </p:txBody>
      </p:sp>
      <p:sp>
        <p:nvSpPr>
          <p:cNvPr id="51202" name="Text Box 2"/>
          <p:cNvSpPr txBox="1">
            <a:spLocks noChangeArrowheads="1"/>
          </p:cNvSpPr>
          <p:nvPr/>
        </p:nvSpPr>
        <p:spPr bwMode="auto">
          <a:xfrm>
            <a:off x="457200" y="1052513"/>
            <a:ext cx="8229600" cy="5073650"/>
          </a:xfrm>
          <a:prstGeom prst="rect">
            <a:avLst/>
          </a:prstGeom>
          <a:noFill/>
          <a:ln w="9525" cap="flat">
            <a:noFill/>
            <a:round/>
            <a:headEnd/>
            <a:tailEnd/>
          </a:ln>
          <a:effectLst/>
        </p:spPr>
        <p:txBody>
          <a:bodyPr/>
          <a:lstStyle/>
          <a:p>
            <a:pPr marL="339725" indent="-339725">
              <a:spcBef>
                <a:spcPts val="45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sz="1800" dirty="0">
                <a:solidFill>
                  <a:srgbClr val="99FF99"/>
                </a:solidFill>
              </a:rPr>
              <a:t>Καποδιστριακοί (Καλλικράτειοι) Δήμοι - Κώδικας Τοπικής Αυτοδιοίκησης</a:t>
            </a:r>
          </a:p>
          <a:p>
            <a:pPr marL="739775" lvl="1" indent="-282575">
              <a:spcBef>
                <a:spcPts val="45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sz="1800" dirty="0">
                <a:solidFill>
                  <a:srgbClr val="99FF99"/>
                </a:solidFill>
              </a:rPr>
              <a:t>Αρχή της </a:t>
            </a:r>
            <a:r>
              <a:rPr lang="el-GR" sz="1800" b="1" dirty="0" smtClean="0">
                <a:solidFill>
                  <a:srgbClr val="FFFF00"/>
                </a:solidFill>
              </a:rPr>
              <a:t>εγγύτητας (επικουρικότητας)</a:t>
            </a:r>
            <a:endParaRPr lang="el-GR" sz="1800" b="1" dirty="0">
              <a:solidFill>
                <a:srgbClr val="FFFF00"/>
              </a:solidFill>
            </a:endParaRPr>
          </a:p>
          <a:p>
            <a:pPr marL="739775" lvl="1" indent="-282575">
              <a:spcBef>
                <a:spcPts val="45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sz="1800" dirty="0">
                <a:solidFill>
                  <a:srgbClr val="99FF99"/>
                </a:solidFill>
              </a:rPr>
              <a:t>«…προστασία, η αξιοποίηση και η εκμετάλλευση </a:t>
            </a:r>
          </a:p>
          <a:p>
            <a:pPr lvl="2">
              <a:spcBef>
                <a:spcPts val="45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sz="1800" dirty="0">
                <a:solidFill>
                  <a:srgbClr val="99FF99"/>
                </a:solidFill>
              </a:rPr>
              <a:t>των </a:t>
            </a:r>
            <a:r>
              <a:rPr lang="el-GR" sz="1800" b="1" dirty="0">
                <a:solidFill>
                  <a:srgbClr val="FFFF00"/>
                </a:solidFill>
              </a:rPr>
              <a:t>τοπικών φυσικών πόρων</a:t>
            </a:r>
            <a:r>
              <a:rPr lang="el-GR" sz="1800" dirty="0">
                <a:solidFill>
                  <a:srgbClr val="99FF99"/>
                </a:solidFill>
              </a:rPr>
              <a:t> και περιοχών, </a:t>
            </a:r>
          </a:p>
          <a:p>
            <a:pPr lvl="2">
              <a:spcBef>
                <a:spcPts val="45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sz="1800" dirty="0">
                <a:solidFill>
                  <a:srgbClr val="99FF99"/>
                </a:solidFill>
              </a:rPr>
              <a:t>των ιαματικών πηγών και </a:t>
            </a:r>
          </a:p>
          <a:p>
            <a:pPr lvl="2">
              <a:spcBef>
                <a:spcPts val="45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sz="1800" dirty="0">
                <a:solidFill>
                  <a:srgbClr val="99FF99"/>
                </a:solidFill>
              </a:rPr>
              <a:t>των ήπιων ή ανανεώσιμων μορφών ενέργειας, καθώς και </a:t>
            </a:r>
          </a:p>
          <a:p>
            <a:pPr lvl="2">
              <a:spcBef>
                <a:spcPts val="45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sz="1800" dirty="0">
                <a:solidFill>
                  <a:srgbClr val="99FF99"/>
                </a:solidFill>
              </a:rPr>
              <a:t>η </a:t>
            </a:r>
            <a:r>
              <a:rPr lang="el-GR" sz="1800" b="1" dirty="0">
                <a:solidFill>
                  <a:srgbClr val="FFFF00"/>
                </a:solidFill>
              </a:rPr>
              <a:t>κατασκευή, συντήρηση και διαχείριση</a:t>
            </a:r>
            <a:r>
              <a:rPr lang="el-GR" sz="1800" dirty="0">
                <a:solidFill>
                  <a:srgbClr val="99FF99"/>
                </a:solidFill>
              </a:rPr>
              <a:t> των σχετικών έργων και εγκαταστάσεων, σύμφωνα με την κείμενη νομοθεσία…»</a:t>
            </a:r>
          </a:p>
          <a:p>
            <a:pPr marL="739775" lvl="1" indent="-282575">
              <a:spcBef>
                <a:spcPts val="45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sz="1800" dirty="0">
                <a:solidFill>
                  <a:srgbClr val="99FF99"/>
                </a:solidFill>
              </a:rPr>
              <a:t>«…</a:t>
            </a:r>
            <a:r>
              <a:rPr lang="el-GR" sz="1800" b="1" dirty="0">
                <a:solidFill>
                  <a:srgbClr val="FFFF00"/>
                </a:solidFill>
              </a:rPr>
              <a:t>σχεδιασμός, η κατασκευή, συντήρηση και διαχείριση</a:t>
            </a:r>
            <a:r>
              <a:rPr lang="el-GR" sz="1800" dirty="0">
                <a:solidFill>
                  <a:srgbClr val="99FF99"/>
                </a:solidFill>
              </a:rPr>
              <a:t> υποδομών για τη στήριξη της τοπικής οικονομίας, όπως έργων οδοποιίας, </a:t>
            </a:r>
            <a:r>
              <a:rPr lang="el-GR" sz="1800" b="1" dirty="0">
                <a:solidFill>
                  <a:srgbClr val="FFFF00"/>
                </a:solidFill>
              </a:rPr>
              <a:t>συστημάτων άρδευσης</a:t>
            </a:r>
            <a:r>
              <a:rPr lang="el-GR" sz="1800" dirty="0">
                <a:solidFill>
                  <a:srgbClr val="99FF99"/>
                </a:solidFill>
              </a:rPr>
              <a:t>, </a:t>
            </a:r>
            <a:r>
              <a:rPr lang="el-GR" sz="1800" b="1" dirty="0">
                <a:solidFill>
                  <a:srgbClr val="FFFF00"/>
                </a:solidFill>
              </a:rPr>
              <a:t>αντιπλημμυρικών και εγγειοβελτιωτικών έργων</a:t>
            </a:r>
            <a:r>
              <a:rPr lang="el-GR" sz="1800" b="1" dirty="0">
                <a:solidFill>
                  <a:srgbClr val="99FF99"/>
                </a:solidFill>
              </a:rPr>
              <a:t>…»</a:t>
            </a:r>
          </a:p>
          <a:p>
            <a:pPr marL="739775" lvl="1" indent="-282575">
              <a:spcBef>
                <a:spcPts val="45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sz="1800" dirty="0">
                <a:solidFill>
                  <a:srgbClr val="99FF99"/>
                </a:solidFill>
              </a:rPr>
              <a:t>«…</a:t>
            </a:r>
            <a:r>
              <a:rPr lang="el-GR" sz="1800" b="1" dirty="0">
                <a:solidFill>
                  <a:srgbClr val="FFFF00"/>
                </a:solidFill>
              </a:rPr>
              <a:t>προστασία και διαχείριση των υδάτινων πόρων</a:t>
            </a:r>
            <a:r>
              <a:rPr lang="el-GR" sz="1800" dirty="0">
                <a:solidFill>
                  <a:srgbClr val="99FF99"/>
                </a:solidFill>
              </a:rPr>
              <a:t>, η προστασία του εδάφους και των εσωτερικών υδάτων από την αλιεία (λιμνοθάλασσες, λίμνες, ιχθυοτροφεία, ποταμοί) και η </a:t>
            </a:r>
            <a:r>
              <a:rPr lang="el-GR" sz="1800" b="1" dirty="0">
                <a:solidFill>
                  <a:srgbClr val="FFFF00"/>
                </a:solidFill>
              </a:rPr>
              <a:t>καταπολέμηση της ρύπανσης</a:t>
            </a:r>
            <a:r>
              <a:rPr lang="el-GR" sz="1800" dirty="0">
                <a:solidFill>
                  <a:srgbClr val="99FF99"/>
                </a:solidFill>
              </a:rPr>
              <a:t> στην περιφέρειά τους…»</a:t>
            </a:r>
          </a:p>
        </p:txBody>
      </p:sp>
      <p:sp>
        <p:nvSpPr>
          <p:cNvPr id="51203" name="Oval 3"/>
          <p:cNvSpPr>
            <a:spLocks noChangeArrowheads="1"/>
          </p:cNvSpPr>
          <p:nvPr/>
        </p:nvSpPr>
        <p:spPr bwMode="auto">
          <a:xfrm>
            <a:off x="3419475" y="260350"/>
            <a:ext cx="792163" cy="792163"/>
          </a:xfrm>
          <a:prstGeom prst="ellipse">
            <a:avLst/>
          </a:prstGeom>
          <a:solidFill>
            <a:srgbClr val="FFFF00">
              <a:alpha val="50000"/>
            </a:srgbClr>
          </a:solidFill>
          <a:ln w="4680" cap="sq">
            <a:solidFill>
              <a:srgbClr val="FFFF00"/>
            </a:solidFill>
            <a:miter lim="800000"/>
            <a:headEnd/>
            <a:tailEnd/>
          </a:ln>
          <a:effectLst/>
        </p:spPr>
        <p:txBody>
          <a:bodyPr wrap="none" anchor="ctr"/>
          <a:lstStyle/>
          <a:p>
            <a:endParaRPr lang="el-GR"/>
          </a:p>
        </p:txBody>
      </p:sp>
    </p:spTree>
  </p:cSld>
  <p:clrMapOvr>
    <a:masterClrMapping/>
  </p:clrMapOvr>
  <p:transition>
    <p:randomBar dir="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52225"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Θεσμικό Πλαίσιο</a:t>
            </a:r>
          </a:p>
        </p:txBody>
      </p:sp>
      <p:sp>
        <p:nvSpPr>
          <p:cNvPr id="52226" name="Text Box 2"/>
          <p:cNvSpPr txBox="1">
            <a:spLocks noChangeArrowheads="1"/>
          </p:cNvSpPr>
          <p:nvPr/>
        </p:nvSpPr>
        <p:spPr bwMode="auto">
          <a:xfrm>
            <a:off x="457200" y="1052513"/>
            <a:ext cx="8229600" cy="5073650"/>
          </a:xfrm>
          <a:prstGeom prst="rect">
            <a:avLst/>
          </a:prstGeom>
          <a:noFill/>
          <a:ln w="9525" cap="flat">
            <a:noFill/>
            <a:round/>
            <a:headEnd/>
            <a:tailEnd/>
          </a:ln>
          <a:effectLst/>
        </p:spPr>
        <p:txBody>
          <a:bodyPr/>
          <a:lstStyle/>
          <a:p>
            <a:pPr marL="339725" indent="-339725">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Καποδιστριακοί (Καλλικράτειοι) Δήμοι - Κώδικας Τοπικής Αυτοδιοίκησης</a:t>
            </a:r>
          </a:p>
          <a:p>
            <a:pPr marL="739775" lvl="1" indent="-282575">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a:t>
            </a:r>
            <a:r>
              <a:rPr lang="el-GR" b="1">
                <a:solidFill>
                  <a:srgbClr val="FFFF00"/>
                </a:solidFill>
              </a:rPr>
              <a:t>εκμετάλλευση δημοτικών και κοινοτικών δασών</a:t>
            </a:r>
            <a:r>
              <a:rPr lang="el-GR">
                <a:solidFill>
                  <a:srgbClr val="99FF99"/>
                </a:solidFill>
              </a:rPr>
              <a:t>…»</a:t>
            </a:r>
          </a:p>
          <a:p>
            <a:pPr marL="739775" lvl="1" indent="-282575">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a:t>
            </a:r>
            <a:r>
              <a:rPr lang="el-GR" b="1">
                <a:solidFill>
                  <a:srgbClr val="FFFF00"/>
                </a:solidFill>
              </a:rPr>
              <a:t>παροχή συνδρομής στην αρμόδια πυροσβεστική υπηρεσία</a:t>
            </a:r>
            <a:r>
              <a:rPr lang="el-GR">
                <a:solidFill>
                  <a:srgbClr val="99FF99"/>
                </a:solidFill>
              </a:rPr>
              <a:t>, με κάθε πρόσφορο μέσο που διαθέτουν, για την αντιμετώπιση πυρκαγιών, ιδίως σε περιοχές που έχουν δασικό χαρακτήρα…»</a:t>
            </a:r>
          </a:p>
          <a:p>
            <a:pPr marL="739775" lvl="1" indent="-282575">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«…η </a:t>
            </a:r>
            <a:r>
              <a:rPr lang="el-GR" b="1">
                <a:solidFill>
                  <a:srgbClr val="FFFF00"/>
                </a:solidFill>
              </a:rPr>
              <a:t>κατασκευή, συντήρηση και διαχείριση συστημάτων ύδρευσης</a:t>
            </a:r>
            <a:r>
              <a:rPr lang="el-GR">
                <a:solidFill>
                  <a:srgbClr val="99FF99"/>
                </a:solidFill>
              </a:rPr>
              <a:t>, αφαλάτωσης, τηλεθέρμανσης, …»</a:t>
            </a:r>
          </a:p>
          <a:p>
            <a:pPr marL="739775" lvl="1" indent="-282575">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«…μέριμνα και η λήψη μέτρων για την </a:t>
            </a:r>
            <a:r>
              <a:rPr lang="el-GR" b="1">
                <a:solidFill>
                  <a:srgbClr val="FFFF00"/>
                </a:solidFill>
              </a:rPr>
              <a:t>προστασία της δημόσιας υγείας</a:t>
            </a:r>
            <a:r>
              <a:rPr lang="el-GR">
                <a:solidFill>
                  <a:srgbClr val="99FF99"/>
                </a:solidFill>
              </a:rPr>
              <a:t>, όπως ο </a:t>
            </a:r>
            <a:r>
              <a:rPr lang="el-GR" b="1">
                <a:solidFill>
                  <a:srgbClr val="FFFF00"/>
                </a:solidFill>
              </a:rPr>
              <a:t>υγειονομικός έλεγχος των δημοτικών και κοινοτικών δεξαμενών νερού</a:t>
            </a:r>
            <a:r>
              <a:rPr lang="el-GR">
                <a:solidFill>
                  <a:srgbClr val="99FF99"/>
                </a:solidFill>
              </a:rPr>
              <a:t>, …»</a:t>
            </a:r>
          </a:p>
          <a:p>
            <a:pPr marL="741363" lvl="1" indent="-282575">
              <a:spcBef>
                <a:spcPts val="500"/>
              </a:spcBef>
              <a:buClrTx/>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endParaRPr lang="el-GR">
              <a:solidFill>
                <a:srgbClr val="99FF99"/>
              </a:solidFill>
            </a:endParaRPr>
          </a:p>
        </p:txBody>
      </p:sp>
      <p:sp>
        <p:nvSpPr>
          <p:cNvPr id="52227" name="Oval 3"/>
          <p:cNvSpPr>
            <a:spLocks noChangeArrowheads="1"/>
          </p:cNvSpPr>
          <p:nvPr/>
        </p:nvSpPr>
        <p:spPr bwMode="auto">
          <a:xfrm>
            <a:off x="3419475" y="260350"/>
            <a:ext cx="792163" cy="792163"/>
          </a:xfrm>
          <a:prstGeom prst="ellipse">
            <a:avLst/>
          </a:prstGeom>
          <a:solidFill>
            <a:srgbClr val="FFFF00">
              <a:alpha val="50000"/>
            </a:srgbClr>
          </a:solidFill>
          <a:ln w="4680" cap="sq">
            <a:solidFill>
              <a:srgbClr val="FFFF00"/>
            </a:solidFill>
            <a:miter lim="800000"/>
            <a:headEnd/>
            <a:tailEnd/>
          </a:ln>
          <a:effectLst/>
        </p:spPr>
        <p:txBody>
          <a:bodyPr wrap="none" anchor="ctr"/>
          <a:lstStyle/>
          <a:p>
            <a:endParaRPr lang="el-GR"/>
          </a:p>
        </p:txBody>
      </p:sp>
    </p:spTree>
  </p:cSld>
  <p:clrMapOvr>
    <a:masterClrMapping/>
  </p:clrMapOvr>
  <p:transition>
    <p:randomBar dir="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53249"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Θεσμικό Πλαίσιο</a:t>
            </a:r>
          </a:p>
        </p:txBody>
      </p:sp>
      <p:sp>
        <p:nvSpPr>
          <p:cNvPr id="53250" name="Text Box 2"/>
          <p:cNvSpPr txBox="1">
            <a:spLocks noChangeArrowheads="1"/>
          </p:cNvSpPr>
          <p:nvPr/>
        </p:nvSpPr>
        <p:spPr bwMode="auto">
          <a:xfrm>
            <a:off x="457200" y="1052513"/>
            <a:ext cx="8229600" cy="5073650"/>
          </a:xfrm>
          <a:prstGeom prst="rect">
            <a:avLst/>
          </a:prstGeom>
          <a:noFill/>
          <a:ln w="9525" cap="flat">
            <a:noFill/>
            <a:round/>
            <a:headEnd/>
            <a:tailEnd/>
          </a:ln>
          <a:effectLst/>
        </p:spPr>
        <p:txBody>
          <a:bodyPr/>
          <a:lstStyle/>
          <a:p>
            <a:pPr marL="339725" indent="-339725">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Καποδιστριακοί (Καλλικράτειοι) Δήμοι - Κώδικας Τοπικής Αυτοδιοίκησης</a:t>
            </a:r>
          </a:p>
          <a:p>
            <a:pPr marL="739775" lvl="1" indent="-282575">
              <a:spcBef>
                <a:spcPts val="500"/>
              </a:spcBef>
              <a:buClr>
                <a:srgbClr val="FFFF00"/>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b="1">
                <a:solidFill>
                  <a:srgbClr val="FFFF00"/>
                </a:solidFill>
              </a:rPr>
              <a:t>«…Θέτουν κανόνες</a:t>
            </a:r>
            <a:r>
              <a:rPr lang="el-GR">
                <a:solidFill>
                  <a:srgbClr val="99FF99"/>
                </a:solidFill>
              </a:rPr>
              <a:t>:</a:t>
            </a:r>
          </a:p>
          <a:p>
            <a:pPr lvl="2">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για την </a:t>
            </a:r>
            <a:r>
              <a:rPr lang="el-GR" b="1">
                <a:solidFill>
                  <a:srgbClr val="FFFF00"/>
                </a:solidFill>
              </a:rPr>
              <a:t>προστασία</a:t>
            </a:r>
            <a:r>
              <a:rPr lang="el-GR">
                <a:solidFill>
                  <a:srgbClr val="99FF99"/>
                </a:solidFill>
              </a:rPr>
              <a:t> </a:t>
            </a:r>
          </a:p>
          <a:p>
            <a:pPr lvl="3">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του φυσικού, αρχιτεκτονικού και πολιτιστικού περιβάλλοντος, </a:t>
            </a:r>
          </a:p>
          <a:p>
            <a:pPr lvl="3">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των θαλασσών από πηγές ξηράς και </a:t>
            </a:r>
          </a:p>
          <a:p>
            <a:pPr lvl="3">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των </a:t>
            </a:r>
            <a:r>
              <a:rPr lang="el-GR" b="1">
                <a:solidFill>
                  <a:srgbClr val="FFFF00"/>
                </a:solidFill>
              </a:rPr>
              <a:t>υπόγειων και επίγειων υδάτινων αποθεμάτων από τη ρύπανση</a:t>
            </a:r>
          </a:p>
          <a:p>
            <a:pPr marL="739775" lvl="1" indent="-282575">
              <a:spcBef>
                <a:spcPts val="500"/>
              </a:spcBef>
              <a:buClr>
                <a:srgbClr val="FFFF00"/>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b="1">
                <a:solidFill>
                  <a:srgbClr val="FFFF00"/>
                </a:solidFill>
              </a:rPr>
              <a:t>Καθορίζουν τους</a:t>
            </a:r>
            <a:r>
              <a:rPr lang="el-GR">
                <a:solidFill>
                  <a:srgbClr val="99FF99"/>
                </a:solidFill>
              </a:rPr>
              <a:t> </a:t>
            </a:r>
            <a:r>
              <a:rPr lang="el-GR" b="1">
                <a:solidFill>
                  <a:srgbClr val="FFFF00"/>
                </a:solidFill>
              </a:rPr>
              <a:t>όρους και τις προϋποθέσεις</a:t>
            </a:r>
            <a:r>
              <a:rPr lang="el-GR">
                <a:solidFill>
                  <a:srgbClr val="99FF99"/>
                </a:solidFill>
              </a:rPr>
              <a:t>:</a:t>
            </a:r>
          </a:p>
          <a:p>
            <a:pPr lvl="2">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Για τη χρήση και λειτουργία των συστημάτων </a:t>
            </a:r>
            <a:r>
              <a:rPr lang="el-GR" b="1">
                <a:solidFill>
                  <a:srgbClr val="FFFF00"/>
                </a:solidFill>
              </a:rPr>
              <a:t>ύδρευσης, άρδευσης και αποχέτευσης…»</a:t>
            </a:r>
          </a:p>
          <a:p>
            <a:pPr marL="741363" lvl="1" indent="-282575">
              <a:spcBef>
                <a:spcPts val="500"/>
              </a:spcBef>
              <a:buClrTx/>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endParaRPr lang="el-GR">
              <a:solidFill>
                <a:srgbClr val="99FF99"/>
              </a:solidFill>
            </a:endParaRPr>
          </a:p>
          <a:p>
            <a:pPr marL="741363" lvl="1" indent="-282575">
              <a:spcBef>
                <a:spcPts val="500"/>
              </a:spcBef>
              <a:buClrTx/>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endParaRPr lang="el-GR">
              <a:solidFill>
                <a:srgbClr val="99FF99"/>
              </a:solidFill>
            </a:endParaRPr>
          </a:p>
        </p:txBody>
      </p:sp>
      <p:sp>
        <p:nvSpPr>
          <p:cNvPr id="53251" name="Oval 3"/>
          <p:cNvSpPr>
            <a:spLocks noChangeArrowheads="1"/>
          </p:cNvSpPr>
          <p:nvPr/>
        </p:nvSpPr>
        <p:spPr bwMode="auto">
          <a:xfrm>
            <a:off x="3419475" y="260350"/>
            <a:ext cx="792163" cy="792163"/>
          </a:xfrm>
          <a:prstGeom prst="ellipse">
            <a:avLst/>
          </a:prstGeom>
          <a:solidFill>
            <a:srgbClr val="FFFF00">
              <a:alpha val="50000"/>
            </a:srgbClr>
          </a:solidFill>
          <a:ln w="4680" cap="sq">
            <a:solidFill>
              <a:srgbClr val="FFFF00"/>
            </a:solidFill>
            <a:miter lim="800000"/>
            <a:headEnd/>
            <a:tailEnd/>
          </a:ln>
          <a:effectLst/>
        </p:spPr>
        <p:txBody>
          <a:bodyPr wrap="none" anchor="ctr"/>
          <a:lstStyle/>
          <a:p>
            <a:endParaRPr lang="el-GR"/>
          </a:p>
        </p:txBody>
      </p:sp>
    </p:spTree>
  </p:cSld>
  <p:clrMapOvr>
    <a:masterClrMapping/>
  </p:clrMapOvr>
  <p:transition>
    <p:randomBar dir="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54273"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Θεσμικό Πλαίσιο</a:t>
            </a:r>
          </a:p>
        </p:txBody>
      </p:sp>
      <p:sp>
        <p:nvSpPr>
          <p:cNvPr id="54274" name="Text Box 2"/>
          <p:cNvSpPr txBox="1">
            <a:spLocks noChangeArrowheads="1"/>
          </p:cNvSpPr>
          <p:nvPr/>
        </p:nvSpPr>
        <p:spPr bwMode="auto">
          <a:xfrm>
            <a:off x="457200" y="1052513"/>
            <a:ext cx="8229600" cy="5073650"/>
          </a:xfrm>
          <a:prstGeom prst="rect">
            <a:avLst/>
          </a:prstGeom>
          <a:noFill/>
          <a:ln w="9525" cap="flat">
            <a:noFill/>
            <a:round/>
            <a:headEnd/>
            <a:tailEnd/>
          </a:ln>
          <a:effectLst/>
        </p:spPr>
        <p:txBody>
          <a:bodyPr/>
          <a:lstStyle/>
          <a:p>
            <a:pPr marL="339725" indent="-339725">
              <a:lnSpc>
                <a:spcPct val="90000"/>
              </a:lnSpc>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Καποδιστριακοί (Καλλικράτειοι) Δήμοι – Υγειονομικές υποχρεώσεις</a:t>
            </a:r>
          </a:p>
          <a:p>
            <a:pPr marL="739775" lvl="1" indent="-282575">
              <a:lnSpc>
                <a:spcPct val="90000"/>
              </a:lnSpc>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«…να </a:t>
            </a:r>
            <a:r>
              <a:rPr lang="el-GR" b="1">
                <a:solidFill>
                  <a:srgbClr val="FFFF00"/>
                </a:solidFill>
              </a:rPr>
              <a:t>διενεργούν δειγματοληπτικούς και εργαστηριακούς ελέγχους</a:t>
            </a:r>
            <a:r>
              <a:rPr lang="el-GR">
                <a:solidFill>
                  <a:srgbClr val="99FF99"/>
                </a:solidFill>
              </a:rPr>
              <a:t> σε αντιπροσωπευτικά προκαθορισμένα σημεία ολόκληρου του δικτύου διανομής </a:t>
            </a:r>
            <a:r>
              <a:rPr lang="el-GR" b="1">
                <a:solidFill>
                  <a:srgbClr val="FFFF00"/>
                </a:solidFill>
              </a:rPr>
              <a:t>από την πηγή υδροληψίας μέχρι τη διάθεση στον καταναλωτή</a:t>
            </a:r>
            <a:r>
              <a:rPr lang="el-GR">
                <a:solidFill>
                  <a:srgbClr val="99FF99"/>
                </a:solidFill>
              </a:rPr>
              <a:t>. Προς τούτο πρέπει να καταρτίσουν </a:t>
            </a:r>
            <a:r>
              <a:rPr lang="el-GR" b="1">
                <a:solidFill>
                  <a:srgbClr val="FFFF00"/>
                </a:solidFill>
              </a:rPr>
              <a:t>προγράμματα παρακολούθησης</a:t>
            </a:r>
            <a:r>
              <a:rPr lang="el-GR">
                <a:solidFill>
                  <a:srgbClr val="99FF99"/>
                </a:solidFill>
              </a:rPr>
              <a:t>…»</a:t>
            </a:r>
          </a:p>
          <a:p>
            <a:pPr marL="739775" lvl="1" indent="-282575">
              <a:lnSpc>
                <a:spcPct val="90000"/>
              </a:lnSpc>
              <a:spcBef>
                <a:spcPts val="500"/>
              </a:spcBef>
              <a:buClr>
                <a:srgbClr val="FFFF00"/>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b="1">
                <a:solidFill>
                  <a:srgbClr val="FFFF00"/>
                </a:solidFill>
              </a:rPr>
              <a:t>Υγειονομική αναγνώριση</a:t>
            </a:r>
            <a:r>
              <a:rPr lang="el-GR">
                <a:solidFill>
                  <a:srgbClr val="99FF99"/>
                </a:solidFill>
              </a:rPr>
              <a:t>. Τα κυριότερα στοιχεία που εξετάζονται κατά την αναγνώριση είναι:</a:t>
            </a:r>
          </a:p>
          <a:p>
            <a:pPr lvl="2">
              <a:lnSpc>
                <a:spcPct val="90000"/>
              </a:lnSpc>
              <a:spcBef>
                <a:spcPts val="500"/>
              </a:spcBef>
              <a:buClr>
                <a:srgbClr val="FFFF00"/>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b="1">
                <a:solidFill>
                  <a:srgbClr val="FFFF00"/>
                </a:solidFill>
              </a:rPr>
              <a:t>Λεκάνη απορροής υδροληψίας</a:t>
            </a:r>
            <a:r>
              <a:rPr lang="el-GR">
                <a:solidFill>
                  <a:srgbClr val="99FF99"/>
                </a:solidFill>
              </a:rPr>
              <a:t>, </a:t>
            </a:r>
            <a:r>
              <a:rPr lang="el-GR" b="1">
                <a:solidFill>
                  <a:srgbClr val="FFFF00"/>
                </a:solidFill>
              </a:rPr>
              <a:t>πηγή υδροληψίας</a:t>
            </a:r>
            <a:r>
              <a:rPr lang="el-GR">
                <a:solidFill>
                  <a:srgbClr val="99FF99"/>
                </a:solidFill>
              </a:rPr>
              <a:t>, εξωτερικοί αγωγοί, αντλιοστάσιο, δεξαμενές, δίκτυο διανομής, σύστημα επεξεργασίας, απολύμανση, εσωτερικές υδραυλικές εγκαταστάσεις.</a:t>
            </a:r>
          </a:p>
          <a:p>
            <a:pPr lvl="2">
              <a:lnSpc>
                <a:spcPct val="90000"/>
              </a:lnSpc>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Σημειώνεται ότι εκτός από την κατάλληλη υγειονομική προστασία των υπόγειων πηγών υδροληψίας και των αγωγών μεταφοράς του νερού, πρέπει υποχρεωτικά να τηρούνται και οι κατάλληλες </a:t>
            </a:r>
            <a:r>
              <a:rPr lang="el-GR" b="1">
                <a:solidFill>
                  <a:srgbClr val="FFFF00"/>
                </a:solidFill>
              </a:rPr>
              <a:t>αποστάσεις ασφαλείας</a:t>
            </a:r>
            <a:r>
              <a:rPr lang="el-GR">
                <a:solidFill>
                  <a:srgbClr val="99FF99"/>
                </a:solidFill>
              </a:rPr>
              <a:t> </a:t>
            </a:r>
            <a:r>
              <a:rPr lang="el-GR" b="1">
                <a:solidFill>
                  <a:srgbClr val="FFFF00"/>
                </a:solidFill>
              </a:rPr>
              <a:t>από γειτονικές εστίες ρύπανσης και μόλυνσης</a:t>
            </a:r>
          </a:p>
          <a:p>
            <a:pPr lvl="2" indent="-227013">
              <a:lnSpc>
                <a:spcPct val="90000"/>
              </a:lnSpc>
              <a:spcBef>
                <a:spcPts val="500"/>
              </a:spcBef>
              <a:buClrTx/>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endParaRPr lang="el-GR">
              <a:solidFill>
                <a:srgbClr val="99FF99"/>
              </a:solidFill>
            </a:endParaRPr>
          </a:p>
          <a:p>
            <a:pPr marL="741363" lvl="1" indent="-282575">
              <a:lnSpc>
                <a:spcPct val="90000"/>
              </a:lnSpc>
              <a:spcBef>
                <a:spcPts val="500"/>
              </a:spcBef>
              <a:buClrTx/>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endParaRPr lang="el-GR">
              <a:solidFill>
                <a:srgbClr val="99FF99"/>
              </a:solidFill>
            </a:endParaRPr>
          </a:p>
          <a:p>
            <a:pPr marL="741363" lvl="1" indent="-282575">
              <a:lnSpc>
                <a:spcPct val="90000"/>
              </a:lnSpc>
              <a:spcBef>
                <a:spcPts val="500"/>
              </a:spcBef>
              <a:buClrTx/>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endParaRPr lang="el-GR">
              <a:solidFill>
                <a:srgbClr val="99FF99"/>
              </a:solidFill>
            </a:endParaRPr>
          </a:p>
        </p:txBody>
      </p:sp>
      <p:sp>
        <p:nvSpPr>
          <p:cNvPr id="54275" name="Oval 3"/>
          <p:cNvSpPr>
            <a:spLocks noChangeArrowheads="1"/>
          </p:cNvSpPr>
          <p:nvPr/>
        </p:nvSpPr>
        <p:spPr bwMode="auto">
          <a:xfrm>
            <a:off x="3419475" y="260350"/>
            <a:ext cx="792163" cy="792163"/>
          </a:xfrm>
          <a:prstGeom prst="ellipse">
            <a:avLst/>
          </a:prstGeom>
          <a:solidFill>
            <a:srgbClr val="FFFF00">
              <a:alpha val="50000"/>
            </a:srgbClr>
          </a:solidFill>
          <a:ln w="4680" cap="sq">
            <a:solidFill>
              <a:srgbClr val="FFFF00"/>
            </a:solidFill>
            <a:miter lim="800000"/>
            <a:headEnd/>
            <a:tailEnd/>
          </a:ln>
          <a:effectLst/>
        </p:spPr>
        <p:txBody>
          <a:bodyPr wrap="none" anchor="ctr"/>
          <a:lstStyle/>
          <a:p>
            <a:endParaRPr lang="el-GR"/>
          </a:p>
        </p:txBody>
      </p:sp>
    </p:spTree>
  </p:cSld>
  <p:clrMapOvr>
    <a:masterClrMapping/>
  </p:clrMapOvr>
  <p:transition>
    <p:randomBar dir="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55297"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Θεσμικό Πλαίσιο</a:t>
            </a:r>
          </a:p>
        </p:txBody>
      </p:sp>
      <p:sp>
        <p:nvSpPr>
          <p:cNvPr id="55298" name="Text Box 2"/>
          <p:cNvSpPr txBox="1">
            <a:spLocks noChangeArrowheads="1"/>
          </p:cNvSpPr>
          <p:nvPr/>
        </p:nvSpPr>
        <p:spPr bwMode="auto">
          <a:xfrm>
            <a:off x="457200" y="1052513"/>
            <a:ext cx="8229600" cy="5073650"/>
          </a:xfrm>
          <a:prstGeom prst="rect">
            <a:avLst/>
          </a:prstGeom>
          <a:noFill/>
          <a:ln w="9525" cap="flat">
            <a:noFill/>
            <a:round/>
            <a:headEnd/>
            <a:tailEnd/>
          </a:ln>
          <a:effectLst/>
        </p:spPr>
        <p:txBody>
          <a:bodyPr/>
          <a:lstStyle/>
          <a:p>
            <a:pPr marL="339725" indent="-339725">
              <a:spcBef>
                <a:spcPts val="45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sz="1800">
                <a:solidFill>
                  <a:srgbClr val="99FF99"/>
                </a:solidFill>
              </a:rPr>
              <a:t>Καποδιστριακοί (Καλλικράτειοι) Δήμοι – Υγειονομικές υποχρεώσεις</a:t>
            </a:r>
          </a:p>
          <a:p>
            <a:pPr marL="739775" lvl="1" indent="-282575">
              <a:spcBef>
                <a:spcPts val="45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sz="1800">
                <a:solidFill>
                  <a:srgbClr val="99FF99"/>
                </a:solidFill>
              </a:rPr>
              <a:t>Οι </a:t>
            </a:r>
            <a:r>
              <a:rPr lang="el-GR" sz="1800" b="1">
                <a:solidFill>
                  <a:srgbClr val="FFFF00"/>
                </a:solidFill>
              </a:rPr>
              <a:t>εργαστηριακές αναλύσεις</a:t>
            </a:r>
            <a:r>
              <a:rPr lang="el-GR" sz="1800">
                <a:solidFill>
                  <a:srgbClr val="99FF99"/>
                </a:solidFill>
              </a:rPr>
              <a:t> των υπεύθυνων ύδρευσης θα διενεργούνται </a:t>
            </a:r>
          </a:p>
          <a:p>
            <a:pPr lvl="2">
              <a:spcBef>
                <a:spcPts val="45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sz="1800">
                <a:solidFill>
                  <a:srgbClr val="99FF99"/>
                </a:solidFill>
              </a:rPr>
              <a:t>σε </a:t>
            </a:r>
            <a:r>
              <a:rPr lang="el-GR" sz="1800" b="1">
                <a:solidFill>
                  <a:srgbClr val="FFFF00"/>
                </a:solidFill>
              </a:rPr>
              <a:t>οργανωμένα εργαστήρια των υπευθύνων Ο.Τ.Α</a:t>
            </a:r>
            <a:r>
              <a:rPr lang="el-GR" sz="1800">
                <a:solidFill>
                  <a:srgbClr val="99FF99"/>
                </a:solidFill>
              </a:rPr>
              <a:t>., Δ.Ε.Υ.Α., Ε.Τ.Β.Α., της περιοχής ευθύνης του, ή </a:t>
            </a:r>
          </a:p>
          <a:p>
            <a:pPr lvl="2">
              <a:spcBef>
                <a:spcPts val="45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sz="1800">
                <a:solidFill>
                  <a:srgbClr val="99FF99"/>
                </a:solidFill>
              </a:rPr>
              <a:t>σε συνεργασία με οργανωμένα εργαστήρια γειτονικών Ο.Τ.Α., ενώ </a:t>
            </a:r>
          </a:p>
          <a:p>
            <a:pPr marL="739775" lvl="1" indent="-282575">
              <a:spcBef>
                <a:spcPts val="45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sz="1800">
                <a:solidFill>
                  <a:srgbClr val="99FF99"/>
                </a:solidFill>
              </a:rPr>
              <a:t>οι εργαστηριακές αναλύσεις για λογαριασμό των λοιπών αρμόδιων Αρχών θα διενεργούνται σε </a:t>
            </a:r>
          </a:p>
          <a:p>
            <a:pPr lvl="2">
              <a:spcBef>
                <a:spcPts val="450"/>
              </a:spcBef>
              <a:buClr>
                <a:srgbClr val="FFFF00"/>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sz="1800" b="1">
                <a:solidFill>
                  <a:srgbClr val="FFFF00"/>
                </a:solidFill>
              </a:rPr>
              <a:t>Δημόσια</a:t>
            </a:r>
            <a:r>
              <a:rPr lang="el-GR" sz="1800">
                <a:solidFill>
                  <a:srgbClr val="99FF99"/>
                </a:solidFill>
              </a:rPr>
              <a:t> (Κ.Ε.Δ.Υ., Γ.Χ.Κ.) και </a:t>
            </a:r>
          </a:p>
          <a:p>
            <a:pPr lvl="2">
              <a:spcBef>
                <a:spcPts val="450"/>
              </a:spcBef>
              <a:buClr>
                <a:srgbClr val="FFFF00"/>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sz="1800" b="1">
                <a:solidFill>
                  <a:srgbClr val="FFFF00"/>
                </a:solidFill>
              </a:rPr>
              <a:t>Πανεπιστημιακά εργαστήρια</a:t>
            </a:r>
          </a:p>
          <a:p>
            <a:pPr marL="739775" lvl="1" indent="-282575">
              <a:spcBef>
                <a:spcPts val="45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sz="1800">
                <a:solidFill>
                  <a:srgbClr val="99FF99"/>
                </a:solidFill>
              </a:rPr>
              <a:t>Οι εργαστηριακές εξετάσεις </a:t>
            </a:r>
            <a:r>
              <a:rPr lang="el-GR" sz="1800" b="1">
                <a:solidFill>
                  <a:srgbClr val="FFFF00"/>
                </a:solidFill>
              </a:rPr>
              <a:t>δεν αποτελούν τη μόνη βάση</a:t>
            </a:r>
            <a:r>
              <a:rPr lang="el-GR" sz="1800">
                <a:solidFill>
                  <a:srgbClr val="99FF99"/>
                </a:solidFill>
              </a:rPr>
              <a:t> για να γίνει αποδεκτή ή να απορριφθεί μια ύδρευση, αν δεν επιβεβαιώνονται από τα πορίσματα της υγειονομικής αναγνώρισης</a:t>
            </a:r>
          </a:p>
          <a:p>
            <a:pPr marL="739775" lvl="1" indent="-282575">
              <a:spcBef>
                <a:spcPts val="45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sz="1800">
                <a:solidFill>
                  <a:srgbClr val="99FF99"/>
                </a:solidFill>
              </a:rPr>
              <a:t>«…η αναγνώριση επιτρέπει την </a:t>
            </a:r>
            <a:r>
              <a:rPr lang="el-GR" sz="1800" b="1">
                <a:solidFill>
                  <a:srgbClr val="FFFF00"/>
                </a:solidFill>
              </a:rPr>
              <a:t>επισήμανση των υπαρκτών και ακόμη δυνητικών κινδύνων</a:t>
            </a:r>
            <a:r>
              <a:rPr lang="el-GR" sz="1800">
                <a:solidFill>
                  <a:srgbClr val="99FF99"/>
                </a:solidFill>
              </a:rPr>
              <a:t>…»</a:t>
            </a:r>
          </a:p>
          <a:p>
            <a:pPr marL="741363" lvl="1" indent="-282575">
              <a:spcBef>
                <a:spcPts val="450"/>
              </a:spcBef>
              <a:buClrTx/>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endParaRPr lang="el-GR" sz="1800">
              <a:solidFill>
                <a:srgbClr val="99FF99"/>
              </a:solidFill>
            </a:endParaRPr>
          </a:p>
          <a:p>
            <a:pPr marL="741363" lvl="1" indent="-282575">
              <a:spcBef>
                <a:spcPts val="450"/>
              </a:spcBef>
              <a:buClrTx/>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endParaRPr lang="el-GR" sz="1800">
              <a:solidFill>
                <a:srgbClr val="99FF99"/>
              </a:solidFill>
            </a:endParaRPr>
          </a:p>
        </p:txBody>
      </p:sp>
      <p:sp>
        <p:nvSpPr>
          <p:cNvPr id="55299" name="Oval 3"/>
          <p:cNvSpPr>
            <a:spLocks noChangeArrowheads="1"/>
          </p:cNvSpPr>
          <p:nvPr/>
        </p:nvSpPr>
        <p:spPr bwMode="auto">
          <a:xfrm>
            <a:off x="3419475" y="260350"/>
            <a:ext cx="792163" cy="792163"/>
          </a:xfrm>
          <a:prstGeom prst="ellipse">
            <a:avLst/>
          </a:prstGeom>
          <a:solidFill>
            <a:srgbClr val="FFFF00">
              <a:alpha val="50000"/>
            </a:srgbClr>
          </a:solidFill>
          <a:ln w="4680" cap="sq">
            <a:solidFill>
              <a:srgbClr val="FFFF00"/>
            </a:solidFill>
            <a:miter lim="800000"/>
            <a:headEnd/>
            <a:tailEnd/>
          </a:ln>
          <a:effectLst/>
        </p:spPr>
        <p:txBody>
          <a:bodyPr wrap="none" anchor="ctr"/>
          <a:lstStyle/>
          <a:p>
            <a:endParaRPr lang="el-GR"/>
          </a:p>
        </p:txBody>
      </p:sp>
    </p:spTree>
  </p:cSld>
  <p:clrMapOvr>
    <a:masterClrMapping/>
  </p:clrMapOvr>
  <p:transition>
    <p:randomBar dir="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56321"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Πρόοδος Εφαρμογής του Θεσμικού Πλαισίου</a:t>
            </a:r>
          </a:p>
        </p:txBody>
      </p:sp>
      <p:sp>
        <p:nvSpPr>
          <p:cNvPr id="56322" name="Oval 2"/>
          <p:cNvSpPr>
            <a:spLocks noChangeArrowheads="1"/>
          </p:cNvSpPr>
          <p:nvPr/>
        </p:nvSpPr>
        <p:spPr bwMode="auto">
          <a:xfrm>
            <a:off x="3419475" y="260350"/>
            <a:ext cx="792163" cy="792163"/>
          </a:xfrm>
          <a:prstGeom prst="ellipse">
            <a:avLst/>
          </a:prstGeom>
          <a:solidFill>
            <a:srgbClr val="FFFF00">
              <a:alpha val="50000"/>
            </a:srgbClr>
          </a:solidFill>
          <a:ln w="4680" cap="sq">
            <a:solidFill>
              <a:srgbClr val="FFFF00"/>
            </a:solidFill>
            <a:miter lim="800000"/>
            <a:headEnd/>
            <a:tailEnd/>
          </a:ln>
          <a:effectLst/>
        </p:spPr>
        <p:txBody>
          <a:bodyPr wrap="none" anchor="ctr"/>
          <a:lstStyle/>
          <a:p>
            <a:endParaRPr lang="el-GR"/>
          </a:p>
        </p:txBody>
      </p:sp>
      <p:sp>
        <p:nvSpPr>
          <p:cNvPr id="56323" name="Text Box 3"/>
          <p:cNvSpPr txBox="1">
            <a:spLocks noChangeArrowheads="1"/>
          </p:cNvSpPr>
          <p:nvPr/>
        </p:nvSpPr>
        <p:spPr bwMode="auto">
          <a:xfrm>
            <a:off x="1057275" y="1125538"/>
            <a:ext cx="6838950" cy="336550"/>
          </a:xfrm>
          <a:prstGeom prst="rect">
            <a:avLst/>
          </a:prstGeom>
          <a:noFill/>
          <a:ln w="9360" cap="sq">
            <a:solidFill>
              <a:srgbClr val="FF6600"/>
            </a:solidFill>
            <a:miter lim="800000"/>
            <a:headEnd/>
            <a:tailEnd/>
          </a:ln>
          <a:effectLst/>
        </p:spPr>
        <p:txBody>
          <a:bodyPr wrap="none" lIns="90000" tIns="46800" rIns="90000" bIns="468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b="1">
                <a:solidFill>
                  <a:srgbClr val="FFCC00"/>
                </a:solidFill>
                <a:latin typeface="Verdana" pitchFamily="34" charset="0"/>
              </a:rPr>
              <a:t>Θεσμικό Πλαίσιο Ευρωπαϊκής Ένωσης</a:t>
            </a:r>
            <a:r>
              <a:rPr lang="en-US" sz="1600" b="1">
                <a:solidFill>
                  <a:srgbClr val="FFCC00"/>
                </a:solidFill>
                <a:latin typeface="Verdana" pitchFamily="34" charset="0"/>
              </a:rPr>
              <a:t> – </a:t>
            </a:r>
            <a:r>
              <a:rPr lang="el-GR" sz="1600" b="1">
                <a:solidFill>
                  <a:srgbClr val="FFCC00"/>
                </a:solidFill>
                <a:latin typeface="Verdana" pitchFamily="34" charset="0"/>
              </a:rPr>
              <a:t>Δεκ.</a:t>
            </a:r>
            <a:r>
              <a:rPr lang="en-US" sz="1600" b="1">
                <a:solidFill>
                  <a:srgbClr val="FFCC00"/>
                </a:solidFill>
                <a:latin typeface="Verdana" pitchFamily="34" charset="0"/>
              </a:rPr>
              <a:t> 2000 -&gt; 2015</a:t>
            </a:r>
          </a:p>
        </p:txBody>
      </p:sp>
      <p:grpSp>
        <p:nvGrpSpPr>
          <p:cNvPr id="56324" name="Group 4"/>
          <p:cNvGrpSpPr>
            <a:grpSpLocks/>
          </p:cNvGrpSpPr>
          <p:nvPr/>
        </p:nvGrpSpPr>
        <p:grpSpPr bwMode="auto">
          <a:xfrm>
            <a:off x="2362200" y="5915025"/>
            <a:ext cx="6626225" cy="530225"/>
            <a:chOff x="1488" y="3726"/>
            <a:chExt cx="4174" cy="334"/>
          </a:xfrm>
        </p:grpSpPr>
        <p:sp>
          <p:nvSpPr>
            <p:cNvPr id="56325" name="Freeform 5"/>
            <p:cNvSpPr>
              <a:spLocks noChangeArrowheads="1"/>
            </p:cNvSpPr>
            <p:nvPr/>
          </p:nvSpPr>
          <p:spPr bwMode="auto">
            <a:xfrm flipV="1">
              <a:off x="1488" y="3726"/>
              <a:ext cx="4174" cy="334"/>
            </a:xfrm>
            <a:custGeom>
              <a:avLst/>
              <a:gdLst>
                <a:gd name="G0" fmla="+- 46475 0 0"/>
                <a:gd name="G1" fmla="+- 1 0 0"/>
                <a:gd name="G2" fmla="+- 2 0 0"/>
                <a:gd name="G3" fmla="*/ 1 895 51712"/>
                <a:gd name="T0" fmla="*/ 3930 w 21600"/>
                <a:gd name="T1" fmla="*/ 168 h 21600"/>
                <a:gd name="T2" fmla="*/ 2088 w 21600"/>
                <a:gd name="T3" fmla="*/ 336 h 21600"/>
                <a:gd name="T4" fmla="*/ 246 w 21600"/>
                <a:gd name="T5" fmla="*/ 168 h 21600"/>
                <a:gd name="T6" fmla="*/ 2088 w 21600"/>
                <a:gd name="T7" fmla="*/ 0 h 21600"/>
                <a:gd name="T8" fmla="*/ 3072 w 21600"/>
                <a:gd name="T9" fmla="*/ 3086 h 21600"/>
                <a:gd name="T10" fmla="*/ 18528 w 21600"/>
                <a:gd name="T11" fmla="*/ 18514 h 21600"/>
              </a:gdLst>
              <a:ahLst/>
              <a:cxnLst>
                <a:cxn ang="0">
                  <a:pos x="T0" y="T1"/>
                </a:cxn>
                <a:cxn ang="0">
                  <a:pos x="T2" y="T3"/>
                </a:cxn>
                <a:cxn ang="0">
                  <a:pos x="T4" y="T5"/>
                </a:cxn>
                <a:cxn ang="0">
                  <a:pos x="T6" y="T7"/>
                </a:cxn>
              </a:cxnLst>
              <a:rect l="T8" t="T9" r="T10" b="T11"/>
              <a:pathLst>
                <a:path w="21600" h="21600">
                  <a:moveTo>
                    <a:pt x="0" y="0"/>
                  </a:moveTo>
                  <a:lnTo>
                    <a:pt x="2539" y="21600"/>
                  </a:lnTo>
                  <a:lnTo>
                    <a:pt x="19061" y="21600"/>
                  </a:lnTo>
                  <a:lnTo>
                    <a:pt x="21600" y="0"/>
                  </a:lnTo>
                  <a:close/>
                </a:path>
              </a:pathLst>
            </a:custGeom>
            <a:solidFill>
              <a:srgbClr val="FFCC00"/>
            </a:solidFill>
            <a:ln w="9360" cap="sq">
              <a:solidFill>
                <a:srgbClr val="FF6600"/>
              </a:solidFill>
              <a:miter lim="800000"/>
              <a:headEnd/>
              <a:tailEnd/>
            </a:ln>
            <a:effectLst>
              <a:outerShdw dist="17819" dir="2700000" algn="ctr" rotWithShape="0">
                <a:srgbClr val="000000"/>
              </a:outerShdw>
            </a:effectLst>
          </p:spPr>
          <p:txBody>
            <a:bodyPr wrap="none" anchor="ctr"/>
            <a:lstStyle/>
            <a:p>
              <a:endParaRPr lang="el-GR"/>
            </a:p>
          </p:txBody>
        </p:sp>
        <p:sp>
          <p:nvSpPr>
            <p:cNvPr id="56326" name="Text Box 6"/>
            <p:cNvSpPr txBox="1">
              <a:spLocks noChangeArrowheads="1"/>
            </p:cNvSpPr>
            <p:nvPr/>
          </p:nvSpPr>
          <p:spPr bwMode="auto">
            <a:xfrm>
              <a:off x="2795" y="3774"/>
              <a:ext cx="1599" cy="250"/>
            </a:xfrm>
            <a:prstGeom prst="rect">
              <a:avLst/>
            </a:prstGeom>
            <a:noFill/>
            <a:ln w="9525" cap="flat">
              <a:noFill/>
              <a:round/>
              <a:headEnd/>
              <a:tailEnd/>
            </a:ln>
            <a:effectLst/>
          </p:spPr>
          <p:txBody>
            <a:bodyPr wrap="none" lIns="90000" tIns="46800" rIns="90000" bIns="468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b="1">
                  <a:solidFill>
                    <a:srgbClr val="FF3300"/>
                  </a:solidFill>
                  <a:latin typeface="Verdana" pitchFamily="34" charset="0"/>
                </a:rPr>
                <a:t>Κοινωνική Πίεση</a:t>
              </a:r>
            </a:p>
          </p:txBody>
        </p:sp>
      </p:grpSp>
      <p:grpSp>
        <p:nvGrpSpPr>
          <p:cNvPr id="56327" name="Group 7"/>
          <p:cNvGrpSpPr>
            <a:grpSpLocks/>
          </p:cNvGrpSpPr>
          <p:nvPr/>
        </p:nvGrpSpPr>
        <p:grpSpPr bwMode="auto">
          <a:xfrm>
            <a:off x="825500" y="1462088"/>
            <a:ext cx="5029200" cy="985837"/>
            <a:chOff x="520" y="921"/>
            <a:chExt cx="3168" cy="621"/>
          </a:xfrm>
        </p:grpSpPr>
        <p:sp>
          <p:nvSpPr>
            <p:cNvPr id="56328" name="Text Box 8"/>
            <p:cNvSpPr txBox="1">
              <a:spLocks noChangeArrowheads="1"/>
            </p:cNvSpPr>
            <p:nvPr/>
          </p:nvSpPr>
          <p:spPr bwMode="auto">
            <a:xfrm>
              <a:off x="988" y="1185"/>
              <a:ext cx="2700" cy="211"/>
            </a:xfrm>
            <a:prstGeom prst="rect">
              <a:avLst/>
            </a:prstGeom>
            <a:noFill/>
            <a:ln w="9360" cap="sq">
              <a:solidFill>
                <a:srgbClr val="FF6600"/>
              </a:solidFill>
              <a:miter lim="800000"/>
              <a:headEnd/>
              <a:tailEnd/>
            </a:ln>
            <a:effectLst/>
          </p:spPr>
          <p:txBody>
            <a:bodyPr wrap="none" lIns="90000" tIns="46800" rIns="90000" bIns="468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b="1">
                  <a:solidFill>
                    <a:srgbClr val="FFCC00"/>
                  </a:solidFill>
                  <a:latin typeface="Verdana" pitchFamily="34" charset="0"/>
                </a:rPr>
                <a:t>Εθνικό Θεσμικό Πλαίσιο</a:t>
              </a:r>
              <a:r>
                <a:rPr lang="en-US" sz="1600" b="1">
                  <a:solidFill>
                    <a:srgbClr val="FFCC00"/>
                  </a:solidFill>
                  <a:latin typeface="Verdana" pitchFamily="34" charset="0"/>
                </a:rPr>
                <a:t> – </a:t>
              </a:r>
              <a:r>
                <a:rPr lang="el-GR" sz="1600" b="1">
                  <a:solidFill>
                    <a:srgbClr val="FFCC00"/>
                  </a:solidFill>
                  <a:latin typeface="Verdana" pitchFamily="34" charset="0"/>
                </a:rPr>
                <a:t>Δεκ</a:t>
              </a:r>
              <a:r>
                <a:rPr lang="en-US" sz="1600" b="1">
                  <a:solidFill>
                    <a:srgbClr val="FFCC00"/>
                  </a:solidFill>
                  <a:latin typeface="Verdana" pitchFamily="34" charset="0"/>
                </a:rPr>
                <a:t>. 2003</a:t>
              </a:r>
            </a:p>
          </p:txBody>
        </p:sp>
        <p:cxnSp>
          <p:nvCxnSpPr>
            <p:cNvPr id="56329" name="AutoShape 9"/>
            <p:cNvCxnSpPr>
              <a:cxnSpLocks noChangeShapeType="1"/>
              <a:stCxn id="56323" idx="2"/>
              <a:endCxn id="56328" idx="1"/>
            </p:cNvCxnSpPr>
            <p:nvPr/>
          </p:nvCxnSpPr>
          <p:spPr bwMode="auto">
            <a:xfrm rot="5400000">
              <a:off x="1719" y="190"/>
              <a:ext cx="369" cy="1832"/>
            </a:xfrm>
            <a:prstGeom prst="bentConnector4">
              <a:avLst>
                <a:gd name="adj1" fmla="val 168218"/>
                <a:gd name="adj2" fmla="val 125579"/>
              </a:avLst>
            </a:prstGeom>
            <a:noFill/>
            <a:ln w="9360" cap="sq">
              <a:solidFill>
                <a:srgbClr val="FF6600"/>
              </a:solidFill>
              <a:miter lim="800000"/>
              <a:headEnd/>
              <a:tailEnd type="triangle" w="med" len="med"/>
            </a:ln>
            <a:effectLst/>
          </p:spPr>
        </p:cxnSp>
      </p:grpSp>
      <p:grpSp>
        <p:nvGrpSpPr>
          <p:cNvPr id="56330" name="Group 10"/>
          <p:cNvGrpSpPr>
            <a:grpSpLocks/>
          </p:cNvGrpSpPr>
          <p:nvPr/>
        </p:nvGrpSpPr>
        <p:grpSpPr bwMode="auto">
          <a:xfrm>
            <a:off x="1338263" y="2217738"/>
            <a:ext cx="5403850" cy="795337"/>
            <a:chOff x="843" y="1397"/>
            <a:chExt cx="3404" cy="501"/>
          </a:xfrm>
        </p:grpSpPr>
        <p:sp>
          <p:nvSpPr>
            <p:cNvPr id="56331" name="Text Box 11"/>
            <p:cNvSpPr txBox="1">
              <a:spLocks noChangeArrowheads="1"/>
            </p:cNvSpPr>
            <p:nvPr/>
          </p:nvSpPr>
          <p:spPr bwMode="auto">
            <a:xfrm>
              <a:off x="1251" y="1541"/>
              <a:ext cx="2996" cy="211"/>
            </a:xfrm>
            <a:prstGeom prst="rect">
              <a:avLst/>
            </a:prstGeom>
            <a:noFill/>
            <a:ln w="9360" cap="sq">
              <a:solidFill>
                <a:srgbClr val="FF6600"/>
              </a:solidFill>
              <a:miter lim="800000"/>
              <a:headEnd/>
              <a:tailEnd/>
            </a:ln>
            <a:effectLst/>
          </p:spPr>
          <p:txBody>
            <a:bodyPr wrap="none" lIns="90000" tIns="46800" rIns="90000" bIns="468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b="1">
                  <a:solidFill>
                    <a:srgbClr val="FFCC00"/>
                  </a:solidFill>
                  <a:latin typeface="Verdana" pitchFamily="34" charset="0"/>
                </a:rPr>
                <a:t>Π.Δ. Εφαρμογής του Νόμου – Μάρ. 2007</a:t>
              </a:r>
            </a:p>
          </p:txBody>
        </p:sp>
        <p:cxnSp>
          <p:nvCxnSpPr>
            <p:cNvPr id="56332" name="AutoShape 12"/>
            <p:cNvCxnSpPr>
              <a:cxnSpLocks noChangeShapeType="1"/>
              <a:stCxn id="56328" idx="2"/>
              <a:endCxn id="56331" idx="1"/>
            </p:cNvCxnSpPr>
            <p:nvPr/>
          </p:nvCxnSpPr>
          <p:spPr bwMode="auto">
            <a:xfrm rot="5400000">
              <a:off x="1670" y="977"/>
              <a:ext cx="249" cy="1089"/>
            </a:xfrm>
            <a:prstGeom prst="bentConnector4">
              <a:avLst>
                <a:gd name="adj1" fmla="val 200815"/>
                <a:gd name="adj2" fmla="val 137514"/>
              </a:avLst>
            </a:prstGeom>
            <a:noFill/>
            <a:ln w="9360" cap="sq">
              <a:solidFill>
                <a:srgbClr val="FF6600"/>
              </a:solidFill>
              <a:miter lim="800000"/>
              <a:headEnd/>
              <a:tailEnd type="triangle" w="med" len="med"/>
            </a:ln>
            <a:effectLst/>
          </p:spPr>
        </p:cxnSp>
      </p:grpSp>
      <p:grpSp>
        <p:nvGrpSpPr>
          <p:cNvPr id="56333" name="Group 13"/>
          <p:cNvGrpSpPr>
            <a:grpSpLocks/>
          </p:cNvGrpSpPr>
          <p:nvPr/>
        </p:nvGrpSpPr>
        <p:grpSpPr bwMode="auto">
          <a:xfrm>
            <a:off x="220663" y="6178550"/>
            <a:ext cx="2214562" cy="509588"/>
            <a:chOff x="139" y="3892"/>
            <a:chExt cx="1395" cy="321"/>
          </a:xfrm>
        </p:grpSpPr>
        <p:sp>
          <p:nvSpPr>
            <p:cNvPr id="56334" name="Text Box 14"/>
            <p:cNvSpPr txBox="1">
              <a:spLocks noChangeArrowheads="1"/>
            </p:cNvSpPr>
            <p:nvPr/>
          </p:nvSpPr>
          <p:spPr bwMode="auto">
            <a:xfrm>
              <a:off x="139" y="3892"/>
              <a:ext cx="1001" cy="211"/>
            </a:xfrm>
            <a:prstGeom prst="rect">
              <a:avLst/>
            </a:prstGeom>
            <a:noFill/>
            <a:ln w="9360" cap="sq">
              <a:solidFill>
                <a:srgbClr val="FF6600"/>
              </a:solidFill>
              <a:miter lim="800000"/>
              <a:headEnd/>
              <a:tailEnd/>
            </a:ln>
            <a:effectLst/>
          </p:spPr>
          <p:txBody>
            <a:bodyPr wrap="none" lIns="90000" tIns="46800" rIns="90000" bIns="468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b="1">
                  <a:solidFill>
                    <a:srgbClr val="FFCC00"/>
                  </a:solidFill>
                  <a:latin typeface="Verdana" pitchFamily="34" charset="0"/>
                </a:rPr>
                <a:t>Προβλήματα</a:t>
              </a:r>
            </a:p>
          </p:txBody>
        </p:sp>
        <p:cxnSp>
          <p:nvCxnSpPr>
            <p:cNvPr id="56335" name="AutoShape 15"/>
            <p:cNvCxnSpPr>
              <a:cxnSpLocks noChangeShapeType="1"/>
              <a:stCxn id="56334" idx="3"/>
              <a:endCxn id="56325" idx="2"/>
            </p:cNvCxnSpPr>
            <p:nvPr/>
          </p:nvCxnSpPr>
          <p:spPr bwMode="auto">
            <a:xfrm>
              <a:off x="1141" y="3998"/>
              <a:ext cx="393" cy="60"/>
            </a:xfrm>
            <a:prstGeom prst="bentConnector4">
              <a:avLst>
                <a:gd name="adj1" fmla="val 43153"/>
                <a:gd name="adj2" fmla="val 357301"/>
              </a:avLst>
            </a:prstGeom>
            <a:noFill/>
            <a:ln w="9360" cap="sq">
              <a:solidFill>
                <a:srgbClr val="FF6600"/>
              </a:solidFill>
              <a:miter lim="800000"/>
              <a:headEnd/>
              <a:tailEnd type="triangle" w="med" len="med"/>
            </a:ln>
            <a:effectLst/>
          </p:spPr>
        </p:cxnSp>
      </p:grpSp>
      <p:grpSp>
        <p:nvGrpSpPr>
          <p:cNvPr id="56336" name="Group 16"/>
          <p:cNvGrpSpPr>
            <a:grpSpLocks/>
          </p:cNvGrpSpPr>
          <p:nvPr/>
        </p:nvGrpSpPr>
        <p:grpSpPr bwMode="auto">
          <a:xfrm>
            <a:off x="3348038" y="5153025"/>
            <a:ext cx="4573587" cy="835025"/>
            <a:chOff x="2109" y="3246"/>
            <a:chExt cx="2881" cy="526"/>
          </a:xfrm>
        </p:grpSpPr>
        <p:sp>
          <p:nvSpPr>
            <p:cNvPr id="56337" name="Freeform 17"/>
            <p:cNvSpPr>
              <a:spLocks noChangeArrowheads="1"/>
            </p:cNvSpPr>
            <p:nvPr/>
          </p:nvSpPr>
          <p:spPr bwMode="auto">
            <a:xfrm flipV="1">
              <a:off x="2109" y="3246"/>
              <a:ext cx="2881" cy="334"/>
            </a:xfrm>
            <a:custGeom>
              <a:avLst/>
              <a:gdLst>
                <a:gd name="G0" fmla="+- 47396 0 0"/>
                <a:gd name="G1" fmla="+- 1 0 0"/>
                <a:gd name="G2" fmla="+- 2 0 0"/>
                <a:gd name="G3" fmla="*/ 1 895 51712"/>
                <a:gd name="T0" fmla="*/ 2652 w 21600"/>
                <a:gd name="T1" fmla="*/ 168 h 21600"/>
                <a:gd name="T2" fmla="*/ 1442 w 21600"/>
                <a:gd name="T3" fmla="*/ 336 h 21600"/>
                <a:gd name="T4" fmla="*/ 231 w 21600"/>
                <a:gd name="T5" fmla="*/ 168 h 21600"/>
                <a:gd name="T6" fmla="*/ 1442 w 21600"/>
                <a:gd name="T7" fmla="*/ 0 h 21600"/>
                <a:gd name="T8" fmla="*/ 3529 w 21600"/>
                <a:gd name="T9" fmla="*/ 3536 h 21600"/>
                <a:gd name="T10" fmla="*/ 18071 w 21600"/>
                <a:gd name="T11" fmla="*/ 18064 h 21600"/>
              </a:gdLst>
              <a:ahLst/>
              <a:cxnLst>
                <a:cxn ang="0">
                  <a:pos x="T0" y="T1"/>
                </a:cxn>
                <a:cxn ang="0">
                  <a:pos x="T2" y="T3"/>
                </a:cxn>
                <a:cxn ang="0">
                  <a:pos x="T4" y="T5"/>
                </a:cxn>
                <a:cxn ang="0">
                  <a:pos x="T6" y="T7"/>
                </a:cxn>
              </a:cxnLst>
              <a:rect l="T8" t="T9" r="T10" b="T11"/>
              <a:pathLst>
                <a:path w="21600" h="21600">
                  <a:moveTo>
                    <a:pt x="0" y="0"/>
                  </a:moveTo>
                  <a:lnTo>
                    <a:pt x="3460" y="21600"/>
                  </a:lnTo>
                  <a:lnTo>
                    <a:pt x="18140" y="21600"/>
                  </a:lnTo>
                  <a:lnTo>
                    <a:pt x="21600" y="0"/>
                  </a:lnTo>
                  <a:close/>
                </a:path>
              </a:pathLst>
            </a:custGeom>
            <a:solidFill>
              <a:srgbClr val="FFCC00"/>
            </a:solidFill>
            <a:ln w="9360" cap="sq">
              <a:solidFill>
                <a:srgbClr val="FF6600"/>
              </a:solidFill>
              <a:miter lim="800000"/>
              <a:headEnd/>
              <a:tailEnd/>
            </a:ln>
            <a:effectLst>
              <a:outerShdw dist="17819" dir="2700000" algn="ctr" rotWithShape="0">
                <a:srgbClr val="000000"/>
              </a:outerShdw>
            </a:effectLst>
          </p:spPr>
          <p:txBody>
            <a:bodyPr wrap="none" anchor="ctr"/>
            <a:lstStyle/>
            <a:p>
              <a:endParaRPr lang="el-GR"/>
            </a:p>
          </p:txBody>
        </p:sp>
        <p:sp>
          <p:nvSpPr>
            <p:cNvPr id="56338" name="Text Box 18"/>
            <p:cNvSpPr txBox="1">
              <a:spLocks noChangeArrowheads="1"/>
            </p:cNvSpPr>
            <p:nvPr/>
          </p:nvSpPr>
          <p:spPr bwMode="auto">
            <a:xfrm>
              <a:off x="2612" y="3294"/>
              <a:ext cx="2035" cy="250"/>
            </a:xfrm>
            <a:prstGeom prst="rect">
              <a:avLst/>
            </a:prstGeom>
            <a:noFill/>
            <a:ln w="9525" cap="flat">
              <a:noFill/>
              <a:round/>
              <a:headEnd/>
              <a:tailEnd/>
            </a:ln>
            <a:effectLst/>
          </p:spPr>
          <p:txBody>
            <a:bodyPr wrap="none" lIns="90000" tIns="46800" rIns="90000" bIns="468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b="1">
                  <a:solidFill>
                    <a:srgbClr val="FF3300"/>
                  </a:solidFill>
                  <a:latin typeface="Verdana" pitchFamily="34" charset="0"/>
                </a:rPr>
                <a:t>Ενεργοποίηση Δήμων</a:t>
              </a:r>
            </a:p>
          </p:txBody>
        </p:sp>
        <p:sp>
          <p:nvSpPr>
            <p:cNvPr id="56339" name="AutoShape 19"/>
            <p:cNvSpPr>
              <a:spLocks noChangeArrowheads="1"/>
            </p:cNvSpPr>
            <p:nvPr/>
          </p:nvSpPr>
          <p:spPr bwMode="auto">
            <a:xfrm>
              <a:off x="3312" y="3534"/>
              <a:ext cx="430" cy="238"/>
            </a:xfrm>
            <a:prstGeom prst="upArrow">
              <a:avLst>
                <a:gd name="adj1" fmla="val 50000"/>
                <a:gd name="adj2" fmla="val 54583"/>
              </a:avLst>
            </a:prstGeom>
            <a:solidFill>
              <a:srgbClr val="FF6600"/>
            </a:solidFill>
            <a:ln w="9360" cap="sq">
              <a:solidFill>
                <a:srgbClr val="FF3300"/>
              </a:solidFill>
              <a:miter lim="800000"/>
              <a:headEnd/>
              <a:tailEnd/>
            </a:ln>
            <a:effectLst>
              <a:outerShdw dist="17819" dir="2700000" algn="ctr" rotWithShape="0">
                <a:srgbClr val="000000"/>
              </a:outerShdw>
            </a:effectLst>
          </p:spPr>
          <p:txBody>
            <a:bodyPr wrap="none" anchor="ctr"/>
            <a:lstStyle/>
            <a:p>
              <a:endParaRPr lang="el-GR"/>
            </a:p>
          </p:txBody>
        </p:sp>
      </p:grpSp>
      <p:grpSp>
        <p:nvGrpSpPr>
          <p:cNvPr id="56340" name="Group 20"/>
          <p:cNvGrpSpPr>
            <a:grpSpLocks/>
          </p:cNvGrpSpPr>
          <p:nvPr/>
        </p:nvGrpSpPr>
        <p:grpSpPr bwMode="auto">
          <a:xfrm>
            <a:off x="4248150" y="4391025"/>
            <a:ext cx="2759075" cy="835025"/>
            <a:chOff x="2676" y="2766"/>
            <a:chExt cx="1738" cy="526"/>
          </a:xfrm>
        </p:grpSpPr>
        <p:sp>
          <p:nvSpPr>
            <p:cNvPr id="56341" name="Freeform 21"/>
            <p:cNvSpPr>
              <a:spLocks noChangeArrowheads="1"/>
            </p:cNvSpPr>
            <p:nvPr/>
          </p:nvSpPr>
          <p:spPr bwMode="auto">
            <a:xfrm flipV="1">
              <a:off x="2676" y="2766"/>
              <a:ext cx="1738" cy="334"/>
            </a:xfrm>
            <a:custGeom>
              <a:avLst/>
              <a:gdLst>
                <a:gd name="G0" fmla="+- 48847 0 0"/>
                <a:gd name="G1" fmla="+- 1 0 0"/>
                <a:gd name="G2" fmla="+- 2 0 0"/>
                <a:gd name="G3" fmla="*/ 1 895 51712"/>
                <a:gd name="T0" fmla="*/ 1542 w 21600"/>
                <a:gd name="T1" fmla="*/ 168 h 21600"/>
                <a:gd name="T2" fmla="*/ 870 w 21600"/>
                <a:gd name="T3" fmla="*/ 336 h 21600"/>
                <a:gd name="T4" fmla="*/ 198 w 21600"/>
                <a:gd name="T5" fmla="*/ 168 h 21600"/>
                <a:gd name="T6" fmla="*/ 870 w 21600"/>
                <a:gd name="T7" fmla="*/ 0 h 21600"/>
                <a:gd name="T8" fmla="*/ 4258 w 21600"/>
                <a:gd name="T9" fmla="*/ 4243 h 21600"/>
                <a:gd name="T10" fmla="*/ 17342 w 21600"/>
                <a:gd name="T11" fmla="*/ 17357 h 21600"/>
              </a:gdLst>
              <a:ahLst/>
              <a:cxnLst>
                <a:cxn ang="0">
                  <a:pos x="T0" y="T1"/>
                </a:cxn>
                <a:cxn ang="0">
                  <a:pos x="T2" y="T3"/>
                </a:cxn>
                <a:cxn ang="0">
                  <a:pos x="T4" y="T5"/>
                </a:cxn>
                <a:cxn ang="0">
                  <a:pos x="T6" y="T7"/>
                </a:cxn>
              </a:cxnLst>
              <a:rect l="T8" t="T9" r="T10" b="T11"/>
              <a:pathLst>
                <a:path w="21600" h="21600">
                  <a:moveTo>
                    <a:pt x="0" y="0"/>
                  </a:moveTo>
                  <a:lnTo>
                    <a:pt x="4911" y="21600"/>
                  </a:lnTo>
                  <a:lnTo>
                    <a:pt x="16689" y="21600"/>
                  </a:lnTo>
                  <a:lnTo>
                    <a:pt x="21600" y="0"/>
                  </a:lnTo>
                  <a:close/>
                </a:path>
              </a:pathLst>
            </a:custGeom>
            <a:solidFill>
              <a:srgbClr val="FFCC00"/>
            </a:solidFill>
            <a:ln w="9360" cap="sq">
              <a:solidFill>
                <a:srgbClr val="FF6600"/>
              </a:solidFill>
              <a:miter lim="800000"/>
              <a:headEnd/>
              <a:tailEnd/>
            </a:ln>
            <a:effectLst>
              <a:outerShdw dist="17819" dir="2700000" algn="ctr" rotWithShape="0">
                <a:srgbClr val="000000"/>
              </a:outerShdw>
            </a:effectLst>
          </p:spPr>
          <p:txBody>
            <a:bodyPr wrap="none" anchor="ctr"/>
            <a:lstStyle/>
            <a:p>
              <a:endParaRPr lang="el-GR"/>
            </a:p>
          </p:txBody>
        </p:sp>
        <p:sp>
          <p:nvSpPr>
            <p:cNvPr id="56342" name="Text Box 22"/>
            <p:cNvSpPr txBox="1">
              <a:spLocks noChangeArrowheads="1"/>
            </p:cNvSpPr>
            <p:nvPr/>
          </p:nvSpPr>
          <p:spPr bwMode="auto">
            <a:xfrm>
              <a:off x="3088" y="2830"/>
              <a:ext cx="944" cy="231"/>
            </a:xfrm>
            <a:prstGeom prst="rect">
              <a:avLst/>
            </a:prstGeom>
            <a:noFill/>
            <a:ln w="9525" cap="flat">
              <a:noFill/>
              <a:round/>
              <a:headEnd/>
              <a:tailEnd/>
            </a:ln>
            <a:effectLst/>
          </p:spPr>
          <p:txBody>
            <a:bodyPr wrap="none" lIns="90000" tIns="46800" rIns="90000" bIns="468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800" b="1">
                  <a:solidFill>
                    <a:srgbClr val="FF3300"/>
                  </a:solidFill>
                  <a:latin typeface="Verdana" pitchFamily="34" charset="0"/>
                </a:rPr>
                <a:t>Νομαρχίες</a:t>
              </a:r>
            </a:p>
          </p:txBody>
        </p:sp>
        <p:sp>
          <p:nvSpPr>
            <p:cNvPr id="56343" name="AutoShape 23"/>
            <p:cNvSpPr>
              <a:spLocks noChangeArrowheads="1"/>
            </p:cNvSpPr>
            <p:nvPr/>
          </p:nvSpPr>
          <p:spPr bwMode="auto">
            <a:xfrm>
              <a:off x="3312" y="3054"/>
              <a:ext cx="430" cy="238"/>
            </a:xfrm>
            <a:prstGeom prst="upArrow">
              <a:avLst>
                <a:gd name="adj1" fmla="val 50000"/>
                <a:gd name="adj2" fmla="val 54583"/>
              </a:avLst>
            </a:prstGeom>
            <a:solidFill>
              <a:srgbClr val="FF6600"/>
            </a:solidFill>
            <a:ln w="9360" cap="sq">
              <a:solidFill>
                <a:srgbClr val="FF3300"/>
              </a:solidFill>
              <a:miter lim="800000"/>
              <a:headEnd/>
              <a:tailEnd/>
            </a:ln>
            <a:effectLst>
              <a:outerShdw dist="17819" dir="2700000" algn="ctr" rotWithShape="0">
                <a:srgbClr val="000000"/>
              </a:outerShdw>
            </a:effectLst>
          </p:spPr>
          <p:txBody>
            <a:bodyPr wrap="none" anchor="ctr"/>
            <a:lstStyle/>
            <a:p>
              <a:endParaRPr lang="el-GR"/>
            </a:p>
          </p:txBody>
        </p:sp>
      </p:grpSp>
      <p:grpSp>
        <p:nvGrpSpPr>
          <p:cNvPr id="56344" name="Group 24"/>
          <p:cNvGrpSpPr>
            <a:grpSpLocks/>
          </p:cNvGrpSpPr>
          <p:nvPr/>
        </p:nvGrpSpPr>
        <p:grpSpPr bwMode="auto">
          <a:xfrm>
            <a:off x="4511675" y="3552825"/>
            <a:ext cx="2098675" cy="911225"/>
            <a:chOff x="2842" y="2238"/>
            <a:chExt cx="1322" cy="574"/>
          </a:xfrm>
        </p:grpSpPr>
        <p:sp>
          <p:nvSpPr>
            <p:cNvPr id="56345" name="AutoShape 25"/>
            <p:cNvSpPr>
              <a:spLocks noChangeArrowheads="1"/>
            </p:cNvSpPr>
            <p:nvPr/>
          </p:nvSpPr>
          <p:spPr bwMode="auto">
            <a:xfrm>
              <a:off x="3168" y="2286"/>
              <a:ext cx="814" cy="382"/>
            </a:xfrm>
            <a:prstGeom prst="triangle">
              <a:avLst>
                <a:gd name="adj" fmla="val 50000"/>
              </a:avLst>
            </a:prstGeom>
            <a:solidFill>
              <a:srgbClr val="FFCC00"/>
            </a:solidFill>
            <a:ln w="9360" cap="sq">
              <a:solidFill>
                <a:srgbClr val="FF6600"/>
              </a:solidFill>
              <a:miter lim="800000"/>
              <a:headEnd/>
              <a:tailEnd/>
            </a:ln>
            <a:effectLst>
              <a:outerShdw dist="17819" dir="2700000" algn="ctr" rotWithShape="0">
                <a:srgbClr val="000000"/>
              </a:outerShdw>
            </a:effectLst>
          </p:spPr>
          <p:txBody>
            <a:bodyPr wrap="none" anchor="ctr"/>
            <a:lstStyle/>
            <a:p>
              <a:endParaRPr lang="el-GR"/>
            </a:p>
          </p:txBody>
        </p:sp>
        <p:sp>
          <p:nvSpPr>
            <p:cNvPr id="56346" name="Text Box 26"/>
            <p:cNvSpPr txBox="1">
              <a:spLocks noChangeArrowheads="1"/>
            </p:cNvSpPr>
            <p:nvPr/>
          </p:nvSpPr>
          <p:spPr bwMode="auto">
            <a:xfrm>
              <a:off x="2842" y="2238"/>
              <a:ext cx="1322" cy="211"/>
            </a:xfrm>
            <a:prstGeom prst="rect">
              <a:avLst/>
            </a:prstGeom>
            <a:solidFill>
              <a:srgbClr val="FF6600"/>
            </a:solidFill>
            <a:ln w="9360" cap="sq">
              <a:solidFill>
                <a:srgbClr val="FF3300"/>
              </a:solidFill>
              <a:miter lim="800000"/>
              <a:headEnd/>
              <a:tailEnd/>
            </a:ln>
            <a:effectLst>
              <a:outerShdw dist="17819" dir="2700000" algn="ctr" rotWithShape="0">
                <a:srgbClr val="000000"/>
              </a:outerShdw>
            </a:effectLst>
          </p:spPr>
          <p:txBody>
            <a:bodyPr wrap="none" lIns="90000" tIns="46800" rIns="90000" bIns="468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b="1">
                  <a:solidFill>
                    <a:srgbClr val="FFFFFF"/>
                  </a:solidFill>
                  <a:latin typeface="Verdana" pitchFamily="34" charset="0"/>
                </a:rPr>
                <a:t>Κενό Διαχείρισης</a:t>
              </a:r>
            </a:p>
          </p:txBody>
        </p:sp>
        <p:sp>
          <p:nvSpPr>
            <p:cNvPr id="56347" name="AutoShape 27"/>
            <p:cNvSpPr>
              <a:spLocks noChangeArrowheads="1"/>
            </p:cNvSpPr>
            <p:nvPr/>
          </p:nvSpPr>
          <p:spPr bwMode="auto">
            <a:xfrm>
              <a:off x="3312" y="2574"/>
              <a:ext cx="430" cy="238"/>
            </a:xfrm>
            <a:prstGeom prst="upArrow">
              <a:avLst>
                <a:gd name="adj1" fmla="val 50000"/>
                <a:gd name="adj2" fmla="val 54583"/>
              </a:avLst>
            </a:prstGeom>
            <a:solidFill>
              <a:srgbClr val="FF6600"/>
            </a:solidFill>
            <a:ln w="9360" cap="sq">
              <a:solidFill>
                <a:srgbClr val="FF3300"/>
              </a:solidFill>
              <a:miter lim="800000"/>
              <a:headEnd/>
              <a:tailEnd/>
            </a:ln>
            <a:effectLst>
              <a:outerShdw dist="17819" dir="2700000" algn="ctr" rotWithShape="0">
                <a:srgbClr val="000000"/>
              </a:outerShdw>
            </a:effectLst>
          </p:spPr>
          <p:txBody>
            <a:bodyPr wrap="none" anchor="ctr"/>
            <a:lstStyle/>
            <a:p>
              <a:endParaRPr lang="el-GR"/>
            </a:p>
          </p:txBody>
        </p:sp>
      </p:grpSp>
      <p:pic>
        <p:nvPicPr>
          <p:cNvPr id="56348" name="Picture 28"/>
          <p:cNvPicPr>
            <a:picLocks noChangeAspect="1" noChangeArrowheads="1"/>
          </p:cNvPicPr>
          <p:nvPr/>
        </p:nvPicPr>
        <p:blipFill>
          <a:blip r:embed="rId3" cstate="print"/>
          <a:srcRect/>
          <a:stretch>
            <a:fillRect/>
          </a:stretch>
        </p:blipFill>
        <p:spPr bwMode="auto">
          <a:xfrm>
            <a:off x="8243888" y="981075"/>
            <a:ext cx="765175" cy="1320800"/>
          </a:xfrm>
          <a:prstGeom prst="rect">
            <a:avLst/>
          </a:prstGeom>
          <a:noFill/>
          <a:ln w="9525" cap="flat">
            <a:noFill/>
            <a:round/>
            <a:headEnd/>
            <a:tailEnd/>
          </a:ln>
          <a:effectLst/>
        </p:spPr>
      </p:pic>
      <p:grpSp>
        <p:nvGrpSpPr>
          <p:cNvPr id="56349" name="Group 29"/>
          <p:cNvGrpSpPr>
            <a:grpSpLocks/>
          </p:cNvGrpSpPr>
          <p:nvPr/>
        </p:nvGrpSpPr>
        <p:grpSpPr bwMode="auto">
          <a:xfrm>
            <a:off x="1754188" y="2784475"/>
            <a:ext cx="4260850" cy="908050"/>
            <a:chOff x="1105" y="1754"/>
            <a:chExt cx="2684" cy="572"/>
          </a:xfrm>
        </p:grpSpPr>
        <p:sp>
          <p:nvSpPr>
            <p:cNvPr id="56350" name="Text Box 30"/>
            <p:cNvSpPr txBox="1">
              <a:spLocks noChangeArrowheads="1"/>
            </p:cNvSpPr>
            <p:nvPr/>
          </p:nvSpPr>
          <p:spPr bwMode="auto">
            <a:xfrm>
              <a:off x="1408" y="1969"/>
              <a:ext cx="2381" cy="211"/>
            </a:xfrm>
            <a:prstGeom prst="rect">
              <a:avLst/>
            </a:prstGeom>
            <a:noFill/>
            <a:ln w="9360" cap="sq">
              <a:solidFill>
                <a:srgbClr val="FF6600"/>
              </a:solidFill>
              <a:miter lim="800000"/>
              <a:headEnd/>
              <a:tailEnd/>
            </a:ln>
            <a:effectLst/>
          </p:spPr>
          <p:txBody>
            <a:bodyPr wrap="none" lIns="90000" tIns="46800" rIns="90000" bIns="468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b="1">
                  <a:solidFill>
                    <a:srgbClr val="FFCC00"/>
                  </a:solidFill>
                  <a:latin typeface="Verdana" pitchFamily="34" charset="0"/>
                </a:rPr>
                <a:t>Εφαρμογή Σχεδίων Διαχείρισης;</a:t>
              </a:r>
            </a:p>
          </p:txBody>
        </p:sp>
        <p:cxnSp>
          <p:nvCxnSpPr>
            <p:cNvPr id="56351" name="AutoShape 31"/>
            <p:cNvCxnSpPr>
              <a:cxnSpLocks noChangeShapeType="1"/>
              <a:stCxn id="56331" idx="2"/>
              <a:endCxn id="56350" idx="1"/>
            </p:cNvCxnSpPr>
            <p:nvPr/>
          </p:nvCxnSpPr>
          <p:spPr bwMode="auto">
            <a:xfrm rot="5400000">
              <a:off x="1918" y="1243"/>
              <a:ext cx="320" cy="1342"/>
            </a:xfrm>
            <a:prstGeom prst="bentConnector4">
              <a:avLst>
                <a:gd name="adj1" fmla="val 178528"/>
                <a:gd name="adj2" fmla="val 122583"/>
              </a:avLst>
            </a:prstGeom>
            <a:noFill/>
            <a:ln w="9360" cap="sq">
              <a:solidFill>
                <a:srgbClr val="FF6600"/>
              </a:solidFill>
              <a:miter lim="800000"/>
              <a:headEnd/>
              <a:tailEnd type="triangle" w="med" len="med"/>
            </a:ln>
            <a:effectLst/>
          </p:spPr>
        </p:cxnSp>
      </p:gr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additive="repl">
                                        <p:cTn id="6" dur="1" fill="hold">
                                          <p:stCondLst>
                                            <p:cond delay="0"/>
                                          </p:stCondLst>
                                        </p:cTn>
                                        <p:tgtEl>
                                          <p:spTgt spid="56323"/>
                                        </p:tgtEl>
                                        <p:attrNameLst>
                                          <p:attrName>style.visibility</p:attrName>
                                        </p:attrNameLst>
                                      </p:cBhvr>
                                      <p:to>
                                        <p:strVal val="visible"/>
                                      </p:to>
                                    </p:set>
                                    <p:animEffect transition="in" filter="wipe(up)">
                                      <p:cBhvr additive="repl">
                                        <p:cTn id="7" dur="500"/>
                                        <p:tgtEl>
                                          <p:spTgt spid="563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additive="repl">
                                        <p:cTn id="11" dur="1" fill="hold">
                                          <p:stCondLst>
                                            <p:cond delay="0"/>
                                          </p:stCondLst>
                                        </p:cTn>
                                        <p:tgtEl>
                                          <p:spTgt spid="56327"/>
                                        </p:tgtEl>
                                        <p:attrNameLst>
                                          <p:attrName>style.visibility</p:attrName>
                                        </p:attrNameLst>
                                      </p:cBhvr>
                                      <p:to>
                                        <p:strVal val="visible"/>
                                      </p:to>
                                    </p:set>
                                    <p:animEffect transition="in" filter="wipe(up)">
                                      <p:cBhvr additive="repl">
                                        <p:cTn id="12" dur="500"/>
                                        <p:tgtEl>
                                          <p:spTgt spid="563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additive="repl">
                                        <p:cTn id="16" dur="1" fill="hold">
                                          <p:stCondLst>
                                            <p:cond delay="0"/>
                                          </p:stCondLst>
                                        </p:cTn>
                                        <p:tgtEl>
                                          <p:spTgt spid="56330"/>
                                        </p:tgtEl>
                                        <p:attrNameLst>
                                          <p:attrName>style.visibility</p:attrName>
                                        </p:attrNameLst>
                                      </p:cBhvr>
                                      <p:to>
                                        <p:strVal val="visible"/>
                                      </p:to>
                                    </p:set>
                                    <p:animEffect transition="in" filter="wipe(up)">
                                      <p:cBhvr additive="repl">
                                        <p:cTn id="17" dur="500"/>
                                        <p:tgtEl>
                                          <p:spTgt spid="5633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additive="repl">
                                        <p:cTn id="21" dur="1" fill="hold">
                                          <p:stCondLst>
                                            <p:cond delay="0"/>
                                          </p:stCondLst>
                                        </p:cTn>
                                        <p:tgtEl>
                                          <p:spTgt spid="56349"/>
                                        </p:tgtEl>
                                        <p:attrNameLst>
                                          <p:attrName>style.visibility</p:attrName>
                                        </p:attrNameLst>
                                      </p:cBhvr>
                                      <p:to>
                                        <p:strVal val="visible"/>
                                      </p:to>
                                    </p:set>
                                    <p:animEffect transition="in" filter="wipe(up)">
                                      <p:cBhvr additive="repl">
                                        <p:cTn id="22" dur="500"/>
                                        <p:tgtEl>
                                          <p:spTgt spid="5634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additive="repl">
                                        <p:cTn id="26" dur="1" fill="hold">
                                          <p:stCondLst>
                                            <p:cond delay="0"/>
                                          </p:stCondLst>
                                        </p:cTn>
                                        <p:tgtEl>
                                          <p:spTgt spid="56333"/>
                                        </p:tgtEl>
                                        <p:attrNameLst>
                                          <p:attrName>style.visibility</p:attrName>
                                        </p:attrNameLst>
                                      </p:cBhvr>
                                      <p:to>
                                        <p:strVal val="visible"/>
                                      </p:to>
                                    </p:set>
                                    <p:animEffect transition="in" filter="wipe(down)">
                                      <p:cBhvr additive="repl">
                                        <p:cTn id="27" dur="500"/>
                                        <p:tgtEl>
                                          <p:spTgt spid="5633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additive="repl">
                                        <p:cTn id="31" dur="1" fill="hold">
                                          <p:stCondLst>
                                            <p:cond delay="0"/>
                                          </p:stCondLst>
                                        </p:cTn>
                                        <p:tgtEl>
                                          <p:spTgt spid="56324"/>
                                        </p:tgtEl>
                                        <p:attrNameLst>
                                          <p:attrName>style.visibility</p:attrName>
                                        </p:attrNameLst>
                                      </p:cBhvr>
                                      <p:to>
                                        <p:strVal val="visible"/>
                                      </p:to>
                                    </p:set>
                                    <p:animEffect transition="in" filter="wipe(down)">
                                      <p:cBhvr additive="repl">
                                        <p:cTn id="32" dur="500"/>
                                        <p:tgtEl>
                                          <p:spTgt spid="563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additive="repl">
                                        <p:cTn id="36" dur="1" fill="hold">
                                          <p:stCondLst>
                                            <p:cond delay="0"/>
                                          </p:stCondLst>
                                        </p:cTn>
                                        <p:tgtEl>
                                          <p:spTgt spid="56336"/>
                                        </p:tgtEl>
                                        <p:attrNameLst>
                                          <p:attrName>style.visibility</p:attrName>
                                        </p:attrNameLst>
                                      </p:cBhvr>
                                      <p:to>
                                        <p:strVal val="visible"/>
                                      </p:to>
                                    </p:set>
                                    <p:animEffect transition="in" filter="wipe(down)">
                                      <p:cBhvr additive="repl">
                                        <p:cTn id="37" dur="500"/>
                                        <p:tgtEl>
                                          <p:spTgt spid="5633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additive="repl">
                                        <p:cTn id="41" dur="1" fill="hold">
                                          <p:stCondLst>
                                            <p:cond delay="0"/>
                                          </p:stCondLst>
                                        </p:cTn>
                                        <p:tgtEl>
                                          <p:spTgt spid="56340"/>
                                        </p:tgtEl>
                                        <p:attrNameLst>
                                          <p:attrName>style.visibility</p:attrName>
                                        </p:attrNameLst>
                                      </p:cBhvr>
                                      <p:to>
                                        <p:strVal val="visible"/>
                                      </p:to>
                                    </p:set>
                                    <p:animEffect transition="in" filter="wipe(down)">
                                      <p:cBhvr additive="repl">
                                        <p:cTn id="42" dur="500"/>
                                        <p:tgtEl>
                                          <p:spTgt spid="5634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additive="repl">
                                        <p:cTn id="46" dur="1" fill="hold">
                                          <p:stCondLst>
                                            <p:cond delay="0"/>
                                          </p:stCondLst>
                                        </p:cTn>
                                        <p:tgtEl>
                                          <p:spTgt spid="56344"/>
                                        </p:tgtEl>
                                        <p:attrNameLst>
                                          <p:attrName>style.visibility</p:attrName>
                                        </p:attrNameLst>
                                      </p:cBhvr>
                                      <p:to>
                                        <p:strVal val="visible"/>
                                      </p:to>
                                    </p:set>
                                    <p:animEffect transition="in" filter="wipe(down)">
                                      <p:cBhvr additive="repl">
                                        <p:cTn id="47" dur="500"/>
                                        <p:tgtEl>
                                          <p:spTgt spid="56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57345"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Πώς προσεγγίζεται ένα πρόβλημα διαχείρισης;</a:t>
            </a:r>
          </a:p>
        </p:txBody>
      </p:sp>
      <p:sp>
        <p:nvSpPr>
          <p:cNvPr id="57346" name="Text Box 2"/>
          <p:cNvSpPr txBox="1">
            <a:spLocks noChangeArrowheads="1"/>
          </p:cNvSpPr>
          <p:nvPr/>
        </p:nvSpPr>
        <p:spPr bwMode="auto">
          <a:xfrm>
            <a:off x="457200" y="1052513"/>
            <a:ext cx="8229600" cy="5073650"/>
          </a:xfrm>
          <a:prstGeom prst="rect">
            <a:avLst/>
          </a:prstGeom>
          <a:noFill/>
          <a:ln w="9525" cap="flat">
            <a:noFill/>
            <a:round/>
            <a:headEnd/>
            <a:tailEnd/>
          </a:ln>
          <a:effectLst/>
        </p:spPr>
        <p:txBody>
          <a:bodyPr/>
          <a:lstStyle/>
          <a:p>
            <a:pPr marL="339725" indent="-339725">
              <a:lnSpc>
                <a:spcPct val="90000"/>
              </a:lnSpc>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b="1">
                <a:solidFill>
                  <a:srgbClr val="99FF99"/>
                </a:solidFill>
              </a:rPr>
              <a:t>Γενικές αρχές της διαχείρισης υδατικών πόρων</a:t>
            </a:r>
          </a:p>
          <a:p>
            <a:pPr marL="739775" lvl="1" indent="-282575">
              <a:lnSpc>
                <a:spcPct val="90000"/>
              </a:lnSpc>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Γενικά αποδεκτές επιστημονικές απόψεις</a:t>
            </a:r>
          </a:p>
          <a:p>
            <a:pPr marL="739775" lvl="1" indent="-282575">
              <a:lnSpc>
                <a:spcPct val="90000"/>
              </a:lnSpc>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Κατάλληλες μεθοδολογίες και εργαλεία</a:t>
            </a:r>
          </a:p>
          <a:p>
            <a:pPr marL="339725" indent="-339725">
              <a:lnSpc>
                <a:spcPct val="90000"/>
              </a:lnSpc>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b="1">
                <a:solidFill>
                  <a:srgbClr val="99FF99"/>
                </a:solidFill>
              </a:rPr>
              <a:t>Ισχύον θεσμικό πλαίσιο</a:t>
            </a:r>
          </a:p>
          <a:p>
            <a:pPr marL="739775" lvl="1" indent="-282575">
              <a:lnSpc>
                <a:spcPct val="90000"/>
              </a:lnSpc>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Ευρωπαϊκή Νομοθεσία</a:t>
            </a:r>
          </a:p>
          <a:p>
            <a:pPr marL="739775" lvl="1" indent="-282575">
              <a:lnSpc>
                <a:spcPct val="90000"/>
              </a:lnSpc>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Ελληνική Νομοθεσία</a:t>
            </a:r>
          </a:p>
          <a:p>
            <a:pPr marL="339725" indent="-339725">
              <a:lnSpc>
                <a:spcPct val="90000"/>
              </a:lnSpc>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 </a:t>
            </a:r>
            <a:r>
              <a:rPr lang="el-GR" b="1">
                <a:solidFill>
                  <a:srgbClr val="99FF99"/>
                </a:solidFill>
              </a:rPr>
              <a:t>Χαρακτηριστικά του ενδιαφερόμενου φορέα</a:t>
            </a:r>
          </a:p>
          <a:p>
            <a:pPr marL="739775" lvl="1" indent="-282575">
              <a:lnSpc>
                <a:spcPct val="90000"/>
              </a:lnSpc>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Υποχρεώσεις, αρμοδιότητες και δυνατότητες</a:t>
            </a:r>
          </a:p>
          <a:p>
            <a:pPr marL="739775" lvl="1" indent="-282575">
              <a:lnSpc>
                <a:spcPct val="90000"/>
              </a:lnSpc>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Αναπτυξιακά χαρακτηριστικά και γενικά ανθρώπινη δραστηριότητα στην περιοχή</a:t>
            </a:r>
          </a:p>
          <a:p>
            <a:pPr lvl="2">
              <a:lnSpc>
                <a:spcPct val="90000"/>
              </a:lnSpc>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Ανάγκες</a:t>
            </a:r>
          </a:p>
          <a:p>
            <a:pPr lvl="2">
              <a:lnSpc>
                <a:spcPct val="90000"/>
              </a:lnSpc>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Περιβαλλοντικές πιέσεις</a:t>
            </a:r>
          </a:p>
          <a:p>
            <a:pPr marL="339725" indent="-339725">
              <a:lnSpc>
                <a:spcPct val="90000"/>
              </a:lnSpc>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b="1">
                <a:solidFill>
                  <a:srgbClr val="99FF99"/>
                </a:solidFill>
              </a:rPr>
              <a:t>Χαρακτηριστικά του ίδιου του φυσικού πόρου στην περιοχή</a:t>
            </a:r>
          </a:p>
          <a:p>
            <a:pPr marL="739775" lvl="1" indent="-282575">
              <a:lnSpc>
                <a:spcPct val="90000"/>
              </a:lnSpc>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Χωροχρονικά κατανεμημένη ποσοτική και ποιοτική διαθεσιμότητα του νερού</a:t>
            </a:r>
          </a:p>
          <a:p>
            <a:pPr marL="741363" lvl="1" indent="-282575">
              <a:lnSpc>
                <a:spcPct val="90000"/>
              </a:lnSpc>
              <a:spcBef>
                <a:spcPts val="500"/>
              </a:spcBef>
              <a:buClrTx/>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endParaRPr lang="el-GR">
              <a:solidFill>
                <a:srgbClr val="99FF99"/>
              </a:solidFill>
            </a:endParaRPr>
          </a:p>
          <a:p>
            <a:pPr marL="341313" indent="-339725">
              <a:lnSpc>
                <a:spcPct val="90000"/>
              </a:lnSpc>
              <a:spcBef>
                <a:spcPts val="500"/>
              </a:spcBef>
              <a:buClrTx/>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endParaRPr lang="el-GR">
              <a:solidFill>
                <a:srgbClr val="99FF99"/>
              </a:solidFill>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additive="repl">
                                        <p:cTn id="6" dur="1" fill="hold">
                                          <p:stCondLst>
                                            <p:cond delay="0"/>
                                          </p:stCondLst>
                                        </p:cTn>
                                        <p:tgtEl>
                                          <p:spTgt spid="57346">
                                            <p:txEl>
                                              <p:pRg st="0" end="0"/>
                                            </p:txEl>
                                          </p:spTgt>
                                        </p:tgtEl>
                                        <p:attrNameLst>
                                          <p:attrName>style.visibility</p:attrName>
                                        </p:attrNameLst>
                                      </p:cBhvr>
                                      <p:to>
                                        <p:strVal val="visible"/>
                                      </p:to>
                                    </p:set>
                                    <p:animEffect transition="in" filter="wipe(up)">
                                      <p:cBhvr additive="repl">
                                        <p:cTn id="7" dur="500"/>
                                        <p:tgtEl>
                                          <p:spTgt spid="57346">
                                            <p:txEl>
                                              <p:pRg st="0" end="0"/>
                                            </p:txEl>
                                          </p:spTgt>
                                        </p:tgtEl>
                                      </p:cBhvr>
                                    </p:animEffect>
                                  </p:childTnLst>
                                </p:cTn>
                              </p:par>
                              <p:par>
                                <p:cTn id="8" presetID="22" presetClass="entr" presetSubtype="1" fill="hold" nodeType="withEffect">
                                  <p:stCondLst>
                                    <p:cond delay="0"/>
                                  </p:stCondLst>
                                  <p:childTnLst>
                                    <p:set>
                                      <p:cBhvr additive="repl">
                                        <p:cTn id="9" dur="1" fill="hold">
                                          <p:stCondLst>
                                            <p:cond delay="0"/>
                                          </p:stCondLst>
                                        </p:cTn>
                                        <p:tgtEl>
                                          <p:spTgt spid="57346">
                                            <p:txEl>
                                              <p:pRg st="1" end="1"/>
                                            </p:txEl>
                                          </p:spTgt>
                                        </p:tgtEl>
                                        <p:attrNameLst>
                                          <p:attrName>style.visibility</p:attrName>
                                        </p:attrNameLst>
                                      </p:cBhvr>
                                      <p:to>
                                        <p:strVal val="visible"/>
                                      </p:to>
                                    </p:set>
                                    <p:animEffect transition="in" filter="wipe(up)">
                                      <p:cBhvr additive="repl">
                                        <p:cTn id="10" dur="500"/>
                                        <p:tgtEl>
                                          <p:spTgt spid="57346">
                                            <p:txEl>
                                              <p:pRg st="1" end="1"/>
                                            </p:txEl>
                                          </p:spTgt>
                                        </p:tgtEl>
                                      </p:cBhvr>
                                    </p:animEffect>
                                  </p:childTnLst>
                                </p:cTn>
                              </p:par>
                              <p:par>
                                <p:cTn id="11" presetID="22" presetClass="entr" presetSubtype="1" fill="hold" nodeType="withEffect">
                                  <p:stCondLst>
                                    <p:cond delay="0"/>
                                  </p:stCondLst>
                                  <p:childTnLst>
                                    <p:set>
                                      <p:cBhvr additive="repl">
                                        <p:cTn id="12" dur="1" fill="hold">
                                          <p:stCondLst>
                                            <p:cond delay="0"/>
                                          </p:stCondLst>
                                        </p:cTn>
                                        <p:tgtEl>
                                          <p:spTgt spid="57346">
                                            <p:txEl>
                                              <p:pRg st="2" end="2"/>
                                            </p:txEl>
                                          </p:spTgt>
                                        </p:tgtEl>
                                        <p:attrNameLst>
                                          <p:attrName>style.visibility</p:attrName>
                                        </p:attrNameLst>
                                      </p:cBhvr>
                                      <p:to>
                                        <p:strVal val="visible"/>
                                      </p:to>
                                    </p:set>
                                    <p:animEffect transition="in" filter="wipe(up)">
                                      <p:cBhvr additive="repl">
                                        <p:cTn id="13" dur="500"/>
                                        <p:tgtEl>
                                          <p:spTgt spid="5734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additive="repl">
                                        <p:cTn id="17" dur="1" fill="hold">
                                          <p:stCondLst>
                                            <p:cond delay="0"/>
                                          </p:stCondLst>
                                        </p:cTn>
                                        <p:tgtEl>
                                          <p:spTgt spid="57346">
                                            <p:txEl>
                                              <p:pRg st="3" end="3"/>
                                            </p:txEl>
                                          </p:spTgt>
                                        </p:tgtEl>
                                        <p:attrNameLst>
                                          <p:attrName>style.visibility</p:attrName>
                                        </p:attrNameLst>
                                      </p:cBhvr>
                                      <p:to>
                                        <p:strVal val="visible"/>
                                      </p:to>
                                    </p:set>
                                    <p:animEffect transition="in" filter="wipe(up)">
                                      <p:cBhvr additive="repl">
                                        <p:cTn id="18" dur="500"/>
                                        <p:tgtEl>
                                          <p:spTgt spid="57346">
                                            <p:txEl>
                                              <p:pRg st="3" end="3"/>
                                            </p:txEl>
                                          </p:spTgt>
                                        </p:tgtEl>
                                      </p:cBhvr>
                                    </p:animEffect>
                                  </p:childTnLst>
                                </p:cTn>
                              </p:par>
                              <p:par>
                                <p:cTn id="19" presetID="22" presetClass="entr" presetSubtype="1" fill="hold" nodeType="withEffect">
                                  <p:stCondLst>
                                    <p:cond delay="0"/>
                                  </p:stCondLst>
                                  <p:childTnLst>
                                    <p:set>
                                      <p:cBhvr additive="repl">
                                        <p:cTn id="20" dur="1" fill="hold">
                                          <p:stCondLst>
                                            <p:cond delay="0"/>
                                          </p:stCondLst>
                                        </p:cTn>
                                        <p:tgtEl>
                                          <p:spTgt spid="57346">
                                            <p:txEl>
                                              <p:pRg st="4" end="4"/>
                                            </p:txEl>
                                          </p:spTgt>
                                        </p:tgtEl>
                                        <p:attrNameLst>
                                          <p:attrName>style.visibility</p:attrName>
                                        </p:attrNameLst>
                                      </p:cBhvr>
                                      <p:to>
                                        <p:strVal val="visible"/>
                                      </p:to>
                                    </p:set>
                                    <p:animEffect transition="in" filter="wipe(up)">
                                      <p:cBhvr additive="repl">
                                        <p:cTn id="21" dur="500"/>
                                        <p:tgtEl>
                                          <p:spTgt spid="57346">
                                            <p:txEl>
                                              <p:pRg st="4" end="4"/>
                                            </p:txEl>
                                          </p:spTgt>
                                        </p:tgtEl>
                                      </p:cBhvr>
                                    </p:animEffect>
                                  </p:childTnLst>
                                </p:cTn>
                              </p:par>
                              <p:par>
                                <p:cTn id="22" presetID="22" presetClass="entr" presetSubtype="1" fill="hold" nodeType="withEffect">
                                  <p:stCondLst>
                                    <p:cond delay="0"/>
                                  </p:stCondLst>
                                  <p:childTnLst>
                                    <p:set>
                                      <p:cBhvr additive="repl">
                                        <p:cTn id="23" dur="1" fill="hold">
                                          <p:stCondLst>
                                            <p:cond delay="0"/>
                                          </p:stCondLst>
                                        </p:cTn>
                                        <p:tgtEl>
                                          <p:spTgt spid="57346">
                                            <p:txEl>
                                              <p:pRg st="5" end="5"/>
                                            </p:txEl>
                                          </p:spTgt>
                                        </p:tgtEl>
                                        <p:attrNameLst>
                                          <p:attrName>style.visibility</p:attrName>
                                        </p:attrNameLst>
                                      </p:cBhvr>
                                      <p:to>
                                        <p:strVal val="visible"/>
                                      </p:to>
                                    </p:set>
                                    <p:animEffect transition="in" filter="wipe(up)">
                                      <p:cBhvr additive="repl">
                                        <p:cTn id="24" dur="500"/>
                                        <p:tgtEl>
                                          <p:spTgt spid="57346">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additive="repl">
                                        <p:cTn id="28" dur="1" fill="hold">
                                          <p:stCondLst>
                                            <p:cond delay="0"/>
                                          </p:stCondLst>
                                        </p:cTn>
                                        <p:tgtEl>
                                          <p:spTgt spid="57346">
                                            <p:txEl>
                                              <p:pRg st="6" end="6"/>
                                            </p:txEl>
                                          </p:spTgt>
                                        </p:tgtEl>
                                        <p:attrNameLst>
                                          <p:attrName>style.visibility</p:attrName>
                                        </p:attrNameLst>
                                      </p:cBhvr>
                                      <p:to>
                                        <p:strVal val="visible"/>
                                      </p:to>
                                    </p:set>
                                    <p:animEffect transition="in" filter="wipe(up)">
                                      <p:cBhvr additive="repl">
                                        <p:cTn id="29" dur="500"/>
                                        <p:tgtEl>
                                          <p:spTgt spid="57346">
                                            <p:txEl>
                                              <p:pRg st="6" end="6"/>
                                            </p:txEl>
                                          </p:spTgt>
                                        </p:tgtEl>
                                      </p:cBhvr>
                                    </p:animEffect>
                                  </p:childTnLst>
                                </p:cTn>
                              </p:par>
                              <p:par>
                                <p:cTn id="30" presetID="22" presetClass="entr" presetSubtype="1" fill="hold" nodeType="withEffect">
                                  <p:stCondLst>
                                    <p:cond delay="0"/>
                                  </p:stCondLst>
                                  <p:childTnLst>
                                    <p:set>
                                      <p:cBhvr additive="repl">
                                        <p:cTn id="31" dur="1" fill="hold">
                                          <p:stCondLst>
                                            <p:cond delay="0"/>
                                          </p:stCondLst>
                                        </p:cTn>
                                        <p:tgtEl>
                                          <p:spTgt spid="57346">
                                            <p:txEl>
                                              <p:pRg st="7" end="7"/>
                                            </p:txEl>
                                          </p:spTgt>
                                        </p:tgtEl>
                                        <p:attrNameLst>
                                          <p:attrName>style.visibility</p:attrName>
                                        </p:attrNameLst>
                                      </p:cBhvr>
                                      <p:to>
                                        <p:strVal val="visible"/>
                                      </p:to>
                                    </p:set>
                                    <p:animEffect transition="in" filter="wipe(up)">
                                      <p:cBhvr additive="repl">
                                        <p:cTn id="32" dur="500"/>
                                        <p:tgtEl>
                                          <p:spTgt spid="57346">
                                            <p:txEl>
                                              <p:pRg st="7" end="7"/>
                                            </p:txEl>
                                          </p:spTgt>
                                        </p:tgtEl>
                                      </p:cBhvr>
                                    </p:animEffect>
                                  </p:childTnLst>
                                </p:cTn>
                              </p:par>
                              <p:par>
                                <p:cTn id="33" presetID="22" presetClass="entr" presetSubtype="1" fill="hold" nodeType="withEffect">
                                  <p:stCondLst>
                                    <p:cond delay="0"/>
                                  </p:stCondLst>
                                  <p:childTnLst>
                                    <p:set>
                                      <p:cBhvr additive="repl">
                                        <p:cTn id="34" dur="1" fill="hold">
                                          <p:stCondLst>
                                            <p:cond delay="0"/>
                                          </p:stCondLst>
                                        </p:cTn>
                                        <p:tgtEl>
                                          <p:spTgt spid="57346">
                                            <p:txEl>
                                              <p:pRg st="8" end="8"/>
                                            </p:txEl>
                                          </p:spTgt>
                                        </p:tgtEl>
                                        <p:attrNameLst>
                                          <p:attrName>style.visibility</p:attrName>
                                        </p:attrNameLst>
                                      </p:cBhvr>
                                      <p:to>
                                        <p:strVal val="visible"/>
                                      </p:to>
                                    </p:set>
                                    <p:animEffect transition="in" filter="wipe(up)">
                                      <p:cBhvr additive="repl">
                                        <p:cTn id="35" dur="500"/>
                                        <p:tgtEl>
                                          <p:spTgt spid="57346">
                                            <p:txEl>
                                              <p:pRg st="8" end="8"/>
                                            </p:txEl>
                                          </p:spTgt>
                                        </p:tgtEl>
                                      </p:cBhvr>
                                    </p:animEffect>
                                  </p:childTnLst>
                                </p:cTn>
                              </p:par>
                              <p:par>
                                <p:cTn id="36" presetID="22" presetClass="entr" presetSubtype="1" fill="hold" nodeType="withEffect">
                                  <p:stCondLst>
                                    <p:cond delay="0"/>
                                  </p:stCondLst>
                                  <p:childTnLst>
                                    <p:set>
                                      <p:cBhvr additive="repl">
                                        <p:cTn id="37" dur="1" fill="hold">
                                          <p:stCondLst>
                                            <p:cond delay="0"/>
                                          </p:stCondLst>
                                        </p:cTn>
                                        <p:tgtEl>
                                          <p:spTgt spid="57346">
                                            <p:txEl>
                                              <p:pRg st="9" end="9"/>
                                            </p:txEl>
                                          </p:spTgt>
                                        </p:tgtEl>
                                        <p:attrNameLst>
                                          <p:attrName>style.visibility</p:attrName>
                                        </p:attrNameLst>
                                      </p:cBhvr>
                                      <p:to>
                                        <p:strVal val="visible"/>
                                      </p:to>
                                    </p:set>
                                    <p:animEffect transition="in" filter="wipe(up)">
                                      <p:cBhvr additive="repl">
                                        <p:cTn id="38" dur="500"/>
                                        <p:tgtEl>
                                          <p:spTgt spid="57346">
                                            <p:txEl>
                                              <p:pRg st="9" end="9"/>
                                            </p:txEl>
                                          </p:spTgt>
                                        </p:tgtEl>
                                      </p:cBhvr>
                                    </p:animEffect>
                                  </p:childTnLst>
                                </p:cTn>
                              </p:par>
                              <p:par>
                                <p:cTn id="39" presetID="22" presetClass="entr" presetSubtype="1" fill="hold" nodeType="withEffect">
                                  <p:stCondLst>
                                    <p:cond delay="0"/>
                                  </p:stCondLst>
                                  <p:childTnLst>
                                    <p:set>
                                      <p:cBhvr additive="repl">
                                        <p:cTn id="40" dur="1" fill="hold">
                                          <p:stCondLst>
                                            <p:cond delay="0"/>
                                          </p:stCondLst>
                                        </p:cTn>
                                        <p:tgtEl>
                                          <p:spTgt spid="57346">
                                            <p:txEl>
                                              <p:pRg st="10" end="10"/>
                                            </p:txEl>
                                          </p:spTgt>
                                        </p:tgtEl>
                                        <p:attrNameLst>
                                          <p:attrName>style.visibility</p:attrName>
                                        </p:attrNameLst>
                                      </p:cBhvr>
                                      <p:to>
                                        <p:strVal val="visible"/>
                                      </p:to>
                                    </p:set>
                                    <p:animEffect transition="in" filter="wipe(up)">
                                      <p:cBhvr additive="repl">
                                        <p:cTn id="41" dur="500"/>
                                        <p:tgtEl>
                                          <p:spTgt spid="57346">
                                            <p:txEl>
                                              <p:pRg st="10" end="1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additive="repl">
                                        <p:cTn id="45" dur="1" fill="hold">
                                          <p:stCondLst>
                                            <p:cond delay="0"/>
                                          </p:stCondLst>
                                        </p:cTn>
                                        <p:tgtEl>
                                          <p:spTgt spid="57346">
                                            <p:txEl>
                                              <p:pRg st="11" end="11"/>
                                            </p:txEl>
                                          </p:spTgt>
                                        </p:tgtEl>
                                        <p:attrNameLst>
                                          <p:attrName>style.visibility</p:attrName>
                                        </p:attrNameLst>
                                      </p:cBhvr>
                                      <p:to>
                                        <p:strVal val="visible"/>
                                      </p:to>
                                    </p:set>
                                    <p:animEffect transition="in" filter="wipe(up)">
                                      <p:cBhvr additive="repl">
                                        <p:cTn id="46" dur="500"/>
                                        <p:tgtEl>
                                          <p:spTgt spid="57346">
                                            <p:txEl>
                                              <p:pRg st="11" end="11"/>
                                            </p:txEl>
                                          </p:spTgt>
                                        </p:tgtEl>
                                      </p:cBhvr>
                                    </p:animEffect>
                                  </p:childTnLst>
                                </p:cTn>
                              </p:par>
                              <p:par>
                                <p:cTn id="47" presetID="22" presetClass="entr" presetSubtype="1" fill="hold" nodeType="withEffect">
                                  <p:stCondLst>
                                    <p:cond delay="0"/>
                                  </p:stCondLst>
                                  <p:childTnLst>
                                    <p:set>
                                      <p:cBhvr additive="repl">
                                        <p:cTn id="48" dur="1" fill="hold">
                                          <p:stCondLst>
                                            <p:cond delay="0"/>
                                          </p:stCondLst>
                                        </p:cTn>
                                        <p:tgtEl>
                                          <p:spTgt spid="57346">
                                            <p:txEl>
                                              <p:pRg st="12" end="12"/>
                                            </p:txEl>
                                          </p:spTgt>
                                        </p:tgtEl>
                                        <p:attrNameLst>
                                          <p:attrName>style.visibility</p:attrName>
                                        </p:attrNameLst>
                                      </p:cBhvr>
                                      <p:to>
                                        <p:strVal val="visible"/>
                                      </p:to>
                                    </p:set>
                                    <p:animEffect transition="in" filter="wipe(up)">
                                      <p:cBhvr additive="repl">
                                        <p:cTn id="49" dur="500"/>
                                        <p:tgtEl>
                                          <p:spTgt spid="57346">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58369"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Μεθοδολογία</a:t>
            </a:r>
          </a:p>
        </p:txBody>
      </p:sp>
      <p:sp>
        <p:nvSpPr>
          <p:cNvPr id="58370" name="Oval 2"/>
          <p:cNvSpPr>
            <a:spLocks noChangeArrowheads="1"/>
          </p:cNvSpPr>
          <p:nvPr/>
        </p:nvSpPr>
        <p:spPr bwMode="auto">
          <a:xfrm>
            <a:off x="3419475" y="260350"/>
            <a:ext cx="792163" cy="792163"/>
          </a:xfrm>
          <a:prstGeom prst="ellipse">
            <a:avLst/>
          </a:prstGeom>
          <a:solidFill>
            <a:srgbClr val="00FF00">
              <a:alpha val="50000"/>
            </a:srgbClr>
          </a:solidFill>
          <a:ln w="4680" cap="sq">
            <a:solidFill>
              <a:srgbClr val="008000"/>
            </a:solidFill>
            <a:miter lim="800000"/>
            <a:headEnd/>
            <a:tailEnd/>
          </a:ln>
          <a:effectLst/>
        </p:spPr>
        <p:txBody>
          <a:bodyPr wrap="none" anchor="ctr"/>
          <a:lstStyle/>
          <a:p>
            <a:endParaRPr lang="el-GR"/>
          </a:p>
        </p:txBody>
      </p:sp>
      <p:pic>
        <p:nvPicPr>
          <p:cNvPr id="58371" name="Picture 3"/>
          <p:cNvPicPr>
            <a:picLocks noChangeAspect="1" noChangeArrowheads="1"/>
          </p:cNvPicPr>
          <p:nvPr/>
        </p:nvPicPr>
        <p:blipFill>
          <a:blip r:embed="rId3" cstate="print"/>
          <a:srcRect/>
          <a:stretch>
            <a:fillRect/>
          </a:stretch>
        </p:blipFill>
        <p:spPr bwMode="auto">
          <a:xfrm>
            <a:off x="1609725" y="1258888"/>
            <a:ext cx="5915025" cy="5194300"/>
          </a:xfrm>
          <a:prstGeom prst="rect">
            <a:avLst/>
          </a:prstGeom>
          <a:noFill/>
          <a:ln w="9525" cap="flat">
            <a:noFill/>
            <a:round/>
            <a:headEnd/>
            <a:tailEnd/>
          </a:ln>
          <a:effectLst/>
        </p:spPr>
      </p:pic>
    </p:spTree>
  </p:cSld>
  <p:clrMapOvr>
    <a:masterClrMapping/>
  </p:clrMapOvr>
  <p:transition>
    <p:randomBar dir="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8193"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Τι είναι η διαχείριση υδατικών πόρων</a:t>
            </a:r>
          </a:p>
        </p:txBody>
      </p:sp>
      <p:sp>
        <p:nvSpPr>
          <p:cNvPr id="8194" name="AutoShape 2"/>
          <p:cNvSpPr>
            <a:spLocks noChangeArrowheads="1"/>
          </p:cNvSpPr>
          <p:nvPr/>
        </p:nvSpPr>
        <p:spPr bwMode="auto">
          <a:xfrm>
            <a:off x="2700338" y="1052513"/>
            <a:ext cx="3744912" cy="3095625"/>
          </a:xfrm>
          <a:prstGeom prst="triangle">
            <a:avLst>
              <a:gd name="adj" fmla="val 50000"/>
            </a:avLst>
          </a:prstGeom>
          <a:solidFill>
            <a:srgbClr val="BBE0E3"/>
          </a:solidFill>
          <a:ln w="9360" cap="sq">
            <a:solidFill>
              <a:srgbClr val="000000"/>
            </a:solidFill>
            <a:miter lim="800000"/>
            <a:headEnd/>
            <a:tailEnd/>
          </a:ln>
          <a:effectLst/>
        </p:spPr>
        <p:txBody>
          <a:bodyPr wrap="none" anchor="ctr"/>
          <a:lstStyle/>
          <a:p>
            <a:endParaRPr lang="el-GR"/>
          </a:p>
        </p:txBody>
      </p:sp>
      <p:sp>
        <p:nvSpPr>
          <p:cNvPr id="8195" name="Rectangle 3"/>
          <p:cNvSpPr>
            <a:spLocks noChangeArrowheads="1"/>
          </p:cNvSpPr>
          <p:nvPr/>
        </p:nvSpPr>
        <p:spPr bwMode="auto">
          <a:xfrm>
            <a:off x="4140200" y="692150"/>
            <a:ext cx="936625" cy="425450"/>
          </a:xfrm>
          <a:prstGeom prst="rect">
            <a:avLst/>
          </a:prstGeom>
          <a:noFill/>
          <a:ln w="9525" cap="flat">
            <a:noFill/>
            <a:round/>
            <a:headEnd/>
            <a:tailEnd/>
          </a:ln>
          <a:effectLst/>
        </p:spPr>
        <p:txBody>
          <a:bodyPr wrap="none" lIns="0" tIns="0" rIns="0" bIns="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800" b="1">
                <a:solidFill>
                  <a:srgbClr val="BBE0E3"/>
                </a:solidFill>
              </a:rPr>
              <a:t>Νερό</a:t>
            </a:r>
          </a:p>
        </p:txBody>
      </p:sp>
      <p:sp>
        <p:nvSpPr>
          <p:cNvPr id="8196" name="Rectangle 4"/>
          <p:cNvSpPr>
            <a:spLocks noChangeArrowheads="1"/>
          </p:cNvSpPr>
          <p:nvPr/>
        </p:nvSpPr>
        <p:spPr bwMode="auto">
          <a:xfrm>
            <a:off x="1620838" y="3865563"/>
            <a:ext cx="936625" cy="425450"/>
          </a:xfrm>
          <a:prstGeom prst="rect">
            <a:avLst/>
          </a:prstGeom>
          <a:noFill/>
          <a:ln w="9525" cap="flat">
            <a:noFill/>
            <a:round/>
            <a:headEnd/>
            <a:tailEnd/>
          </a:ln>
          <a:effectLst/>
        </p:spPr>
        <p:txBody>
          <a:bodyPr wrap="none" lIns="0" tIns="0" rIns="0" bIns="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800" b="1">
                <a:solidFill>
                  <a:srgbClr val="FFFF00"/>
                </a:solidFill>
              </a:rPr>
              <a:t>Διοίκηση</a:t>
            </a:r>
          </a:p>
        </p:txBody>
      </p:sp>
      <p:sp>
        <p:nvSpPr>
          <p:cNvPr id="8197" name="Rectangle 5"/>
          <p:cNvSpPr>
            <a:spLocks noChangeArrowheads="1"/>
          </p:cNvSpPr>
          <p:nvPr/>
        </p:nvSpPr>
        <p:spPr bwMode="auto">
          <a:xfrm>
            <a:off x="6659563" y="3865563"/>
            <a:ext cx="936625" cy="425450"/>
          </a:xfrm>
          <a:prstGeom prst="rect">
            <a:avLst/>
          </a:prstGeom>
          <a:noFill/>
          <a:ln w="9525" cap="flat">
            <a:noFill/>
            <a:round/>
            <a:headEnd/>
            <a:tailEnd/>
          </a:ln>
          <a:effectLst/>
        </p:spPr>
        <p:txBody>
          <a:bodyPr wrap="none" lIns="0" tIns="0" rIns="0" bIns="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800" b="1">
                <a:solidFill>
                  <a:srgbClr val="99FF99"/>
                </a:solidFill>
              </a:rPr>
              <a:t>Τεχνολογία</a:t>
            </a:r>
          </a:p>
        </p:txBody>
      </p:sp>
      <p:sp>
        <p:nvSpPr>
          <p:cNvPr id="8198" name="AutoShape 6"/>
          <p:cNvSpPr>
            <a:spLocks noChangeArrowheads="1"/>
          </p:cNvSpPr>
          <p:nvPr/>
        </p:nvSpPr>
        <p:spPr bwMode="auto">
          <a:xfrm flipV="1">
            <a:off x="3563938" y="2708275"/>
            <a:ext cx="2016125" cy="1439863"/>
          </a:xfrm>
          <a:prstGeom prst="triangle">
            <a:avLst>
              <a:gd name="adj" fmla="val 50000"/>
            </a:avLst>
          </a:prstGeom>
          <a:solidFill>
            <a:srgbClr val="BBE0E3"/>
          </a:solidFill>
          <a:ln w="9360" cap="sq">
            <a:solidFill>
              <a:srgbClr val="000000"/>
            </a:solidFill>
            <a:miter lim="800000"/>
            <a:headEnd/>
            <a:tailEnd/>
          </a:ln>
          <a:effectLst/>
        </p:spPr>
        <p:txBody>
          <a:bodyPr wrap="none" anchor="ctr"/>
          <a:lstStyle/>
          <a:p>
            <a:endParaRPr lang="el-GR"/>
          </a:p>
        </p:txBody>
      </p:sp>
      <p:sp>
        <p:nvSpPr>
          <p:cNvPr id="8199" name="Text Box 7"/>
          <p:cNvSpPr txBox="1">
            <a:spLocks noChangeArrowheads="1"/>
          </p:cNvSpPr>
          <p:nvPr/>
        </p:nvSpPr>
        <p:spPr bwMode="auto">
          <a:xfrm>
            <a:off x="1260475" y="2486025"/>
            <a:ext cx="1215695" cy="710067"/>
          </a:xfrm>
          <a:prstGeom prst="rect">
            <a:avLst/>
          </a:prstGeom>
          <a:noFill/>
          <a:ln w="9525" cap="flat">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dirty="0"/>
              <a:t>Ρωμαίοι</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dirty="0" smtClean="0"/>
              <a:t>Αιγύπτιοι</a:t>
            </a:r>
          </a:p>
        </p:txBody>
      </p:sp>
      <p:sp>
        <p:nvSpPr>
          <p:cNvPr id="8200" name="Text Box 8"/>
          <p:cNvSpPr txBox="1">
            <a:spLocks noChangeArrowheads="1"/>
          </p:cNvSpPr>
          <p:nvPr/>
        </p:nvSpPr>
        <p:spPr bwMode="auto">
          <a:xfrm>
            <a:off x="7308850" y="2347913"/>
            <a:ext cx="1531486" cy="710067"/>
          </a:xfrm>
          <a:prstGeom prst="rect">
            <a:avLst/>
          </a:prstGeom>
          <a:noFill/>
          <a:ln w="9525" cap="flat">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dirty="0"/>
              <a:t>Μεσαιωνική</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dirty="0" smtClean="0"/>
              <a:t>Ευρώπη</a:t>
            </a:r>
          </a:p>
        </p:txBody>
      </p:sp>
      <p:sp>
        <p:nvSpPr>
          <p:cNvPr id="8201" name="Text Box 9"/>
          <p:cNvSpPr txBox="1">
            <a:spLocks noChangeArrowheads="1"/>
          </p:cNvSpPr>
          <p:nvPr/>
        </p:nvSpPr>
        <p:spPr bwMode="auto">
          <a:xfrm>
            <a:off x="5868988" y="871538"/>
            <a:ext cx="2057400" cy="398462"/>
          </a:xfrm>
          <a:prstGeom prst="rect">
            <a:avLst/>
          </a:prstGeom>
          <a:noFill/>
          <a:ln w="9525" cap="flat">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dirty="0"/>
              <a:t>Τροφοσυλλέκτες</a:t>
            </a:r>
          </a:p>
        </p:txBody>
      </p:sp>
      <p:sp>
        <p:nvSpPr>
          <p:cNvPr id="8202" name="Oval 10"/>
          <p:cNvSpPr>
            <a:spLocks noChangeArrowheads="1"/>
          </p:cNvSpPr>
          <p:nvPr/>
        </p:nvSpPr>
        <p:spPr bwMode="auto">
          <a:xfrm rot="1380000">
            <a:off x="3652838" y="2262188"/>
            <a:ext cx="431800" cy="1295400"/>
          </a:xfrm>
          <a:prstGeom prst="ellipse">
            <a:avLst/>
          </a:prstGeom>
          <a:solidFill>
            <a:srgbClr val="00FF00">
              <a:alpha val="50000"/>
            </a:srgbClr>
          </a:solidFill>
          <a:ln w="9525" cap="flat">
            <a:noFill/>
            <a:round/>
            <a:headEnd/>
            <a:tailEnd/>
          </a:ln>
          <a:effectLst/>
        </p:spPr>
        <p:txBody>
          <a:bodyPr wrap="none" anchor="ctr"/>
          <a:lstStyle/>
          <a:p>
            <a:endParaRPr lang="el-GR"/>
          </a:p>
        </p:txBody>
      </p:sp>
      <p:sp>
        <p:nvSpPr>
          <p:cNvPr id="8203" name="Oval 11"/>
          <p:cNvSpPr>
            <a:spLocks noChangeArrowheads="1"/>
          </p:cNvSpPr>
          <p:nvPr/>
        </p:nvSpPr>
        <p:spPr bwMode="auto">
          <a:xfrm rot="20160000">
            <a:off x="5076825" y="2278063"/>
            <a:ext cx="431800" cy="1295400"/>
          </a:xfrm>
          <a:prstGeom prst="ellipse">
            <a:avLst/>
          </a:prstGeom>
          <a:solidFill>
            <a:srgbClr val="00FF00">
              <a:alpha val="50000"/>
            </a:srgbClr>
          </a:solidFill>
          <a:ln w="9525" cap="flat">
            <a:noFill/>
            <a:round/>
            <a:headEnd/>
            <a:tailEnd/>
          </a:ln>
          <a:effectLst/>
        </p:spPr>
        <p:txBody>
          <a:bodyPr wrap="none" anchor="ctr"/>
          <a:lstStyle/>
          <a:p>
            <a:endParaRPr lang="el-GR"/>
          </a:p>
        </p:txBody>
      </p:sp>
      <p:sp>
        <p:nvSpPr>
          <p:cNvPr id="8204" name="Line 12"/>
          <p:cNvSpPr>
            <a:spLocks noChangeShapeType="1"/>
          </p:cNvSpPr>
          <p:nvPr/>
        </p:nvSpPr>
        <p:spPr bwMode="auto">
          <a:xfrm flipH="1">
            <a:off x="4572000" y="3573016"/>
            <a:ext cx="2376264" cy="431800"/>
          </a:xfrm>
          <a:prstGeom prst="line">
            <a:avLst/>
          </a:prstGeom>
          <a:noFill/>
          <a:ln w="9360" cap="sq">
            <a:solidFill>
              <a:srgbClr val="000000"/>
            </a:solidFill>
            <a:miter lim="800000"/>
            <a:headEnd/>
            <a:tailEnd type="triangle" w="med" len="med"/>
          </a:ln>
          <a:effectLst/>
        </p:spPr>
        <p:txBody>
          <a:bodyPr/>
          <a:lstStyle/>
          <a:p>
            <a:endParaRPr lang="el-GR"/>
          </a:p>
        </p:txBody>
      </p:sp>
      <p:sp>
        <p:nvSpPr>
          <p:cNvPr id="8205" name="Line 13"/>
          <p:cNvSpPr>
            <a:spLocks noChangeShapeType="1"/>
          </p:cNvSpPr>
          <p:nvPr/>
        </p:nvSpPr>
        <p:spPr bwMode="auto">
          <a:xfrm>
            <a:off x="2339975" y="2852738"/>
            <a:ext cx="1368425" cy="360362"/>
          </a:xfrm>
          <a:prstGeom prst="line">
            <a:avLst/>
          </a:prstGeom>
          <a:noFill/>
          <a:ln w="9360" cap="sq">
            <a:solidFill>
              <a:srgbClr val="000000"/>
            </a:solidFill>
            <a:miter lim="800000"/>
            <a:headEnd/>
            <a:tailEnd type="triangle" w="med" len="med"/>
          </a:ln>
          <a:effectLst/>
        </p:spPr>
        <p:txBody>
          <a:bodyPr/>
          <a:lstStyle/>
          <a:p>
            <a:endParaRPr lang="el-GR"/>
          </a:p>
        </p:txBody>
      </p:sp>
      <p:sp>
        <p:nvSpPr>
          <p:cNvPr id="8206" name="Oval 14"/>
          <p:cNvSpPr>
            <a:spLocks noChangeArrowheads="1"/>
          </p:cNvSpPr>
          <p:nvPr/>
        </p:nvSpPr>
        <p:spPr bwMode="auto">
          <a:xfrm rot="20160000">
            <a:off x="4570413" y="1485900"/>
            <a:ext cx="431800" cy="863600"/>
          </a:xfrm>
          <a:prstGeom prst="ellipse">
            <a:avLst/>
          </a:prstGeom>
          <a:solidFill>
            <a:srgbClr val="00FF00">
              <a:alpha val="50000"/>
            </a:srgbClr>
          </a:solidFill>
          <a:ln w="9525" cap="flat">
            <a:noFill/>
            <a:round/>
            <a:headEnd/>
            <a:tailEnd/>
          </a:ln>
          <a:effectLst/>
        </p:spPr>
        <p:txBody>
          <a:bodyPr wrap="none" anchor="ctr"/>
          <a:lstStyle/>
          <a:p>
            <a:endParaRPr lang="el-GR"/>
          </a:p>
        </p:txBody>
      </p:sp>
      <p:sp>
        <p:nvSpPr>
          <p:cNvPr id="8207" name="Line 15"/>
          <p:cNvSpPr>
            <a:spLocks noChangeShapeType="1"/>
          </p:cNvSpPr>
          <p:nvPr/>
        </p:nvSpPr>
        <p:spPr bwMode="auto">
          <a:xfrm flipH="1">
            <a:off x="4784725" y="1123950"/>
            <a:ext cx="1158875" cy="792163"/>
          </a:xfrm>
          <a:prstGeom prst="line">
            <a:avLst/>
          </a:prstGeom>
          <a:noFill/>
          <a:ln w="9360" cap="sq">
            <a:solidFill>
              <a:srgbClr val="000000"/>
            </a:solidFill>
            <a:miter lim="800000"/>
            <a:headEnd/>
            <a:tailEnd type="triangle" w="med" len="med"/>
          </a:ln>
          <a:effectLst/>
        </p:spPr>
        <p:txBody>
          <a:bodyPr/>
          <a:lstStyle/>
          <a:p>
            <a:endParaRPr lang="el-GR"/>
          </a:p>
        </p:txBody>
      </p:sp>
      <p:sp>
        <p:nvSpPr>
          <p:cNvPr id="8208" name="Text Box 16"/>
          <p:cNvSpPr txBox="1">
            <a:spLocks noChangeArrowheads="1"/>
          </p:cNvSpPr>
          <p:nvPr/>
        </p:nvSpPr>
        <p:spPr bwMode="auto">
          <a:xfrm>
            <a:off x="179388" y="4581525"/>
            <a:ext cx="8785225" cy="2087563"/>
          </a:xfrm>
          <a:prstGeom prst="rect">
            <a:avLst/>
          </a:prstGeom>
          <a:noFill/>
          <a:ln w="9525" cap="flat">
            <a:noFill/>
            <a:round/>
            <a:headEnd/>
            <a:tailEnd/>
          </a:ln>
          <a:effectLst/>
        </p:spPr>
        <p:txBody>
          <a:bodyPr/>
          <a:lstStyle/>
          <a:p>
            <a:pPr marL="339725" indent="-339725">
              <a:lnSpc>
                <a:spcPct val="90000"/>
              </a:lnSpc>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Στα αρχικά στάδια της ανθρώπινης κοινωνικής οργάνωσης, η εξίσωση ήταν απλή: </a:t>
            </a:r>
            <a:r>
              <a:rPr lang="el-GR" i="1">
                <a:solidFill>
                  <a:srgbClr val="99FF99"/>
                </a:solidFill>
              </a:rPr>
              <a:t>Οι ομάδες μετακινούνταν σε συγκεκριμένες αποστάσεις από τις πηγές νερού</a:t>
            </a:r>
            <a:r>
              <a:rPr lang="el-GR">
                <a:solidFill>
                  <a:srgbClr val="99FF99"/>
                </a:solidFill>
              </a:rPr>
              <a:t>.</a:t>
            </a:r>
          </a:p>
          <a:p>
            <a:pPr marL="339725" indent="-339725">
              <a:lnSpc>
                <a:spcPct val="90000"/>
              </a:lnSpc>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Από την αγροτική επανάσταση κι έπειτα, η μόνιμη εγκατάσταση άλλαξε τα δεδομένα: </a:t>
            </a:r>
            <a:r>
              <a:rPr lang="el-GR" i="1">
                <a:solidFill>
                  <a:srgbClr val="99FF99"/>
                </a:solidFill>
              </a:rPr>
              <a:t>Όσο μειωνόταν η διαθεσιμότητα του νερού, επιστρατευόταν η τεχνολογία και η διοίκηση για να διατηρηθεί η βιωσιμότητα του πληθυσμού.</a:t>
            </a:r>
          </a:p>
          <a:p>
            <a:pPr marL="741363" lvl="1" indent="-282575">
              <a:lnSpc>
                <a:spcPct val="90000"/>
              </a:lnSpc>
              <a:spcBef>
                <a:spcPts val="500"/>
              </a:spcBef>
              <a:buClrTx/>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endParaRPr lang="el-GR">
              <a:solidFill>
                <a:srgbClr val="99FF99"/>
              </a:solidFill>
            </a:endParaRPr>
          </a:p>
          <a:p>
            <a:pPr marL="341313" indent="-339725">
              <a:lnSpc>
                <a:spcPct val="90000"/>
              </a:lnSpc>
              <a:spcBef>
                <a:spcPts val="500"/>
              </a:spcBef>
              <a:buClrTx/>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endParaRPr lang="el-GR">
              <a:solidFill>
                <a:srgbClr val="99FF99"/>
              </a:solidFill>
            </a:endParaRPr>
          </a:p>
        </p:txBody>
      </p:sp>
      <p:sp>
        <p:nvSpPr>
          <p:cNvPr id="8209" name="AutoShape 17"/>
          <p:cNvSpPr>
            <a:spLocks noChangeArrowheads="1"/>
          </p:cNvSpPr>
          <p:nvPr/>
        </p:nvSpPr>
        <p:spPr bwMode="auto">
          <a:xfrm rot="19200000">
            <a:off x="3849688" y="2925763"/>
            <a:ext cx="504825" cy="215900"/>
          </a:xfrm>
          <a:prstGeom prst="leftArrow">
            <a:avLst>
              <a:gd name="adj1" fmla="val 50000"/>
              <a:gd name="adj2" fmla="val 58456"/>
            </a:avLst>
          </a:prstGeom>
          <a:noFill/>
          <a:ln w="9360" cap="sq">
            <a:solidFill>
              <a:srgbClr val="FF0000"/>
            </a:solidFill>
            <a:miter lim="800000"/>
            <a:headEnd/>
            <a:tailEnd/>
          </a:ln>
          <a:effectLst/>
        </p:spPr>
        <p:txBody>
          <a:bodyPr wrap="none" anchor="ctr"/>
          <a:lstStyle/>
          <a:p>
            <a:endParaRPr lang="el-GR"/>
          </a:p>
        </p:txBody>
      </p:sp>
      <p:sp>
        <p:nvSpPr>
          <p:cNvPr id="8210" name="AutoShape 18"/>
          <p:cNvSpPr>
            <a:spLocks noChangeArrowheads="1"/>
          </p:cNvSpPr>
          <p:nvPr/>
        </p:nvSpPr>
        <p:spPr bwMode="auto">
          <a:xfrm rot="2220000" flipH="1">
            <a:off x="4787900" y="2928938"/>
            <a:ext cx="503238" cy="215900"/>
          </a:xfrm>
          <a:prstGeom prst="leftArrow">
            <a:avLst>
              <a:gd name="adj1" fmla="val 50000"/>
              <a:gd name="adj2" fmla="val 58272"/>
            </a:avLst>
          </a:prstGeom>
          <a:noFill/>
          <a:ln w="9360" cap="sq">
            <a:solidFill>
              <a:srgbClr val="FF0000"/>
            </a:solidFill>
            <a:miter lim="800000"/>
            <a:headEnd/>
            <a:tailEnd/>
          </a:ln>
          <a:effectLst/>
        </p:spPr>
        <p:txBody>
          <a:bodyPr wrap="none" anchor="ctr"/>
          <a:lstStyle/>
          <a:p>
            <a:endParaRPr lang="el-GR"/>
          </a:p>
        </p:txBody>
      </p:sp>
      <p:sp>
        <p:nvSpPr>
          <p:cNvPr id="20" name="Oval 14"/>
          <p:cNvSpPr>
            <a:spLocks noChangeArrowheads="1"/>
          </p:cNvSpPr>
          <p:nvPr/>
        </p:nvSpPr>
        <p:spPr bwMode="auto">
          <a:xfrm rot="16200000">
            <a:off x="4294593" y="3451517"/>
            <a:ext cx="431800" cy="863600"/>
          </a:xfrm>
          <a:prstGeom prst="ellipse">
            <a:avLst/>
          </a:prstGeom>
          <a:solidFill>
            <a:srgbClr val="00FF00">
              <a:alpha val="50000"/>
            </a:srgbClr>
          </a:solidFill>
          <a:ln w="9525" cap="flat">
            <a:noFill/>
            <a:round/>
            <a:headEnd/>
            <a:tailEnd/>
          </a:ln>
          <a:effectLst/>
        </p:spPr>
        <p:txBody>
          <a:bodyPr wrap="none" anchor="ctr"/>
          <a:lstStyle/>
          <a:p>
            <a:endParaRPr lang="el-GR"/>
          </a:p>
        </p:txBody>
      </p:sp>
      <p:sp>
        <p:nvSpPr>
          <p:cNvPr id="21" name="Text Box 8"/>
          <p:cNvSpPr txBox="1">
            <a:spLocks noChangeArrowheads="1"/>
          </p:cNvSpPr>
          <p:nvPr/>
        </p:nvSpPr>
        <p:spPr bwMode="auto">
          <a:xfrm>
            <a:off x="7020272" y="3212976"/>
            <a:ext cx="1093867" cy="710067"/>
          </a:xfrm>
          <a:prstGeom prst="rect">
            <a:avLst/>
          </a:prstGeom>
          <a:noFill/>
          <a:ln w="9525" cap="flat">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dirty="0" smtClean="0"/>
              <a:t>Πέρσες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dirty="0" smtClean="0"/>
              <a:t>Άραβες</a:t>
            </a:r>
          </a:p>
        </p:txBody>
      </p:sp>
      <p:sp>
        <p:nvSpPr>
          <p:cNvPr id="22" name="Line 12"/>
          <p:cNvSpPr>
            <a:spLocks noChangeShapeType="1"/>
          </p:cNvSpPr>
          <p:nvPr/>
        </p:nvSpPr>
        <p:spPr bwMode="auto">
          <a:xfrm flipH="1">
            <a:off x="5436096" y="2708920"/>
            <a:ext cx="1944216" cy="288032"/>
          </a:xfrm>
          <a:prstGeom prst="line">
            <a:avLst/>
          </a:prstGeom>
          <a:noFill/>
          <a:ln w="9360" cap="sq">
            <a:solidFill>
              <a:srgbClr val="000000"/>
            </a:solidFill>
            <a:miter lim="800000"/>
            <a:headEnd/>
            <a:tailEnd type="triangle" w="med" len="med"/>
          </a:ln>
          <a:effectLst/>
        </p:spPr>
        <p:txBody>
          <a:bodyPr/>
          <a:lstStyle/>
          <a:p>
            <a:endParaRPr lang="el-G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additive="repl">
                                        <p:cTn id="6" dur="1" fill="hold">
                                          <p:stCondLst>
                                            <p:cond delay="0"/>
                                          </p:stCondLst>
                                        </p:cTn>
                                        <p:tgtEl>
                                          <p:spTgt spid="8208">
                                            <p:txEl>
                                              <p:pRg st="0" end="0"/>
                                            </p:txEl>
                                          </p:spTgt>
                                        </p:tgtEl>
                                        <p:attrNameLst>
                                          <p:attrName>style.visibility</p:attrName>
                                        </p:attrNameLst>
                                      </p:cBhvr>
                                      <p:to>
                                        <p:strVal val="visible"/>
                                      </p:to>
                                    </p:set>
                                    <p:animEffect transition="in" filter="wipe(up)">
                                      <p:cBhvr additive="repl">
                                        <p:cTn id="7" dur="500"/>
                                        <p:tgtEl>
                                          <p:spTgt spid="82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additive="repl">
                                        <p:cTn id="11" dur="1" fill="hold">
                                          <p:stCondLst>
                                            <p:cond delay="0"/>
                                          </p:stCondLst>
                                        </p:cTn>
                                        <p:tgtEl>
                                          <p:spTgt spid="8208">
                                            <p:txEl>
                                              <p:pRg st="1" end="1"/>
                                            </p:txEl>
                                          </p:spTgt>
                                        </p:tgtEl>
                                        <p:attrNameLst>
                                          <p:attrName>style.visibility</p:attrName>
                                        </p:attrNameLst>
                                      </p:cBhvr>
                                      <p:to>
                                        <p:strVal val="visible"/>
                                      </p:to>
                                    </p:set>
                                    <p:animEffect transition="in" filter="wipe(up)">
                                      <p:cBhvr additive="repl">
                                        <p:cTn id="12" dur="500"/>
                                        <p:tgtEl>
                                          <p:spTgt spid="820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59393"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Μεθοδολογία</a:t>
            </a:r>
          </a:p>
        </p:txBody>
      </p:sp>
      <p:sp>
        <p:nvSpPr>
          <p:cNvPr id="59394" name="Oval 2"/>
          <p:cNvSpPr>
            <a:spLocks noChangeArrowheads="1"/>
          </p:cNvSpPr>
          <p:nvPr/>
        </p:nvSpPr>
        <p:spPr bwMode="auto">
          <a:xfrm>
            <a:off x="3419475" y="260350"/>
            <a:ext cx="792163" cy="792163"/>
          </a:xfrm>
          <a:prstGeom prst="ellipse">
            <a:avLst/>
          </a:prstGeom>
          <a:solidFill>
            <a:srgbClr val="00FF00">
              <a:alpha val="50000"/>
            </a:srgbClr>
          </a:solidFill>
          <a:ln w="4680" cap="sq">
            <a:solidFill>
              <a:srgbClr val="008000"/>
            </a:solidFill>
            <a:miter lim="800000"/>
            <a:headEnd/>
            <a:tailEnd/>
          </a:ln>
          <a:effectLst/>
        </p:spPr>
        <p:txBody>
          <a:bodyPr wrap="none" anchor="ctr"/>
          <a:lstStyle/>
          <a:p>
            <a:endParaRPr lang="el-GR"/>
          </a:p>
        </p:txBody>
      </p:sp>
      <p:grpSp>
        <p:nvGrpSpPr>
          <p:cNvPr id="59395" name="Group 3"/>
          <p:cNvGrpSpPr>
            <a:grpSpLocks/>
          </p:cNvGrpSpPr>
          <p:nvPr/>
        </p:nvGrpSpPr>
        <p:grpSpPr bwMode="auto">
          <a:xfrm>
            <a:off x="477838" y="781050"/>
            <a:ext cx="3835400" cy="646113"/>
            <a:chOff x="301" y="492"/>
            <a:chExt cx="2416" cy="407"/>
          </a:xfrm>
        </p:grpSpPr>
        <p:cxnSp>
          <p:nvCxnSpPr>
            <p:cNvPr id="59396" name="AutoShape 4"/>
            <p:cNvCxnSpPr>
              <a:cxnSpLocks noChangeShapeType="1"/>
              <a:stCxn id="59446" idx="2"/>
              <a:endCxn id="59398" idx="3"/>
            </p:cNvCxnSpPr>
            <p:nvPr/>
          </p:nvCxnSpPr>
          <p:spPr bwMode="auto">
            <a:xfrm rot="5400000">
              <a:off x="842" y="437"/>
              <a:ext cx="334" cy="444"/>
            </a:xfrm>
            <a:prstGeom prst="bentConnector2">
              <a:avLst/>
            </a:prstGeom>
            <a:noFill/>
            <a:ln w="9360" cap="sq">
              <a:solidFill>
                <a:srgbClr val="FF0000"/>
              </a:solidFill>
              <a:miter lim="800000"/>
              <a:headEnd/>
              <a:tailEnd type="triangle" w="med" len="med"/>
            </a:ln>
            <a:effectLst/>
          </p:spPr>
        </p:cxnSp>
        <p:sp>
          <p:nvSpPr>
            <p:cNvPr id="59397" name="Text Box 5"/>
            <p:cNvSpPr txBox="1">
              <a:spLocks noChangeArrowheads="1"/>
            </p:cNvSpPr>
            <p:nvPr/>
          </p:nvSpPr>
          <p:spPr bwMode="auto">
            <a:xfrm>
              <a:off x="1665" y="754"/>
              <a:ext cx="1053" cy="145"/>
            </a:xfrm>
            <a:prstGeom prst="rect">
              <a:avLst/>
            </a:prstGeom>
            <a:solidFill>
              <a:srgbClr val="3399FF"/>
            </a:solidFill>
            <a:ln w="9360" cap="sq">
              <a:solidFill>
                <a:srgbClr val="0000FF"/>
              </a:solidFill>
              <a:miter lim="800000"/>
              <a:headEnd/>
              <a:tailEnd/>
            </a:ln>
            <a:effectLst/>
          </p:spPr>
          <p:txBody>
            <a:bodyPr wrap="none" lIns="90000" tIns="46800" rIns="90000" bIns="468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900" b="1">
                  <a:solidFill>
                    <a:srgbClr val="FFFFFF"/>
                  </a:solidFill>
                  <a:latin typeface="Verdana" pitchFamily="34" charset="0"/>
                </a:rPr>
                <a:t>ΟΡΙΑ ΠΕΡΙΒΑΛΛΟΝΤΟΣ</a:t>
              </a:r>
            </a:p>
          </p:txBody>
        </p:sp>
        <p:sp>
          <p:nvSpPr>
            <p:cNvPr id="59398" name="Text Box 6"/>
            <p:cNvSpPr txBox="1">
              <a:spLocks noChangeArrowheads="1"/>
            </p:cNvSpPr>
            <p:nvPr/>
          </p:nvSpPr>
          <p:spPr bwMode="auto">
            <a:xfrm>
              <a:off x="301" y="754"/>
              <a:ext cx="485" cy="145"/>
            </a:xfrm>
            <a:prstGeom prst="rect">
              <a:avLst/>
            </a:prstGeom>
            <a:solidFill>
              <a:srgbClr val="FF6600"/>
            </a:solidFill>
            <a:ln w="9360" cap="sq">
              <a:solidFill>
                <a:srgbClr val="0000FF"/>
              </a:solidFill>
              <a:miter lim="800000"/>
              <a:headEnd/>
              <a:tailEnd/>
            </a:ln>
            <a:effectLst/>
          </p:spPr>
          <p:txBody>
            <a:bodyPr wrap="none" lIns="90000" tIns="46800" rIns="90000" bIns="468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900" b="1">
                  <a:solidFill>
                    <a:srgbClr val="FFFFFF"/>
                  </a:solidFill>
                  <a:latin typeface="Verdana" pitchFamily="34" charset="0"/>
                </a:rPr>
                <a:t>ΑΝΑΓΚΕΣ</a:t>
              </a:r>
            </a:p>
          </p:txBody>
        </p:sp>
        <p:cxnSp>
          <p:nvCxnSpPr>
            <p:cNvPr id="59399" name="AutoShape 7"/>
            <p:cNvCxnSpPr>
              <a:cxnSpLocks noChangeShapeType="1"/>
              <a:stCxn id="59446" idx="2"/>
              <a:endCxn id="59397" idx="1"/>
            </p:cNvCxnSpPr>
            <p:nvPr/>
          </p:nvCxnSpPr>
          <p:spPr bwMode="auto">
            <a:xfrm rot="16200000" flipH="1">
              <a:off x="1281" y="442"/>
              <a:ext cx="334" cy="433"/>
            </a:xfrm>
            <a:prstGeom prst="bentConnector2">
              <a:avLst/>
            </a:prstGeom>
            <a:noFill/>
            <a:ln w="9360" cap="sq">
              <a:solidFill>
                <a:srgbClr val="FF0000"/>
              </a:solidFill>
              <a:miter lim="800000"/>
              <a:headEnd/>
              <a:tailEnd type="triangle" w="med" len="med"/>
            </a:ln>
            <a:effectLst/>
          </p:spPr>
        </p:cxnSp>
      </p:grpSp>
      <p:grpSp>
        <p:nvGrpSpPr>
          <p:cNvPr id="59400" name="Group 8"/>
          <p:cNvGrpSpPr>
            <a:grpSpLocks/>
          </p:cNvGrpSpPr>
          <p:nvPr/>
        </p:nvGrpSpPr>
        <p:grpSpPr bwMode="auto">
          <a:xfrm>
            <a:off x="3479800" y="1428750"/>
            <a:ext cx="4164013" cy="1803400"/>
            <a:chOff x="2192" y="900"/>
            <a:chExt cx="2623" cy="1136"/>
          </a:xfrm>
        </p:grpSpPr>
        <p:cxnSp>
          <p:nvCxnSpPr>
            <p:cNvPr id="59401" name="AutoShape 9"/>
            <p:cNvCxnSpPr>
              <a:cxnSpLocks noChangeShapeType="1"/>
              <a:stCxn id="59397" idx="2"/>
              <a:endCxn id="59403" idx="1"/>
            </p:cNvCxnSpPr>
            <p:nvPr/>
          </p:nvCxnSpPr>
          <p:spPr bwMode="auto">
            <a:xfrm rot="16200000" flipH="1">
              <a:off x="2213" y="879"/>
              <a:ext cx="261" cy="304"/>
            </a:xfrm>
            <a:prstGeom prst="bentConnector2">
              <a:avLst/>
            </a:prstGeom>
            <a:noFill/>
            <a:ln w="9360" cap="sq">
              <a:solidFill>
                <a:srgbClr val="66FF66"/>
              </a:solidFill>
              <a:miter lim="800000"/>
              <a:headEnd/>
              <a:tailEnd type="triangle" w="med" len="med"/>
            </a:ln>
            <a:effectLst/>
          </p:spPr>
        </p:cxnSp>
        <p:cxnSp>
          <p:nvCxnSpPr>
            <p:cNvPr id="59402" name="AutoShape 10"/>
            <p:cNvCxnSpPr>
              <a:cxnSpLocks noChangeShapeType="1"/>
              <a:stCxn id="59397" idx="2"/>
              <a:endCxn id="59404" idx="1"/>
            </p:cNvCxnSpPr>
            <p:nvPr/>
          </p:nvCxnSpPr>
          <p:spPr bwMode="auto">
            <a:xfrm rot="16200000" flipH="1">
              <a:off x="1805" y="1287"/>
              <a:ext cx="1063" cy="289"/>
            </a:xfrm>
            <a:prstGeom prst="bentConnector2">
              <a:avLst/>
            </a:prstGeom>
            <a:noFill/>
            <a:ln w="9360" cap="sq">
              <a:solidFill>
                <a:srgbClr val="66FF66"/>
              </a:solidFill>
              <a:miter lim="800000"/>
              <a:headEnd/>
              <a:tailEnd type="triangle" w="med" len="med"/>
            </a:ln>
            <a:effectLst/>
          </p:spPr>
        </p:cxnSp>
        <p:sp>
          <p:nvSpPr>
            <p:cNvPr id="59403" name="Text Box 11"/>
            <p:cNvSpPr txBox="1">
              <a:spLocks noChangeArrowheads="1"/>
            </p:cNvSpPr>
            <p:nvPr/>
          </p:nvSpPr>
          <p:spPr bwMode="auto">
            <a:xfrm>
              <a:off x="2496" y="1089"/>
              <a:ext cx="2074" cy="145"/>
            </a:xfrm>
            <a:prstGeom prst="rect">
              <a:avLst/>
            </a:prstGeom>
            <a:solidFill>
              <a:srgbClr val="3399FF"/>
            </a:solidFill>
            <a:ln w="9360" cap="sq">
              <a:solidFill>
                <a:srgbClr val="0000FF"/>
              </a:solidFill>
              <a:miter lim="800000"/>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900" b="1">
                  <a:solidFill>
                    <a:srgbClr val="FFFFFF"/>
                  </a:solidFill>
                  <a:latin typeface="Verdana" pitchFamily="34" charset="0"/>
                </a:rPr>
                <a:t>ΦΥΣΙΚΑ ΧΑΡΑΚΤΗΡΙΣΤΙΚΑ ΛΕΚΑΝΗΣ ΑΠΟΡΡΟΗΣ</a:t>
              </a:r>
            </a:p>
          </p:txBody>
        </p:sp>
        <p:sp>
          <p:nvSpPr>
            <p:cNvPr id="59404" name="Text Box 12"/>
            <p:cNvSpPr txBox="1">
              <a:spLocks noChangeArrowheads="1"/>
            </p:cNvSpPr>
            <p:nvPr/>
          </p:nvSpPr>
          <p:spPr bwMode="auto">
            <a:xfrm>
              <a:off x="2482" y="1891"/>
              <a:ext cx="2332" cy="145"/>
            </a:xfrm>
            <a:prstGeom prst="rect">
              <a:avLst/>
            </a:prstGeom>
            <a:solidFill>
              <a:srgbClr val="3399FF"/>
            </a:solidFill>
            <a:ln w="9360" cap="sq">
              <a:solidFill>
                <a:srgbClr val="0000FF"/>
              </a:solidFill>
              <a:miter lim="800000"/>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900" b="1">
                  <a:solidFill>
                    <a:srgbClr val="FFFFFF"/>
                  </a:solidFill>
                  <a:latin typeface="Verdana" pitchFamily="34" charset="0"/>
                </a:rPr>
                <a:t>ΦΥΣΙΚΑ ΧΑΡΑΚΤΗΡΙΣΤΙΚΑ ΤΗΣ ΠΕΡΙΟΧΗΣ ΤΟΥ ΔΗΜΟΥ</a:t>
              </a:r>
            </a:p>
          </p:txBody>
        </p:sp>
      </p:grpSp>
      <p:sp>
        <p:nvSpPr>
          <p:cNvPr id="59406" name="Text Box 14"/>
          <p:cNvSpPr txBox="1">
            <a:spLocks noChangeArrowheads="1"/>
          </p:cNvSpPr>
          <p:nvPr/>
        </p:nvSpPr>
        <p:spPr bwMode="auto">
          <a:xfrm>
            <a:off x="3730625" y="2160588"/>
            <a:ext cx="2495550" cy="230187"/>
          </a:xfrm>
          <a:prstGeom prst="rect">
            <a:avLst/>
          </a:prstGeom>
          <a:solidFill>
            <a:srgbClr val="3399FF"/>
          </a:solidFill>
          <a:ln w="9360" cap="sq">
            <a:solidFill>
              <a:srgbClr val="0000FF"/>
            </a:solidFill>
            <a:miter lim="800000"/>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900" b="1">
                <a:solidFill>
                  <a:srgbClr val="FFFFFF"/>
                </a:solidFill>
                <a:latin typeface="Verdana" pitchFamily="34" charset="0"/>
              </a:rPr>
              <a:t>ΥΔΡΟΜΕΤΕΩΡΟΛΟΓΙΚΗ ΛΕΙΤΟΥΡΓΙΑ</a:t>
            </a:r>
          </a:p>
        </p:txBody>
      </p:sp>
      <p:sp>
        <p:nvSpPr>
          <p:cNvPr id="59407" name="Text Box 15"/>
          <p:cNvSpPr txBox="1">
            <a:spLocks noChangeArrowheads="1"/>
          </p:cNvSpPr>
          <p:nvPr/>
        </p:nvSpPr>
        <p:spPr bwMode="auto">
          <a:xfrm>
            <a:off x="3730625" y="2570163"/>
            <a:ext cx="2946400" cy="230187"/>
          </a:xfrm>
          <a:prstGeom prst="rect">
            <a:avLst/>
          </a:prstGeom>
          <a:solidFill>
            <a:srgbClr val="3399FF"/>
          </a:solidFill>
          <a:ln w="9360" cap="sq">
            <a:solidFill>
              <a:srgbClr val="0000FF"/>
            </a:solidFill>
            <a:miter lim="800000"/>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900" b="1">
                <a:solidFill>
                  <a:srgbClr val="FFFFFF"/>
                </a:solidFill>
                <a:latin typeface="Verdana" pitchFamily="34" charset="0"/>
              </a:rPr>
              <a:t>ΕΠΙΦΑΝΕΙΑΚΗ ΚΑΙ ΥΠΟΓΕΙΑ ΚΥΚΛΟΦΟΡΙΑ</a:t>
            </a:r>
          </a:p>
        </p:txBody>
      </p:sp>
      <p:cxnSp>
        <p:nvCxnSpPr>
          <p:cNvPr id="59408" name="AutoShape 16"/>
          <p:cNvCxnSpPr>
            <a:cxnSpLocks noChangeShapeType="1"/>
            <a:stCxn id="59403" idx="2"/>
            <a:endCxn id="59406" idx="3"/>
          </p:cNvCxnSpPr>
          <p:nvPr/>
        </p:nvCxnSpPr>
        <p:spPr bwMode="auto">
          <a:xfrm rot="16200000" flipH="1">
            <a:off x="5759053" y="1808560"/>
            <a:ext cx="316706" cy="617537"/>
          </a:xfrm>
          <a:prstGeom prst="bentConnector4">
            <a:avLst>
              <a:gd name="adj1" fmla="val 31830"/>
              <a:gd name="adj2" fmla="val 303599"/>
            </a:avLst>
          </a:prstGeom>
          <a:noFill/>
          <a:ln w="9360" cap="sq">
            <a:solidFill>
              <a:srgbClr val="66FF66"/>
            </a:solidFill>
            <a:miter lim="800000"/>
            <a:headEnd/>
            <a:tailEnd type="triangle" w="med" len="med"/>
          </a:ln>
          <a:effectLst/>
        </p:spPr>
      </p:cxnSp>
      <p:cxnSp>
        <p:nvCxnSpPr>
          <p:cNvPr id="59409" name="AutoShape 17"/>
          <p:cNvCxnSpPr>
            <a:cxnSpLocks noChangeShapeType="1"/>
            <a:stCxn id="59403" idx="2"/>
            <a:endCxn id="59407" idx="1"/>
          </p:cNvCxnSpPr>
          <p:nvPr/>
        </p:nvCxnSpPr>
        <p:spPr bwMode="auto">
          <a:xfrm rot="5400000">
            <a:off x="4308475" y="1382713"/>
            <a:ext cx="723900" cy="1879600"/>
          </a:xfrm>
          <a:prstGeom prst="bentConnector4">
            <a:avLst>
              <a:gd name="adj1" fmla="val 13703"/>
              <a:gd name="adj2" fmla="val 107355"/>
            </a:avLst>
          </a:prstGeom>
          <a:noFill/>
          <a:ln w="9360" cap="sq">
            <a:solidFill>
              <a:srgbClr val="66FF66"/>
            </a:solidFill>
            <a:miter lim="800000"/>
            <a:headEnd/>
            <a:tailEnd type="triangle" w="med" len="med"/>
          </a:ln>
          <a:effectLst/>
        </p:spPr>
      </p:cxnSp>
      <p:grpSp>
        <p:nvGrpSpPr>
          <p:cNvPr id="59410" name="Group 18"/>
          <p:cNvGrpSpPr>
            <a:grpSpLocks/>
          </p:cNvGrpSpPr>
          <p:nvPr/>
        </p:nvGrpSpPr>
        <p:grpSpPr bwMode="auto">
          <a:xfrm>
            <a:off x="3636963" y="3233738"/>
            <a:ext cx="3760787" cy="935037"/>
            <a:chOff x="2291" y="2037"/>
            <a:chExt cx="2369" cy="589"/>
          </a:xfrm>
        </p:grpSpPr>
        <p:sp>
          <p:nvSpPr>
            <p:cNvPr id="59411" name="Text Box 19"/>
            <p:cNvSpPr txBox="1">
              <a:spLocks noChangeArrowheads="1"/>
            </p:cNvSpPr>
            <p:nvPr/>
          </p:nvSpPr>
          <p:spPr bwMode="auto">
            <a:xfrm>
              <a:off x="2291" y="2481"/>
              <a:ext cx="2369" cy="145"/>
            </a:xfrm>
            <a:prstGeom prst="rect">
              <a:avLst/>
            </a:prstGeom>
            <a:solidFill>
              <a:srgbClr val="3399FF"/>
            </a:solidFill>
            <a:ln w="9360" cap="sq">
              <a:solidFill>
                <a:srgbClr val="0000FF"/>
              </a:solidFill>
              <a:miter lim="800000"/>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900" b="1">
                  <a:solidFill>
                    <a:srgbClr val="FFFFFF"/>
                  </a:solidFill>
                  <a:latin typeface="Verdana" pitchFamily="34" charset="0"/>
                </a:rPr>
                <a:t>ΔΙΑΚΡΙΣΗ ΚΑΙ ΧΑΡΑΚΤΗΡΙΣΜΟΣ ΣΥΣΤΗΜΑΤΩΝ ΥΔΑΤΩΝ</a:t>
              </a:r>
            </a:p>
          </p:txBody>
        </p:sp>
        <p:cxnSp>
          <p:nvCxnSpPr>
            <p:cNvPr id="59412" name="AutoShape 20"/>
            <p:cNvCxnSpPr>
              <a:cxnSpLocks noChangeShapeType="1"/>
              <a:stCxn id="59404" idx="2"/>
              <a:endCxn id="59411" idx="0"/>
            </p:cNvCxnSpPr>
            <p:nvPr/>
          </p:nvCxnSpPr>
          <p:spPr bwMode="auto">
            <a:xfrm rot="5400000">
              <a:off x="3341" y="2172"/>
              <a:ext cx="444" cy="173"/>
            </a:xfrm>
            <a:prstGeom prst="bentConnector3">
              <a:avLst>
                <a:gd name="adj1" fmla="val 50051"/>
              </a:avLst>
            </a:prstGeom>
            <a:noFill/>
            <a:ln w="9360" cap="sq">
              <a:solidFill>
                <a:srgbClr val="66FF66"/>
              </a:solidFill>
              <a:miter lim="800000"/>
              <a:headEnd/>
              <a:tailEnd type="triangle" w="med" len="med"/>
            </a:ln>
            <a:effectLst/>
          </p:spPr>
        </p:cxnSp>
      </p:grpSp>
      <p:grpSp>
        <p:nvGrpSpPr>
          <p:cNvPr id="59413" name="Group 21"/>
          <p:cNvGrpSpPr>
            <a:grpSpLocks/>
          </p:cNvGrpSpPr>
          <p:nvPr/>
        </p:nvGrpSpPr>
        <p:grpSpPr bwMode="auto">
          <a:xfrm>
            <a:off x="3059113" y="4170363"/>
            <a:ext cx="4225925" cy="692150"/>
            <a:chOff x="1927" y="2627"/>
            <a:chExt cx="2662" cy="436"/>
          </a:xfrm>
        </p:grpSpPr>
        <p:sp>
          <p:nvSpPr>
            <p:cNvPr id="59414" name="Text Box 22"/>
            <p:cNvSpPr txBox="1">
              <a:spLocks noChangeArrowheads="1"/>
            </p:cNvSpPr>
            <p:nvPr/>
          </p:nvSpPr>
          <p:spPr bwMode="auto">
            <a:xfrm>
              <a:off x="1927" y="2918"/>
              <a:ext cx="565" cy="145"/>
            </a:xfrm>
            <a:prstGeom prst="rect">
              <a:avLst/>
            </a:prstGeom>
            <a:solidFill>
              <a:srgbClr val="3399FF"/>
            </a:solidFill>
            <a:ln w="9360" cap="sq">
              <a:solidFill>
                <a:srgbClr val="0000FF"/>
              </a:solidFill>
              <a:miter lim="800000"/>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900" b="1">
                  <a:solidFill>
                    <a:srgbClr val="FFFFFF"/>
                  </a:solidFill>
                  <a:latin typeface="Verdana" pitchFamily="34" charset="0"/>
                </a:rPr>
                <a:t>ΔΥΝΑΜΙΚΟ</a:t>
              </a:r>
            </a:p>
          </p:txBody>
        </p:sp>
        <p:sp>
          <p:nvSpPr>
            <p:cNvPr id="59415" name="Text Box 23"/>
            <p:cNvSpPr txBox="1">
              <a:spLocks noChangeArrowheads="1"/>
            </p:cNvSpPr>
            <p:nvPr/>
          </p:nvSpPr>
          <p:spPr bwMode="auto">
            <a:xfrm>
              <a:off x="4039" y="2918"/>
              <a:ext cx="550" cy="145"/>
            </a:xfrm>
            <a:prstGeom prst="rect">
              <a:avLst/>
            </a:prstGeom>
            <a:solidFill>
              <a:srgbClr val="3399FF"/>
            </a:solidFill>
            <a:ln w="9360" cap="sq">
              <a:solidFill>
                <a:srgbClr val="0000FF"/>
              </a:solidFill>
              <a:miter lim="800000"/>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900" b="1">
                  <a:solidFill>
                    <a:srgbClr val="FFFFFF"/>
                  </a:solidFill>
                  <a:latin typeface="Verdana" pitchFamily="34" charset="0"/>
                </a:rPr>
                <a:t>ΠΟΙΟΤΗΤΑ</a:t>
              </a:r>
            </a:p>
          </p:txBody>
        </p:sp>
        <p:cxnSp>
          <p:nvCxnSpPr>
            <p:cNvPr id="59416" name="AutoShape 24"/>
            <p:cNvCxnSpPr>
              <a:cxnSpLocks noChangeShapeType="1"/>
              <a:stCxn id="59411" idx="2"/>
              <a:endCxn id="59414" idx="3"/>
            </p:cNvCxnSpPr>
            <p:nvPr/>
          </p:nvCxnSpPr>
          <p:spPr bwMode="auto">
            <a:xfrm rot="5400000">
              <a:off x="2802" y="2317"/>
              <a:ext cx="363" cy="984"/>
            </a:xfrm>
            <a:prstGeom prst="bentConnector2">
              <a:avLst/>
            </a:prstGeom>
            <a:noFill/>
            <a:ln w="9360" cap="sq">
              <a:solidFill>
                <a:srgbClr val="66FF66"/>
              </a:solidFill>
              <a:miter lim="800000"/>
              <a:headEnd/>
              <a:tailEnd type="triangle" w="med" len="med"/>
            </a:ln>
            <a:effectLst/>
          </p:spPr>
        </p:cxnSp>
        <p:cxnSp>
          <p:nvCxnSpPr>
            <p:cNvPr id="59417" name="AutoShape 25"/>
            <p:cNvCxnSpPr>
              <a:cxnSpLocks noChangeShapeType="1"/>
              <a:stCxn id="59411" idx="2"/>
              <a:endCxn id="59415" idx="1"/>
            </p:cNvCxnSpPr>
            <p:nvPr/>
          </p:nvCxnSpPr>
          <p:spPr bwMode="auto">
            <a:xfrm rot="16200000" flipH="1">
              <a:off x="3575" y="2528"/>
              <a:ext cx="363" cy="562"/>
            </a:xfrm>
            <a:prstGeom prst="bentConnector2">
              <a:avLst/>
            </a:prstGeom>
            <a:noFill/>
            <a:ln w="9360" cap="sq">
              <a:solidFill>
                <a:srgbClr val="66FF66"/>
              </a:solidFill>
              <a:miter lim="800000"/>
              <a:headEnd/>
              <a:tailEnd type="triangle" w="med" len="med"/>
            </a:ln>
            <a:effectLst/>
          </p:spPr>
        </p:cxnSp>
      </p:grpSp>
      <p:grpSp>
        <p:nvGrpSpPr>
          <p:cNvPr id="59418" name="Group 26"/>
          <p:cNvGrpSpPr>
            <a:grpSpLocks/>
          </p:cNvGrpSpPr>
          <p:nvPr/>
        </p:nvGrpSpPr>
        <p:grpSpPr bwMode="auto">
          <a:xfrm>
            <a:off x="5087938" y="5705475"/>
            <a:ext cx="1843087" cy="884238"/>
            <a:chOff x="3205" y="3594"/>
            <a:chExt cx="1161" cy="557"/>
          </a:xfrm>
        </p:grpSpPr>
        <p:sp>
          <p:nvSpPr>
            <p:cNvPr id="59419" name="Text Box 27"/>
            <p:cNvSpPr txBox="1">
              <a:spLocks noChangeArrowheads="1"/>
            </p:cNvSpPr>
            <p:nvPr/>
          </p:nvSpPr>
          <p:spPr bwMode="auto">
            <a:xfrm>
              <a:off x="3435" y="3734"/>
              <a:ext cx="932" cy="145"/>
            </a:xfrm>
            <a:prstGeom prst="rect">
              <a:avLst/>
            </a:prstGeom>
            <a:solidFill>
              <a:srgbClr val="3399FF"/>
            </a:solidFill>
            <a:ln w="9360" cap="sq">
              <a:solidFill>
                <a:srgbClr val="0000FF"/>
              </a:solidFill>
              <a:miter lim="800000"/>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900" b="1">
                  <a:solidFill>
                    <a:srgbClr val="FFFFFF"/>
                  </a:solidFill>
                  <a:latin typeface="Verdana" pitchFamily="34" charset="0"/>
                </a:rPr>
                <a:t>ΣΤΡΩΜΑΤΟΓΡΑΦΙΚΑ</a:t>
              </a:r>
            </a:p>
          </p:txBody>
        </p:sp>
        <p:sp>
          <p:nvSpPr>
            <p:cNvPr id="59420" name="Text Box 28"/>
            <p:cNvSpPr txBox="1">
              <a:spLocks noChangeArrowheads="1"/>
            </p:cNvSpPr>
            <p:nvPr/>
          </p:nvSpPr>
          <p:spPr bwMode="auto">
            <a:xfrm>
              <a:off x="3462" y="4006"/>
              <a:ext cx="589" cy="145"/>
            </a:xfrm>
            <a:prstGeom prst="rect">
              <a:avLst/>
            </a:prstGeom>
            <a:solidFill>
              <a:srgbClr val="3399FF"/>
            </a:solidFill>
            <a:ln w="9360" cap="sq">
              <a:solidFill>
                <a:srgbClr val="0000FF"/>
              </a:solidFill>
              <a:miter lim="800000"/>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900" b="1">
                  <a:solidFill>
                    <a:srgbClr val="FFFFFF"/>
                  </a:solidFill>
                  <a:latin typeface="Verdana" pitchFamily="34" charset="0"/>
                </a:rPr>
                <a:t>ΤΕΚΤΟΝΙΚΑ</a:t>
              </a:r>
            </a:p>
          </p:txBody>
        </p:sp>
        <p:cxnSp>
          <p:nvCxnSpPr>
            <p:cNvPr id="59421" name="AutoShape 29"/>
            <p:cNvCxnSpPr>
              <a:cxnSpLocks noChangeShapeType="1"/>
              <a:stCxn id="59442" idx="2"/>
              <a:endCxn id="59419" idx="1"/>
            </p:cNvCxnSpPr>
            <p:nvPr/>
          </p:nvCxnSpPr>
          <p:spPr bwMode="auto">
            <a:xfrm rot="16200000" flipH="1">
              <a:off x="3213" y="3586"/>
              <a:ext cx="212" cy="228"/>
            </a:xfrm>
            <a:prstGeom prst="bentConnector2">
              <a:avLst/>
            </a:prstGeom>
            <a:noFill/>
            <a:ln w="9360" cap="sq">
              <a:solidFill>
                <a:srgbClr val="66FF66"/>
              </a:solidFill>
              <a:miter lim="800000"/>
              <a:headEnd/>
              <a:tailEnd type="triangle" w="med" len="med"/>
            </a:ln>
            <a:effectLst/>
          </p:spPr>
        </p:cxnSp>
        <p:cxnSp>
          <p:nvCxnSpPr>
            <p:cNvPr id="59422" name="AutoShape 30"/>
            <p:cNvCxnSpPr>
              <a:cxnSpLocks noChangeShapeType="1"/>
              <a:stCxn id="59442" idx="2"/>
              <a:endCxn id="59420" idx="1"/>
            </p:cNvCxnSpPr>
            <p:nvPr/>
          </p:nvCxnSpPr>
          <p:spPr bwMode="auto">
            <a:xfrm rot="16200000" flipH="1">
              <a:off x="3091" y="3708"/>
              <a:ext cx="484" cy="255"/>
            </a:xfrm>
            <a:prstGeom prst="bentConnector2">
              <a:avLst/>
            </a:prstGeom>
            <a:noFill/>
            <a:ln w="9360" cap="sq">
              <a:solidFill>
                <a:srgbClr val="66FF66"/>
              </a:solidFill>
              <a:miter lim="800000"/>
              <a:headEnd/>
              <a:tailEnd type="triangle" w="med" len="med"/>
            </a:ln>
            <a:effectLst/>
          </p:spPr>
        </p:cxnSp>
      </p:grpSp>
      <p:sp>
        <p:nvSpPr>
          <p:cNvPr id="59424" name="Text Box 32"/>
          <p:cNvSpPr txBox="1">
            <a:spLocks noChangeArrowheads="1"/>
          </p:cNvSpPr>
          <p:nvPr/>
        </p:nvSpPr>
        <p:spPr bwMode="auto">
          <a:xfrm>
            <a:off x="7043738" y="5424488"/>
            <a:ext cx="2033587" cy="230188"/>
          </a:xfrm>
          <a:prstGeom prst="rect">
            <a:avLst/>
          </a:prstGeom>
          <a:solidFill>
            <a:srgbClr val="3399FF"/>
          </a:solidFill>
          <a:ln w="9360" cap="sq">
            <a:solidFill>
              <a:srgbClr val="0000FF"/>
            </a:solidFill>
            <a:miter lim="800000"/>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900" b="1">
                <a:solidFill>
                  <a:srgbClr val="FFFFFF"/>
                </a:solidFill>
                <a:latin typeface="Verdana" pitchFamily="34" charset="0"/>
              </a:rPr>
              <a:t>ΣΥΓΚΡΙΣΗ ΜΕ ΣΤΑΘΕΡΟΤΥΠΑ</a:t>
            </a:r>
          </a:p>
        </p:txBody>
      </p:sp>
      <p:sp>
        <p:nvSpPr>
          <p:cNvPr id="59425" name="Text Box 33"/>
          <p:cNvSpPr txBox="1">
            <a:spLocks noChangeArrowheads="1"/>
          </p:cNvSpPr>
          <p:nvPr/>
        </p:nvSpPr>
        <p:spPr bwMode="auto">
          <a:xfrm>
            <a:off x="7043738" y="5043488"/>
            <a:ext cx="893762" cy="230188"/>
          </a:xfrm>
          <a:prstGeom prst="rect">
            <a:avLst/>
          </a:prstGeom>
          <a:solidFill>
            <a:srgbClr val="3399FF"/>
          </a:solidFill>
          <a:ln w="9360" cap="sq">
            <a:solidFill>
              <a:srgbClr val="0000FF"/>
            </a:solidFill>
            <a:miter lim="800000"/>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900" b="1">
                <a:solidFill>
                  <a:srgbClr val="FFFFFF"/>
                </a:solidFill>
                <a:latin typeface="Verdana" pitchFamily="34" charset="0"/>
              </a:rPr>
              <a:t>ΧΗΜΙΣΜΟΣ</a:t>
            </a:r>
          </a:p>
        </p:txBody>
      </p:sp>
      <p:cxnSp>
        <p:nvCxnSpPr>
          <p:cNvPr id="59426" name="AutoShape 34"/>
          <p:cNvCxnSpPr>
            <a:cxnSpLocks noChangeShapeType="1"/>
            <a:stCxn id="59415" idx="2"/>
            <a:endCxn id="59425" idx="1"/>
          </p:cNvCxnSpPr>
          <p:nvPr/>
        </p:nvCxnSpPr>
        <p:spPr bwMode="auto">
          <a:xfrm rot="16200000" flipH="1">
            <a:off x="6797675" y="4914900"/>
            <a:ext cx="293688" cy="193675"/>
          </a:xfrm>
          <a:prstGeom prst="bentConnector2">
            <a:avLst/>
          </a:prstGeom>
          <a:noFill/>
          <a:ln w="9360" cap="sq">
            <a:solidFill>
              <a:srgbClr val="66FF66"/>
            </a:solidFill>
            <a:miter lim="800000"/>
            <a:headEnd/>
            <a:tailEnd type="triangle" w="med" len="med"/>
          </a:ln>
          <a:effectLst/>
        </p:spPr>
      </p:cxnSp>
      <p:cxnSp>
        <p:nvCxnSpPr>
          <p:cNvPr id="59427" name="AutoShape 35"/>
          <p:cNvCxnSpPr>
            <a:cxnSpLocks noChangeShapeType="1"/>
            <a:stCxn id="59415" idx="2"/>
            <a:endCxn id="59424" idx="1"/>
          </p:cNvCxnSpPr>
          <p:nvPr/>
        </p:nvCxnSpPr>
        <p:spPr bwMode="auto">
          <a:xfrm rot="16200000" flipH="1">
            <a:off x="6607175" y="5105400"/>
            <a:ext cx="674688" cy="193675"/>
          </a:xfrm>
          <a:prstGeom prst="bentConnector4">
            <a:avLst>
              <a:gd name="adj1" fmla="val 41509"/>
              <a:gd name="adj2" fmla="val 419"/>
            </a:avLst>
          </a:prstGeom>
          <a:noFill/>
          <a:ln w="9360" cap="sq">
            <a:solidFill>
              <a:srgbClr val="66FF66"/>
            </a:solidFill>
            <a:miter lim="800000"/>
            <a:headEnd/>
            <a:tailEnd type="triangle" w="med" len="med"/>
          </a:ln>
          <a:effectLst/>
        </p:spPr>
      </p:cxnSp>
      <p:grpSp>
        <p:nvGrpSpPr>
          <p:cNvPr id="59428" name="Group 36"/>
          <p:cNvGrpSpPr>
            <a:grpSpLocks/>
          </p:cNvGrpSpPr>
          <p:nvPr/>
        </p:nvGrpSpPr>
        <p:grpSpPr bwMode="auto">
          <a:xfrm>
            <a:off x="322263" y="2994025"/>
            <a:ext cx="1941512" cy="1511300"/>
            <a:chOff x="203" y="1886"/>
            <a:chExt cx="1223" cy="952"/>
          </a:xfrm>
        </p:grpSpPr>
        <p:cxnSp>
          <p:nvCxnSpPr>
            <p:cNvPr id="59429" name="AutoShape 37"/>
            <p:cNvCxnSpPr>
              <a:cxnSpLocks noChangeShapeType="1"/>
              <a:stCxn id="59439" idx="2"/>
              <a:endCxn id="59434" idx="0"/>
            </p:cNvCxnSpPr>
            <p:nvPr/>
          </p:nvCxnSpPr>
          <p:spPr bwMode="auto">
            <a:xfrm>
              <a:off x="815" y="1886"/>
              <a:ext cx="0" cy="272"/>
            </a:xfrm>
            <a:prstGeom prst="straightConnector1">
              <a:avLst/>
            </a:prstGeom>
            <a:noFill/>
            <a:ln w="9360" cap="sq">
              <a:solidFill>
                <a:srgbClr val="FF0000"/>
              </a:solidFill>
              <a:miter lim="800000"/>
              <a:headEnd/>
              <a:tailEnd type="triangle" w="med" len="med"/>
            </a:ln>
            <a:effectLst/>
          </p:spPr>
        </p:cxnSp>
        <p:grpSp>
          <p:nvGrpSpPr>
            <p:cNvPr id="59430" name="Group 38"/>
            <p:cNvGrpSpPr>
              <a:grpSpLocks/>
            </p:cNvGrpSpPr>
            <p:nvPr/>
          </p:nvGrpSpPr>
          <p:grpSpPr bwMode="auto">
            <a:xfrm>
              <a:off x="203" y="2159"/>
              <a:ext cx="1223" cy="679"/>
              <a:chOff x="203" y="2159"/>
              <a:chExt cx="1223" cy="679"/>
            </a:xfrm>
          </p:grpSpPr>
          <p:sp>
            <p:nvSpPr>
              <p:cNvPr id="59431" name="Text Box 39"/>
              <p:cNvSpPr txBox="1">
                <a:spLocks noChangeArrowheads="1"/>
              </p:cNvSpPr>
              <p:nvPr/>
            </p:nvSpPr>
            <p:spPr bwMode="auto">
              <a:xfrm>
                <a:off x="248" y="2191"/>
                <a:ext cx="1126" cy="145"/>
              </a:xfrm>
              <a:prstGeom prst="rect">
                <a:avLst/>
              </a:prstGeom>
              <a:solidFill>
                <a:srgbClr val="FF6600"/>
              </a:solidFill>
              <a:ln w="9360" cap="sq">
                <a:solidFill>
                  <a:srgbClr val="0000FF"/>
                </a:solidFill>
                <a:miter lim="800000"/>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900" b="1">
                    <a:solidFill>
                      <a:srgbClr val="FFFFFF"/>
                    </a:solidFill>
                    <a:latin typeface="Verdana" pitchFamily="34" charset="0"/>
                  </a:rPr>
                  <a:t>ΧΡΗΣΕΙΣ ΓΗΣ ΚΑΙ ΝΕΡΟΥ</a:t>
                </a:r>
              </a:p>
            </p:txBody>
          </p:sp>
          <p:sp>
            <p:nvSpPr>
              <p:cNvPr id="59432" name="Text Box 40"/>
              <p:cNvSpPr txBox="1">
                <a:spLocks noChangeArrowheads="1"/>
              </p:cNvSpPr>
              <p:nvPr/>
            </p:nvSpPr>
            <p:spPr bwMode="auto">
              <a:xfrm>
                <a:off x="248" y="2418"/>
                <a:ext cx="1150" cy="145"/>
              </a:xfrm>
              <a:prstGeom prst="rect">
                <a:avLst/>
              </a:prstGeom>
              <a:solidFill>
                <a:srgbClr val="FF6600"/>
              </a:solidFill>
              <a:ln w="9360" cap="sq">
                <a:solidFill>
                  <a:srgbClr val="0000FF"/>
                </a:solidFill>
                <a:miter lim="800000"/>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900" b="1">
                    <a:solidFill>
                      <a:srgbClr val="FFFFFF"/>
                    </a:solidFill>
                    <a:latin typeface="Verdana" pitchFamily="34" charset="0"/>
                  </a:rPr>
                  <a:t>ΠΛΗΘΥΣΜΙΑΚΑ ΣΤΟΙΧΕΙΑ</a:t>
                </a:r>
              </a:p>
            </p:txBody>
          </p:sp>
          <p:sp>
            <p:nvSpPr>
              <p:cNvPr id="59433" name="Text Box 41"/>
              <p:cNvSpPr txBox="1">
                <a:spLocks noChangeArrowheads="1"/>
              </p:cNvSpPr>
              <p:nvPr/>
            </p:nvSpPr>
            <p:spPr bwMode="auto">
              <a:xfrm>
                <a:off x="248" y="2644"/>
                <a:ext cx="1095" cy="145"/>
              </a:xfrm>
              <a:prstGeom prst="rect">
                <a:avLst/>
              </a:prstGeom>
              <a:solidFill>
                <a:srgbClr val="FF6600"/>
              </a:solidFill>
              <a:ln w="9360" cap="sq">
                <a:solidFill>
                  <a:srgbClr val="0000FF"/>
                </a:solidFill>
                <a:miter lim="800000"/>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900" b="1">
                    <a:solidFill>
                      <a:srgbClr val="FFFFFF"/>
                    </a:solidFill>
                    <a:latin typeface="Verdana" pitchFamily="34" charset="0"/>
                  </a:rPr>
                  <a:t>ΟΙΚΟΝΟΜΙΚΑ ΣΤΟΙΧΕΙΑ</a:t>
                </a:r>
              </a:p>
            </p:txBody>
          </p:sp>
          <p:sp>
            <p:nvSpPr>
              <p:cNvPr id="59434" name="Rectangle 42"/>
              <p:cNvSpPr>
                <a:spLocks noChangeArrowheads="1"/>
              </p:cNvSpPr>
              <p:nvPr/>
            </p:nvSpPr>
            <p:spPr bwMode="auto">
              <a:xfrm>
                <a:off x="203" y="2159"/>
                <a:ext cx="1223" cy="679"/>
              </a:xfrm>
              <a:prstGeom prst="rect">
                <a:avLst/>
              </a:prstGeom>
              <a:noFill/>
              <a:ln w="9360" cap="sq">
                <a:solidFill>
                  <a:srgbClr val="FF6600"/>
                </a:solidFill>
                <a:miter lim="800000"/>
                <a:headEnd/>
                <a:tailEnd/>
              </a:ln>
              <a:effectLst/>
            </p:spPr>
            <p:txBody>
              <a:bodyPr wrap="none" anchor="ctr"/>
              <a:lstStyle/>
              <a:p>
                <a:endParaRPr lang="el-GR"/>
              </a:p>
            </p:txBody>
          </p:sp>
        </p:grpSp>
      </p:grpSp>
      <p:grpSp>
        <p:nvGrpSpPr>
          <p:cNvPr id="59435" name="Group 43"/>
          <p:cNvGrpSpPr>
            <a:grpSpLocks/>
          </p:cNvGrpSpPr>
          <p:nvPr/>
        </p:nvGrpSpPr>
        <p:grpSpPr bwMode="auto">
          <a:xfrm>
            <a:off x="250825" y="1428750"/>
            <a:ext cx="2084388" cy="1563688"/>
            <a:chOff x="158" y="900"/>
            <a:chExt cx="1313" cy="985"/>
          </a:xfrm>
        </p:grpSpPr>
        <p:grpSp>
          <p:nvGrpSpPr>
            <p:cNvPr id="59436" name="Group 44"/>
            <p:cNvGrpSpPr>
              <a:grpSpLocks/>
            </p:cNvGrpSpPr>
            <p:nvPr/>
          </p:nvGrpSpPr>
          <p:grpSpPr bwMode="auto">
            <a:xfrm>
              <a:off x="158" y="1298"/>
              <a:ext cx="1313" cy="587"/>
              <a:chOff x="158" y="1298"/>
              <a:chExt cx="1313" cy="587"/>
            </a:xfrm>
          </p:grpSpPr>
          <p:sp>
            <p:nvSpPr>
              <p:cNvPr id="59437" name="Text Box 45"/>
              <p:cNvSpPr txBox="1">
                <a:spLocks noChangeArrowheads="1"/>
              </p:cNvSpPr>
              <p:nvPr/>
            </p:nvSpPr>
            <p:spPr bwMode="auto">
              <a:xfrm>
                <a:off x="207" y="1606"/>
                <a:ext cx="901" cy="231"/>
              </a:xfrm>
              <a:prstGeom prst="rect">
                <a:avLst/>
              </a:prstGeom>
              <a:solidFill>
                <a:srgbClr val="FF6600"/>
              </a:solidFill>
              <a:ln w="9360" cap="sq">
                <a:solidFill>
                  <a:srgbClr val="0000FF"/>
                </a:solidFill>
                <a:miter lim="800000"/>
                <a:headEnd/>
                <a:tailEnd/>
              </a:ln>
              <a:effectLst/>
            </p:spPr>
            <p:txBody>
              <a:bodyPr wrap="none" lIns="90000" tIns="46800" rIns="90000" bIns="468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900" b="1">
                    <a:solidFill>
                      <a:srgbClr val="FFFFFF"/>
                    </a:solidFill>
                    <a:latin typeface="Verdana" pitchFamily="34" charset="0"/>
                  </a:rPr>
                  <a:t>ΠΕΡΙΒΑΛΛΟΝΤΙΚΕΣ</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900" b="1">
                    <a:solidFill>
                      <a:srgbClr val="FFFFFF"/>
                    </a:solidFill>
                    <a:latin typeface="Verdana" pitchFamily="34" charset="0"/>
                  </a:rPr>
                  <a:t>ΠΙΕΣΕΙΣ</a:t>
                </a:r>
              </a:p>
            </p:txBody>
          </p:sp>
          <p:sp>
            <p:nvSpPr>
              <p:cNvPr id="59438" name="Text Box 46"/>
              <p:cNvSpPr txBox="1">
                <a:spLocks noChangeArrowheads="1"/>
              </p:cNvSpPr>
              <p:nvPr/>
            </p:nvSpPr>
            <p:spPr bwMode="auto">
              <a:xfrm>
                <a:off x="199" y="1334"/>
                <a:ext cx="1221" cy="231"/>
              </a:xfrm>
              <a:prstGeom prst="rect">
                <a:avLst/>
              </a:prstGeom>
              <a:solidFill>
                <a:srgbClr val="FF6600"/>
              </a:solidFill>
              <a:ln w="9360" cap="sq">
                <a:solidFill>
                  <a:srgbClr val="0000FF"/>
                </a:solidFill>
                <a:miter lim="800000"/>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900" b="1">
                    <a:solidFill>
                      <a:srgbClr val="FFFFFF"/>
                    </a:solidFill>
                    <a:latin typeface="Verdana" pitchFamily="34" charset="0"/>
                  </a:rPr>
                  <a:t>ΧΩΡΟΧΡΟΝΙΚΗ ΚΑΤΑΝΟΜΗ</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900" b="1">
                    <a:solidFill>
                      <a:srgbClr val="FFFFFF"/>
                    </a:solidFill>
                    <a:latin typeface="Verdana" pitchFamily="34" charset="0"/>
                  </a:rPr>
                  <a:t>ΑΝΑΓΚΩΝ</a:t>
                </a:r>
              </a:p>
            </p:txBody>
          </p:sp>
          <p:sp>
            <p:nvSpPr>
              <p:cNvPr id="59439" name="Rectangle 47"/>
              <p:cNvSpPr>
                <a:spLocks noChangeArrowheads="1"/>
              </p:cNvSpPr>
              <p:nvPr/>
            </p:nvSpPr>
            <p:spPr bwMode="auto">
              <a:xfrm>
                <a:off x="158" y="1298"/>
                <a:ext cx="1313" cy="587"/>
              </a:xfrm>
              <a:prstGeom prst="rect">
                <a:avLst/>
              </a:prstGeom>
              <a:noFill/>
              <a:ln w="9360" cap="sq">
                <a:solidFill>
                  <a:srgbClr val="FF6600"/>
                </a:solidFill>
                <a:miter lim="800000"/>
                <a:headEnd/>
                <a:tailEnd/>
              </a:ln>
              <a:effectLst/>
            </p:spPr>
            <p:txBody>
              <a:bodyPr wrap="none" anchor="ctr"/>
              <a:lstStyle/>
              <a:p>
                <a:endParaRPr lang="el-GR"/>
              </a:p>
            </p:txBody>
          </p:sp>
        </p:grpSp>
        <p:cxnSp>
          <p:nvCxnSpPr>
            <p:cNvPr id="59440" name="AutoShape 48"/>
            <p:cNvCxnSpPr>
              <a:cxnSpLocks noChangeShapeType="1"/>
              <a:stCxn id="59398" idx="2"/>
              <a:endCxn id="59439" idx="0"/>
            </p:cNvCxnSpPr>
            <p:nvPr/>
          </p:nvCxnSpPr>
          <p:spPr bwMode="auto">
            <a:xfrm rot="16200000" flipH="1">
              <a:off x="480" y="964"/>
              <a:ext cx="398" cy="270"/>
            </a:xfrm>
            <a:prstGeom prst="bentConnector3">
              <a:avLst>
                <a:gd name="adj1" fmla="val 50028"/>
              </a:avLst>
            </a:prstGeom>
            <a:noFill/>
            <a:ln w="9360" cap="sq">
              <a:solidFill>
                <a:srgbClr val="FF0000"/>
              </a:solidFill>
              <a:miter lim="800000"/>
              <a:headEnd/>
              <a:tailEnd type="triangle" w="med" len="med"/>
            </a:ln>
            <a:effectLst/>
          </p:spPr>
        </p:cxnSp>
      </p:grpSp>
      <p:grpSp>
        <p:nvGrpSpPr>
          <p:cNvPr id="59441" name="Group 49"/>
          <p:cNvGrpSpPr>
            <a:grpSpLocks/>
          </p:cNvGrpSpPr>
          <p:nvPr/>
        </p:nvGrpSpPr>
        <p:grpSpPr bwMode="auto">
          <a:xfrm>
            <a:off x="1260475" y="4864100"/>
            <a:ext cx="4830763" cy="839788"/>
            <a:chOff x="794" y="3064"/>
            <a:chExt cx="3043" cy="529"/>
          </a:xfrm>
        </p:grpSpPr>
        <p:sp>
          <p:nvSpPr>
            <p:cNvPr id="59442" name="Text Box 50"/>
            <p:cNvSpPr txBox="1">
              <a:spLocks noChangeArrowheads="1"/>
            </p:cNvSpPr>
            <p:nvPr/>
          </p:nvSpPr>
          <p:spPr bwMode="auto">
            <a:xfrm>
              <a:off x="2573" y="3448"/>
              <a:ext cx="1264" cy="145"/>
            </a:xfrm>
            <a:prstGeom prst="rect">
              <a:avLst/>
            </a:prstGeom>
            <a:solidFill>
              <a:srgbClr val="3399FF"/>
            </a:solidFill>
            <a:ln w="9360" cap="sq">
              <a:solidFill>
                <a:srgbClr val="0000FF"/>
              </a:solidFill>
              <a:miter lim="800000"/>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900" b="1">
                  <a:solidFill>
                    <a:srgbClr val="FFFFFF"/>
                  </a:solidFill>
                  <a:latin typeface="Verdana" pitchFamily="34" charset="0"/>
                </a:rPr>
                <a:t>ΟΡΙΑ ΣΥΣΤΗΜΑΤΩΝ ΥΔΑΤΩΝ</a:t>
              </a:r>
            </a:p>
          </p:txBody>
        </p:sp>
        <p:cxnSp>
          <p:nvCxnSpPr>
            <p:cNvPr id="59443" name="AutoShape 51"/>
            <p:cNvCxnSpPr>
              <a:cxnSpLocks noChangeShapeType="1"/>
              <a:stCxn id="59414" idx="2"/>
              <a:endCxn id="59442" idx="1"/>
            </p:cNvCxnSpPr>
            <p:nvPr/>
          </p:nvCxnSpPr>
          <p:spPr bwMode="auto">
            <a:xfrm rot="16200000" flipH="1">
              <a:off x="2163" y="3111"/>
              <a:ext cx="456" cy="362"/>
            </a:xfrm>
            <a:prstGeom prst="bentConnector2">
              <a:avLst/>
            </a:prstGeom>
            <a:noFill/>
            <a:ln w="9360" cap="sq">
              <a:solidFill>
                <a:srgbClr val="66FF66"/>
              </a:solidFill>
              <a:miter lim="800000"/>
              <a:headEnd/>
              <a:tailEnd type="triangle" w="med" len="med"/>
            </a:ln>
            <a:effectLst/>
          </p:spPr>
        </p:cxnSp>
        <p:cxnSp>
          <p:nvCxnSpPr>
            <p:cNvPr id="59444" name="AutoShape 52"/>
            <p:cNvCxnSpPr>
              <a:cxnSpLocks noChangeShapeType="1"/>
              <a:stCxn id="59414" idx="2"/>
              <a:endCxn id="59445" idx="3"/>
            </p:cNvCxnSpPr>
            <p:nvPr/>
          </p:nvCxnSpPr>
          <p:spPr bwMode="auto">
            <a:xfrm rot="5400000">
              <a:off x="1817" y="3127"/>
              <a:ext cx="456" cy="330"/>
            </a:xfrm>
            <a:prstGeom prst="bentConnector2">
              <a:avLst/>
            </a:prstGeom>
            <a:noFill/>
            <a:ln w="9360" cap="sq">
              <a:solidFill>
                <a:srgbClr val="66FF66"/>
              </a:solidFill>
              <a:miter lim="800000"/>
              <a:headEnd/>
              <a:tailEnd type="triangle" w="med" len="med"/>
            </a:ln>
            <a:effectLst/>
          </p:spPr>
        </p:cxnSp>
        <p:sp>
          <p:nvSpPr>
            <p:cNvPr id="59445" name="Text Box 53"/>
            <p:cNvSpPr txBox="1">
              <a:spLocks noChangeArrowheads="1"/>
            </p:cNvSpPr>
            <p:nvPr/>
          </p:nvSpPr>
          <p:spPr bwMode="auto">
            <a:xfrm>
              <a:off x="794" y="3448"/>
              <a:ext cx="1086" cy="145"/>
            </a:xfrm>
            <a:prstGeom prst="rect">
              <a:avLst/>
            </a:prstGeom>
            <a:solidFill>
              <a:srgbClr val="3399FF"/>
            </a:solidFill>
            <a:ln w="9360" cap="sq">
              <a:solidFill>
                <a:srgbClr val="0000FF"/>
              </a:solidFill>
              <a:miter lim="800000"/>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900" b="1">
                  <a:solidFill>
                    <a:srgbClr val="FFFFFF"/>
                  </a:solidFill>
                  <a:latin typeface="Verdana" pitchFamily="34" charset="0"/>
                </a:rPr>
                <a:t>ΙΣΟΖΥΓΙΑ ΣΥΣΤΗΜΑΤΩΝ</a:t>
              </a:r>
            </a:p>
          </p:txBody>
        </p:sp>
      </p:grpSp>
      <p:sp>
        <p:nvSpPr>
          <p:cNvPr id="59446" name="Text Box 54"/>
          <p:cNvSpPr txBox="1">
            <a:spLocks noChangeArrowheads="1"/>
          </p:cNvSpPr>
          <p:nvPr/>
        </p:nvSpPr>
        <p:spPr bwMode="auto">
          <a:xfrm>
            <a:off x="779463" y="549275"/>
            <a:ext cx="2349500" cy="231775"/>
          </a:xfrm>
          <a:prstGeom prst="rect">
            <a:avLst/>
          </a:prstGeom>
          <a:solidFill>
            <a:srgbClr val="66FF66"/>
          </a:solidFill>
          <a:ln w="9525" cap="flat">
            <a:noFill/>
            <a:round/>
            <a:headEnd/>
            <a:tailEnd/>
          </a:ln>
          <a:effectLst/>
        </p:spPr>
        <p:txBody>
          <a:bodyPr wrap="none" lIns="90000" tIns="46800" rIns="90000" bIns="468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900" b="1">
                <a:solidFill>
                  <a:srgbClr val="333399"/>
                </a:solidFill>
                <a:latin typeface="Verdana" pitchFamily="34" charset="0"/>
              </a:rPr>
              <a:t>ΑΕΙΦΟΡΙΚΗ ΔΙΑΧΕΙΡΙΣΗ ΥΔΑΤΩΝ</a:t>
            </a: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additive="repl">
                                        <p:cTn id="6" dur="1" fill="hold">
                                          <p:stCondLst>
                                            <p:cond delay="0"/>
                                          </p:stCondLst>
                                        </p:cTn>
                                        <p:tgtEl>
                                          <p:spTgt spid="59395"/>
                                        </p:tgtEl>
                                        <p:attrNameLst>
                                          <p:attrName>style.visibility</p:attrName>
                                        </p:attrNameLst>
                                      </p:cBhvr>
                                      <p:to>
                                        <p:strVal val="visible"/>
                                      </p:to>
                                    </p:set>
                                    <p:animEffect transition="in" filter="wipe(up)">
                                      <p:cBhvr additive="repl">
                                        <p:cTn id="7" dur="500"/>
                                        <p:tgtEl>
                                          <p:spTgt spid="5939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additive="repl">
                                        <p:cTn id="11" dur="1" fill="hold">
                                          <p:stCondLst>
                                            <p:cond delay="0"/>
                                          </p:stCondLst>
                                        </p:cTn>
                                        <p:tgtEl>
                                          <p:spTgt spid="59435"/>
                                        </p:tgtEl>
                                        <p:attrNameLst>
                                          <p:attrName>style.visibility</p:attrName>
                                        </p:attrNameLst>
                                      </p:cBhvr>
                                      <p:to>
                                        <p:strVal val="visible"/>
                                      </p:to>
                                    </p:set>
                                    <p:animEffect transition="in" filter="wipe(up)">
                                      <p:cBhvr additive="repl">
                                        <p:cTn id="12" dur="500"/>
                                        <p:tgtEl>
                                          <p:spTgt spid="594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additive="repl">
                                        <p:cTn id="16" dur="1" fill="hold">
                                          <p:stCondLst>
                                            <p:cond delay="0"/>
                                          </p:stCondLst>
                                        </p:cTn>
                                        <p:tgtEl>
                                          <p:spTgt spid="59428"/>
                                        </p:tgtEl>
                                        <p:attrNameLst>
                                          <p:attrName>style.visibility</p:attrName>
                                        </p:attrNameLst>
                                      </p:cBhvr>
                                      <p:to>
                                        <p:strVal val="visible"/>
                                      </p:to>
                                    </p:set>
                                    <p:animEffect transition="in" filter="wipe(up)">
                                      <p:cBhvr additive="repl">
                                        <p:cTn id="17" dur="500"/>
                                        <p:tgtEl>
                                          <p:spTgt spid="594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additive="repl">
                                        <p:cTn id="21" dur="1" fill="hold">
                                          <p:stCondLst>
                                            <p:cond delay="0"/>
                                          </p:stCondLst>
                                        </p:cTn>
                                        <p:tgtEl>
                                          <p:spTgt spid="59400"/>
                                        </p:tgtEl>
                                        <p:attrNameLst>
                                          <p:attrName>style.visibility</p:attrName>
                                        </p:attrNameLst>
                                      </p:cBhvr>
                                      <p:to>
                                        <p:strVal val="visible"/>
                                      </p:to>
                                    </p:set>
                                    <p:animEffect transition="in" filter="wipe(left)">
                                      <p:cBhvr additive="repl">
                                        <p:cTn id="22" dur="500"/>
                                        <p:tgtEl>
                                          <p:spTgt spid="5940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additive="repl">
                                        <p:cTn id="26" dur="1" fill="hold">
                                          <p:stCondLst>
                                            <p:cond delay="0"/>
                                          </p:stCondLst>
                                        </p:cTn>
                                        <p:tgtEl>
                                          <p:spTgt spid="59410"/>
                                        </p:tgtEl>
                                        <p:attrNameLst>
                                          <p:attrName>style.visibility</p:attrName>
                                        </p:attrNameLst>
                                      </p:cBhvr>
                                      <p:to>
                                        <p:strVal val="visible"/>
                                      </p:to>
                                    </p:set>
                                    <p:animEffect transition="in" filter="wipe(up)">
                                      <p:cBhvr additive="repl">
                                        <p:cTn id="27" dur="500"/>
                                        <p:tgtEl>
                                          <p:spTgt spid="594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additive="repl">
                                        <p:cTn id="31" dur="1" fill="hold">
                                          <p:stCondLst>
                                            <p:cond delay="0"/>
                                          </p:stCondLst>
                                        </p:cTn>
                                        <p:tgtEl>
                                          <p:spTgt spid="59413"/>
                                        </p:tgtEl>
                                        <p:attrNameLst>
                                          <p:attrName>style.visibility</p:attrName>
                                        </p:attrNameLst>
                                      </p:cBhvr>
                                      <p:to>
                                        <p:strVal val="visible"/>
                                      </p:to>
                                    </p:set>
                                    <p:animEffect transition="in" filter="wipe(up)">
                                      <p:cBhvr additive="repl">
                                        <p:cTn id="32" dur="500"/>
                                        <p:tgtEl>
                                          <p:spTgt spid="594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additive="repl">
                                        <p:cTn id="36" dur="1" fill="hold">
                                          <p:stCondLst>
                                            <p:cond delay="0"/>
                                          </p:stCondLst>
                                        </p:cTn>
                                        <p:tgtEl>
                                          <p:spTgt spid="59441"/>
                                        </p:tgtEl>
                                        <p:attrNameLst>
                                          <p:attrName>style.visibility</p:attrName>
                                        </p:attrNameLst>
                                      </p:cBhvr>
                                      <p:to>
                                        <p:strVal val="visible"/>
                                      </p:to>
                                    </p:set>
                                    <p:animEffect transition="in" filter="wipe(up)">
                                      <p:cBhvr additive="repl">
                                        <p:cTn id="37" dur="500"/>
                                        <p:tgtEl>
                                          <p:spTgt spid="5944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additive="repl">
                                        <p:cTn id="41" dur="1" fill="hold">
                                          <p:stCondLst>
                                            <p:cond delay="0"/>
                                          </p:stCondLst>
                                        </p:cTn>
                                        <p:tgtEl>
                                          <p:spTgt spid="59418"/>
                                        </p:tgtEl>
                                        <p:attrNameLst>
                                          <p:attrName>style.visibility</p:attrName>
                                        </p:attrNameLst>
                                      </p:cBhvr>
                                      <p:to>
                                        <p:strVal val="visible"/>
                                      </p:to>
                                    </p:set>
                                    <p:animEffect transition="in" filter="wipe(left)">
                                      <p:cBhvr additive="repl">
                                        <p:cTn id="42" dur="500"/>
                                        <p:tgtEl>
                                          <p:spTgt spid="59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60417"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Σύγκριση με τις ανάγκες - Ποιότητα</a:t>
            </a:r>
          </a:p>
        </p:txBody>
      </p:sp>
      <p:pic>
        <p:nvPicPr>
          <p:cNvPr id="60418" name="Picture 2"/>
          <p:cNvPicPr>
            <a:picLocks noChangeAspect="1" noChangeArrowheads="1"/>
          </p:cNvPicPr>
          <p:nvPr/>
        </p:nvPicPr>
        <p:blipFill>
          <a:blip r:embed="rId3" cstate="print"/>
          <a:srcRect/>
          <a:stretch>
            <a:fillRect/>
          </a:stretch>
        </p:blipFill>
        <p:spPr bwMode="auto">
          <a:xfrm>
            <a:off x="65088" y="1327150"/>
            <a:ext cx="4362450" cy="5054600"/>
          </a:xfrm>
          <a:prstGeom prst="rect">
            <a:avLst/>
          </a:prstGeom>
          <a:noFill/>
          <a:ln w="9525" cap="flat">
            <a:noFill/>
            <a:round/>
            <a:headEnd/>
            <a:tailEnd/>
          </a:ln>
          <a:effectLst/>
        </p:spPr>
      </p:pic>
      <p:sp>
        <p:nvSpPr>
          <p:cNvPr id="60419" name="Text Box 3"/>
          <p:cNvSpPr txBox="1">
            <a:spLocks noChangeArrowheads="1"/>
          </p:cNvSpPr>
          <p:nvPr/>
        </p:nvSpPr>
        <p:spPr bwMode="auto">
          <a:xfrm>
            <a:off x="231775" y="974725"/>
            <a:ext cx="2016125" cy="368300"/>
          </a:xfrm>
          <a:prstGeom prst="rect">
            <a:avLst/>
          </a:prstGeom>
          <a:noFill/>
          <a:ln w="9525" cap="flat">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800">
                <a:solidFill>
                  <a:srgbClr val="99FF99"/>
                </a:solidFill>
              </a:rPr>
              <a:t>Όρια ποσιμότητας</a:t>
            </a:r>
          </a:p>
        </p:txBody>
      </p:sp>
      <p:pic>
        <p:nvPicPr>
          <p:cNvPr id="60420" name="Picture 4"/>
          <p:cNvPicPr>
            <a:picLocks noChangeAspect="1" noChangeArrowheads="1"/>
          </p:cNvPicPr>
          <p:nvPr/>
        </p:nvPicPr>
        <p:blipFill>
          <a:blip r:embed="rId4" cstate="print"/>
          <a:srcRect/>
          <a:stretch>
            <a:fillRect/>
          </a:stretch>
        </p:blipFill>
        <p:spPr bwMode="auto">
          <a:xfrm>
            <a:off x="5148263" y="1382713"/>
            <a:ext cx="3600450" cy="3489325"/>
          </a:xfrm>
          <a:prstGeom prst="rect">
            <a:avLst/>
          </a:prstGeom>
          <a:noFill/>
          <a:ln w="9525" cap="flat">
            <a:noFill/>
            <a:round/>
            <a:headEnd/>
            <a:tailEnd/>
          </a:ln>
          <a:effectLst/>
        </p:spPr>
      </p:pic>
      <p:sp>
        <p:nvSpPr>
          <p:cNvPr id="60421" name="Text Box 5"/>
          <p:cNvSpPr txBox="1">
            <a:spLocks noChangeArrowheads="1"/>
          </p:cNvSpPr>
          <p:nvPr/>
        </p:nvSpPr>
        <p:spPr bwMode="auto">
          <a:xfrm>
            <a:off x="5724525" y="974725"/>
            <a:ext cx="3032125" cy="368300"/>
          </a:xfrm>
          <a:prstGeom prst="rect">
            <a:avLst/>
          </a:prstGeom>
          <a:noFill/>
          <a:ln w="9525" cap="flat">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800">
                <a:solidFill>
                  <a:srgbClr val="99FF99"/>
                </a:solidFill>
              </a:rPr>
              <a:t>Καταλληλότητα για άρδευση</a:t>
            </a:r>
          </a:p>
        </p:txBody>
      </p:sp>
    </p:spTree>
  </p:cSld>
  <p:clrMapOvr>
    <a:masterClrMapping/>
  </p:clrMapOvr>
  <p:transition>
    <p:randomBar dir="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61441"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Παρατηρήσεις (1)</a:t>
            </a:r>
          </a:p>
        </p:txBody>
      </p:sp>
      <p:sp>
        <p:nvSpPr>
          <p:cNvPr id="61442" name="Text Box 2"/>
          <p:cNvSpPr txBox="1">
            <a:spLocks noChangeArrowheads="1"/>
          </p:cNvSpPr>
          <p:nvPr/>
        </p:nvSpPr>
        <p:spPr bwMode="auto">
          <a:xfrm>
            <a:off x="457200" y="1052513"/>
            <a:ext cx="8229600" cy="5545137"/>
          </a:xfrm>
          <a:prstGeom prst="rect">
            <a:avLst/>
          </a:prstGeom>
          <a:noFill/>
          <a:ln w="9525" cap="flat">
            <a:noFill/>
            <a:round/>
            <a:headEnd/>
            <a:tailEnd/>
          </a:ln>
          <a:effectLst/>
        </p:spPr>
        <p:txBody>
          <a:bodyPr/>
          <a:lstStyle/>
          <a:p>
            <a:pPr marL="339725" indent="-339725">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Στο επίπεδο ενός Δήμου μπορεί να γίνει </a:t>
            </a:r>
            <a:r>
              <a:rPr lang="el-GR" b="1">
                <a:solidFill>
                  <a:srgbClr val="FFFF00"/>
                </a:solidFill>
              </a:rPr>
              <a:t>μόνο ΜΕΡΙΚΗ</a:t>
            </a:r>
            <a:r>
              <a:rPr lang="el-GR">
                <a:solidFill>
                  <a:srgbClr val="99FF99"/>
                </a:solidFill>
              </a:rPr>
              <a:t> και </a:t>
            </a:r>
            <a:r>
              <a:rPr lang="el-GR" b="1">
                <a:solidFill>
                  <a:srgbClr val="FFFF00"/>
                </a:solidFill>
              </a:rPr>
              <a:t>όχι ΟΛΟΚΛΗΡΩΜΕΝΗ</a:t>
            </a:r>
            <a:r>
              <a:rPr lang="el-GR">
                <a:solidFill>
                  <a:srgbClr val="99FF99"/>
                </a:solidFill>
              </a:rPr>
              <a:t> διαχείριση υδατικών πόρων.</a:t>
            </a:r>
          </a:p>
          <a:p>
            <a:pPr marL="339725" indent="-339725">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Η </a:t>
            </a:r>
            <a:r>
              <a:rPr lang="el-GR" b="1">
                <a:solidFill>
                  <a:srgbClr val="FFFF00"/>
                </a:solidFill>
              </a:rPr>
              <a:t>ολοκληρωμένη διαχείριση</a:t>
            </a:r>
            <a:r>
              <a:rPr lang="el-GR">
                <a:solidFill>
                  <a:srgbClr val="99FF99"/>
                </a:solidFill>
              </a:rPr>
              <a:t> μπορεί να γίνει </a:t>
            </a:r>
          </a:p>
          <a:p>
            <a:pPr marL="739775" lvl="1" indent="-282575">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μόνο </a:t>
            </a:r>
            <a:r>
              <a:rPr lang="el-GR" b="1">
                <a:solidFill>
                  <a:srgbClr val="FFFF00"/>
                </a:solidFill>
              </a:rPr>
              <a:t>με βάση τα υδρογεωλογικά και υδρολογικά όρια</a:t>
            </a:r>
            <a:r>
              <a:rPr lang="el-GR">
                <a:solidFill>
                  <a:srgbClr val="99FF99"/>
                </a:solidFill>
              </a:rPr>
              <a:t>, </a:t>
            </a:r>
          </a:p>
          <a:p>
            <a:pPr marL="739775" lvl="1" indent="-282575">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διότι αυτά </a:t>
            </a:r>
            <a:r>
              <a:rPr lang="el-GR" b="1">
                <a:solidFill>
                  <a:srgbClr val="FFFF00"/>
                </a:solidFill>
              </a:rPr>
              <a:t>συνδέουν αναγκαστικά τις διοικητικές μονάδες</a:t>
            </a:r>
            <a:r>
              <a:rPr lang="el-GR">
                <a:solidFill>
                  <a:srgbClr val="99FF99"/>
                </a:solidFill>
              </a:rPr>
              <a:t> που περιλαμβάνουν.</a:t>
            </a:r>
          </a:p>
          <a:p>
            <a:pPr marL="339725" indent="-339725">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Οι Δήμοι για να ανταπεξέλθουν στις υποχρεώσεις τους για τη χρήση του νερού έχουν ανάγκη από </a:t>
            </a:r>
            <a:r>
              <a:rPr lang="el-GR" b="1">
                <a:solidFill>
                  <a:srgbClr val="FFFF00"/>
                </a:solidFill>
              </a:rPr>
              <a:t>στελεχιακή</a:t>
            </a:r>
            <a:r>
              <a:rPr lang="el-GR">
                <a:solidFill>
                  <a:srgbClr val="99FF99"/>
                </a:solidFill>
              </a:rPr>
              <a:t>, </a:t>
            </a:r>
            <a:r>
              <a:rPr lang="el-GR" b="1">
                <a:solidFill>
                  <a:srgbClr val="FFFF00"/>
                </a:solidFill>
              </a:rPr>
              <a:t>υλικοτεχνική</a:t>
            </a:r>
            <a:r>
              <a:rPr lang="el-GR">
                <a:solidFill>
                  <a:srgbClr val="99FF99"/>
                </a:solidFill>
              </a:rPr>
              <a:t> και </a:t>
            </a:r>
            <a:r>
              <a:rPr lang="el-GR" b="1">
                <a:solidFill>
                  <a:srgbClr val="FFFF00"/>
                </a:solidFill>
              </a:rPr>
              <a:t>επιστημονική</a:t>
            </a:r>
            <a:r>
              <a:rPr lang="el-GR">
                <a:solidFill>
                  <a:srgbClr val="99FF99"/>
                </a:solidFill>
              </a:rPr>
              <a:t> </a:t>
            </a:r>
            <a:r>
              <a:rPr lang="el-GR" b="1">
                <a:solidFill>
                  <a:srgbClr val="FFFF00"/>
                </a:solidFill>
              </a:rPr>
              <a:t>υποστήριξη</a:t>
            </a:r>
            <a:r>
              <a:rPr lang="el-GR">
                <a:solidFill>
                  <a:srgbClr val="99FF99"/>
                </a:solidFill>
              </a:rPr>
              <a:t>.</a:t>
            </a:r>
          </a:p>
          <a:p>
            <a:pPr marL="339725" indent="-339725">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Με την κατάλληλη υποστήριξη και την καθοδήγηση από τις Περιφερειακές Υπηρεσίες Υδάτων, ένας Δήμος μπορεί </a:t>
            </a:r>
          </a:p>
          <a:p>
            <a:pPr marL="739775" lvl="1" indent="-282575">
              <a:spcBef>
                <a:spcPts val="500"/>
              </a:spcBef>
              <a:buClr>
                <a:srgbClr val="FFFF00"/>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b="1">
                <a:solidFill>
                  <a:srgbClr val="FFFF00"/>
                </a:solidFill>
              </a:rPr>
              <a:t>να</a:t>
            </a:r>
            <a:r>
              <a:rPr lang="el-GR">
                <a:solidFill>
                  <a:srgbClr val="99FF99"/>
                </a:solidFill>
              </a:rPr>
              <a:t> </a:t>
            </a:r>
            <a:r>
              <a:rPr lang="el-GR" b="1">
                <a:solidFill>
                  <a:srgbClr val="FFFF00"/>
                </a:solidFill>
              </a:rPr>
              <a:t>συμβάλλει στην κατάρτιση</a:t>
            </a:r>
            <a:r>
              <a:rPr lang="el-GR">
                <a:solidFill>
                  <a:srgbClr val="99FF99"/>
                </a:solidFill>
              </a:rPr>
              <a:t> ρεαλιστικού Περιφερειακού Σχεδίου Διαχείρισης </a:t>
            </a:r>
          </a:p>
          <a:p>
            <a:pPr marL="739775" lvl="1" indent="-282575">
              <a:spcBef>
                <a:spcPts val="500"/>
              </a:spcBef>
              <a:buClr>
                <a:srgbClr val="FFFF00"/>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b="1">
                <a:solidFill>
                  <a:srgbClr val="FFFF00"/>
                </a:solidFill>
              </a:rPr>
              <a:t>να το εφαρμόσει αποτελεσματικά</a:t>
            </a:r>
          </a:p>
          <a:p>
            <a:pPr marL="739775" lvl="1" indent="-282575">
              <a:spcBef>
                <a:spcPts val="500"/>
              </a:spcBef>
              <a:buClr>
                <a:srgbClr val="FFFF00"/>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b="1">
                <a:solidFill>
                  <a:srgbClr val="FFFF00"/>
                </a:solidFill>
              </a:rPr>
              <a:t>να το ανατροφοδοτεί με δεδομένα</a:t>
            </a:r>
            <a:r>
              <a:rPr lang="el-GR">
                <a:solidFill>
                  <a:srgbClr val="99FF99"/>
                </a:solidFill>
              </a:rPr>
              <a:t> για την επόμενη αναθεώρησή του</a:t>
            </a: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additive="repl">
                                        <p:cTn id="6" dur="1" fill="hold">
                                          <p:stCondLst>
                                            <p:cond delay="0"/>
                                          </p:stCondLst>
                                        </p:cTn>
                                        <p:tgtEl>
                                          <p:spTgt spid="61442">
                                            <p:txEl>
                                              <p:pRg st="0" end="0"/>
                                            </p:txEl>
                                          </p:spTgt>
                                        </p:tgtEl>
                                        <p:attrNameLst>
                                          <p:attrName>style.visibility</p:attrName>
                                        </p:attrNameLst>
                                      </p:cBhvr>
                                      <p:to>
                                        <p:strVal val="visible"/>
                                      </p:to>
                                    </p:set>
                                    <p:animEffect transition="in" filter="wipe(up)">
                                      <p:cBhvr additive="repl">
                                        <p:cTn id="7" dur="500"/>
                                        <p:tgtEl>
                                          <p:spTgt spid="614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additive="repl">
                                        <p:cTn id="11" dur="1" fill="hold">
                                          <p:stCondLst>
                                            <p:cond delay="0"/>
                                          </p:stCondLst>
                                        </p:cTn>
                                        <p:tgtEl>
                                          <p:spTgt spid="61442">
                                            <p:txEl>
                                              <p:pRg st="1" end="1"/>
                                            </p:txEl>
                                          </p:spTgt>
                                        </p:tgtEl>
                                        <p:attrNameLst>
                                          <p:attrName>style.visibility</p:attrName>
                                        </p:attrNameLst>
                                      </p:cBhvr>
                                      <p:to>
                                        <p:strVal val="visible"/>
                                      </p:to>
                                    </p:set>
                                    <p:animEffect transition="in" filter="wipe(up)">
                                      <p:cBhvr additive="repl">
                                        <p:cTn id="12" dur="500"/>
                                        <p:tgtEl>
                                          <p:spTgt spid="61442">
                                            <p:txEl>
                                              <p:pRg st="1" end="1"/>
                                            </p:txEl>
                                          </p:spTgt>
                                        </p:tgtEl>
                                      </p:cBhvr>
                                    </p:animEffect>
                                  </p:childTnLst>
                                </p:cTn>
                              </p:par>
                              <p:par>
                                <p:cTn id="13" presetID="22" presetClass="entr" presetSubtype="1" fill="hold" nodeType="withEffect">
                                  <p:stCondLst>
                                    <p:cond delay="0"/>
                                  </p:stCondLst>
                                  <p:childTnLst>
                                    <p:set>
                                      <p:cBhvr additive="repl">
                                        <p:cTn id="14" dur="1" fill="hold">
                                          <p:stCondLst>
                                            <p:cond delay="0"/>
                                          </p:stCondLst>
                                        </p:cTn>
                                        <p:tgtEl>
                                          <p:spTgt spid="61442">
                                            <p:txEl>
                                              <p:pRg st="2" end="2"/>
                                            </p:txEl>
                                          </p:spTgt>
                                        </p:tgtEl>
                                        <p:attrNameLst>
                                          <p:attrName>style.visibility</p:attrName>
                                        </p:attrNameLst>
                                      </p:cBhvr>
                                      <p:to>
                                        <p:strVal val="visible"/>
                                      </p:to>
                                    </p:set>
                                    <p:animEffect transition="in" filter="wipe(up)">
                                      <p:cBhvr additive="repl">
                                        <p:cTn id="15" dur="500"/>
                                        <p:tgtEl>
                                          <p:spTgt spid="61442">
                                            <p:txEl>
                                              <p:pRg st="2" end="2"/>
                                            </p:txEl>
                                          </p:spTgt>
                                        </p:tgtEl>
                                      </p:cBhvr>
                                    </p:animEffect>
                                  </p:childTnLst>
                                </p:cTn>
                              </p:par>
                              <p:par>
                                <p:cTn id="16" presetID="22" presetClass="entr" presetSubtype="1" fill="hold" nodeType="withEffect">
                                  <p:stCondLst>
                                    <p:cond delay="0"/>
                                  </p:stCondLst>
                                  <p:childTnLst>
                                    <p:set>
                                      <p:cBhvr additive="repl">
                                        <p:cTn id="17" dur="1" fill="hold">
                                          <p:stCondLst>
                                            <p:cond delay="0"/>
                                          </p:stCondLst>
                                        </p:cTn>
                                        <p:tgtEl>
                                          <p:spTgt spid="61442">
                                            <p:txEl>
                                              <p:pRg st="3" end="3"/>
                                            </p:txEl>
                                          </p:spTgt>
                                        </p:tgtEl>
                                        <p:attrNameLst>
                                          <p:attrName>style.visibility</p:attrName>
                                        </p:attrNameLst>
                                      </p:cBhvr>
                                      <p:to>
                                        <p:strVal val="visible"/>
                                      </p:to>
                                    </p:set>
                                    <p:animEffect transition="in" filter="wipe(up)">
                                      <p:cBhvr additive="repl">
                                        <p:cTn id="18" dur="500"/>
                                        <p:tgtEl>
                                          <p:spTgt spid="6144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additive="repl">
                                        <p:cTn id="22" dur="1" fill="hold">
                                          <p:stCondLst>
                                            <p:cond delay="0"/>
                                          </p:stCondLst>
                                        </p:cTn>
                                        <p:tgtEl>
                                          <p:spTgt spid="61442">
                                            <p:txEl>
                                              <p:pRg st="4" end="4"/>
                                            </p:txEl>
                                          </p:spTgt>
                                        </p:tgtEl>
                                        <p:attrNameLst>
                                          <p:attrName>style.visibility</p:attrName>
                                        </p:attrNameLst>
                                      </p:cBhvr>
                                      <p:to>
                                        <p:strVal val="visible"/>
                                      </p:to>
                                    </p:set>
                                    <p:animEffect transition="in" filter="wipe(up)">
                                      <p:cBhvr additive="repl">
                                        <p:cTn id="23" dur="500"/>
                                        <p:tgtEl>
                                          <p:spTgt spid="6144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additive="repl">
                                        <p:cTn id="27" dur="1" fill="hold">
                                          <p:stCondLst>
                                            <p:cond delay="0"/>
                                          </p:stCondLst>
                                        </p:cTn>
                                        <p:tgtEl>
                                          <p:spTgt spid="61442">
                                            <p:txEl>
                                              <p:pRg st="5" end="5"/>
                                            </p:txEl>
                                          </p:spTgt>
                                        </p:tgtEl>
                                        <p:attrNameLst>
                                          <p:attrName>style.visibility</p:attrName>
                                        </p:attrNameLst>
                                      </p:cBhvr>
                                      <p:to>
                                        <p:strVal val="visible"/>
                                      </p:to>
                                    </p:set>
                                    <p:animEffect transition="in" filter="wipe(up)">
                                      <p:cBhvr additive="repl">
                                        <p:cTn id="28" dur="500"/>
                                        <p:tgtEl>
                                          <p:spTgt spid="61442">
                                            <p:txEl>
                                              <p:pRg st="5" end="5"/>
                                            </p:txEl>
                                          </p:spTgt>
                                        </p:tgtEl>
                                      </p:cBhvr>
                                    </p:animEffect>
                                  </p:childTnLst>
                                </p:cTn>
                              </p:par>
                              <p:par>
                                <p:cTn id="29" presetID="22" presetClass="entr" presetSubtype="1" fill="hold" nodeType="withEffect">
                                  <p:stCondLst>
                                    <p:cond delay="0"/>
                                  </p:stCondLst>
                                  <p:childTnLst>
                                    <p:set>
                                      <p:cBhvr additive="repl">
                                        <p:cTn id="30" dur="1" fill="hold">
                                          <p:stCondLst>
                                            <p:cond delay="0"/>
                                          </p:stCondLst>
                                        </p:cTn>
                                        <p:tgtEl>
                                          <p:spTgt spid="61442">
                                            <p:txEl>
                                              <p:pRg st="6" end="6"/>
                                            </p:txEl>
                                          </p:spTgt>
                                        </p:tgtEl>
                                        <p:attrNameLst>
                                          <p:attrName>style.visibility</p:attrName>
                                        </p:attrNameLst>
                                      </p:cBhvr>
                                      <p:to>
                                        <p:strVal val="visible"/>
                                      </p:to>
                                    </p:set>
                                    <p:animEffect transition="in" filter="wipe(up)">
                                      <p:cBhvr additive="repl">
                                        <p:cTn id="31" dur="500"/>
                                        <p:tgtEl>
                                          <p:spTgt spid="61442">
                                            <p:txEl>
                                              <p:pRg st="6" end="6"/>
                                            </p:txEl>
                                          </p:spTgt>
                                        </p:tgtEl>
                                      </p:cBhvr>
                                    </p:animEffect>
                                  </p:childTnLst>
                                </p:cTn>
                              </p:par>
                              <p:par>
                                <p:cTn id="32" presetID="22" presetClass="entr" presetSubtype="1" fill="hold" nodeType="withEffect">
                                  <p:stCondLst>
                                    <p:cond delay="0"/>
                                  </p:stCondLst>
                                  <p:childTnLst>
                                    <p:set>
                                      <p:cBhvr additive="repl">
                                        <p:cTn id="33" dur="1" fill="hold">
                                          <p:stCondLst>
                                            <p:cond delay="0"/>
                                          </p:stCondLst>
                                        </p:cTn>
                                        <p:tgtEl>
                                          <p:spTgt spid="61442">
                                            <p:txEl>
                                              <p:pRg st="7" end="7"/>
                                            </p:txEl>
                                          </p:spTgt>
                                        </p:tgtEl>
                                        <p:attrNameLst>
                                          <p:attrName>style.visibility</p:attrName>
                                        </p:attrNameLst>
                                      </p:cBhvr>
                                      <p:to>
                                        <p:strVal val="visible"/>
                                      </p:to>
                                    </p:set>
                                    <p:animEffect transition="in" filter="wipe(up)">
                                      <p:cBhvr additive="repl">
                                        <p:cTn id="34" dur="500"/>
                                        <p:tgtEl>
                                          <p:spTgt spid="61442">
                                            <p:txEl>
                                              <p:pRg st="7" end="7"/>
                                            </p:txEl>
                                          </p:spTgt>
                                        </p:tgtEl>
                                      </p:cBhvr>
                                    </p:animEffect>
                                  </p:childTnLst>
                                </p:cTn>
                              </p:par>
                              <p:par>
                                <p:cTn id="35" presetID="22" presetClass="entr" presetSubtype="1" fill="hold" nodeType="withEffect">
                                  <p:stCondLst>
                                    <p:cond delay="0"/>
                                  </p:stCondLst>
                                  <p:childTnLst>
                                    <p:set>
                                      <p:cBhvr additive="repl">
                                        <p:cTn id="36" dur="1" fill="hold">
                                          <p:stCondLst>
                                            <p:cond delay="0"/>
                                          </p:stCondLst>
                                        </p:cTn>
                                        <p:tgtEl>
                                          <p:spTgt spid="61442">
                                            <p:txEl>
                                              <p:pRg st="8" end="8"/>
                                            </p:txEl>
                                          </p:spTgt>
                                        </p:tgtEl>
                                        <p:attrNameLst>
                                          <p:attrName>style.visibility</p:attrName>
                                        </p:attrNameLst>
                                      </p:cBhvr>
                                      <p:to>
                                        <p:strVal val="visible"/>
                                      </p:to>
                                    </p:set>
                                    <p:animEffect transition="in" filter="wipe(up)">
                                      <p:cBhvr additive="repl">
                                        <p:cTn id="37" dur="500"/>
                                        <p:tgtEl>
                                          <p:spTgt spid="6144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62465"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Παρατηρήσεις (2)</a:t>
            </a:r>
          </a:p>
        </p:txBody>
      </p:sp>
      <p:sp>
        <p:nvSpPr>
          <p:cNvPr id="62466" name="Text Box 2"/>
          <p:cNvSpPr txBox="1">
            <a:spLocks noChangeArrowheads="1"/>
          </p:cNvSpPr>
          <p:nvPr/>
        </p:nvSpPr>
        <p:spPr bwMode="auto">
          <a:xfrm>
            <a:off x="457200" y="1052513"/>
            <a:ext cx="8229600" cy="5545137"/>
          </a:xfrm>
          <a:prstGeom prst="rect">
            <a:avLst/>
          </a:prstGeom>
          <a:noFill/>
          <a:ln w="9525" cap="flat">
            <a:noFill/>
            <a:round/>
            <a:headEnd/>
            <a:tailEnd/>
          </a:ln>
          <a:effectLst/>
        </p:spPr>
        <p:txBody>
          <a:bodyPr/>
          <a:lstStyle/>
          <a:p>
            <a:pPr marL="339725" indent="-339725">
              <a:spcBef>
                <a:spcPts val="500"/>
              </a:spcBef>
              <a:buClr>
                <a:srgbClr val="FFFF00"/>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b="1">
                <a:solidFill>
                  <a:srgbClr val="FFFF00"/>
                </a:solidFill>
              </a:rPr>
              <a:t>Ο καθορισμός αποστάσεων ασφαλείας δεν μπορεί να βοηθήσει</a:t>
            </a:r>
            <a:r>
              <a:rPr lang="el-GR">
                <a:solidFill>
                  <a:srgbClr val="99FF99"/>
                </a:solidFill>
              </a:rPr>
              <a:t> στην προστασία των αποθεμάτων υπόγειου νερού και δεν είναι δυνατόν να αποτελεί στην ουσία το μοναδικό κριτήριο για την αδειοδότηση υδροληπτικού έργου.</a:t>
            </a:r>
          </a:p>
          <a:p>
            <a:pPr marL="339725" indent="-339725">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Αντίθετα, αυτή η τακτική πιθανότατα ευθύνεται σε μεγάλο βαθμό για τη </a:t>
            </a:r>
            <a:r>
              <a:rPr lang="el-GR" b="1">
                <a:solidFill>
                  <a:srgbClr val="FFFF00"/>
                </a:solidFill>
              </a:rPr>
              <a:t>χαοτική κατάσταση στην εκμετάλλευση των υπόγειων υδάτων</a:t>
            </a:r>
            <a:r>
              <a:rPr lang="el-GR">
                <a:solidFill>
                  <a:srgbClr val="99FF99"/>
                </a:solidFill>
              </a:rPr>
              <a:t> της χώρας, αλλά και την </a:t>
            </a:r>
            <a:r>
              <a:rPr lang="el-GR" b="1">
                <a:solidFill>
                  <a:srgbClr val="FFFF00"/>
                </a:solidFill>
              </a:rPr>
              <a:t>«ιδιοκτησιακή» νοοτροπία</a:t>
            </a:r>
            <a:r>
              <a:rPr lang="el-GR">
                <a:solidFill>
                  <a:srgbClr val="99FF99"/>
                </a:solidFill>
              </a:rPr>
              <a:t> των ιδιωτών με άδεια χρήσης νερού.</a:t>
            </a:r>
          </a:p>
          <a:p>
            <a:pPr marL="339725" indent="-339725">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Δεν πρέπει να παραλαμβάνεται και να τίθεται σε παραγωγική λειτουργία </a:t>
            </a:r>
            <a:r>
              <a:rPr lang="el-GR" b="1">
                <a:solidFill>
                  <a:srgbClr val="FFFF00"/>
                </a:solidFill>
              </a:rPr>
              <a:t>καμιά υδρογεώτρηση χωρίς πιεζόμετρο</a:t>
            </a:r>
            <a:r>
              <a:rPr lang="el-GR">
                <a:solidFill>
                  <a:srgbClr val="99FF99"/>
                </a:solidFill>
              </a:rPr>
              <a:t> που να λειτουργεί αποδεδειγμένα.</a:t>
            </a:r>
          </a:p>
          <a:p>
            <a:pPr marL="339725" indent="-339725">
              <a:spcBef>
                <a:spcPts val="500"/>
              </a:spcBef>
              <a:buClr>
                <a:srgbClr val="FFFF00"/>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b="1">
                <a:solidFill>
                  <a:srgbClr val="FFFF00"/>
                </a:solidFill>
              </a:rPr>
              <a:t>Όλες οι απολήψεις</a:t>
            </a:r>
            <a:r>
              <a:rPr lang="el-GR">
                <a:solidFill>
                  <a:srgbClr val="99FF99"/>
                </a:solidFill>
              </a:rPr>
              <a:t> (δημόσιες και ιδιωτικές) </a:t>
            </a:r>
            <a:r>
              <a:rPr lang="el-GR" b="1">
                <a:solidFill>
                  <a:srgbClr val="FFFF00"/>
                </a:solidFill>
              </a:rPr>
              <a:t>θα πρέπει να παρακολουθούνται με υδρομετρήσεις</a:t>
            </a:r>
            <a:r>
              <a:rPr lang="el-GR">
                <a:solidFill>
                  <a:srgbClr val="99FF99"/>
                </a:solidFill>
              </a:rPr>
              <a:t>.</a:t>
            </a:r>
          </a:p>
          <a:p>
            <a:pPr marL="339725" indent="-339725">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Για τις δημόσιες υδροληψίες αυτό είναι και </a:t>
            </a:r>
            <a:r>
              <a:rPr lang="el-GR">
                <a:solidFill>
                  <a:srgbClr val="FFFF00"/>
                </a:solidFill>
              </a:rPr>
              <a:t>άμεσα</a:t>
            </a:r>
            <a:r>
              <a:rPr lang="el-GR">
                <a:solidFill>
                  <a:srgbClr val="99FF99"/>
                </a:solidFill>
              </a:rPr>
              <a:t> </a:t>
            </a:r>
            <a:r>
              <a:rPr lang="el-GR" b="1">
                <a:solidFill>
                  <a:srgbClr val="FFFF00"/>
                </a:solidFill>
              </a:rPr>
              <a:t>εφικτό</a:t>
            </a:r>
            <a:r>
              <a:rPr lang="el-GR">
                <a:solidFill>
                  <a:srgbClr val="99FF99"/>
                </a:solidFill>
              </a:rPr>
              <a:t> αλλά και </a:t>
            </a:r>
            <a:r>
              <a:rPr lang="el-GR" b="1">
                <a:solidFill>
                  <a:srgbClr val="FFFF00"/>
                </a:solidFill>
              </a:rPr>
              <a:t>επιτακτικό</a:t>
            </a:r>
            <a:r>
              <a:rPr lang="el-GR">
                <a:solidFill>
                  <a:srgbClr val="99FF99"/>
                </a:solidFill>
              </a:rPr>
              <a:t>.</a:t>
            </a:r>
          </a:p>
          <a:p>
            <a:pPr marL="341313" indent="-339725">
              <a:spcBef>
                <a:spcPts val="500"/>
              </a:spcBef>
              <a:buClrTx/>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endParaRPr lang="el-GR">
              <a:solidFill>
                <a:srgbClr val="99FF99"/>
              </a:solidFill>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additive="repl">
                                        <p:cTn id="6" dur="1" fill="hold">
                                          <p:stCondLst>
                                            <p:cond delay="0"/>
                                          </p:stCondLst>
                                        </p:cTn>
                                        <p:tgtEl>
                                          <p:spTgt spid="62466">
                                            <p:txEl>
                                              <p:pRg st="0" end="0"/>
                                            </p:txEl>
                                          </p:spTgt>
                                        </p:tgtEl>
                                        <p:attrNameLst>
                                          <p:attrName>style.visibility</p:attrName>
                                        </p:attrNameLst>
                                      </p:cBhvr>
                                      <p:to>
                                        <p:strVal val="visible"/>
                                      </p:to>
                                    </p:set>
                                    <p:animEffect transition="in" filter="wipe(up)">
                                      <p:cBhvr additive="repl">
                                        <p:cTn id="7" dur="500"/>
                                        <p:tgtEl>
                                          <p:spTgt spid="624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additive="repl">
                                        <p:cTn id="11" dur="1" fill="hold">
                                          <p:stCondLst>
                                            <p:cond delay="0"/>
                                          </p:stCondLst>
                                        </p:cTn>
                                        <p:tgtEl>
                                          <p:spTgt spid="62466">
                                            <p:txEl>
                                              <p:pRg st="1" end="1"/>
                                            </p:txEl>
                                          </p:spTgt>
                                        </p:tgtEl>
                                        <p:attrNameLst>
                                          <p:attrName>style.visibility</p:attrName>
                                        </p:attrNameLst>
                                      </p:cBhvr>
                                      <p:to>
                                        <p:strVal val="visible"/>
                                      </p:to>
                                    </p:set>
                                    <p:animEffect transition="in" filter="wipe(up)">
                                      <p:cBhvr additive="repl">
                                        <p:cTn id="12" dur="500"/>
                                        <p:tgtEl>
                                          <p:spTgt spid="6246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additive="repl">
                                        <p:cTn id="16" dur="1" fill="hold">
                                          <p:stCondLst>
                                            <p:cond delay="0"/>
                                          </p:stCondLst>
                                        </p:cTn>
                                        <p:tgtEl>
                                          <p:spTgt spid="62466">
                                            <p:txEl>
                                              <p:pRg st="2" end="2"/>
                                            </p:txEl>
                                          </p:spTgt>
                                        </p:tgtEl>
                                        <p:attrNameLst>
                                          <p:attrName>style.visibility</p:attrName>
                                        </p:attrNameLst>
                                      </p:cBhvr>
                                      <p:to>
                                        <p:strVal val="visible"/>
                                      </p:to>
                                    </p:set>
                                    <p:animEffect transition="in" filter="wipe(up)">
                                      <p:cBhvr additive="repl">
                                        <p:cTn id="17" dur="500"/>
                                        <p:tgtEl>
                                          <p:spTgt spid="6246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additive="repl">
                                        <p:cTn id="21" dur="1" fill="hold">
                                          <p:stCondLst>
                                            <p:cond delay="0"/>
                                          </p:stCondLst>
                                        </p:cTn>
                                        <p:tgtEl>
                                          <p:spTgt spid="62466">
                                            <p:txEl>
                                              <p:pRg st="3" end="3"/>
                                            </p:txEl>
                                          </p:spTgt>
                                        </p:tgtEl>
                                        <p:attrNameLst>
                                          <p:attrName>style.visibility</p:attrName>
                                        </p:attrNameLst>
                                      </p:cBhvr>
                                      <p:to>
                                        <p:strVal val="visible"/>
                                      </p:to>
                                    </p:set>
                                    <p:animEffect transition="in" filter="wipe(up)">
                                      <p:cBhvr additive="repl">
                                        <p:cTn id="22" dur="500"/>
                                        <p:tgtEl>
                                          <p:spTgt spid="6246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additive="repl">
                                        <p:cTn id="26" dur="1" fill="hold">
                                          <p:stCondLst>
                                            <p:cond delay="0"/>
                                          </p:stCondLst>
                                        </p:cTn>
                                        <p:tgtEl>
                                          <p:spTgt spid="62466">
                                            <p:txEl>
                                              <p:pRg st="4" end="4"/>
                                            </p:txEl>
                                          </p:spTgt>
                                        </p:tgtEl>
                                        <p:attrNameLst>
                                          <p:attrName>style.visibility</p:attrName>
                                        </p:attrNameLst>
                                      </p:cBhvr>
                                      <p:to>
                                        <p:strVal val="visible"/>
                                      </p:to>
                                    </p:set>
                                    <p:animEffect transition="in" filter="wipe(up)">
                                      <p:cBhvr additive="repl">
                                        <p:cTn id="27" dur="500"/>
                                        <p:tgtEl>
                                          <p:spTgt spid="6246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63489"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Παρατηρήσεις (3)</a:t>
            </a:r>
          </a:p>
        </p:txBody>
      </p:sp>
      <p:sp>
        <p:nvSpPr>
          <p:cNvPr id="63490" name="Text Box 2"/>
          <p:cNvSpPr txBox="1">
            <a:spLocks noChangeArrowheads="1"/>
          </p:cNvSpPr>
          <p:nvPr/>
        </p:nvSpPr>
        <p:spPr bwMode="auto">
          <a:xfrm>
            <a:off x="457200" y="1052513"/>
            <a:ext cx="8229600" cy="5545137"/>
          </a:xfrm>
          <a:prstGeom prst="rect">
            <a:avLst/>
          </a:prstGeom>
          <a:noFill/>
          <a:ln w="9525" cap="flat">
            <a:noFill/>
            <a:round/>
            <a:headEnd/>
            <a:tailEnd/>
          </a:ln>
          <a:effectLst/>
        </p:spPr>
        <p:txBody>
          <a:bodyPr/>
          <a:lstStyle/>
          <a:p>
            <a:pPr marL="339725" indent="-339725">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Ένας τρόπος να επιτευχθεί η παρακολούθηση στις ιδιωτικές υδροληψίες είναι η σταδιακή </a:t>
            </a:r>
            <a:r>
              <a:rPr lang="el-GR" b="1">
                <a:solidFill>
                  <a:srgbClr val="FFFF00"/>
                </a:solidFill>
              </a:rPr>
              <a:t>αντικατάσταση των ατομικών ιδιωτικών υδροληψιών με συλλογικά (ιδιωτικά έργα)</a:t>
            </a:r>
            <a:r>
              <a:rPr lang="el-GR">
                <a:solidFill>
                  <a:srgbClr val="99FF99"/>
                </a:solidFill>
              </a:rPr>
              <a:t>, δεξαμενές και δίκτυα (ίσως με κινητροδότηση ή κατά το παλιό πρότυπο των «αναγκαστικών συνεταιρισμών»). </a:t>
            </a:r>
          </a:p>
          <a:p>
            <a:pPr marL="739775" lvl="1" indent="-282575">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Αυτή η λύση έχει επιπλέον πλεονεκτήματα:</a:t>
            </a:r>
          </a:p>
          <a:p>
            <a:pPr lvl="2">
              <a:spcBef>
                <a:spcPts val="500"/>
              </a:spcBef>
              <a:buClr>
                <a:srgbClr val="FFFF00"/>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b="1">
                <a:solidFill>
                  <a:srgbClr val="FFFF00"/>
                </a:solidFill>
              </a:rPr>
              <a:t>εξοικονόμηση χρημάτων</a:t>
            </a:r>
            <a:r>
              <a:rPr lang="el-GR">
                <a:solidFill>
                  <a:srgbClr val="99FF99"/>
                </a:solidFill>
              </a:rPr>
              <a:t> για τους χρήστες από το κόστος λειτουργίας και συντήρησης,</a:t>
            </a:r>
          </a:p>
          <a:p>
            <a:pPr lvl="2">
              <a:spcBef>
                <a:spcPts val="500"/>
              </a:spcBef>
              <a:buClr>
                <a:srgbClr val="FFFF00"/>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b="1">
                <a:solidFill>
                  <a:srgbClr val="FFFF00"/>
                </a:solidFill>
              </a:rPr>
              <a:t>αυξημένη ασφάλεια</a:t>
            </a:r>
            <a:r>
              <a:rPr lang="el-GR">
                <a:solidFill>
                  <a:srgbClr val="99FF99"/>
                </a:solidFill>
              </a:rPr>
              <a:t>,</a:t>
            </a:r>
          </a:p>
          <a:p>
            <a:pPr lvl="2">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δυνατότητα </a:t>
            </a:r>
            <a:r>
              <a:rPr lang="el-GR" b="1">
                <a:solidFill>
                  <a:srgbClr val="FFFF00"/>
                </a:solidFill>
              </a:rPr>
              <a:t>ρεαλιστικής «ανάκτησης κόστους»</a:t>
            </a:r>
            <a:r>
              <a:rPr lang="el-GR">
                <a:solidFill>
                  <a:srgbClr val="99FF99"/>
                </a:solidFill>
              </a:rPr>
              <a:t> του νερού.</a:t>
            </a: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additive="repl">
                                        <p:cTn id="6" dur="1" fill="hold">
                                          <p:stCondLst>
                                            <p:cond delay="0"/>
                                          </p:stCondLst>
                                        </p:cTn>
                                        <p:tgtEl>
                                          <p:spTgt spid="63490">
                                            <p:txEl>
                                              <p:pRg st="0" end="0"/>
                                            </p:txEl>
                                          </p:spTgt>
                                        </p:tgtEl>
                                        <p:attrNameLst>
                                          <p:attrName>style.visibility</p:attrName>
                                        </p:attrNameLst>
                                      </p:cBhvr>
                                      <p:to>
                                        <p:strVal val="visible"/>
                                      </p:to>
                                    </p:set>
                                    <p:animEffect transition="in" filter="wipe(up)">
                                      <p:cBhvr additive="repl">
                                        <p:cTn id="7" dur="500"/>
                                        <p:tgtEl>
                                          <p:spTgt spid="63490">
                                            <p:txEl>
                                              <p:pRg st="0" end="0"/>
                                            </p:txEl>
                                          </p:spTgt>
                                        </p:tgtEl>
                                      </p:cBhvr>
                                    </p:animEffect>
                                  </p:childTnLst>
                                </p:cTn>
                              </p:par>
                              <p:par>
                                <p:cTn id="8" presetID="22" presetClass="entr" presetSubtype="1" fill="hold" nodeType="withEffect">
                                  <p:stCondLst>
                                    <p:cond delay="0"/>
                                  </p:stCondLst>
                                  <p:childTnLst>
                                    <p:set>
                                      <p:cBhvr additive="repl">
                                        <p:cTn id="9" dur="1" fill="hold">
                                          <p:stCondLst>
                                            <p:cond delay="0"/>
                                          </p:stCondLst>
                                        </p:cTn>
                                        <p:tgtEl>
                                          <p:spTgt spid="63490">
                                            <p:txEl>
                                              <p:pRg st="1" end="1"/>
                                            </p:txEl>
                                          </p:spTgt>
                                        </p:tgtEl>
                                        <p:attrNameLst>
                                          <p:attrName>style.visibility</p:attrName>
                                        </p:attrNameLst>
                                      </p:cBhvr>
                                      <p:to>
                                        <p:strVal val="visible"/>
                                      </p:to>
                                    </p:set>
                                    <p:animEffect transition="in" filter="wipe(up)">
                                      <p:cBhvr additive="repl">
                                        <p:cTn id="10" dur="500"/>
                                        <p:tgtEl>
                                          <p:spTgt spid="63490">
                                            <p:txEl>
                                              <p:pRg st="1" end="1"/>
                                            </p:txEl>
                                          </p:spTgt>
                                        </p:tgtEl>
                                      </p:cBhvr>
                                    </p:animEffect>
                                  </p:childTnLst>
                                </p:cTn>
                              </p:par>
                              <p:par>
                                <p:cTn id="11" presetID="22" presetClass="entr" presetSubtype="1" fill="hold" nodeType="withEffect">
                                  <p:stCondLst>
                                    <p:cond delay="0"/>
                                  </p:stCondLst>
                                  <p:childTnLst>
                                    <p:set>
                                      <p:cBhvr additive="repl">
                                        <p:cTn id="12" dur="1" fill="hold">
                                          <p:stCondLst>
                                            <p:cond delay="0"/>
                                          </p:stCondLst>
                                        </p:cTn>
                                        <p:tgtEl>
                                          <p:spTgt spid="63490">
                                            <p:txEl>
                                              <p:pRg st="2" end="2"/>
                                            </p:txEl>
                                          </p:spTgt>
                                        </p:tgtEl>
                                        <p:attrNameLst>
                                          <p:attrName>style.visibility</p:attrName>
                                        </p:attrNameLst>
                                      </p:cBhvr>
                                      <p:to>
                                        <p:strVal val="visible"/>
                                      </p:to>
                                    </p:set>
                                    <p:animEffect transition="in" filter="wipe(up)">
                                      <p:cBhvr additive="repl">
                                        <p:cTn id="13" dur="500"/>
                                        <p:tgtEl>
                                          <p:spTgt spid="63490">
                                            <p:txEl>
                                              <p:pRg st="2" end="2"/>
                                            </p:txEl>
                                          </p:spTgt>
                                        </p:tgtEl>
                                      </p:cBhvr>
                                    </p:animEffect>
                                  </p:childTnLst>
                                </p:cTn>
                              </p:par>
                              <p:par>
                                <p:cTn id="14" presetID="22" presetClass="entr" presetSubtype="1" fill="hold" nodeType="withEffect">
                                  <p:stCondLst>
                                    <p:cond delay="0"/>
                                  </p:stCondLst>
                                  <p:childTnLst>
                                    <p:set>
                                      <p:cBhvr additive="repl">
                                        <p:cTn id="15" dur="1" fill="hold">
                                          <p:stCondLst>
                                            <p:cond delay="0"/>
                                          </p:stCondLst>
                                        </p:cTn>
                                        <p:tgtEl>
                                          <p:spTgt spid="63490">
                                            <p:txEl>
                                              <p:pRg st="3" end="3"/>
                                            </p:txEl>
                                          </p:spTgt>
                                        </p:tgtEl>
                                        <p:attrNameLst>
                                          <p:attrName>style.visibility</p:attrName>
                                        </p:attrNameLst>
                                      </p:cBhvr>
                                      <p:to>
                                        <p:strVal val="visible"/>
                                      </p:to>
                                    </p:set>
                                    <p:animEffect transition="in" filter="wipe(up)">
                                      <p:cBhvr additive="repl">
                                        <p:cTn id="16" dur="500"/>
                                        <p:tgtEl>
                                          <p:spTgt spid="63490">
                                            <p:txEl>
                                              <p:pRg st="3" end="3"/>
                                            </p:txEl>
                                          </p:spTgt>
                                        </p:tgtEl>
                                      </p:cBhvr>
                                    </p:animEffect>
                                  </p:childTnLst>
                                </p:cTn>
                              </p:par>
                              <p:par>
                                <p:cTn id="17" presetID="22" presetClass="entr" presetSubtype="1" fill="hold" nodeType="withEffect">
                                  <p:stCondLst>
                                    <p:cond delay="0"/>
                                  </p:stCondLst>
                                  <p:childTnLst>
                                    <p:set>
                                      <p:cBhvr additive="repl">
                                        <p:cTn id="18" dur="1" fill="hold">
                                          <p:stCondLst>
                                            <p:cond delay="0"/>
                                          </p:stCondLst>
                                        </p:cTn>
                                        <p:tgtEl>
                                          <p:spTgt spid="63490">
                                            <p:txEl>
                                              <p:pRg st="4" end="4"/>
                                            </p:txEl>
                                          </p:spTgt>
                                        </p:tgtEl>
                                        <p:attrNameLst>
                                          <p:attrName>style.visibility</p:attrName>
                                        </p:attrNameLst>
                                      </p:cBhvr>
                                      <p:to>
                                        <p:strVal val="visible"/>
                                      </p:to>
                                    </p:set>
                                    <p:animEffect transition="in" filter="wipe(up)">
                                      <p:cBhvr additive="repl">
                                        <p:cTn id="19" dur="500"/>
                                        <p:tgtEl>
                                          <p:spTgt spid="6349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64513"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800">
                <a:solidFill>
                  <a:srgbClr val="00FF00"/>
                </a:solidFill>
              </a:rPr>
              <a:t>Συστήματα παρακολούθησης</a:t>
            </a:r>
          </a:p>
        </p:txBody>
      </p:sp>
      <p:pic>
        <p:nvPicPr>
          <p:cNvPr id="64514" name="Picture 2"/>
          <p:cNvPicPr>
            <a:picLocks noChangeAspect="1" noChangeArrowheads="1"/>
          </p:cNvPicPr>
          <p:nvPr/>
        </p:nvPicPr>
        <p:blipFill>
          <a:blip r:embed="rId3" cstate="print"/>
          <a:srcRect/>
          <a:stretch>
            <a:fillRect/>
          </a:stretch>
        </p:blipFill>
        <p:spPr bwMode="auto">
          <a:xfrm>
            <a:off x="533400" y="914400"/>
            <a:ext cx="3124200" cy="2336800"/>
          </a:xfrm>
          <a:prstGeom prst="rect">
            <a:avLst/>
          </a:prstGeom>
          <a:noFill/>
          <a:ln w="9360" cap="sq">
            <a:solidFill>
              <a:srgbClr val="FF3300"/>
            </a:solidFill>
            <a:miter lim="800000"/>
            <a:headEnd/>
            <a:tailEnd/>
          </a:ln>
          <a:effectLst/>
        </p:spPr>
      </p:pic>
      <p:pic>
        <p:nvPicPr>
          <p:cNvPr id="64515" name="Picture 3"/>
          <p:cNvPicPr>
            <a:picLocks noChangeAspect="1" noChangeArrowheads="1"/>
          </p:cNvPicPr>
          <p:nvPr/>
        </p:nvPicPr>
        <p:blipFill>
          <a:blip r:embed="rId4" cstate="print"/>
          <a:srcRect/>
          <a:stretch>
            <a:fillRect/>
          </a:stretch>
        </p:blipFill>
        <p:spPr bwMode="auto">
          <a:xfrm>
            <a:off x="533400" y="4038600"/>
            <a:ext cx="3200400" cy="2122488"/>
          </a:xfrm>
          <a:prstGeom prst="rect">
            <a:avLst/>
          </a:prstGeom>
          <a:noFill/>
          <a:ln w="9360" cap="sq">
            <a:solidFill>
              <a:srgbClr val="FF3300"/>
            </a:solidFill>
            <a:miter lim="800000"/>
            <a:headEnd/>
            <a:tailEnd/>
          </a:ln>
          <a:effectLst/>
        </p:spPr>
      </p:pic>
      <p:pic>
        <p:nvPicPr>
          <p:cNvPr id="64516" name="Picture 4"/>
          <p:cNvPicPr>
            <a:picLocks noChangeAspect="1" noChangeArrowheads="1"/>
          </p:cNvPicPr>
          <p:nvPr/>
        </p:nvPicPr>
        <p:blipFill>
          <a:blip r:embed="rId5" cstate="print"/>
          <a:srcRect/>
          <a:stretch>
            <a:fillRect/>
          </a:stretch>
        </p:blipFill>
        <p:spPr bwMode="auto">
          <a:xfrm>
            <a:off x="5257800" y="3810000"/>
            <a:ext cx="3657600" cy="2743200"/>
          </a:xfrm>
          <a:prstGeom prst="rect">
            <a:avLst/>
          </a:prstGeom>
          <a:noFill/>
          <a:ln w="9360" cap="sq">
            <a:solidFill>
              <a:srgbClr val="FF3300"/>
            </a:solidFill>
            <a:miter lim="800000"/>
            <a:headEnd/>
            <a:tailEnd/>
          </a:ln>
          <a:effectLst/>
        </p:spPr>
      </p:pic>
      <p:sp>
        <p:nvSpPr>
          <p:cNvPr id="64517" name="Freeform 5"/>
          <p:cNvSpPr>
            <a:spLocks/>
          </p:cNvSpPr>
          <p:nvPr/>
        </p:nvSpPr>
        <p:spPr bwMode="auto">
          <a:xfrm>
            <a:off x="1252538" y="1785938"/>
            <a:ext cx="5992812" cy="3644900"/>
          </a:xfrm>
          <a:custGeom>
            <a:avLst/>
            <a:gdLst>
              <a:gd name="G0" fmla="+- 91 0 0"/>
              <a:gd name="G1" fmla="+- 1 0 0"/>
              <a:gd name="G2" fmla="+- 1 0 0"/>
              <a:gd name="G3" fmla="*/ 1 895 38528"/>
              <a:gd name="G4" fmla="+- 1 0 0"/>
              <a:gd name="G5" fmla="+- 1 0 0"/>
              <a:gd name="G6" fmla="+- 1 0 0"/>
              <a:gd name="G7" fmla="+- 1 0 0"/>
              <a:gd name="G8" fmla="*/ 1 11363 25856"/>
              <a:gd name="G9" fmla="+- 1 0 0"/>
              <a:gd name="G10" fmla="+- 1 0 0"/>
              <a:gd name="G11" fmla="*/ 1 0 51712"/>
              <a:gd name="G12" fmla="*/ 1 6295 25856"/>
              <a:gd name="G13" fmla="*/ G12 1 180"/>
              <a:gd name="G14" fmla="*/ G11 1 G13"/>
              <a:gd name="G15" fmla="+- 16165 0 0"/>
              <a:gd name="G16" fmla="+- 1 0 0"/>
              <a:gd name="G17" fmla="+- 1 0 0"/>
              <a:gd name="G18" fmla="+- 1 0 0"/>
              <a:gd name="T0" fmla="*/ 0 w 3775"/>
              <a:gd name="T1" fmla="*/ 0 h 2296"/>
              <a:gd name="T2" fmla="*/ 2147483647 w 3775"/>
              <a:gd name="T3" fmla="*/ 1675903193 h 2296"/>
              <a:gd name="T4" fmla="*/ 2147483647 w 3775"/>
              <a:gd name="T5" fmla="*/ 2147483647 h 2296"/>
              <a:gd name="T6" fmla="*/ 2147483647 w 3775"/>
              <a:gd name="T7" fmla="*/ 2147483647 h 2296"/>
              <a:gd name="T8" fmla="*/ 2147483647 w 3775"/>
              <a:gd name="T9" fmla="*/ 2147483647 h 2296"/>
              <a:gd name="T10" fmla="*/ 2147483647 w 3775"/>
              <a:gd name="T11" fmla="*/ 2147483647 h 2296"/>
              <a:gd name="T12" fmla="*/ 0 w 3775"/>
              <a:gd name="T13" fmla="*/ 0 h 2296"/>
              <a:gd name="T14" fmla="*/ 3775 w 3775"/>
              <a:gd name="T15" fmla="*/ 2296 h 2296"/>
            </a:gdLst>
            <a:ahLst/>
            <a:cxnLst>
              <a:cxn ang="0">
                <a:pos x="T0" y="T1"/>
              </a:cxn>
              <a:cxn ang="0">
                <a:pos x="T2" y="T3"/>
              </a:cxn>
              <a:cxn ang="0">
                <a:pos x="T4" y="T5"/>
              </a:cxn>
              <a:cxn ang="0">
                <a:pos x="T6" y="T7"/>
              </a:cxn>
              <a:cxn ang="0">
                <a:pos x="T8" y="T9"/>
              </a:cxn>
              <a:cxn ang="0">
                <a:pos x="T10" y="T11"/>
              </a:cxn>
            </a:cxnLst>
            <a:rect l="T12" t="T13" r="T14" b="T15"/>
            <a:pathLst>
              <a:path w="3775" h="2296">
                <a:moveTo>
                  <a:pt x="0" y="0"/>
                </a:moveTo>
                <a:cubicBezTo>
                  <a:pt x="202" y="111"/>
                  <a:pt x="914" y="464"/>
                  <a:pt x="1214" y="665"/>
                </a:cubicBezTo>
                <a:cubicBezTo>
                  <a:pt x="1514" y="866"/>
                  <a:pt x="1659" y="1032"/>
                  <a:pt x="1799" y="1206"/>
                </a:cubicBezTo>
                <a:cubicBezTo>
                  <a:pt x="1939" y="1380"/>
                  <a:pt x="1954" y="1543"/>
                  <a:pt x="2056" y="1711"/>
                </a:cubicBezTo>
                <a:cubicBezTo>
                  <a:pt x="2158" y="1879"/>
                  <a:pt x="2123" y="2136"/>
                  <a:pt x="2410" y="2216"/>
                </a:cubicBezTo>
                <a:cubicBezTo>
                  <a:pt x="2697" y="2296"/>
                  <a:pt x="3491" y="2195"/>
                  <a:pt x="3775" y="2189"/>
                </a:cubicBezTo>
              </a:path>
            </a:pathLst>
          </a:custGeom>
          <a:noFill/>
          <a:ln w="57240" cap="flat">
            <a:solidFill>
              <a:srgbClr val="00FFFF"/>
            </a:solidFill>
            <a:prstDash val="dash"/>
            <a:round/>
            <a:headEnd/>
            <a:tailEnd type="triangle" w="med" len="med"/>
          </a:ln>
          <a:effectLst/>
        </p:spPr>
        <p:txBody>
          <a:bodyPr wrap="none" anchor="ctr"/>
          <a:lstStyle/>
          <a:p>
            <a:endParaRPr lang="el-GR"/>
          </a:p>
        </p:txBody>
      </p:sp>
      <p:sp>
        <p:nvSpPr>
          <p:cNvPr id="64518" name="Freeform 6"/>
          <p:cNvSpPr>
            <a:spLocks/>
          </p:cNvSpPr>
          <p:nvPr/>
        </p:nvSpPr>
        <p:spPr bwMode="auto">
          <a:xfrm>
            <a:off x="3733800" y="5121275"/>
            <a:ext cx="1077913" cy="60325"/>
          </a:xfrm>
          <a:custGeom>
            <a:avLst/>
            <a:gdLst>
              <a:gd name="G0" fmla="+- 717 0 0"/>
              <a:gd name="G1" fmla="+- 4 0 0"/>
              <a:gd name="T0" fmla="*/ 0 w 679"/>
              <a:gd name="T1" fmla="*/ 95765924 h 38"/>
              <a:gd name="T2" fmla="*/ 1711187860 w 679"/>
              <a:gd name="T3" fmla="*/ 0 h 38"/>
              <a:gd name="T4" fmla="*/ 0 w 679"/>
              <a:gd name="T5" fmla="*/ 0 h 38"/>
              <a:gd name="T6" fmla="*/ 679 w 679"/>
              <a:gd name="T7" fmla="*/ 38 h 38"/>
            </a:gdLst>
            <a:ahLst/>
            <a:cxnLst>
              <a:cxn ang="0">
                <a:pos x="T0" y="T1"/>
              </a:cxn>
              <a:cxn ang="0">
                <a:pos x="T2" y="T3"/>
              </a:cxn>
            </a:cxnLst>
            <a:rect l="T4" t="T5" r="T6" b="T7"/>
            <a:pathLst>
              <a:path w="679" h="38">
                <a:moveTo>
                  <a:pt x="0" y="38"/>
                </a:moveTo>
                <a:lnTo>
                  <a:pt x="679" y="0"/>
                </a:lnTo>
              </a:path>
            </a:pathLst>
          </a:custGeom>
          <a:noFill/>
          <a:ln w="57240" cap="flat">
            <a:solidFill>
              <a:srgbClr val="FF3300"/>
            </a:solidFill>
            <a:prstDash val="dash"/>
            <a:round/>
            <a:headEnd/>
            <a:tailEnd type="triangle" w="med" len="med"/>
          </a:ln>
          <a:effectLst/>
        </p:spPr>
        <p:txBody>
          <a:bodyPr wrap="none" anchor="ctr"/>
          <a:lstStyle/>
          <a:p>
            <a:endParaRPr lang="el-GR"/>
          </a:p>
        </p:txBody>
      </p:sp>
      <p:pic>
        <p:nvPicPr>
          <p:cNvPr id="64519" name="Picture 7"/>
          <p:cNvPicPr>
            <a:picLocks noChangeAspect="1" noChangeArrowheads="1"/>
          </p:cNvPicPr>
          <p:nvPr/>
        </p:nvPicPr>
        <p:blipFill>
          <a:blip r:embed="rId6" cstate="print"/>
          <a:srcRect/>
          <a:stretch>
            <a:fillRect/>
          </a:stretch>
        </p:blipFill>
        <p:spPr bwMode="auto">
          <a:xfrm>
            <a:off x="4572000" y="1066800"/>
            <a:ext cx="3657600" cy="2424113"/>
          </a:xfrm>
          <a:prstGeom prst="rect">
            <a:avLst/>
          </a:prstGeom>
          <a:noFill/>
          <a:ln w="9360" cap="sq">
            <a:solidFill>
              <a:srgbClr val="FF3300"/>
            </a:solidFill>
            <a:miter lim="800000"/>
            <a:headEnd/>
            <a:tailEnd/>
          </a:ln>
          <a:effectLst/>
        </p:spPr>
      </p:pic>
      <p:sp>
        <p:nvSpPr>
          <p:cNvPr id="64520" name="Freeform 8"/>
          <p:cNvSpPr>
            <a:spLocks/>
          </p:cNvSpPr>
          <p:nvPr/>
        </p:nvSpPr>
        <p:spPr bwMode="auto">
          <a:xfrm>
            <a:off x="4445000" y="3067050"/>
            <a:ext cx="604838" cy="1279525"/>
          </a:xfrm>
          <a:custGeom>
            <a:avLst/>
            <a:gdLst>
              <a:gd name="G0" fmla="+- 1 0 0"/>
              <a:gd name="G1" fmla="+- 4 0 0"/>
              <a:gd name="T0" fmla="*/ 960181208 w 381"/>
              <a:gd name="T1" fmla="*/ 0 h 806"/>
              <a:gd name="T2" fmla="*/ 0 w 381"/>
              <a:gd name="T3" fmla="*/ 2031246116 h 806"/>
              <a:gd name="T4" fmla="*/ 0 w 381"/>
              <a:gd name="T5" fmla="*/ 0 h 806"/>
              <a:gd name="T6" fmla="*/ 381 w 381"/>
              <a:gd name="T7" fmla="*/ 806 h 806"/>
            </a:gdLst>
            <a:ahLst/>
            <a:cxnLst>
              <a:cxn ang="0">
                <a:pos x="T0" y="T1"/>
              </a:cxn>
              <a:cxn ang="0">
                <a:pos x="T2" y="T3"/>
              </a:cxn>
            </a:cxnLst>
            <a:rect l="T4" t="T5" r="T6" b="T7"/>
            <a:pathLst>
              <a:path w="381" h="806">
                <a:moveTo>
                  <a:pt x="381" y="0"/>
                </a:moveTo>
                <a:lnTo>
                  <a:pt x="0" y="806"/>
                </a:lnTo>
              </a:path>
            </a:pathLst>
          </a:custGeom>
          <a:noFill/>
          <a:ln w="57240" cap="flat">
            <a:solidFill>
              <a:srgbClr val="FF3300"/>
            </a:solidFill>
            <a:prstDash val="dash"/>
            <a:round/>
            <a:headEnd/>
            <a:tailEnd type="triangle" w="med" len="med"/>
          </a:ln>
          <a:effectLst/>
        </p:spPr>
        <p:txBody>
          <a:bodyPr wrap="none" anchor="ctr"/>
          <a:lstStyle/>
          <a:p>
            <a:endParaRPr lang="el-GR"/>
          </a:p>
        </p:txBody>
      </p:sp>
    </p:spTree>
  </p:cSld>
  <p:clrMapOvr>
    <a:masterClrMapping/>
  </p:clrMapOvr>
  <p:transition>
    <p:randomBar dir="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65537" name="Text Box 1"/>
          <p:cNvSpPr txBox="1">
            <a:spLocks noChangeArrowheads="1"/>
          </p:cNvSpPr>
          <p:nvPr/>
        </p:nvSpPr>
        <p:spPr bwMode="auto">
          <a:xfrm>
            <a:off x="304800" y="381000"/>
            <a:ext cx="1819275" cy="276225"/>
          </a:xfrm>
          <a:prstGeom prst="rect">
            <a:avLst/>
          </a:prstGeom>
          <a:noFill/>
          <a:ln w="9525" cap="flat">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200" b="1">
                <a:solidFill>
                  <a:srgbClr val="FFCC00"/>
                </a:solidFill>
                <a:latin typeface="Verdana" pitchFamily="34" charset="0"/>
              </a:rPr>
              <a:t>Κατανομή σταθμών</a:t>
            </a:r>
          </a:p>
        </p:txBody>
      </p:sp>
      <p:sp>
        <p:nvSpPr>
          <p:cNvPr id="65538" name="Text Box 2"/>
          <p:cNvSpPr txBox="1">
            <a:spLocks noChangeArrowheads="1"/>
          </p:cNvSpPr>
          <p:nvPr/>
        </p:nvSpPr>
        <p:spPr bwMode="auto">
          <a:xfrm>
            <a:off x="6340475" y="304800"/>
            <a:ext cx="2547938" cy="306388"/>
          </a:xfrm>
          <a:prstGeom prst="rect">
            <a:avLst/>
          </a:prstGeom>
          <a:noFill/>
          <a:ln w="9360" cap="sq">
            <a:solidFill>
              <a:srgbClr val="FF6600"/>
            </a:solidFill>
            <a:miter lim="800000"/>
            <a:headEnd/>
            <a:tailEnd/>
          </a:ln>
          <a:effectLst/>
        </p:spPr>
        <p:txBody>
          <a:bodyPr wrap="none" lIns="90000" tIns="46800" rIns="90000" bIns="46800">
            <a:spAutoFit/>
          </a:bodyP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400" b="1">
                <a:solidFill>
                  <a:srgbClr val="CCFFFF"/>
                </a:solidFill>
                <a:latin typeface="Verdana" pitchFamily="34" charset="0"/>
              </a:rPr>
              <a:t>Σχεδιασμός συστήματος</a:t>
            </a:r>
          </a:p>
        </p:txBody>
      </p:sp>
      <p:pic>
        <p:nvPicPr>
          <p:cNvPr id="65539" name="Picture 3"/>
          <p:cNvPicPr>
            <a:picLocks noChangeAspect="1" noChangeArrowheads="1"/>
          </p:cNvPicPr>
          <p:nvPr/>
        </p:nvPicPr>
        <p:blipFill>
          <a:blip r:embed="rId3" cstate="print"/>
          <a:srcRect l="16139" r="14696"/>
          <a:stretch>
            <a:fillRect/>
          </a:stretch>
        </p:blipFill>
        <p:spPr bwMode="auto">
          <a:xfrm>
            <a:off x="5949950" y="838200"/>
            <a:ext cx="2965450" cy="2971800"/>
          </a:xfrm>
          <a:prstGeom prst="rect">
            <a:avLst/>
          </a:prstGeom>
          <a:noFill/>
          <a:ln w="9525" cap="flat">
            <a:noFill/>
            <a:round/>
            <a:headEnd/>
            <a:tailEnd/>
          </a:ln>
          <a:effectLst/>
        </p:spPr>
      </p:pic>
      <p:pic>
        <p:nvPicPr>
          <p:cNvPr id="65540" name="Picture 4"/>
          <p:cNvPicPr>
            <a:picLocks noChangeAspect="1" noChangeArrowheads="1"/>
          </p:cNvPicPr>
          <p:nvPr/>
        </p:nvPicPr>
        <p:blipFill>
          <a:blip r:embed="rId4" cstate="print"/>
          <a:srcRect/>
          <a:stretch>
            <a:fillRect/>
          </a:stretch>
        </p:blipFill>
        <p:spPr bwMode="auto">
          <a:xfrm>
            <a:off x="381000" y="762000"/>
            <a:ext cx="4202113" cy="5943600"/>
          </a:xfrm>
          <a:prstGeom prst="rect">
            <a:avLst/>
          </a:prstGeom>
          <a:noFill/>
          <a:ln w="9525" cap="flat">
            <a:noFill/>
            <a:round/>
            <a:headEnd/>
            <a:tailEnd/>
          </a:ln>
          <a:effectLst/>
        </p:spPr>
      </p:pic>
      <p:sp>
        <p:nvSpPr>
          <p:cNvPr id="65541" name="AutoShape 5"/>
          <p:cNvSpPr>
            <a:spLocks noChangeArrowheads="1"/>
          </p:cNvSpPr>
          <p:nvPr/>
        </p:nvSpPr>
        <p:spPr bwMode="auto">
          <a:xfrm>
            <a:off x="2209800" y="3657600"/>
            <a:ext cx="152400" cy="152400"/>
          </a:xfrm>
          <a:prstGeom prst="actionButtonHome">
            <a:avLst/>
          </a:prstGeom>
          <a:solidFill>
            <a:srgbClr val="00FFFF"/>
          </a:solidFill>
          <a:ln w="9525" cap="flat">
            <a:noFill/>
            <a:round/>
            <a:headEnd/>
            <a:tailEnd/>
          </a:ln>
          <a:effectLst/>
        </p:spPr>
        <p:txBody>
          <a:bodyPr wrap="none" anchor="ctr"/>
          <a:lstStyle/>
          <a:p>
            <a:endParaRPr lang="el-GR"/>
          </a:p>
        </p:txBody>
      </p:sp>
      <p:sp>
        <p:nvSpPr>
          <p:cNvPr id="65542" name="AutoShape 6"/>
          <p:cNvSpPr>
            <a:spLocks noChangeArrowheads="1"/>
          </p:cNvSpPr>
          <p:nvPr/>
        </p:nvSpPr>
        <p:spPr bwMode="auto">
          <a:xfrm>
            <a:off x="1828800" y="2971800"/>
            <a:ext cx="152400" cy="152400"/>
          </a:xfrm>
          <a:prstGeom prst="actionButtonHome">
            <a:avLst/>
          </a:prstGeom>
          <a:solidFill>
            <a:srgbClr val="00FFFF"/>
          </a:solidFill>
          <a:ln w="9525" cap="flat">
            <a:noFill/>
            <a:round/>
            <a:headEnd/>
            <a:tailEnd/>
          </a:ln>
          <a:effectLst/>
        </p:spPr>
        <p:txBody>
          <a:bodyPr wrap="none" anchor="ctr"/>
          <a:lstStyle/>
          <a:p>
            <a:endParaRPr lang="el-GR"/>
          </a:p>
        </p:txBody>
      </p:sp>
      <p:sp>
        <p:nvSpPr>
          <p:cNvPr id="65543" name="AutoShape 7"/>
          <p:cNvSpPr>
            <a:spLocks noChangeArrowheads="1"/>
          </p:cNvSpPr>
          <p:nvPr/>
        </p:nvSpPr>
        <p:spPr bwMode="auto">
          <a:xfrm>
            <a:off x="2590800" y="4419600"/>
            <a:ext cx="152400" cy="152400"/>
          </a:xfrm>
          <a:prstGeom prst="actionButtonHome">
            <a:avLst/>
          </a:prstGeom>
          <a:solidFill>
            <a:srgbClr val="00FFFF"/>
          </a:solidFill>
          <a:ln w="9525" cap="flat">
            <a:noFill/>
            <a:round/>
            <a:headEnd/>
            <a:tailEnd/>
          </a:ln>
          <a:effectLst/>
        </p:spPr>
        <p:txBody>
          <a:bodyPr wrap="none" anchor="ctr"/>
          <a:lstStyle/>
          <a:p>
            <a:endParaRPr lang="el-GR"/>
          </a:p>
        </p:txBody>
      </p:sp>
      <p:sp>
        <p:nvSpPr>
          <p:cNvPr id="65544" name="AutoShape 8"/>
          <p:cNvSpPr>
            <a:spLocks noChangeArrowheads="1"/>
          </p:cNvSpPr>
          <p:nvPr/>
        </p:nvSpPr>
        <p:spPr bwMode="auto">
          <a:xfrm>
            <a:off x="3962400" y="5791200"/>
            <a:ext cx="152400" cy="152400"/>
          </a:xfrm>
          <a:prstGeom prst="actionButtonHome">
            <a:avLst/>
          </a:prstGeom>
          <a:solidFill>
            <a:srgbClr val="00FFFF"/>
          </a:solidFill>
          <a:ln w="9525" cap="flat">
            <a:noFill/>
            <a:round/>
            <a:headEnd/>
            <a:tailEnd/>
          </a:ln>
          <a:effectLst/>
        </p:spPr>
        <p:txBody>
          <a:bodyPr wrap="none" anchor="ctr"/>
          <a:lstStyle/>
          <a:p>
            <a:endParaRPr lang="el-GR"/>
          </a:p>
        </p:txBody>
      </p:sp>
      <p:sp>
        <p:nvSpPr>
          <p:cNvPr id="65545" name="AutoShape 9"/>
          <p:cNvSpPr>
            <a:spLocks noChangeArrowheads="1"/>
          </p:cNvSpPr>
          <p:nvPr/>
        </p:nvSpPr>
        <p:spPr bwMode="auto">
          <a:xfrm>
            <a:off x="2209800" y="3810000"/>
            <a:ext cx="152400" cy="152400"/>
          </a:xfrm>
          <a:prstGeom prst="actionButtonHome">
            <a:avLst/>
          </a:prstGeom>
          <a:solidFill>
            <a:srgbClr val="FF3300"/>
          </a:solidFill>
          <a:ln w="9525" cap="flat">
            <a:noFill/>
            <a:round/>
            <a:headEnd/>
            <a:tailEnd/>
          </a:ln>
          <a:effectLst/>
        </p:spPr>
        <p:txBody>
          <a:bodyPr wrap="none" anchor="ctr"/>
          <a:lstStyle/>
          <a:p>
            <a:endParaRPr lang="el-GR"/>
          </a:p>
        </p:txBody>
      </p:sp>
      <p:sp>
        <p:nvSpPr>
          <p:cNvPr id="65546" name="AutoShape 10"/>
          <p:cNvSpPr>
            <a:spLocks noChangeArrowheads="1"/>
          </p:cNvSpPr>
          <p:nvPr/>
        </p:nvSpPr>
        <p:spPr bwMode="auto">
          <a:xfrm>
            <a:off x="2209800" y="3962400"/>
            <a:ext cx="152400" cy="152400"/>
          </a:xfrm>
          <a:prstGeom prst="actionButtonHome">
            <a:avLst/>
          </a:prstGeom>
          <a:solidFill>
            <a:srgbClr val="FF3300"/>
          </a:solidFill>
          <a:ln w="9525" cap="flat">
            <a:noFill/>
            <a:round/>
            <a:headEnd/>
            <a:tailEnd/>
          </a:ln>
          <a:effectLst/>
        </p:spPr>
        <p:txBody>
          <a:bodyPr wrap="none" anchor="ctr"/>
          <a:lstStyle/>
          <a:p>
            <a:endParaRPr lang="el-GR"/>
          </a:p>
        </p:txBody>
      </p:sp>
      <p:sp>
        <p:nvSpPr>
          <p:cNvPr id="65547" name="AutoShape 11"/>
          <p:cNvSpPr>
            <a:spLocks noChangeArrowheads="1"/>
          </p:cNvSpPr>
          <p:nvPr/>
        </p:nvSpPr>
        <p:spPr bwMode="auto">
          <a:xfrm>
            <a:off x="2286000" y="4114800"/>
            <a:ext cx="152400" cy="152400"/>
          </a:xfrm>
          <a:prstGeom prst="actionButtonHome">
            <a:avLst/>
          </a:prstGeom>
          <a:solidFill>
            <a:srgbClr val="FF3300"/>
          </a:solidFill>
          <a:ln w="9525" cap="flat">
            <a:noFill/>
            <a:round/>
            <a:headEnd/>
            <a:tailEnd/>
          </a:ln>
          <a:effectLst/>
        </p:spPr>
        <p:txBody>
          <a:bodyPr wrap="none" anchor="ctr"/>
          <a:lstStyle/>
          <a:p>
            <a:endParaRPr lang="el-GR"/>
          </a:p>
        </p:txBody>
      </p:sp>
      <p:grpSp>
        <p:nvGrpSpPr>
          <p:cNvPr id="65548" name="Group 12"/>
          <p:cNvGrpSpPr>
            <a:grpSpLocks/>
          </p:cNvGrpSpPr>
          <p:nvPr/>
        </p:nvGrpSpPr>
        <p:grpSpPr bwMode="auto">
          <a:xfrm>
            <a:off x="4114800" y="4495800"/>
            <a:ext cx="3425825" cy="1935163"/>
            <a:chOff x="2592" y="2832"/>
            <a:chExt cx="2158" cy="1219"/>
          </a:xfrm>
        </p:grpSpPr>
        <p:pic>
          <p:nvPicPr>
            <p:cNvPr id="65549" name="Picture 13"/>
            <p:cNvPicPr>
              <a:picLocks noChangeAspect="1" noChangeArrowheads="1"/>
            </p:cNvPicPr>
            <p:nvPr/>
          </p:nvPicPr>
          <p:blipFill>
            <a:blip r:embed="rId5" cstate="print"/>
            <a:srcRect/>
            <a:stretch>
              <a:fillRect/>
            </a:stretch>
          </p:blipFill>
          <p:spPr bwMode="auto">
            <a:xfrm>
              <a:off x="3120" y="2832"/>
              <a:ext cx="1630" cy="1219"/>
            </a:xfrm>
            <a:prstGeom prst="rect">
              <a:avLst/>
            </a:prstGeom>
            <a:noFill/>
            <a:ln w="9360" cap="sq">
              <a:solidFill>
                <a:srgbClr val="66FFFF"/>
              </a:solidFill>
              <a:miter lim="800000"/>
              <a:headEnd/>
              <a:tailEnd/>
            </a:ln>
            <a:effectLst/>
          </p:spPr>
        </p:pic>
        <p:cxnSp>
          <p:nvCxnSpPr>
            <p:cNvPr id="65550" name="AutoShape 14"/>
            <p:cNvCxnSpPr>
              <a:cxnSpLocks noChangeShapeType="1"/>
              <a:stCxn id="65544" idx="1"/>
            </p:cNvCxnSpPr>
            <p:nvPr/>
          </p:nvCxnSpPr>
          <p:spPr bwMode="auto">
            <a:xfrm flipV="1">
              <a:off x="2592" y="3441"/>
              <a:ext cx="526" cy="207"/>
            </a:xfrm>
            <a:prstGeom prst="bentConnector3">
              <a:avLst>
                <a:gd name="adj1" fmla="val 63579"/>
              </a:avLst>
            </a:prstGeom>
            <a:noFill/>
            <a:ln w="9360" cap="sq">
              <a:solidFill>
                <a:srgbClr val="66FFFF"/>
              </a:solidFill>
              <a:miter lim="800000"/>
              <a:headEnd/>
              <a:tailEnd type="triangle" w="med" len="med"/>
            </a:ln>
            <a:effectLst/>
          </p:spPr>
        </p:cxnSp>
      </p:grpSp>
      <p:grpSp>
        <p:nvGrpSpPr>
          <p:cNvPr id="65551" name="Group 15"/>
          <p:cNvGrpSpPr>
            <a:grpSpLocks/>
          </p:cNvGrpSpPr>
          <p:nvPr/>
        </p:nvGrpSpPr>
        <p:grpSpPr bwMode="auto">
          <a:xfrm>
            <a:off x="2743200" y="4419600"/>
            <a:ext cx="1125538" cy="2282825"/>
            <a:chOff x="1728" y="2784"/>
            <a:chExt cx="709" cy="1438"/>
          </a:xfrm>
        </p:grpSpPr>
        <p:pic>
          <p:nvPicPr>
            <p:cNvPr id="65552" name="Picture 16"/>
            <p:cNvPicPr>
              <a:picLocks noChangeAspect="1" noChangeArrowheads="1"/>
            </p:cNvPicPr>
            <p:nvPr/>
          </p:nvPicPr>
          <p:blipFill>
            <a:blip r:embed="rId6" cstate="print"/>
            <a:srcRect l="11118" r="25920" b="11118"/>
            <a:stretch>
              <a:fillRect/>
            </a:stretch>
          </p:blipFill>
          <p:spPr bwMode="auto">
            <a:xfrm>
              <a:off x="1776" y="2852"/>
              <a:ext cx="661" cy="1370"/>
            </a:xfrm>
            <a:prstGeom prst="rect">
              <a:avLst/>
            </a:prstGeom>
            <a:noFill/>
            <a:ln w="9360" cap="sq">
              <a:solidFill>
                <a:srgbClr val="66FFFF"/>
              </a:solidFill>
              <a:miter lim="800000"/>
              <a:headEnd/>
              <a:tailEnd/>
            </a:ln>
            <a:effectLst/>
          </p:spPr>
        </p:pic>
        <p:cxnSp>
          <p:nvCxnSpPr>
            <p:cNvPr id="65553" name="AutoShape 17"/>
            <p:cNvCxnSpPr>
              <a:cxnSpLocks noChangeShapeType="1"/>
              <a:stCxn id="65543" idx="1"/>
            </p:cNvCxnSpPr>
            <p:nvPr/>
          </p:nvCxnSpPr>
          <p:spPr bwMode="auto">
            <a:xfrm>
              <a:off x="1728" y="2784"/>
              <a:ext cx="378" cy="66"/>
            </a:xfrm>
            <a:prstGeom prst="bentConnector3">
              <a:avLst>
                <a:gd name="adj1" fmla="val 68838"/>
              </a:avLst>
            </a:prstGeom>
            <a:noFill/>
            <a:ln w="9360" cap="sq">
              <a:solidFill>
                <a:srgbClr val="66FFFF"/>
              </a:solidFill>
              <a:miter lim="800000"/>
              <a:headEnd/>
              <a:tailEnd type="triangle" w="med" len="med"/>
            </a:ln>
            <a:effectLst/>
          </p:spPr>
        </p:cxnSp>
      </p:grpSp>
      <p:grpSp>
        <p:nvGrpSpPr>
          <p:cNvPr id="65554" name="Group 18"/>
          <p:cNvGrpSpPr>
            <a:grpSpLocks/>
          </p:cNvGrpSpPr>
          <p:nvPr/>
        </p:nvGrpSpPr>
        <p:grpSpPr bwMode="auto">
          <a:xfrm>
            <a:off x="2362200" y="838200"/>
            <a:ext cx="2581275" cy="2817813"/>
            <a:chOff x="1488" y="528"/>
            <a:chExt cx="1626" cy="1775"/>
          </a:xfrm>
        </p:grpSpPr>
        <p:pic>
          <p:nvPicPr>
            <p:cNvPr id="65555" name="Picture 19"/>
            <p:cNvPicPr>
              <a:picLocks noChangeAspect="1" noChangeArrowheads="1"/>
            </p:cNvPicPr>
            <p:nvPr/>
          </p:nvPicPr>
          <p:blipFill>
            <a:blip r:embed="rId7" cstate="print"/>
            <a:srcRect/>
            <a:stretch>
              <a:fillRect/>
            </a:stretch>
          </p:blipFill>
          <p:spPr bwMode="auto">
            <a:xfrm>
              <a:off x="2160" y="528"/>
              <a:ext cx="954" cy="1468"/>
            </a:xfrm>
            <a:prstGeom prst="rect">
              <a:avLst/>
            </a:prstGeom>
            <a:noFill/>
            <a:ln w="9360" cap="sq">
              <a:solidFill>
                <a:srgbClr val="66FFFF"/>
              </a:solidFill>
              <a:miter lim="800000"/>
              <a:headEnd/>
              <a:tailEnd/>
            </a:ln>
            <a:effectLst/>
          </p:spPr>
        </p:pic>
        <p:cxnSp>
          <p:nvCxnSpPr>
            <p:cNvPr id="65556" name="AutoShape 20"/>
            <p:cNvCxnSpPr>
              <a:cxnSpLocks noChangeShapeType="1"/>
              <a:stCxn id="65541" idx="1"/>
            </p:cNvCxnSpPr>
            <p:nvPr/>
          </p:nvCxnSpPr>
          <p:spPr bwMode="auto">
            <a:xfrm flipV="1">
              <a:off x="1488" y="1996"/>
              <a:ext cx="1148" cy="308"/>
            </a:xfrm>
            <a:prstGeom prst="bentConnector3">
              <a:avLst>
                <a:gd name="adj1" fmla="val 56222"/>
              </a:avLst>
            </a:prstGeom>
            <a:noFill/>
            <a:ln w="9360" cap="sq">
              <a:solidFill>
                <a:srgbClr val="66FFFF"/>
              </a:solidFill>
              <a:miter lim="800000"/>
              <a:headEnd/>
              <a:tailEnd type="triangle" w="med" len="med"/>
            </a:ln>
            <a:effectLst/>
          </p:spPr>
        </p:cxnSp>
      </p:grpSp>
      <p:grpSp>
        <p:nvGrpSpPr>
          <p:cNvPr id="65557" name="Group 21"/>
          <p:cNvGrpSpPr>
            <a:grpSpLocks/>
          </p:cNvGrpSpPr>
          <p:nvPr/>
        </p:nvGrpSpPr>
        <p:grpSpPr bwMode="auto">
          <a:xfrm>
            <a:off x="381000" y="762000"/>
            <a:ext cx="2511425" cy="2208213"/>
            <a:chOff x="240" y="480"/>
            <a:chExt cx="1582" cy="1391"/>
          </a:xfrm>
        </p:grpSpPr>
        <p:pic>
          <p:nvPicPr>
            <p:cNvPr id="65558" name="Picture 22"/>
            <p:cNvPicPr>
              <a:picLocks noChangeAspect="1" noChangeArrowheads="1"/>
            </p:cNvPicPr>
            <p:nvPr/>
          </p:nvPicPr>
          <p:blipFill>
            <a:blip r:embed="rId8" cstate="print"/>
            <a:srcRect/>
            <a:stretch>
              <a:fillRect/>
            </a:stretch>
          </p:blipFill>
          <p:spPr bwMode="auto">
            <a:xfrm>
              <a:off x="240" y="480"/>
              <a:ext cx="1582" cy="1182"/>
            </a:xfrm>
            <a:prstGeom prst="rect">
              <a:avLst/>
            </a:prstGeom>
            <a:noFill/>
            <a:ln w="9360" cap="sq">
              <a:solidFill>
                <a:srgbClr val="66FFFF"/>
              </a:solidFill>
              <a:miter lim="800000"/>
              <a:headEnd/>
              <a:tailEnd/>
            </a:ln>
            <a:effectLst/>
          </p:spPr>
        </p:pic>
        <p:cxnSp>
          <p:nvCxnSpPr>
            <p:cNvPr id="65559" name="AutoShape 23"/>
            <p:cNvCxnSpPr>
              <a:cxnSpLocks noChangeShapeType="1"/>
              <a:stCxn id="65542" idx="1"/>
            </p:cNvCxnSpPr>
            <p:nvPr/>
          </p:nvCxnSpPr>
          <p:spPr bwMode="auto">
            <a:xfrm rot="16200000" flipV="1">
              <a:off x="1053" y="1678"/>
              <a:ext cx="195" cy="194"/>
            </a:xfrm>
            <a:prstGeom prst="bentConnector3">
              <a:avLst>
                <a:gd name="adj1" fmla="val 86796"/>
              </a:avLst>
            </a:prstGeom>
            <a:noFill/>
            <a:ln w="9360" cap="sq">
              <a:solidFill>
                <a:srgbClr val="66FFFF"/>
              </a:solidFill>
              <a:miter lim="800000"/>
              <a:headEnd/>
              <a:tailEnd type="triangle" w="med" len="med"/>
            </a:ln>
            <a:effectLst/>
          </p:spPr>
        </p:cxnSp>
      </p:grpSp>
      <p:grpSp>
        <p:nvGrpSpPr>
          <p:cNvPr id="65560" name="Group 24"/>
          <p:cNvGrpSpPr>
            <a:grpSpLocks/>
          </p:cNvGrpSpPr>
          <p:nvPr/>
        </p:nvGrpSpPr>
        <p:grpSpPr bwMode="auto">
          <a:xfrm>
            <a:off x="1268413" y="4267200"/>
            <a:ext cx="1485900" cy="2359025"/>
            <a:chOff x="799" y="2688"/>
            <a:chExt cx="936" cy="1486"/>
          </a:xfrm>
        </p:grpSpPr>
        <p:pic>
          <p:nvPicPr>
            <p:cNvPr id="65561" name="Picture 25"/>
            <p:cNvPicPr>
              <a:picLocks noChangeAspect="1" noChangeArrowheads="1"/>
            </p:cNvPicPr>
            <p:nvPr/>
          </p:nvPicPr>
          <p:blipFill>
            <a:blip r:embed="rId9" cstate="print"/>
            <a:srcRect l="34819" t="22296" r="30652" b="9499"/>
            <a:stretch>
              <a:fillRect/>
            </a:stretch>
          </p:blipFill>
          <p:spPr bwMode="auto">
            <a:xfrm>
              <a:off x="799" y="2976"/>
              <a:ext cx="936" cy="1198"/>
            </a:xfrm>
            <a:prstGeom prst="rect">
              <a:avLst/>
            </a:prstGeom>
            <a:noFill/>
            <a:ln w="9360" cap="sq">
              <a:solidFill>
                <a:srgbClr val="FF3300"/>
              </a:solidFill>
              <a:miter lim="800000"/>
              <a:headEnd/>
              <a:tailEnd/>
            </a:ln>
            <a:effectLst/>
          </p:spPr>
        </p:pic>
        <p:cxnSp>
          <p:nvCxnSpPr>
            <p:cNvPr id="65562" name="AutoShape 26"/>
            <p:cNvCxnSpPr>
              <a:cxnSpLocks noChangeShapeType="1"/>
              <a:stCxn id="65547" idx="1"/>
            </p:cNvCxnSpPr>
            <p:nvPr/>
          </p:nvCxnSpPr>
          <p:spPr bwMode="auto">
            <a:xfrm rot="5400000">
              <a:off x="1209" y="2745"/>
              <a:ext cx="287" cy="174"/>
            </a:xfrm>
            <a:prstGeom prst="bentConnector3">
              <a:avLst>
                <a:gd name="adj1" fmla="val 74898"/>
              </a:avLst>
            </a:prstGeom>
            <a:noFill/>
            <a:ln w="9360" cap="sq">
              <a:solidFill>
                <a:srgbClr val="FF3300"/>
              </a:solidFill>
              <a:miter lim="800000"/>
              <a:headEnd/>
              <a:tailEnd type="triangle" w="med" len="med"/>
            </a:ln>
            <a:effectLst/>
          </p:spPr>
        </p:cxnSp>
      </p:grpSp>
      <p:grpSp>
        <p:nvGrpSpPr>
          <p:cNvPr id="65563" name="Group 27"/>
          <p:cNvGrpSpPr>
            <a:grpSpLocks/>
          </p:cNvGrpSpPr>
          <p:nvPr/>
        </p:nvGrpSpPr>
        <p:grpSpPr bwMode="auto">
          <a:xfrm>
            <a:off x="228600" y="3962400"/>
            <a:ext cx="2359025" cy="2663825"/>
            <a:chOff x="144" y="2496"/>
            <a:chExt cx="1486" cy="1678"/>
          </a:xfrm>
        </p:grpSpPr>
        <p:pic>
          <p:nvPicPr>
            <p:cNvPr id="65564" name="Picture 28"/>
            <p:cNvPicPr>
              <a:picLocks noChangeAspect="1" noChangeArrowheads="1"/>
            </p:cNvPicPr>
            <p:nvPr/>
          </p:nvPicPr>
          <p:blipFill>
            <a:blip r:embed="rId10" cstate="print"/>
            <a:srcRect l="22241" t="17841" r="35051" b="10817"/>
            <a:stretch>
              <a:fillRect/>
            </a:stretch>
          </p:blipFill>
          <p:spPr bwMode="auto">
            <a:xfrm>
              <a:off x="144" y="2832"/>
              <a:ext cx="526" cy="1342"/>
            </a:xfrm>
            <a:prstGeom prst="rect">
              <a:avLst/>
            </a:prstGeom>
            <a:noFill/>
            <a:ln w="9360" cap="sq">
              <a:solidFill>
                <a:srgbClr val="FF3300"/>
              </a:solidFill>
              <a:miter lim="800000"/>
              <a:headEnd/>
              <a:tailEnd/>
            </a:ln>
            <a:effectLst/>
          </p:spPr>
        </p:pic>
        <p:cxnSp>
          <p:nvCxnSpPr>
            <p:cNvPr id="65565" name="AutoShape 29"/>
            <p:cNvCxnSpPr>
              <a:cxnSpLocks noChangeShapeType="1"/>
              <a:stCxn id="65546" idx="1"/>
            </p:cNvCxnSpPr>
            <p:nvPr/>
          </p:nvCxnSpPr>
          <p:spPr bwMode="auto">
            <a:xfrm flipH="1">
              <a:off x="406" y="2496"/>
              <a:ext cx="1082" cy="334"/>
            </a:xfrm>
            <a:prstGeom prst="bentConnector3">
              <a:avLst>
                <a:gd name="adj1" fmla="val -13227"/>
              </a:avLst>
            </a:prstGeom>
            <a:noFill/>
            <a:ln w="9360" cap="sq">
              <a:solidFill>
                <a:srgbClr val="FF3300"/>
              </a:solidFill>
              <a:miter lim="800000"/>
              <a:headEnd/>
              <a:tailEnd type="triangle" w="med" len="med"/>
            </a:ln>
            <a:effectLst/>
          </p:spPr>
        </p:cxnSp>
      </p:grpSp>
      <p:grpSp>
        <p:nvGrpSpPr>
          <p:cNvPr id="65566" name="Group 30"/>
          <p:cNvGrpSpPr>
            <a:grpSpLocks/>
          </p:cNvGrpSpPr>
          <p:nvPr/>
        </p:nvGrpSpPr>
        <p:grpSpPr bwMode="auto">
          <a:xfrm>
            <a:off x="381000" y="2819400"/>
            <a:ext cx="1979613" cy="1139825"/>
            <a:chOff x="240" y="1776"/>
            <a:chExt cx="1247" cy="718"/>
          </a:xfrm>
        </p:grpSpPr>
        <p:pic>
          <p:nvPicPr>
            <p:cNvPr id="65567" name="Picture 31"/>
            <p:cNvPicPr>
              <a:picLocks noChangeAspect="1" noChangeArrowheads="1"/>
            </p:cNvPicPr>
            <p:nvPr/>
          </p:nvPicPr>
          <p:blipFill>
            <a:blip r:embed="rId11" cstate="print"/>
            <a:srcRect l="10008" r="20018"/>
            <a:stretch>
              <a:fillRect/>
            </a:stretch>
          </p:blipFill>
          <p:spPr bwMode="auto">
            <a:xfrm>
              <a:off x="240" y="1776"/>
              <a:ext cx="669" cy="718"/>
            </a:xfrm>
            <a:prstGeom prst="rect">
              <a:avLst/>
            </a:prstGeom>
            <a:noFill/>
            <a:ln w="9360" cap="sq">
              <a:solidFill>
                <a:srgbClr val="FF3300"/>
              </a:solidFill>
              <a:miter lim="800000"/>
              <a:headEnd/>
              <a:tailEnd/>
            </a:ln>
            <a:effectLst/>
          </p:spPr>
        </p:pic>
        <p:cxnSp>
          <p:nvCxnSpPr>
            <p:cNvPr id="65568" name="AutoShape 32"/>
            <p:cNvCxnSpPr>
              <a:cxnSpLocks noChangeShapeType="1"/>
              <a:stCxn id="65545" idx="1"/>
            </p:cNvCxnSpPr>
            <p:nvPr/>
          </p:nvCxnSpPr>
          <p:spPr bwMode="auto">
            <a:xfrm rot="16200000" flipV="1">
              <a:off x="1066" y="1977"/>
              <a:ext cx="266" cy="579"/>
            </a:xfrm>
            <a:prstGeom prst="bentConnector3">
              <a:avLst>
                <a:gd name="adj1" fmla="val 76986"/>
              </a:avLst>
            </a:prstGeom>
            <a:noFill/>
            <a:ln w="9360" cap="sq">
              <a:solidFill>
                <a:srgbClr val="FF3300"/>
              </a:solidFill>
              <a:miter lim="800000"/>
              <a:headEnd/>
              <a:tailEnd type="triangle" w="med" len="med"/>
            </a:ln>
            <a:effectLst/>
          </p:spPr>
        </p:cxnSp>
      </p:grpSp>
      <p:sp>
        <p:nvSpPr>
          <p:cNvPr id="65569" name="Text Box 33"/>
          <p:cNvSpPr txBox="1">
            <a:spLocks noChangeArrowheads="1"/>
          </p:cNvSpPr>
          <p:nvPr/>
        </p:nvSpPr>
        <p:spPr bwMode="auto">
          <a:xfrm>
            <a:off x="1993900" y="876300"/>
            <a:ext cx="700088" cy="246063"/>
          </a:xfrm>
          <a:prstGeom prst="rect">
            <a:avLst/>
          </a:prstGeom>
          <a:solidFill>
            <a:srgbClr val="FF6600"/>
          </a:solidFill>
          <a:ln w="12600" cap="sq">
            <a:solidFill>
              <a:srgbClr val="00FFFF"/>
            </a:solidFill>
            <a:miter lim="800000"/>
            <a:headEnd/>
            <a:tailEnd/>
          </a:ln>
          <a:effectLst/>
        </p:spPr>
        <p:txBody>
          <a:bodyPr wrap="none" lIns="90000" tIns="46800" rIns="90000" bIns="468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000" b="1">
                <a:solidFill>
                  <a:srgbClr val="FFFF99"/>
                </a:solidFill>
                <a:latin typeface="Verdana" pitchFamily="34" charset="0"/>
              </a:rPr>
              <a:t>ΒΙΒΑΡΙ</a:t>
            </a:r>
          </a:p>
        </p:txBody>
      </p:sp>
      <p:sp>
        <p:nvSpPr>
          <p:cNvPr id="65570" name="Text Box 34"/>
          <p:cNvSpPr txBox="1">
            <a:spLocks noChangeArrowheads="1"/>
          </p:cNvSpPr>
          <p:nvPr/>
        </p:nvSpPr>
        <p:spPr bwMode="auto">
          <a:xfrm>
            <a:off x="3971925" y="2590800"/>
            <a:ext cx="844550" cy="398463"/>
          </a:xfrm>
          <a:prstGeom prst="rect">
            <a:avLst/>
          </a:prstGeom>
          <a:solidFill>
            <a:srgbClr val="FF6600"/>
          </a:solidFill>
          <a:ln w="12600" cap="sq">
            <a:solidFill>
              <a:srgbClr val="00FFFF"/>
            </a:solidFill>
            <a:miter lim="800000"/>
            <a:headEnd/>
            <a:tailEnd/>
          </a:ln>
          <a:effectLst/>
        </p:spPr>
        <p:txBody>
          <a:bodyPr wrap="none" lIns="90000" tIns="46800" rIns="90000" bIns="468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000" b="1">
                <a:solidFill>
                  <a:srgbClr val="FFFF99"/>
                </a:solidFill>
                <a:latin typeface="Verdana" pitchFamily="34" charset="0"/>
              </a:rPr>
              <a:t>ΓΕΦΥΡΑ</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000" b="1">
                <a:solidFill>
                  <a:srgbClr val="FFFF99"/>
                </a:solidFill>
                <a:latin typeface="Verdana" pitchFamily="34" charset="0"/>
              </a:rPr>
              <a:t>ΣΠΑΡΤΗΣ</a:t>
            </a:r>
          </a:p>
        </p:txBody>
      </p:sp>
      <p:sp>
        <p:nvSpPr>
          <p:cNvPr id="65571" name="Text Box 35"/>
          <p:cNvSpPr txBox="1">
            <a:spLocks noChangeArrowheads="1"/>
          </p:cNvSpPr>
          <p:nvPr/>
        </p:nvSpPr>
        <p:spPr bwMode="auto">
          <a:xfrm>
            <a:off x="6638925" y="5029200"/>
            <a:ext cx="752475" cy="398463"/>
          </a:xfrm>
          <a:prstGeom prst="rect">
            <a:avLst/>
          </a:prstGeom>
          <a:solidFill>
            <a:srgbClr val="FF6600"/>
          </a:solidFill>
          <a:ln w="12600" cap="sq">
            <a:solidFill>
              <a:srgbClr val="00FFFF"/>
            </a:solidFill>
            <a:miter lim="800000"/>
            <a:headEnd/>
            <a:tailEnd/>
          </a:ln>
          <a:effectLst/>
        </p:spPr>
        <p:txBody>
          <a:bodyPr wrap="none" lIns="90000" tIns="46800" rIns="90000" bIns="468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000" b="1">
                <a:solidFill>
                  <a:srgbClr val="FFFF99"/>
                </a:solidFill>
                <a:latin typeface="Verdana" pitchFamily="34" charset="0"/>
              </a:rPr>
              <a:t>ΓΕΦΥΡΑ</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000" b="1">
                <a:solidFill>
                  <a:srgbClr val="FFFF99"/>
                </a:solidFill>
                <a:latin typeface="Verdana" pitchFamily="34" charset="0"/>
              </a:rPr>
              <a:t>ΣΚΑΛΑΣ</a:t>
            </a:r>
          </a:p>
        </p:txBody>
      </p:sp>
      <p:sp>
        <p:nvSpPr>
          <p:cNvPr id="65572" name="Text Box 36"/>
          <p:cNvSpPr txBox="1">
            <a:spLocks noChangeArrowheads="1"/>
          </p:cNvSpPr>
          <p:nvPr/>
        </p:nvSpPr>
        <p:spPr bwMode="auto">
          <a:xfrm>
            <a:off x="3570288" y="6273800"/>
            <a:ext cx="757237" cy="246063"/>
          </a:xfrm>
          <a:prstGeom prst="rect">
            <a:avLst/>
          </a:prstGeom>
          <a:solidFill>
            <a:srgbClr val="FF6600"/>
          </a:solidFill>
          <a:ln w="12600" cap="sq">
            <a:solidFill>
              <a:srgbClr val="00FFFF"/>
            </a:solidFill>
            <a:miter lim="800000"/>
            <a:headEnd/>
            <a:tailEnd/>
          </a:ln>
          <a:effectLst/>
        </p:spPr>
        <p:txBody>
          <a:bodyPr wrap="none" lIns="90000" tIns="46800" rIns="90000" bIns="468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000" b="1">
                <a:solidFill>
                  <a:srgbClr val="FFFF99"/>
                </a:solidFill>
                <a:latin typeface="Verdana" pitchFamily="34" charset="0"/>
              </a:rPr>
              <a:t>ΣΚΟΥΡΑ</a:t>
            </a:r>
          </a:p>
        </p:txBody>
      </p:sp>
      <p:sp>
        <p:nvSpPr>
          <p:cNvPr id="65573" name="Text Box 37"/>
          <p:cNvSpPr txBox="1">
            <a:spLocks noChangeArrowheads="1"/>
          </p:cNvSpPr>
          <p:nvPr/>
        </p:nvSpPr>
        <p:spPr bwMode="auto">
          <a:xfrm>
            <a:off x="1676400" y="6172200"/>
            <a:ext cx="990600" cy="398463"/>
          </a:xfrm>
          <a:prstGeom prst="rect">
            <a:avLst/>
          </a:prstGeom>
          <a:solidFill>
            <a:srgbClr val="FF6600"/>
          </a:solidFill>
          <a:ln w="12600" cap="sq">
            <a:solidFill>
              <a:srgbClr val="FF3300"/>
            </a:solidFill>
            <a:miter lim="800000"/>
            <a:headEnd/>
            <a:tailEnd/>
          </a:ln>
          <a:effectLst/>
        </p:spPr>
        <p:txBody>
          <a:bodyPr lIns="90000" tIns="46800" rIns="90000" bIns="468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000" b="1">
                <a:solidFill>
                  <a:srgbClr val="FFFF99"/>
                </a:solidFill>
                <a:latin typeface="Verdana" pitchFamily="34" charset="0"/>
              </a:rPr>
              <a:t>ΑΓΙΑ</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000" b="1">
                <a:solidFill>
                  <a:srgbClr val="FFFF99"/>
                </a:solidFill>
                <a:latin typeface="Verdana" pitchFamily="34" charset="0"/>
              </a:rPr>
              <a:t>ΚΥΡΙΑΚΗ</a:t>
            </a:r>
          </a:p>
        </p:txBody>
      </p:sp>
      <p:sp>
        <p:nvSpPr>
          <p:cNvPr id="65574" name="Text Box 38"/>
          <p:cNvSpPr txBox="1">
            <a:spLocks noChangeArrowheads="1"/>
          </p:cNvSpPr>
          <p:nvPr/>
        </p:nvSpPr>
        <p:spPr bwMode="auto">
          <a:xfrm>
            <a:off x="0" y="6388100"/>
            <a:ext cx="1066800" cy="246063"/>
          </a:xfrm>
          <a:prstGeom prst="rect">
            <a:avLst/>
          </a:prstGeom>
          <a:solidFill>
            <a:srgbClr val="FF6600"/>
          </a:solidFill>
          <a:ln w="12600" cap="sq">
            <a:solidFill>
              <a:srgbClr val="FF3300"/>
            </a:solidFill>
            <a:miter lim="800000"/>
            <a:headEnd/>
            <a:tailEnd/>
          </a:ln>
          <a:effectLst/>
        </p:spPr>
        <p:txBody>
          <a:bodyPr lIns="90000" tIns="46800" rIns="90000" bIns="468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000" b="1">
                <a:solidFill>
                  <a:srgbClr val="FFFF99"/>
                </a:solidFill>
                <a:latin typeface="Verdana" pitchFamily="34" charset="0"/>
              </a:rPr>
              <a:t>ΡΙΒΙΩΤΙΣΣΑ</a:t>
            </a:r>
          </a:p>
        </p:txBody>
      </p:sp>
      <p:sp>
        <p:nvSpPr>
          <p:cNvPr id="65575" name="Text Box 39"/>
          <p:cNvSpPr txBox="1">
            <a:spLocks noChangeArrowheads="1"/>
          </p:cNvSpPr>
          <p:nvPr/>
        </p:nvSpPr>
        <p:spPr bwMode="auto">
          <a:xfrm>
            <a:off x="228600" y="3581400"/>
            <a:ext cx="1219200" cy="246063"/>
          </a:xfrm>
          <a:prstGeom prst="rect">
            <a:avLst/>
          </a:prstGeom>
          <a:solidFill>
            <a:srgbClr val="FF6600"/>
          </a:solidFill>
          <a:ln w="12600" cap="sq">
            <a:solidFill>
              <a:srgbClr val="FF3300"/>
            </a:solidFill>
            <a:miter lim="800000"/>
            <a:headEnd/>
            <a:tailEnd/>
          </a:ln>
          <a:effectLst/>
        </p:spPr>
        <p:txBody>
          <a:bodyPr lIns="90000" tIns="46800" rIns="90000" bIns="468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000" b="1">
                <a:solidFill>
                  <a:srgbClr val="FFFF99"/>
                </a:solidFill>
                <a:latin typeface="Verdana" pitchFamily="34" charset="0"/>
              </a:rPr>
              <a:t>ΕΕΛ ΣΠΑΡΤΗΣ</a:t>
            </a:r>
          </a:p>
        </p:txBody>
      </p:sp>
    </p:spTree>
  </p:cSld>
  <p:clrMapOvr>
    <a:masterClrMapping/>
  </p:clrMapOvr>
  <p:transition>
    <p:randomBar dir="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66561"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Συστήματα παρακολούθησης</a:t>
            </a:r>
          </a:p>
        </p:txBody>
      </p:sp>
      <p:pic>
        <p:nvPicPr>
          <p:cNvPr id="66562" name="Picture 2"/>
          <p:cNvPicPr>
            <a:picLocks noChangeAspect="1" noChangeArrowheads="1"/>
          </p:cNvPicPr>
          <p:nvPr/>
        </p:nvPicPr>
        <p:blipFill>
          <a:blip r:embed="rId3" cstate="print"/>
          <a:srcRect t="9195" r="31560" b="7889"/>
          <a:stretch>
            <a:fillRect/>
          </a:stretch>
        </p:blipFill>
        <p:spPr bwMode="auto">
          <a:xfrm>
            <a:off x="250825" y="1052513"/>
            <a:ext cx="4752975" cy="4606925"/>
          </a:xfrm>
          <a:prstGeom prst="rect">
            <a:avLst/>
          </a:prstGeom>
          <a:noFill/>
          <a:ln w="9360" cap="sq">
            <a:solidFill>
              <a:srgbClr val="006600"/>
            </a:solidFill>
            <a:miter lim="800000"/>
            <a:headEnd/>
            <a:tailEnd/>
          </a:ln>
          <a:effectLst/>
        </p:spPr>
      </p:pic>
      <p:pic>
        <p:nvPicPr>
          <p:cNvPr id="66563" name="Picture 3"/>
          <p:cNvPicPr>
            <a:picLocks noChangeAspect="1" noChangeArrowheads="1"/>
          </p:cNvPicPr>
          <p:nvPr/>
        </p:nvPicPr>
        <p:blipFill>
          <a:blip r:embed="rId4" cstate="print"/>
          <a:srcRect/>
          <a:stretch>
            <a:fillRect/>
          </a:stretch>
        </p:blipFill>
        <p:spPr bwMode="auto">
          <a:xfrm>
            <a:off x="4787900" y="765175"/>
            <a:ext cx="4127500" cy="3197225"/>
          </a:xfrm>
          <a:prstGeom prst="rect">
            <a:avLst/>
          </a:prstGeom>
          <a:noFill/>
          <a:ln w="9360" cap="sq">
            <a:solidFill>
              <a:srgbClr val="006600"/>
            </a:solidFill>
            <a:miter lim="800000"/>
            <a:headEnd/>
            <a:tailEnd/>
          </a:ln>
          <a:effectLst/>
        </p:spPr>
      </p:pic>
    </p:spTree>
  </p:cSld>
  <p:clrMapOvr>
    <a:masterClrMapping/>
  </p:clrMapOvr>
  <p:transition>
    <p:randomBar dir="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67585"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Οι μελλοντικές προκλήσεις</a:t>
            </a:r>
          </a:p>
        </p:txBody>
      </p:sp>
      <p:sp>
        <p:nvSpPr>
          <p:cNvPr id="67586" name="Text Box 2"/>
          <p:cNvSpPr txBox="1">
            <a:spLocks noChangeArrowheads="1"/>
          </p:cNvSpPr>
          <p:nvPr/>
        </p:nvSpPr>
        <p:spPr bwMode="auto">
          <a:xfrm>
            <a:off x="457200" y="1052513"/>
            <a:ext cx="8435975" cy="2520950"/>
          </a:xfrm>
          <a:prstGeom prst="rect">
            <a:avLst/>
          </a:prstGeom>
          <a:noFill/>
          <a:ln w="9525" cap="flat">
            <a:noFill/>
            <a:round/>
            <a:headEnd/>
            <a:tailEnd/>
          </a:ln>
          <a:effectLst/>
        </p:spPr>
        <p:txBody>
          <a:bodyPr/>
          <a:lstStyle/>
          <a:p>
            <a:pPr marL="339725" indent="-339725">
              <a:lnSpc>
                <a:spcPct val="90000"/>
              </a:lnSpc>
              <a:spcBef>
                <a:spcPts val="45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sz="1800">
                <a:solidFill>
                  <a:srgbClr val="99FF99"/>
                </a:solidFill>
              </a:rPr>
              <a:t>Τα προβλήματα περιπλέκονται (φυσικές και τεχνολογικές καταστροφές)</a:t>
            </a:r>
          </a:p>
          <a:p>
            <a:pPr marL="339725" indent="-339725">
              <a:lnSpc>
                <a:spcPct val="90000"/>
              </a:lnSpc>
              <a:spcBef>
                <a:spcPts val="45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sz="1800">
                <a:solidFill>
                  <a:srgbClr val="99FF99"/>
                </a:solidFill>
              </a:rPr>
              <a:t>Η εποχή της οικονομίας</a:t>
            </a:r>
          </a:p>
          <a:p>
            <a:pPr marL="739775" lvl="1" indent="-282575">
              <a:lnSpc>
                <a:spcPct val="90000"/>
              </a:lnSpc>
              <a:spcBef>
                <a:spcPts val="45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sz="1800">
                <a:solidFill>
                  <a:srgbClr val="99FF99"/>
                </a:solidFill>
              </a:rPr>
              <a:t>Οικονομική αποτίμηση του νερού και του περιβάλλοντος</a:t>
            </a:r>
          </a:p>
          <a:p>
            <a:pPr marL="339725" indent="-339725">
              <a:lnSpc>
                <a:spcPct val="90000"/>
              </a:lnSpc>
              <a:spcBef>
                <a:spcPts val="45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sz="1800">
                <a:solidFill>
                  <a:srgbClr val="99FF99"/>
                </a:solidFill>
              </a:rPr>
              <a:t>Αυξανόμενες ανισότητες</a:t>
            </a:r>
          </a:p>
          <a:p>
            <a:pPr marL="339725" indent="-339725">
              <a:lnSpc>
                <a:spcPct val="90000"/>
              </a:lnSpc>
              <a:spcBef>
                <a:spcPts val="45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sz="1800">
                <a:solidFill>
                  <a:srgbClr val="99FF99"/>
                </a:solidFill>
              </a:rPr>
              <a:t>«Η διαχείριση υδατικών πόρων είναι θέμα πολιτικής οικονομίας»</a:t>
            </a:r>
          </a:p>
          <a:p>
            <a:pPr marL="339725" indent="-339725">
              <a:lnSpc>
                <a:spcPct val="90000"/>
              </a:lnSpc>
              <a:spcBef>
                <a:spcPts val="45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sz="1800">
                <a:solidFill>
                  <a:srgbClr val="99FF99"/>
                </a:solidFill>
              </a:rPr>
              <a:t>Επιστημονοποίηση διενέξεων ιδεολογιών και συμφερόντων (π.χ. κλιματική αλλαγή)</a:t>
            </a:r>
          </a:p>
          <a:p>
            <a:pPr marL="339725" indent="-339725">
              <a:lnSpc>
                <a:spcPct val="90000"/>
              </a:lnSpc>
              <a:spcBef>
                <a:spcPts val="45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sz="1800">
                <a:solidFill>
                  <a:srgbClr val="99FF99"/>
                </a:solidFill>
              </a:rPr>
              <a:t>Επιστημονικά ερωτήματα θέτει αυτός που μπορεί να πληρώσει για τις απαντήσεις</a:t>
            </a:r>
          </a:p>
          <a:p>
            <a:pPr marL="739775" lvl="1" indent="-282575">
              <a:lnSpc>
                <a:spcPct val="90000"/>
              </a:lnSpc>
              <a:spcBef>
                <a:spcPts val="45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sz="1800">
                <a:solidFill>
                  <a:srgbClr val="99FF99"/>
                </a:solidFill>
              </a:rPr>
              <a:t>Οργανισμός Ηνωμένων Εθνών </a:t>
            </a:r>
            <a:r>
              <a:rPr lang="en-US" sz="1800">
                <a:solidFill>
                  <a:srgbClr val="99FF99"/>
                </a:solidFill>
              </a:rPr>
              <a:t>(UN), </a:t>
            </a:r>
            <a:r>
              <a:rPr lang="el-GR" sz="1800">
                <a:solidFill>
                  <a:srgbClr val="99FF99"/>
                </a:solidFill>
              </a:rPr>
              <a:t>Ευρωπαϊκή Ένωση (</a:t>
            </a:r>
            <a:r>
              <a:rPr lang="en-US" sz="1800">
                <a:solidFill>
                  <a:srgbClr val="99FF99"/>
                </a:solidFill>
              </a:rPr>
              <a:t>EU)</a:t>
            </a:r>
            <a:r>
              <a:rPr lang="el-GR" sz="1800">
                <a:solidFill>
                  <a:srgbClr val="99FF99"/>
                </a:solidFill>
              </a:rPr>
              <a:t>, Παγκόσμια Τράπεζα</a:t>
            </a:r>
            <a:r>
              <a:rPr lang="en-US" sz="1800">
                <a:solidFill>
                  <a:srgbClr val="99FF99"/>
                </a:solidFill>
              </a:rPr>
              <a:t> (WB)</a:t>
            </a:r>
            <a:r>
              <a:rPr lang="el-GR" sz="1800">
                <a:solidFill>
                  <a:srgbClr val="99FF99"/>
                </a:solidFill>
              </a:rPr>
              <a:t>, Διεθνές Νομισματικό Ταμείο</a:t>
            </a:r>
            <a:r>
              <a:rPr lang="en-US" sz="1800">
                <a:solidFill>
                  <a:srgbClr val="99FF99"/>
                </a:solidFill>
              </a:rPr>
              <a:t> (IMF)</a:t>
            </a:r>
          </a:p>
          <a:p>
            <a:pPr marL="339725" indent="-339725">
              <a:lnSpc>
                <a:spcPct val="90000"/>
              </a:lnSpc>
              <a:spcBef>
                <a:spcPts val="45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sz="1800">
                <a:solidFill>
                  <a:srgbClr val="99FF99"/>
                </a:solidFill>
              </a:rPr>
              <a:t>Αντιφάσεις, τάσεις και αντιρρήσεις – Παγκοσμιοποίηση και Πολυκεντρική διακυβέρνηση</a:t>
            </a:r>
          </a:p>
          <a:p>
            <a:pPr marL="739775" lvl="1" indent="-282575">
              <a:lnSpc>
                <a:spcPct val="90000"/>
              </a:lnSpc>
              <a:spcBef>
                <a:spcPts val="45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sz="1800">
                <a:solidFill>
                  <a:srgbClr val="99FF99"/>
                </a:solidFill>
              </a:rPr>
              <a:t>Ομοιομορφία, ενσωμάτωση στο παγκόσμιο οικονομικό σύστημα εναντίον παραδοσιακών τρόπων διαχείρισης (</a:t>
            </a:r>
            <a:r>
              <a:rPr lang="en-US" sz="1800">
                <a:solidFill>
                  <a:srgbClr val="99FF99"/>
                </a:solidFill>
              </a:rPr>
              <a:t>Elinor Ostrom, Nobel Prize 2009)</a:t>
            </a:r>
          </a:p>
          <a:p>
            <a:pPr marL="339725" indent="-339725">
              <a:lnSpc>
                <a:spcPct val="90000"/>
              </a:lnSpc>
              <a:spcBef>
                <a:spcPts val="45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sz="1800">
                <a:solidFill>
                  <a:srgbClr val="99FF99"/>
                </a:solidFill>
              </a:rPr>
              <a:t>«Εικονικό» νερό</a:t>
            </a:r>
          </a:p>
          <a:p>
            <a:pPr marL="341313" indent="-339725">
              <a:lnSpc>
                <a:spcPct val="90000"/>
              </a:lnSpc>
              <a:spcBef>
                <a:spcPts val="450"/>
              </a:spcBef>
              <a:buClrTx/>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endParaRPr lang="el-GR" sz="1800">
              <a:solidFill>
                <a:srgbClr val="99FF99"/>
              </a:solidFill>
            </a:endParaRPr>
          </a:p>
          <a:p>
            <a:pPr marL="341313" indent="-339725">
              <a:lnSpc>
                <a:spcPct val="90000"/>
              </a:lnSpc>
              <a:spcBef>
                <a:spcPts val="450"/>
              </a:spcBef>
              <a:buClrTx/>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endParaRPr lang="el-GR" sz="1800">
              <a:solidFill>
                <a:srgbClr val="99FF99"/>
              </a:solidFill>
            </a:endParaRPr>
          </a:p>
          <a:p>
            <a:pPr marL="341313" indent="-339725">
              <a:lnSpc>
                <a:spcPct val="90000"/>
              </a:lnSpc>
              <a:spcBef>
                <a:spcPts val="450"/>
              </a:spcBef>
              <a:buClrTx/>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endParaRPr lang="el-GR" sz="1800">
              <a:solidFill>
                <a:srgbClr val="99FF99"/>
              </a:solidFill>
            </a:endParaRPr>
          </a:p>
          <a:p>
            <a:pPr marL="341313" indent="-339725">
              <a:lnSpc>
                <a:spcPct val="90000"/>
              </a:lnSpc>
              <a:spcBef>
                <a:spcPts val="450"/>
              </a:spcBef>
              <a:buClrTx/>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endParaRPr lang="el-GR" sz="1800">
              <a:solidFill>
                <a:srgbClr val="99FF99"/>
              </a:solidFill>
            </a:endParaRPr>
          </a:p>
        </p:txBody>
      </p:sp>
    </p:spTree>
  </p:cSld>
  <p:clrMapOvr>
    <a:masterClrMapping/>
  </p:clrMapOvr>
  <p:transition>
    <p:randomBar dir="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68609"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Οι μελλοντικές προκλήσεις</a:t>
            </a:r>
          </a:p>
        </p:txBody>
      </p:sp>
      <p:graphicFrame>
        <p:nvGraphicFramePr>
          <p:cNvPr id="68610" name="Group 2"/>
          <p:cNvGraphicFramePr>
            <a:graphicFrameLocks noGrp="1"/>
          </p:cNvGraphicFramePr>
          <p:nvPr/>
        </p:nvGraphicFramePr>
        <p:xfrm>
          <a:off x="1042988" y="4365625"/>
          <a:ext cx="6996112" cy="2284414"/>
        </p:xfrm>
        <a:graphic>
          <a:graphicData uri="http://schemas.openxmlformats.org/drawingml/2006/table">
            <a:tbl>
              <a:tblPr/>
              <a:tblGrid>
                <a:gridCol w="1727200"/>
                <a:gridCol w="2667000"/>
                <a:gridCol w="2601912"/>
              </a:tblGrid>
              <a:tr h="728663">
                <a:tc>
                  <a:txBody>
                    <a:bodyPr/>
                    <a:lstStyle/>
                    <a:p>
                      <a:pPr marL="0" marR="0" lvl="0" indent="0" algn="l" defTabSz="457200" rtl="0" eaLnBrk="1" fontAlgn="base" latinLnBrk="0" hangingPunct="1">
                        <a:lnSpc>
                          <a:spcPct val="87000"/>
                        </a:lnSpc>
                        <a:spcBef>
                          <a:spcPts val="40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l-GR" sz="1600" b="0" i="0" u="none" strike="noStrike" cap="none" normalizeH="0" baseline="0" smtClean="0">
                        <a:ln>
                          <a:noFill/>
                        </a:ln>
                        <a:solidFill>
                          <a:srgbClr val="99FF99"/>
                        </a:solidFill>
                        <a:effectLst/>
                        <a:latin typeface="Arial" charset="0"/>
                        <a:ea typeface="Microsoft YaHei" charset="-122"/>
                      </a:endParaRPr>
                    </a:p>
                  </a:txBody>
                  <a:tcPr marL="90000" marR="90000" marT="87048" marB="46800" horzOverflow="overflow">
                    <a:lnL w="2880" cap="flat" cmpd="sng" algn="ctr">
                      <a:solidFill>
                        <a:srgbClr val="99FFCC"/>
                      </a:solidFill>
                      <a:prstDash val="solid"/>
                      <a:round/>
                      <a:headEnd type="none" w="med" len="med"/>
                      <a:tailEnd type="none" w="med" len="med"/>
                    </a:lnL>
                    <a:lnR w="2880" cap="flat" cmpd="sng" algn="ctr">
                      <a:solidFill>
                        <a:srgbClr val="99FFCC"/>
                      </a:solidFill>
                      <a:prstDash val="solid"/>
                      <a:round/>
                      <a:headEnd type="none" w="med" len="med"/>
                      <a:tailEnd type="none" w="med" len="med"/>
                    </a:lnR>
                    <a:lnT w="2880" cap="flat" cmpd="sng" algn="ctr">
                      <a:solidFill>
                        <a:srgbClr val="99FFCC"/>
                      </a:solidFill>
                      <a:prstDash val="solid"/>
                      <a:round/>
                      <a:headEnd type="none" w="med" len="med"/>
                      <a:tailEnd type="none" w="med" len="med"/>
                    </a:lnT>
                    <a:lnB w="2880" cap="flat" cmpd="sng" algn="ctr">
                      <a:solidFill>
                        <a:srgbClr val="99FFCC"/>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ts val="40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smtClean="0">
                          <a:ln>
                            <a:noFill/>
                          </a:ln>
                          <a:solidFill>
                            <a:srgbClr val="99FF99"/>
                          </a:solidFill>
                          <a:effectLst/>
                          <a:latin typeface="Arial" charset="0"/>
                          <a:ea typeface="Microsoft YaHei" charset="-122"/>
                        </a:rPr>
                        <a:t>Excludable</a:t>
                      </a:r>
                    </a:p>
                  </a:txBody>
                  <a:tcPr marL="90000" marR="90000" marT="87048" marB="46800" horzOverflow="overflow">
                    <a:lnL w="2880" cap="flat" cmpd="sng" algn="ctr">
                      <a:solidFill>
                        <a:srgbClr val="99FFCC"/>
                      </a:solidFill>
                      <a:prstDash val="solid"/>
                      <a:round/>
                      <a:headEnd type="none" w="med" len="med"/>
                      <a:tailEnd type="none" w="med" len="med"/>
                    </a:lnL>
                    <a:lnR w="2880" cap="flat" cmpd="sng" algn="ctr">
                      <a:solidFill>
                        <a:srgbClr val="99FFCC"/>
                      </a:solidFill>
                      <a:prstDash val="solid"/>
                      <a:round/>
                      <a:headEnd type="none" w="med" len="med"/>
                      <a:tailEnd type="none" w="med" len="med"/>
                    </a:lnR>
                    <a:lnT w="2880" cap="flat" cmpd="sng" algn="ctr">
                      <a:solidFill>
                        <a:srgbClr val="99FFCC"/>
                      </a:solidFill>
                      <a:prstDash val="solid"/>
                      <a:round/>
                      <a:headEnd type="none" w="med" len="med"/>
                      <a:tailEnd type="none" w="med" len="med"/>
                    </a:lnT>
                    <a:lnB w="2880" cap="flat" cmpd="sng" algn="ctr">
                      <a:solidFill>
                        <a:srgbClr val="99FFCC"/>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ts val="40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smtClean="0">
                          <a:ln>
                            <a:noFill/>
                          </a:ln>
                          <a:solidFill>
                            <a:srgbClr val="99FF99"/>
                          </a:solidFill>
                          <a:effectLst/>
                          <a:latin typeface="Arial" charset="0"/>
                          <a:ea typeface="Microsoft YaHei" charset="-122"/>
                        </a:rPr>
                        <a:t>Non-excludable</a:t>
                      </a:r>
                    </a:p>
                  </a:txBody>
                  <a:tcPr marL="90000" marR="90000" marT="87048" marB="46800" horzOverflow="overflow">
                    <a:lnL w="2880" cap="flat" cmpd="sng" algn="ctr">
                      <a:solidFill>
                        <a:srgbClr val="99FFCC"/>
                      </a:solidFill>
                      <a:prstDash val="solid"/>
                      <a:round/>
                      <a:headEnd type="none" w="med" len="med"/>
                      <a:tailEnd type="none" w="med" len="med"/>
                    </a:lnL>
                    <a:lnR w="2880" cap="flat" cmpd="sng" algn="ctr">
                      <a:solidFill>
                        <a:srgbClr val="99FFCC"/>
                      </a:solidFill>
                      <a:prstDash val="solid"/>
                      <a:round/>
                      <a:headEnd type="none" w="med" len="med"/>
                      <a:tailEnd type="none" w="med" len="med"/>
                    </a:lnR>
                    <a:lnT w="2880" cap="flat" cmpd="sng" algn="ctr">
                      <a:solidFill>
                        <a:srgbClr val="99FFCC"/>
                      </a:solidFill>
                      <a:prstDash val="solid"/>
                      <a:round/>
                      <a:headEnd type="none" w="med" len="med"/>
                      <a:tailEnd type="none" w="med" len="med"/>
                    </a:lnT>
                    <a:lnB w="2880" cap="flat" cmpd="sng" algn="ctr">
                      <a:solidFill>
                        <a:srgbClr val="99FFCC"/>
                      </a:solidFill>
                      <a:prstDash val="solid"/>
                      <a:round/>
                      <a:headEnd type="none" w="med" len="med"/>
                      <a:tailEnd type="none" w="med" len="med"/>
                    </a:lnB>
                    <a:lnTlToBr>
                      <a:noFill/>
                    </a:lnTlToBr>
                    <a:lnBlToTr>
                      <a:noFill/>
                    </a:lnBlToTr>
                    <a:noFill/>
                  </a:tcPr>
                </a:tc>
              </a:tr>
              <a:tr h="731838">
                <a:tc>
                  <a:txBody>
                    <a:bodyPr/>
                    <a:lstStyle/>
                    <a:p>
                      <a:pPr marL="0" marR="0" lvl="0" indent="0" algn="l" defTabSz="457200" rtl="0" eaLnBrk="1" fontAlgn="base" latinLnBrk="0" hangingPunct="1">
                        <a:lnSpc>
                          <a:spcPct val="87000"/>
                        </a:lnSpc>
                        <a:spcBef>
                          <a:spcPts val="40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smtClean="0">
                          <a:ln>
                            <a:noFill/>
                          </a:ln>
                          <a:solidFill>
                            <a:srgbClr val="99FF99"/>
                          </a:solidFill>
                          <a:effectLst/>
                          <a:latin typeface="Arial" charset="0"/>
                          <a:ea typeface="Microsoft YaHei" charset="-122"/>
                        </a:rPr>
                        <a:t>Rivalrous (high extractability)</a:t>
                      </a:r>
                    </a:p>
                  </a:txBody>
                  <a:tcPr marL="90000" marR="90000" marT="87048" marB="46800" horzOverflow="overflow">
                    <a:lnL w="2880" cap="flat" cmpd="sng" algn="ctr">
                      <a:solidFill>
                        <a:srgbClr val="99FFCC"/>
                      </a:solidFill>
                      <a:prstDash val="solid"/>
                      <a:round/>
                      <a:headEnd type="none" w="med" len="med"/>
                      <a:tailEnd type="none" w="med" len="med"/>
                    </a:lnL>
                    <a:lnR w="2880" cap="flat" cmpd="sng" algn="ctr">
                      <a:solidFill>
                        <a:srgbClr val="99FFCC"/>
                      </a:solidFill>
                      <a:prstDash val="solid"/>
                      <a:round/>
                      <a:headEnd type="none" w="med" len="med"/>
                      <a:tailEnd type="none" w="med" len="med"/>
                    </a:lnR>
                    <a:lnT w="2880" cap="flat" cmpd="sng" algn="ctr">
                      <a:solidFill>
                        <a:srgbClr val="99FFCC"/>
                      </a:solidFill>
                      <a:prstDash val="solid"/>
                      <a:round/>
                      <a:headEnd type="none" w="med" len="med"/>
                      <a:tailEnd type="none" w="med" len="med"/>
                    </a:lnT>
                    <a:lnB w="2880" cap="flat" cmpd="sng" algn="ctr">
                      <a:solidFill>
                        <a:srgbClr val="99FFCC"/>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87000"/>
                        </a:lnSpc>
                        <a:spcBef>
                          <a:spcPts val="40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0" i="0" u="none" strike="noStrike" cap="none" normalizeH="0" baseline="0" smtClean="0">
                          <a:ln>
                            <a:noFill/>
                          </a:ln>
                          <a:solidFill>
                            <a:srgbClr val="99FF99"/>
                          </a:solidFill>
                          <a:effectLst/>
                          <a:latin typeface="Arial" charset="0"/>
                          <a:ea typeface="Microsoft YaHei" charset="-122"/>
                        </a:rPr>
                        <a:t>Private Goods (food, clothing, cars)</a:t>
                      </a:r>
                    </a:p>
                  </a:txBody>
                  <a:tcPr marL="90000" marR="90000" marT="87048" marB="46800" horzOverflow="overflow">
                    <a:lnL w="2880" cap="flat" cmpd="sng" algn="ctr">
                      <a:solidFill>
                        <a:srgbClr val="99FFCC"/>
                      </a:solidFill>
                      <a:prstDash val="solid"/>
                      <a:round/>
                      <a:headEnd type="none" w="med" len="med"/>
                      <a:tailEnd type="none" w="med" len="med"/>
                    </a:lnL>
                    <a:lnR w="2880" cap="flat" cmpd="sng" algn="ctr">
                      <a:solidFill>
                        <a:srgbClr val="99FFCC"/>
                      </a:solidFill>
                      <a:prstDash val="solid"/>
                      <a:round/>
                      <a:headEnd type="none" w="med" len="med"/>
                      <a:tailEnd type="none" w="med" len="med"/>
                    </a:lnR>
                    <a:lnT w="2880" cap="flat" cmpd="sng" algn="ctr">
                      <a:solidFill>
                        <a:srgbClr val="99FFCC"/>
                      </a:solidFill>
                      <a:prstDash val="solid"/>
                      <a:round/>
                      <a:headEnd type="none" w="med" len="med"/>
                      <a:tailEnd type="none" w="med" len="med"/>
                    </a:lnT>
                    <a:lnB w="2880" cap="flat" cmpd="sng" algn="ctr">
                      <a:solidFill>
                        <a:srgbClr val="99FFCC"/>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87000"/>
                        </a:lnSpc>
                        <a:spcBef>
                          <a:spcPts val="40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0" i="0" u="none" strike="noStrike" cap="none" normalizeH="0" baseline="0" smtClean="0">
                          <a:ln>
                            <a:noFill/>
                          </a:ln>
                          <a:solidFill>
                            <a:srgbClr val="99FF99"/>
                          </a:solidFill>
                          <a:effectLst/>
                          <a:latin typeface="Arial" charset="0"/>
                          <a:ea typeface="Microsoft YaHei" charset="-122"/>
                        </a:rPr>
                        <a:t>Common (Common Pool Resources)</a:t>
                      </a:r>
                    </a:p>
                  </a:txBody>
                  <a:tcPr marL="90000" marR="90000" marT="87048" marB="46800" horzOverflow="overflow">
                    <a:lnL w="2880" cap="flat" cmpd="sng" algn="ctr">
                      <a:solidFill>
                        <a:srgbClr val="99FFCC"/>
                      </a:solidFill>
                      <a:prstDash val="solid"/>
                      <a:round/>
                      <a:headEnd type="none" w="med" len="med"/>
                      <a:tailEnd type="none" w="med" len="med"/>
                    </a:lnL>
                    <a:lnR w="2880" cap="flat" cmpd="sng" algn="ctr">
                      <a:solidFill>
                        <a:srgbClr val="99FFCC"/>
                      </a:solidFill>
                      <a:prstDash val="solid"/>
                      <a:round/>
                      <a:headEnd type="none" w="med" len="med"/>
                      <a:tailEnd type="none" w="med" len="med"/>
                    </a:lnR>
                    <a:lnT w="2880" cap="flat" cmpd="sng" algn="ctr">
                      <a:solidFill>
                        <a:srgbClr val="99FFCC"/>
                      </a:solidFill>
                      <a:prstDash val="solid"/>
                      <a:round/>
                      <a:headEnd type="none" w="med" len="med"/>
                      <a:tailEnd type="none" w="med" len="med"/>
                    </a:lnT>
                    <a:lnB w="2880" cap="flat" cmpd="sng" algn="ctr">
                      <a:solidFill>
                        <a:srgbClr val="99FFCC"/>
                      </a:solidFill>
                      <a:prstDash val="solid"/>
                      <a:round/>
                      <a:headEnd type="none" w="med" len="med"/>
                      <a:tailEnd type="none" w="med" len="med"/>
                    </a:lnB>
                    <a:lnTlToBr>
                      <a:noFill/>
                    </a:lnTlToBr>
                    <a:lnBlToTr>
                      <a:noFill/>
                    </a:lnBlToTr>
                    <a:noFill/>
                  </a:tcPr>
                </a:tc>
              </a:tr>
              <a:tr h="823913">
                <a:tc>
                  <a:txBody>
                    <a:bodyPr/>
                    <a:lstStyle/>
                    <a:p>
                      <a:pPr marL="0" marR="0" lvl="0" indent="0" algn="l" defTabSz="457200" rtl="0" eaLnBrk="1" fontAlgn="base" latinLnBrk="0" hangingPunct="1">
                        <a:lnSpc>
                          <a:spcPct val="87000"/>
                        </a:lnSpc>
                        <a:spcBef>
                          <a:spcPts val="40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smtClean="0">
                          <a:ln>
                            <a:noFill/>
                          </a:ln>
                          <a:solidFill>
                            <a:srgbClr val="99FF99"/>
                          </a:solidFill>
                          <a:effectLst/>
                          <a:latin typeface="Arial" charset="0"/>
                          <a:ea typeface="Microsoft YaHei" charset="-122"/>
                        </a:rPr>
                        <a:t>Non Rivalrous (low extractability</a:t>
                      </a:r>
                    </a:p>
                  </a:txBody>
                  <a:tcPr marL="90000" marR="90000" marT="87048" marB="46800" horzOverflow="overflow">
                    <a:lnL w="2880" cap="flat" cmpd="sng" algn="ctr">
                      <a:solidFill>
                        <a:srgbClr val="99FFCC"/>
                      </a:solidFill>
                      <a:prstDash val="solid"/>
                      <a:round/>
                      <a:headEnd type="none" w="med" len="med"/>
                      <a:tailEnd type="none" w="med" len="med"/>
                    </a:lnL>
                    <a:lnR w="2880" cap="flat" cmpd="sng" algn="ctr">
                      <a:solidFill>
                        <a:srgbClr val="99FFCC"/>
                      </a:solidFill>
                      <a:prstDash val="solid"/>
                      <a:round/>
                      <a:headEnd type="none" w="med" len="med"/>
                      <a:tailEnd type="none" w="med" len="med"/>
                    </a:lnR>
                    <a:lnT w="2880" cap="flat" cmpd="sng" algn="ctr">
                      <a:solidFill>
                        <a:srgbClr val="99FFCC"/>
                      </a:solidFill>
                      <a:prstDash val="solid"/>
                      <a:round/>
                      <a:headEnd type="none" w="med" len="med"/>
                      <a:tailEnd type="none" w="med" len="med"/>
                    </a:lnT>
                    <a:lnB w="2880" cap="flat" cmpd="sng" algn="ctr">
                      <a:solidFill>
                        <a:srgbClr val="99FFCC"/>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87000"/>
                        </a:lnSpc>
                        <a:spcBef>
                          <a:spcPts val="40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0" i="0" u="none" strike="noStrike" cap="none" normalizeH="0" baseline="0" smtClean="0">
                          <a:ln>
                            <a:noFill/>
                          </a:ln>
                          <a:solidFill>
                            <a:srgbClr val="99FF99"/>
                          </a:solidFill>
                          <a:effectLst/>
                          <a:latin typeface="Arial" charset="0"/>
                          <a:ea typeface="Microsoft YaHei" charset="-122"/>
                        </a:rPr>
                        <a:t>Club Goods (cinemas, private parks, cable tv)</a:t>
                      </a:r>
                    </a:p>
                  </a:txBody>
                  <a:tcPr marL="90000" marR="90000" marT="87048" marB="46800" horzOverflow="overflow">
                    <a:lnL w="2880" cap="flat" cmpd="sng" algn="ctr">
                      <a:solidFill>
                        <a:srgbClr val="99FFCC"/>
                      </a:solidFill>
                      <a:prstDash val="solid"/>
                      <a:round/>
                      <a:headEnd type="none" w="med" len="med"/>
                      <a:tailEnd type="none" w="med" len="med"/>
                    </a:lnL>
                    <a:lnR w="2880" cap="flat" cmpd="sng" algn="ctr">
                      <a:solidFill>
                        <a:srgbClr val="99FFCC"/>
                      </a:solidFill>
                      <a:prstDash val="solid"/>
                      <a:round/>
                      <a:headEnd type="none" w="med" len="med"/>
                      <a:tailEnd type="none" w="med" len="med"/>
                    </a:lnR>
                    <a:lnT w="2880" cap="flat" cmpd="sng" algn="ctr">
                      <a:solidFill>
                        <a:srgbClr val="99FFCC"/>
                      </a:solidFill>
                      <a:prstDash val="solid"/>
                      <a:round/>
                      <a:headEnd type="none" w="med" len="med"/>
                      <a:tailEnd type="none" w="med" len="med"/>
                    </a:lnT>
                    <a:lnB w="2880" cap="flat" cmpd="sng" algn="ctr">
                      <a:solidFill>
                        <a:srgbClr val="99FFCC"/>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87000"/>
                        </a:lnSpc>
                        <a:spcBef>
                          <a:spcPts val="40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0" i="0" u="none" strike="noStrike" cap="none" normalizeH="0" baseline="0" smtClean="0">
                          <a:ln>
                            <a:noFill/>
                          </a:ln>
                          <a:solidFill>
                            <a:srgbClr val="99FF99"/>
                          </a:solidFill>
                          <a:effectLst/>
                          <a:latin typeface="Arial" charset="0"/>
                          <a:ea typeface="Microsoft YaHei" charset="-122"/>
                        </a:rPr>
                        <a:t>Public Goods (free tv, air</a:t>
                      </a:r>
                      <a:r>
                        <a:rPr kumimoji="0" lang="el-GR" sz="1600" b="0" i="0" u="none" strike="noStrike" cap="none" normalizeH="0" baseline="0" smtClean="0">
                          <a:ln>
                            <a:noFill/>
                          </a:ln>
                          <a:solidFill>
                            <a:srgbClr val="99FF99"/>
                          </a:solidFill>
                          <a:effectLst/>
                          <a:latin typeface="Arial" charset="0"/>
                          <a:ea typeface="Microsoft YaHei" charset="-122"/>
                        </a:rPr>
                        <a:t>)</a:t>
                      </a:r>
                    </a:p>
                  </a:txBody>
                  <a:tcPr marL="90000" marR="90000" marT="87048" marB="46800" horzOverflow="overflow">
                    <a:lnL w="2880" cap="flat" cmpd="sng" algn="ctr">
                      <a:solidFill>
                        <a:srgbClr val="99FFCC"/>
                      </a:solidFill>
                      <a:prstDash val="solid"/>
                      <a:round/>
                      <a:headEnd type="none" w="med" len="med"/>
                      <a:tailEnd type="none" w="med" len="med"/>
                    </a:lnL>
                    <a:lnR w="2880" cap="flat" cmpd="sng" algn="ctr">
                      <a:solidFill>
                        <a:srgbClr val="99FFCC"/>
                      </a:solidFill>
                      <a:prstDash val="solid"/>
                      <a:round/>
                      <a:headEnd type="none" w="med" len="med"/>
                      <a:tailEnd type="none" w="med" len="med"/>
                    </a:lnR>
                    <a:lnT w="2880" cap="flat" cmpd="sng" algn="ctr">
                      <a:solidFill>
                        <a:srgbClr val="99FFCC"/>
                      </a:solidFill>
                      <a:prstDash val="solid"/>
                      <a:round/>
                      <a:headEnd type="none" w="med" len="med"/>
                      <a:tailEnd type="none" w="med" len="med"/>
                    </a:lnT>
                    <a:lnB w="2880" cap="flat" cmpd="sng" algn="ctr">
                      <a:solidFill>
                        <a:srgbClr val="99FFCC"/>
                      </a:solidFill>
                      <a:prstDash val="solid"/>
                      <a:round/>
                      <a:headEnd type="none" w="med" len="med"/>
                      <a:tailEnd type="none" w="med" len="med"/>
                    </a:lnB>
                    <a:lnTlToBr>
                      <a:noFill/>
                    </a:lnTlToBr>
                    <a:lnBlToTr>
                      <a:noFill/>
                    </a:lnBlToTr>
                    <a:noFill/>
                  </a:tcPr>
                </a:tc>
              </a:tr>
            </a:tbl>
          </a:graphicData>
        </a:graphic>
      </p:graphicFrame>
      <p:sp>
        <p:nvSpPr>
          <p:cNvPr id="68644" name="Text Box 36"/>
          <p:cNvSpPr txBox="1">
            <a:spLocks noChangeArrowheads="1"/>
          </p:cNvSpPr>
          <p:nvPr/>
        </p:nvSpPr>
        <p:spPr bwMode="auto">
          <a:xfrm>
            <a:off x="457200" y="620713"/>
            <a:ext cx="8435975" cy="2520950"/>
          </a:xfrm>
          <a:prstGeom prst="rect">
            <a:avLst/>
          </a:prstGeom>
          <a:noFill/>
          <a:ln w="9525" cap="flat">
            <a:noFill/>
            <a:round/>
            <a:headEnd/>
            <a:tailEnd/>
          </a:ln>
          <a:effectLst/>
        </p:spPr>
        <p:txBody>
          <a:bodyPr/>
          <a:lstStyle/>
          <a:p>
            <a:pPr marL="339725" indent="-339725">
              <a:lnSpc>
                <a:spcPct val="90000"/>
              </a:lnSpc>
              <a:spcBef>
                <a:spcPts val="45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sz="1800">
                <a:solidFill>
                  <a:srgbClr val="99FF99"/>
                </a:solidFill>
              </a:rPr>
              <a:t>Το νερό είναι δημόσιο ή ιδιωτικό αγαθό;</a:t>
            </a:r>
          </a:p>
          <a:p>
            <a:pPr marL="739775" lvl="1" indent="-282575">
              <a:lnSpc>
                <a:spcPct val="90000"/>
              </a:lnSpc>
              <a:spcBef>
                <a:spcPts val="45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sz="1800">
                <a:solidFill>
                  <a:srgbClr val="99FF99"/>
                </a:solidFill>
              </a:rPr>
              <a:t>Σύγχρονες αντιλήψεις και φιλοσοφία</a:t>
            </a:r>
          </a:p>
          <a:p>
            <a:pPr lvl="2">
              <a:lnSpc>
                <a:spcPct val="90000"/>
              </a:lnSpc>
              <a:spcBef>
                <a:spcPts val="45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sz="1800">
                <a:solidFill>
                  <a:srgbClr val="99FF99"/>
                </a:solidFill>
              </a:rPr>
              <a:t>Οι αρχαίοι Έλληνες έκαναν μια σαφή διάκριση ανάμεσα στο δημόσιο και στο ιδιωτικό (</a:t>
            </a:r>
            <a:r>
              <a:rPr lang="en-US" sz="1800">
                <a:solidFill>
                  <a:srgbClr val="99FF99"/>
                </a:solidFill>
              </a:rPr>
              <a:t>J.P. Vernant)</a:t>
            </a:r>
            <a:r>
              <a:rPr lang="el-GR" sz="1800">
                <a:solidFill>
                  <a:srgbClr val="99FF99"/>
                </a:solidFill>
              </a:rPr>
              <a:t>:</a:t>
            </a:r>
          </a:p>
          <a:p>
            <a:pPr lvl="3">
              <a:lnSpc>
                <a:spcPct val="90000"/>
              </a:lnSpc>
              <a:spcBef>
                <a:spcPts val="45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sz="1800">
                <a:solidFill>
                  <a:srgbClr val="99FF99"/>
                </a:solidFill>
              </a:rPr>
              <a:t>Ιδιωτικό είναι αυτό που ανήκει σε κάποιον προσωπικά, στην ιδιαιτερότητά του, στη διαφορά του από τους άλλους</a:t>
            </a:r>
          </a:p>
          <a:p>
            <a:pPr lvl="3">
              <a:lnSpc>
                <a:spcPct val="90000"/>
              </a:lnSpc>
              <a:spcBef>
                <a:spcPts val="45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sz="1800">
                <a:solidFill>
                  <a:srgbClr val="99FF99"/>
                </a:solidFill>
              </a:rPr>
              <a:t>Δημόσιο είναι αυτό που πρέπει να τεθεί «ες μέσον» και να μοιραστεί εξίσου στα μέλη μιας ομάδας</a:t>
            </a:r>
          </a:p>
          <a:p>
            <a:pPr lvl="2">
              <a:lnSpc>
                <a:spcPct val="90000"/>
              </a:lnSpc>
              <a:spcBef>
                <a:spcPts val="45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sz="1800">
                <a:solidFill>
                  <a:srgbClr val="99FF99"/>
                </a:solidFill>
              </a:rPr>
              <a:t>Η σύγχρονη τεχνοκρατική αντίληψη</a:t>
            </a:r>
          </a:p>
          <a:p>
            <a:pPr lvl="3">
              <a:lnSpc>
                <a:spcPct val="90000"/>
              </a:lnSpc>
              <a:spcBef>
                <a:spcPts val="45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sz="1800">
                <a:solidFill>
                  <a:srgbClr val="99FF99"/>
                </a:solidFill>
              </a:rPr>
              <a:t>Διάκριση με βάση δύο κριτήρια:</a:t>
            </a:r>
          </a:p>
          <a:p>
            <a:pPr lvl="4">
              <a:lnSpc>
                <a:spcPct val="90000"/>
              </a:lnSpc>
              <a:spcBef>
                <a:spcPts val="45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sz="1800">
                <a:solidFill>
                  <a:srgbClr val="99FF99"/>
                </a:solidFill>
              </a:rPr>
              <a:t>τη δυνατότητα αποκλεισμού του χρήστη από ένα αγαθό</a:t>
            </a:r>
          </a:p>
          <a:p>
            <a:pPr lvl="4">
              <a:lnSpc>
                <a:spcPct val="90000"/>
              </a:lnSpc>
              <a:spcBef>
                <a:spcPts val="45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sz="1800">
                <a:solidFill>
                  <a:srgbClr val="99FF99"/>
                </a:solidFill>
              </a:rPr>
              <a:t>την ανταγωνιστικότητα των χρήσεων σχετικά με τη διάθεση του αγαθού</a:t>
            </a:r>
            <a:r>
              <a:rPr lang="en-US" sz="1800">
                <a:solidFill>
                  <a:srgbClr val="99FF99"/>
                </a:solidFill>
              </a:rPr>
              <a:t> (</a:t>
            </a:r>
            <a:r>
              <a:rPr lang="el-GR" sz="1800">
                <a:solidFill>
                  <a:srgbClr val="99FF99"/>
                </a:solidFill>
              </a:rPr>
              <a:t>αφαιρεσιμότητα, </a:t>
            </a:r>
            <a:r>
              <a:rPr lang="en-US" sz="1800">
                <a:solidFill>
                  <a:srgbClr val="99FF99"/>
                </a:solidFill>
              </a:rPr>
              <a:t>E. Ostrom)</a:t>
            </a:r>
          </a:p>
          <a:p>
            <a:pPr marL="741363" lvl="1" indent="-282575">
              <a:lnSpc>
                <a:spcPct val="90000"/>
              </a:lnSpc>
              <a:spcBef>
                <a:spcPts val="450"/>
              </a:spcBef>
              <a:buClrTx/>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endParaRPr lang="el-GR" sz="1800">
              <a:solidFill>
                <a:srgbClr val="99FF99"/>
              </a:solidFill>
            </a:endParaRPr>
          </a:p>
          <a:p>
            <a:pPr marL="341313" indent="-339725">
              <a:lnSpc>
                <a:spcPct val="90000"/>
              </a:lnSpc>
              <a:spcBef>
                <a:spcPts val="450"/>
              </a:spcBef>
              <a:buClrTx/>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endParaRPr lang="el-GR" sz="1800">
              <a:solidFill>
                <a:srgbClr val="99FF99"/>
              </a:solidFill>
            </a:endParaRPr>
          </a:p>
          <a:p>
            <a:pPr marL="341313" indent="-339725">
              <a:lnSpc>
                <a:spcPct val="90000"/>
              </a:lnSpc>
              <a:spcBef>
                <a:spcPts val="450"/>
              </a:spcBef>
              <a:buClrTx/>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endParaRPr lang="el-GR" sz="1800">
              <a:solidFill>
                <a:srgbClr val="99FF99"/>
              </a:solidFill>
            </a:endParaRPr>
          </a:p>
        </p:txBody>
      </p:sp>
    </p:spTree>
  </p:cSld>
  <p:clrMapOvr>
    <a:masterClrMapping/>
  </p:clrMapOvr>
  <p:transition>
    <p:randomBar dir="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Γιατί  θα υπάρχει πάντα πρόβλημα με το νερό;</a:t>
            </a:r>
          </a:p>
        </p:txBody>
      </p:sp>
      <p:sp>
        <p:nvSpPr>
          <p:cNvPr id="9218" name="Text Box 2"/>
          <p:cNvSpPr txBox="1">
            <a:spLocks noChangeArrowheads="1"/>
          </p:cNvSpPr>
          <p:nvPr/>
        </p:nvSpPr>
        <p:spPr bwMode="auto">
          <a:xfrm>
            <a:off x="457200" y="1052513"/>
            <a:ext cx="8229600" cy="5073650"/>
          </a:xfrm>
          <a:prstGeom prst="rect">
            <a:avLst/>
          </a:prstGeom>
          <a:noFill/>
          <a:ln w="9525" cap="flat">
            <a:noFill/>
            <a:round/>
            <a:headEnd/>
            <a:tailEnd/>
          </a:ln>
          <a:effectLst/>
        </p:spPr>
        <p:txBody>
          <a:bodyPr/>
          <a:lstStyle/>
          <a:p>
            <a:pPr marL="339725" indent="-339725">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a:solidFill>
                  <a:srgbClr val="99FF99"/>
                </a:solidFill>
              </a:rPr>
              <a:t>Οι φυσικές συνθήκες βρίσκονται σε διαρκή μεταβολή, τόσο στην ανθρώπινη, όσο και στη γεωλογική κλίμακα χρόνου</a:t>
            </a:r>
          </a:p>
        </p:txBody>
      </p:sp>
      <p:pic>
        <p:nvPicPr>
          <p:cNvPr id="9219" name="Picture 3"/>
          <p:cNvPicPr>
            <a:picLocks noChangeAspect="1" noChangeArrowheads="1"/>
          </p:cNvPicPr>
          <p:nvPr/>
        </p:nvPicPr>
        <p:blipFill>
          <a:blip r:embed="rId3" cstate="print"/>
          <a:srcRect/>
          <a:stretch>
            <a:fillRect/>
          </a:stretch>
        </p:blipFill>
        <p:spPr bwMode="auto">
          <a:xfrm>
            <a:off x="1187450" y="1773238"/>
            <a:ext cx="6985000" cy="4103687"/>
          </a:xfrm>
          <a:prstGeom prst="rect">
            <a:avLst/>
          </a:prstGeom>
          <a:noFill/>
          <a:ln w="9525" cap="flat">
            <a:noFill/>
            <a:round/>
            <a:headEnd/>
            <a:tailEnd/>
          </a:ln>
          <a:effectLst/>
        </p:spPr>
      </p:pic>
      <p:sp>
        <p:nvSpPr>
          <p:cNvPr id="9220" name="Text Box 4"/>
          <p:cNvSpPr txBox="1">
            <a:spLocks noChangeArrowheads="1"/>
          </p:cNvSpPr>
          <p:nvPr/>
        </p:nvSpPr>
        <p:spPr bwMode="auto">
          <a:xfrm>
            <a:off x="879475" y="6021388"/>
            <a:ext cx="8156575" cy="642937"/>
          </a:xfrm>
          <a:prstGeom prst="rect">
            <a:avLst/>
          </a:prstGeom>
          <a:noFill/>
          <a:ln w="9525" cap="flat">
            <a:noFill/>
            <a:round/>
            <a:headEnd/>
            <a:tailEnd/>
          </a:ln>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800">
                <a:solidFill>
                  <a:srgbClr val="99FF99"/>
                </a:solidFill>
              </a:rPr>
              <a:t>Παραλίμνιοι οικισμοί στην περιοχή της σημερινής ερήμου Σαχάρας την περίοδο 7.000-4.500</a:t>
            </a:r>
            <a:r>
              <a:rPr lang="en-US" sz="1800">
                <a:solidFill>
                  <a:srgbClr val="99FF99"/>
                </a:solidFill>
              </a:rPr>
              <a:t>BP</a:t>
            </a:r>
            <a:r>
              <a:rPr lang="el-GR" sz="1800">
                <a:solidFill>
                  <a:srgbClr val="99FF99"/>
                </a:solidFill>
              </a:rPr>
              <a:t>. (Πηγή: </a:t>
            </a:r>
            <a:r>
              <a:rPr lang="en-GB" sz="1800">
                <a:solidFill>
                  <a:srgbClr val="99FF99"/>
                </a:solidFill>
              </a:rPr>
              <a:t>Kr</a:t>
            </a:r>
            <a:r>
              <a:rPr lang="el-GR" sz="1800">
                <a:solidFill>
                  <a:srgbClr val="99FF99"/>
                </a:solidFill>
              </a:rPr>
              <a:t>ö</a:t>
            </a:r>
            <a:r>
              <a:rPr lang="en-GB" sz="1800">
                <a:solidFill>
                  <a:srgbClr val="99FF99"/>
                </a:solidFill>
              </a:rPr>
              <a:t>pelin</a:t>
            </a:r>
            <a:r>
              <a:rPr lang="el-GR" sz="1800">
                <a:solidFill>
                  <a:srgbClr val="99FF99"/>
                </a:solidFill>
              </a:rPr>
              <a:t>, 2001).</a:t>
            </a:r>
            <a:r>
              <a:rPr lang="en-GB" sz="1800">
                <a:solidFill>
                  <a:srgbClr val="99FF99"/>
                </a:solidFill>
              </a:rPr>
              <a:t> </a:t>
            </a:r>
          </a:p>
        </p:txBody>
      </p:sp>
    </p:spTree>
  </p:cSld>
  <p:clrMapOvr>
    <a:masterClrMapping/>
  </p:clrMapOvr>
  <p:transition>
    <p:randomBar dir="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69633"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Οι μελλοντικές προκλήσεις</a:t>
            </a:r>
          </a:p>
        </p:txBody>
      </p:sp>
      <p:graphicFrame>
        <p:nvGraphicFramePr>
          <p:cNvPr id="69634" name="Group 2"/>
          <p:cNvGraphicFramePr>
            <a:graphicFrameLocks noGrp="1"/>
          </p:cNvGraphicFramePr>
          <p:nvPr/>
        </p:nvGraphicFramePr>
        <p:xfrm>
          <a:off x="1042988" y="4365625"/>
          <a:ext cx="6996112" cy="2192338"/>
        </p:xfrm>
        <a:graphic>
          <a:graphicData uri="http://schemas.openxmlformats.org/drawingml/2006/table">
            <a:tbl>
              <a:tblPr/>
              <a:tblGrid>
                <a:gridCol w="1727200"/>
                <a:gridCol w="2667000"/>
                <a:gridCol w="2601912"/>
              </a:tblGrid>
              <a:tr h="730250">
                <a:tc>
                  <a:txBody>
                    <a:bodyPr/>
                    <a:lstStyle/>
                    <a:p>
                      <a:pPr marL="0" marR="0" lvl="0" indent="0" algn="l" defTabSz="457200" rtl="0" eaLnBrk="1" fontAlgn="base" latinLnBrk="0" hangingPunct="1">
                        <a:lnSpc>
                          <a:spcPct val="87000"/>
                        </a:lnSpc>
                        <a:spcBef>
                          <a:spcPts val="40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l-GR" sz="1600" b="0" i="0" u="none" strike="noStrike" cap="none" normalizeH="0" baseline="0" smtClean="0">
                        <a:ln>
                          <a:noFill/>
                        </a:ln>
                        <a:solidFill>
                          <a:srgbClr val="99FF99"/>
                        </a:solidFill>
                        <a:effectLst/>
                        <a:latin typeface="Arial" charset="0"/>
                        <a:ea typeface="Microsoft YaHei" charset="-122"/>
                      </a:endParaRPr>
                    </a:p>
                  </a:txBody>
                  <a:tcPr marL="90000" marR="90000" marT="87048" marB="46800" horzOverflow="overflow">
                    <a:lnL w="2880" cap="flat" cmpd="sng" algn="ctr">
                      <a:solidFill>
                        <a:srgbClr val="99FFCC"/>
                      </a:solidFill>
                      <a:prstDash val="solid"/>
                      <a:round/>
                      <a:headEnd type="none" w="med" len="med"/>
                      <a:tailEnd type="none" w="med" len="med"/>
                    </a:lnL>
                    <a:lnR w="2880" cap="flat" cmpd="sng" algn="ctr">
                      <a:solidFill>
                        <a:srgbClr val="99FFCC"/>
                      </a:solidFill>
                      <a:prstDash val="solid"/>
                      <a:round/>
                      <a:headEnd type="none" w="med" len="med"/>
                      <a:tailEnd type="none" w="med" len="med"/>
                    </a:lnR>
                    <a:lnT w="2880" cap="flat" cmpd="sng" algn="ctr">
                      <a:solidFill>
                        <a:srgbClr val="99FFCC"/>
                      </a:solidFill>
                      <a:prstDash val="solid"/>
                      <a:round/>
                      <a:headEnd type="none" w="med" len="med"/>
                      <a:tailEnd type="none" w="med" len="med"/>
                    </a:lnT>
                    <a:lnB w="2880" cap="flat" cmpd="sng" algn="ctr">
                      <a:solidFill>
                        <a:srgbClr val="99FFCC"/>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ts val="40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smtClean="0">
                          <a:ln>
                            <a:noFill/>
                          </a:ln>
                          <a:solidFill>
                            <a:srgbClr val="99FF99"/>
                          </a:solidFill>
                          <a:effectLst/>
                          <a:latin typeface="Arial" charset="0"/>
                          <a:ea typeface="Microsoft YaHei" charset="-122"/>
                        </a:rPr>
                        <a:t>Excludable</a:t>
                      </a:r>
                    </a:p>
                  </a:txBody>
                  <a:tcPr marL="90000" marR="90000" marT="87048" marB="46800" horzOverflow="overflow">
                    <a:lnL w="2880" cap="flat" cmpd="sng" algn="ctr">
                      <a:solidFill>
                        <a:srgbClr val="99FFCC"/>
                      </a:solidFill>
                      <a:prstDash val="solid"/>
                      <a:round/>
                      <a:headEnd type="none" w="med" len="med"/>
                      <a:tailEnd type="none" w="med" len="med"/>
                    </a:lnL>
                    <a:lnR w="2880" cap="flat" cmpd="sng" algn="ctr">
                      <a:solidFill>
                        <a:srgbClr val="99FFCC"/>
                      </a:solidFill>
                      <a:prstDash val="solid"/>
                      <a:round/>
                      <a:headEnd type="none" w="med" len="med"/>
                      <a:tailEnd type="none" w="med" len="med"/>
                    </a:lnR>
                    <a:lnT w="2880" cap="flat" cmpd="sng" algn="ctr">
                      <a:solidFill>
                        <a:srgbClr val="99FFCC"/>
                      </a:solidFill>
                      <a:prstDash val="solid"/>
                      <a:round/>
                      <a:headEnd type="none" w="med" len="med"/>
                      <a:tailEnd type="none" w="med" len="med"/>
                    </a:lnT>
                    <a:lnB w="2880" cap="flat" cmpd="sng" algn="ctr">
                      <a:solidFill>
                        <a:srgbClr val="99FFCC"/>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ts val="40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smtClean="0">
                          <a:ln>
                            <a:noFill/>
                          </a:ln>
                          <a:solidFill>
                            <a:srgbClr val="99FF99"/>
                          </a:solidFill>
                          <a:effectLst/>
                          <a:latin typeface="Arial" charset="0"/>
                          <a:ea typeface="Microsoft YaHei" charset="-122"/>
                        </a:rPr>
                        <a:t>Non-excludable</a:t>
                      </a:r>
                    </a:p>
                  </a:txBody>
                  <a:tcPr marL="90000" marR="90000" marT="87048" marB="46800" horzOverflow="overflow">
                    <a:lnL w="2880" cap="flat" cmpd="sng" algn="ctr">
                      <a:solidFill>
                        <a:srgbClr val="99FFCC"/>
                      </a:solidFill>
                      <a:prstDash val="solid"/>
                      <a:round/>
                      <a:headEnd type="none" w="med" len="med"/>
                      <a:tailEnd type="none" w="med" len="med"/>
                    </a:lnL>
                    <a:lnR w="2880" cap="flat" cmpd="sng" algn="ctr">
                      <a:solidFill>
                        <a:srgbClr val="99FFCC"/>
                      </a:solidFill>
                      <a:prstDash val="solid"/>
                      <a:round/>
                      <a:headEnd type="none" w="med" len="med"/>
                      <a:tailEnd type="none" w="med" len="med"/>
                    </a:lnR>
                    <a:lnT w="2880" cap="flat" cmpd="sng" algn="ctr">
                      <a:solidFill>
                        <a:srgbClr val="99FFCC"/>
                      </a:solidFill>
                      <a:prstDash val="solid"/>
                      <a:round/>
                      <a:headEnd type="none" w="med" len="med"/>
                      <a:tailEnd type="none" w="med" len="med"/>
                    </a:lnT>
                    <a:lnB w="2880" cap="flat" cmpd="sng" algn="ctr">
                      <a:solidFill>
                        <a:srgbClr val="99FFCC"/>
                      </a:solidFill>
                      <a:prstDash val="solid"/>
                      <a:round/>
                      <a:headEnd type="none" w="med" len="med"/>
                      <a:tailEnd type="none" w="med" len="med"/>
                    </a:lnB>
                    <a:lnTlToBr>
                      <a:noFill/>
                    </a:lnTlToBr>
                    <a:lnBlToTr>
                      <a:noFill/>
                    </a:lnBlToTr>
                    <a:noFill/>
                  </a:tcPr>
                </a:tc>
              </a:tr>
              <a:tr h="731838">
                <a:tc>
                  <a:txBody>
                    <a:bodyPr/>
                    <a:lstStyle/>
                    <a:p>
                      <a:pPr marL="0" marR="0" lvl="0" indent="0" algn="l" defTabSz="457200" rtl="0" eaLnBrk="1" fontAlgn="base" latinLnBrk="0" hangingPunct="1">
                        <a:lnSpc>
                          <a:spcPct val="87000"/>
                        </a:lnSpc>
                        <a:spcBef>
                          <a:spcPts val="40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smtClean="0">
                          <a:ln>
                            <a:noFill/>
                          </a:ln>
                          <a:solidFill>
                            <a:srgbClr val="99FF99"/>
                          </a:solidFill>
                          <a:effectLst/>
                          <a:latin typeface="Arial" charset="0"/>
                          <a:ea typeface="Microsoft YaHei" charset="-122"/>
                        </a:rPr>
                        <a:t>Rivalrous</a:t>
                      </a:r>
                    </a:p>
                  </a:txBody>
                  <a:tcPr marL="90000" marR="90000" marT="87048" marB="46800" horzOverflow="overflow">
                    <a:lnL w="2880" cap="flat" cmpd="sng" algn="ctr">
                      <a:solidFill>
                        <a:srgbClr val="99FFCC"/>
                      </a:solidFill>
                      <a:prstDash val="solid"/>
                      <a:round/>
                      <a:headEnd type="none" w="med" len="med"/>
                      <a:tailEnd type="none" w="med" len="med"/>
                    </a:lnL>
                    <a:lnR w="2880" cap="flat" cmpd="sng" algn="ctr">
                      <a:solidFill>
                        <a:srgbClr val="99FFCC"/>
                      </a:solidFill>
                      <a:prstDash val="solid"/>
                      <a:round/>
                      <a:headEnd type="none" w="med" len="med"/>
                      <a:tailEnd type="none" w="med" len="med"/>
                    </a:lnR>
                    <a:lnT w="2880" cap="flat" cmpd="sng" algn="ctr">
                      <a:solidFill>
                        <a:srgbClr val="99FFCC"/>
                      </a:solidFill>
                      <a:prstDash val="solid"/>
                      <a:round/>
                      <a:headEnd type="none" w="med" len="med"/>
                      <a:tailEnd type="none" w="med" len="med"/>
                    </a:lnT>
                    <a:lnB w="2880" cap="flat" cmpd="sng" algn="ctr">
                      <a:solidFill>
                        <a:srgbClr val="99FFCC"/>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87000"/>
                        </a:lnSpc>
                        <a:spcBef>
                          <a:spcPts val="40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0" i="0" u="none" strike="noStrike" cap="none" normalizeH="0" baseline="0" smtClean="0">
                          <a:ln>
                            <a:noFill/>
                          </a:ln>
                          <a:solidFill>
                            <a:srgbClr val="99FF99"/>
                          </a:solidFill>
                          <a:effectLst/>
                          <a:latin typeface="Arial" charset="0"/>
                          <a:ea typeface="Microsoft YaHei" charset="-122"/>
                        </a:rPr>
                        <a:t>Private Goods (food, clothing, cars)</a:t>
                      </a:r>
                    </a:p>
                  </a:txBody>
                  <a:tcPr marL="90000" marR="90000" marT="87048" marB="46800" horzOverflow="overflow">
                    <a:lnL w="2880" cap="flat" cmpd="sng" algn="ctr">
                      <a:solidFill>
                        <a:srgbClr val="99FFCC"/>
                      </a:solidFill>
                      <a:prstDash val="solid"/>
                      <a:round/>
                      <a:headEnd type="none" w="med" len="med"/>
                      <a:tailEnd type="none" w="med" len="med"/>
                    </a:lnL>
                    <a:lnR w="2880" cap="flat" cmpd="sng" algn="ctr">
                      <a:solidFill>
                        <a:srgbClr val="99FFCC"/>
                      </a:solidFill>
                      <a:prstDash val="solid"/>
                      <a:round/>
                      <a:headEnd type="none" w="med" len="med"/>
                      <a:tailEnd type="none" w="med" len="med"/>
                    </a:lnR>
                    <a:lnT w="2880" cap="flat" cmpd="sng" algn="ctr">
                      <a:solidFill>
                        <a:srgbClr val="99FFCC"/>
                      </a:solidFill>
                      <a:prstDash val="solid"/>
                      <a:round/>
                      <a:headEnd type="none" w="med" len="med"/>
                      <a:tailEnd type="none" w="med" len="med"/>
                    </a:lnT>
                    <a:lnB w="2880" cap="flat" cmpd="sng" algn="ctr">
                      <a:solidFill>
                        <a:srgbClr val="99FFCC"/>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87000"/>
                        </a:lnSpc>
                        <a:spcBef>
                          <a:spcPts val="40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0" i="0" u="none" strike="noStrike" cap="none" normalizeH="0" baseline="0" smtClean="0">
                          <a:ln>
                            <a:noFill/>
                          </a:ln>
                          <a:solidFill>
                            <a:srgbClr val="99FF99"/>
                          </a:solidFill>
                          <a:effectLst/>
                          <a:latin typeface="Arial" charset="0"/>
                          <a:ea typeface="Microsoft YaHei" charset="-122"/>
                        </a:rPr>
                        <a:t>Common (Common Pool Resources)</a:t>
                      </a:r>
                    </a:p>
                  </a:txBody>
                  <a:tcPr marL="90000" marR="90000" marT="87048" marB="46800" horzOverflow="overflow">
                    <a:lnL w="2880" cap="flat" cmpd="sng" algn="ctr">
                      <a:solidFill>
                        <a:srgbClr val="99FFCC"/>
                      </a:solidFill>
                      <a:prstDash val="solid"/>
                      <a:round/>
                      <a:headEnd type="none" w="med" len="med"/>
                      <a:tailEnd type="none" w="med" len="med"/>
                    </a:lnL>
                    <a:lnR w="2880" cap="flat" cmpd="sng" algn="ctr">
                      <a:solidFill>
                        <a:srgbClr val="99FFCC"/>
                      </a:solidFill>
                      <a:prstDash val="solid"/>
                      <a:round/>
                      <a:headEnd type="none" w="med" len="med"/>
                      <a:tailEnd type="none" w="med" len="med"/>
                    </a:lnR>
                    <a:lnT w="2880" cap="flat" cmpd="sng" algn="ctr">
                      <a:solidFill>
                        <a:srgbClr val="99FFCC"/>
                      </a:solidFill>
                      <a:prstDash val="solid"/>
                      <a:round/>
                      <a:headEnd type="none" w="med" len="med"/>
                      <a:tailEnd type="none" w="med" len="med"/>
                    </a:lnT>
                    <a:lnB w="2880" cap="flat" cmpd="sng" algn="ctr">
                      <a:solidFill>
                        <a:srgbClr val="99FFCC"/>
                      </a:solidFill>
                      <a:prstDash val="solid"/>
                      <a:round/>
                      <a:headEnd type="none" w="med" len="med"/>
                      <a:tailEnd type="none" w="med" len="med"/>
                    </a:lnB>
                    <a:lnTlToBr>
                      <a:noFill/>
                    </a:lnTlToBr>
                    <a:lnBlToTr>
                      <a:noFill/>
                    </a:lnBlToTr>
                    <a:noFill/>
                  </a:tcPr>
                </a:tc>
              </a:tr>
              <a:tr h="730250">
                <a:tc>
                  <a:txBody>
                    <a:bodyPr/>
                    <a:lstStyle/>
                    <a:p>
                      <a:pPr marL="0" marR="0" lvl="0" indent="0" algn="l" defTabSz="457200" rtl="0" eaLnBrk="1" fontAlgn="base" latinLnBrk="0" hangingPunct="1">
                        <a:lnSpc>
                          <a:spcPct val="87000"/>
                        </a:lnSpc>
                        <a:spcBef>
                          <a:spcPts val="40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smtClean="0">
                          <a:ln>
                            <a:noFill/>
                          </a:ln>
                          <a:solidFill>
                            <a:srgbClr val="99FF99"/>
                          </a:solidFill>
                          <a:effectLst/>
                          <a:latin typeface="Arial" charset="0"/>
                          <a:ea typeface="Microsoft YaHei" charset="-122"/>
                        </a:rPr>
                        <a:t>Non Rivalrous</a:t>
                      </a:r>
                    </a:p>
                  </a:txBody>
                  <a:tcPr marL="90000" marR="90000" marT="87048" marB="46800" horzOverflow="overflow">
                    <a:lnL w="2880" cap="flat" cmpd="sng" algn="ctr">
                      <a:solidFill>
                        <a:srgbClr val="99FFCC"/>
                      </a:solidFill>
                      <a:prstDash val="solid"/>
                      <a:round/>
                      <a:headEnd type="none" w="med" len="med"/>
                      <a:tailEnd type="none" w="med" len="med"/>
                    </a:lnL>
                    <a:lnR w="2880" cap="flat" cmpd="sng" algn="ctr">
                      <a:solidFill>
                        <a:srgbClr val="99FFCC"/>
                      </a:solidFill>
                      <a:prstDash val="solid"/>
                      <a:round/>
                      <a:headEnd type="none" w="med" len="med"/>
                      <a:tailEnd type="none" w="med" len="med"/>
                    </a:lnR>
                    <a:lnT w="2880" cap="flat" cmpd="sng" algn="ctr">
                      <a:solidFill>
                        <a:srgbClr val="99FFCC"/>
                      </a:solidFill>
                      <a:prstDash val="solid"/>
                      <a:round/>
                      <a:headEnd type="none" w="med" len="med"/>
                      <a:tailEnd type="none" w="med" len="med"/>
                    </a:lnT>
                    <a:lnB w="2880" cap="flat" cmpd="sng" algn="ctr">
                      <a:solidFill>
                        <a:srgbClr val="99FFCC"/>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87000"/>
                        </a:lnSpc>
                        <a:spcBef>
                          <a:spcPts val="40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0" i="0" u="none" strike="noStrike" cap="none" normalizeH="0" baseline="0" smtClean="0">
                          <a:ln>
                            <a:noFill/>
                          </a:ln>
                          <a:solidFill>
                            <a:srgbClr val="99FF99"/>
                          </a:solidFill>
                          <a:effectLst/>
                          <a:latin typeface="Arial" charset="0"/>
                          <a:ea typeface="Microsoft YaHei" charset="-122"/>
                        </a:rPr>
                        <a:t>Club Goods (cinemas, private parks, cable tv)</a:t>
                      </a:r>
                    </a:p>
                  </a:txBody>
                  <a:tcPr marL="90000" marR="90000" marT="87048" marB="46800" horzOverflow="overflow">
                    <a:lnL w="2880" cap="flat" cmpd="sng" algn="ctr">
                      <a:solidFill>
                        <a:srgbClr val="99FFCC"/>
                      </a:solidFill>
                      <a:prstDash val="solid"/>
                      <a:round/>
                      <a:headEnd type="none" w="med" len="med"/>
                      <a:tailEnd type="none" w="med" len="med"/>
                    </a:lnL>
                    <a:lnR w="2880" cap="flat" cmpd="sng" algn="ctr">
                      <a:solidFill>
                        <a:srgbClr val="99FFCC"/>
                      </a:solidFill>
                      <a:prstDash val="solid"/>
                      <a:round/>
                      <a:headEnd type="none" w="med" len="med"/>
                      <a:tailEnd type="none" w="med" len="med"/>
                    </a:lnR>
                    <a:lnT w="2880" cap="flat" cmpd="sng" algn="ctr">
                      <a:solidFill>
                        <a:srgbClr val="99FFCC"/>
                      </a:solidFill>
                      <a:prstDash val="solid"/>
                      <a:round/>
                      <a:headEnd type="none" w="med" len="med"/>
                      <a:tailEnd type="none" w="med" len="med"/>
                    </a:lnT>
                    <a:lnB w="2880" cap="flat" cmpd="sng" algn="ctr">
                      <a:solidFill>
                        <a:srgbClr val="99FFCC"/>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87000"/>
                        </a:lnSpc>
                        <a:spcBef>
                          <a:spcPts val="40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0" i="0" u="none" strike="noStrike" cap="none" normalizeH="0" baseline="0" smtClean="0">
                          <a:ln>
                            <a:noFill/>
                          </a:ln>
                          <a:solidFill>
                            <a:srgbClr val="99FF99"/>
                          </a:solidFill>
                          <a:effectLst/>
                          <a:latin typeface="Arial" charset="0"/>
                          <a:ea typeface="Microsoft YaHei" charset="-122"/>
                        </a:rPr>
                        <a:t>Public Goods (free tv, air</a:t>
                      </a:r>
                      <a:r>
                        <a:rPr kumimoji="0" lang="el-GR" sz="1600" b="0" i="0" u="none" strike="noStrike" cap="none" normalizeH="0" baseline="0" smtClean="0">
                          <a:ln>
                            <a:noFill/>
                          </a:ln>
                          <a:solidFill>
                            <a:srgbClr val="99FF99"/>
                          </a:solidFill>
                          <a:effectLst/>
                          <a:latin typeface="Arial" charset="0"/>
                          <a:ea typeface="Microsoft YaHei" charset="-122"/>
                        </a:rPr>
                        <a:t>)</a:t>
                      </a:r>
                    </a:p>
                  </a:txBody>
                  <a:tcPr marL="90000" marR="90000" marT="87048" marB="46800" horzOverflow="overflow">
                    <a:lnL w="2880" cap="flat" cmpd="sng" algn="ctr">
                      <a:solidFill>
                        <a:srgbClr val="99FFCC"/>
                      </a:solidFill>
                      <a:prstDash val="solid"/>
                      <a:round/>
                      <a:headEnd type="none" w="med" len="med"/>
                      <a:tailEnd type="none" w="med" len="med"/>
                    </a:lnL>
                    <a:lnR w="2880" cap="flat" cmpd="sng" algn="ctr">
                      <a:solidFill>
                        <a:srgbClr val="99FFCC"/>
                      </a:solidFill>
                      <a:prstDash val="solid"/>
                      <a:round/>
                      <a:headEnd type="none" w="med" len="med"/>
                      <a:tailEnd type="none" w="med" len="med"/>
                    </a:lnR>
                    <a:lnT w="2880" cap="flat" cmpd="sng" algn="ctr">
                      <a:solidFill>
                        <a:srgbClr val="99FFCC"/>
                      </a:solidFill>
                      <a:prstDash val="solid"/>
                      <a:round/>
                      <a:headEnd type="none" w="med" len="med"/>
                      <a:tailEnd type="none" w="med" len="med"/>
                    </a:lnT>
                    <a:lnB w="2880" cap="flat" cmpd="sng" algn="ctr">
                      <a:solidFill>
                        <a:srgbClr val="99FFCC"/>
                      </a:solidFill>
                      <a:prstDash val="solid"/>
                      <a:round/>
                      <a:headEnd type="none" w="med" len="med"/>
                      <a:tailEnd type="none" w="med" len="med"/>
                    </a:lnB>
                    <a:lnTlToBr>
                      <a:noFill/>
                    </a:lnTlToBr>
                    <a:lnBlToTr>
                      <a:noFill/>
                    </a:lnBlToTr>
                    <a:noFill/>
                  </a:tcPr>
                </a:tc>
              </a:tr>
            </a:tbl>
          </a:graphicData>
        </a:graphic>
      </p:graphicFrame>
      <p:pic>
        <p:nvPicPr>
          <p:cNvPr id="69668" name="Picture 36"/>
          <p:cNvPicPr>
            <a:picLocks noChangeAspect="1" noChangeArrowheads="1"/>
          </p:cNvPicPr>
          <p:nvPr/>
        </p:nvPicPr>
        <p:blipFill>
          <a:blip r:embed="rId3" cstate="print"/>
          <a:srcRect/>
          <a:stretch>
            <a:fillRect/>
          </a:stretch>
        </p:blipFill>
        <p:spPr bwMode="auto">
          <a:xfrm>
            <a:off x="180975" y="836613"/>
            <a:ext cx="8782050" cy="3238500"/>
          </a:xfrm>
          <a:prstGeom prst="rect">
            <a:avLst/>
          </a:prstGeom>
          <a:noFill/>
          <a:ln w="9525" cap="flat">
            <a:noFill/>
            <a:round/>
            <a:headEnd/>
            <a:tailEnd/>
          </a:ln>
          <a:effectLst/>
        </p:spPr>
      </p:pic>
    </p:spTree>
  </p:cSld>
  <p:clrMapOvr>
    <a:masterClrMapping/>
  </p:clrMapOvr>
  <p:transition>
    <p:randomBar dir="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70657"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Τα άλυτα προβλήματα</a:t>
            </a:r>
          </a:p>
        </p:txBody>
      </p:sp>
      <p:sp>
        <p:nvSpPr>
          <p:cNvPr id="70658" name="Text Box 2"/>
          <p:cNvSpPr txBox="1">
            <a:spLocks noChangeArrowheads="1"/>
          </p:cNvSpPr>
          <p:nvPr/>
        </p:nvSpPr>
        <p:spPr bwMode="auto">
          <a:xfrm>
            <a:off x="457200" y="1052513"/>
            <a:ext cx="8229600" cy="5073650"/>
          </a:xfrm>
          <a:prstGeom prst="rect">
            <a:avLst/>
          </a:prstGeom>
          <a:noFill/>
          <a:ln w="9525" cap="flat">
            <a:noFill/>
            <a:round/>
            <a:headEnd/>
            <a:tailEnd/>
          </a:ln>
          <a:effectLst/>
        </p:spPr>
        <p:txBody>
          <a:bodyPr/>
          <a:lstStyle/>
          <a:p>
            <a:pPr marL="339725" indent="-339725">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dirty="0">
                <a:solidFill>
                  <a:srgbClr val="99FF99"/>
                </a:solidFill>
              </a:rPr>
              <a:t>Χρήση και Κτήση στο Νερό και στο Περιβάλλον</a:t>
            </a:r>
          </a:p>
          <a:p>
            <a:pPr marL="739775" lvl="1" indent="-282575">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dirty="0">
                <a:solidFill>
                  <a:srgbClr val="99FF99"/>
                </a:solidFill>
              </a:rPr>
              <a:t>Tragedy of the Commons</a:t>
            </a:r>
          </a:p>
          <a:p>
            <a:pPr lvl="2">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dirty="0">
                <a:solidFill>
                  <a:srgbClr val="99FF99"/>
                </a:solidFill>
              </a:rPr>
              <a:t>Ίδιον όφελος εναντίον κοινού</a:t>
            </a:r>
          </a:p>
          <a:p>
            <a:pPr marL="739775" lvl="1" indent="-282575">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dirty="0">
                <a:solidFill>
                  <a:srgbClr val="99FF99"/>
                </a:solidFill>
              </a:rPr>
              <a:t>Θεωρία Παιγνίων</a:t>
            </a:r>
          </a:p>
          <a:p>
            <a:pPr lvl="2">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dirty="0">
                <a:solidFill>
                  <a:srgbClr val="99FF99"/>
                </a:solidFill>
              </a:rPr>
              <a:t>Τα μαθηματικά της κοινωνικής συμπεριφοράς</a:t>
            </a:r>
          </a:p>
          <a:p>
            <a:pPr marL="739775" lvl="1" indent="-282575">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dirty="0">
                <a:solidFill>
                  <a:srgbClr val="99FF99"/>
                </a:solidFill>
              </a:rPr>
              <a:t>Το εγωιστικό γονίδιο</a:t>
            </a:r>
          </a:p>
          <a:p>
            <a:pPr lvl="2">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dirty="0">
                <a:solidFill>
                  <a:srgbClr val="99FF99"/>
                </a:solidFill>
              </a:rPr>
              <a:t>Η «εγωιστική» εναντίον της «αλτρουιστικής» συμπεριφοράς</a:t>
            </a:r>
          </a:p>
          <a:p>
            <a:pPr marL="739775" lvl="1" indent="-282575">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dirty="0">
                <a:solidFill>
                  <a:srgbClr val="99FF99"/>
                </a:solidFill>
              </a:rPr>
              <a:t>«Κοινά τα των φίλων»</a:t>
            </a:r>
            <a:r>
              <a:rPr lang="en-US" dirty="0">
                <a:solidFill>
                  <a:srgbClr val="99FF99"/>
                </a:solidFill>
              </a:rPr>
              <a:t> - </a:t>
            </a:r>
            <a:r>
              <a:rPr lang="el-GR" dirty="0">
                <a:solidFill>
                  <a:srgbClr val="99FF99"/>
                </a:solidFill>
              </a:rPr>
              <a:t>«Ισότης, φιλότης»</a:t>
            </a:r>
          </a:p>
          <a:p>
            <a:pPr marL="739775" lvl="1" indent="-282575">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dirty="0">
                <a:solidFill>
                  <a:srgbClr val="99FF99"/>
                </a:solidFill>
              </a:rPr>
              <a:t>Οικονομικά του περιβάλλοντος </a:t>
            </a:r>
            <a:r>
              <a:rPr lang="en-US" dirty="0" err="1">
                <a:solidFill>
                  <a:srgbClr val="99FF99"/>
                </a:solidFill>
              </a:rPr>
              <a:t>vs</a:t>
            </a:r>
            <a:r>
              <a:rPr lang="en-US" dirty="0">
                <a:solidFill>
                  <a:srgbClr val="99FF99"/>
                </a:solidFill>
              </a:rPr>
              <a:t> </a:t>
            </a:r>
            <a:r>
              <a:rPr lang="el-GR" dirty="0">
                <a:solidFill>
                  <a:srgbClr val="99FF99"/>
                </a:solidFill>
              </a:rPr>
              <a:t>Οικολογικά Οικονομικά</a:t>
            </a:r>
          </a:p>
          <a:p>
            <a:pPr lvl="2">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dirty="0">
                <a:solidFill>
                  <a:srgbClr val="99FF99"/>
                </a:solidFill>
              </a:rPr>
              <a:t>Τα βιοφυσικά στοιχεία ως «εξωτερικότητες» της οικονομίας, ή η οικονομία ως υποσύνολο του οικοσυστήματος;</a:t>
            </a:r>
          </a:p>
          <a:p>
            <a:pPr lvl="2">
              <a:spcBef>
                <a:spcPts val="500"/>
              </a:spcBef>
              <a:buClr>
                <a:srgbClr val="99FF99"/>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l-GR" dirty="0">
                <a:solidFill>
                  <a:srgbClr val="99FF99"/>
                </a:solidFill>
              </a:rPr>
              <a:t>Ανταλλαξιμότητα του φυσικού με το ανθρώπινο κεφάλαιο ή μετακύλιση του κόστους (περιβαλλοντική αποτίμηση);</a:t>
            </a:r>
          </a:p>
          <a:p>
            <a:pPr marL="741363" lvl="1" indent="-282575">
              <a:spcBef>
                <a:spcPts val="500"/>
              </a:spcBef>
              <a:buClrTx/>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endParaRPr lang="el-GR" dirty="0">
              <a:solidFill>
                <a:srgbClr val="99FF99"/>
              </a:solidFill>
            </a:endParaRPr>
          </a:p>
          <a:p>
            <a:pPr lvl="2" indent="-227013">
              <a:spcBef>
                <a:spcPts val="500"/>
              </a:spcBef>
              <a:buClrTx/>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endParaRPr lang="el-GR" dirty="0">
              <a:solidFill>
                <a:srgbClr val="99FF99"/>
              </a:solidFill>
            </a:endParaRPr>
          </a:p>
          <a:p>
            <a:pPr marL="341313" indent="-339725">
              <a:spcBef>
                <a:spcPts val="500"/>
              </a:spcBef>
              <a:buClrTx/>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endParaRPr lang="el-GR" dirty="0">
              <a:solidFill>
                <a:srgbClr val="99FF99"/>
              </a:solidFill>
            </a:endParaRPr>
          </a:p>
          <a:p>
            <a:pPr marL="341313" indent="-339725">
              <a:spcBef>
                <a:spcPts val="500"/>
              </a:spcBef>
              <a:buClrTx/>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endParaRPr lang="el-GR" dirty="0">
              <a:solidFill>
                <a:srgbClr val="99FF99"/>
              </a:solidFill>
            </a:endParaRPr>
          </a:p>
          <a:p>
            <a:pPr marL="341313" indent="-339725">
              <a:spcBef>
                <a:spcPts val="500"/>
              </a:spcBef>
              <a:buClrTx/>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endParaRPr lang="el-GR" dirty="0">
              <a:solidFill>
                <a:srgbClr val="99FF99"/>
              </a:solidFill>
            </a:endParaRPr>
          </a:p>
        </p:txBody>
      </p:sp>
    </p:spTree>
  </p:cSld>
  <p:clrMapOvr>
    <a:masterClrMapping/>
  </p:clrMapOvr>
  <p:transition>
    <p:randomBar dir="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00CC"/>
            </a:gs>
            <a:gs pos="100000">
              <a:srgbClr val="003366"/>
            </a:gs>
          </a:gsLst>
          <a:lin ang="5400000" scaled="1"/>
        </a:gradFill>
        <a:effectLst/>
      </p:bgPr>
    </p:bg>
    <p:spTree>
      <p:nvGrpSpPr>
        <p:cNvPr id="1" name=""/>
        <p:cNvGrpSpPr/>
        <p:nvPr/>
      </p:nvGrpSpPr>
      <p:grpSpPr>
        <a:xfrm>
          <a:off x="0" y="0"/>
          <a:ext cx="0" cy="0"/>
          <a:chOff x="0" y="0"/>
          <a:chExt cx="0" cy="0"/>
        </a:xfrm>
      </p:grpSpPr>
      <p:sp>
        <p:nvSpPr>
          <p:cNvPr id="71681"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a:solidFill>
                  <a:srgbClr val="00FF00"/>
                </a:solidFill>
              </a:rPr>
              <a:t>Η διεπιστημονική προσέγγιση</a:t>
            </a:r>
          </a:p>
        </p:txBody>
      </p:sp>
      <p:sp>
        <p:nvSpPr>
          <p:cNvPr id="71682" name="Text Box 2"/>
          <p:cNvSpPr txBox="1">
            <a:spLocks noChangeArrowheads="1"/>
          </p:cNvSpPr>
          <p:nvPr/>
        </p:nvSpPr>
        <p:spPr bwMode="auto">
          <a:xfrm>
            <a:off x="457200" y="1052513"/>
            <a:ext cx="8229600" cy="5073650"/>
          </a:xfrm>
          <a:prstGeom prst="rect">
            <a:avLst/>
          </a:prstGeom>
          <a:noFill/>
          <a:ln w="9525" cap="flat">
            <a:noFill/>
            <a:round/>
            <a:headEnd/>
            <a:tailEnd/>
          </a:ln>
          <a:effectLst/>
        </p:spPr>
        <p:txBody>
          <a:bodyPr/>
          <a:lstStyle/>
          <a:p>
            <a:pPr marL="342900" indent="-339725">
              <a:lnSpc>
                <a:spcPct val="90000"/>
              </a:lnSpc>
              <a:spcBef>
                <a:spcPts val="500"/>
              </a:spcBef>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i="1">
                <a:solidFill>
                  <a:srgbClr val="99FF99"/>
                </a:solidFill>
              </a:rPr>
              <a:t>“Interdisciplinary research is changing environmental science.</a:t>
            </a:r>
          </a:p>
          <a:p>
            <a:pPr marL="342900" indent="-339725">
              <a:lnSpc>
                <a:spcPct val="90000"/>
              </a:lnSpc>
              <a:spcBef>
                <a:spcPts val="500"/>
              </a:spcBef>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i="1">
                <a:solidFill>
                  <a:srgbClr val="99FF99"/>
                </a:solidFill>
              </a:rPr>
              <a:t>…</a:t>
            </a:r>
          </a:p>
          <a:p>
            <a:pPr marL="342900" indent="-339725">
              <a:lnSpc>
                <a:spcPct val="90000"/>
              </a:lnSpc>
              <a:spcBef>
                <a:spcPts val="500"/>
              </a:spcBef>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i="1">
                <a:solidFill>
                  <a:srgbClr val="99FF99"/>
                </a:solidFill>
              </a:rPr>
              <a:t>Interdisciplinary science is more applied and management/policy more relevant than in disciplinary research.</a:t>
            </a:r>
          </a:p>
          <a:p>
            <a:pPr marL="342900" indent="-339725">
              <a:lnSpc>
                <a:spcPct val="90000"/>
              </a:lnSpc>
              <a:spcBef>
                <a:spcPts val="500"/>
              </a:spcBef>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i="1">
                <a:solidFill>
                  <a:srgbClr val="99FF99"/>
                </a:solidFill>
              </a:rPr>
              <a:t>…</a:t>
            </a:r>
          </a:p>
          <a:p>
            <a:pPr marL="342900" indent="-339725">
              <a:lnSpc>
                <a:spcPct val="90000"/>
              </a:lnSpc>
              <a:spcBef>
                <a:spcPts val="500"/>
              </a:spcBef>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i="1">
                <a:solidFill>
                  <a:srgbClr val="99FF99"/>
                </a:solidFill>
              </a:rPr>
              <a:t>All investigators need to park their egos at the door.</a:t>
            </a:r>
          </a:p>
          <a:p>
            <a:pPr marL="342900" indent="-339725">
              <a:lnSpc>
                <a:spcPct val="90000"/>
              </a:lnSpc>
              <a:spcBef>
                <a:spcPts val="500"/>
              </a:spcBef>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i="1">
                <a:solidFill>
                  <a:srgbClr val="99FF99"/>
                </a:solidFill>
              </a:rPr>
              <a:t>…</a:t>
            </a:r>
          </a:p>
          <a:p>
            <a:pPr marL="342900" indent="-339725">
              <a:lnSpc>
                <a:spcPct val="90000"/>
              </a:lnSpc>
              <a:spcBef>
                <a:spcPts val="500"/>
              </a:spcBef>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i="1">
                <a:solidFill>
                  <a:srgbClr val="99FF99"/>
                </a:solidFill>
              </a:rPr>
              <a:t>Interdisciplinary programs are developing the next generation of scientists and engineers.</a:t>
            </a:r>
          </a:p>
          <a:p>
            <a:pPr marL="342900" indent="-339725">
              <a:lnSpc>
                <a:spcPct val="90000"/>
              </a:lnSpc>
              <a:spcBef>
                <a:spcPts val="500"/>
              </a:spcBef>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i="1">
                <a:solidFill>
                  <a:srgbClr val="99FF99"/>
                </a:solidFill>
              </a:rPr>
              <a:t>...</a:t>
            </a:r>
          </a:p>
          <a:p>
            <a:pPr marL="342900" indent="-339725">
              <a:lnSpc>
                <a:spcPct val="90000"/>
              </a:lnSpc>
              <a:spcBef>
                <a:spcPts val="500"/>
              </a:spcBef>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i="1">
                <a:solidFill>
                  <a:srgbClr val="99FF99"/>
                </a:solidFill>
              </a:rPr>
              <a:t>Three years is short for interdisciplinary research</a:t>
            </a:r>
          </a:p>
          <a:p>
            <a:pPr marL="342900" indent="-339725">
              <a:lnSpc>
                <a:spcPct val="90000"/>
              </a:lnSpc>
              <a:spcBef>
                <a:spcPts val="500"/>
              </a:spcBef>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i="1">
                <a:solidFill>
                  <a:srgbClr val="99FF99"/>
                </a:solidFill>
              </a:rPr>
              <a:t>projects.”</a:t>
            </a:r>
          </a:p>
          <a:p>
            <a:pPr marL="342900" indent="-339725">
              <a:lnSpc>
                <a:spcPct val="90000"/>
              </a:lnSpc>
              <a:spcBef>
                <a:spcPts val="500"/>
              </a:spcBef>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endParaRPr lang="en-US" i="1">
              <a:solidFill>
                <a:srgbClr val="99FF99"/>
              </a:solidFill>
            </a:endParaRPr>
          </a:p>
          <a:p>
            <a:pPr marL="342900" indent="-339725">
              <a:lnSpc>
                <a:spcPct val="90000"/>
              </a:lnSpc>
              <a:spcBef>
                <a:spcPts val="350"/>
              </a:spcBef>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1400">
                <a:solidFill>
                  <a:srgbClr val="99FF99"/>
                </a:solidFill>
              </a:rPr>
              <a:t>Levinson, B., Thornton, K.W. (2003). Managing Interdisciplinary Research: Lessons Learned from the EPA-STAR /NSF/USDA Water and Watersheds Research Program</a:t>
            </a:r>
          </a:p>
          <a:p>
            <a:pPr marL="342900" indent="-339725">
              <a:lnSpc>
                <a:spcPct val="90000"/>
              </a:lnSpc>
              <a:spcBef>
                <a:spcPts val="350"/>
              </a:spcBef>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endParaRPr lang="en-US" sz="1400">
              <a:solidFill>
                <a:srgbClr val="99FF99"/>
              </a:solidFill>
            </a:endParaRPr>
          </a:p>
        </p:txBody>
      </p:sp>
    </p:spTree>
  </p:cSld>
  <p:clrMapOvr>
    <a:masterClrMapping/>
  </p:clrMapOvr>
  <p:transition>
    <p:randomBar dir="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journals.plos.org/plosone/article/figure/image?size=large&amp;id=info:doi/10.1371/journal.pone.0076514.g004"/>
          <p:cNvPicPr>
            <a:picLocks noChangeAspect="1"/>
          </p:cNvPicPr>
          <p:nvPr/>
        </p:nvPicPr>
        <p:blipFill>
          <a:blip r:embed="rId2" cstate="print"/>
          <a:srcRect/>
          <a:stretch>
            <a:fillRect/>
          </a:stretch>
        </p:blipFill>
        <p:spPr bwMode="auto">
          <a:xfrm>
            <a:off x="4706777" y="1226325"/>
            <a:ext cx="4196639" cy="3988625"/>
          </a:xfrm>
          <a:prstGeom prst="rect">
            <a:avLst/>
          </a:prstGeom>
          <a:noFill/>
          <a:ln w="9525">
            <a:noFill/>
            <a:miter lim="800000"/>
            <a:headEnd/>
            <a:tailEnd/>
          </a:ln>
        </p:spPr>
      </p:pic>
      <p:pic>
        <p:nvPicPr>
          <p:cNvPr id="3" name="Picture 2" descr="https://journals.plos.org/plosone/article/figure/image?size=large&amp;id=info:doi/10.1371/journal.pone.0076514.g002"/>
          <p:cNvPicPr>
            <a:picLocks noChangeAspect="1"/>
          </p:cNvPicPr>
          <p:nvPr/>
        </p:nvPicPr>
        <p:blipFill>
          <a:blip r:embed="rId3" cstate="print"/>
          <a:srcRect/>
          <a:stretch>
            <a:fillRect/>
          </a:stretch>
        </p:blipFill>
        <p:spPr bwMode="auto">
          <a:xfrm>
            <a:off x="142844" y="1226325"/>
            <a:ext cx="4375477" cy="2325817"/>
          </a:xfrm>
          <a:prstGeom prst="rect">
            <a:avLst/>
          </a:prstGeom>
          <a:noFill/>
          <a:ln w="9525">
            <a:noFill/>
            <a:miter lim="800000"/>
            <a:headEnd/>
            <a:tailEnd/>
          </a:ln>
        </p:spPr>
      </p:pic>
      <p:sp>
        <p:nvSpPr>
          <p:cNvPr id="4" name="Text Box 4"/>
          <p:cNvSpPr txBox="1">
            <a:spLocks noChangeArrowheads="1"/>
          </p:cNvSpPr>
          <p:nvPr/>
        </p:nvSpPr>
        <p:spPr bwMode="auto">
          <a:xfrm>
            <a:off x="4714876" y="5357826"/>
            <a:ext cx="4214842" cy="1202510"/>
          </a:xfrm>
          <a:prstGeom prst="rect">
            <a:avLst/>
          </a:prstGeom>
          <a:noFill/>
          <a:ln w="9525" cap="flat">
            <a:noFill/>
            <a:round/>
            <a:headEnd/>
            <a:tailEnd/>
          </a:ln>
          <a:effectLst/>
        </p:spPr>
        <p:txBody>
          <a:bodyPr wrap="squar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800" dirty="0" smtClean="0">
                <a:solidFill>
                  <a:srgbClr val="99FF99"/>
                </a:solidFill>
              </a:rPr>
              <a:t>Αναπαράσταση της βλάστησης της Αφρικής κατά τις περιόδους της «πράσινης» Σαχάρας (Ολόκαινο και Εέμιος Μεσοπαγετώδης περίοδος)</a:t>
            </a:r>
            <a:endParaRPr lang="en-GB" sz="1800" dirty="0">
              <a:solidFill>
                <a:srgbClr val="99FF99"/>
              </a:solidFill>
            </a:endParaRPr>
          </a:p>
        </p:txBody>
      </p:sp>
      <p:sp>
        <p:nvSpPr>
          <p:cNvPr id="5" name="Text Box 4"/>
          <p:cNvSpPr txBox="1">
            <a:spLocks noChangeArrowheads="1"/>
          </p:cNvSpPr>
          <p:nvPr/>
        </p:nvSpPr>
        <p:spPr bwMode="auto">
          <a:xfrm>
            <a:off x="142844" y="3714752"/>
            <a:ext cx="4214842" cy="648512"/>
          </a:xfrm>
          <a:prstGeom prst="rect">
            <a:avLst/>
          </a:prstGeom>
          <a:noFill/>
          <a:ln w="9525" cap="flat">
            <a:noFill/>
            <a:round/>
            <a:headEnd/>
            <a:tailEnd/>
          </a:ln>
          <a:effectLst/>
        </p:spPr>
        <p:txBody>
          <a:bodyPr wrap="squar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800" dirty="0" smtClean="0">
                <a:solidFill>
                  <a:srgbClr val="99FF99"/>
                </a:solidFill>
              </a:rPr>
              <a:t>Σημερινή κατάσταση της κλιματολογίας και της βλάστησης της Σαχάρας</a:t>
            </a:r>
            <a:endParaRPr lang="en-GB" sz="1800" dirty="0">
              <a:solidFill>
                <a:srgbClr val="99FF99"/>
              </a:solidFill>
            </a:endParaRPr>
          </a:p>
        </p:txBody>
      </p:sp>
      <p:sp>
        <p:nvSpPr>
          <p:cNvPr id="6" name="Text Box 1"/>
          <p:cNvSpPr txBox="1">
            <a:spLocks noChangeArrowheads="1"/>
          </p:cNvSpPr>
          <p:nvPr/>
        </p:nvSpPr>
        <p:spPr bwMode="auto">
          <a:xfrm>
            <a:off x="3995738" y="188913"/>
            <a:ext cx="4967287" cy="358775"/>
          </a:xfrm>
          <a:prstGeom prst="rect">
            <a:avLst/>
          </a:prstGeom>
          <a:solidFill>
            <a:srgbClr val="008000"/>
          </a:solidFill>
          <a:ln w="9360" cap="sq">
            <a:solidFill>
              <a:srgbClr val="00FF00"/>
            </a:solidFill>
            <a:miter lim="800000"/>
            <a:headEnd/>
            <a:tailEnd/>
          </a:ln>
          <a:effectLst/>
        </p:spPr>
        <p:txBody>
          <a:bodyPr anchor="ct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600" dirty="0" smtClean="0">
                <a:solidFill>
                  <a:srgbClr val="00FF00"/>
                </a:solidFill>
              </a:rPr>
              <a:t>Μεταβάλλονται οι φυσικές συνθήκες</a:t>
            </a:r>
            <a:endParaRPr lang="el-GR" sz="1600" dirty="0">
              <a:solidFill>
                <a:srgbClr val="00FF00"/>
              </a:solidFill>
            </a:endParaRPr>
          </a:p>
        </p:txBody>
      </p:sp>
      <p:sp>
        <p:nvSpPr>
          <p:cNvPr id="7" name="Slide Number Placeholder 6"/>
          <p:cNvSpPr>
            <a:spLocks noGrp="1"/>
          </p:cNvSpPr>
          <p:nvPr>
            <p:ph type="sldNum" idx="10"/>
          </p:nvPr>
        </p:nvSpPr>
        <p:spPr/>
        <p:txBody>
          <a:bodyPr/>
          <a:lstStyle/>
          <a:p>
            <a:fld id="{8B6FA81A-D23D-4D36-8952-B79B5B317B38}" type="slidenum">
              <a:rPr lang="el-GR" smtClean="0"/>
              <a:pPr/>
              <a:t>8</a:t>
            </a:fld>
            <a:endParaRPr lang="el-G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p:cNvPicPr>
            <a:picLocks noChangeAspect="1" noChangeArrowheads="1"/>
          </p:cNvPicPr>
          <p:nvPr/>
        </p:nvPicPr>
        <p:blipFill>
          <a:blip r:embed="rId2" cstate="print"/>
          <a:srcRect/>
          <a:stretch>
            <a:fillRect/>
          </a:stretch>
        </p:blipFill>
        <p:spPr bwMode="auto">
          <a:xfrm>
            <a:off x="578132" y="785794"/>
            <a:ext cx="7911894" cy="5357850"/>
          </a:xfrm>
          <a:prstGeom prst="rect">
            <a:avLst/>
          </a:prstGeom>
          <a:noFill/>
          <a:ln w="9525">
            <a:noFill/>
            <a:miter lim="800000"/>
            <a:headEnd/>
            <a:tailEnd/>
          </a:ln>
          <a:effectLst/>
        </p:spPr>
      </p:pic>
      <p:sp>
        <p:nvSpPr>
          <p:cNvPr id="4" name="Oval 3"/>
          <p:cNvSpPr/>
          <p:nvPr/>
        </p:nvSpPr>
        <p:spPr bwMode="auto">
          <a:xfrm>
            <a:off x="5715008" y="2357430"/>
            <a:ext cx="2214578" cy="2714644"/>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el-GR" sz="2000" b="0" i="0" u="none" strike="noStrike" cap="none" normalizeH="0" baseline="0" smtClean="0">
              <a:ln>
                <a:noFill/>
              </a:ln>
              <a:solidFill>
                <a:schemeClr val="bg1"/>
              </a:solidFill>
              <a:effectLst/>
              <a:latin typeface="Arial" charset="0"/>
              <a:ea typeface="Microsoft YaHei" charset="-122"/>
            </a:endParaRPr>
          </a:p>
        </p:txBody>
      </p:sp>
      <p:sp>
        <p:nvSpPr>
          <p:cNvPr id="5" name="Oval 4"/>
          <p:cNvSpPr/>
          <p:nvPr/>
        </p:nvSpPr>
        <p:spPr bwMode="auto">
          <a:xfrm>
            <a:off x="3786182" y="3357562"/>
            <a:ext cx="1143008" cy="1500198"/>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el-GR" sz="2000" b="0" i="0" u="none" strike="noStrike" cap="none" normalizeH="0" baseline="0" smtClean="0">
              <a:ln>
                <a:noFill/>
              </a:ln>
              <a:solidFill>
                <a:schemeClr val="bg1"/>
              </a:solidFill>
              <a:effectLst/>
              <a:latin typeface="Arial" charset="0"/>
              <a:ea typeface="Microsoft YaHei" charset="-122"/>
            </a:endParaRPr>
          </a:p>
        </p:txBody>
      </p:sp>
      <p:sp>
        <p:nvSpPr>
          <p:cNvPr id="6" name="Oval 5"/>
          <p:cNvSpPr/>
          <p:nvPr/>
        </p:nvSpPr>
        <p:spPr bwMode="auto">
          <a:xfrm rot="1555982">
            <a:off x="1248917" y="1618096"/>
            <a:ext cx="1143008" cy="1995821"/>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el-GR" sz="2000" b="0" i="0" u="none" strike="noStrike" cap="none" normalizeH="0" baseline="0" smtClean="0">
              <a:ln>
                <a:noFill/>
              </a:ln>
              <a:solidFill>
                <a:schemeClr val="bg1"/>
              </a:solidFill>
              <a:effectLst/>
              <a:latin typeface="Arial" charset="0"/>
              <a:ea typeface="Microsoft YaHei" charset="-122"/>
            </a:endParaRPr>
          </a:p>
        </p:txBody>
      </p:sp>
      <p:sp>
        <p:nvSpPr>
          <p:cNvPr id="7" name="Oval 6"/>
          <p:cNvSpPr/>
          <p:nvPr/>
        </p:nvSpPr>
        <p:spPr bwMode="auto">
          <a:xfrm rot="2174103">
            <a:off x="2008680" y="2905576"/>
            <a:ext cx="669541" cy="1152075"/>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el-GR" sz="2000" b="0" i="0" u="none" strike="noStrike" cap="none" normalizeH="0" baseline="0" smtClean="0">
              <a:ln>
                <a:noFill/>
              </a:ln>
              <a:solidFill>
                <a:schemeClr val="bg1"/>
              </a:solidFill>
              <a:effectLst/>
              <a:latin typeface="Arial" charset="0"/>
              <a:ea typeface="Microsoft YaHei" charset="-122"/>
            </a:endParaRPr>
          </a:p>
        </p:txBody>
      </p:sp>
      <p:sp>
        <p:nvSpPr>
          <p:cNvPr id="8" name="TextBox 7"/>
          <p:cNvSpPr txBox="1"/>
          <p:nvPr/>
        </p:nvSpPr>
        <p:spPr>
          <a:xfrm>
            <a:off x="1571604" y="857232"/>
            <a:ext cx="5964325" cy="400110"/>
          </a:xfrm>
          <a:prstGeom prst="rect">
            <a:avLst/>
          </a:prstGeom>
          <a:solidFill>
            <a:schemeClr val="bg1">
              <a:alpha val="60000"/>
            </a:schemeClr>
          </a:solidFill>
          <a:effectLst>
            <a:outerShdw blurRad="50800" dist="38100" dir="2700000" algn="tl" rotWithShape="0">
              <a:prstClr val="black">
                <a:alpha val="40000"/>
              </a:prstClr>
            </a:outerShdw>
          </a:effectLst>
        </p:spPr>
        <p:txBody>
          <a:bodyPr wrap="none" rtlCol="0">
            <a:spAutoFit/>
          </a:bodyPr>
          <a:lstStyle/>
          <a:p>
            <a:pPr algn="ctr"/>
            <a:r>
              <a:rPr lang="el-GR" b="1" dirty="0" smtClean="0">
                <a:solidFill>
                  <a:srgbClr val="FF0000"/>
                </a:solidFill>
                <a:latin typeface="Calibri" pitchFamily="34" charset="0"/>
                <a:cs typeface="Calibri" pitchFamily="34" charset="0"/>
              </a:rPr>
              <a:t>ΕΡΗΜΟΣ: Ξηρασία – Χείμαρροι – Ξαφνικές πλημμύρες</a:t>
            </a:r>
            <a:endParaRPr lang="el-GR" b="1" dirty="0">
              <a:solidFill>
                <a:srgbClr val="FF0000"/>
              </a:solidFill>
              <a:latin typeface="Calibri" pitchFamily="34" charset="0"/>
              <a:cs typeface="Calibri" pitchFamily="34" charset="0"/>
            </a:endParaRPr>
          </a:p>
        </p:txBody>
      </p:sp>
      <p:sp>
        <p:nvSpPr>
          <p:cNvPr id="9" name="TextBox 8"/>
          <p:cNvSpPr txBox="1"/>
          <p:nvPr/>
        </p:nvSpPr>
        <p:spPr>
          <a:xfrm>
            <a:off x="571472" y="214290"/>
            <a:ext cx="2610138" cy="400110"/>
          </a:xfrm>
          <a:prstGeom prst="rect">
            <a:avLst/>
          </a:prstGeom>
          <a:solidFill>
            <a:srgbClr val="006600">
              <a:alpha val="60000"/>
            </a:srgbClr>
          </a:solidFill>
          <a:effectLst>
            <a:outerShdw blurRad="50800" dist="38100" dir="2700000" algn="tl" rotWithShape="0">
              <a:prstClr val="black">
                <a:alpha val="40000"/>
              </a:prstClr>
            </a:outerShdw>
          </a:effectLst>
        </p:spPr>
        <p:txBody>
          <a:bodyPr wrap="none" rtlCol="0">
            <a:spAutoFit/>
          </a:bodyPr>
          <a:lstStyle/>
          <a:p>
            <a:r>
              <a:rPr lang="en-GB" b="1" dirty="0" err="1" smtClean="0"/>
              <a:t>Biskra</a:t>
            </a:r>
            <a:r>
              <a:rPr lang="en-GB" b="1" dirty="0" smtClean="0"/>
              <a:t>, Algeria 2020</a:t>
            </a:r>
            <a:endParaRPr lang="el-GR" b="1" dirty="0"/>
          </a:p>
        </p:txBody>
      </p:sp>
      <p:sp>
        <p:nvSpPr>
          <p:cNvPr id="10" name="Slide Number Placeholder 9"/>
          <p:cNvSpPr>
            <a:spLocks noGrp="1"/>
          </p:cNvSpPr>
          <p:nvPr>
            <p:ph type="sldNum" idx="10"/>
          </p:nvPr>
        </p:nvSpPr>
        <p:spPr/>
        <p:txBody>
          <a:bodyPr/>
          <a:lstStyle/>
          <a:p>
            <a:fld id="{8B6FA81A-D23D-4D36-8952-B79B5B317B38}" type="slidenum">
              <a:rPr lang="el-GR" smtClean="0"/>
              <a:pPr/>
              <a:t>9</a:t>
            </a:fld>
            <a:endParaRPr lang="el-G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2000" b="0" i="0" u="none" strike="noStrike" cap="none" normalizeH="0" baseline="0" smtClean="0">
            <a:ln>
              <a:noFill/>
            </a:ln>
            <a:solidFill>
              <a:schemeClr val="bg1"/>
            </a:solidFill>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2000" b="0" i="0" u="none" strike="noStrike" cap="none" normalizeH="0" baseline="0" smtClean="0">
            <a:ln>
              <a:noFill/>
            </a:ln>
            <a:solidFill>
              <a:schemeClr val="bg1"/>
            </a:solidFill>
            <a:effectLst/>
            <a:latin typeface="Arial" charset="0"/>
            <a:ea typeface="Microsoft YaHei"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5041</TotalTime>
  <Words>5703</Words>
  <Application>Microsoft Office PowerPoint</Application>
  <PresentationFormat>On-screen Show (4:3)</PresentationFormat>
  <Paragraphs>703</Paragraphs>
  <Slides>72</Slides>
  <Notes>68</Notes>
  <HiddenSlides>0</HiddenSlides>
  <MMClips>0</MMClips>
  <ScaleCrop>false</ScaleCrop>
  <HeadingPairs>
    <vt:vector size="6" baseType="variant">
      <vt:variant>
        <vt:lpstr>Theme</vt:lpstr>
      </vt:variant>
      <vt:variant>
        <vt:i4>1</vt:i4>
      </vt:variant>
      <vt:variant>
        <vt:lpstr>Embedded OLE Servers</vt:lpstr>
      </vt:variant>
      <vt:variant>
        <vt:i4>0</vt:i4>
      </vt:variant>
      <vt:variant>
        <vt:lpstr>Slide Titles</vt:lpstr>
      </vt:variant>
      <vt:variant>
        <vt:i4>72</vt:i4>
      </vt:variant>
    </vt:vector>
  </HeadingPairs>
  <TitlesOfParts>
    <vt:vector size="73"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Geo</dc:creator>
  <cp:lastModifiedBy>Manolis</cp:lastModifiedBy>
  <cp:revision>154</cp:revision>
  <cp:lastPrinted>1601-01-01T00:00:00Z</cp:lastPrinted>
  <dcterms:created xsi:type="dcterms:W3CDTF">2007-04-20T12:40:36Z</dcterms:created>
  <dcterms:modified xsi:type="dcterms:W3CDTF">2021-02-24T14:56:04Z</dcterms:modified>
</cp:coreProperties>
</file>