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94" r:id="rId5"/>
    <p:sldId id="259" r:id="rId6"/>
    <p:sldId id="290" r:id="rId7"/>
    <p:sldId id="261" r:id="rId8"/>
    <p:sldId id="291" r:id="rId9"/>
    <p:sldId id="260" r:id="rId10"/>
    <p:sldId id="263" r:id="rId11"/>
    <p:sldId id="264" r:id="rId12"/>
    <p:sldId id="265" r:id="rId13"/>
    <p:sldId id="262" r:id="rId14"/>
    <p:sldId id="292" r:id="rId15"/>
    <p:sldId id="295" r:id="rId16"/>
    <p:sldId id="266" r:id="rId17"/>
    <p:sldId id="293" r:id="rId18"/>
    <p:sldId id="267" r:id="rId19"/>
    <p:sldId id="269" r:id="rId20"/>
    <p:sldId id="270" r:id="rId21"/>
    <p:sldId id="271" r:id="rId22"/>
    <p:sldId id="272" r:id="rId23"/>
    <p:sldId id="273" r:id="rId24"/>
    <p:sldId id="274" r:id="rId25"/>
    <p:sldId id="275" r:id="rId26"/>
    <p:sldId id="276" r:id="rId27"/>
    <p:sldId id="287" r:id="rId28"/>
    <p:sldId id="296"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4488" y="-178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193135-E560-4FA4-9E33-77E35CF16890}" type="doc">
      <dgm:prSet loTypeId="urn:microsoft.com/office/officeart/2005/8/layout/radial4" loCatId="relationship" qsTypeId="urn:microsoft.com/office/officeart/2005/8/quickstyle/simple1" qsCatId="simple" csTypeId="urn:microsoft.com/office/officeart/2005/8/colors/accent2_1" csCatId="accent2" phldr="1"/>
      <dgm:spPr/>
      <dgm:t>
        <a:bodyPr/>
        <a:lstStyle/>
        <a:p>
          <a:endParaRPr lang="el-GR"/>
        </a:p>
      </dgm:t>
    </dgm:pt>
    <dgm:pt modelId="{CB41EC25-5C58-45AD-B9F1-AD041F02D42F}">
      <dgm:prSet phldrT="[Text]"/>
      <dgm:spPr/>
      <dgm:t>
        <a:bodyPr/>
        <a:lstStyle/>
        <a:p>
          <a:r>
            <a:rPr lang="el-GR" dirty="0" smtClean="0"/>
            <a:t>Αποφάσεις και Δράσεις</a:t>
          </a:r>
          <a:endParaRPr lang="el-GR" dirty="0"/>
        </a:p>
      </dgm:t>
    </dgm:pt>
    <dgm:pt modelId="{6B4D11E5-A942-4344-AF26-03DCA5537418}" type="parTrans" cxnId="{D77F37B7-F068-4BFE-B2B6-35DFD54956BE}">
      <dgm:prSet/>
      <dgm:spPr/>
      <dgm:t>
        <a:bodyPr/>
        <a:lstStyle/>
        <a:p>
          <a:endParaRPr lang="el-GR"/>
        </a:p>
      </dgm:t>
    </dgm:pt>
    <dgm:pt modelId="{0B448CD3-4285-4987-91C5-7E0DF1F08F58}" type="sibTrans" cxnId="{D77F37B7-F068-4BFE-B2B6-35DFD54956BE}">
      <dgm:prSet/>
      <dgm:spPr/>
      <dgm:t>
        <a:bodyPr/>
        <a:lstStyle/>
        <a:p>
          <a:endParaRPr lang="el-GR"/>
        </a:p>
      </dgm:t>
    </dgm:pt>
    <dgm:pt modelId="{FBCF5F3D-EC1A-4DE2-A93A-C8419AD76963}">
      <dgm:prSet phldrT="[Text]"/>
      <dgm:spPr/>
      <dgm:t>
        <a:bodyPr/>
        <a:lstStyle/>
        <a:p>
          <a:r>
            <a:rPr lang="el-GR" dirty="0" smtClean="0"/>
            <a:t>Αντίληψη και Προοπτική</a:t>
          </a:r>
          <a:endParaRPr lang="el-GR" dirty="0"/>
        </a:p>
      </dgm:t>
    </dgm:pt>
    <dgm:pt modelId="{5FF3DB0B-0C1E-497B-8642-1D427EE1BA91}" type="parTrans" cxnId="{53CA2260-23D3-4D3F-BEFC-FC6DBA2638A7}">
      <dgm:prSet/>
      <dgm:spPr/>
      <dgm:t>
        <a:bodyPr/>
        <a:lstStyle/>
        <a:p>
          <a:endParaRPr lang="el-GR"/>
        </a:p>
      </dgm:t>
    </dgm:pt>
    <dgm:pt modelId="{AF93000E-7105-4822-B629-FF075A2CE938}" type="sibTrans" cxnId="{53CA2260-23D3-4D3F-BEFC-FC6DBA2638A7}">
      <dgm:prSet/>
      <dgm:spPr/>
      <dgm:t>
        <a:bodyPr/>
        <a:lstStyle/>
        <a:p>
          <a:endParaRPr lang="el-GR"/>
        </a:p>
      </dgm:t>
    </dgm:pt>
    <dgm:pt modelId="{7C762EDB-9BA1-463C-8D66-04402FF553D0}">
      <dgm:prSet phldrT="[Text]"/>
      <dgm:spPr/>
      <dgm:t>
        <a:bodyPr/>
        <a:lstStyle/>
        <a:p>
          <a:r>
            <a:rPr lang="el-GR" dirty="0" smtClean="0"/>
            <a:t>Απλοποιημένο Πρότυπο Συστήματος </a:t>
          </a:r>
          <a:r>
            <a:rPr lang="en-US" dirty="0" smtClean="0"/>
            <a:t>(</a:t>
          </a:r>
          <a:r>
            <a:rPr lang="en-US" dirty="0" err="1" smtClean="0"/>
            <a:t>Μοντέλο</a:t>
          </a:r>
          <a:r>
            <a:rPr lang="en-US" dirty="0" smtClean="0"/>
            <a:t>)</a:t>
          </a:r>
          <a:endParaRPr lang="el-GR" dirty="0"/>
        </a:p>
      </dgm:t>
    </dgm:pt>
    <dgm:pt modelId="{3B0EB25B-B1F6-4260-A046-5CF744DDD15A}" type="parTrans" cxnId="{95F747C9-3009-4597-A57D-A8ECBB212FFE}">
      <dgm:prSet/>
      <dgm:spPr/>
      <dgm:t>
        <a:bodyPr/>
        <a:lstStyle/>
        <a:p>
          <a:endParaRPr lang="el-GR"/>
        </a:p>
      </dgm:t>
    </dgm:pt>
    <dgm:pt modelId="{B49FDB75-491A-449B-94B2-C2BAEA4AA705}" type="sibTrans" cxnId="{95F747C9-3009-4597-A57D-A8ECBB212FFE}">
      <dgm:prSet/>
      <dgm:spPr/>
      <dgm:t>
        <a:bodyPr/>
        <a:lstStyle/>
        <a:p>
          <a:endParaRPr lang="el-GR"/>
        </a:p>
      </dgm:t>
    </dgm:pt>
    <dgm:pt modelId="{F364397E-D84C-4BFA-ACB2-EB1D614A8062}" type="pres">
      <dgm:prSet presAssocID="{E4193135-E560-4FA4-9E33-77E35CF16890}" presName="cycle" presStyleCnt="0">
        <dgm:presLayoutVars>
          <dgm:chMax val="1"/>
          <dgm:dir/>
          <dgm:animLvl val="ctr"/>
          <dgm:resizeHandles val="exact"/>
        </dgm:presLayoutVars>
      </dgm:prSet>
      <dgm:spPr/>
      <dgm:t>
        <a:bodyPr/>
        <a:lstStyle/>
        <a:p>
          <a:endParaRPr lang="el-GR"/>
        </a:p>
      </dgm:t>
    </dgm:pt>
    <dgm:pt modelId="{01A4D7F9-E0D9-4422-B610-47948B713E90}" type="pres">
      <dgm:prSet presAssocID="{CB41EC25-5C58-45AD-B9F1-AD041F02D42F}" presName="centerShape" presStyleLbl="node0" presStyleIdx="0" presStyleCnt="1"/>
      <dgm:spPr/>
      <dgm:t>
        <a:bodyPr/>
        <a:lstStyle/>
        <a:p>
          <a:endParaRPr lang="el-GR"/>
        </a:p>
      </dgm:t>
    </dgm:pt>
    <dgm:pt modelId="{C32C4ECE-F70E-4594-83CD-63F0F4E8D3FC}" type="pres">
      <dgm:prSet presAssocID="{5FF3DB0B-0C1E-497B-8642-1D427EE1BA91}" presName="parTrans" presStyleLbl="bgSibTrans2D1" presStyleIdx="0" presStyleCnt="2"/>
      <dgm:spPr/>
      <dgm:t>
        <a:bodyPr/>
        <a:lstStyle/>
        <a:p>
          <a:endParaRPr lang="el-GR"/>
        </a:p>
      </dgm:t>
    </dgm:pt>
    <dgm:pt modelId="{912C32E4-27DF-4E12-9F02-64238CCFF34D}" type="pres">
      <dgm:prSet presAssocID="{FBCF5F3D-EC1A-4DE2-A93A-C8419AD76963}" presName="node" presStyleLbl="node1" presStyleIdx="0" presStyleCnt="2">
        <dgm:presLayoutVars>
          <dgm:bulletEnabled val="1"/>
        </dgm:presLayoutVars>
      </dgm:prSet>
      <dgm:spPr/>
      <dgm:t>
        <a:bodyPr/>
        <a:lstStyle/>
        <a:p>
          <a:endParaRPr lang="el-GR"/>
        </a:p>
      </dgm:t>
    </dgm:pt>
    <dgm:pt modelId="{A3EF598E-1B86-47D8-8984-17570B9FF139}" type="pres">
      <dgm:prSet presAssocID="{3B0EB25B-B1F6-4260-A046-5CF744DDD15A}" presName="parTrans" presStyleLbl="bgSibTrans2D1" presStyleIdx="1" presStyleCnt="2"/>
      <dgm:spPr/>
      <dgm:t>
        <a:bodyPr/>
        <a:lstStyle/>
        <a:p>
          <a:endParaRPr lang="el-GR"/>
        </a:p>
      </dgm:t>
    </dgm:pt>
    <dgm:pt modelId="{D1BD92B5-A3E2-4F4F-ABDA-CDE2DAF042E5}" type="pres">
      <dgm:prSet presAssocID="{7C762EDB-9BA1-463C-8D66-04402FF553D0}" presName="node" presStyleLbl="node1" presStyleIdx="1" presStyleCnt="2">
        <dgm:presLayoutVars>
          <dgm:bulletEnabled val="1"/>
        </dgm:presLayoutVars>
      </dgm:prSet>
      <dgm:spPr/>
      <dgm:t>
        <a:bodyPr/>
        <a:lstStyle/>
        <a:p>
          <a:endParaRPr lang="el-GR"/>
        </a:p>
      </dgm:t>
    </dgm:pt>
  </dgm:ptLst>
  <dgm:cxnLst>
    <dgm:cxn modelId="{7891BB17-1153-49AB-B872-0471FB2A57ED}" type="presOf" srcId="{3B0EB25B-B1F6-4260-A046-5CF744DDD15A}" destId="{A3EF598E-1B86-47D8-8984-17570B9FF139}" srcOrd="0" destOrd="0" presId="urn:microsoft.com/office/officeart/2005/8/layout/radial4"/>
    <dgm:cxn modelId="{53CA2260-23D3-4D3F-BEFC-FC6DBA2638A7}" srcId="{CB41EC25-5C58-45AD-B9F1-AD041F02D42F}" destId="{FBCF5F3D-EC1A-4DE2-A93A-C8419AD76963}" srcOrd="0" destOrd="0" parTransId="{5FF3DB0B-0C1E-497B-8642-1D427EE1BA91}" sibTransId="{AF93000E-7105-4822-B629-FF075A2CE938}"/>
    <dgm:cxn modelId="{B4B246A4-9F16-43C2-9B57-A45B01E7E51C}" type="presOf" srcId="{5FF3DB0B-0C1E-497B-8642-1D427EE1BA91}" destId="{C32C4ECE-F70E-4594-83CD-63F0F4E8D3FC}" srcOrd="0" destOrd="0" presId="urn:microsoft.com/office/officeart/2005/8/layout/radial4"/>
    <dgm:cxn modelId="{D77F37B7-F068-4BFE-B2B6-35DFD54956BE}" srcId="{E4193135-E560-4FA4-9E33-77E35CF16890}" destId="{CB41EC25-5C58-45AD-B9F1-AD041F02D42F}" srcOrd="0" destOrd="0" parTransId="{6B4D11E5-A942-4344-AF26-03DCA5537418}" sibTransId="{0B448CD3-4285-4987-91C5-7E0DF1F08F58}"/>
    <dgm:cxn modelId="{5FA8E9DD-9D38-46BB-83BD-5D9A6F6227D8}" type="presOf" srcId="{7C762EDB-9BA1-463C-8D66-04402FF553D0}" destId="{D1BD92B5-A3E2-4F4F-ABDA-CDE2DAF042E5}" srcOrd="0" destOrd="0" presId="urn:microsoft.com/office/officeart/2005/8/layout/radial4"/>
    <dgm:cxn modelId="{95F747C9-3009-4597-A57D-A8ECBB212FFE}" srcId="{CB41EC25-5C58-45AD-B9F1-AD041F02D42F}" destId="{7C762EDB-9BA1-463C-8D66-04402FF553D0}" srcOrd="1" destOrd="0" parTransId="{3B0EB25B-B1F6-4260-A046-5CF744DDD15A}" sibTransId="{B49FDB75-491A-449B-94B2-C2BAEA4AA705}"/>
    <dgm:cxn modelId="{DA67FC97-BCC7-42BF-99D0-E4BC3D513DC8}" type="presOf" srcId="{E4193135-E560-4FA4-9E33-77E35CF16890}" destId="{F364397E-D84C-4BFA-ACB2-EB1D614A8062}" srcOrd="0" destOrd="0" presId="urn:microsoft.com/office/officeart/2005/8/layout/radial4"/>
    <dgm:cxn modelId="{F0FBEDA1-F982-4D13-994D-984A5E2B9B97}" type="presOf" srcId="{CB41EC25-5C58-45AD-B9F1-AD041F02D42F}" destId="{01A4D7F9-E0D9-4422-B610-47948B713E90}" srcOrd="0" destOrd="0" presId="urn:microsoft.com/office/officeart/2005/8/layout/radial4"/>
    <dgm:cxn modelId="{27CDB113-361B-4798-9DC8-10FD49E154C9}" type="presOf" srcId="{FBCF5F3D-EC1A-4DE2-A93A-C8419AD76963}" destId="{912C32E4-27DF-4E12-9F02-64238CCFF34D}" srcOrd="0" destOrd="0" presId="urn:microsoft.com/office/officeart/2005/8/layout/radial4"/>
    <dgm:cxn modelId="{A6CD87A1-71F9-458E-97FA-FE38A8C42A6A}" type="presParOf" srcId="{F364397E-D84C-4BFA-ACB2-EB1D614A8062}" destId="{01A4D7F9-E0D9-4422-B610-47948B713E90}" srcOrd="0" destOrd="0" presId="urn:microsoft.com/office/officeart/2005/8/layout/radial4"/>
    <dgm:cxn modelId="{80280B43-B428-4D4B-BD30-24A7387413D3}" type="presParOf" srcId="{F364397E-D84C-4BFA-ACB2-EB1D614A8062}" destId="{C32C4ECE-F70E-4594-83CD-63F0F4E8D3FC}" srcOrd="1" destOrd="0" presId="urn:microsoft.com/office/officeart/2005/8/layout/radial4"/>
    <dgm:cxn modelId="{2250482F-BC78-4EBF-9663-27FC185BA200}" type="presParOf" srcId="{F364397E-D84C-4BFA-ACB2-EB1D614A8062}" destId="{912C32E4-27DF-4E12-9F02-64238CCFF34D}" srcOrd="2" destOrd="0" presId="urn:microsoft.com/office/officeart/2005/8/layout/radial4"/>
    <dgm:cxn modelId="{68B1B3E8-153A-4DB7-9C47-39610EDF18D1}" type="presParOf" srcId="{F364397E-D84C-4BFA-ACB2-EB1D614A8062}" destId="{A3EF598E-1B86-47D8-8984-17570B9FF139}" srcOrd="3" destOrd="0" presId="urn:microsoft.com/office/officeart/2005/8/layout/radial4"/>
    <dgm:cxn modelId="{F05AA4D1-831E-4777-B200-211FD31DAC53}" type="presParOf" srcId="{F364397E-D84C-4BFA-ACB2-EB1D614A8062}" destId="{D1BD92B5-A3E2-4F4F-ABDA-CDE2DAF042E5}" srcOrd="4"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A4D7F9-E0D9-4422-B610-47948B713E90}">
      <dsp:nvSpPr>
        <dsp:cNvPr id="0" name=""/>
        <dsp:cNvSpPr/>
      </dsp:nvSpPr>
      <dsp:spPr>
        <a:xfrm>
          <a:off x="2816066" y="1815818"/>
          <a:ext cx="2597467" cy="2597467"/>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l-GR" sz="3100" kern="1200" dirty="0" smtClean="0"/>
            <a:t>Αποφάσεις και Δράσεις</a:t>
          </a:r>
          <a:endParaRPr lang="el-GR" sz="3100" kern="1200" dirty="0"/>
        </a:p>
      </dsp:txBody>
      <dsp:txXfrm>
        <a:off x="2816066" y="1815818"/>
        <a:ext cx="2597467" cy="2597467"/>
      </dsp:txXfrm>
    </dsp:sp>
    <dsp:sp modelId="{C32C4ECE-F70E-4594-83CD-63F0F4E8D3FC}">
      <dsp:nvSpPr>
        <dsp:cNvPr id="0" name=""/>
        <dsp:cNvSpPr/>
      </dsp:nvSpPr>
      <dsp:spPr>
        <a:xfrm rot="12900000">
          <a:off x="1048123" y="1329610"/>
          <a:ext cx="2092257" cy="740278"/>
        </a:xfrm>
        <a:prstGeom prst="lef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2C32E4-27DF-4E12-9F02-64238CCFF34D}">
      <dsp:nvSpPr>
        <dsp:cNvPr id="0" name=""/>
        <dsp:cNvSpPr/>
      </dsp:nvSpPr>
      <dsp:spPr>
        <a:xfrm>
          <a:off x="3516" y="112676"/>
          <a:ext cx="2467594" cy="19740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l-GR" sz="2900" kern="1200" dirty="0" smtClean="0"/>
            <a:t>Αντίληψη και Προοπτική</a:t>
          </a:r>
          <a:endParaRPr lang="el-GR" sz="2900" kern="1200" dirty="0"/>
        </a:p>
      </dsp:txBody>
      <dsp:txXfrm>
        <a:off x="3516" y="112676"/>
        <a:ext cx="2467594" cy="1974075"/>
      </dsp:txXfrm>
    </dsp:sp>
    <dsp:sp modelId="{A3EF598E-1B86-47D8-8984-17570B9FF139}">
      <dsp:nvSpPr>
        <dsp:cNvPr id="0" name=""/>
        <dsp:cNvSpPr/>
      </dsp:nvSpPr>
      <dsp:spPr>
        <a:xfrm rot="19500000">
          <a:off x="5089219" y="1329610"/>
          <a:ext cx="2092257" cy="740278"/>
        </a:xfrm>
        <a:prstGeom prst="lef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1BD92B5-A3E2-4F4F-ABDA-CDE2DAF042E5}">
      <dsp:nvSpPr>
        <dsp:cNvPr id="0" name=""/>
        <dsp:cNvSpPr/>
      </dsp:nvSpPr>
      <dsp:spPr>
        <a:xfrm>
          <a:off x="5758489" y="112676"/>
          <a:ext cx="2467594" cy="1974075"/>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l-GR" sz="2900" kern="1200" dirty="0" smtClean="0"/>
            <a:t>Απλοποιημένο Πρότυπο Συστήματος </a:t>
          </a:r>
          <a:r>
            <a:rPr lang="en-US" sz="2900" kern="1200" dirty="0" smtClean="0"/>
            <a:t>(</a:t>
          </a:r>
          <a:r>
            <a:rPr lang="en-US" sz="2900" kern="1200" dirty="0" err="1" smtClean="0"/>
            <a:t>Μοντέλο</a:t>
          </a:r>
          <a:r>
            <a:rPr lang="en-US" sz="2900" kern="1200" dirty="0" smtClean="0"/>
            <a:t>)</a:t>
          </a:r>
          <a:endParaRPr lang="el-GR" sz="2900" kern="1200" dirty="0"/>
        </a:p>
      </dsp:txBody>
      <dsp:txXfrm>
        <a:off x="5758489" y="112676"/>
        <a:ext cx="2467594" cy="1974075"/>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8EE5CA-5B4E-44B5-A936-771040013D04}" type="datetimeFigureOut">
              <a:rPr lang="el-GR" smtClean="0"/>
              <a:pPr/>
              <a:t>20/3/2021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BD50B6-DAEC-4741-9163-8EAB07AFD46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DB8A9075-B44C-444A-905D-BEADBCBDA6C9}" type="slidenum">
              <a:rPr lang="el-GR"/>
              <a:pPr/>
              <a:t>27</a:t>
            </a:fld>
            <a:endParaRPr lang="el-GR"/>
          </a:p>
        </p:txBody>
      </p:sp>
      <p:sp>
        <p:nvSpPr>
          <p:cNvPr id="13824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8242" name="Text Box 2"/>
          <p:cNvSpPr txBox="1">
            <a:spLocks noChangeArrowheads="1"/>
          </p:cNvSpPr>
          <p:nvPr/>
        </p:nvSpPr>
        <p:spPr bwMode="auto">
          <a:xfrm>
            <a:off x="685800" y="4343400"/>
            <a:ext cx="5486400" cy="4114800"/>
          </a:xfrm>
          <a:prstGeom prst="rect">
            <a:avLst/>
          </a:prstGeom>
          <a:noFill/>
          <a:ln w="9525" cap="flat">
            <a:noFill/>
            <a:round/>
            <a:headEnd/>
            <a:tailEnd/>
          </a:ln>
          <a:effectLst/>
        </p:spPr>
        <p:txBody>
          <a:bodyPr wrap="none" anchor="ct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961316C9-CFC5-4F3B-A8E8-8D2FFB4ED441}" type="datetime1">
              <a:rPr lang="el-GR" smtClean="0"/>
              <a:pPr/>
              <a:t>20/3/2021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693F998-0415-45D9-A7B6-655547AC4E4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259E42F1-E290-4CE1-A6DA-C5B477ED7979}" type="datetime1">
              <a:rPr lang="el-GR" smtClean="0"/>
              <a:pPr/>
              <a:t>20/3/2021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693F998-0415-45D9-A7B6-655547AC4E4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1E7D01A-553D-493C-8819-8CB2DD9904C6}" type="datetime1">
              <a:rPr lang="el-GR" smtClean="0"/>
              <a:pPr/>
              <a:t>20/3/2021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693F998-0415-45D9-A7B6-655547AC4E4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40627299-6C00-41C7-9E15-BCA48DB121D2}" type="datetime1">
              <a:rPr lang="el-GR" smtClean="0"/>
              <a:pPr/>
              <a:t>20/3/2021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693F998-0415-45D9-A7B6-655547AC4E4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C0CB38-8C55-4224-B036-02DC96D70742}" type="datetime1">
              <a:rPr lang="el-GR" smtClean="0"/>
              <a:pPr/>
              <a:t>20/3/2021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693F998-0415-45D9-A7B6-655547AC4E4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667DEA9F-873B-4BD0-BEBF-8FF2F681AF74}" type="datetime1">
              <a:rPr lang="el-GR" smtClean="0"/>
              <a:pPr/>
              <a:t>20/3/2021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693F998-0415-45D9-A7B6-655547AC4E4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C25C92F7-26A3-4AF5-ACD9-DD918F39C5AF}" type="datetime1">
              <a:rPr lang="el-GR" smtClean="0"/>
              <a:pPr/>
              <a:t>20/3/2021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693F998-0415-45D9-A7B6-655547AC4E4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E83E086A-C0DA-46C0-A719-56CEB9E773CD}" type="datetime1">
              <a:rPr lang="el-GR" smtClean="0"/>
              <a:pPr/>
              <a:t>20/3/2021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693F998-0415-45D9-A7B6-655547AC4E4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AEA81-8C87-4EF2-A213-BAEA2F0DCDBD}" type="datetime1">
              <a:rPr lang="el-GR" smtClean="0"/>
              <a:pPr/>
              <a:t>20/3/2021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693F998-0415-45D9-A7B6-655547AC4E4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AB975-AC43-482B-8D82-563F3932E33B}" type="datetime1">
              <a:rPr lang="el-GR" smtClean="0"/>
              <a:pPr/>
              <a:t>20/3/2021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693F998-0415-45D9-A7B6-655547AC4E4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DD595D-E794-4200-A5FC-C5E4EF993F93}" type="datetime1">
              <a:rPr lang="el-GR" smtClean="0"/>
              <a:pPr/>
              <a:t>20/3/2021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693F998-0415-45D9-A7B6-655547AC4E4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CDE79-4FED-4529-B773-E9901FE5C7CA}" type="datetime1">
              <a:rPr lang="el-GR" smtClean="0"/>
              <a:pPr/>
              <a:t>20/3/2021</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93F998-0415-45D9-A7B6-655547AC4E4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Sustainable Development
</a:t>
            </a:r>
            <a:r>
              <a:rPr lang="el-GR" dirty="0"/>
              <a:t>Βιώσιμη ή Αειφόρος </a:t>
            </a:r>
            <a:r>
              <a:rPr lang="el-GR" dirty="0" smtClean="0"/>
              <a:t>Ανάπτυξη</a:t>
            </a:r>
            <a:endParaRPr lang="el-GR" dirty="0"/>
          </a:p>
        </p:txBody>
      </p:sp>
      <p:sp>
        <p:nvSpPr>
          <p:cNvPr id="3" name="Subtitle 2"/>
          <p:cNvSpPr>
            <a:spLocks noGrp="1"/>
          </p:cNvSpPr>
          <p:nvPr>
            <p:ph type="subTitle" idx="1"/>
          </p:nvPr>
        </p:nvSpPr>
        <p:spPr/>
        <p:txBody>
          <a:bodyPr/>
          <a:lstStyle/>
          <a:p>
            <a:r>
              <a:rPr lang="el-GR" dirty="0" smtClean="0"/>
              <a:t>Εμμανουήλ Ι. Ανδρεαδάκης</a:t>
            </a:r>
          </a:p>
          <a:p>
            <a:r>
              <a:rPr lang="el-GR" dirty="0" smtClean="0"/>
              <a:t>Γεωλόγος MSc, Υπ. Δρ.</a:t>
            </a:r>
          </a:p>
          <a:p>
            <a:r>
              <a:rPr lang="el-GR" dirty="0" smtClean="0"/>
              <a:t>ΕΤΕΠ</a:t>
            </a:r>
          </a:p>
        </p:txBody>
      </p:sp>
      <p:sp>
        <p:nvSpPr>
          <p:cNvPr id="4" name="Text Box 3"/>
          <p:cNvSpPr txBox="1">
            <a:spLocks noChangeArrowheads="1"/>
          </p:cNvSpPr>
          <p:nvPr/>
        </p:nvSpPr>
        <p:spPr bwMode="auto">
          <a:xfrm>
            <a:off x="6908443" y="5589240"/>
            <a:ext cx="1239740" cy="463846"/>
          </a:xfrm>
          <a:prstGeom prst="rect">
            <a:avLst/>
          </a:prstGeom>
          <a:noFill/>
          <a:ln w="9525" cap="flat">
            <a:noFill/>
            <a:round/>
            <a:headEnd/>
            <a:tailEnd/>
          </a:ln>
          <a:effectLst/>
        </p:spPr>
        <p:txBody>
          <a:bodyPr wrap="none"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l-GR" sz="1200" dirty="0">
                <a:latin typeface="Verdana" pitchFamily="34" charset="0"/>
              </a:rPr>
              <a:t>ΑΘΗΝΑ</a:t>
            </a:r>
          </a:p>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l-GR" sz="1200" dirty="0" smtClean="0">
                <a:latin typeface="Verdana" pitchFamily="34" charset="0"/>
              </a:rPr>
              <a:t>Μάρτιος 2021</a:t>
            </a:r>
            <a:endParaRPr lang="el-GR" sz="1200" dirty="0">
              <a:latin typeface="Verdana" pitchFamily="34" charset="0"/>
            </a:endParaRPr>
          </a:p>
        </p:txBody>
      </p:sp>
      <p:sp>
        <p:nvSpPr>
          <p:cNvPr id="5" name="Slide Number Placeholder 4"/>
          <p:cNvSpPr>
            <a:spLocks noGrp="1"/>
          </p:cNvSpPr>
          <p:nvPr>
            <p:ph type="sldNum" sz="quarter" idx="12"/>
          </p:nvPr>
        </p:nvSpPr>
        <p:spPr/>
        <p:txBody>
          <a:bodyPr/>
          <a:lstStyle/>
          <a:p>
            <a:fld id="{B693F998-0415-45D9-A7B6-655547AC4E49}" type="slidenum">
              <a:rPr lang="el-GR" smtClean="0"/>
              <a:pPr/>
              <a:t>1</a:t>
            </a:fld>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Όρια της Εκθετικής </a:t>
            </a:r>
            <a:r>
              <a:rPr lang="el-GR" dirty="0" smtClean="0"/>
              <a:t>Αύξησης</a:t>
            </a:r>
            <a:endParaRPr lang="el-GR" dirty="0"/>
          </a:p>
        </p:txBody>
      </p:sp>
      <p:pic>
        <p:nvPicPr>
          <p:cNvPr id="4" name="Content Placeholder 3"/>
          <p:cNvPicPr>
            <a:picLocks noGrp="1"/>
          </p:cNvPicPr>
          <p:nvPr>
            <p:ph idx="1"/>
          </p:nvPr>
        </p:nvPicPr>
        <p:blipFill>
          <a:blip r:embed="rId2" cstate="print"/>
          <a:stretch/>
        </p:blipFill>
        <p:spPr>
          <a:xfrm>
            <a:off x="323528" y="1628800"/>
            <a:ext cx="3979854" cy="4035105"/>
          </a:xfrm>
          <a:prstGeom prst="rect">
            <a:avLst/>
          </a:prstGeom>
          <a:ln>
            <a:noFill/>
          </a:ln>
        </p:spPr>
      </p:pic>
      <p:sp>
        <p:nvSpPr>
          <p:cNvPr id="5" name="Slide Number Placeholder 4"/>
          <p:cNvSpPr>
            <a:spLocks noGrp="1"/>
          </p:cNvSpPr>
          <p:nvPr>
            <p:ph type="sldNum" sz="quarter" idx="12"/>
          </p:nvPr>
        </p:nvSpPr>
        <p:spPr/>
        <p:txBody>
          <a:bodyPr/>
          <a:lstStyle/>
          <a:p>
            <a:fld id="{B693F998-0415-45D9-A7B6-655547AC4E49}" type="slidenum">
              <a:rPr lang="el-GR" smtClean="0"/>
              <a:pPr/>
              <a:t>10</a:t>
            </a:fld>
            <a:endParaRPr lang="el-GR"/>
          </a:p>
        </p:txBody>
      </p:sp>
      <p:pic>
        <p:nvPicPr>
          <p:cNvPr id="40964" name="Picture 4" descr="FIGURE 1. THE GROWTH OF THE WORLD POPULATION AND SOME MAJOR EVENTS IN THE HISTORY OF TECHNOLOGY"/>
          <p:cNvPicPr>
            <a:picLocks noChangeAspect="1" noChangeArrowheads="1"/>
          </p:cNvPicPr>
          <p:nvPr/>
        </p:nvPicPr>
        <p:blipFill>
          <a:blip r:embed="rId3" cstate="print"/>
          <a:srcRect/>
          <a:stretch>
            <a:fillRect/>
          </a:stretch>
        </p:blipFill>
        <p:spPr bwMode="auto">
          <a:xfrm>
            <a:off x="4355976" y="1772816"/>
            <a:ext cx="4620669" cy="3240360"/>
          </a:xfrm>
          <a:prstGeom prst="rect">
            <a:avLst/>
          </a:prstGeom>
          <a:noFill/>
        </p:spPr>
      </p:pic>
      <p:sp>
        <p:nvSpPr>
          <p:cNvPr id="7" name="TextBox 6"/>
          <p:cNvSpPr txBox="1"/>
          <p:nvPr/>
        </p:nvSpPr>
        <p:spPr>
          <a:xfrm>
            <a:off x="7668344" y="4797152"/>
            <a:ext cx="1023935" cy="307777"/>
          </a:xfrm>
          <a:prstGeom prst="rect">
            <a:avLst/>
          </a:prstGeom>
          <a:noFill/>
        </p:spPr>
        <p:txBody>
          <a:bodyPr wrap="none" rtlCol="0">
            <a:spAutoFit/>
          </a:bodyPr>
          <a:lstStyle/>
          <a:p>
            <a:r>
              <a:rPr lang="en-US" sz="1400" dirty="0" err="1" smtClean="0"/>
              <a:t>Fogel</a:t>
            </a:r>
            <a:r>
              <a:rPr lang="en-US" sz="1400" dirty="0" smtClean="0"/>
              <a:t>, 1999</a:t>
            </a:r>
            <a:endParaRPr lang="el-GR"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Όρια της Εκθετικής Αύξησης</a:t>
            </a:r>
            <a:endParaRPr lang="el-GR"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1695450" y="1204714"/>
            <a:ext cx="5753100" cy="2800350"/>
          </a:xfrm>
          <a:prstGeom prst="rect">
            <a:avLst/>
          </a:prstGeom>
          <a:noFill/>
          <a:ln w="9525" cap="flat">
            <a:noFill/>
            <a:round/>
            <a:headEnd/>
            <a:tailEnd/>
          </a:ln>
          <a:effectLst/>
        </p:spPr>
      </p:pic>
      <p:sp>
        <p:nvSpPr>
          <p:cNvPr id="5" name="Slide Number Placeholder 4"/>
          <p:cNvSpPr>
            <a:spLocks noGrp="1"/>
          </p:cNvSpPr>
          <p:nvPr>
            <p:ph type="sldNum" sz="quarter" idx="12"/>
          </p:nvPr>
        </p:nvSpPr>
        <p:spPr/>
        <p:txBody>
          <a:bodyPr/>
          <a:lstStyle/>
          <a:p>
            <a:fld id="{B693F998-0415-45D9-A7B6-655547AC4E49}" type="slidenum">
              <a:rPr lang="el-GR" smtClean="0"/>
              <a:pPr/>
              <a:t>11</a:t>
            </a:fld>
            <a:endParaRPr lang="el-GR"/>
          </a:p>
        </p:txBody>
      </p:sp>
      <p:pic>
        <p:nvPicPr>
          <p:cNvPr id="6" name="Picture 8" descr="Population | biology and anthropology | Britannica"/>
          <p:cNvPicPr>
            <a:picLocks noChangeAspect="1" noChangeArrowheads="1"/>
          </p:cNvPicPr>
          <p:nvPr/>
        </p:nvPicPr>
        <p:blipFill>
          <a:blip r:embed="rId3" cstate="print"/>
          <a:srcRect/>
          <a:stretch>
            <a:fillRect/>
          </a:stretch>
        </p:blipFill>
        <p:spPr bwMode="auto">
          <a:xfrm>
            <a:off x="2411760" y="4031188"/>
            <a:ext cx="4064000" cy="271018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Όρια της Εκθετικής Αύξησης</a:t>
            </a:r>
            <a:endParaRPr lang="el-GR" dirty="0"/>
          </a:p>
        </p:txBody>
      </p:sp>
      <p:sp>
        <p:nvSpPr>
          <p:cNvPr id="3" name="Content Placeholder 2"/>
          <p:cNvSpPr>
            <a:spLocks noGrp="1"/>
          </p:cNvSpPr>
          <p:nvPr>
            <p:ph idx="1"/>
          </p:nvPr>
        </p:nvSpPr>
        <p:spPr/>
        <p:txBody>
          <a:bodyPr>
            <a:normAutofit/>
          </a:bodyPr>
          <a:lstStyle/>
          <a:p>
            <a:r>
              <a:rPr lang="el-GR" sz="2400" dirty="0" smtClean="0"/>
              <a:t>Ο ανθρώπινος πληθυσμός της γης αυξάνεται κατά περίπου 200.000 άτομα την ημέρα</a:t>
            </a:r>
          </a:p>
          <a:p>
            <a:r>
              <a:rPr lang="el-GR" sz="2400" dirty="0" smtClean="0"/>
              <a:t>Με βάση τα επίπεδα κατανάλωσης του δυτικού κόσμου (~200lt/day), αυτό σημαίνει απαίτηση περίπου 1.500.000.000 κυβικών μέτρων ποσίμου νερού κατ’ έτος</a:t>
            </a:r>
          </a:p>
          <a:p>
            <a:r>
              <a:rPr lang="el-GR" sz="2400" dirty="0" smtClean="0"/>
              <a:t>Οι απαιτήσεις σε αρδεύσιμο νερό για την υποστήριξη της διατροφής αυτού του πληθυσμού είναι πολλαπλάσιες.</a:t>
            </a:r>
          </a:p>
        </p:txBody>
      </p:sp>
      <p:sp>
        <p:nvSpPr>
          <p:cNvPr id="4" name="Slide Number Placeholder 3"/>
          <p:cNvSpPr>
            <a:spLocks noGrp="1"/>
          </p:cNvSpPr>
          <p:nvPr>
            <p:ph type="sldNum" sz="quarter" idx="12"/>
          </p:nvPr>
        </p:nvSpPr>
        <p:spPr/>
        <p:txBody>
          <a:bodyPr/>
          <a:lstStyle/>
          <a:p>
            <a:fld id="{B693F998-0415-45D9-A7B6-655547AC4E49}" type="slidenum">
              <a:rPr lang="el-GR" smtClean="0"/>
              <a:pPr/>
              <a:t>12</a:t>
            </a:fld>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Όρια της Εκθετικής </a:t>
            </a:r>
            <a:r>
              <a:rPr lang="el-GR" dirty="0" smtClean="0"/>
              <a:t>Αύξησης</a:t>
            </a:r>
            <a:endParaRPr lang="el-GR" dirty="0"/>
          </a:p>
        </p:txBody>
      </p:sp>
      <p:pic>
        <p:nvPicPr>
          <p:cNvPr id="4" name="Content Placeholder 3"/>
          <p:cNvPicPr>
            <a:picLocks noGrp="1"/>
          </p:cNvPicPr>
          <p:nvPr>
            <p:ph idx="1"/>
          </p:nvPr>
        </p:nvPicPr>
        <p:blipFill>
          <a:blip r:embed="rId2" cstate="print"/>
          <a:srcRect r="9938"/>
          <a:stretch/>
        </p:blipFill>
        <p:spPr>
          <a:xfrm>
            <a:off x="2622400" y="1600200"/>
            <a:ext cx="3899199" cy="4525963"/>
          </a:xfrm>
          <a:prstGeom prst="rect">
            <a:avLst/>
          </a:prstGeom>
          <a:ln>
            <a:noFill/>
          </a:ln>
        </p:spPr>
      </p:pic>
      <p:sp>
        <p:nvSpPr>
          <p:cNvPr id="5" name="Slide Number Placeholder 4"/>
          <p:cNvSpPr>
            <a:spLocks noGrp="1"/>
          </p:cNvSpPr>
          <p:nvPr>
            <p:ph type="sldNum" sz="quarter" idx="12"/>
          </p:nvPr>
        </p:nvSpPr>
        <p:spPr/>
        <p:txBody>
          <a:bodyPr/>
          <a:lstStyle/>
          <a:p>
            <a:fld id="{B693F998-0415-45D9-A7B6-655547AC4E49}" type="slidenum">
              <a:rPr lang="el-GR" smtClean="0"/>
              <a:pPr/>
              <a:t>13</a:t>
            </a:fld>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Όρια της Εκθετικής </a:t>
            </a:r>
            <a:r>
              <a:rPr lang="el-GR" dirty="0" smtClean="0"/>
              <a:t>Αύξησης</a:t>
            </a:r>
            <a:r>
              <a:rPr lang="en-US" dirty="0" smtClean="0"/>
              <a:t/>
            </a:r>
            <a:br>
              <a:rPr lang="en-US" dirty="0" smtClean="0"/>
            </a:br>
            <a:r>
              <a:rPr lang="el-GR" dirty="0" smtClean="0"/>
              <a:t>Φυσικοί Πόροι, Πληθυσμός, Ρύπανση</a:t>
            </a:r>
            <a:endParaRPr lang="el-GR" dirty="0"/>
          </a:p>
        </p:txBody>
      </p:sp>
      <p:sp>
        <p:nvSpPr>
          <p:cNvPr id="5" name="Slide Number Placeholder 4"/>
          <p:cNvSpPr>
            <a:spLocks noGrp="1"/>
          </p:cNvSpPr>
          <p:nvPr>
            <p:ph type="sldNum" sz="quarter" idx="12"/>
          </p:nvPr>
        </p:nvSpPr>
        <p:spPr/>
        <p:txBody>
          <a:bodyPr/>
          <a:lstStyle/>
          <a:p>
            <a:fld id="{B693F998-0415-45D9-A7B6-655547AC4E49}" type="slidenum">
              <a:rPr lang="el-GR" smtClean="0"/>
              <a:pPr/>
              <a:t>14</a:t>
            </a:fld>
            <a:endParaRPr lang="el-GR"/>
          </a:p>
        </p:txBody>
      </p:sp>
      <p:pic>
        <p:nvPicPr>
          <p:cNvPr id="8" name="Picture 3"/>
          <p:cNvPicPr>
            <a:picLocks noGrp="1" noChangeAspect="1" noChangeArrowheads="1"/>
          </p:cNvPicPr>
          <p:nvPr>
            <p:ph idx="1"/>
          </p:nvPr>
        </p:nvPicPr>
        <p:blipFill>
          <a:blip r:embed="rId2" cstate="print"/>
          <a:srcRect/>
          <a:stretch>
            <a:fillRect/>
          </a:stretch>
        </p:blipFill>
        <p:spPr bwMode="auto">
          <a:xfrm>
            <a:off x="1673026" y="1609873"/>
            <a:ext cx="5779294" cy="4843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Όρια της Εκθετικής </a:t>
            </a:r>
            <a:r>
              <a:rPr lang="el-GR" dirty="0" smtClean="0"/>
              <a:t>Αύξησης</a:t>
            </a:r>
            <a:r>
              <a:rPr lang="en-US" dirty="0" smtClean="0"/>
              <a:t/>
            </a:r>
            <a:br>
              <a:rPr lang="en-US" dirty="0" smtClean="0"/>
            </a:br>
            <a:r>
              <a:rPr lang="el-GR" dirty="0" smtClean="0"/>
              <a:t>Φυσικοί Πόροι, Πληθυσμός, Ρύπανση</a:t>
            </a:r>
            <a:endParaRPr lang="el-GR" dirty="0"/>
          </a:p>
        </p:txBody>
      </p:sp>
      <p:sp>
        <p:nvSpPr>
          <p:cNvPr id="5" name="Slide Number Placeholder 4"/>
          <p:cNvSpPr>
            <a:spLocks noGrp="1"/>
          </p:cNvSpPr>
          <p:nvPr>
            <p:ph type="sldNum" sz="quarter" idx="12"/>
          </p:nvPr>
        </p:nvSpPr>
        <p:spPr/>
        <p:txBody>
          <a:bodyPr/>
          <a:lstStyle/>
          <a:p>
            <a:fld id="{B693F998-0415-45D9-A7B6-655547AC4E49}" type="slidenum">
              <a:rPr lang="el-GR" smtClean="0"/>
              <a:pPr/>
              <a:t>15</a:t>
            </a:fld>
            <a:endParaRPr lang="el-GR"/>
          </a:p>
        </p:txBody>
      </p:sp>
      <p:sp>
        <p:nvSpPr>
          <p:cNvPr id="6" name="Content Placeholder 5"/>
          <p:cNvSpPr>
            <a:spLocks noGrp="1"/>
          </p:cNvSpPr>
          <p:nvPr>
            <p:ph idx="1"/>
          </p:nvPr>
        </p:nvSpPr>
        <p:spPr/>
        <p:txBody>
          <a:bodyPr/>
          <a:lstStyle/>
          <a:p>
            <a:r>
              <a:rPr lang="el-GR" dirty="0" smtClean="0"/>
              <a:t>Ζητούμενο: Μια </a:t>
            </a:r>
            <a:r>
              <a:rPr lang="el-GR" b="1" u="sng" dirty="0" smtClean="0"/>
              <a:t>κατάσταση παγκόσμιας ισορροπίας</a:t>
            </a:r>
            <a:endParaRPr lang="el-GR" b="1" u="sng"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Όρια της </a:t>
            </a:r>
            <a:r>
              <a:rPr lang="el-GR" dirty="0" smtClean="0"/>
              <a:t>Ανάπτυξης</a:t>
            </a:r>
            <a:endParaRPr lang="el-GR" dirty="0"/>
          </a:p>
        </p:txBody>
      </p:sp>
      <p:sp>
        <p:nvSpPr>
          <p:cNvPr id="3" name="Content Placeholder 2"/>
          <p:cNvSpPr>
            <a:spLocks noGrp="1"/>
          </p:cNvSpPr>
          <p:nvPr>
            <p:ph idx="1"/>
          </p:nvPr>
        </p:nvSpPr>
        <p:spPr/>
        <p:txBody>
          <a:bodyPr>
            <a:noAutofit/>
          </a:bodyPr>
          <a:lstStyle/>
          <a:p>
            <a:r>
              <a:rPr lang="el-GR" sz="2000" dirty="0" smtClean="0"/>
              <a:t>Η δημοσίευση αυτή και ο γενικός </a:t>
            </a:r>
            <a:r>
              <a:rPr lang="el-GR" sz="2000" b="1" u="sng" dirty="0" smtClean="0"/>
              <a:t>φόβος της εξάντλησης </a:t>
            </a:r>
            <a:r>
              <a:rPr lang="el-GR" sz="2000" dirty="0" smtClean="0"/>
              <a:t>που ενέπνευσε σε κάποιους τομείς, προκάλεσε μια αντίδραση από συμβατικούς οικονομολόγους και κυρίως τους Dasgupta &amp; Heal (1974), Solow (1974) και Stiglitz (1974). </a:t>
            </a:r>
          </a:p>
          <a:p>
            <a:r>
              <a:rPr lang="el-GR" sz="2000" dirty="0" smtClean="0"/>
              <a:t>Οι δικές τους αναλύσεις στις επιπτώσεις των μη ανανεώσιμων πόρων πάνω στις υφιστάμενες θεωρίες για την οικονομική ανάπτυξη έχουν επιδράσει συνεχώς και σημαντικά στα οικονομικά της βιωσιμότητας.</a:t>
            </a:r>
          </a:p>
          <a:p>
            <a:r>
              <a:rPr lang="el-GR" sz="2000" b="1" u="sng" dirty="0" smtClean="0"/>
              <a:t>Οι φυσικοί πόροι είναι πεπερασμένοι, μη ανανεώσιμοι και θεμελιωδεις για την παραγωγή</a:t>
            </a:r>
          </a:p>
          <a:p>
            <a:r>
              <a:rPr lang="el-GR" sz="2000" dirty="0" smtClean="0"/>
              <a:t>Αισιόδοξες-απαισιόδοξες προοπτικές</a:t>
            </a:r>
            <a:endParaRPr lang="el-GR" sz="2000" dirty="0"/>
          </a:p>
        </p:txBody>
      </p:sp>
      <p:sp>
        <p:nvSpPr>
          <p:cNvPr id="4" name="Slide Number Placeholder 3"/>
          <p:cNvSpPr>
            <a:spLocks noGrp="1"/>
          </p:cNvSpPr>
          <p:nvPr>
            <p:ph type="sldNum" sz="quarter" idx="12"/>
          </p:nvPr>
        </p:nvSpPr>
        <p:spPr/>
        <p:txBody>
          <a:bodyPr/>
          <a:lstStyle/>
          <a:p>
            <a:fld id="{B693F998-0415-45D9-A7B6-655547AC4E49}" type="slidenum">
              <a:rPr lang="el-GR" smtClean="0"/>
              <a:pPr/>
              <a:t>16</a:t>
            </a:fld>
            <a:endParaRPr lang="el-G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Θεωρία της Βιωσιμότητας</a:t>
            </a:r>
            <a:endParaRPr lang="el-GR" dirty="0"/>
          </a:p>
        </p:txBody>
      </p:sp>
      <p:sp>
        <p:nvSpPr>
          <p:cNvPr id="3" name="Content Placeholder 2"/>
          <p:cNvSpPr>
            <a:spLocks noGrp="1"/>
          </p:cNvSpPr>
          <p:nvPr>
            <p:ph idx="1"/>
          </p:nvPr>
        </p:nvSpPr>
        <p:spPr/>
        <p:txBody>
          <a:bodyPr>
            <a:normAutofit fontScale="62500" lnSpcReduction="20000"/>
          </a:bodyPr>
          <a:lstStyle/>
          <a:p>
            <a:r>
              <a:rPr lang="el-GR" dirty="0" smtClean="0"/>
              <a:t>Μακροχρόνια περιβαλλοντική αποτίμηση με </a:t>
            </a:r>
            <a:r>
              <a:rPr lang="el-GR" b="1" u="sng" dirty="0" smtClean="0"/>
              <a:t>μη αντιστρεπτότητα</a:t>
            </a:r>
            <a:r>
              <a:rPr lang="el-GR" dirty="0" smtClean="0"/>
              <a:t> (Krutilla, 1967)</a:t>
            </a:r>
            <a:endParaRPr lang="el-GR" b="1" u="sng" dirty="0" smtClean="0"/>
          </a:p>
          <a:p>
            <a:r>
              <a:rPr lang="el-GR" dirty="0" smtClean="0"/>
              <a:t>(Λόγω της βελτιστοποίησης της τρέχουσας τιμής) </a:t>
            </a:r>
            <a:r>
              <a:rPr lang="el-GR" b="1" u="sng" dirty="0" smtClean="0"/>
              <a:t>η κατανάλωση συγκεντρώνεται στα πρώτα χρόνια της αφθονίας </a:t>
            </a:r>
            <a:r>
              <a:rPr lang="el-GR" dirty="0" smtClean="0"/>
              <a:t>και η κρατική επένδυση δεν επαρκεί για να μεταθέσει την επίδραση της εξάντλησης του φυσικού πόρου στο μέλλον (Dasgupta and Heal, 1974, 1979) </a:t>
            </a:r>
          </a:p>
          <a:p>
            <a:r>
              <a:rPr lang="el-GR" dirty="0" smtClean="0"/>
              <a:t>Ένας τρόπος να αποφευχθεί αυτό το ανεπιθύμητο αποτέλεσμα είναι η </a:t>
            </a:r>
            <a:r>
              <a:rPr lang="el-GR" b="1" u="sng" dirty="0" smtClean="0"/>
              <a:t>συνεχιζόμενη τεχνολογική πρόοδος </a:t>
            </a:r>
            <a:r>
              <a:rPr lang="el-GR" dirty="0" smtClean="0"/>
              <a:t>(</a:t>
            </a:r>
            <a:r>
              <a:rPr lang="en-US" dirty="0" err="1" smtClean="0"/>
              <a:t>Stiglitz</a:t>
            </a:r>
            <a:r>
              <a:rPr lang="en-US" dirty="0" smtClean="0"/>
              <a:t>, 1974)</a:t>
            </a:r>
            <a:endParaRPr lang="el-GR" dirty="0" smtClean="0"/>
          </a:p>
          <a:p>
            <a:r>
              <a:rPr lang="el-GR" dirty="0" smtClean="0"/>
              <a:t>Θα χρειαζόταν να οριστεί κάποιο απόλυτο </a:t>
            </a:r>
            <a:r>
              <a:rPr lang="el-GR" b="1" u="sng" dirty="0" smtClean="0"/>
              <a:t>όριο στις δυνατότητες παραγωγής </a:t>
            </a:r>
            <a:r>
              <a:rPr lang="el-GR" dirty="0" smtClean="0"/>
              <a:t>σε σχέση με τη ροή των ανανεώσιμων πόρων.</a:t>
            </a:r>
          </a:p>
          <a:p>
            <a:r>
              <a:rPr lang="el-GR" b="1" u="sng" dirty="0" smtClean="0"/>
              <a:t>Διαγενεακή ισότητα</a:t>
            </a:r>
            <a:r>
              <a:rPr lang="el-GR" dirty="0" smtClean="0"/>
              <a:t> πόρου(</a:t>
            </a:r>
            <a:r>
              <a:rPr lang="en-US" dirty="0" err="1" smtClean="0"/>
              <a:t>Hartwick</a:t>
            </a:r>
            <a:r>
              <a:rPr lang="en-US" dirty="0" smtClean="0"/>
              <a:t>, 1977)</a:t>
            </a:r>
          </a:p>
          <a:p>
            <a:r>
              <a:rPr lang="el-GR" dirty="0" smtClean="0"/>
              <a:t>Για να είναι δυνατή η σταθερή κατανάλωση όταν ο φυσικός πόρος είναι μη ανανεώσιμος, χρειάζεται κάποιο είδος </a:t>
            </a:r>
            <a:r>
              <a:rPr lang="el-GR" b="1" dirty="0" smtClean="0"/>
              <a:t>απεριόριστης</a:t>
            </a:r>
            <a:r>
              <a:rPr lang="el-GR" dirty="0" smtClean="0"/>
              <a:t> </a:t>
            </a:r>
            <a:r>
              <a:rPr lang="el-GR" b="1" u="sng" dirty="0" smtClean="0"/>
              <a:t>ανταλλαξιμότητας</a:t>
            </a:r>
            <a:r>
              <a:rPr lang="el-GR" dirty="0" smtClean="0"/>
              <a:t> κεφαλαίου φυσικού πόρου</a:t>
            </a:r>
            <a:r>
              <a:rPr lang="en-US" dirty="0" smtClean="0"/>
              <a:t> </a:t>
            </a:r>
            <a:r>
              <a:rPr lang="el-GR" dirty="0" smtClean="0"/>
              <a:t>(</a:t>
            </a:r>
            <a:r>
              <a:rPr lang="en-US" dirty="0" err="1" smtClean="0"/>
              <a:t>Hartwick</a:t>
            </a:r>
            <a:r>
              <a:rPr lang="en-US" dirty="0" smtClean="0"/>
              <a:t>, 1977): </a:t>
            </a:r>
            <a:r>
              <a:rPr lang="el-GR" dirty="0" smtClean="0"/>
              <a:t>Ασθενής βιωσιμότητα</a:t>
            </a:r>
            <a:endParaRPr lang="el-GR" b="1" u="sng" dirty="0"/>
          </a:p>
        </p:txBody>
      </p:sp>
      <p:sp>
        <p:nvSpPr>
          <p:cNvPr id="4" name="Slide Number Placeholder 3"/>
          <p:cNvSpPr>
            <a:spLocks noGrp="1"/>
          </p:cNvSpPr>
          <p:nvPr>
            <p:ph type="sldNum" sz="quarter" idx="12"/>
          </p:nvPr>
        </p:nvSpPr>
        <p:spPr/>
        <p:txBody>
          <a:bodyPr/>
          <a:lstStyle/>
          <a:p>
            <a:fld id="{B693F998-0415-45D9-A7B6-655547AC4E49}" type="slidenum">
              <a:rPr lang="el-GR" smtClean="0"/>
              <a:pPr/>
              <a:t>17</a:t>
            </a:fld>
            <a:endParaRPr lang="el-G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Our Common </a:t>
            </a:r>
            <a:r>
              <a:rPr lang="en-GB" dirty="0" smtClean="0"/>
              <a:t>Future</a:t>
            </a:r>
            <a:endParaRPr lang="el-GR" dirty="0"/>
          </a:p>
        </p:txBody>
      </p:sp>
      <p:sp>
        <p:nvSpPr>
          <p:cNvPr id="3" name="Content Placeholder 2"/>
          <p:cNvSpPr>
            <a:spLocks noGrp="1"/>
          </p:cNvSpPr>
          <p:nvPr>
            <p:ph idx="1"/>
          </p:nvPr>
        </p:nvSpPr>
        <p:spPr/>
        <p:txBody>
          <a:bodyPr>
            <a:normAutofit/>
          </a:bodyPr>
          <a:lstStyle/>
          <a:p>
            <a:r>
              <a:rPr lang="el-GR" sz="2000" dirty="0" smtClean="0"/>
              <a:t>Οι οικονομολόγοι που ενδιαφέρονταν για τα θέματα βιωσιμότητας επέστρεψαν στη σκηνή στη δεκαετία του 1980 με τη δημοσίευση της έκθεσης </a:t>
            </a:r>
            <a:r>
              <a:rPr lang="el-GR" sz="2000" b="1" u="sng" dirty="0" smtClean="0"/>
              <a:t>Our Common Future </a:t>
            </a:r>
            <a:r>
              <a:rPr lang="el-GR" sz="2000" dirty="0" smtClean="0"/>
              <a:t>(WCED, 1987) (Επιτροπή Brundtland). </a:t>
            </a:r>
          </a:p>
          <a:p>
            <a:r>
              <a:rPr lang="el-GR" sz="2000" dirty="0" smtClean="0"/>
              <a:t>Αυτή η δημοσίευση έδωσε ώθησε στη δημιουργία μιας νέας </a:t>
            </a:r>
            <a:r>
              <a:rPr lang="el-GR" sz="2000" b="1" u="sng" dirty="0" smtClean="0"/>
              <a:t>ατζέντας</a:t>
            </a:r>
            <a:r>
              <a:rPr lang="el-GR" sz="2000" dirty="0" smtClean="0"/>
              <a:t> για την ανάπτυξη και τα </a:t>
            </a:r>
            <a:r>
              <a:rPr lang="el-GR" sz="2000" b="1" u="sng" dirty="0" smtClean="0"/>
              <a:t>οικονομικά του περιβάλλοντος</a:t>
            </a:r>
            <a:r>
              <a:rPr lang="el-GR" sz="2000" dirty="0" smtClean="0"/>
              <a:t>. </a:t>
            </a:r>
          </a:p>
          <a:p>
            <a:r>
              <a:rPr lang="el-GR" sz="2000" dirty="0" smtClean="0"/>
              <a:t>Η έκθεση της Παγκόσμιας Επιτροπής για το Περιβάλλον και την Ανάπτυξη (WCED) ή Έκθεση Brundtland “Our Common Future” του 1987 είχε στόχο να αναπτύξει τη </a:t>
            </a:r>
            <a:r>
              <a:rPr lang="el-GR" sz="2000" b="1" u="sng" dirty="0" smtClean="0"/>
              <a:t>διεθνή συνεργασία και αλληλεξάρτηση</a:t>
            </a:r>
            <a:r>
              <a:rPr lang="el-GR" sz="2000" dirty="0" smtClean="0"/>
              <a:t> προς την κατεύθυνση της βιώσιμης ανάπτυξης. </a:t>
            </a:r>
          </a:p>
          <a:p>
            <a:r>
              <a:rPr lang="el-GR" sz="2000" dirty="0" smtClean="0"/>
              <a:t>Έγινε προσπάθεια να αναπαράγει το πνεύμα της Συνδιάσκεψης της Στοκχόλμης  που είχε εισάγει τα περιβαλλοντικά ζητήματα στην κεντρική πολιτική συζήτηση, προσπαθώντας να συνδυάσει </a:t>
            </a:r>
            <a:r>
              <a:rPr lang="el-GR" sz="2000" b="1" u="sng" dirty="0" smtClean="0"/>
              <a:t>το περιβάλλον και την ανάπτυξη ως ένα ενιαίο ζήτημα</a:t>
            </a:r>
            <a:r>
              <a:rPr lang="el-GR" sz="2000" dirty="0" smtClean="0"/>
              <a:t>. </a:t>
            </a:r>
          </a:p>
        </p:txBody>
      </p:sp>
      <p:sp>
        <p:nvSpPr>
          <p:cNvPr id="4" name="Slide Number Placeholder 3"/>
          <p:cNvSpPr>
            <a:spLocks noGrp="1"/>
          </p:cNvSpPr>
          <p:nvPr>
            <p:ph type="sldNum" sz="quarter" idx="12"/>
          </p:nvPr>
        </p:nvSpPr>
        <p:spPr/>
        <p:txBody>
          <a:bodyPr/>
          <a:lstStyle/>
          <a:p>
            <a:fld id="{B693F998-0415-45D9-A7B6-655547AC4E49}" type="slidenum">
              <a:rPr lang="el-GR" smtClean="0"/>
              <a:pPr/>
              <a:t>18</a:t>
            </a:fld>
            <a:endParaRPr lang="el-G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Our Common </a:t>
            </a:r>
            <a:r>
              <a:rPr lang="en-GB" dirty="0" smtClean="0"/>
              <a:t>Future</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Η έκθεση της επιτροπής </a:t>
            </a:r>
          </a:p>
          <a:p>
            <a:pPr lvl="1"/>
            <a:r>
              <a:rPr lang="el-GR" dirty="0" smtClean="0"/>
              <a:t>αναγνώρισε ότι η ανάπτυξη των ανθρώπινων πόρων με τη μορφή της μείωσης της φτώχειας, της ισότητας των φύλων και της αναδιανομής του πλούτου ήταν κρίσιμη στη διαμόρφωση στρατηγικών για την περιβαλλοντική συντήρηση και </a:t>
            </a:r>
          </a:p>
          <a:p>
            <a:pPr lvl="1"/>
            <a:r>
              <a:rPr lang="el-GR" dirty="0" smtClean="0"/>
              <a:t>ότι υπάρχουν περιβαλλοντικά όρια στην οικονομική ανάπτυξη στις βιομηχανοποιημένες και εκβιομηχανιζόμενες κοινωνίες.</a:t>
            </a:r>
          </a:p>
          <a:p>
            <a:pPr lvl="1"/>
            <a:r>
              <a:rPr lang="el-GR" dirty="0" smtClean="0"/>
              <a:t>Πρότεινε μια ανάλυση, γενικές αρχές και συστάσεις για μια βιώσιμη πορεία ανάπτυξης. </a:t>
            </a:r>
            <a:endParaRPr lang="el-GR" dirty="0"/>
          </a:p>
        </p:txBody>
      </p:sp>
      <p:sp>
        <p:nvSpPr>
          <p:cNvPr id="4" name="Slide Number Placeholder 3"/>
          <p:cNvSpPr>
            <a:spLocks noGrp="1"/>
          </p:cNvSpPr>
          <p:nvPr>
            <p:ph type="sldNum" sz="quarter" idx="12"/>
          </p:nvPr>
        </p:nvSpPr>
        <p:spPr/>
        <p:txBody>
          <a:bodyPr/>
          <a:lstStyle/>
          <a:p>
            <a:fld id="{B693F998-0415-45D9-A7B6-655547AC4E49}" type="slidenum">
              <a:rPr lang="el-GR" smtClean="0"/>
              <a:pPr/>
              <a:t>19</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Πρώτοι </a:t>
            </a:r>
            <a:r>
              <a:rPr lang="el-GR" dirty="0" smtClean="0"/>
              <a:t>προβληματισμοί</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Ο Malthus (1798) έθεσε το πρόβλημα εάν η συνεχόμενη αύξηση του πληθυσμού της Βρετανίας θα μπορούσε να υποστηριχθεί από μια πεπερασμένη έκταση γης. Έκτοτε ξεκίνησε η ανά δεκαετία απογραφή του πληθυσμού της Βρετανίας.</a:t>
            </a:r>
          </a:p>
          <a:p>
            <a:r>
              <a:rPr lang="el-GR" dirty="0" smtClean="0"/>
              <a:t>Το 1865 ο Jevons αντιστοίχως προβληματίστηκε αν η συνεχώς αυξανόμενη κατανάλωση ενέργειας θα μπορούσε να υποστηριχθεί από τα περιορισμένα αποθέματα άνθρακα. </a:t>
            </a:r>
          </a:p>
        </p:txBody>
      </p:sp>
      <p:sp>
        <p:nvSpPr>
          <p:cNvPr id="4" name="Slide Number Placeholder 3"/>
          <p:cNvSpPr>
            <a:spLocks noGrp="1"/>
          </p:cNvSpPr>
          <p:nvPr>
            <p:ph type="sldNum" sz="quarter" idx="12"/>
          </p:nvPr>
        </p:nvSpPr>
        <p:spPr/>
        <p:txBody>
          <a:bodyPr/>
          <a:lstStyle/>
          <a:p>
            <a:fld id="{B693F998-0415-45D9-A7B6-655547AC4E49}" type="slidenum">
              <a:rPr lang="el-GR" smtClean="0"/>
              <a:pPr/>
              <a:t>2</a:t>
            </a:fld>
            <a:endParaRPr 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Our Common </a:t>
            </a:r>
            <a:r>
              <a:rPr lang="en-GB" dirty="0" smtClean="0"/>
              <a:t>Future</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Προκάλεσε πολλούς από τους θεμελιώδεις στόχους και υποθέσεις των συμβατικών, νεοκλασικών οικονομικών της αύξησης και της ανάπτυξης, ενώ προώθησε τις ιδέες της βιωσιμότητας και της βιώσιμης ανάπτυξης στο προσκήνιο.</a:t>
            </a:r>
          </a:p>
          <a:p>
            <a:r>
              <a:rPr lang="el-GR" dirty="0" smtClean="0"/>
              <a:t>Η βιωσιμότητα αποδείχτηκε δύσκολη έννοια στον ακριβή ορισμό και τη χρήση. Γρήγορα εμφανίστηκαν επικαλυπτόμενοι και αντιφατικοί ορισμοί. </a:t>
            </a:r>
          </a:p>
          <a:p>
            <a:r>
              <a:rPr lang="el-GR" dirty="0" smtClean="0"/>
              <a:t>Ως αποτέλεσμα, λέξεις όπως "βιωσιμότητα" και "βιώσιμος" έγιναν απλά μόδα, αυταπόδεικτες έννοιες που χρησιμοποιούσε ο καθένας από μεγιστάνες των ΜΜΕ μέχρι πολυεθνικές μεταλλευτικές εταιρείες, και που συχνά σήμαιναν απλά "περιβαλλοντικά επιθυμητός", το πολύ. </a:t>
            </a:r>
          </a:p>
        </p:txBody>
      </p:sp>
      <p:sp>
        <p:nvSpPr>
          <p:cNvPr id="4" name="Slide Number Placeholder 3"/>
          <p:cNvSpPr>
            <a:spLocks noGrp="1"/>
          </p:cNvSpPr>
          <p:nvPr>
            <p:ph type="sldNum" sz="quarter" idx="12"/>
          </p:nvPr>
        </p:nvSpPr>
        <p:spPr/>
        <p:txBody>
          <a:bodyPr/>
          <a:lstStyle/>
          <a:p>
            <a:fld id="{B693F998-0415-45D9-A7B6-655547AC4E49}" type="slidenum">
              <a:rPr lang="el-GR" smtClean="0"/>
              <a:pPr/>
              <a:t>20</a:t>
            </a:fld>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Βιωσιμότητα</a:t>
            </a:r>
            <a:endParaRPr lang="el-GR" dirty="0"/>
          </a:p>
        </p:txBody>
      </p:sp>
      <p:sp>
        <p:nvSpPr>
          <p:cNvPr id="3" name="Content Placeholder 2"/>
          <p:cNvSpPr>
            <a:spLocks noGrp="1"/>
          </p:cNvSpPr>
          <p:nvPr>
            <p:ph idx="1"/>
          </p:nvPr>
        </p:nvSpPr>
        <p:spPr/>
        <p:txBody>
          <a:bodyPr>
            <a:normAutofit fontScale="70000" lnSpcReduction="20000"/>
          </a:bodyPr>
          <a:lstStyle/>
          <a:p>
            <a:r>
              <a:rPr lang="el-GR" dirty="0" smtClean="0"/>
              <a:t>Η βιώσιμη ανάπτυξη είναι ένας “οδικός χάρτης”, ένα σχέδιο ενεργειών για την επίτευξη βιωσιμότητας σε οποιαδήποτε δραστηριότητα που χρησιμοποιεί πόρους και για την οποία απαιτείται άμεση και διηνεκής αναπαραγωγή. </a:t>
            </a:r>
          </a:p>
          <a:p>
            <a:r>
              <a:rPr lang="el-GR" dirty="0" smtClean="0"/>
              <a:t>Αποτελεί την αρχή οργάνωσης για τη διατήρηση πεπερασμένων πόρων που απαιτούνται για την κάλυψη των αναγκών των επόμενων γενεών ζωής στον πλανήτη. </a:t>
            </a:r>
          </a:p>
          <a:p>
            <a:r>
              <a:rPr lang="el-GR" dirty="0" smtClean="0"/>
              <a:t>Είναι μια διαδικασία που οραματίζεται μια επιθυμητή μελλοντική κατάσταση για τις ανθρώπινες κοινωνίες, στην οποία </a:t>
            </a:r>
          </a:p>
          <a:p>
            <a:pPr lvl="1"/>
            <a:r>
              <a:rPr lang="el-GR" dirty="0" smtClean="0"/>
              <a:t>οι συνθήκες διαβίωσης και η χρήση πόρων εξακολουθούν να καλύπτουν τις ανάγκες </a:t>
            </a:r>
          </a:p>
          <a:p>
            <a:pPr lvl="1"/>
            <a:r>
              <a:rPr lang="el-GR" dirty="0" smtClean="0"/>
              <a:t>χωρίς να υπονομεύουν την ακεραιότητα, τη σταθερότητα και ομορφιά (αισθητική) των φυσικών βιοτικών συστημάτων. </a:t>
            </a:r>
          </a:p>
        </p:txBody>
      </p:sp>
      <p:sp>
        <p:nvSpPr>
          <p:cNvPr id="4" name="Slide Number Placeholder 3"/>
          <p:cNvSpPr>
            <a:spLocks noGrp="1"/>
          </p:cNvSpPr>
          <p:nvPr>
            <p:ph type="sldNum" sz="quarter" idx="12"/>
          </p:nvPr>
        </p:nvSpPr>
        <p:spPr/>
        <p:txBody>
          <a:bodyPr/>
          <a:lstStyle/>
          <a:p>
            <a:fld id="{B693F998-0415-45D9-A7B6-655547AC4E49}" type="slidenum">
              <a:rPr lang="el-GR" smtClean="0"/>
              <a:pPr/>
              <a:t>21</a:t>
            </a:fld>
            <a:endParaRPr lang="el-G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Βιωσιμότητα</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Η βιωσιμότητα είναι συνάρτηση τριών διαστάσεων (Hasna 2012): </a:t>
            </a:r>
          </a:p>
          <a:p>
            <a:pPr lvl="1"/>
            <a:r>
              <a:rPr lang="el-GR" dirty="0" smtClean="0"/>
              <a:t>κοινωνικών, </a:t>
            </a:r>
          </a:p>
          <a:p>
            <a:pPr lvl="1"/>
            <a:r>
              <a:rPr lang="el-GR" dirty="0" smtClean="0"/>
              <a:t>οικονομικών και τεχνολογικών και </a:t>
            </a:r>
          </a:p>
          <a:p>
            <a:pPr lvl="1"/>
            <a:r>
              <a:rPr lang="el-GR" dirty="0" smtClean="0"/>
              <a:t>οικολογικών θεμάτων. </a:t>
            </a:r>
          </a:p>
          <a:p>
            <a:r>
              <a:rPr lang="el-GR" dirty="0" smtClean="0"/>
              <a:t>Η βιώσιμη ανάπτυξη εμπλέκει τη </a:t>
            </a:r>
            <a:r>
              <a:rPr lang="el-GR" b="1" dirty="0" smtClean="0"/>
              <a:t>φέρουσα ικανότητα </a:t>
            </a:r>
            <a:r>
              <a:rPr lang="el-GR" dirty="0" smtClean="0"/>
              <a:t>των φυσικών συστημάτων με τις </a:t>
            </a:r>
            <a:r>
              <a:rPr lang="el-GR" b="1" dirty="0" smtClean="0"/>
              <a:t>κοινωνικές και οικονομικές προκλήσεις</a:t>
            </a:r>
            <a:r>
              <a:rPr lang="el-GR" dirty="0" smtClean="0"/>
              <a:t> που αντιμετωπίζει η ανθρωπότητα.</a:t>
            </a:r>
          </a:p>
          <a:p>
            <a:r>
              <a:rPr lang="el-GR" dirty="0" smtClean="0"/>
              <a:t> Από τη δεκαετία του 1970 η έννοια της βιωσιμότητας επιστρατεύτηκε για να περιγράψει </a:t>
            </a:r>
            <a:r>
              <a:rPr lang="el-GR" b="1" dirty="0" smtClean="0"/>
              <a:t>μια οικονομία σε ισορροπία με τα βασικά οικολογικά συστήματα </a:t>
            </a:r>
            <a:r>
              <a:rPr lang="el-GR" dirty="0" smtClean="0"/>
              <a:t>υποστήριξης. </a:t>
            </a:r>
          </a:p>
        </p:txBody>
      </p:sp>
      <p:sp>
        <p:nvSpPr>
          <p:cNvPr id="4" name="Slide Number Placeholder 3"/>
          <p:cNvSpPr>
            <a:spLocks noGrp="1"/>
          </p:cNvSpPr>
          <p:nvPr>
            <p:ph type="sldNum" sz="quarter" idx="12"/>
          </p:nvPr>
        </p:nvSpPr>
        <p:spPr/>
        <p:txBody>
          <a:bodyPr/>
          <a:lstStyle/>
          <a:p>
            <a:fld id="{B693F998-0415-45D9-A7B6-655547AC4E49}" type="slidenum">
              <a:rPr lang="el-GR" smtClean="0"/>
              <a:pPr/>
              <a:t>22</a:t>
            </a:fld>
            <a:endParaRPr lang="el-G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Βιωσιμότητα</a:t>
            </a:r>
            <a:endParaRPr lang="el-GR" dirty="0"/>
          </a:p>
        </p:txBody>
      </p:sp>
      <p:sp>
        <p:nvSpPr>
          <p:cNvPr id="3" name="Content Placeholder 2"/>
          <p:cNvSpPr>
            <a:spLocks noGrp="1"/>
          </p:cNvSpPr>
          <p:nvPr>
            <p:ph idx="1"/>
          </p:nvPr>
        </p:nvSpPr>
        <p:spPr/>
        <p:txBody>
          <a:bodyPr>
            <a:normAutofit/>
          </a:bodyPr>
          <a:lstStyle/>
          <a:p>
            <a:r>
              <a:rPr lang="el-GR" dirty="0" smtClean="0"/>
              <a:t>Ισότητα μεταξύ των γενεών</a:t>
            </a:r>
          </a:p>
          <a:p>
            <a:r>
              <a:rPr lang="el-GR" dirty="0" smtClean="0"/>
              <a:t>“Ισχυρή” και “αδύναμη” βιωσιμότητα</a:t>
            </a:r>
          </a:p>
          <a:p>
            <a:pPr lvl="1"/>
            <a:r>
              <a:rPr lang="el-GR" dirty="0" smtClean="0"/>
              <a:t>Η αξία των περιβαλλοντικών αγαθών είναι πλήρως ανταλλάξιμη, μη ανταλλάξιμη ή μερικώς ανταλλάξιμη με ανθρώπινο κεφάλαιο;</a:t>
            </a:r>
          </a:p>
          <a:p>
            <a:r>
              <a:rPr lang="el-GR" dirty="0" smtClean="0"/>
              <a:t>Οικονομική μεγέθυνση</a:t>
            </a:r>
          </a:p>
          <a:p>
            <a:r>
              <a:rPr lang="el-GR" dirty="0" smtClean="0"/>
              <a:t>Μακροχρόνια περιβαλλοντική αποτίμηση</a:t>
            </a:r>
          </a:p>
          <a:p>
            <a:r>
              <a:rPr lang="el-GR" dirty="0" smtClean="0"/>
              <a:t>Μη αντιστρεπτότητα</a:t>
            </a:r>
          </a:p>
        </p:txBody>
      </p:sp>
      <p:sp>
        <p:nvSpPr>
          <p:cNvPr id="4" name="Slide Number Placeholder 3"/>
          <p:cNvSpPr>
            <a:spLocks noGrp="1"/>
          </p:cNvSpPr>
          <p:nvPr>
            <p:ph type="sldNum" sz="quarter" idx="12"/>
          </p:nvPr>
        </p:nvSpPr>
        <p:spPr/>
        <p:txBody>
          <a:bodyPr/>
          <a:lstStyle/>
          <a:p>
            <a:fld id="{B693F998-0415-45D9-A7B6-655547AC4E49}" type="slidenum">
              <a:rPr lang="el-GR" smtClean="0"/>
              <a:pPr/>
              <a:t>23</a:t>
            </a:fld>
            <a:endParaRPr lang="el-G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Χρήσιμοι </a:t>
            </a:r>
            <a:r>
              <a:rPr lang="el-GR" dirty="0" smtClean="0"/>
              <a:t>Όροι</a:t>
            </a:r>
            <a:endParaRPr lang="el-GR" dirty="0"/>
          </a:p>
        </p:txBody>
      </p:sp>
      <p:sp>
        <p:nvSpPr>
          <p:cNvPr id="3" name="Content Placeholder 2"/>
          <p:cNvSpPr>
            <a:spLocks noGrp="1"/>
          </p:cNvSpPr>
          <p:nvPr>
            <p:ph idx="1"/>
          </p:nvPr>
        </p:nvSpPr>
        <p:spPr/>
        <p:txBody>
          <a:bodyPr>
            <a:normAutofit/>
          </a:bodyPr>
          <a:lstStyle/>
          <a:p>
            <a:r>
              <a:rPr lang="el-GR" b="1" dirty="0" smtClean="0"/>
              <a:t>Ανάπτυξη</a:t>
            </a:r>
            <a:r>
              <a:rPr lang="el-GR" dirty="0" smtClean="0"/>
              <a:t> (development), είναι η αλλαγή στο περιβάλλον που γίνεται με σκοπό το καλό του ανθρώπου.</a:t>
            </a:r>
          </a:p>
          <a:p>
            <a:r>
              <a:rPr lang="el-GR" b="1" dirty="0" smtClean="0"/>
              <a:t>Διατήρηση</a:t>
            </a:r>
            <a:r>
              <a:rPr lang="el-GR" dirty="0" smtClean="0"/>
              <a:t> (preservation), είναι η εξαίρεση πόρων για μη καταναλωτική χρήση.</a:t>
            </a:r>
          </a:p>
          <a:p>
            <a:r>
              <a:rPr lang="el-GR" b="1" dirty="0" smtClean="0"/>
              <a:t>Συντήρηση</a:t>
            </a:r>
            <a:r>
              <a:rPr lang="el-GR" dirty="0" smtClean="0"/>
              <a:t> (conservation), είναι η διάθεση πόρων για καταναλωτική χρήση με σοφό, οικονομικά επωφελή τρόπο.</a:t>
            </a:r>
          </a:p>
        </p:txBody>
      </p:sp>
      <p:sp>
        <p:nvSpPr>
          <p:cNvPr id="4" name="Slide Number Placeholder 3"/>
          <p:cNvSpPr>
            <a:spLocks noGrp="1"/>
          </p:cNvSpPr>
          <p:nvPr>
            <p:ph type="sldNum" sz="quarter" idx="12"/>
          </p:nvPr>
        </p:nvSpPr>
        <p:spPr/>
        <p:txBody>
          <a:bodyPr/>
          <a:lstStyle/>
          <a:p>
            <a:fld id="{B693F998-0415-45D9-A7B6-655547AC4E49}" type="slidenum">
              <a:rPr lang="el-GR" smtClean="0"/>
              <a:pPr/>
              <a:t>24</a:t>
            </a:fld>
            <a:endParaRPr lang="el-G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Χρήσιμοι </a:t>
            </a:r>
            <a:r>
              <a:rPr lang="el-GR" dirty="0" smtClean="0"/>
              <a:t>Όροι</a:t>
            </a:r>
            <a:endParaRPr lang="el-GR" dirty="0"/>
          </a:p>
        </p:txBody>
      </p:sp>
      <p:sp>
        <p:nvSpPr>
          <p:cNvPr id="3" name="Content Placeholder 2"/>
          <p:cNvSpPr>
            <a:spLocks noGrp="1"/>
          </p:cNvSpPr>
          <p:nvPr>
            <p:ph idx="1"/>
          </p:nvPr>
        </p:nvSpPr>
        <p:spPr/>
        <p:txBody>
          <a:bodyPr>
            <a:normAutofit/>
          </a:bodyPr>
          <a:lstStyle/>
          <a:p>
            <a:r>
              <a:rPr lang="el-GR" sz="2400" b="1" dirty="0" smtClean="0"/>
              <a:t>Irreversibility</a:t>
            </a:r>
            <a:r>
              <a:rPr lang="el-GR" sz="2400" dirty="0" smtClean="0"/>
              <a:t> (Μη αντιστρεπτότητα): </a:t>
            </a:r>
          </a:p>
          <a:p>
            <a:pPr lvl="1"/>
            <a:r>
              <a:rPr lang="el-GR" sz="2000" dirty="0" smtClean="0"/>
              <a:t>Μη αντιστρεπτή είναι μια δράση της οποίας τα αποτελέσματα δεν μπορούν να αντιστραφούν, είτε απολύτως, είτε επειδή το κόστος της αντιστροφής θα ήταν υπερβολικά υψηλό. </a:t>
            </a:r>
          </a:p>
          <a:p>
            <a:r>
              <a:rPr lang="el-GR" sz="2400" dirty="0" smtClean="0"/>
              <a:t>Π.χ. Αν η οικονομική ανάπτυξη οδηγεί σε εξαφάνιση ειδών, τότε η εξαφάνιση δεν μπορεί κατά κανένα τρόπο να αντιστραφεί (απολύτως μη αντιστρεπτή). </a:t>
            </a:r>
          </a:p>
          <a:p>
            <a:r>
              <a:rPr lang="el-GR" sz="2400" dirty="0" smtClean="0"/>
              <a:t>Αν ένα φράγμα έχει κατασκευαστεί για υδροηλεκτρική ενέργεια, τότε η δράση μπορεί να αντιστραφεί απομακρύνοντας το φράγμα και με ενέργειες αποκατάστασης των υδρολογικών λεκανών, αλλά αυτό μπορεί να γίνει μόνο με μεγάλο κόστος.</a:t>
            </a:r>
          </a:p>
        </p:txBody>
      </p:sp>
      <p:sp>
        <p:nvSpPr>
          <p:cNvPr id="4" name="Slide Number Placeholder 3"/>
          <p:cNvSpPr>
            <a:spLocks noGrp="1"/>
          </p:cNvSpPr>
          <p:nvPr>
            <p:ph type="sldNum" sz="quarter" idx="12"/>
          </p:nvPr>
        </p:nvSpPr>
        <p:spPr/>
        <p:txBody>
          <a:bodyPr/>
          <a:lstStyle/>
          <a:p>
            <a:fld id="{B693F998-0415-45D9-A7B6-655547AC4E49}" type="slidenum">
              <a:rPr lang="el-GR" smtClean="0"/>
              <a:pPr/>
              <a:t>25</a:t>
            </a:fld>
            <a:endParaRPr lang="el-G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Χρήσιμοι </a:t>
            </a:r>
            <a:r>
              <a:rPr lang="el-GR" dirty="0" smtClean="0"/>
              <a:t>Όροι</a:t>
            </a:r>
            <a:endParaRPr lang="el-GR" dirty="0"/>
          </a:p>
        </p:txBody>
      </p:sp>
      <p:sp>
        <p:nvSpPr>
          <p:cNvPr id="3" name="Content Placeholder 2"/>
          <p:cNvSpPr>
            <a:spLocks noGrp="1"/>
          </p:cNvSpPr>
          <p:nvPr>
            <p:ph idx="1"/>
          </p:nvPr>
        </p:nvSpPr>
        <p:spPr/>
        <p:txBody>
          <a:bodyPr>
            <a:normAutofit fontScale="77500" lnSpcReduction="20000"/>
          </a:bodyPr>
          <a:lstStyle/>
          <a:p>
            <a:r>
              <a:rPr lang="el-GR" b="1" dirty="0" smtClean="0"/>
              <a:t>Option Value </a:t>
            </a:r>
            <a:r>
              <a:rPr lang="el-GR" dirty="0" smtClean="0"/>
              <a:t>(αξία προαίρεσης): Η αξία προαίρεσης της επιλογής να μη γίνει μια μη αντιστρεπτή επιλογή, μέχρι κάποιο χρονικό σημείο στο μέλλον. </a:t>
            </a:r>
          </a:p>
          <a:p>
            <a:r>
              <a:rPr lang="el-GR" dirty="0" smtClean="0"/>
              <a:t>Στο πλαίσιο της ανάπτυξης (φυσικών) πόρων, πρόκειται για την αξία διατήρησης ενός πόρου άθικτου, για να αναπτυχθεί σε μεταγενέστερο χρονικό σημείο.</a:t>
            </a:r>
          </a:p>
          <a:p>
            <a:r>
              <a:rPr lang="el-GR" dirty="0" smtClean="0"/>
              <a:t>Πρόκειται για αύξηση των αναμενόμενων οφελών ως αποτέλεσμα της άρσης της αβεβαιότητας. (Σημ.: Επειδή δηλαδή κατά την πάροδο του χρόνου είναι αναμενόμενο να αυξάνεται η γνώση μας για τα δεδομένα του προβλήματος,  μειώνεται η αβεβαιότητα και μπορούν να υπολογιστούν με μεγαλύτερη ακρίβεια οι επιπτώσεις της απόφασης).</a:t>
            </a:r>
          </a:p>
        </p:txBody>
      </p:sp>
      <p:sp>
        <p:nvSpPr>
          <p:cNvPr id="4" name="Slide Number Placeholder 3"/>
          <p:cNvSpPr>
            <a:spLocks noGrp="1"/>
          </p:cNvSpPr>
          <p:nvPr>
            <p:ph type="sldNum" sz="quarter" idx="12"/>
          </p:nvPr>
        </p:nvSpPr>
        <p:spPr/>
        <p:txBody>
          <a:bodyPr/>
          <a:lstStyle/>
          <a:p>
            <a:fld id="{B693F998-0415-45D9-A7B6-655547AC4E49}" type="slidenum">
              <a:rPr lang="el-GR" smtClean="0"/>
              <a:pPr/>
              <a:t>26</a:t>
            </a:fld>
            <a:endParaRPr lang="el-G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ext Box 1"/>
          <p:cNvSpPr txBox="1">
            <a:spLocks noChangeArrowheads="1"/>
          </p:cNvSpPr>
          <p:nvPr/>
        </p:nvSpPr>
        <p:spPr bwMode="auto">
          <a:xfrm>
            <a:off x="3995738" y="188913"/>
            <a:ext cx="4967287" cy="358775"/>
          </a:xfrm>
          <a:prstGeom prst="rect">
            <a:avLst/>
          </a:prstGeom>
          <a:solidFill>
            <a:srgbClr val="008000"/>
          </a:solidFill>
          <a:ln w="9360" cap="sq">
            <a:solidFill>
              <a:srgbClr val="00FF00"/>
            </a:solidFill>
            <a:miter lim="800000"/>
            <a:headEnd/>
            <a:tailEnd/>
          </a:ln>
          <a:effectLst/>
        </p:spPr>
        <p:txBody>
          <a:bodyPr anchor="ct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l-GR" sz="1600">
                <a:solidFill>
                  <a:srgbClr val="00FF00"/>
                </a:solidFill>
              </a:rPr>
              <a:t>Οι μελλοντικές προκλήσεις</a:t>
            </a:r>
          </a:p>
        </p:txBody>
      </p:sp>
      <p:graphicFrame>
        <p:nvGraphicFramePr>
          <p:cNvPr id="68610" name="Group 2"/>
          <p:cNvGraphicFramePr>
            <a:graphicFrameLocks noGrp="1"/>
          </p:cNvGraphicFramePr>
          <p:nvPr/>
        </p:nvGraphicFramePr>
        <p:xfrm>
          <a:off x="1042988" y="4509119"/>
          <a:ext cx="6996112" cy="2140919"/>
        </p:xfrm>
        <a:graphic>
          <a:graphicData uri="http://schemas.openxmlformats.org/drawingml/2006/table">
            <a:tbl>
              <a:tblPr>
                <a:tableStyleId>{3C2FFA5D-87B4-456A-9821-1D502468CF0F}</a:tableStyleId>
              </a:tblPr>
              <a:tblGrid>
                <a:gridCol w="1727200"/>
                <a:gridCol w="2667000"/>
                <a:gridCol w="2601912"/>
              </a:tblGrid>
              <a:tr h="682892">
                <a:tc>
                  <a:txBody>
                    <a:bodyPr/>
                    <a:lstStyle/>
                    <a:p>
                      <a:pPr marL="0" marR="0" lvl="0" indent="0" algn="l" defTabSz="457200" rtl="0" eaLnBrk="1" fontAlgn="base" latinLnBrk="0" hangingPunct="1">
                        <a:lnSpc>
                          <a:spcPct val="87000"/>
                        </a:lnSpc>
                        <a:spcBef>
                          <a:spcPts val="40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l-GR" sz="1600" b="0" i="0" u="none" strike="noStrike" cap="none" normalizeH="0" baseline="0" dirty="0" smtClean="0">
                        <a:ln>
                          <a:noFill/>
                        </a:ln>
                        <a:solidFill>
                          <a:schemeClr val="tx1"/>
                        </a:solidFill>
                        <a:effectLst/>
                        <a:latin typeface="Arial" charset="0"/>
                        <a:ea typeface="Microsoft YaHei" charset="-122"/>
                      </a:endParaRPr>
                    </a:p>
                  </a:txBody>
                  <a:tcPr marL="90000" marR="90000" marT="87048" marB="46800" horzOverflow="overflow"/>
                </a:tc>
                <a:tc>
                  <a:txBody>
                    <a:bodyPr/>
                    <a:lstStyle/>
                    <a:p>
                      <a:pPr marL="0" marR="0" lvl="0" indent="0" algn="ctr" defTabSz="457200" rtl="0" eaLnBrk="1" fontAlgn="base" latinLnBrk="0" hangingPunct="1">
                        <a:lnSpc>
                          <a:spcPct val="87000"/>
                        </a:lnSpc>
                        <a:spcBef>
                          <a:spcPts val="40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u="none" strike="noStrike" cap="none" normalizeH="0" baseline="0" dirty="0" smtClean="0">
                          <a:ln>
                            <a:noFill/>
                          </a:ln>
                          <a:effectLst/>
                        </a:rPr>
                        <a:t>Excludable</a:t>
                      </a:r>
                      <a:endParaRPr kumimoji="0" lang="en-US" sz="1600" b="1" i="0" u="none" strike="noStrike" cap="none" normalizeH="0" baseline="0" dirty="0" smtClean="0">
                        <a:ln>
                          <a:noFill/>
                        </a:ln>
                        <a:solidFill>
                          <a:schemeClr val="tx1"/>
                        </a:solidFill>
                        <a:effectLst/>
                        <a:latin typeface="Arial" charset="0"/>
                        <a:ea typeface="Microsoft YaHei" charset="-122"/>
                      </a:endParaRPr>
                    </a:p>
                  </a:txBody>
                  <a:tcPr marL="90000" marR="90000" marT="87048" marB="46800" horzOverflow="overflow"/>
                </a:tc>
                <a:tc>
                  <a:txBody>
                    <a:bodyPr/>
                    <a:lstStyle/>
                    <a:p>
                      <a:pPr marL="0" marR="0" lvl="0" indent="0" algn="ctr" defTabSz="457200" rtl="0" eaLnBrk="1" fontAlgn="base" latinLnBrk="0" hangingPunct="1">
                        <a:lnSpc>
                          <a:spcPct val="87000"/>
                        </a:lnSpc>
                        <a:spcBef>
                          <a:spcPts val="40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u="none" strike="noStrike" cap="none" normalizeH="0" baseline="0" smtClean="0">
                          <a:ln>
                            <a:noFill/>
                          </a:ln>
                          <a:effectLst/>
                        </a:rPr>
                        <a:t>Non-excludable</a:t>
                      </a:r>
                      <a:endParaRPr kumimoji="0" lang="en-US" sz="1600" b="1" i="0" u="none" strike="noStrike" cap="none" normalizeH="0" baseline="0" smtClean="0">
                        <a:ln>
                          <a:noFill/>
                        </a:ln>
                        <a:solidFill>
                          <a:schemeClr val="tx1"/>
                        </a:solidFill>
                        <a:effectLst/>
                        <a:latin typeface="Arial" charset="0"/>
                        <a:ea typeface="Microsoft YaHei" charset="-122"/>
                      </a:endParaRPr>
                    </a:p>
                  </a:txBody>
                  <a:tcPr marL="90000" marR="90000" marT="87048" marB="46800" horzOverflow="overflow"/>
                </a:tc>
              </a:tr>
              <a:tr h="685868">
                <a:tc>
                  <a:txBody>
                    <a:bodyPr/>
                    <a:lstStyle/>
                    <a:p>
                      <a:pPr marL="0" marR="0" lvl="0" indent="0" algn="l" defTabSz="457200" rtl="0" eaLnBrk="1" fontAlgn="base" latinLnBrk="0" hangingPunct="1">
                        <a:lnSpc>
                          <a:spcPct val="87000"/>
                        </a:lnSpc>
                        <a:spcBef>
                          <a:spcPts val="40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u="none" strike="noStrike" cap="none" normalizeH="0" baseline="0" smtClean="0">
                          <a:ln>
                            <a:noFill/>
                          </a:ln>
                          <a:effectLst/>
                        </a:rPr>
                        <a:t>Rivalrous (high extractability)</a:t>
                      </a:r>
                      <a:endParaRPr kumimoji="0" lang="en-US" sz="1600" b="1" i="0" u="none" strike="noStrike" cap="none" normalizeH="0" baseline="0" smtClean="0">
                        <a:ln>
                          <a:noFill/>
                        </a:ln>
                        <a:solidFill>
                          <a:schemeClr val="tx1"/>
                        </a:solidFill>
                        <a:effectLst/>
                        <a:latin typeface="Arial" charset="0"/>
                        <a:ea typeface="Microsoft YaHei" charset="-122"/>
                      </a:endParaRPr>
                    </a:p>
                  </a:txBody>
                  <a:tcPr marL="90000" marR="90000" marT="87048" marB="46800" horzOverflow="overflow"/>
                </a:tc>
                <a:tc>
                  <a:txBody>
                    <a:bodyPr/>
                    <a:lstStyle/>
                    <a:p>
                      <a:pPr marL="0" marR="0" lvl="0" indent="0" algn="l" defTabSz="457200" rtl="0" eaLnBrk="1" fontAlgn="base" latinLnBrk="0" hangingPunct="1">
                        <a:lnSpc>
                          <a:spcPct val="87000"/>
                        </a:lnSpc>
                        <a:spcBef>
                          <a:spcPts val="40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u="none" strike="noStrike" cap="none" normalizeH="0" baseline="0" dirty="0" smtClean="0">
                          <a:ln>
                            <a:noFill/>
                          </a:ln>
                          <a:effectLst/>
                        </a:rPr>
                        <a:t>Private Goods (food, clothing, cars)</a:t>
                      </a:r>
                      <a:endParaRPr kumimoji="0" lang="en-US" sz="1600" b="0" i="0" u="none" strike="noStrike" cap="none" normalizeH="0" baseline="0" dirty="0" smtClean="0">
                        <a:ln>
                          <a:noFill/>
                        </a:ln>
                        <a:solidFill>
                          <a:schemeClr val="tx1"/>
                        </a:solidFill>
                        <a:effectLst/>
                        <a:latin typeface="Arial" charset="0"/>
                        <a:ea typeface="Microsoft YaHei" charset="-122"/>
                      </a:endParaRPr>
                    </a:p>
                  </a:txBody>
                  <a:tcPr marL="90000" marR="90000" marT="87048" marB="46800" horzOverflow="overflow"/>
                </a:tc>
                <a:tc>
                  <a:txBody>
                    <a:bodyPr/>
                    <a:lstStyle/>
                    <a:p>
                      <a:pPr marL="0" marR="0" lvl="0" indent="0" algn="l" defTabSz="457200" rtl="0" eaLnBrk="1" fontAlgn="base" latinLnBrk="0" hangingPunct="1">
                        <a:lnSpc>
                          <a:spcPct val="87000"/>
                        </a:lnSpc>
                        <a:spcBef>
                          <a:spcPts val="40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u="none" strike="noStrike" cap="none" normalizeH="0" baseline="0" dirty="0" smtClean="0">
                          <a:ln>
                            <a:noFill/>
                          </a:ln>
                          <a:effectLst/>
                        </a:rPr>
                        <a:t>Common (Common Pool Resources)</a:t>
                      </a:r>
                      <a:endParaRPr kumimoji="0" lang="en-US" sz="1600" b="0" i="0" u="none" strike="noStrike" cap="none" normalizeH="0" baseline="0" dirty="0" smtClean="0">
                        <a:ln>
                          <a:noFill/>
                        </a:ln>
                        <a:solidFill>
                          <a:schemeClr val="tx1"/>
                        </a:solidFill>
                        <a:effectLst/>
                        <a:latin typeface="Arial" charset="0"/>
                        <a:ea typeface="Microsoft YaHei" charset="-122"/>
                      </a:endParaRPr>
                    </a:p>
                  </a:txBody>
                  <a:tcPr marL="90000" marR="90000" marT="87048" marB="46800" horzOverflow="overflow"/>
                </a:tc>
              </a:tr>
              <a:tr h="772159">
                <a:tc>
                  <a:txBody>
                    <a:bodyPr/>
                    <a:lstStyle/>
                    <a:p>
                      <a:pPr marL="0" marR="0" lvl="0" indent="0" algn="l" defTabSz="457200" rtl="0" eaLnBrk="1" fontAlgn="base" latinLnBrk="0" hangingPunct="1">
                        <a:lnSpc>
                          <a:spcPct val="87000"/>
                        </a:lnSpc>
                        <a:spcBef>
                          <a:spcPts val="40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u="none" strike="noStrike" cap="none" normalizeH="0" baseline="0" smtClean="0">
                          <a:ln>
                            <a:noFill/>
                          </a:ln>
                          <a:effectLst/>
                        </a:rPr>
                        <a:t>Non Rivalrous (low extractability</a:t>
                      </a:r>
                      <a:endParaRPr kumimoji="0" lang="en-US" sz="1600" b="1" i="0" u="none" strike="noStrike" cap="none" normalizeH="0" baseline="0" smtClean="0">
                        <a:ln>
                          <a:noFill/>
                        </a:ln>
                        <a:solidFill>
                          <a:schemeClr val="tx1"/>
                        </a:solidFill>
                        <a:effectLst/>
                        <a:latin typeface="Arial" charset="0"/>
                        <a:ea typeface="Microsoft YaHei" charset="-122"/>
                      </a:endParaRPr>
                    </a:p>
                  </a:txBody>
                  <a:tcPr marL="90000" marR="90000" marT="87048" marB="46800" horzOverflow="overflow"/>
                </a:tc>
                <a:tc>
                  <a:txBody>
                    <a:bodyPr/>
                    <a:lstStyle/>
                    <a:p>
                      <a:pPr marL="0" marR="0" lvl="0" indent="0" algn="l" defTabSz="457200" rtl="0" eaLnBrk="1" fontAlgn="base" latinLnBrk="0" hangingPunct="1">
                        <a:lnSpc>
                          <a:spcPct val="87000"/>
                        </a:lnSpc>
                        <a:spcBef>
                          <a:spcPts val="40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u="none" strike="noStrike" cap="none" normalizeH="0" baseline="0" smtClean="0">
                          <a:ln>
                            <a:noFill/>
                          </a:ln>
                          <a:effectLst/>
                        </a:rPr>
                        <a:t>Club Goods (cinemas, private parks, cable tv)</a:t>
                      </a:r>
                      <a:endParaRPr kumimoji="0" lang="en-US" sz="1600" b="0" i="0" u="none" strike="noStrike" cap="none" normalizeH="0" baseline="0" smtClean="0">
                        <a:ln>
                          <a:noFill/>
                        </a:ln>
                        <a:solidFill>
                          <a:schemeClr val="tx1"/>
                        </a:solidFill>
                        <a:effectLst/>
                        <a:latin typeface="Arial" charset="0"/>
                        <a:ea typeface="Microsoft YaHei" charset="-122"/>
                      </a:endParaRPr>
                    </a:p>
                  </a:txBody>
                  <a:tcPr marL="90000" marR="90000" marT="87048" marB="46800" horzOverflow="overflow"/>
                </a:tc>
                <a:tc>
                  <a:txBody>
                    <a:bodyPr/>
                    <a:lstStyle/>
                    <a:p>
                      <a:pPr marL="0" marR="0" lvl="0" indent="0" algn="l" defTabSz="457200" rtl="0" eaLnBrk="1" fontAlgn="base" latinLnBrk="0" hangingPunct="1">
                        <a:lnSpc>
                          <a:spcPct val="87000"/>
                        </a:lnSpc>
                        <a:spcBef>
                          <a:spcPts val="40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u="none" strike="noStrike" cap="none" normalizeH="0" baseline="0" dirty="0" smtClean="0">
                          <a:ln>
                            <a:noFill/>
                          </a:ln>
                          <a:effectLst/>
                        </a:rPr>
                        <a:t>Public Goods (free </a:t>
                      </a:r>
                      <a:r>
                        <a:rPr kumimoji="0" lang="en-US" sz="1600" u="none" strike="noStrike" cap="none" normalizeH="0" baseline="0" dirty="0" err="1" smtClean="0">
                          <a:ln>
                            <a:noFill/>
                          </a:ln>
                          <a:effectLst/>
                        </a:rPr>
                        <a:t>tv</a:t>
                      </a:r>
                      <a:r>
                        <a:rPr kumimoji="0" lang="en-US" sz="1600" u="none" strike="noStrike" cap="none" normalizeH="0" baseline="0" dirty="0" smtClean="0">
                          <a:ln>
                            <a:noFill/>
                          </a:ln>
                          <a:effectLst/>
                        </a:rPr>
                        <a:t>, air</a:t>
                      </a:r>
                      <a:r>
                        <a:rPr kumimoji="0" lang="el-GR" sz="1600" u="none" strike="noStrike" cap="none" normalizeH="0" baseline="0" dirty="0" smtClean="0">
                          <a:ln>
                            <a:noFill/>
                          </a:ln>
                          <a:effectLst/>
                        </a:rPr>
                        <a:t>)</a:t>
                      </a:r>
                      <a:endParaRPr kumimoji="0" lang="el-GR" sz="1600" b="0" i="0" u="none" strike="noStrike" cap="none" normalizeH="0" baseline="0" dirty="0" smtClean="0">
                        <a:ln>
                          <a:noFill/>
                        </a:ln>
                        <a:solidFill>
                          <a:schemeClr val="tx1"/>
                        </a:solidFill>
                        <a:effectLst/>
                        <a:latin typeface="Arial" charset="0"/>
                        <a:ea typeface="Microsoft YaHei" charset="-122"/>
                      </a:endParaRPr>
                    </a:p>
                  </a:txBody>
                  <a:tcPr marL="90000" marR="90000" marT="87048" marB="46800" horzOverflow="overflow"/>
                </a:tc>
              </a:tr>
            </a:tbl>
          </a:graphicData>
        </a:graphic>
      </p:graphicFrame>
      <p:sp>
        <p:nvSpPr>
          <p:cNvPr id="68644" name="Text Box 36"/>
          <p:cNvSpPr txBox="1">
            <a:spLocks noChangeArrowheads="1"/>
          </p:cNvSpPr>
          <p:nvPr/>
        </p:nvSpPr>
        <p:spPr bwMode="auto">
          <a:xfrm>
            <a:off x="457200" y="620713"/>
            <a:ext cx="8435975" cy="2520950"/>
          </a:xfrm>
          <a:prstGeom prst="rect">
            <a:avLst/>
          </a:prstGeom>
          <a:noFill/>
          <a:ln w="9525" cap="flat">
            <a:noFill/>
            <a:round/>
            <a:headEnd/>
            <a:tailEnd/>
          </a:ln>
          <a:effectLst/>
        </p:spPr>
        <p:txBody>
          <a:bodyPr/>
          <a:lstStyle/>
          <a:p>
            <a:pPr marL="339725" indent="-339725">
              <a:lnSpc>
                <a:spcPct val="90000"/>
              </a:lnSpc>
              <a:spcBef>
                <a:spcPts val="450"/>
              </a:spcBef>
              <a:buClr>
                <a:srgbClr val="99FF99"/>
              </a:buClr>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l-GR" sz="1800" dirty="0"/>
              <a:t>Το νερό είναι δημόσιο ή ιδιωτικό αγαθό;</a:t>
            </a:r>
          </a:p>
          <a:p>
            <a:pPr marL="739775" lvl="1" indent="-282575">
              <a:lnSpc>
                <a:spcPct val="90000"/>
              </a:lnSpc>
              <a:spcBef>
                <a:spcPts val="450"/>
              </a:spcBef>
              <a:buClr>
                <a:srgbClr val="99FF99"/>
              </a:buClr>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l-GR" sz="1800" dirty="0"/>
              <a:t>Σύγχρονες αντιλήψεις και φιλοσοφία</a:t>
            </a:r>
          </a:p>
          <a:p>
            <a:pPr lvl="2">
              <a:lnSpc>
                <a:spcPct val="90000"/>
              </a:lnSpc>
              <a:spcBef>
                <a:spcPts val="450"/>
              </a:spcBef>
              <a:buClr>
                <a:srgbClr val="99FF99"/>
              </a:buClr>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l-GR" sz="1800" dirty="0"/>
              <a:t>Οι αρχαίοι Έλληνες έκαναν μια σαφή διάκριση ανάμεσα στο δημόσιο και στο ιδιωτικό (</a:t>
            </a:r>
            <a:r>
              <a:rPr lang="en-US" sz="1800" dirty="0"/>
              <a:t>J.P. </a:t>
            </a:r>
            <a:r>
              <a:rPr lang="en-US" sz="1800" dirty="0" err="1"/>
              <a:t>Vernant</a:t>
            </a:r>
            <a:r>
              <a:rPr lang="en-US" sz="1800" dirty="0"/>
              <a:t>)</a:t>
            </a:r>
            <a:r>
              <a:rPr lang="el-GR" sz="1800" dirty="0"/>
              <a:t>:</a:t>
            </a:r>
          </a:p>
          <a:p>
            <a:pPr lvl="3">
              <a:lnSpc>
                <a:spcPct val="90000"/>
              </a:lnSpc>
              <a:spcBef>
                <a:spcPts val="450"/>
              </a:spcBef>
              <a:buClr>
                <a:srgbClr val="99FF99"/>
              </a:buClr>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l-GR" sz="1800" dirty="0"/>
              <a:t>Ιδιωτικό είναι αυτό που ανήκει σε κάποιον προσωπικά, στην ιδιαιτερότητά του, στη διαφορά του από τους άλλους</a:t>
            </a:r>
          </a:p>
          <a:p>
            <a:pPr lvl="3">
              <a:lnSpc>
                <a:spcPct val="90000"/>
              </a:lnSpc>
              <a:spcBef>
                <a:spcPts val="450"/>
              </a:spcBef>
              <a:buClr>
                <a:srgbClr val="99FF99"/>
              </a:buClr>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l-GR" sz="1800" dirty="0"/>
              <a:t>Δημόσιο είναι αυτό που πρέπει να τεθεί «ες μέσον» και να μοιραστεί εξίσου στα μέλη μιας ομάδας</a:t>
            </a:r>
          </a:p>
          <a:p>
            <a:pPr lvl="2">
              <a:lnSpc>
                <a:spcPct val="90000"/>
              </a:lnSpc>
              <a:spcBef>
                <a:spcPts val="450"/>
              </a:spcBef>
              <a:buClr>
                <a:srgbClr val="99FF99"/>
              </a:buClr>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l-GR" sz="1800" dirty="0"/>
              <a:t>Η σύγχρονη τεχνοκρατική αντίληψη</a:t>
            </a:r>
          </a:p>
          <a:p>
            <a:pPr lvl="3">
              <a:lnSpc>
                <a:spcPct val="90000"/>
              </a:lnSpc>
              <a:spcBef>
                <a:spcPts val="450"/>
              </a:spcBef>
              <a:buClr>
                <a:srgbClr val="99FF99"/>
              </a:buClr>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l-GR" sz="1800" dirty="0"/>
              <a:t>Διάκριση με βάση δύο κριτήρια:</a:t>
            </a:r>
          </a:p>
          <a:p>
            <a:pPr lvl="4">
              <a:lnSpc>
                <a:spcPct val="90000"/>
              </a:lnSpc>
              <a:spcBef>
                <a:spcPts val="450"/>
              </a:spcBef>
              <a:buClr>
                <a:srgbClr val="99FF99"/>
              </a:buClr>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l-GR" sz="1800" dirty="0"/>
              <a:t>τη δυνατότητα αποκλεισμού του χρήστη από ένα αγαθό</a:t>
            </a:r>
          </a:p>
          <a:p>
            <a:pPr lvl="4">
              <a:lnSpc>
                <a:spcPct val="90000"/>
              </a:lnSpc>
              <a:spcBef>
                <a:spcPts val="450"/>
              </a:spcBef>
              <a:buClr>
                <a:srgbClr val="99FF99"/>
              </a:buClr>
              <a:buFont typeface="Arial"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l-GR" sz="1800" dirty="0"/>
              <a:t>την ανταγωνιστικότητα των χρήσεων σχετικά με τη διάθεση του αγαθού</a:t>
            </a:r>
            <a:r>
              <a:rPr lang="en-US" sz="1800" dirty="0"/>
              <a:t> (</a:t>
            </a:r>
            <a:r>
              <a:rPr lang="el-GR" sz="1800" dirty="0"/>
              <a:t>αφαιρεσιμότητα, </a:t>
            </a:r>
            <a:r>
              <a:rPr lang="en-US" sz="1800" dirty="0"/>
              <a:t>E. </a:t>
            </a:r>
            <a:r>
              <a:rPr lang="en-US" sz="1800" dirty="0" err="1"/>
              <a:t>Ostrom</a:t>
            </a:r>
            <a:r>
              <a:rPr lang="en-US" sz="1800" dirty="0"/>
              <a:t>)</a:t>
            </a:r>
          </a:p>
          <a:p>
            <a:pPr marL="741363" lvl="1" indent="-282575">
              <a:lnSpc>
                <a:spcPct val="90000"/>
              </a:lnSpc>
              <a:spcBef>
                <a:spcPts val="450"/>
              </a:spcBef>
              <a:buClrTx/>
              <a:buFontTx/>
              <a:buNone/>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endParaRPr lang="el-GR" sz="1800" dirty="0"/>
          </a:p>
          <a:p>
            <a:pPr marL="341313" indent="-339725">
              <a:lnSpc>
                <a:spcPct val="90000"/>
              </a:lnSpc>
              <a:spcBef>
                <a:spcPts val="450"/>
              </a:spcBef>
              <a:buClrTx/>
              <a:buFontTx/>
              <a:buNone/>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endParaRPr lang="el-GR" sz="1800" dirty="0"/>
          </a:p>
          <a:p>
            <a:pPr marL="341313" indent="-339725">
              <a:lnSpc>
                <a:spcPct val="90000"/>
              </a:lnSpc>
              <a:spcBef>
                <a:spcPts val="450"/>
              </a:spcBef>
              <a:buClrTx/>
              <a:buFontTx/>
              <a:buNone/>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endParaRPr lang="el-GR" sz="1800" dirty="0"/>
          </a:p>
        </p:txBody>
      </p:sp>
      <p:sp>
        <p:nvSpPr>
          <p:cNvPr id="5" name="Slide Number Placeholder 4"/>
          <p:cNvSpPr>
            <a:spLocks noGrp="1"/>
          </p:cNvSpPr>
          <p:nvPr>
            <p:ph type="sldNum" sz="quarter" idx="12"/>
          </p:nvPr>
        </p:nvSpPr>
        <p:spPr/>
        <p:txBody>
          <a:bodyPr/>
          <a:lstStyle/>
          <a:p>
            <a:fld id="{B693F998-0415-45D9-A7B6-655547AC4E49}" type="slidenum">
              <a:rPr lang="el-GR" smtClean="0"/>
              <a:pPr/>
              <a:t>27</a:t>
            </a:fld>
            <a:endParaRPr lang="el-GR"/>
          </a:p>
        </p:txBody>
      </p:sp>
    </p:spTree>
  </p:cSld>
  <p:clrMapOvr>
    <a:masterClrMapping/>
  </p:clrMapOvr>
  <p:transition>
    <p:randomBar dir="vert"/>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Τύποι Αγαθών</a:t>
            </a:r>
            <a:endParaRPr lang="el-GR" dirty="0"/>
          </a:p>
        </p:txBody>
      </p:sp>
      <p:graphicFrame>
        <p:nvGraphicFramePr>
          <p:cNvPr id="5" name="Content Placeholder 4"/>
          <p:cNvGraphicFramePr>
            <a:graphicFrameLocks noGrp="1"/>
          </p:cNvGraphicFramePr>
          <p:nvPr>
            <p:ph idx="1"/>
          </p:nvPr>
        </p:nvGraphicFramePr>
        <p:xfrm>
          <a:off x="457200" y="1600200"/>
          <a:ext cx="8229600" cy="2473960"/>
        </p:xfrm>
        <a:graphic>
          <a:graphicData uri="http://schemas.openxmlformats.org/drawingml/2006/table">
            <a:tbl>
              <a:tblPr firstRow="1" bandRow="1">
                <a:tableStyleId>{5940675A-B579-460E-94D1-54222C63F5DA}</a:tableStyleId>
              </a:tblPr>
              <a:tblGrid>
                <a:gridCol w="2170584"/>
                <a:gridCol w="2808312"/>
                <a:gridCol w="3250704"/>
              </a:tblGrid>
              <a:tr h="370840">
                <a:tc>
                  <a:txBody>
                    <a:bodyPr/>
                    <a:lstStyle/>
                    <a:p>
                      <a:endParaRPr lang="el-GR" dirty="0"/>
                    </a:p>
                  </a:txBody>
                  <a:tcPr/>
                </a:tc>
                <a:tc>
                  <a:txBody>
                    <a:bodyPr/>
                    <a:lstStyle/>
                    <a:p>
                      <a:pPr algn="ctr"/>
                      <a:r>
                        <a:rPr lang="el-GR" dirty="0" smtClean="0"/>
                        <a:t>Αποκλειστικά</a:t>
                      </a:r>
                      <a:endParaRPr lang="el-GR" dirty="0"/>
                    </a:p>
                  </a:txBody>
                  <a:tcPr anchor="ctr"/>
                </a:tc>
                <a:tc>
                  <a:txBody>
                    <a:bodyPr/>
                    <a:lstStyle/>
                    <a:p>
                      <a:pPr algn="ctr"/>
                      <a:r>
                        <a:rPr lang="el-GR" dirty="0" smtClean="0"/>
                        <a:t>Μη Αποκλειστικά</a:t>
                      </a:r>
                      <a:endParaRPr lang="el-GR" dirty="0"/>
                    </a:p>
                  </a:txBody>
                  <a:tcPr anchor="ctr"/>
                </a:tc>
              </a:tr>
              <a:tr h="370840">
                <a:tc>
                  <a:txBody>
                    <a:bodyPr/>
                    <a:lstStyle/>
                    <a:p>
                      <a:pPr algn="ctr"/>
                      <a:r>
                        <a:rPr lang="el-GR" dirty="0" smtClean="0"/>
                        <a:t>Ανταγωνιστικά</a:t>
                      </a:r>
                      <a:endParaRPr lang="el-GR" dirty="0"/>
                    </a:p>
                  </a:txBody>
                  <a:tcPr anchor="ctr"/>
                </a:tc>
                <a:tc>
                  <a:txBody>
                    <a:bodyPr/>
                    <a:lstStyle/>
                    <a:p>
                      <a:r>
                        <a:rPr lang="el-GR" dirty="0" smtClean="0"/>
                        <a:t>Ιδιωτικά αγαθά (ρουχισμός,</a:t>
                      </a:r>
                      <a:r>
                        <a:rPr lang="el-GR" baseline="0" dirty="0" smtClean="0"/>
                        <a:t> τρόφιμα)</a:t>
                      </a:r>
                      <a:endParaRPr lang="el-GR" dirty="0"/>
                    </a:p>
                  </a:txBody>
                  <a:tcPr/>
                </a:tc>
                <a:tc>
                  <a:txBody>
                    <a:bodyPr/>
                    <a:lstStyle/>
                    <a:p>
                      <a:r>
                        <a:rPr lang="el-GR" dirty="0" smtClean="0"/>
                        <a:t>Αγαθά</a:t>
                      </a:r>
                      <a:r>
                        <a:rPr lang="el-GR" baseline="0" dirty="0" smtClean="0"/>
                        <a:t> Κοινής Χρήσης (υπόγειο νερό, ψάρια της θάλασσας)</a:t>
                      </a:r>
                      <a:endParaRPr lang="el-GR" dirty="0"/>
                    </a:p>
                  </a:txBody>
                  <a:tcPr/>
                </a:tc>
              </a:tr>
              <a:tr h="370840">
                <a:tc>
                  <a:txBody>
                    <a:bodyPr/>
                    <a:lstStyle/>
                    <a:p>
                      <a:pPr algn="ctr"/>
                      <a:r>
                        <a:rPr lang="el-GR" dirty="0" smtClean="0"/>
                        <a:t>Μη Ανταγωνιστικά</a:t>
                      </a:r>
                      <a:endParaRPr lang="el-GR" dirty="0"/>
                    </a:p>
                  </a:txBody>
                  <a:tcPr anchor="ctr"/>
                </a:tc>
                <a:tc>
                  <a:txBody>
                    <a:bodyPr/>
                    <a:lstStyle/>
                    <a:p>
                      <a:r>
                        <a:rPr lang="el-GR" dirty="0" smtClean="0"/>
                        <a:t>Αγαθά</a:t>
                      </a:r>
                      <a:r>
                        <a:rPr lang="el-GR" baseline="0" dirty="0" smtClean="0"/>
                        <a:t> περιορισμένης πρόσβασης (διαδίκτυο,  συνδρομητική τηλεόραση, τηλεφωνία, θέατρο, οδοί ταχείας κυκλοφορίας)</a:t>
                      </a:r>
                      <a:endParaRPr lang="el-GR" dirty="0"/>
                    </a:p>
                  </a:txBody>
                  <a:tcPr/>
                </a:tc>
                <a:tc>
                  <a:txBody>
                    <a:bodyPr/>
                    <a:lstStyle/>
                    <a:p>
                      <a:r>
                        <a:rPr lang="el-GR" dirty="0" smtClean="0"/>
                        <a:t>Δημόσια Αγαθά (Εθνική Άμυνα, Ποιότητα Ατμοσφαιρικού</a:t>
                      </a:r>
                      <a:r>
                        <a:rPr lang="el-GR" baseline="0" dirty="0" smtClean="0"/>
                        <a:t> Αέρα, καθαρές θάλασσες)</a:t>
                      </a:r>
                      <a:endParaRPr lang="el-GR" dirty="0"/>
                    </a:p>
                  </a:txBody>
                  <a:tcPr/>
                </a:tc>
              </a:tr>
            </a:tbl>
          </a:graphicData>
        </a:graphic>
      </p:graphicFrame>
      <p:sp>
        <p:nvSpPr>
          <p:cNvPr id="2" name="Slide Number Placeholder 1"/>
          <p:cNvSpPr>
            <a:spLocks noGrp="1"/>
          </p:cNvSpPr>
          <p:nvPr>
            <p:ph type="sldNum" sz="quarter" idx="12"/>
          </p:nvPr>
        </p:nvSpPr>
        <p:spPr/>
        <p:txBody>
          <a:bodyPr/>
          <a:lstStyle/>
          <a:p>
            <a:fld id="{B693F998-0415-45D9-A7B6-655547AC4E49}" type="slidenum">
              <a:rPr lang="el-GR" smtClean="0"/>
              <a:pPr/>
              <a:t>28</a:t>
            </a:fld>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Πρώτοι </a:t>
            </a:r>
            <a:r>
              <a:rPr lang="el-GR" dirty="0" smtClean="0"/>
              <a:t>προβληματισμοί</a:t>
            </a:r>
            <a:endParaRPr lang="el-GR" dirty="0"/>
          </a:p>
        </p:txBody>
      </p:sp>
      <p:sp>
        <p:nvSpPr>
          <p:cNvPr id="3" name="Content Placeholder 2"/>
          <p:cNvSpPr>
            <a:spLocks noGrp="1"/>
          </p:cNvSpPr>
          <p:nvPr>
            <p:ph idx="1"/>
          </p:nvPr>
        </p:nvSpPr>
        <p:spPr/>
        <p:txBody>
          <a:bodyPr>
            <a:normAutofit/>
          </a:bodyPr>
          <a:lstStyle/>
          <a:p>
            <a:r>
              <a:rPr lang="el-GR" dirty="0" smtClean="0"/>
              <a:t>Το 1952, η προεδρική επιτροπή πολιτικής πρώτων υλών των ΗΠΑ ασχολήθηκε με τη βιωσιμότητα της μεταπολεμικής ανάπτυξης δεδομένης της τεράστιας αύξησης στην κατανάλωση κατά τη διάρκεια του πολέμου των μη ανανεώσιμων πρώτων υλών από (προφανώς) πεπερασμένα αποθέματα. </a:t>
            </a:r>
          </a:p>
        </p:txBody>
      </p:sp>
      <p:sp>
        <p:nvSpPr>
          <p:cNvPr id="4" name="Slide Number Placeholder 3"/>
          <p:cNvSpPr>
            <a:spLocks noGrp="1"/>
          </p:cNvSpPr>
          <p:nvPr>
            <p:ph type="sldNum" sz="quarter" idx="12"/>
          </p:nvPr>
        </p:nvSpPr>
        <p:spPr/>
        <p:txBody>
          <a:bodyPr/>
          <a:lstStyle/>
          <a:p>
            <a:fld id="{B693F998-0415-45D9-A7B6-655547AC4E49}" type="slidenum">
              <a:rPr lang="el-GR" smtClean="0"/>
              <a:pPr/>
              <a:t>3</a:t>
            </a:fld>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Tragedy of the Commons</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Η </a:t>
            </a:r>
            <a:r>
              <a:rPr lang="el-GR" b="1" u="sng" dirty="0" smtClean="0"/>
              <a:t>φυσική ανταγωνιστική συμπεριφορά </a:t>
            </a:r>
            <a:r>
              <a:rPr lang="el-GR" dirty="0" smtClean="0"/>
              <a:t>των ανθρώπων στην κατανάλωση αγαθών με ελεύθερη πρόσβαση (π.χ. αυτά που βρίσκονται ελεύθερα στη φύση), χωρίς τη δημιουργία και επιβολή κανόνων χρήσης, δεν θα οδηγήσει σε μια βέλτιστη ισορροπία, αλλά στην </a:t>
            </a:r>
            <a:r>
              <a:rPr lang="el-GR" b="1" u="sng" dirty="0" smtClean="0"/>
              <a:t>εξάντληση του φυσικού πόρου </a:t>
            </a:r>
            <a:r>
              <a:rPr lang="el-GR" dirty="0" smtClean="0"/>
              <a:t>(</a:t>
            </a:r>
            <a:r>
              <a:rPr lang="en-US" dirty="0" smtClean="0"/>
              <a:t>Hardin, 1967)</a:t>
            </a:r>
          </a:p>
          <a:p>
            <a:r>
              <a:rPr lang="en-US" dirty="0" smtClean="0"/>
              <a:t>A</a:t>
            </a:r>
            <a:r>
              <a:rPr lang="el-GR" dirty="0" smtClean="0"/>
              <a:t>δυναμία ταυτόχρονης μεγιστοποίησης δύο μεταβλητών (το μέγιστο όφελος για το μέγιστο αριθμό ανθρώπων) </a:t>
            </a:r>
            <a:r>
              <a:rPr lang="en-US" dirty="0" smtClean="0"/>
              <a:t>(</a:t>
            </a:r>
            <a:r>
              <a:rPr lang="el-GR" dirty="0" smtClean="0"/>
              <a:t>Θεωρία Παιγνίων, </a:t>
            </a:r>
            <a:r>
              <a:rPr lang="en-US" dirty="0" err="1" smtClean="0"/>
              <a:t>Neuman</a:t>
            </a:r>
            <a:r>
              <a:rPr lang="en-US" dirty="0" smtClean="0"/>
              <a:t> &amp; </a:t>
            </a:r>
            <a:r>
              <a:rPr lang="en-US" dirty="0" err="1" smtClean="0"/>
              <a:t>Morgensten</a:t>
            </a:r>
            <a:r>
              <a:rPr lang="en-US" dirty="0" smtClean="0"/>
              <a:t> 1947, Nash 1950) – </a:t>
            </a:r>
            <a:r>
              <a:rPr lang="el-GR" dirty="0" smtClean="0"/>
              <a:t>Το δίλημμα του φυλακισμένου.</a:t>
            </a:r>
            <a:endParaRPr lang="en-US" dirty="0" smtClean="0"/>
          </a:p>
          <a:p>
            <a:r>
              <a:rPr lang="en-US" dirty="0" smtClean="0"/>
              <a:t>O</a:t>
            </a:r>
            <a:r>
              <a:rPr lang="el-GR" dirty="0" smtClean="0"/>
              <a:t>ι ελευθερίες στην πρόσβαση σε αγαθά που παραδοσιακά θεωρούνταν ελεύθερης πρόσβασης, εξαφανίζονται από την αναγκαιότητα της διαφύλαξης της ύπαρξης του αγαθού</a:t>
            </a:r>
          </a:p>
        </p:txBody>
      </p:sp>
      <p:sp>
        <p:nvSpPr>
          <p:cNvPr id="4" name="Slide Number Placeholder 3"/>
          <p:cNvSpPr>
            <a:spLocks noGrp="1"/>
          </p:cNvSpPr>
          <p:nvPr>
            <p:ph type="sldNum" sz="quarter" idx="12"/>
          </p:nvPr>
        </p:nvSpPr>
        <p:spPr/>
        <p:txBody>
          <a:bodyPr/>
          <a:lstStyle/>
          <a:p>
            <a:fld id="{B693F998-0415-45D9-A7B6-655547AC4E49}" type="slidenum">
              <a:rPr lang="el-GR" smtClean="0"/>
              <a:pPr/>
              <a:t>4</a:t>
            </a:fld>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Όρια της </a:t>
            </a:r>
            <a:r>
              <a:rPr lang="el-GR" dirty="0" smtClean="0"/>
              <a:t>Ανάπτυξης</a:t>
            </a:r>
            <a:endParaRPr lang="el-GR" dirty="0"/>
          </a:p>
        </p:txBody>
      </p:sp>
      <p:sp>
        <p:nvSpPr>
          <p:cNvPr id="3" name="Content Placeholder 2"/>
          <p:cNvSpPr>
            <a:spLocks noGrp="1"/>
          </p:cNvSpPr>
          <p:nvPr>
            <p:ph idx="1"/>
          </p:nvPr>
        </p:nvSpPr>
        <p:spPr/>
        <p:txBody>
          <a:bodyPr/>
          <a:lstStyle/>
          <a:p>
            <a:r>
              <a:rPr lang="el-GR" dirty="0"/>
              <a:t>Το 1972 οι Meadows et al (Club of Rome) μελέτησαν τη βιωσιμότητα ολόκληρου του βιομηχανικού πολιτισμού, δεδομένων των πεπερασμένων δυνατοτήτων του πλανήτη να παρέχει πρώτες ύλες στις σύγχρονες οικονομίες (και να αφομοιώνει τα παραγόμενα απόβλητα) στο "The Limits to Growth</a:t>
            </a:r>
            <a:r>
              <a:rPr lang="el-GR" dirty="0" smtClean="0"/>
              <a:t>".</a:t>
            </a:r>
          </a:p>
        </p:txBody>
      </p:sp>
      <p:sp>
        <p:nvSpPr>
          <p:cNvPr id="4" name="Slide Number Placeholder 3"/>
          <p:cNvSpPr>
            <a:spLocks noGrp="1"/>
          </p:cNvSpPr>
          <p:nvPr>
            <p:ph type="sldNum" sz="quarter" idx="12"/>
          </p:nvPr>
        </p:nvSpPr>
        <p:spPr/>
        <p:txBody>
          <a:bodyPr/>
          <a:lstStyle/>
          <a:p>
            <a:fld id="{B693F998-0415-45D9-A7B6-655547AC4E49}" type="slidenum">
              <a:rPr lang="el-GR" smtClean="0"/>
              <a:pPr/>
              <a:t>5</a:t>
            </a:fld>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Όρια της </a:t>
            </a:r>
            <a:r>
              <a:rPr lang="el-GR" dirty="0" smtClean="0"/>
              <a:t>Ανάπτυξης – Εισαγωγή</a:t>
            </a:r>
            <a:endParaRPr lang="el-GR"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693F998-0415-45D9-A7B6-655547AC4E49}" type="slidenum">
              <a:rPr lang="el-GR" smtClean="0"/>
              <a:pPr/>
              <a:t>6</a:t>
            </a:fld>
            <a:endParaRPr lang="el-GR"/>
          </a:p>
        </p:txBody>
      </p:sp>
      <p:sp>
        <p:nvSpPr>
          <p:cNvPr id="6" name="TextBox 5"/>
          <p:cNvSpPr txBox="1"/>
          <p:nvPr/>
        </p:nvSpPr>
        <p:spPr>
          <a:xfrm>
            <a:off x="323528" y="4797152"/>
            <a:ext cx="2016224" cy="1754326"/>
          </a:xfrm>
          <a:prstGeom prst="rect">
            <a:avLst/>
          </a:prstGeom>
          <a:solidFill>
            <a:schemeClr val="bg1">
              <a:lumMod val="85000"/>
            </a:schemeClr>
          </a:solidFill>
          <a:effectLst>
            <a:outerShdw blurRad="50800" dist="38100" dir="2700000" algn="tl" rotWithShape="0">
              <a:prstClr val="black">
                <a:alpha val="40000"/>
              </a:prstClr>
            </a:outerShdw>
          </a:effectLst>
        </p:spPr>
        <p:txBody>
          <a:bodyPr wrap="square" rtlCol="0">
            <a:spAutoFit/>
          </a:bodyPr>
          <a:lstStyle/>
          <a:p>
            <a:r>
              <a:rPr lang="el-GR" dirty="0" smtClean="0"/>
              <a:t>Πώς λειτουργεί ο «κόσμος μου» και τι πρέπει να κάνω για να επιβιώσω ή να βελτιώσω τη θέση μου;</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Όρια της </a:t>
            </a:r>
            <a:r>
              <a:rPr lang="el-GR" dirty="0" smtClean="0"/>
              <a:t>Ανάπτυξης</a:t>
            </a:r>
            <a:r>
              <a:rPr lang="en-US" dirty="0" smtClean="0"/>
              <a:t> –</a:t>
            </a:r>
            <a:r>
              <a:rPr lang="el-GR" dirty="0" smtClean="0"/>
              <a:t> Προοπτική</a:t>
            </a:r>
            <a:endParaRPr lang="el-GR" dirty="0"/>
          </a:p>
        </p:txBody>
      </p:sp>
      <p:pic>
        <p:nvPicPr>
          <p:cNvPr id="4" name="Content Placeholder 3"/>
          <p:cNvPicPr>
            <a:picLocks noGrp="1" noChangeAspect="1"/>
          </p:cNvPicPr>
          <p:nvPr>
            <p:ph idx="1"/>
          </p:nvPr>
        </p:nvPicPr>
        <p:blipFill>
          <a:blip r:embed="rId2" cstate="print"/>
          <a:stretch/>
        </p:blipFill>
        <p:spPr>
          <a:xfrm>
            <a:off x="2483768" y="1484783"/>
            <a:ext cx="3992910" cy="4722970"/>
          </a:xfrm>
          <a:prstGeom prst="rect">
            <a:avLst/>
          </a:prstGeom>
          <a:ln>
            <a:noFill/>
          </a:ln>
        </p:spPr>
      </p:pic>
      <p:sp>
        <p:nvSpPr>
          <p:cNvPr id="5" name="Slide Number Placeholder 4"/>
          <p:cNvSpPr>
            <a:spLocks noGrp="1"/>
          </p:cNvSpPr>
          <p:nvPr>
            <p:ph type="sldNum" sz="quarter" idx="12"/>
          </p:nvPr>
        </p:nvSpPr>
        <p:spPr/>
        <p:txBody>
          <a:bodyPr/>
          <a:lstStyle/>
          <a:p>
            <a:fld id="{B693F998-0415-45D9-A7B6-655547AC4E49}" type="slidenum">
              <a:rPr lang="el-GR" smtClean="0"/>
              <a:pPr/>
              <a:t>7</a:t>
            </a:fld>
            <a:endParaRPr lang="el-GR"/>
          </a:p>
        </p:txBody>
      </p:sp>
      <p:sp>
        <p:nvSpPr>
          <p:cNvPr id="7" name="Oval 6"/>
          <p:cNvSpPr/>
          <p:nvPr/>
        </p:nvSpPr>
        <p:spPr>
          <a:xfrm>
            <a:off x="4788024" y="2132856"/>
            <a:ext cx="2232248" cy="2160240"/>
          </a:xfrm>
          <a:prstGeom prst="ellipse">
            <a:avLst/>
          </a:prstGeom>
          <a:solidFill>
            <a:srgbClr val="FF0000">
              <a:alpha val="5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World Dynamics</a:t>
            </a:r>
            <a:endParaRPr lang="el-GR" dirty="0"/>
          </a:p>
        </p:txBody>
      </p:sp>
      <p:sp>
        <p:nvSpPr>
          <p:cNvPr id="5" name="Slide Number Placeholder 4"/>
          <p:cNvSpPr>
            <a:spLocks noGrp="1"/>
          </p:cNvSpPr>
          <p:nvPr>
            <p:ph type="sldNum" sz="quarter" idx="12"/>
          </p:nvPr>
        </p:nvSpPr>
        <p:spPr/>
        <p:txBody>
          <a:bodyPr/>
          <a:lstStyle/>
          <a:p>
            <a:fld id="{B693F998-0415-45D9-A7B6-655547AC4E49}" type="slidenum">
              <a:rPr lang="el-GR" smtClean="0"/>
              <a:pPr/>
              <a:t>8</a:t>
            </a:fld>
            <a:endParaRPr lang="el-GR"/>
          </a:p>
        </p:txBody>
      </p:sp>
      <p:pic>
        <p:nvPicPr>
          <p:cNvPr id="1026" name="Picture 2"/>
          <p:cNvPicPr>
            <a:picLocks noGrp="1" noChangeAspect="1" noChangeArrowheads="1"/>
          </p:cNvPicPr>
          <p:nvPr>
            <p:ph idx="1"/>
          </p:nvPr>
        </p:nvPicPr>
        <p:blipFill>
          <a:blip r:embed="rId2" cstate="print"/>
          <a:srcRect/>
          <a:stretch>
            <a:fillRect/>
          </a:stretch>
        </p:blipFill>
        <p:spPr bwMode="auto">
          <a:xfrm>
            <a:off x="899592" y="1299290"/>
            <a:ext cx="7272807" cy="5179061"/>
          </a:xfrm>
          <a:prstGeom prst="rect">
            <a:avLst/>
          </a:prstGeom>
          <a:noFill/>
          <a:ln w="9525">
            <a:noFill/>
            <a:miter lim="800000"/>
            <a:headEnd/>
            <a:tailEnd/>
          </a:ln>
        </p:spPr>
      </p:pic>
      <p:sp>
        <p:nvSpPr>
          <p:cNvPr id="8" name="Oval 7"/>
          <p:cNvSpPr/>
          <p:nvPr/>
        </p:nvSpPr>
        <p:spPr>
          <a:xfrm>
            <a:off x="1259632" y="1700808"/>
            <a:ext cx="1800200" cy="1728192"/>
          </a:xfrm>
          <a:prstGeom prst="ellipse">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smtClean="0">
                <a:solidFill>
                  <a:schemeClr val="bg1"/>
                </a:solidFill>
                <a:effectLst>
                  <a:outerShdw blurRad="38100" dist="38100" dir="2700000" algn="tl">
                    <a:srgbClr val="000000">
                      <a:alpha val="43137"/>
                    </a:srgbClr>
                  </a:outerShdw>
                </a:effectLst>
              </a:rPr>
              <a:t>Πληθυσμός</a:t>
            </a:r>
            <a:endParaRPr lang="el-GR" b="1" dirty="0">
              <a:solidFill>
                <a:schemeClr val="bg1"/>
              </a:solidFill>
              <a:effectLst>
                <a:outerShdw blurRad="38100" dist="38100" dir="2700000" algn="tl">
                  <a:srgbClr val="000000">
                    <a:alpha val="43137"/>
                  </a:srgbClr>
                </a:outerShdw>
              </a:effectLst>
            </a:endParaRPr>
          </a:p>
        </p:txBody>
      </p:sp>
      <p:sp>
        <p:nvSpPr>
          <p:cNvPr id="9" name="Oval 8"/>
          <p:cNvSpPr/>
          <p:nvPr/>
        </p:nvSpPr>
        <p:spPr>
          <a:xfrm>
            <a:off x="1115616" y="4077072"/>
            <a:ext cx="1656184" cy="1584176"/>
          </a:xfrm>
          <a:prstGeom prst="ellipse">
            <a:avLst/>
          </a:prstGeom>
          <a:solidFill>
            <a:srgbClr val="92D050">
              <a:alpha val="70000"/>
            </a:srgb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smtClean="0">
                <a:solidFill>
                  <a:schemeClr val="bg1"/>
                </a:solidFill>
                <a:effectLst>
                  <a:outerShdw blurRad="38100" dist="38100" dir="2700000" algn="tl">
                    <a:srgbClr val="000000">
                      <a:alpha val="43137"/>
                    </a:srgbClr>
                  </a:outerShdw>
                </a:effectLst>
              </a:rPr>
              <a:t>Φυσικοί</a:t>
            </a:r>
            <a:r>
              <a:rPr lang="en-US" sz="1600" b="1" dirty="0" smtClean="0">
                <a:solidFill>
                  <a:schemeClr val="bg1"/>
                </a:solidFill>
                <a:effectLst>
                  <a:outerShdw blurRad="38100" dist="38100" dir="2700000" algn="tl">
                    <a:srgbClr val="000000">
                      <a:alpha val="43137"/>
                    </a:srgbClr>
                  </a:outerShdw>
                </a:effectLst>
              </a:rPr>
              <a:t> </a:t>
            </a:r>
            <a:r>
              <a:rPr lang="en-US" sz="1600" b="1" dirty="0" err="1" smtClean="0">
                <a:solidFill>
                  <a:schemeClr val="bg1"/>
                </a:solidFill>
                <a:effectLst>
                  <a:outerShdw blurRad="38100" dist="38100" dir="2700000" algn="tl">
                    <a:srgbClr val="000000">
                      <a:alpha val="43137"/>
                    </a:srgbClr>
                  </a:outerShdw>
                </a:effectLst>
              </a:rPr>
              <a:t>Πόροι</a:t>
            </a:r>
            <a:endParaRPr lang="el-GR" b="1" dirty="0">
              <a:solidFill>
                <a:schemeClr val="bg1"/>
              </a:solidFill>
              <a:effectLst>
                <a:outerShdw blurRad="38100" dist="38100" dir="2700000" algn="tl">
                  <a:srgbClr val="000000">
                    <a:alpha val="43137"/>
                  </a:srgbClr>
                </a:outerShdw>
              </a:effectLst>
            </a:endParaRPr>
          </a:p>
        </p:txBody>
      </p:sp>
      <p:sp>
        <p:nvSpPr>
          <p:cNvPr id="10" name="Oval 9"/>
          <p:cNvSpPr/>
          <p:nvPr/>
        </p:nvSpPr>
        <p:spPr>
          <a:xfrm>
            <a:off x="2771800" y="3573016"/>
            <a:ext cx="1656184" cy="1584176"/>
          </a:xfrm>
          <a:prstGeom prst="ellipse">
            <a:avLst/>
          </a:prstGeom>
          <a:solidFill>
            <a:srgbClr val="92D050">
              <a:alpha val="70000"/>
            </a:srgb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smtClean="0">
                <a:solidFill>
                  <a:schemeClr val="bg1"/>
                </a:solidFill>
                <a:effectLst>
                  <a:outerShdw blurRad="38100" dist="38100" dir="2700000" algn="tl">
                    <a:srgbClr val="000000">
                      <a:alpha val="43137"/>
                    </a:srgbClr>
                  </a:outerShdw>
                </a:effectLst>
              </a:rPr>
              <a:t>Επένδυση</a:t>
            </a:r>
            <a:r>
              <a:rPr lang="en-US" sz="1600" b="1" dirty="0" smtClean="0">
                <a:solidFill>
                  <a:schemeClr val="bg1"/>
                </a:solidFill>
                <a:effectLst>
                  <a:outerShdw blurRad="38100" dist="38100" dir="2700000" algn="tl">
                    <a:srgbClr val="000000">
                      <a:alpha val="43137"/>
                    </a:srgbClr>
                  </a:outerShdw>
                </a:effectLst>
              </a:rPr>
              <a:t> </a:t>
            </a:r>
            <a:r>
              <a:rPr lang="en-US" sz="1600" b="1" dirty="0" err="1" smtClean="0">
                <a:solidFill>
                  <a:schemeClr val="bg1"/>
                </a:solidFill>
                <a:effectLst>
                  <a:outerShdw blurRad="38100" dist="38100" dir="2700000" algn="tl">
                    <a:srgbClr val="000000">
                      <a:alpha val="43137"/>
                    </a:srgbClr>
                  </a:outerShdw>
                </a:effectLst>
              </a:rPr>
              <a:t>Κεφαλαίου</a:t>
            </a:r>
            <a:endParaRPr lang="el-GR" b="1" dirty="0">
              <a:solidFill>
                <a:schemeClr val="bg1"/>
              </a:solidFill>
              <a:effectLst>
                <a:outerShdw blurRad="38100" dist="38100" dir="2700000" algn="tl">
                  <a:srgbClr val="000000">
                    <a:alpha val="43137"/>
                  </a:srgbClr>
                </a:outerShdw>
              </a:effectLst>
            </a:endParaRPr>
          </a:p>
        </p:txBody>
      </p:sp>
      <p:sp>
        <p:nvSpPr>
          <p:cNvPr id="11" name="Oval 10"/>
          <p:cNvSpPr/>
          <p:nvPr/>
        </p:nvSpPr>
        <p:spPr>
          <a:xfrm>
            <a:off x="4499992" y="4797152"/>
            <a:ext cx="1224136" cy="1152128"/>
          </a:xfrm>
          <a:prstGeom prst="ellipse">
            <a:avLst/>
          </a:prstGeom>
          <a:solidFill>
            <a:schemeClr val="accent6">
              <a:alpha val="7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err="1" smtClean="0">
                <a:solidFill>
                  <a:schemeClr val="bg1"/>
                </a:solidFill>
                <a:effectLst>
                  <a:outerShdw blurRad="38100" dist="38100" dir="2700000" algn="tl">
                    <a:srgbClr val="000000">
                      <a:alpha val="43137"/>
                    </a:srgbClr>
                  </a:outerShdw>
                </a:effectLst>
              </a:rPr>
              <a:t>Επένδυση</a:t>
            </a:r>
            <a:r>
              <a:rPr lang="en-US" sz="1050" b="1" dirty="0" smtClean="0">
                <a:solidFill>
                  <a:schemeClr val="bg1"/>
                </a:solidFill>
                <a:effectLst>
                  <a:outerShdw blurRad="38100" dist="38100" dir="2700000" algn="tl">
                    <a:srgbClr val="000000">
                      <a:alpha val="43137"/>
                    </a:srgbClr>
                  </a:outerShdw>
                </a:effectLst>
              </a:rPr>
              <a:t> </a:t>
            </a:r>
            <a:r>
              <a:rPr lang="en-US" sz="1050" b="1" dirty="0" err="1" smtClean="0">
                <a:solidFill>
                  <a:schemeClr val="bg1"/>
                </a:solidFill>
                <a:effectLst>
                  <a:outerShdw blurRad="38100" dist="38100" dir="2700000" algn="tl">
                    <a:srgbClr val="000000">
                      <a:alpha val="43137"/>
                    </a:srgbClr>
                  </a:outerShdw>
                </a:effectLst>
              </a:rPr>
              <a:t>Κεφαλαίου</a:t>
            </a:r>
            <a:endParaRPr lang="en-US" sz="1050" b="1" dirty="0" smtClean="0">
              <a:solidFill>
                <a:schemeClr val="bg1"/>
              </a:solidFill>
              <a:effectLst>
                <a:outerShdw blurRad="38100" dist="38100" dir="2700000" algn="tl">
                  <a:srgbClr val="000000">
                    <a:alpha val="43137"/>
                  </a:srgbClr>
                </a:outerShdw>
              </a:effectLst>
            </a:endParaRPr>
          </a:p>
          <a:p>
            <a:pPr algn="ctr"/>
            <a:r>
              <a:rPr lang="en-US" sz="1050" b="1" dirty="0" err="1" smtClean="0">
                <a:solidFill>
                  <a:schemeClr val="bg1"/>
                </a:solidFill>
                <a:effectLst>
                  <a:outerShdw blurRad="38100" dist="38100" dir="2700000" algn="tl">
                    <a:srgbClr val="000000">
                      <a:alpha val="43137"/>
                    </a:srgbClr>
                  </a:outerShdw>
                </a:effectLst>
              </a:rPr>
              <a:t>στη</a:t>
            </a:r>
            <a:r>
              <a:rPr lang="en-US" sz="1050" b="1" dirty="0" smtClean="0">
                <a:solidFill>
                  <a:schemeClr val="bg1"/>
                </a:solidFill>
                <a:effectLst>
                  <a:outerShdw blurRad="38100" dist="38100" dir="2700000" algn="tl">
                    <a:srgbClr val="000000">
                      <a:alpha val="43137"/>
                    </a:srgbClr>
                  </a:outerShdw>
                </a:effectLst>
              </a:rPr>
              <a:t> </a:t>
            </a:r>
            <a:r>
              <a:rPr lang="en-US" sz="1050" b="1" dirty="0" err="1" smtClean="0">
                <a:solidFill>
                  <a:schemeClr val="bg1"/>
                </a:solidFill>
                <a:effectLst>
                  <a:outerShdw blurRad="38100" dist="38100" dir="2700000" algn="tl">
                    <a:srgbClr val="000000">
                      <a:alpha val="43137"/>
                    </a:srgbClr>
                  </a:outerShdw>
                </a:effectLst>
              </a:rPr>
              <a:t>Γεωργία</a:t>
            </a:r>
            <a:endParaRPr lang="el-GR" sz="1100" b="1" dirty="0">
              <a:solidFill>
                <a:schemeClr val="bg1"/>
              </a:solidFill>
              <a:effectLst>
                <a:outerShdw blurRad="38100" dist="38100" dir="2700000" algn="tl">
                  <a:srgbClr val="000000">
                    <a:alpha val="43137"/>
                  </a:srgbClr>
                </a:outerShdw>
              </a:effectLst>
            </a:endParaRPr>
          </a:p>
        </p:txBody>
      </p:sp>
      <p:sp>
        <p:nvSpPr>
          <p:cNvPr id="12" name="Oval 11"/>
          <p:cNvSpPr/>
          <p:nvPr/>
        </p:nvSpPr>
        <p:spPr>
          <a:xfrm>
            <a:off x="6012160" y="3212976"/>
            <a:ext cx="1584176" cy="1512168"/>
          </a:xfrm>
          <a:prstGeom prst="ellipse">
            <a:avLst/>
          </a:prstGeom>
          <a:solidFill>
            <a:srgbClr val="FF0000">
              <a:alpha val="50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bg1"/>
                </a:solidFill>
                <a:effectLst>
                  <a:outerShdw blurRad="38100" dist="38100" dir="2700000" algn="tl">
                    <a:srgbClr val="000000">
                      <a:alpha val="43137"/>
                    </a:srgbClr>
                  </a:outerShdw>
                </a:effectLst>
              </a:rPr>
              <a:t>Ρύπανση</a:t>
            </a:r>
            <a:endParaRPr lang="el-GR" sz="2000" b="1" dirty="0">
              <a:solidFill>
                <a:schemeClr val="bg1"/>
              </a:solidFill>
              <a:effectLst>
                <a:outerShdw blurRad="38100" dist="38100" dir="2700000" algn="tl">
                  <a:srgbClr val="000000">
                    <a:alpha val="43137"/>
                  </a:srgbClr>
                </a:outerShdw>
              </a:effectLst>
            </a:endParaRPr>
          </a:p>
        </p:txBody>
      </p:sp>
      <p:sp>
        <p:nvSpPr>
          <p:cNvPr id="13" name="TextBox 12"/>
          <p:cNvSpPr txBox="1"/>
          <p:nvPr/>
        </p:nvSpPr>
        <p:spPr>
          <a:xfrm>
            <a:off x="6065793" y="6381328"/>
            <a:ext cx="1857047" cy="276999"/>
          </a:xfrm>
          <a:prstGeom prst="rect">
            <a:avLst/>
          </a:prstGeom>
          <a:noFill/>
        </p:spPr>
        <p:txBody>
          <a:bodyPr wrap="none" rtlCol="0">
            <a:spAutoFit/>
          </a:bodyPr>
          <a:lstStyle/>
          <a:p>
            <a:r>
              <a:rPr lang="el-GR" sz="1200" dirty="0" smtClean="0"/>
              <a:t>Forrester and Collins, 1973</a:t>
            </a:r>
            <a:endParaRPr lang="el-GR"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Όρια της </a:t>
            </a:r>
            <a:r>
              <a:rPr lang="el-GR" dirty="0" smtClean="0"/>
              <a:t>Ανάπτυξης-Κεφάλαια</a:t>
            </a:r>
            <a:endParaRPr lang="el-GR" dirty="0"/>
          </a:p>
        </p:txBody>
      </p:sp>
      <p:sp>
        <p:nvSpPr>
          <p:cNvPr id="3" name="Content Placeholder 2"/>
          <p:cNvSpPr>
            <a:spLocks noGrp="1"/>
          </p:cNvSpPr>
          <p:nvPr>
            <p:ph idx="1"/>
          </p:nvPr>
        </p:nvSpPr>
        <p:spPr/>
        <p:txBody>
          <a:bodyPr/>
          <a:lstStyle/>
          <a:p>
            <a:r>
              <a:rPr lang="en-US" dirty="0" smtClean="0"/>
              <a:t>I - The Nature of Exponential Growth </a:t>
            </a:r>
          </a:p>
          <a:p>
            <a:r>
              <a:rPr lang="en-US" dirty="0" smtClean="0"/>
              <a:t>II - The Limits to Exponential Growth </a:t>
            </a:r>
          </a:p>
          <a:p>
            <a:r>
              <a:rPr lang="en-US" dirty="0" smtClean="0"/>
              <a:t>III - Growth in the World System </a:t>
            </a:r>
          </a:p>
          <a:p>
            <a:r>
              <a:rPr lang="en-US" dirty="0" smtClean="0"/>
              <a:t>IV - Technology and the Limits to Growth </a:t>
            </a:r>
          </a:p>
          <a:p>
            <a:r>
              <a:rPr lang="en-US" dirty="0" smtClean="0"/>
              <a:t>V - The State of Global Equilibrium</a:t>
            </a:r>
          </a:p>
        </p:txBody>
      </p:sp>
      <p:sp>
        <p:nvSpPr>
          <p:cNvPr id="4" name="Slide Number Placeholder 3"/>
          <p:cNvSpPr>
            <a:spLocks noGrp="1"/>
          </p:cNvSpPr>
          <p:nvPr>
            <p:ph type="sldNum" sz="quarter" idx="12"/>
          </p:nvPr>
        </p:nvSpPr>
        <p:spPr/>
        <p:txBody>
          <a:bodyPr/>
          <a:lstStyle/>
          <a:p>
            <a:fld id="{B693F998-0415-45D9-A7B6-655547AC4E49}" type="slidenum">
              <a:rPr lang="el-GR" smtClean="0"/>
              <a:pPr/>
              <a:t>9</a:t>
            </a:fld>
            <a:endParaRPr lang="el-G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14846</TotalTime>
  <Words>1672</Words>
  <Application>Microsoft Office PowerPoint</Application>
  <PresentationFormat>On-screen Show (4:3)</PresentationFormat>
  <Paragraphs>164</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Sustainable Development
Βιώσιμη ή Αειφόρος Ανάπτυξη</vt:lpstr>
      <vt:lpstr>Πρώτοι προβληματισμοί</vt:lpstr>
      <vt:lpstr>Πρώτοι προβληματισμοί</vt:lpstr>
      <vt:lpstr>The Tragedy of the Commons</vt:lpstr>
      <vt:lpstr>Όρια της Ανάπτυξης</vt:lpstr>
      <vt:lpstr>Όρια της Ανάπτυξης – Εισαγωγή</vt:lpstr>
      <vt:lpstr>Όρια της Ανάπτυξης – Προοπτική</vt:lpstr>
      <vt:lpstr>World Dynamics</vt:lpstr>
      <vt:lpstr>Όρια της Ανάπτυξης-Κεφάλαια</vt:lpstr>
      <vt:lpstr>Όρια της Εκθετικής Αύξησης</vt:lpstr>
      <vt:lpstr>Όρια της Εκθετικής Αύξησης</vt:lpstr>
      <vt:lpstr>Όρια της Εκθετικής Αύξησης</vt:lpstr>
      <vt:lpstr>Όρια της Εκθετικής Αύξησης</vt:lpstr>
      <vt:lpstr>Όρια της Εκθετικής Αύξησης Φυσικοί Πόροι, Πληθυσμός, Ρύπανση</vt:lpstr>
      <vt:lpstr>Όρια της Εκθετικής Αύξησης Φυσικοί Πόροι, Πληθυσμός, Ρύπανση</vt:lpstr>
      <vt:lpstr>Όρια της Ανάπτυξης</vt:lpstr>
      <vt:lpstr>Θεωρία της Βιωσιμότητας</vt:lpstr>
      <vt:lpstr>Our Common Future</vt:lpstr>
      <vt:lpstr>Our Common Future</vt:lpstr>
      <vt:lpstr>Our Common Future</vt:lpstr>
      <vt:lpstr>Βιωσιμότητα</vt:lpstr>
      <vt:lpstr>Βιωσιμότητα</vt:lpstr>
      <vt:lpstr>Βιωσιμότητα</vt:lpstr>
      <vt:lpstr>Χρήσιμοι Όροι</vt:lpstr>
      <vt:lpstr>Χρήσιμοι Όροι</vt:lpstr>
      <vt:lpstr>Χρήσιμοι Όροι</vt:lpstr>
      <vt:lpstr>Slide 27</vt:lpstr>
      <vt:lpstr>Τύποι Αγαθών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Development
Βιώσιμη ή Αειφόρος Ανάπτυξη</dc:title>
  <dc:creator>Manolis</dc:creator>
  <cp:lastModifiedBy>Manolis</cp:lastModifiedBy>
  <cp:revision>20</cp:revision>
  <dcterms:created xsi:type="dcterms:W3CDTF">2020-10-27T11:24:01Z</dcterms:created>
  <dcterms:modified xsi:type="dcterms:W3CDTF">2021-03-26T13:39:50Z</dcterms:modified>
</cp:coreProperties>
</file>