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sldIdLst>
    <p:sldId id="256"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8" charset="0"/>
      <a:defRPr sz="2000" kern="1200">
        <a:solidFill>
          <a:schemeClr val="bg1"/>
        </a:solidFill>
        <a:latin typeface="Arial" charset="0"/>
        <a:ea typeface="Microsoft YaHei" charset="-122"/>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sz="2000" kern="1200">
        <a:solidFill>
          <a:schemeClr val="bg1"/>
        </a:solidFill>
        <a:latin typeface="Arial" charset="0"/>
        <a:ea typeface="Microsoft YaHei" charset="-122"/>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sz="2000" kern="1200">
        <a:solidFill>
          <a:schemeClr val="bg1"/>
        </a:solidFill>
        <a:latin typeface="Arial" charset="0"/>
        <a:ea typeface="Microsoft YaHei" charset="-122"/>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sz="2000" kern="1200">
        <a:solidFill>
          <a:schemeClr val="bg1"/>
        </a:solidFill>
        <a:latin typeface="Arial" charset="0"/>
        <a:ea typeface="Microsoft YaHei" charset="-122"/>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sz="2000" kern="1200">
        <a:solidFill>
          <a:schemeClr val="bg1"/>
        </a:solidFill>
        <a:latin typeface="Arial" charset="0"/>
        <a:ea typeface="Microsoft YaHei" charset="-122"/>
        <a:cs typeface="+mn-cs"/>
      </a:defRPr>
    </a:lvl5pPr>
    <a:lvl6pPr marL="2286000" algn="l" defTabSz="914400" rtl="0" eaLnBrk="1" latinLnBrk="0" hangingPunct="1">
      <a:defRPr sz="2000" kern="1200">
        <a:solidFill>
          <a:schemeClr val="bg1"/>
        </a:solidFill>
        <a:latin typeface="Arial" charset="0"/>
        <a:ea typeface="Microsoft YaHei" charset="-122"/>
        <a:cs typeface="+mn-cs"/>
      </a:defRPr>
    </a:lvl6pPr>
    <a:lvl7pPr marL="2743200" algn="l" defTabSz="914400" rtl="0" eaLnBrk="1" latinLnBrk="0" hangingPunct="1">
      <a:defRPr sz="2000" kern="1200">
        <a:solidFill>
          <a:schemeClr val="bg1"/>
        </a:solidFill>
        <a:latin typeface="Arial" charset="0"/>
        <a:ea typeface="Microsoft YaHei" charset="-122"/>
        <a:cs typeface="+mn-cs"/>
      </a:defRPr>
    </a:lvl7pPr>
    <a:lvl8pPr marL="3200400" algn="l" defTabSz="914400" rtl="0" eaLnBrk="1" latinLnBrk="0" hangingPunct="1">
      <a:defRPr sz="2000" kern="1200">
        <a:solidFill>
          <a:schemeClr val="bg1"/>
        </a:solidFill>
        <a:latin typeface="Arial" charset="0"/>
        <a:ea typeface="Microsoft YaHei" charset="-122"/>
        <a:cs typeface="+mn-cs"/>
      </a:defRPr>
    </a:lvl8pPr>
    <a:lvl9pPr marL="3657600" algn="l" defTabSz="914400" rtl="0" eaLnBrk="1" latinLnBrk="0" hangingPunct="1">
      <a:defRPr sz="2000"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3" d="100"/>
          <a:sy n="153" d="100"/>
        </p:scale>
        <p:origin x="-2214"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cap="sq">
            <a:noFill/>
            <a:miter lim="800000"/>
            <a:headEnd/>
            <a:tailEnd/>
          </a:ln>
          <a:effectLst/>
        </p:spPr>
        <p:txBody>
          <a:bodyPr wrap="none" anchor="ctr"/>
          <a:lstStyle/>
          <a:p>
            <a:endParaRPr lang="el-G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l-GR"/>
          </a:p>
        </p:txBody>
      </p:sp>
      <p:sp>
        <p:nvSpPr>
          <p:cNvPr id="2051" name="Text Box 3"/>
          <p:cNvSpPr txBox="1">
            <a:spLocks noChangeArrowheads="1"/>
          </p:cNvSpPr>
          <p:nvPr/>
        </p:nvSpPr>
        <p:spPr bwMode="auto">
          <a:xfrm>
            <a:off x="0" y="0"/>
            <a:ext cx="2971800" cy="457200"/>
          </a:xfrm>
          <a:prstGeom prst="rect">
            <a:avLst/>
          </a:prstGeom>
          <a:noFill/>
          <a:ln w="9525" cap="flat">
            <a:noFill/>
            <a:round/>
            <a:headEnd/>
            <a:tailEnd/>
          </a:ln>
          <a:effectLst/>
        </p:spPr>
        <p:txBody>
          <a:bodyPr wrap="none" anchor="ctr"/>
          <a:lstStyle/>
          <a:p>
            <a:endParaRPr lang="el-GR"/>
          </a:p>
        </p:txBody>
      </p:sp>
      <p:sp>
        <p:nvSpPr>
          <p:cNvPr id="2052" name="Text Box 4"/>
          <p:cNvSpPr txBox="1">
            <a:spLocks noChangeArrowheads="1"/>
          </p:cNvSpPr>
          <p:nvPr/>
        </p:nvSpPr>
        <p:spPr bwMode="auto">
          <a:xfrm>
            <a:off x="3884613" y="0"/>
            <a:ext cx="2971800" cy="457200"/>
          </a:xfrm>
          <a:prstGeom prst="rect">
            <a:avLst/>
          </a:prstGeom>
          <a:noFill/>
          <a:ln w="9525" cap="flat">
            <a:noFill/>
            <a:round/>
            <a:headEnd/>
            <a:tailEnd/>
          </a:ln>
          <a:effectLst/>
        </p:spPr>
        <p:txBody>
          <a:bodyPr wrap="none" anchor="ctr"/>
          <a:lstStyle/>
          <a:p>
            <a:endParaRPr lang="el-GR"/>
          </a:p>
        </p:txBody>
      </p:sp>
      <p:sp>
        <p:nvSpPr>
          <p:cNvPr id="2053" name="Rectangle 5"/>
          <p:cNvSpPr>
            <a:spLocks noGrp="1" noRot="1" noChangeAspect="1" noChangeArrowheads="1"/>
          </p:cNvSpPr>
          <p:nvPr>
            <p:ph type="sldImg"/>
          </p:nvPr>
        </p:nvSpPr>
        <p:spPr bwMode="auto">
          <a:xfrm>
            <a:off x="1143000" y="685800"/>
            <a:ext cx="4568825" cy="3425825"/>
          </a:xfrm>
          <a:prstGeom prst="rect">
            <a:avLst/>
          </a:prstGeom>
          <a:noFill/>
          <a:ln w="9360" cap="sq">
            <a:solidFill>
              <a:srgbClr val="000000"/>
            </a:solidFill>
            <a:miter lim="800000"/>
            <a:headEnd/>
            <a:tailEnd/>
          </a:ln>
          <a:effectLst/>
        </p:spPr>
      </p:sp>
      <p:sp>
        <p:nvSpPr>
          <p:cNvPr id="2054" name="Rectangle 6"/>
          <p:cNvSpPr>
            <a:spLocks noGrp="1" noChangeArrowheads="1"/>
          </p:cNvSpPr>
          <p:nvPr>
            <p:ph type="body"/>
          </p:nvPr>
        </p:nvSpPr>
        <p:spPr bwMode="auto">
          <a:xfrm>
            <a:off x="685800" y="4343400"/>
            <a:ext cx="5483225" cy="411162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el-GR" smtClean="0"/>
          </a:p>
        </p:txBody>
      </p:sp>
      <p:sp>
        <p:nvSpPr>
          <p:cNvPr id="2055" name="Text Box 7"/>
          <p:cNvSpPr txBox="1">
            <a:spLocks noChangeArrowheads="1"/>
          </p:cNvSpPr>
          <p:nvPr/>
        </p:nvSpPr>
        <p:spPr bwMode="auto">
          <a:xfrm>
            <a:off x="0" y="8685213"/>
            <a:ext cx="2971800" cy="457200"/>
          </a:xfrm>
          <a:prstGeom prst="rect">
            <a:avLst/>
          </a:prstGeom>
          <a:noFill/>
          <a:ln w="9525" cap="flat">
            <a:noFill/>
            <a:round/>
            <a:headEnd/>
            <a:tailEnd/>
          </a:ln>
          <a:effectLst/>
        </p:spPr>
        <p:txBody>
          <a:bodyPr wrap="none" anchor="ctr"/>
          <a:lstStyle/>
          <a:p>
            <a:endParaRPr lang="el-GR"/>
          </a:p>
        </p:txBody>
      </p:sp>
      <p:sp>
        <p:nvSpPr>
          <p:cNvPr id="2056" name="Rectangle 8"/>
          <p:cNvSpPr>
            <a:spLocks noGrp="1" noChangeArrowheads="1"/>
          </p:cNvSpPr>
          <p:nvPr>
            <p:ph type="sldNum"/>
          </p:nvPr>
        </p:nvSpPr>
        <p:spPr bwMode="auto">
          <a:xfrm>
            <a:off x="3884613" y="8685213"/>
            <a:ext cx="2968625" cy="454025"/>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cs typeface="Segoe UI" charset="0"/>
              </a:defRPr>
            </a:lvl1pPr>
          </a:lstStyle>
          <a:p>
            <a:fld id="{46BF4EF0-DB0E-4FB3-A031-BDC9519BD34E}" type="slidenum">
              <a:rPr lang="el-GR"/>
              <a:pPr/>
              <a:t>‹#›</a:t>
            </a:fld>
            <a:endParaRPr lang="el-G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4190E10D-A127-43BE-97C2-F775580792B8}" type="slidenum">
              <a:rPr lang="el-GR"/>
              <a:pPr/>
              <a:t>1</a:t>
            </a:fld>
            <a:endParaRPr lang="el-GR"/>
          </a:p>
        </p:txBody>
      </p:sp>
      <p:sp>
        <p:nvSpPr>
          <p:cNvPr id="72705"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AD0A12C-96CC-47C7-87CE-EAEAB7E0409B}"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l-GR" sz="1200">
              <a:solidFill>
                <a:srgbClr val="000000"/>
              </a:solidFill>
            </a:endParaRPr>
          </a:p>
        </p:txBody>
      </p:sp>
      <p:sp>
        <p:nvSpPr>
          <p:cNvPr id="7270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707" name="Text Box 3"/>
          <p:cNvSpPr txBox="1">
            <a:spLocks noChangeArrowheads="1"/>
          </p:cNvSpPr>
          <p:nvPr/>
        </p:nvSpPr>
        <p:spPr bwMode="auto">
          <a:xfrm>
            <a:off x="914400" y="4343400"/>
            <a:ext cx="50292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46E4976C-B19B-4ABA-98EB-2BAA9B837663}" type="slidenum">
              <a:rPr lang="el-GR"/>
              <a:pPr/>
              <a:t>10</a:t>
            </a:fld>
            <a:endParaRPr lang="el-GR"/>
          </a:p>
        </p:txBody>
      </p:sp>
      <p:sp>
        <p:nvSpPr>
          <p:cNvPr id="107521"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7A5DEF5-A90B-4BE0-9E92-BC927A8A8834}"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l-GR" sz="1200">
              <a:solidFill>
                <a:srgbClr val="000000"/>
              </a:solidFill>
            </a:endParaRPr>
          </a:p>
        </p:txBody>
      </p:sp>
      <p:sp>
        <p:nvSpPr>
          <p:cNvPr id="10752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523"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C6C929A-BC75-4CF4-93E0-8886A992A539}" type="slidenum">
              <a:rPr lang="el-GR"/>
              <a:pPr/>
              <a:t>11</a:t>
            </a:fld>
            <a:endParaRPr lang="el-GR"/>
          </a:p>
        </p:txBody>
      </p:sp>
      <p:sp>
        <p:nvSpPr>
          <p:cNvPr id="108545"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FC3C290-F223-4F8A-8640-A5F1D5552D62}"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l-GR" sz="1200">
              <a:solidFill>
                <a:srgbClr val="000000"/>
              </a:solidFill>
            </a:endParaRPr>
          </a:p>
        </p:txBody>
      </p:sp>
      <p:sp>
        <p:nvSpPr>
          <p:cNvPr id="10854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588DCB4-A023-4FE4-ADBC-CCF27361F85D}" type="slidenum">
              <a:rPr lang="el-GR"/>
              <a:pPr/>
              <a:t>12</a:t>
            </a:fld>
            <a:endParaRPr lang="el-GR"/>
          </a:p>
        </p:txBody>
      </p:sp>
      <p:sp>
        <p:nvSpPr>
          <p:cNvPr id="109569"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3000FDA-4FF9-45BC-A483-D43D6A3215B5}"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12</a:t>
            </a:fld>
            <a:endParaRPr lang="el-GR" sz="1200">
              <a:solidFill>
                <a:srgbClr val="000000"/>
              </a:solidFill>
            </a:endParaRPr>
          </a:p>
        </p:txBody>
      </p:sp>
      <p:sp>
        <p:nvSpPr>
          <p:cNvPr id="10957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571"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DDAF54A-0159-4F52-9A19-98751256B60C}" type="slidenum">
              <a:rPr lang="el-GR"/>
              <a:pPr/>
              <a:t>13</a:t>
            </a:fld>
            <a:endParaRPr lang="el-GR"/>
          </a:p>
        </p:txBody>
      </p:sp>
      <p:sp>
        <p:nvSpPr>
          <p:cNvPr id="11059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0700744-1708-4D52-9657-F801A4B645D3}"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l-GR" sz="1200">
              <a:solidFill>
                <a:srgbClr val="000000"/>
              </a:solidFill>
            </a:endParaRPr>
          </a:p>
        </p:txBody>
      </p:sp>
      <p:sp>
        <p:nvSpPr>
          <p:cNvPr id="11059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5"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CA8BFD8-1E87-4959-9243-4D942AA56BF7}" type="slidenum">
              <a:rPr lang="el-GR"/>
              <a:pPr/>
              <a:t>14</a:t>
            </a:fld>
            <a:endParaRPr lang="el-GR"/>
          </a:p>
        </p:txBody>
      </p:sp>
      <p:sp>
        <p:nvSpPr>
          <p:cNvPr id="11161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391605C-F95C-4547-8AB2-865538E8AA2C}"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l-GR" sz="1200">
              <a:solidFill>
                <a:srgbClr val="000000"/>
              </a:solidFill>
            </a:endParaRPr>
          </a:p>
        </p:txBody>
      </p:sp>
      <p:sp>
        <p:nvSpPr>
          <p:cNvPr id="11161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619"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6F329E2-A31E-407D-9E30-0BD2A22EE537}" type="slidenum">
              <a:rPr lang="el-GR"/>
              <a:pPr/>
              <a:t>15</a:t>
            </a:fld>
            <a:endParaRPr lang="el-GR"/>
          </a:p>
        </p:txBody>
      </p:sp>
      <p:sp>
        <p:nvSpPr>
          <p:cNvPr id="112641"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0FD49EC-57C3-4450-9D97-1DC39316919B}"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l-GR" sz="1200">
              <a:solidFill>
                <a:srgbClr val="000000"/>
              </a:solidFill>
            </a:endParaRPr>
          </a:p>
        </p:txBody>
      </p:sp>
      <p:sp>
        <p:nvSpPr>
          <p:cNvPr id="11264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3"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9EA5CD8-A630-4EED-99CE-03968C4E4E1E}" type="slidenum">
              <a:rPr lang="el-GR"/>
              <a:pPr/>
              <a:t>16</a:t>
            </a:fld>
            <a:endParaRPr lang="el-GR"/>
          </a:p>
        </p:txBody>
      </p:sp>
      <p:sp>
        <p:nvSpPr>
          <p:cNvPr id="113665"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9015CBA-1E01-4E48-9E9D-04C523588DF1}"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l-GR" sz="1200">
              <a:solidFill>
                <a:srgbClr val="000000"/>
              </a:solidFill>
            </a:endParaRPr>
          </a:p>
        </p:txBody>
      </p:sp>
      <p:sp>
        <p:nvSpPr>
          <p:cNvPr id="11366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667"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52526BF-DF8D-49A2-BC4D-ADBDC05A2DD8}" type="slidenum">
              <a:rPr lang="el-GR"/>
              <a:pPr/>
              <a:t>17</a:t>
            </a:fld>
            <a:endParaRPr lang="el-GR"/>
          </a:p>
        </p:txBody>
      </p:sp>
      <p:sp>
        <p:nvSpPr>
          <p:cNvPr id="114689"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687339C-C1CF-4A96-8786-113370981E59}"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l-GR" sz="1200">
              <a:solidFill>
                <a:srgbClr val="000000"/>
              </a:solidFill>
            </a:endParaRPr>
          </a:p>
        </p:txBody>
      </p:sp>
      <p:sp>
        <p:nvSpPr>
          <p:cNvPr id="11469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38883DC0-61A0-4CDB-B151-9BD71E06FBAC}" type="slidenum">
              <a:rPr lang="el-GR"/>
              <a:pPr/>
              <a:t>18</a:t>
            </a:fld>
            <a:endParaRPr lang="el-GR"/>
          </a:p>
        </p:txBody>
      </p:sp>
      <p:sp>
        <p:nvSpPr>
          <p:cNvPr id="11571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11A4D98-B890-444A-AB7C-0F4BACAF7917}"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l-GR" sz="1200">
              <a:solidFill>
                <a:srgbClr val="000000"/>
              </a:solidFill>
            </a:endParaRPr>
          </a:p>
        </p:txBody>
      </p:sp>
      <p:sp>
        <p:nvSpPr>
          <p:cNvPr id="11571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715"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0863E4F-2559-4C75-9578-11526751A66E}" type="slidenum">
              <a:rPr lang="el-GR"/>
              <a:pPr/>
              <a:t>19</a:t>
            </a:fld>
            <a:endParaRPr lang="el-GR"/>
          </a:p>
        </p:txBody>
      </p:sp>
      <p:sp>
        <p:nvSpPr>
          <p:cNvPr id="11673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1CE6671-E4E5-44E9-B73D-6F89059DA001}"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l-GR" sz="1200">
              <a:solidFill>
                <a:srgbClr val="000000"/>
              </a:solidFill>
            </a:endParaRPr>
          </a:p>
        </p:txBody>
      </p:sp>
      <p:sp>
        <p:nvSpPr>
          <p:cNvPr id="11673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BA38D5E-201F-46C4-B0DD-6C7018474789}" type="slidenum">
              <a:rPr lang="el-GR"/>
              <a:pPr/>
              <a:t>2</a:t>
            </a:fld>
            <a:endParaRPr lang="el-GR"/>
          </a:p>
        </p:txBody>
      </p:sp>
      <p:sp>
        <p:nvSpPr>
          <p:cNvPr id="99329"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3AC89DF-5C64-4BC9-B0F6-CE74D34DE793}"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l-GR" sz="1200">
              <a:solidFill>
                <a:srgbClr val="000000"/>
              </a:solidFill>
            </a:endParaRPr>
          </a:p>
        </p:txBody>
      </p:sp>
      <p:sp>
        <p:nvSpPr>
          <p:cNvPr id="9933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331"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2581E13-E3D4-45CF-A3E1-37DC0DB54A42}" type="slidenum">
              <a:rPr lang="el-GR"/>
              <a:pPr/>
              <a:t>20</a:t>
            </a:fld>
            <a:endParaRPr lang="el-GR"/>
          </a:p>
        </p:txBody>
      </p:sp>
      <p:sp>
        <p:nvSpPr>
          <p:cNvPr id="117761"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01C4CD9-D941-4080-8159-5D4A59653516}"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l-GR" sz="1200">
              <a:solidFill>
                <a:srgbClr val="000000"/>
              </a:solidFill>
            </a:endParaRPr>
          </a:p>
        </p:txBody>
      </p:sp>
      <p:sp>
        <p:nvSpPr>
          <p:cNvPr id="11776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7763"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DA8D2F2-B3C4-4131-B8B6-5DE64D6622D4}" type="slidenum">
              <a:rPr lang="el-GR"/>
              <a:pPr/>
              <a:t>21</a:t>
            </a:fld>
            <a:endParaRPr lang="el-GR"/>
          </a:p>
        </p:txBody>
      </p:sp>
      <p:sp>
        <p:nvSpPr>
          <p:cNvPr id="118785"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E53D0D6-E1A9-4EF9-88B7-FCC930B5AA7C}"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l-GR" sz="1200">
              <a:solidFill>
                <a:srgbClr val="000000"/>
              </a:solidFill>
            </a:endParaRPr>
          </a:p>
        </p:txBody>
      </p:sp>
      <p:sp>
        <p:nvSpPr>
          <p:cNvPr id="11878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E74A513-ABAA-43CD-95D8-7061E942F483}" type="slidenum">
              <a:rPr lang="el-GR"/>
              <a:pPr/>
              <a:t>22</a:t>
            </a:fld>
            <a:endParaRPr lang="el-GR"/>
          </a:p>
        </p:txBody>
      </p:sp>
      <p:sp>
        <p:nvSpPr>
          <p:cNvPr id="119809"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B9B6FC0-EEE7-4484-93D7-45ADC8A7D6FD}"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l-GR" sz="1200">
              <a:solidFill>
                <a:srgbClr val="000000"/>
              </a:solidFill>
            </a:endParaRPr>
          </a:p>
        </p:txBody>
      </p:sp>
      <p:sp>
        <p:nvSpPr>
          <p:cNvPr id="11981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9811"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2C7F53C-F068-4915-84A7-B257F1569F97}" type="slidenum">
              <a:rPr lang="el-GR"/>
              <a:pPr/>
              <a:t>23</a:t>
            </a:fld>
            <a:endParaRPr lang="el-GR"/>
          </a:p>
        </p:txBody>
      </p:sp>
      <p:sp>
        <p:nvSpPr>
          <p:cNvPr id="12083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7BF462E-851D-4036-AD10-8C28F1F8F6CF}"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l-GR" sz="1200">
              <a:solidFill>
                <a:srgbClr val="000000"/>
              </a:solidFill>
            </a:endParaRPr>
          </a:p>
        </p:txBody>
      </p:sp>
      <p:sp>
        <p:nvSpPr>
          <p:cNvPr id="12083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5"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BA2E59E-4F7C-457B-A950-FDCA81367CF1}" type="slidenum">
              <a:rPr lang="el-GR"/>
              <a:pPr/>
              <a:t>24</a:t>
            </a:fld>
            <a:endParaRPr lang="el-GR"/>
          </a:p>
        </p:txBody>
      </p:sp>
      <p:sp>
        <p:nvSpPr>
          <p:cNvPr id="12185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59B64E5-C8D7-4C16-9C31-D8749E6C6F19}"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l-GR" sz="1200">
              <a:solidFill>
                <a:srgbClr val="000000"/>
              </a:solidFill>
            </a:endParaRPr>
          </a:p>
        </p:txBody>
      </p:sp>
      <p:sp>
        <p:nvSpPr>
          <p:cNvPr id="12185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859"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5A83AC2-BF93-4D0B-9DCF-0FC3EA10A937}" type="slidenum">
              <a:rPr lang="el-GR"/>
              <a:pPr/>
              <a:t>25</a:t>
            </a:fld>
            <a:endParaRPr lang="el-GR"/>
          </a:p>
        </p:txBody>
      </p:sp>
      <p:sp>
        <p:nvSpPr>
          <p:cNvPr id="122881"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1773D42-07C5-4B44-A723-659585FC78EE}"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l-GR" sz="1200">
              <a:solidFill>
                <a:srgbClr val="000000"/>
              </a:solidFill>
            </a:endParaRPr>
          </a:p>
        </p:txBody>
      </p:sp>
      <p:sp>
        <p:nvSpPr>
          <p:cNvPr id="12288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883"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891CB109-560D-4E3F-9394-60C296981C23}" type="slidenum">
              <a:rPr lang="el-GR"/>
              <a:pPr/>
              <a:t>26</a:t>
            </a:fld>
            <a:endParaRPr lang="el-GR"/>
          </a:p>
        </p:txBody>
      </p:sp>
      <p:sp>
        <p:nvSpPr>
          <p:cNvPr id="123905"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141729B-DE4F-4814-852A-DDE7D5DC6F77}"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26</a:t>
            </a:fld>
            <a:endParaRPr lang="el-GR" sz="1200">
              <a:solidFill>
                <a:srgbClr val="000000"/>
              </a:solidFill>
            </a:endParaRPr>
          </a:p>
        </p:txBody>
      </p:sp>
      <p:sp>
        <p:nvSpPr>
          <p:cNvPr id="12390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907"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4AA55E82-D39C-4E56-8163-D569FC0DD692}" type="slidenum">
              <a:rPr lang="el-GR"/>
              <a:pPr/>
              <a:t>27</a:t>
            </a:fld>
            <a:endParaRPr lang="el-GR"/>
          </a:p>
        </p:txBody>
      </p:sp>
      <p:sp>
        <p:nvSpPr>
          <p:cNvPr id="124929"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7D9C3FD-8E53-4C19-A1DC-3141100C5BC5}"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27</a:t>
            </a:fld>
            <a:endParaRPr lang="el-GR" sz="1200">
              <a:solidFill>
                <a:srgbClr val="000000"/>
              </a:solidFill>
            </a:endParaRPr>
          </a:p>
        </p:txBody>
      </p:sp>
      <p:sp>
        <p:nvSpPr>
          <p:cNvPr id="12493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FB6BF8A-4D4C-4C52-AD89-272F8C2508CB}" type="slidenum">
              <a:rPr lang="el-GR"/>
              <a:pPr/>
              <a:t>28</a:t>
            </a:fld>
            <a:endParaRPr lang="el-GR"/>
          </a:p>
        </p:txBody>
      </p:sp>
      <p:sp>
        <p:nvSpPr>
          <p:cNvPr id="12595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AA4548E-F33A-4BC4-8D35-D7302A86B39F}"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28</a:t>
            </a:fld>
            <a:endParaRPr lang="el-GR" sz="1200">
              <a:solidFill>
                <a:srgbClr val="000000"/>
              </a:solidFill>
            </a:endParaRPr>
          </a:p>
        </p:txBody>
      </p:sp>
      <p:sp>
        <p:nvSpPr>
          <p:cNvPr id="12595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955"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200">
                <a:solidFill>
                  <a:srgbClr val="000000"/>
                </a:solidFill>
              </a:rPr>
              <a:t>Η Περιφέρεια σήμερα ζητάει στοιχεία από τους Δήμους.</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524DAC8-2F63-4FCD-9743-205536F9B189}" type="slidenum">
              <a:rPr lang="el-GR"/>
              <a:pPr/>
              <a:t>29</a:t>
            </a:fld>
            <a:endParaRPr lang="el-GR"/>
          </a:p>
        </p:txBody>
      </p:sp>
      <p:sp>
        <p:nvSpPr>
          <p:cNvPr id="12697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3E19787-473E-4B5F-9B2D-DAF8F7B3A4F5}"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29</a:t>
            </a:fld>
            <a:endParaRPr lang="el-GR" sz="1200">
              <a:solidFill>
                <a:srgbClr val="000000"/>
              </a:solidFill>
            </a:endParaRPr>
          </a:p>
        </p:txBody>
      </p:sp>
      <p:sp>
        <p:nvSpPr>
          <p:cNvPr id="12697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979"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DC6379F-822D-4B9D-9F24-AD7BBFD24E35}" type="slidenum">
              <a:rPr lang="el-GR"/>
              <a:pPr/>
              <a:t>3</a:t>
            </a:fld>
            <a:endParaRPr lang="el-GR"/>
          </a:p>
        </p:txBody>
      </p:sp>
      <p:sp>
        <p:nvSpPr>
          <p:cNvPr id="10035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2E352F7-7F43-415D-B5CA-3F7A95184865}"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l-GR" sz="1200">
              <a:solidFill>
                <a:srgbClr val="000000"/>
              </a:solidFill>
            </a:endParaRPr>
          </a:p>
        </p:txBody>
      </p:sp>
      <p:sp>
        <p:nvSpPr>
          <p:cNvPr id="10035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AEACB61-3DBE-4B78-A785-AFA82E382799}" type="slidenum">
              <a:rPr lang="el-GR"/>
              <a:pPr/>
              <a:t>30</a:t>
            </a:fld>
            <a:endParaRPr lang="el-GR"/>
          </a:p>
        </p:txBody>
      </p:sp>
      <p:sp>
        <p:nvSpPr>
          <p:cNvPr id="128001"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88964A0-73B9-4CF5-8207-601959F12103}"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30</a:t>
            </a:fld>
            <a:endParaRPr lang="el-GR" sz="1200">
              <a:solidFill>
                <a:srgbClr val="000000"/>
              </a:solidFill>
            </a:endParaRPr>
          </a:p>
        </p:txBody>
      </p:sp>
      <p:sp>
        <p:nvSpPr>
          <p:cNvPr id="12800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8003"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AA0FA57-5015-4822-8B97-85902D5CCA11}" type="slidenum">
              <a:rPr lang="el-GR"/>
              <a:pPr/>
              <a:t>31</a:t>
            </a:fld>
            <a:endParaRPr lang="el-GR"/>
          </a:p>
        </p:txBody>
      </p:sp>
      <p:sp>
        <p:nvSpPr>
          <p:cNvPr id="129025"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AEE6427-076F-4253-8517-1BEB286BB837}"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31</a:t>
            </a:fld>
            <a:endParaRPr lang="el-GR" sz="1200">
              <a:solidFill>
                <a:srgbClr val="000000"/>
              </a:solidFill>
            </a:endParaRPr>
          </a:p>
        </p:txBody>
      </p:sp>
      <p:sp>
        <p:nvSpPr>
          <p:cNvPr id="12902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027"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978BC038-8FBC-41B8-8EC0-9335D8150870}" type="slidenum">
              <a:rPr lang="el-GR"/>
              <a:pPr/>
              <a:t>32</a:t>
            </a:fld>
            <a:endParaRPr lang="el-GR"/>
          </a:p>
        </p:txBody>
      </p:sp>
      <p:sp>
        <p:nvSpPr>
          <p:cNvPr id="130049"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4796635-57BC-4877-A903-31CD442EF5A5}"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32</a:t>
            </a:fld>
            <a:endParaRPr lang="el-GR" sz="1200">
              <a:solidFill>
                <a:srgbClr val="000000"/>
              </a:solidFill>
            </a:endParaRPr>
          </a:p>
        </p:txBody>
      </p:sp>
      <p:sp>
        <p:nvSpPr>
          <p:cNvPr id="13005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051"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56E7A1D-C284-4653-8578-A838C54A770F}" type="slidenum">
              <a:rPr lang="el-GR"/>
              <a:pPr/>
              <a:t>33</a:t>
            </a:fld>
            <a:endParaRPr lang="el-GR"/>
          </a:p>
        </p:txBody>
      </p:sp>
      <p:sp>
        <p:nvSpPr>
          <p:cNvPr id="13107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631868C-EA3C-4A39-8778-BB374FCEDF87}"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33</a:t>
            </a:fld>
            <a:endParaRPr lang="el-GR" sz="1200">
              <a:solidFill>
                <a:srgbClr val="000000"/>
              </a:solidFill>
            </a:endParaRPr>
          </a:p>
        </p:txBody>
      </p:sp>
      <p:sp>
        <p:nvSpPr>
          <p:cNvPr id="13107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075"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E423547-0198-41F6-894E-C570C6E7C8E5}" type="slidenum">
              <a:rPr lang="el-GR"/>
              <a:pPr/>
              <a:t>34</a:t>
            </a:fld>
            <a:endParaRPr lang="el-GR"/>
          </a:p>
        </p:txBody>
      </p:sp>
      <p:sp>
        <p:nvSpPr>
          <p:cNvPr id="13209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B7725CE-F3D8-49F2-AB89-3BDE824ABDD9}"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34</a:t>
            </a:fld>
            <a:endParaRPr lang="el-GR" sz="1200">
              <a:solidFill>
                <a:srgbClr val="000000"/>
              </a:solidFill>
            </a:endParaRPr>
          </a:p>
        </p:txBody>
      </p:sp>
      <p:sp>
        <p:nvSpPr>
          <p:cNvPr id="13209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099"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55C0911-90EF-46FF-A290-5227E7E3724A}" type="slidenum">
              <a:rPr lang="el-GR"/>
              <a:pPr/>
              <a:t>35</a:t>
            </a:fld>
            <a:endParaRPr lang="el-GR"/>
          </a:p>
        </p:txBody>
      </p:sp>
      <p:sp>
        <p:nvSpPr>
          <p:cNvPr id="133121"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376385D-A242-4CD4-9391-5EF2559E82F8}"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35</a:t>
            </a:fld>
            <a:endParaRPr lang="el-GR" sz="1200">
              <a:solidFill>
                <a:srgbClr val="000000"/>
              </a:solidFill>
            </a:endParaRPr>
          </a:p>
        </p:txBody>
      </p:sp>
      <p:sp>
        <p:nvSpPr>
          <p:cNvPr id="13312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23"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C2F9A76-176A-4C2E-8941-0336893D0689}" type="slidenum">
              <a:rPr lang="el-GR"/>
              <a:pPr/>
              <a:t>36</a:t>
            </a:fld>
            <a:endParaRPr lang="el-GR"/>
          </a:p>
        </p:txBody>
      </p:sp>
      <p:sp>
        <p:nvSpPr>
          <p:cNvPr id="134145"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F38A757-6328-4632-B2B2-8CBCD47EE68F}"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36</a:t>
            </a:fld>
            <a:endParaRPr lang="el-GR" sz="1200">
              <a:solidFill>
                <a:srgbClr val="000000"/>
              </a:solidFill>
            </a:endParaRPr>
          </a:p>
        </p:txBody>
      </p:sp>
      <p:sp>
        <p:nvSpPr>
          <p:cNvPr id="13414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147"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781BA79-AEF0-43BA-81E8-6D6315157203}" type="slidenum">
              <a:rPr lang="el-GR"/>
              <a:pPr/>
              <a:t>37</a:t>
            </a:fld>
            <a:endParaRPr lang="el-GR"/>
          </a:p>
        </p:txBody>
      </p:sp>
      <p:sp>
        <p:nvSpPr>
          <p:cNvPr id="135169"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7953F5A-3CC0-43B1-95DF-ABF19942BF54}"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37</a:t>
            </a:fld>
            <a:endParaRPr lang="el-GR" sz="1200">
              <a:solidFill>
                <a:srgbClr val="000000"/>
              </a:solidFill>
            </a:endParaRPr>
          </a:p>
        </p:txBody>
      </p:sp>
      <p:sp>
        <p:nvSpPr>
          <p:cNvPr id="13517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171" name="Text Box 3"/>
          <p:cNvSpPr txBox="1">
            <a:spLocks noChangeArrowheads="1"/>
          </p:cNvSpPr>
          <p:nvPr/>
        </p:nvSpPr>
        <p:spPr bwMode="auto">
          <a:xfrm>
            <a:off x="914400" y="4343400"/>
            <a:ext cx="50292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00D79A5-5456-4D10-B0DC-4A44D8D1FA22}" type="slidenum">
              <a:rPr lang="el-GR"/>
              <a:pPr/>
              <a:t>38</a:t>
            </a:fld>
            <a:endParaRPr lang="el-GR"/>
          </a:p>
        </p:txBody>
      </p:sp>
      <p:sp>
        <p:nvSpPr>
          <p:cNvPr id="13619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CBB7982-4D6F-44EB-864E-4F1EF48E86EB}"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38</a:t>
            </a:fld>
            <a:endParaRPr lang="el-GR" sz="1200">
              <a:solidFill>
                <a:srgbClr val="000000"/>
              </a:solidFill>
            </a:endParaRPr>
          </a:p>
        </p:txBody>
      </p:sp>
      <p:sp>
        <p:nvSpPr>
          <p:cNvPr id="13619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6195"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017BFC08-396C-4F75-A203-C5D1255FA840}" type="slidenum">
              <a:rPr lang="el-GR"/>
              <a:pPr/>
              <a:t>39</a:t>
            </a:fld>
            <a:endParaRPr lang="el-GR"/>
          </a:p>
        </p:txBody>
      </p:sp>
      <p:sp>
        <p:nvSpPr>
          <p:cNvPr id="1372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08A0927-7D9E-442E-866D-1796C8FDD348}" type="slidenum">
              <a:rPr lang="el-GR"/>
              <a:pPr/>
              <a:t>4</a:t>
            </a:fld>
            <a:endParaRPr lang="el-GR"/>
          </a:p>
        </p:txBody>
      </p:sp>
      <p:sp>
        <p:nvSpPr>
          <p:cNvPr id="10137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D2E191B-BBE2-4E20-9FE5-35218023EBE9}"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el-GR" sz="1200">
              <a:solidFill>
                <a:srgbClr val="000000"/>
              </a:solidFill>
            </a:endParaRPr>
          </a:p>
        </p:txBody>
      </p:sp>
      <p:sp>
        <p:nvSpPr>
          <p:cNvPr id="10137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9"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DB8A9075-B44C-444A-905D-BEADBCBDA6C9}" type="slidenum">
              <a:rPr lang="el-GR"/>
              <a:pPr/>
              <a:t>40</a:t>
            </a:fld>
            <a:endParaRPr lang="el-GR"/>
          </a:p>
        </p:txBody>
      </p:sp>
      <p:sp>
        <p:nvSpPr>
          <p:cNvPr id="1382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24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6DE89538-5C2A-4D67-9C1D-8A903FE9C0A7}" type="slidenum">
              <a:rPr lang="el-GR"/>
              <a:pPr/>
              <a:t>41</a:t>
            </a:fld>
            <a:endParaRPr lang="el-GR"/>
          </a:p>
        </p:txBody>
      </p:sp>
      <p:sp>
        <p:nvSpPr>
          <p:cNvPr id="1392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26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52A6FE48-F80F-49E5-91A2-04086630DDF7}" type="slidenum">
              <a:rPr lang="el-GR"/>
              <a:pPr/>
              <a:t>42</a:t>
            </a:fld>
            <a:endParaRPr lang="el-GR"/>
          </a:p>
        </p:txBody>
      </p:sp>
      <p:sp>
        <p:nvSpPr>
          <p:cNvPr id="1402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29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4195602-90B7-4825-9AF2-DC03E76719C4}" type="slidenum">
              <a:rPr lang="el-GR"/>
              <a:pPr/>
              <a:t>43</a:t>
            </a:fld>
            <a:endParaRPr lang="el-GR"/>
          </a:p>
        </p:txBody>
      </p:sp>
      <p:sp>
        <p:nvSpPr>
          <p:cNvPr id="14131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31D04B2-3D4A-4FE3-8B11-21EA0260901C}"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43</a:t>
            </a:fld>
            <a:endParaRPr lang="el-GR" sz="1200">
              <a:solidFill>
                <a:srgbClr val="000000"/>
              </a:solidFill>
            </a:endParaRPr>
          </a:p>
        </p:txBody>
      </p:sp>
      <p:sp>
        <p:nvSpPr>
          <p:cNvPr id="14131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315"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FA43A7F-F612-4FCA-9594-C48599AEBDB6}" type="slidenum">
              <a:rPr lang="el-GR"/>
              <a:pPr/>
              <a:t>5</a:t>
            </a:fld>
            <a:endParaRPr lang="el-GR"/>
          </a:p>
        </p:txBody>
      </p:sp>
      <p:sp>
        <p:nvSpPr>
          <p:cNvPr id="102401"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F2AE221-ADB0-44B6-B810-650FBDB49646}"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l-GR" sz="1200">
              <a:solidFill>
                <a:srgbClr val="000000"/>
              </a:solidFill>
            </a:endParaRPr>
          </a:p>
        </p:txBody>
      </p:sp>
      <p:sp>
        <p:nvSpPr>
          <p:cNvPr id="10240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C98738D-2370-4AAA-8B9F-98E2B882F648}" type="slidenum">
              <a:rPr lang="el-GR"/>
              <a:pPr/>
              <a:t>6</a:t>
            </a:fld>
            <a:endParaRPr lang="el-GR"/>
          </a:p>
        </p:txBody>
      </p:sp>
      <p:sp>
        <p:nvSpPr>
          <p:cNvPr id="103425"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7D52AEE-9F28-4B79-A125-865E06127E81}"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l-GR" sz="1200">
              <a:solidFill>
                <a:srgbClr val="000000"/>
              </a:solidFill>
            </a:endParaRPr>
          </a:p>
        </p:txBody>
      </p:sp>
      <p:sp>
        <p:nvSpPr>
          <p:cNvPr id="10342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427"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4951924A-7FE3-469D-A3EC-B0ED2B899554}" type="slidenum">
              <a:rPr lang="el-GR"/>
              <a:pPr/>
              <a:t>7</a:t>
            </a:fld>
            <a:endParaRPr lang="el-GR"/>
          </a:p>
        </p:txBody>
      </p:sp>
      <p:sp>
        <p:nvSpPr>
          <p:cNvPr id="104449"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03947D2-EF22-40FA-A9A8-0E2D7A772E35}"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l-GR" sz="1200">
              <a:solidFill>
                <a:srgbClr val="000000"/>
              </a:solidFill>
            </a:endParaRPr>
          </a:p>
        </p:txBody>
      </p:sp>
      <p:sp>
        <p:nvSpPr>
          <p:cNvPr id="10445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6C01525-C0D6-4DE4-B5D8-019A9C1D596C}" type="slidenum">
              <a:rPr lang="el-GR"/>
              <a:pPr/>
              <a:t>8</a:t>
            </a:fld>
            <a:endParaRPr lang="el-GR"/>
          </a:p>
        </p:txBody>
      </p:sp>
      <p:sp>
        <p:nvSpPr>
          <p:cNvPr id="10547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1D5D447-808D-4194-AFC4-BB8A3DB89DFD}"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l-GR" sz="1200">
              <a:solidFill>
                <a:srgbClr val="000000"/>
              </a:solidFill>
            </a:endParaRPr>
          </a:p>
        </p:txBody>
      </p:sp>
      <p:sp>
        <p:nvSpPr>
          <p:cNvPr id="10547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475"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C589EFD1-0F61-4CCD-BA6E-491A4EF73C2B}" type="slidenum">
              <a:rPr lang="el-GR"/>
              <a:pPr/>
              <a:t>9</a:t>
            </a:fld>
            <a:endParaRPr lang="el-GR"/>
          </a:p>
        </p:txBody>
      </p:sp>
      <p:sp>
        <p:nvSpPr>
          <p:cNvPr id="10649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826380D-E6E6-4CF4-9D37-406F42A2F678}" type="slidenum">
              <a:rPr lang="el-GR" sz="1200">
                <a:solidFill>
                  <a:srgbClr val="000000"/>
                </a:solidFill>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l-GR" sz="1200">
              <a:solidFill>
                <a:srgbClr val="000000"/>
              </a:solidFill>
            </a:endParaRPr>
          </a:p>
        </p:txBody>
      </p:sp>
      <p:sp>
        <p:nvSpPr>
          <p:cNvPr id="10649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Slide Number Placeholder 3"/>
          <p:cNvSpPr>
            <a:spLocks noGrp="1"/>
          </p:cNvSpPr>
          <p:nvPr>
            <p:ph type="sldNum" idx="10"/>
          </p:nvPr>
        </p:nvSpPr>
        <p:spPr/>
        <p:txBody>
          <a:bodyPr/>
          <a:lstStyle>
            <a:lvl1pPr>
              <a:defRPr/>
            </a:lvl1pPr>
          </a:lstStyle>
          <a:p>
            <a:fld id="{961BD93B-6855-4347-87DF-3D80C4FC31A7}"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Slide Number Placeholder 3"/>
          <p:cNvSpPr>
            <a:spLocks noGrp="1"/>
          </p:cNvSpPr>
          <p:nvPr>
            <p:ph type="sldNum" idx="10"/>
          </p:nvPr>
        </p:nvSpPr>
        <p:spPr/>
        <p:txBody>
          <a:bodyPr/>
          <a:lstStyle>
            <a:lvl1pPr>
              <a:defRPr/>
            </a:lvl1pPr>
          </a:lstStyle>
          <a:p>
            <a:fld id="{789BB9A9-E89B-418A-BEEA-835552231ACC}"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188913"/>
            <a:ext cx="2125662" cy="593407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188913"/>
            <a:ext cx="6224588"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Slide Number Placeholder 3"/>
          <p:cNvSpPr>
            <a:spLocks noGrp="1"/>
          </p:cNvSpPr>
          <p:nvPr>
            <p:ph type="sldNum" idx="10"/>
          </p:nvPr>
        </p:nvSpPr>
        <p:spPr/>
        <p:txBody>
          <a:bodyPr/>
          <a:lstStyle>
            <a:lvl1pPr>
              <a:defRPr/>
            </a:lvl1pPr>
          </a:lstStyle>
          <a:p>
            <a:fld id="{6D86397E-C0C6-49CC-A8E6-7F9D34E9160D}"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Slide Number Placeholder 3"/>
          <p:cNvSpPr>
            <a:spLocks noGrp="1"/>
          </p:cNvSpPr>
          <p:nvPr>
            <p:ph type="sldNum" idx="10"/>
          </p:nvPr>
        </p:nvSpPr>
        <p:spPr/>
        <p:txBody>
          <a:bodyPr/>
          <a:lstStyle>
            <a:lvl1pPr>
              <a:defRPr/>
            </a:lvl1pPr>
          </a:lstStyle>
          <a:p>
            <a:fld id="{12FFAECF-5ACF-4504-9B61-0C0604CA3513}"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43F45F24-EA60-460B-8564-0FBA556A04AA}"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052513"/>
            <a:ext cx="4037013" cy="5070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6613" y="1052513"/>
            <a:ext cx="4037012" cy="5070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Slide Number Placeholder 4"/>
          <p:cNvSpPr>
            <a:spLocks noGrp="1"/>
          </p:cNvSpPr>
          <p:nvPr>
            <p:ph type="sldNum" idx="10"/>
          </p:nvPr>
        </p:nvSpPr>
        <p:spPr/>
        <p:txBody>
          <a:bodyPr/>
          <a:lstStyle>
            <a:lvl1pPr>
              <a:defRPr/>
            </a:lvl1pPr>
          </a:lstStyle>
          <a:p>
            <a:fld id="{46C77ABF-9983-4F64-949C-BB893B809F27}"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idx="10"/>
          </p:nvPr>
        </p:nvSpPr>
        <p:spPr/>
        <p:txBody>
          <a:bodyPr/>
          <a:lstStyle>
            <a:lvl1pPr>
              <a:defRPr/>
            </a:lvl1pPr>
          </a:lstStyle>
          <a:p>
            <a:fld id="{E53A84AE-8FCE-45C8-A9C3-A64F5E3D846A}"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Slide Number Placeholder 2"/>
          <p:cNvSpPr>
            <a:spLocks noGrp="1"/>
          </p:cNvSpPr>
          <p:nvPr>
            <p:ph type="sldNum" idx="10"/>
          </p:nvPr>
        </p:nvSpPr>
        <p:spPr/>
        <p:txBody>
          <a:bodyPr/>
          <a:lstStyle>
            <a:lvl1pPr>
              <a:defRPr/>
            </a:lvl1pPr>
          </a:lstStyle>
          <a:p>
            <a:fld id="{6EAC43D9-FA5C-4F5D-A3CB-90D9C57E6864}"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8B6FA81A-D23D-4D36-8952-B79B5B317B38}"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D7A11104-C69E-4C01-9AD1-66BDA9655E40}"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946D9102-232B-48CD-9541-D684C0B9872F}"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995738" y="188913"/>
            <a:ext cx="4964112" cy="355600"/>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1026" name="Rectangle 2"/>
          <p:cNvSpPr>
            <a:spLocks noGrp="1" noChangeArrowheads="1"/>
          </p:cNvSpPr>
          <p:nvPr>
            <p:ph type="body" idx="1"/>
          </p:nvPr>
        </p:nvSpPr>
        <p:spPr bwMode="auto">
          <a:xfrm>
            <a:off x="457200" y="1052513"/>
            <a:ext cx="8226425" cy="50704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1027" name="Text Box 3"/>
          <p:cNvSpPr txBox="1">
            <a:spLocks noChangeArrowheads="1"/>
          </p:cNvSpPr>
          <p:nvPr/>
        </p:nvSpPr>
        <p:spPr bwMode="auto">
          <a:xfrm>
            <a:off x="457200" y="6245225"/>
            <a:ext cx="2133600" cy="476250"/>
          </a:xfrm>
          <a:prstGeom prst="rect">
            <a:avLst/>
          </a:prstGeom>
          <a:noFill/>
          <a:ln w="9525" cap="flat">
            <a:noFill/>
            <a:round/>
            <a:headEnd/>
            <a:tailEnd/>
          </a:ln>
          <a:effectLst/>
        </p:spPr>
        <p:txBody>
          <a:bodyPr wrap="none" anchor="ctr"/>
          <a:lstStyle/>
          <a:p>
            <a:endParaRPr lang="el-GR"/>
          </a:p>
        </p:txBody>
      </p:sp>
      <p:sp>
        <p:nvSpPr>
          <p:cNvPr id="1028" name="Text Box 4"/>
          <p:cNvSpPr txBox="1">
            <a:spLocks noChangeArrowheads="1"/>
          </p:cNvSpPr>
          <p:nvPr/>
        </p:nvSpPr>
        <p:spPr bwMode="auto">
          <a:xfrm>
            <a:off x="3124200" y="6245225"/>
            <a:ext cx="2895600" cy="476250"/>
          </a:xfrm>
          <a:prstGeom prst="rect">
            <a:avLst/>
          </a:prstGeom>
          <a:noFill/>
          <a:ln w="9525" cap="flat">
            <a:noFill/>
            <a:round/>
            <a:headEnd/>
            <a:tailEnd/>
          </a:ln>
          <a:effectLst/>
        </p:spPr>
        <p:txBody>
          <a:bodyPr wrap="none" anchor="ctr"/>
          <a:lstStyle/>
          <a:p>
            <a:endParaRPr lang="el-GR"/>
          </a:p>
        </p:txBody>
      </p:sp>
      <p:sp>
        <p:nvSpPr>
          <p:cNvPr id="1029" name="Rectangle 5"/>
          <p:cNvSpPr>
            <a:spLocks noGrp="1" noChangeArrowheads="1"/>
          </p:cNvSpPr>
          <p:nvPr>
            <p:ph type="sldNum"/>
          </p:nvPr>
        </p:nvSpPr>
        <p:spPr bwMode="auto">
          <a:xfrm>
            <a:off x="6553200" y="6245225"/>
            <a:ext cx="2130425" cy="4730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fld id="{B7F6F0BB-9027-4478-BADD-707DFB183A1D}"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457200" rtl="0" eaLnBrk="0" fontAlgn="base" hangingPunct="0">
        <a:spcBef>
          <a:spcPct val="0"/>
        </a:spcBef>
        <a:spcAft>
          <a:spcPct val="0"/>
        </a:spcAft>
        <a:buClr>
          <a:srgbClr val="000000"/>
        </a:buClr>
        <a:buSzPct val="100000"/>
        <a:buFont typeface="Times New Roman" pitchFamily="18" charset="0"/>
        <a:defRPr>
          <a:solidFill>
            <a:srgbClr val="00FF00"/>
          </a:solidFill>
          <a:latin typeface="+mj-lt"/>
          <a:ea typeface="+mj-ea"/>
          <a:cs typeface="+mj-cs"/>
        </a:defRPr>
      </a:lvl1pPr>
      <a:lvl2pPr marL="742950" indent="-285750" algn="r" defTabSz="457200" rtl="0" eaLnBrk="0" fontAlgn="base" hangingPunct="0">
        <a:spcBef>
          <a:spcPct val="0"/>
        </a:spcBef>
        <a:spcAft>
          <a:spcPct val="0"/>
        </a:spcAft>
        <a:buClr>
          <a:srgbClr val="000000"/>
        </a:buClr>
        <a:buSzPct val="100000"/>
        <a:buFont typeface="Times New Roman" pitchFamily="18" charset="0"/>
        <a:defRPr>
          <a:solidFill>
            <a:srgbClr val="00FF00"/>
          </a:solidFill>
          <a:latin typeface="Arial" charset="0"/>
          <a:ea typeface="Microsoft YaHei" charset="-122"/>
        </a:defRPr>
      </a:lvl2pPr>
      <a:lvl3pPr marL="1143000" indent="-228600" algn="r" defTabSz="457200" rtl="0" eaLnBrk="0" fontAlgn="base" hangingPunct="0">
        <a:spcBef>
          <a:spcPct val="0"/>
        </a:spcBef>
        <a:spcAft>
          <a:spcPct val="0"/>
        </a:spcAft>
        <a:buClr>
          <a:srgbClr val="000000"/>
        </a:buClr>
        <a:buSzPct val="100000"/>
        <a:buFont typeface="Times New Roman" pitchFamily="18" charset="0"/>
        <a:defRPr>
          <a:solidFill>
            <a:srgbClr val="00FF00"/>
          </a:solidFill>
          <a:latin typeface="Arial" charset="0"/>
          <a:ea typeface="Microsoft YaHei" charset="-122"/>
        </a:defRPr>
      </a:lvl3pPr>
      <a:lvl4pPr marL="1600200" indent="-228600" algn="r" defTabSz="457200" rtl="0" eaLnBrk="0" fontAlgn="base" hangingPunct="0">
        <a:spcBef>
          <a:spcPct val="0"/>
        </a:spcBef>
        <a:spcAft>
          <a:spcPct val="0"/>
        </a:spcAft>
        <a:buClr>
          <a:srgbClr val="000000"/>
        </a:buClr>
        <a:buSzPct val="100000"/>
        <a:buFont typeface="Times New Roman" pitchFamily="18" charset="0"/>
        <a:defRPr>
          <a:solidFill>
            <a:srgbClr val="00FF00"/>
          </a:solidFill>
          <a:latin typeface="Arial" charset="0"/>
          <a:ea typeface="Microsoft YaHei" charset="-122"/>
        </a:defRPr>
      </a:lvl4pPr>
      <a:lvl5pPr marL="2057400" indent="-228600" algn="r" defTabSz="457200" rtl="0" eaLnBrk="0" fontAlgn="base" hangingPunct="0">
        <a:spcBef>
          <a:spcPct val="0"/>
        </a:spcBef>
        <a:spcAft>
          <a:spcPct val="0"/>
        </a:spcAft>
        <a:buClr>
          <a:srgbClr val="000000"/>
        </a:buClr>
        <a:buSzPct val="100000"/>
        <a:buFont typeface="Times New Roman" pitchFamily="18" charset="0"/>
        <a:defRPr>
          <a:solidFill>
            <a:srgbClr val="00FF00"/>
          </a:solidFill>
          <a:latin typeface="Arial" charset="0"/>
          <a:ea typeface="Microsoft YaHei" charset="-122"/>
        </a:defRPr>
      </a:lvl5pPr>
      <a:lvl6pPr marL="2514600" indent="-228600" algn="r" defTabSz="457200" rtl="0" eaLnBrk="0" fontAlgn="base" hangingPunct="0">
        <a:spcBef>
          <a:spcPct val="0"/>
        </a:spcBef>
        <a:spcAft>
          <a:spcPct val="0"/>
        </a:spcAft>
        <a:buClr>
          <a:srgbClr val="000000"/>
        </a:buClr>
        <a:buSzPct val="100000"/>
        <a:buFont typeface="Times New Roman" pitchFamily="18" charset="0"/>
        <a:defRPr>
          <a:solidFill>
            <a:srgbClr val="00FF00"/>
          </a:solidFill>
          <a:latin typeface="Arial" charset="0"/>
          <a:ea typeface="Microsoft YaHei" charset="-122"/>
        </a:defRPr>
      </a:lvl6pPr>
      <a:lvl7pPr marL="2971800" indent="-228600" algn="r" defTabSz="457200" rtl="0" eaLnBrk="0" fontAlgn="base" hangingPunct="0">
        <a:spcBef>
          <a:spcPct val="0"/>
        </a:spcBef>
        <a:spcAft>
          <a:spcPct val="0"/>
        </a:spcAft>
        <a:buClr>
          <a:srgbClr val="000000"/>
        </a:buClr>
        <a:buSzPct val="100000"/>
        <a:buFont typeface="Times New Roman" pitchFamily="18" charset="0"/>
        <a:defRPr>
          <a:solidFill>
            <a:srgbClr val="00FF00"/>
          </a:solidFill>
          <a:latin typeface="Arial" charset="0"/>
          <a:ea typeface="Microsoft YaHei" charset="-122"/>
        </a:defRPr>
      </a:lvl7pPr>
      <a:lvl8pPr marL="3429000" indent="-228600" algn="r" defTabSz="457200" rtl="0" eaLnBrk="0" fontAlgn="base" hangingPunct="0">
        <a:spcBef>
          <a:spcPct val="0"/>
        </a:spcBef>
        <a:spcAft>
          <a:spcPct val="0"/>
        </a:spcAft>
        <a:buClr>
          <a:srgbClr val="000000"/>
        </a:buClr>
        <a:buSzPct val="100000"/>
        <a:buFont typeface="Times New Roman" pitchFamily="18" charset="0"/>
        <a:defRPr>
          <a:solidFill>
            <a:srgbClr val="00FF00"/>
          </a:solidFill>
          <a:latin typeface="Arial" charset="0"/>
          <a:ea typeface="Microsoft YaHei" charset="-122"/>
        </a:defRPr>
      </a:lvl8pPr>
      <a:lvl9pPr marL="3886200" indent="-228600" algn="r" defTabSz="457200" rtl="0" eaLnBrk="0" fontAlgn="base" hangingPunct="0">
        <a:spcBef>
          <a:spcPct val="0"/>
        </a:spcBef>
        <a:spcAft>
          <a:spcPct val="0"/>
        </a:spcAft>
        <a:buClr>
          <a:srgbClr val="000000"/>
        </a:buClr>
        <a:buSzPct val="100000"/>
        <a:buFont typeface="Times New Roman" pitchFamily="18" charset="0"/>
        <a:defRPr>
          <a:solidFill>
            <a:srgbClr val="00FF00"/>
          </a:solidFill>
          <a:latin typeface="Arial" charset="0"/>
          <a:ea typeface="Microsoft YaHei" charset="-122"/>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99FF99"/>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itchFamily="18" charset="0"/>
        <a:defRPr sz="2000">
          <a:solidFill>
            <a:srgbClr val="99FF99"/>
          </a:solidFill>
          <a:latin typeface="+mn-lt"/>
          <a:ea typeface="+mn-ea"/>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99FF99"/>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99FF99"/>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99FF99"/>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99FF99"/>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99FF99"/>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99FF99"/>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99FF99"/>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692275" y="1844675"/>
            <a:ext cx="7267575" cy="649288"/>
          </a:xfrm>
          <a:prstGeom prst="rect">
            <a:avLst/>
          </a:prstGeom>
          <a:solidFill>
            <a:srgbClr val="008000"/>
          </a:solidFill>
          <a:ln w="9525" cap="flat">
            <a:noFill/>
            <a:round/>
            <a:headEnd/>
            <a:tailEnd/>
          </a:ln>
          <a:effectLst>
            <a:outerShdw dist="17819" dir="2700000" algn="ctr" rotWithShape="0">
              <a:srgbClr val="004D00"/>
            </a:outerShdw>
          </a:effectLst>
        </p:spPr>
        <p:txBody>
          <a:bodyP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2800" b="1">
                <a:solidFill>
                  <a:srgbClr val="99FF99"/>
                </a:solidFill>
              </a:rPr>
              <a:t>Διαχείριση Υδατικών Πόρων</a:t>
            </a:r>
          </a:p>
        </p:txBody>
      </p:sp>
      <p:sp>
        <p:nvSpPr>
          <p:cNvPr id="3075" name="Text Box 3"/>
          <p:cNvSpPr txBox="1">
            <a:spLocks noChangeArrowheads="1"/>
          </p:cNvSpPr>
          <p:nvPr/>
        </p:nvSpPr>
        <p:spPr bwMode="auto">
          <a:xfrm>
            <a:off x="6945440" y="4581128"/>
            <a:ext cx="1239741" cy="463846"/>
          </a:xfrm>
          <a:prstGeom prst="rect">
            <a:avLst/>
          </a:prstGeom>
          <a:noFill/>
          <a:ln w="9525" cap="flat">
            <a:noFill/>
            <a:round/>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200" dirty="0">
                <a:solidFill>
                  <a:srgbClr val="BBE0E3"/>
                </a:solidFill>
                <a:latin typeface="Verdana" pitchFamily="34" charset="0"/>
              </a:rPr>
              <a:t>ΑΘΗΝΑ</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200" dirty="0" smtClean="0">
                <a:solidFill>
                  <a:srgbClr val="BBE0E3"/>
                </a:solidFill>
                <a:latin typeface="Verdana" pitchFamily="34" charset="0"/>
              </a:rPr>
              <a:t>Μάρτιος </a:t>
            </a:r>
            <a:r>
              <a:rPr lang="el-GR" sz="1200" dirty="0" smtClean="0">
                <a:solidFill>
                  <a:srgbClr val="BBE0E3"/>
                </a:solidFill>
                <a:latin typeface="Verdana" pitchFamily="34" charset="0"/>
              </a:rPr>
              <a:t>202</a:t>
            </a:r>
            <a:r>
              <a:rPr lang="en-US" sz="1200" dirty="0" smtClean="0">
                <a:solidFill>
                  <a:srgbClr val="BBE0E3"/>
                </a:solidFill>
                <a:latin typeface="Verdana" pitchFamily="34" charset="0"/>
              </a:rPr>
              <a:t>1</a:t>
            </a:r>
            <a:endParaRPr lang="el-GR" sz="1200" dirty="0">
              <a:solidFill>
                <a:srgbClr val="BBE0E3"/>
              </a:solidFill>
              <a:latin typeface="Verdana" pitchFamily="34" charset="0"/>
            </a:endParaRPr>
          </a:p>
        </p:txBody>
      </p:sp>
      <p:graphicFrame>
        <p:nvGraphicFramePr>
          <p:cNvPr id="3076" name="Object 4"/>
          <p:cNvGraphicFramePr>
            <a:graphicFrameLocks noChangeAspect="1"/>
          </p:cNvGraphicFramePr>
          <p:nvPr/>
        </p:nvGraphicFramePr>
        <p:xfrm>
          <a:off x="250825" y="58738"/>
          <a:ext cx="577850" cy="1066800"/>
        </p:xfrm>
        <a:graphic>
          <a:graphicData uri="http://schemas.openxmlformats.org/presentationml/2006/ole">
            <p:oleObj spid="_x0000_s3076" r:id="rId4" imgW="493560" imgH="911520" progId="">
              <p:embed/>
            </p:oleObj>
          </a:graphicData>
        </a:graphic>
      </p:graphicFrame>
      <p:sp>
        <p:nvSpPr>
          <p:cNvPr id="3077" name="Rectangle 5"/>
          <p:cNvSpPr>
            <a:spLocks noChangeArrowheads="1"/>
          </p:cNvSpPr>
          <p:nvPr/>
        </p:nvSpPr>
        <p:spPr bwMode="auto">
          <a:xfrm>
            <a:off x="971550" y="230188"/>
            <a:ext cx="7993063" cy="463846"/>
          </a:xfrm>
          <a:prstGeom prst="rect">
            <a:avLst/>
          </a:prstGeom>
          <a:noFill/>
          <a:ln w="9525" cap="flat">
            <a:noFill/>
            <a:round/>
            <a:headEnd/>
            <a:tailEnd/>
          </a:ln>
          <a:effec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200" dirty="0">
                <a:solidFill>
                  <a:srgbClr val="BBE0E3"/>
                </a:solidFill>
              </a:rPr>
              <a:t>Εθνικό και Καποδιστριακό Πανεπιστήμιο Αθηνών</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200" dirty="0">
                <a:solidFill>
                  <a:srgbClr val="BBE0E3"/>
                </a:solidFill>
              </a:rPr>
              <a:t>Τμήμα Γεωλογίας και </a:t>
            </a:r>
            <a:r>
              <a:rPr lang="el-GR" sz="1200" dirty="0" smtClean="0">
                <a:solidFill>
                  <a:srgbClr val="BBE0E3"/>
                </a:solidFill>
              </a:rPr>
              <a:t>Γεωπεριβάλλοντος</a:t>
            </a:r>
            <a:endParaRPr lang="el-GR" sz="1200" dirty="0">
              <a:solidFill>
                <a:srgbClr val="BBE0E3"/>
              </a:solidFill>
            </a:endParaRPr>
          </a:p>
        </p:txBody>
      </p:sp>
      <p:sp>
        <p:nvSpPr>
          <p:cNvPr id="3078" name="Rectangle 6"/>
          <p:cNvSpPr>
            <a:spLocks noChangeArrowheads="1"/>
          </p:cNvSpPr>
          <p:nvPr/>
        </p:nvSpPr>
        <p:spPr bwMode="auto">
          <a:xfrm>
            <a:off x="6012160" y="3501008"/>
            <a:ext cx="2968482" cy="925511"/>
          </a:xfrm>
          <a:prstGeom prst="rect">
            <a:avLst/>
          </a:prstGeom>
          <a:noFill/>
          <a:ln w="9525" cap="flat">
            <a:noFill/>
            <a:round/>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800" dirty="0">
                <a:solidFill>
                  <a:srgbClr val="BBE0E3"/>
                </a:solidFill>
              </a:rPr>
              <a:t>Εμμανουήλ Ι. Ανδρεαδάκης</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800" dirty="0" smtClean="0">
                <a:solidFill>
                  <a:srgbClr val="BBE0E3"/>
                </a:solidFill>
              </a:rPr>
              <a:t>Γεωλόγος </a:t>
            </a:r>
            <a:r>
              <a:rPr lang="en-GB" sz="1800" dirty="0">
                <a:solidFill>
                  <a:srgbClr val="BBE0E3"/>
                </a:solidFill>
              </a:rPr>
              <a:t>MSc, </a:t>
            </a:r>
            <a:r>
              <a:rPr lang="el-GR" sz="1800" dirty="0">
                <a:solidFill>
                  <a:srgbClr val="BBE0E3"/>
                </a:solidFill>
              </a:rPr>
              <a:t>Υπ. Δρ</a:t>
            </a:r>
            <a:r>
              <a:rPr lang="el-GR" sz="1800" dirty="0" smtClean="0">
                <a:solidFill>
                  <a:srgbClr val="BBE0E3"/>
                </a:solidFill>
              </a:rPr>
              <a:t>.</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800" dirty="0" smtClean="0">
                <a:solidFill>
                  <a:srgbClr val="BBE0E3"/>
                </a:solidFill>
              </a:rPr>
              <a:t>ΕΤΕΠ</a:t>
            </a:r>
            <a:endParaRPr lang="el-GR" sz="1800" dirty="0">
              <a:solidFill>
                <a:srgbClr val="BBE0E3"/>
              </a:solidFill>
            </a:endParaRPr>
          </a:p>
        </p:txBody>
      </p:sp>
      <p:pic>
        <p:nvPicPr>
          <p:cNvPr id="3079" name="Picture 7"/>
          <p:cNvPicPr>
            <a:picLocks noChangeAspect="1" noChangeArrowheads="1"/>
          </p:cNvPicPr>
          <p:nvPr/>
        </p:nvPicPr>
        <p:blipFill>
          <a:blip r:embed="rId5" cstate="print"/>
          <a:srcRect/>
          <a:stretch>
            <a:fillRect/>
          </a:stretch>
        </p:blipFill>
        <p:spPr bwMode="auto">
          <a:xfrm>
            <a:off x="1763713" y="2847975"/>
            <a:ext cx="4103687" cy="2668588"/>
          </a:xfrm>
          <a:prstGeom prst="rect">
            <a:avLst/>
          </a:prstGeom>
          <a:noFill/>
          <a:ln w="9360" cap="sq">
            <a:solidFill>
              <a:srgbClr val="99FF99"/>
            </a:solid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Οι «Αρχές του Δουβλίνου» - 2</a:t>
            </a:r>
          </a:p>
        </p:txBody>
      </p:sp>
      <p:sp>
        <p:nvSpPr>
          <p:cNvPr id="37890" name="Text Box 2"/>
          <p:cNvSpPr txBox="1">
            <a:spLocks noChangeArrowheads="1"/>
          </p:cNvSpPr>
          <p:nvPr/>
        </p:nvSpPr>
        <p:spPr bwMode="auto">
          <a:xfrm>
            <a:off x="457200" y="1308100"/>
            <a:ext cx="8229600" cy="5073650"/>
          </a:xfrm>
          <a:prstGeom prst="rect">
            <a:avLst/>
          </a:prstGeom>
          <a:noFill/>
          <a:ln w="9525" cap="flat">
            <a:noFill/>
            <a:round/>
            <a:headEnd/>
            <a:tailEnd/>
          </a:ln>
          <a:effectLst/>
        </p:spPr>
        <p:txBody>
          <a:bodyPr/>
          <a:lstStyle/>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Η ανάπτυξη και η διαχείριση του νερού πρέπει να βασίζονται σε μια συμμετοχική προσέγγιση, που περιλαμβάνει χρήστες, σχεδιαστές και πολιτικούς φορείς. </a:t>
            </a:r>
          </a:p>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«Η συμμετοχική προσέγγιση περιλαμβάνει την αύξηση της ευαισθησίας για τη σπουδαιότητα του νερού, ανάμεσα στους πολιτικούς φορείς και στην κοινή γνώμη. Σημαίνει ότι οι αποφάσεις λαμβάνονται στο κατώτερο δυνατό επίπεδο, με πλήρη διαβούλευση με το κοινό και εμπλοκή των χρηστών στο σχεδιασμό και την εφαρμογή των σχεδίων».</a:t>
            </a:r>
          </a:p>
          <a:p>
            <a:pPr marL="341313" indent="-339725">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a:solidFill>
                <a:srgbClr val="99FF99"/>
              </a:solidFill>
            </a:endParaRPr>
          </a:p>
        </p:txBody>
      </p:sp>
      <p:sp>
        <p:nvSpPr>
          <p:cNvPr id="37891"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Οι «Αρχές του Δουβλίνου» - 3</a:t>
            </a:r>
          </a:p>
        </p:txBody>
      </p:sp>
      <p:sp>
        <p:nvSpPr>
          <p:cNvPr id="38914" name="Text Box 2"/>
          <p:cNvSpPr txBox="1">
            <a:spLocks noChangeArrowheads="1"/>
          </p:cNvSpPr>
          <p:nvPr/>
        </p:nvSpPr>
        <p:spPr bwMode="auto">
          <a:xfrm>
            <a:off x="457200" y="1308100"/>
            <a:ext cx="8229600" cy="5073650"/>
          </a:xfrm>
          <a:prstGeom prst="rect">
            <a:avLst/>
          </a:prstGeom>
          <a:noFill/>
          <a:ln w="9525" cap="flat">
            <a:noFill/>
            <a:round/>
            <a:headEnd/>
            <a:tailEnd/>
          </a:ln>
          <a:effectLst/>
        </p:spPr>
        <p:txBody>
          <a:bodyPr/>
          <a:lstStyle/>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Οι γυναίκες διαδραματίζουν κεντρικό ρόλο στην παροχή, τη διαχείριση και την εξασφάλιση του νερού. </a:t>
            </a:r>
          </a:p>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«Αυτός ο κεντρικός ρόλος των γυναικών ως προμηθευτών και χρηστών του νερού και ως φυλάκων του ζωντανού περιβάλλοντος σπάνια αντικατοπτρίζεται στους θεσμικούς διακανονισμούς για το περιβάλλον και τη διαχείριση των υδατικών πόρων. Η αποδοχή και εφαρμογή αυτής της αρχής απαιτεί θετικές πολιτικές που να απευθύνονται στις ειδικές ανάγκες των γυναικών και να τις ενισχύουν και να τις εξοπλίζουν ώστε να συμμετέχουν σε όλα τα επίπεδα των προγραμμάτων για τους υδατικούς πόρους, στη λήψη αποφάσεων και την εφαρμογή τους, με καθορισμένο τρόπο».</a:t>
            </a:r>
          </a:p>
          <a:p>
            <a:pPr marL="341313" indent="-339725">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a:solidFill>
                <a:srgbClr val="99FF99"/>
              </a:solidFill>
            </a:endParaRPr>
          </a:p>
        </p:txBody>
      </p:sp>
      <p:sp>
        <p:nvSpPr>
          <p:cNvPr id="38915"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Οι «Αρχές του Δουβλίνου» - 4</a:t>
            </a:r>
          </a:p>
        </p:txBody>
      </p:sp>
      <p:sp>
        <p:nvSpPr>
          <p:cNvPr id="39938" name="Text Box 2"/>
          <p:cNvSpPr txBox="1">
            <a:spLocks noChangeArrowheads="1"/>
          </p:cNvSpPr>
          <p:nvPr/>
        </p:nvSpPr>
        <p:spPr bwMode="auto">
          <a:xfrm>
            <a:off x="457200" y="1308100"/>
            <a:ext cx="8229600" cy="5073650"/>
          </a:xfrm>
          <a:prstGeom prst="rect">
            <a:avLst/>
          </a:prstGeom>
          <a:noFill/>
          <a:ln w="9525" cap="flat">
            <a:noFill/>
            <a:round/>
            <a:headEnd/>
            <a:tailEnd/>
          </a:ln>
          <a:effectLst/>
        </p:spPr>
        <p:txBody>
          <a:bodyPr/>
          <a:lstStyle/>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Το νερό έχει οικονομική αξία σε όλες τις ανταγωνιστικές του χρήσεις και θα πρέπει να αναγνωρίζεται ως οικονομικό αγαθό. </a:t>
            </a:r>
          </a:p>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«Μέσα σ’ αυτή την αρχή, είναι ζωτικής σημασίας να αναγνωριστεί πρώτα το θεμελιώδες δικαίωμα όλων των ανθρώπων στην πρόσβαση σε καθαρό νερό και υγιεινή σε τιμή εντός των δυνατοτήτων τους. Η προηγούμενη αποτυχία να αναγνωριστεί η οικονομική αξία του νερού έχει οδηγήσει σε σπατάλες και περιβαλλοντικά επιζήμιες χρήσεις του πόρου. Η διαχείριση του νερού ως οικονομικού αγαθού είναι ένας σημαντικός τρόπος να επιτευχθεί επαρκής και δίκαιη χρήση και να ενθαρρυνθεί η συντήρηση και η προστασία των υδατικών πόρων».</a:t>
            </a:r>
          </a:p>
        </p:txBody>
      </p:sp>
      <p:sp>
        <p:nvSpPr>
          <p:cNvPr id="39939"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grpSp>
        <p:nvGrpSpPr>
          <p:cNvPr id="40961" name="Group 1"/>
          <p:cNvGrpSpPr>
            <a:grpSpLocks/>
          </p:cNvGrpSpPr>
          <p:nvPr/>
        </p:nvGrpSpPr>
        <p:grpSpPr bwMode="auto">
          <a:xfrm>
            <a:off x="1384300" y="1484313"/>
            <a:ext cx="7432675" cy="5218112"/>
            <a:chOff x="872" y="935"/>
            <a:chExt cx="4682" cy="3287"/>
          </a:xfrm>
        </p:grpSpPr>
        <p:sp>
          <p:nvSpPr>
            <p:cNvPr id="40962" name="AutoShape 2"/>
            <p:cNvSpPr>
              <a:spLocks noChangeArrowheads="1"/>
            </p:cNvSpPr>
            <p:nvPr/>
          </p:nvSpPr>
          <p:spPr bwMode="auto">
            <a:xfrm>
              <a:off x="872" y="935"/>
              <a:ext cx="4682" cy="3287"/>
            </a:xfrm>
            <a:prstGeom prst="roundRect">
              <a:avLst>
                <a:gd name="adj" fmla="val 16667"/>
              </a:avLst>
            </a:prstGeom>
            <a:solidFill>
              <a:srgbClr val="003300"/>
            </a:solidFill>
            <a:ln w="9360" cap="sq">
              <a:solidFill>
                <a:srgbClr val="00FF00"/>
              </a:solidFill>
              <a:miter lim="800000"/>
              <a:headEnd/>
              <a:tailEnd/>
            </a:ln>
            <a:effectLst/>
          </p:spPr>
          <p:txBody>
            <a:bodyPr wrap="none" anchor="ctr"/>
            <a:lstStyle/>
            <a:p>
              <a:endParaRPr lang="el-GR"/>
            </a:p>
          </p:txBody>
        </p:sp>
        <p:sp>
          <p:nvSpPr>
            <p:cNvPr id="40963" name="Text Box 3"/>
            <p:cNvSpPr txBox="1">
              <a:spLocks noChangeArrowheads="1"/>
            </p:cNvSpPr>
            <p:nvPr/>
          </p:nvSpPr>
          <p:spPr bwMode="auto">
            <a:xfrm>
              <a:off x="1429" y="935"/>
              <a:ext cx="3438" cy="595"/>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b="1" u="sng">
                  <a:solidFill>
                    <a:srgbClr val="CCFFFF"/>
                  </a:solidFill>
                  <a:latin typeface="Verdana" pitchFamily="34" charset="0"/>
                </a:rPr>
                <a:t>Ο.Η.Ε.:</a:t>
              </a:r>
              <a:r>
                <a:rPr lang="el-GR" sz="1400" b="1">
                  <a:solidFill>
                    <a:srgbClr val="CCFFFF"/>
                  </a:solidFill>
                  <a:latin typeface="Verdana" pitchFamily="34" charset="0"/>
                </a:rPr>
                <a:t>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CCFFFF"/>
                  </a:solidFill>
                  <a:latin typeface="Verdana" pitchFamily="34" charset="0"/>
                </a:rPr>
                <a:t>Agenda 21 (</a:t>
              </a:r>
              <a:r>
                <a:rPr lang="el-GR" sz="1400">
                  <a:solidFill>
                    <a:srgbClr val="CCFFFF"/>
                  </a:solidFill>
                  <a:latin typeface="Verdana" pitchFamily="34" charset="0"/>
                </a:rPr>
                <a:t>Αειφόρος Ανάπτυξη </a:t>
              </a:r>
              <a:r>
                <a:rPr lang="en-US" sz="1400">
                  <a:solidFill>
                    <a:srgbClr val="CCFFFF"/>
                  </a:solidFill>
                  <a:latin typeface="Verdana" pitchFamily="34" charset="0"/>
                </a:rPr>
                <a:t>Sustainable Development)</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a:solidFill>
                    <a:srgbClr val="CCFFFF"/>
                  </a:solidFill>
                  <a:latin typeface="Verdana" pitchFamily="34" charset="0"/>
                </a:rPr>
                <a:t>Συνεργασία αντί Σύγκρουσης (</a:t>
              </a:r>
              <a:r>
                <a:rPr lang="en-US" sz="1400">
                  <a:solidFill>
                    <a:srgbClr val="CCFFFF"/>
                  </a:solidFill>
                  <a:latin typeface="Verdana" pitchFamily="34" charset="0"/>
                </a:rPr>
                <a:t>Cooperation vs Conflict)</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a:solidFill>
                    <a:srgbClr val="CCFFFF"/>
                  </a:solidFill>
                  <a:latin typeface="Verdana" pitchFamily="34" charset="0"/>
                </a:rPr>
                <a:t>Στόχοι Χιλιετίας (</a:t>
              </a:r>
              <a:r>
                <a:rPr lang="en-US" sz="1400">
                  <a:solidFill>
                    <a:srgbClr val="CCFFFF"/>
                  </a:solidFill>
                  <a:latin typeface="Verdana" pitchFamily="34" charset="0"/>
                </a:rPr>
                <a:t>Millennium Goals)</a:t>
              </a:r>
            </a:p>
          </p:txBody>
        </p:sp>
      </p:grpSp>
      <p:sp>
        <p:nvSpPr>
          <p:cNvPr id="40964" name="Text Box 4"/>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a:t>
            </a:r>
          </a:p>
        </p:txBody>
      </p:sp>
      <p:sp>
        <p:nvSpPr>
          <p:cNvPr id="40965" name="Oval 5"/>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grpSp>
        <p:nvGrpSpPr>
          <p:cNvPr id="40966" name="Group 6"/>
          <p:cNvGrpSpPr>
            <a:grpSpLocks/>
          </p:cNvGrpSpPr>
          <p:nvPr/>
        </p:nvGrpSpPr>
        <p:grpSpPr bwMode="auto">
          <a:xfrm>
            <a:off x="2476500" y="2438400"/>
            <a:ext cx="6124575" cy="4011613"/>
            <a:chOff x="1560" y="1536"/>
            <a:chExt cx="3858" cy="2527"/>
          </a:xfrm>
        </p:grpSpPr>
        <p:sp>
          <p:nvSpPr>
            <p:cNvPr id="40967" name="AutoShape 7"/>
            <p:cNvSpPr>
              <a:spLocks noChangeArrowheads="1"/>
            </p:cNvSpPr>
            <p:nvPr/>
          </p:nvSpPr>
          <p:spPr bwMode="auto">
            <a:xfrm>
              <a:off x="1560" y="1554"/>
              <a:ext cx="3858" cy="2509"/>
            </a:xfrm>
            <a:prstGeom prst="roundRect">
              <a:avLst>
                <a:gd name="adj" fmla="val 16667"/>
              </a:avLst>
            </a:prstGeom>
            <a:solidFill>
              <a:srgbClr val="009900"/>
            </a:solidFill>
            <a:ln w="9360" cap="sq">
              <a:solidFill>
                <a:srgbClr val="00FF00"/>
              </a:solidFill>
              <a:miter lim="800000"/>
              <a:headEnd/>
              <a:tailEnd/>
            </a:ln>
            <a:effectLst/>
          </p:spPr>
          <p:txBody>
            <a:bodyPr wrap="none" anchor="ctr"/>
            <a:lstStyle/>
            <a:p>
              <a:endParaRPr lang="el-GR"/>
            </a:p>
          </p:txBody>
        </p:sp>
        <p:sp>
          <p:nvSpPr>
            <p:cNvPr id="40968" name="Text Box 8"/>
            <p:cNvSpPr txBox="1">
              <a:spLocks noChangeArrowheads="1"/>
            </p:cNvSpPr>
            <p:nvPr/>
          </p:nvSpPr>
          <p:spPr bwMode="auto">
            <a:xfrm>
              <a:off x="1902" y="1536"/>
              <a:ext cx="2744" cy="595"/>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b="1" u="sng">
                  <a:solidFill>
                    <a:srgbClr val="CCFFFF"/>
                  </a:solidFill>
                  <a:latin typeface="Verdana" pitchFamily="34" charset="0"/>
                </a:rPr>
                <a:t>Ε.Ε.:</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a:solidFill>
                    <a:srgbClr val="CCFFFF"/>
                  </a:solidFill>
                  <a:latin typeface="Verdana" pitchFamily="34" charset="0"/>
                </a:rPr>
                <a:t>Πολιτική Περιβάλλοντος</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a:solidFill>
                    <a:srgbClr val="CCFFFF"/>
                  </a:solidFill>
                  <a:latin typeface="Verdana" pitchFamily="34" charset="0"/>
                </a:rPr>
                <a:t>Γενικές Οδηγίες (2000/60, 1998/83, κ.λπ.)</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a:solidFill>
                    <a:srgbClr val="CCFFFF"/>
                  </a:solidFill>
                  <a:latin typeface="Verdana" pitchFamily="34" charset="0"/>
                </a:rPr>
                <a:t>Επεξηγηματικά κείμενα (</a:t>
              </a:r>
              <a:r>
                <a:rPr lang="en-US" sz="1400">
                  <a:solidFill>
                    <a:srgbClr val="CCFFFF"/>
                  </a:solidFill>
                  <a:latin typeface="Verdana" pitchFamily="34" charset="0"/>
                </a:rPr>
                <a:t>Guidance Documents)</a:t>
              </a:r>
            </a:p>
          </p:txBody>
        </p:sp>
      </p:grpSp>
      <p:grpSp>
        <p:nvGrpSpPr>
          <p:cNvPr id="40969" name="Group 9"/>
          <p:cNvGrpSpPr>
            <a:grpSpLocks/>
          </p:cNvGrpSpPr>
          <p:nvPr/>
        </p:nvGrpSpPr>
        <p:grpSpPr bwMode="auto">
          <a:xfrm>
            <a:off x="3600450" y="3506788"/>
            <a:ext cx="4816475" cy="2744787"/>
            <a:chOff x="2268" y="2209"/>
            <a:chExt cx="3034" cy="1729"/>
          </a:xfrm>
        </p:grpSpPr>
        <p:sp>
          <p:nvSpPr>
            <p:cNvPr id="40970" name="AutoShape 10"/>
            <p:cNvSpPr>
              <a:spLocks noChangeArrowheads="1"/>
            </p:cNvSpPr>
            <p:nvPr/>
          </p:nvSpPr>
          <p:spPr bwMode="auto">
            <a:xfrm>
              <a:off x="2268" y="2209"/>
              <a:ext cx="3034" cy="1729"/>
            </a:xfrm>
            <a:prstGeom prst="roundRect">
              <a:avLst>
                <a:gd name="adj" fmla="val 16667"/>
              </a:avLst>
            </a:prstGeom>
            <a:solidFill>
              <a:srgbClr val="CCFFCC"/>
            </a:solidFill>
            <a:ln w="9360" cap="sq">
              <a:solidFill>
                <a:srgbClr val="00FF00"/>
              </a:solidFill>
              <a:miter lim="800000"/>
              <a:headEnd/>
              <a:tailEnd/>
            </a:ln>
            <a:effectLst/>
          </p:spPr>
          <p:txBody>
            <a:bodyPr wrap="none" anchor="ctr"/>
            <a:lstStyle/>
            <a:p>
              <a:endParaRPr lang="el-GR"/>
            </a:p>
          </p:txBody>
        </p:sp>
        <p:sp>
          <p:nvSpPr>
            <p:cNvPr id="40971" name="Text Box 11"/>
            <p:cNvSpPr txBox="1">
              <a:spLocks noChangeArrowheads="1"/>
            </p:cNvSpPr>
            <p:nvPr/>
          </p:nvSpPr>
          <p:spPr bwMode="auto">
            <a:xfrm>
              <a:off x="2496" y="2209"/>
              <a:ext cx="2760" cy="461"/>
            </a:xfrm>
            <a:prstGeom prst="rect">
              <a:avLst/>
            </a:prstGeom>
            <a:noFill/>
            <a:ln w="9525" cap="flat">
              <a:noFill/>
              <a:round/>
              <a:headEnd/>
              <a:tailEnd/>
            </a:ln>
            <a:effec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b="1" u="sng">
                  <a:solidFill>
                    <a:srgbClr val="000099"/>
                  </a:solidFill>
                  <a:latin typeface="Verdana" pitchFamily="34" charset="0"/>
                </a:rPr>
                <a:t>Κράτη Μέλη:</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b="1">
                  <a:solidFill>
                    <a:srgbClr val="000099"/>
                  </a:solidFill>
                  <a:latin typeface="Verdana" pitchFamily="34" charset="0"/>
                </a:rPr>
                <a:t>Εναρμόνιση της Εθνικής Νομοθεσίας</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b="1">
                  <a:solidFill>
                    <a:srgbClr val="000099"/>
                  </a:solidFill>
                  <a:latin typeface="Verdana" pitchFamily="34" charset="0"/>
                </a:rPr>
                <a:t>(Ν.3199/2003, Π.Δ. 51/2007, ΚΥΑ κ.λπ.)</a:t>
              </a:r>
            </a:p>
          </p:txBody>
        </p:sp>
      </p:grpSp>
      <p:grpSp>
        <p:nvGrpSpPr>
          <p:cNvPr id="40972" name="Group 12"/>
          <p:cNvGrpSpPr>
            <a:grpSpLocks/>
          </p:cNvGrpSpPr>
          <p:nvPr/>
        </p:nvGrpSpPr>
        <p:grpSpPr bwMode="auto">
          <a:xfrm>
            <a:off x="4859338" y="4508500"/>
            <a:ext cx="3341687" cy="1516063"/>
            <a:chOff x="3061" y="2840"/>
            <a:chExt cx="2105" cy="955"/>
          </a:xfrm>
        </p:grpSpPr>
        <p:sp>
          <p:nvSpPr>
            <p:cNvPr id="40973" name="AutoShape 13"/>
            <p:cNvSpPr>
              <a:spLocks noChangeArrowheads="1"/>
            </p:cNvSpPr>
            <p:nvPr/>
          </p:nvSpPr>
          <p:spPr bwMode="auto">
            <a:xfrm>
              <a:off x="3061" y="2840"/>
              <a:ext cx="2105" cy="955"/>
            </a:xfrm>
            <a:prstGeom prst="roundRect">
              <a:avLst>
                <a:gd name="adj" fmla="val 16667"/>
              </a:avLst>
            </a:prstGeom>
            <a:solidFill>
              <a:srgbClr val="333399"/>
            </a:solidFill>
            <a:ln w="9360" cap="sq">
              <a:solidFill>
                <a:srgbClr val="00FF00"/>
              </a:solidFill>
              <a:miter lim="800000"/>
              <a:headEnd/>
              <a:tailEnd/>
            </a:ln>
            <a:effectLst/>
          </p:spPr>
          <p:txBody>
            <a:bodyPr wrap="none" anchor="ctr"/>
            <a:lstStyle/>
            <a:p>
              <a:endParaRPr lang="el-GR"/>
            </a:p>
          </p:txBody>
        </p:sp>
        <p:sp>
          <p:nvSpPr>
            <p:cNvPr id="40974" name="Text Box 14"/>
            <p:cNvSpPr txBox="1">
              <a:spLocks noChangeArrowheads="1"/>
            </p:cNvSpPr>
            <p:nvPr/>
          </p:nvSpPr>
          <p:spPr bwMode="auto">
            <a:xfrm>
              <a:off x="3152" y="2840"/>
              <a:ext cx="1742" cy="729"/>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b="1" u="sng">
                  <a:solidFill>
                    <a:srgbClr val="CCFFFF"/>
                  </a:solidFill>
                  <a:latin typeface="Verdana" pitchFamily="34" charset="0"/>
                </a:rPr>
                <a:t>Περιφερειακές Υπηρεσίες:</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a:solidFill>
                    <a:srgbClr val="CCFFFF"/>
                  </a:solidFill>
                  <a:latin typeface="Verdana" pitchFamily="34" charset="0"/>
                </a:rPr>
                <a:t>Σχέδια Διαχείρισης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a:solidFill>
                    <a:srgbClr val="CCFFFF"/>
                  </a:solidFill>
                  <a:latin typeface="Verdana" pitchFamily="34" charset="0"/>
                </a:rPr>
                <a:t>σε κάθε Λεκάνη Απορροής</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a:solidFill>
                    <a:srgbClr val="CCFFFF"/>
                  </a:solidFill>
                  <a:latin typeface="Verdana" pitchFamily="34" charset="0"/>
                </a:rPr>
                <a:t>Κανονιστικές διατάξεις</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a:solidFill>
                    <a:srgbClr val="CCFFFF"/>
                  </a:solidFill>
                  <a:latin typeface="Verdana" pitchFamily="34" charset="0"/>
                </a:rPr>
                <a:t>Περιοριστικά Μέτρα</a:t>
              </a:r>
            </a:p>
          </p:txBody>
        </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40961"/>
                                        </p:tgtEl>
                                        <p:attrNameLst>
                                          <p:attrName>style.visibility</p:attrName>
                                        </p:attrNameLst>
                                      </p:cBhvr>
                                      <p:to>
                                        <p:strVal val="visible"/>
                                      </p:to>
                                    </p:set>
                                    <p:animEffect transition="in" filter="fade">
                                      <p:cBhvr additive="repl">
                                        <p:cTn id="7" dur="2000"/>
                                        <p:tgtEl>
                                          <p:spTgt spid="409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additive="repl">
                                        <p:cTn id="11" dur="1" fill="hold">
                                          <p:stCondLst>
                                            <p:cond delay="0"/>
                                          </p:stCondLst>
                                        </p:cTn>
                                        <p:tgtEl>
                                          <p:spTgt spid="40966"/>
                                        </p:tgtEl>
                                        <p:attrNameLst>
                                          <p:attrName>style.visibility</p:attrName>
                                        </p:attrNameLst>
                                      </p:cBhvr>
                                      <p:to>
                                        <p:strVal val="visible"/>
                                      </p:to>
                                    </p:set>
                                    <p:animEffect transition="in" filter="fade">
                                      <p:cBhvr additive="repl">
                                        <p:cTn id="12" dur="2000"/>
                                        <p:tgtEl>
                                          <p:spTgt spid="409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additive="repl">
                                        <p:cTn id="16" dur="1" fill="hold">
                                          <p:stCondLst>
                                            <p:cond delay="0"/>
                                          </p:stCondLst>
                                        </p:cTn>
                                        <p:tgtEl>
                                          <p:spTgt spid="40969"/>
                                        </p:tgtEl>
                                        <p:attrNameLst>
                                          <p:attrName>style.visibility</p:attrName>
                                        </p:attrNameLst>
                                      </p:cBhvr>
                                      <p:to>
                                        <p:strVal val="visible"/>
                                      </p:to>
                                    </p:set>
                                    <p:animEffect transition="in" filter="fade">
                                      <p:cBhvr additive="repl">
                                        <p:cTn id="17" dur="2000"/>
                                        <p:tgtEl>
                                          <p:spTgt spid="409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additive="repl">
                                        <p:cTn id="21" dur="1" fill="hold">
                                          <p:stCondLst>
                                            <p:cond delay="0"/>
                                          </p:stCondLst>
                                        </p:cTn>
                                        <p:tgtEl>
                                          <p:spTgt spid="40972"/>
                                        </p:tgtEl>
                                        <p:attrNameLst>
                                          <p:attrName>style.visibility</p:attrName>
                                        </p:attrNameLst>
                                      </p:cBhvr>
                                      <p:to>
                                        <p:strVal val="visible"/>
                                      </p:to>
                                    </p:set>
                                    <p:animEffect transition="in" filter="fade">
                                      <p:cBhvr additive="repl">
                                        <p:cTn id="22" dur="20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a:t>
            </a:r>
          </a:p>
        </p:txBody>
      </p:sp>
      <p:sp>
        <p:nvSpPr>
          <p:cNvPr id="41986" name="Text Box 2"/>
          <p:cNvSpPr txBox="1">
            <a:spLocks noChangeArrowheads="1"/>
          </p:cNvSpPr>
          <p:nvPr/>
        </p:nvSpPr>
        <p:spPr bwMode="auto">
          <a:xfrm>
            <a:off x="457200" y="1052513"/>
            <a:ext cx="8229600" cy="5073650"/>
          </a:xfrm>
          <a:prstGeom prst="rect">
            <a:avLst/>
          </a:prstGeom>
          <a:noFill/>
          <a:ln w="9525" cap="flat">
            <a:noFill/>
            <a:round/>
            <a:headEnd/>
            <a:tailEnd/>
          </a:ln>
          <a:effectLst/>
        </p:spPr>
        <p:txBody>
          <a:bodyPr/>
          <a:lstStyle/>
          <a:p>
            <a:pPr marL="339725" indent="-339725">
              <a:lnSpc>
                <a:spcPct val="90000"/>
              </a:lnSpc>
              <a:spcBef>
                <a:spcPts val="45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b="1" dirty="0">
                <a:solidFill>
                  <a:srgbClr val="FFFF00"/>
                </a:solidFill>
              </a:rPr>
              <a:t>Πολιτική Περιβάλλοντος</a:t>
            </a:r>
            <a:r>
              <a:rPr lang="el-GR" sz="1800" dirty="0">
                <a:solidFill>
                  <a:srgbClr val="99FF99"/>
                </a:solidFill>
              </a:rPr>
              <a:t> της Ευρωπαϊκής Ένωσης</a:t>
            </a:r>
          </a:p>
          <a:p>
            <a:pPr marL="739775" lvl="1" indent="-28257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Αρχή της προφύλαξης</a:t>
            </a:r>
          </a:p>
          <a:p>
            <a:pPr marL="739775" lvl="1" indent="-28257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Αρχή της προληπτικής δράσης</a:t>
            </a:r>
          </a:p>
          <a:p>
            <a:pPr marL="739775" lvl="1" indent="-28257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smtClean="0">
                <a:solidFill>
                  <a:srgbClr val="99FF99"/>
                </a:solidFill>
              </a:rPr>
              <a:t>Αρχή της επικουρικότητας (ανάληψη </a:t>
            </a:r>
            <a:r>
              <a:rPr lang="el-GR" sz="1800" dirty="0">
                <a:solidFill>
                  <a:srgbClr val="99FF99"/>
                </a:solidFill>
              </a:rPr>
              <a:t>διορθωτικών μέτρων στην πηγή του </a:t>
            </a:r>
            <a:r>
              <a:rPr lang="el-GR" sz="1800" dirty="0" smtClean="0">
                <a:solidFill>
                  <a:srgbClr val="99FF99"/>
                </a:solidFill>
              </a:rPr>
              <a:t>προβλήματος)</a:t>
            </a:r>
            <a:endParaRPr lang="el-GR" sz="1800" dirty="0">
              <a:solidFill>
                <a:srgbClr val="99FF99"/>
              </a:solidFill>
            </a:endParaRPr>
          </a:p>
          <a:p>
            <a:pPr marL="739775" lvl="1" indent="-28257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«Ο ρυπαίνων πληρώνει»</a:t>
            </a:r>
          </a:p>
          <a:p>
            <a:pPr marL="339725" indent="-339725">
              <a:lnSpc>
                <a:spcPct val="90000"/>
              </a:lnSpc>
              <a:spcBef>
                <a:spcPts val="45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b="1" dirty="0">
                <a:solidFill>
                  <a:srgbClr val="FFFF00"/>
                </a:solidFill>
              </a:rPr>
              <a:t>Οδηγία - Πλαίσιο</a:t>
            </a:r>
            <a:r>
              <a:rPr lang="el-GR" sz="1800" dirty="0">
                <a:solidFill>
                  <a:srgbClr val="99FF99"/>
                </a:solidFill>
              </a:rPr>
              <a:t> για το νερό (Ε.Ε. 2000/60)</a:t>
            </a:r>
          </a:p>
          <a:p>
            <a:pPr marL="739775" lvl="1" indent="-28257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αντιμετωπίζει το νερό </a:t>
            </a:r>
            <a:r>
              <a:rPr lang="el-GR" sz="1800" b="1" dirty="0">
                <a:solidFill>
                  <a:srgbClr val="FFFF00"/>
                </a:solidFill>
              </a:rPr>
              <a:t>ως ενιαία οντότητα</a:t>
            </a:r>
            <a:r>
              <a:rPr lang="el-GR" sz="1800" dirty="0">
                <a:solidFill>
                  <a:srgbClr val="99FF99"/>
                </a:solidFill>
              </a:rPr>
              <a:t> στα πλαίσια του υδρολογικού κύκλου </a:t>
            </a:r>
          </a:p>
          <a:p>
            <a:pPr marL="739775" lvl="1" indent="-28257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θέτει </a:t>
            </a:r>
            <a:r>
              <a:rPr lang="el-GR" sz="1800" b="1" dirty="0">
                <a:solidFill>
                  <a:srgbClr val="FFFF00"/>
                </a:solidFill>
              </a:rPr>
              <a:t>ενιαίες προδιαγραφές για την ποιοτική, ποσοτική και οικολογική παρακολούθηση</a:t>
            </a:r>
            <a:r>
              <a:rPr lang="el-GR" sz="1800" dirty="0">
                <a:solidFill>
                  <a:srgbClr val="99FF99"/>
                </a:solidFill>
              </a:rPr>
              <a:t> του συνόλου του υδρολογικού κύκλου, σε κάθε λεκάνη</a:t>
            </a:r>
          </a:p>
          <a:p>
            <a:pPr marL="739775" lvl="1" indent="-28257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αναθέτει στα κράτη μέλη την </a:t>
            </a:r>
            <a:r>
              <a:rPr lang="el-GR" sz="1800" b="1" dirty="0">
                <a:solidFill>
                  <a:srgbClr val="FFFF00"/>
                </a:solidFill>
              </a:rPr>
              <a:t>εκπόνηση</a:t>
            </a:r>
            <a:r>
              <a:rPr lang="el-GR" sz="1800" dirty="0">
                <a:solidFill>
                  <a:srgbClr val="99FF99"/>
                </a:solidFill>
              </a:rPr>
              <a:t> ολοκληρωμένων </a:t>
            </a:r>
            <a:r>
              <a:rPr lang="el-GR" sz="1800" b="1" dirty="0">
                <a:solidFill>
                  <a:srgbClr val="FFFF00"/>
                </a:solidFill>
              </a:rPr>
              <a:t>περιφερειακών σχεδίων διαχείρισης</a:t>
            </a:r>
            <a:r>
              <a:rPr lang="el-GR" sz="1800" dirty="0">
                <a:solidFill>
                  <a:srgbClr val="99FF99"/>
                </a:solidFill>
              </a:rPr>
              <a:t> </a:t>
            </a:r>
          </a:p>
          <a:p>
            <a:pPr marL="739775" lvl="1" indent="-28257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θέτει </a:t>
            </a:r>
            <a:r>
              <a:rPr lang="el-GR" sz="1800" b="1" dirty="0">
                <a:solidFill>
                  <a:srgbClr val="FFFF00"/>
                </a:solidFill>
              </a:rPr>
              <a:t>χρονοδιάγραμμα</a:t>
            </a:r>
            <a:r>
              <a:rPr lang="el-GR" sz="1800" dirty="0">
                <a:solidFill>
                  <a:srgbClr val="99FF99"/>
                </a:solidFill>
              </a:rPr>
              <a:t> για την ολοκλήρωση της </a:t>
            </a:r>
            <a:r>
              <a:rPr lang="el-GR" sz="1800" b="1" dirty="0">
                <a:solidFill>
                  <a:srgbClr val="FFFF00"/>
                </a:solidFill>
              </a:rPr>
              <a:t>αποτύπωσης</a:t>
            </a:r>
            <a:r>
              <a:rPr lang="el-GR" sz="1800" dirty="0">
                <a:solidFill>
                  <a:srgbClr val="99FF99"/>
                </a:solidFill>
              </a:rPr>
              <a:t> της </a:t>
            </a:r>
            <a:r>
              <a:rPr lang="el-GR" sz="1800" b="1" dirty="0">
                <a:solidFill>
                  <a:srgbClr val="FFFF00"/>
                </a:solidFill>
              </a:rPr>
              <a:t>υφιστάμενης κατάστασης</a:t>
            </a:r>
            <a:r>
              <a:rPr lang="el-GR" sz="1800" dirty="0">
                <a:solidFill>
                  <a:srgbClr val="99FF99"/>
                </a:solidFill>
              </a:rPr>
              <a:t>, την </a:t>
            </a:r>
            <a:r>
              <a:rPr lang="el-GR" sz="1800" b="1" dirty="0">
                <a:solidFill>
                  <a:srgbClr val="FFFF00"/>
                </a:solidFill>
              </a:rPr>
              <a:t>ενεργοποίηση των σχεδίων διαχείρισης</a:t>
            </a:r>
            <a:r>
              <a:rPr lang="el-GR" sz="1800" dirty="0">
                <a:solidFill>
                  <a:srgbClr val="99FF99"/>
                </a:solidFill>
              </a:rPr>
              <a:t> και την τακτική τους αναθεώρηση, καθώς και την </a:t>
            </a:r>
            <a:r>
              <a:rPr lang="el-GR" sz="1800" b="1" dirty="0">
                <a:solidFill>
                  <a:srgbClr val="FFFF00"/>
                </a:solidFill>
              </a:rPr>
              <a:t>έναρξη αντιστροφής της κάθε τύπου υποβάθμισης</a:t>
            </a:r>
            <a:r>
              <a:rPr lang="el-GR" sz="1800" dirty="0">
                <a:solidFill>
                  <a:srgbClr val="99FF99"/>
                </a:solidFill>
              </a:rPr>
              <a:t>, όπου έχει καταγραφεί</a:t>
            </a:r>
          </a:p>
        </p:txBody>
      </p:sp>
      <p:sp>
        <p:nvSpPr>
          <p:cNvPr id="41987"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a:t>
            </a:r>
          </a:p>
        </p:txBody>
      </p:sp>
      <p:sp>
        <p:nvSpPr>
          <p:cNvPr id="43010" name="Text Box 2"/>
          <p:cNvSpPr txBox="1">
            <a:spLocks noChangeArrowheads="1"/>
          </p:cNvSpPr>
          <p:nvPr/>
        </p:nvSpPr>
        <p:spPr bwMode="auto">
          <a:xfrm>
            <a:off x="457200" y="1052513"/>
            <a:ext cx="8229600" cy="5073650"/>
          </a:xfrm>
          <a:prstGeom prst="rect">
            <a:avLst/>
          </a:prstGeom>
          <a:noFill/>
          <a:ln w="9525" cap="flat">
            <a:noFill/>
            <a:round/>
            <a:headEnd/>
            <a:tailEnd/>
          </a:ln>
          <a:effectLst/>
        </p:spPr>
        <p:txBody>
          <a:bodyPr/>
          <a:lstStyle/>
          <a:p>
            <a:pPr marL="339725" indent="-339725">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Περιφερειακή διαχείριση</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Κάθε κράτος μέλος εξασφαλίζει ότι, για κάθε Περιοχή Λεκάνης Απορροής Ποταμού ή για κάθε τμήμα Διεθνούς Περιοχής Λεκάνης Απορροής Ποταμού το οποίο βρίσκεται στο έδαφός του, αναλαμβάνεται </a:t>
            </a:r>
          </a:p>
          <a:p>
            <a:pPr lvl="2">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ανάλυση</a:t>
            </a:r>
            <a:r>
              <a:rPr lang="el-GR">
                <a:solidFill>
                  <a:srgbClr val="99FF99"/>
                </a:solidFill>
              </a:rPr>
              <a:t> των </a:t>
            </a:r>
            <a:r>
              <a:rPr lang="el-GR" b="1">
                <a:solidFill>
                  <a:srgbClr val="FFFF00"/>
                </a:solidFill>
              </a:rPr>
              <a:t>χαρακτηριστικών</a:t>
            </a:r>
            <a:r>
              <a:rPr lang="el-GR">
                <a:solidFill>
                  <a:srgbClr val="99FF99"/>
                </a:solidFill>
              </a:rPr>
              <a:t> της</a:t>
            </a:r>
          </a:p>
          <a:p>
            <a:pPr lvl="2">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επισκόπηση των επιπτώσεων</a:t>
            </a:r>
            <a:r>
              <a:rPr lang="el-GR">
                <a:solidFill>
                  <a:srgbClr val="99FF99"/>
                </a:solidFill>
              </a:rPr>
              <a:t> των ανθρώπινων δραστηριοτήτων στην κατάσταση των επιφανειακών και των υπόγειων υδάτων</a:t>
            </a:r>
          </a:p>
          <a:p>
            <a:pPr lvl="2">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οικονομική ανάλυση</a:t>
            </a:r>
            <a:r>
              <a:rPr lang="el-GR">
                <a:solidFill>
                  <a:srgbClr val="99FF99"/>
                </a:solidFill>
              </a:rPr>
              <a:t> της χρήσης ύδατος </a:t>
            </a:r>
          </a:p>
        </p:txBody>
      </p:sp>
      <p:sp>
        <p:nvSpPr>
          <p:cNvPr id="43011"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 – Η διαχείριση στην Ελλάδα</a:t>
            </a:r>
          </a:p>
        </p:txBody>
      </p:sp>
      <p:sp>
        <p:nvSpPr>
          <p:cNvPr id="44034" name="Oval 2"/>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pic>
        <p:nvPicPr>
          <p:cNvPr id="44035" name="Picture 3"/>
          <p:cNvPicPr>
            <a:picLocks noChangeAspect="1" noChangeArrowheads="1"/>
          </p:cNvPicPr>
          <p:nvPr/>
        </p:nvPicPr>
        <p:blipFill>
          <a:blip r:embed="rId3" cstate="print"/>
          <a:srcRect b="5579"/>
          <a:stretch>
            <a:fillRect/>
          </a:stretch>
        </p:blipFill>
        <p:spPr bwMode="auto">
          <a:xfrm>
            <a:off x="1042988" y="1435100"/>
            <a:ext cx="7273925" cy="4298950"/>
          </a:xfrm>
          <a:prstGeom prst="rect">
            <a:avLst/>
          </a:prstGeom>
          <a:solidFill>
            <a:srgbClr val="99FF99"/>
          </a:solidFill>
          <a:ln w="9525" cap="flat">
            <a:noFill/>
            <a:round/>
            <a:headEnd/>
            <a:tailEnd/>
          </a:ln>
          <a:effectLst/>
        </p:spPr>
      </p:pic>
      <p:sp>
        <p:nvSpPr>
          <p:cNvPr id="44036" name="Text Box 4"/>
          <p:cNvSpPr txBox="1">
            <a:spLocks noChangeArrowheads="1"/>
          </p:cNvSpPr>
          <p:nvPr/>
        </p:nvSpPr>
        <p:spPr bwMode="auto">
          <a:xfrm>
            <a:off x="1331913" y="5791200"/>
            <a:ext cx="6624637" cy="520700"/>
          </a:xfrm>
          <a:prstGeom prst="rect">
            <a:avLst/>
          </a:prstGeom>
          <a:noFill/>
          <a:ln w="9525" cap="flat">
            <a:noFill/>
            <a:round/>
            <a:headEnd/>
            <a:tailEnd/>
          </a:ln>
          <a:effec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a:solidFill>
                  <a:srgbClr val="99FF99"/>
                </a:solidFill>
              </a:rPr>
              <a:t>Περίοδοι διαχείρισης των υδατικών πόρων στη σύγχρονη Ελλάδα (στοιχεία κυρίως από Περγιαλιώτης και Παπασταματίου 2001 και http://www.eydap.gr)</a:t>
            </a: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 – Η διαχείριση στην Ελλάδα</a:t>
            </a:r>
          </a:p>
        </p:txBody>
      </p:sp>
      <p:sp>
        <p:nvSpPr>
          <p:cNvPr id="45058" name="Oval 2"/>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pic>
        <p:nvPicPr>
          <p:cNvPr id="45059" name="Picture 3"/>
          <p:cNvPicPr>
            <a:picLocks noChangeAspect="1" noChangeArrowheads="1"/>
          </p:cNvPicPr>
          <p:nvPr/>
        </p:nvPicPr>
        <p:blipFill>
          <a:blip r:embed="rId3" cstate="print"/>
          <a:srcRect b="5603"/>
          <a:stretch>
            <a:fillRect/>
          </a:stretch>
        </p:blipFill>
        <p:spPr bwMode="auto">
          <a:xfrm>
            <a:off x="1042988" y="1196975"/>
            <a:ext cx="7273925" cy="5070475"/>
          </a:xfrm>
          <a:prstGeom prst="rect">
            <a:avLst/>
          </a:prstGeom>
          <a:solidFill>
            <a:srgbClr val="99FF99"/>
          </a:solidFill>
          <a:ln w="9525" cap="flat">
            <a:noFill/>
            <a:round/>
            <a:headEnd/>
            <a:tailEnd/>
          </a:ln>
          <a:effectLst/>
        </p:spPr>
      </p:pic>
      <p:sp>
        <p:nvSpPr>
          <p:cNvPr id="45060" name="Text Box 4"/>
          <p:cNvSpPr txBox="1">
            <a:spLocks noChangeArrowheads="1"/>
          </p:cNvSpPr>
          <p:nvPr/>
        </p:nvSpPr>
        <p:spPr bwMode="auto">
          <a:xfrm>
            <a:off x="1331913" y="6296025"/>
            <a:ext cx="6624637" cy="520700"/>
          </a:xfrm>
          <a:prstGeom prst="rect">
            <a:avLst/>
          </a:prstGeom>
          <a:noFill/>
          <a:ln w="9525" cap="flat">
            <a:noFill/>
            <a:round/>
            <a:headEnd/>
            <a:tailEnd/>
          </a:ln>
          <a:effec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a:solidFill>
                  <a:srgbClr val="99FF99"/>
                </a:solidFill>
              </a:rPr>
              <a:t>Περίοδοι διαχείρισης των υδατικών πόρων στη σύγχρονη Ελλάδα (στοιχεία κυρίως από Περγιαλιώτης και Παπασταματίου 2001 και http://www.eydap.gr)</a:t>
            </a: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 – Η διαχείριση στην Ελλάδα</a:t>
            </a:r>
          </a:p>
        </p:txBody>
      </p:sp>
      <p:sp>
        <p:nvSpPr>
          <p:cNvPr id="46082" name="Oval 2"/>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pic>
        <p:nvPicPr>
          <p:cNvPr id="46083" name="Picture 3"/>
          <p:cNvPicPr>
            <a:picLocks noChangeAspect="1" noChangeArrowheads="1"/>
          </p:cNvPicPr>
          <p:nvPr/>
        </p:nvPicPr>
        <p:blipFill>
          <a:blip r:embed="rId3" cstate="print"/>
          <a:srcRect/>
          <a:stretch>
            <a:fillRect/>
          </a:stretch>
        </p:blipFill>
        <p:spPr bwMode="auto">
          <a:xfrm>
            <a:off x="1258888" y="1289050"/>
            <a:ext cx="6769100" cy="4371975"/>
          </a:xfrm>
          <a:prstGeom prst="rect">
            <a:avLst/>
          </a:prstGeom>
          <a:noFill/>
          <a:ln w="9525" cap="flat">
            <a:noFill/>
            <a:round/>
            <a:headEnd/>
            <a:tailEnd/>
          </a:ln>
          <a:effectLst/>
        </p:spPr>
      </p:pic>
      <p:sp>
        <p:nvSpPr>
          <p:cNvPr id="46084" name="Text Box 4"/>
          <p:cNvSpPr txBox="1">
            <a:spLocks noChangeArrowheads="1"/>
          </p:cNvSpPr>
          <p:nvPr/>
        </p:nvSpPr>
        <p:spPr bwMode="auto">
          <a:xfrm>
            <a:off x="1331913" y="5719763"/>
            <a:ext cx="6624637" cy="520700"/>
          </a:xfrm>
          <a:prstGeom prst="rect">
            <a:avLst/>
          </a:prstGeom>
          <a:noFill/>
          <a:ln w="9525" cap="flat">
            <a:noFill/>
            <a:round/>
            <a:headEnd/>
            <a:tailEnd/>
          </a:ln>
          <a:effec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a:solidFill>
                  <a:srgbClr val="99FF99"/>
                </a:solidFill>
              </a:rPr>
              <a:t>Σχηματική απεικόνιση των αρμοδιοτήτων πριν την εφαρμογή της οδηγίας 2000/60 (Mariolakos et al, 2002).</a:t>
            </a: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 – Η διαχείριση στην Ελλάδα</a:t>
            </a:r>
          </a:p>
        </p:txBody>
      </p:sp>
      <p:sp>
        <p:nvSpPr>
          <p:cNvPr id="47106" name="Text Box 2"/>
          <p:cNvSpPr txBox="1">
            <a:spLocks noChangeArrowheads="1"/>
          </p:cNvSpPr>
          <p:nvPr/>
        </p:nvSpPr>
        <p:spPr bwMode="auto">
          <a:xfrm>
            <a:off x="457200" y="1052513"/>
            <a:ext cx="8229600" cy="5073650"/>
          </a:xfrm>
          <a:prstGeom prst="rect">
            <a:avLst/>
          </a:prstGeom>
          <a:noFill/>
          <a:ln w="9525" cap="flat">
            <a:noFill/>
            <a:round/>
            <a:headEnd/>
            <a:tailEnd/>
          </a:ln>
          <a:effectLst/>
        </p:spPr>
        <p:txBody>
          <a:bodyPr/>
          <a:lstStyle/>
          <a:p>
            <a:pPr marL="339725" indent="-339725">
              <a:lnSpc>
                <a:spcPct val="90000"/>
              </a:lnSpc>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Εθνικό Θεσμικό Πλαίσιο</a:t>
            </a:r>
            <a:r>
              <a:rPr lang="el-GR">
                <a:solidFill>
                  <a:srgbClr val="99FF99"/>
                </a:solidFill>
              </a:rPr>
              <a:t> (Ν. 3199/2003)</a:t>
            </a:r>
          </a:p>
          <a:p>
            <a:pPr marL="739775" lvl="1" indent="-282575">
              <a:lnSpc>
                <a:spcPct val="90000"/>
              </a:lnSpc>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Η χρήση για ύδρευση έχει προτεραιότητα</a:t>
            </a:r>
            <a:r>
              <a:rPr lang="el-GR">
                <a:solidFill>
                  <a:srgbClr val="99FF99"/>
                </a:solidFill>
              </a:rPr>
              <a:t>, ως προς την ποσότητα και την ποιότητα, έναντι κάθε άλλης χρήσης</a:t>
            </a:r>
          </a:p>
          <a:p>
            <a:pPr marL="739775" lvl="1" indent="-28257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Κάθε χρήση πρέπει να αποβλέπει στη βιώσιμη και ισόρροπη ικανοποίηση των αναπτυξιακών αναγκών και να διασφαλίζει </a:t>
            </a:r>
          </a:p>
          <a:p>
            <a:pPr lvl="2">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τη </a:t>
            </a:r>
            <a:r>
              <a:rPr lang="el-GR" b="1">
                <a:solidFill>
                  <a:srgbClr val="FFFF00"/>
                </a:solidFill>
              </a:rPr>
              <a:t>μακροπρόθεσμη προστασία των υδάτων</a:t>
            </a:r>
            <a:r>
              <a:rPr lang="el-GR">
                <a:solidFill>
                  <a:srgbClr val="99FF99"/>
                </a:solidFill>
              </a:rPr>
              <a:t>, </a:t>
            </a:r>
          </a:p>
          <a:p>
            <a:pPr lvl="2">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την </a:t>
            </a:r>
            <a:r>
              <a:rPr lang="el-GR" b="1">
                <a:solidFill>
                  <a:srgbClr val="FFFF00"/>
                </a:solidFill>
              </a:rPr>
              <a:t>επάρκεια των αποθεμάτων</a:t>
            </a:r>
            <a:r>
              <a:rPr lang="el-GR">
                <a:solidFill>
                  <a:srgbClr val="99FF99"/>
                </a:solidFill>
              </a:rPr>
              <a:t> τους και </a:t>
            </a:r>
          </a:p>
          <a:p>
            <a:pPr lvl="2">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τη διατήρηση της ποιότητάς τους, </a:t>
            </a:r>
          </a:p>
          <a:p>
            <a:pPr lvl="2">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ιδιαίτερα δε τη </a:t>
            </a:r>
            <a:r>
              <a:rPr lang="el-GR" b="1">
                <a:solidFill>
                  <a:srgbClr val="FFFF00"/>
                </a:solidFill>
              </a:rPr>
              <a:t>μείωση και την αποτροπή της ρύπανσής</a:t>
            </a:r>
            <a:r>
              <a:rPr lang="el-GR">
                <a:solidFill>
                  <a:srgbClr val="99FF99"/>
                </a:solidFill>
              </a:rPr>
              <a:t> τους</a:t>
            </a:r>
          </a:p>
          <a:p>
            <a:pPr marL="739775" lvl="1" indent="-28257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Η ικανοποίηση της ζήτησης του νερού γίνεται </a:t>
            </a:r>
            <a:r>
              <a:rPr lang="el-GR" b="1">
                <a:solidFill>
                  <a:srgbClr val="FFFF00"/>
                </a:solidFill>
              </a:rPr>
              <a:t>με βάση τα όρια και τις δυνατότητες των υδατικών αποθεμάτων</a:t>
            </a:r>
            <a:r>
              <a:rPr lang="el-GR">
                <a:solidFill>
                  <a:srgbClr val="99FF99"/>
                </a:solidFill>
              </a:rPr>
              <a:t>, λαμβανομένων υπόψη των αναγκών για τη διατήρηση των οικοσυστημάτων, καθώς και της </a:t>
            </a:r>
            <a:r>
              <a:rPr lang="el-GR" b="1">
                <a:solidFill>
                  <a:srgbClr val="FFFF00"/>
                </a:solidFill>
              </a:rPr>
              <a:t>ισορροπίας που απαιτείται μεταξύ άντλησης κι ανατροφοδότησης</a:t>
            </a:r>
            <a:r>
              <a:rPr lang="el-GR">
                <a:solidFill>
                  <a:srgbClr val="99FF99"/>
                </a:solidFill>
              </a:rPr>
              <a:t> των υπόγειων υδάτων</a:t>
            </a:r>
          </a:p>
        </p:txBody>
      </p:sp>
      <p:sp>
        <p:nvSpPr>
          <p:cNvPr id="47107"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Ορόσημα για τις σύγχρονες απόψεις περί Δ.Υ.Π.</a:t>
            </a:r>
          </a:p>
        </p:txBody>
      </p:sp>
      <p:graphicFrame>
        <p:nvGraphicFramePr>
          <p:cNvPr id="29698" name="Group 2"/>
          <p:cNvGraphicFramePr>
            <a:graphicFrameLocks noGrp="1"/>
          </p:cNvGraphicFramePr>
          <p:nvPr/>
        </p:nvGraphicFramePr>
        <p:xfrm>
          <a:off x="1258888" y="1254125"/>
          <a:ext cx="6843712" cy="4206877"/>
        </p:xfrm>
        <a:graphic>
          <a:graphicData uri="http://schemas.openxmlformats.org/drawingml/2006/table">
            <a:tbl>
              <a:tblPr/>
              <a:tblGrid>
                <a:gridCol w="700087"/>
                <a:gridCol w="1246188"/>
                <a:gridCol w="1679575"/>
                <a:gridCol w="3217862"/>
              </a:tblGrid>
              <a:tr h="300038">
                <a:tc>
                  <a:txBody>
                    <a:body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ΕΤΟΣ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ΤΟΠΟΣ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ΓΕΓΟΝΟΣ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ΟΡΟΣΗΜΟ</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676275">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1972</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UN-</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Στοκχόλμη</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1</a:t>
                      </a:r>
                      <a:r>
                        <a:rPr kumimoji="0" lang="el-GR" sz="1300" b="0" i="0" u="none" strike="noStrike" cap="none" normalizeH="0" baseline="30000" smtClean="0">
                          <a:ln>
                            <a:noFill/>
                          </a:ln>
                          <a:solidFill>
                            <a:srgbClr val="000000"/>
                          </a:solidFill>
                          <a:effectLst/>
                          <a:latin typeface="Garamond" pitchFamily="16" charset="0"/>
                          <a:ea typeface="Microsoft YaHei" charset="-122"/>
                          <a:cs typeface="Times New Roman" pitchFamily="18" charset="0"/>
                        </a:rPr>
                        <a:t>η</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 Παγκόσμια Συνδιάσκεψη για το Περιβάλλον</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Περιβαλλοντικό πρόβλημα</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488950">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1975</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EEC-</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Βρυξέλλες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Έκδοση Οδηγίας 440</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Προδιαγραφές ποιότητας πόσιμου νερού</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488950">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1976</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EEC-</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Βρυξέλλες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Έκδοση Οδηγίας 160</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Προδιαγραφές για τα νερά κολύμβησης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30003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1977</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Mar del Plata</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Συνέδριο</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Εισαγωγή του όρου </a:t>
                      </a: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I</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a:t>
                      </a: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W</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a:t>
                      </a: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R</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a:t>
                      </a: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M</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488950">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1980</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EEC-</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Βρυξέλλες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Έκδοση Οδηγίας 68</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Προστασία υπόγειων υδάτων από επικίνδυνες ουσίες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30003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1986</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ΕΔ-Αθήνα</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Νόμος 1650</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Νόμος για την προστασία του περιβάλλοντος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30003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1987</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ΕΔ-Αθήνα</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Νόμος 1739</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Νόμος για τη διαχείριση των υδατικών πόρων</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863600">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1987</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UN-</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Γενεύη</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Σύνοδος Παγκόσμιας Επιτροπής για το Περιβάλλον και την Ανάπτυξη</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Αναφορά </a:t>
                      </a: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Brundtland</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 “</a:t>
                      </a: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Our Common Future</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 – Εισαγωγή του όρου «Αειφόρος Ανάπτυξη» (</a:t>
                      </a: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Sustainable Development</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bl>
          </a:graphicData>
        </a:graphic>
      </p:graphicFrame>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 – Η διαχείριση στην Ελλάδα</a:t>
            </a:r>
          </a:p>
        </p:txBody>
      </p:sp>
      <p:sp>
        <p:nvSpPr>
          <p:cNvPr id="48130" name="Oval 2"/>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pic>
        <p:nvPicPr>
          <p:cNvPr id="48131" name="Picture 3"/>
          <p:cNvPicPr>
            <a:picLocks noChangeAspect="1" noChangeArrowheads="1"/>
          </p:cNvPicPr>
          <p:nvPr/>
        </p:nvPicPr>
        <p:blipFill>
          <a:blip r:embed="rId3" cstate="print"/>
          <a:srcRect r="4578" b="19975"/>
          <a:stretch>
            <a:fillRect/>
          </a:stretch>
        </p:blipFill>
        <p:spPr bwMode="auto">
          <a:xfrm>
            <a:off x="1258888" y="1484313"/>
            <a:ext cx="6664325" cy="1208087"/>
          </a:xfrm>
          <a:prstGeom prst="rect">
            <a:avLst/>
          </a:prstGeom>
          <a:solidFill>
            <a:srgbClr val="99FF99"/>
          </a:solidFill>
          <a:ln w="9525" cap="flat">
            <a:noFill/>
            <a:round/>
            <a:headEnd/>
            <a:tailEnd/>
          </a:ln>
          <a:effectLst/>
        </p:spPr>
      </p:pic>
      <p:pic>
        <p:nvPicPr>
          <p:cNvPr id="48132" name="Picture 4"/>
          <p:cNvPicPr>
            <a:picLocks noChangeAspect="1" noChangeArrowheads="1"/>
          </p:cNvPicPr>
          <p:nvPr/>
        </p:nvPicPr>
        <p:blipFill>
          <a:blip r:embed="rId4" cstate="print"/>
          <a:srcRect r="22189" b="10977"/>
          <a:stretch>
            <a:fillRect/>
          </a:stretch>
        </p:blipFill>
        <p:spPr bwMode="auto">
          <a:xfrm>
            <a:off x="1258888" y="2924175"/>
            <a:ext cx="4319587" cy="2136775"/>
          </a:xfrm>
          <a:prstGeom prst="rect">
            <a:avLst/>
          </a:prstGeom>
          <a:solidFill>
            <a:srgbClr val="99FF99"/>
          </a:solidFill>
          <a:ln w="9525" cap="flat">
            <a:noFill/>
            <a:round/>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 – Η διαχείριση στην Ελλάδα</a:t>
            </a:r>
          </a:p>
        </p:txBody>
      </p:sp>
      <p:sp>
        <p:nvSpPr>
          <p:cNvPr id="49154" name="Oval 2"/>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pic>
        <p:nvPicPr>
          <p:cNvPr id="49155" name="Picture 3"/>
          <p:cNvPicPr>
            <a:picLocks noChangeAspect="1" noChangeArrowheads="1"/>
          </p:cNvPicPr>
          <p:nvPr/>
        </p:nvPicPr>
        <p:blipFill>
          <a:blip r:embed="rId3" cstate="print"/>
          <a:srcRect r="4578" b="19975"/>
          <a:stretch>
            <a:fillRect/>
          </a:stretch>
        </p:blipFill>
        <p:spPr bwMode="auto">
          <a:xfrm>
            <a:off x="4316413" y="836613"/>
            <a:ext cx="4648200" cy="842962"/>
          </a:xfrm>
          <a:prstGeom prst="rect">
            <a:avLst/>
          </a:prstGeom>
          <a:solidFill>
            <a:srgbClr val="99FF99"/>
          </a:solidFill>
          <a:ln w="9525" cap="flat">
            <a:noFill/>
            <a:round/>
            <a:headEnd/>
            <a:tailEnd/>
          </a:ln>
          <a:effectLst/>
        </p:spPr>
      </p:pic>
      <p:pic>
        <p:nvPicPr>
          <p:cNvPr id="49156" name="Picture 4"/>
          <p:cNvPicPr>
            <a:picLocks noChangeAspect="1" noChangeArrowheads="1"/>
          </p:cNvPicPr>
          <p:nvPr/>
        </p:nvPicPr>
        <p:blipFill>
          <a:blip r:embed="rId4" cstate="print"/>
          <a:srcRect r="5890" b="3049"/>
          <a:stretch>
            <a:fillRect/>
          </a:stretch>
        </p:blipFill>
        <p:spPr bwMode="auto">
          <a:xfrm>
            <a:off x="1908175" y="1916113"/>
            <a:ext cx="4592638" cy="4705350"/>
          </a:xfrm>
          <a:prstGeom prst="rect">
            <a:avLst/>
          </a:prstGeom>
          <a:solidFill>
            <a:srgbClr val="99FF99"/>
          </a:solidFill>
          <a:ln w="9525" cap="flat">
            <a:noFill/>
            <a:round/>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 – Η διαχείριση στην Ελλάδα</a:t>
            </a:r>
          </a:p>
        </p:txBody>
      </p:sp>
      <p:sp>
        <p:nvSpPr>
          <p:cNvPr id="50178" name="Oval 2"/>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pic>
        <p:nvPicPr>
          <p:cNvPr id="50179" name="Picture 3"/>
          <p:cNvPicPr>
            <a:picLocks noChangeAspect="1" noChangeArrowheads="1"/>
          </p:cNvPicPr>
          <p:nvPr/>
        </p:nvPicPr>
        <p:blipFill>
          <a:blip r:embed="rId3" cstate="print"/>
          <a:srcRect r="4578" b="19975"/>
          <a:stretch>
            <a:fillRect/>
          </a:stretch>
        </p:blipFill>
        <p:spPr bwMode="auto">
          <a:xfrm>
            <a:off x="4316413" y="836613"/>
            <a:ext cx="4648200" cy="842962"/>
          </a:xfrm>
          <a:prstGeom prst="rect">
            <a:avLst/>
          </a:prstGeom>
          <a:solidFill>
            <a:srgbClr val="99FF99"/>
          </a:solidFill>
          <a:ln w="9525" cap="flat">
            <a:noFill/>
            <a:round/>
            <a:headEnd/>
            <a:tailEnd/>
          </a:ln>
          <a:effectLst/>
        </p:spPr>
      </p:pic>
      <p:pic>
        <p:nvPicPr>
          <p:cNvPr id="50180" name="Picture 4"/>
          <p:cNvPicPr>
            <a:picLocks noChangeAspect="1" noChangeArrowheads="1"/>
          </p:cNvPicPr>
          <p:nvPr/>
        </p:nvPicPr>
        <p:blipFill>
          <a:blip r:embed="rId4" cstate="print"/>
          <a:srcRect r="14383" b="15683"/>
          <a:stretch>
            <a:fillRect/>
          </a:stretch>
        </p:blipFill>
        <p:spPr bwMode="auto">
          <a:xfrm>
            <a:off x="2195513" y="1844675"/>
            <a:ext cx="4752975" cy="1416050"/>
          </a:xfrm>
          <a:prstGeom prst="rect">
            <a:avLst/>
          </a:prstGeom>
          <a:solidFill>
            <a:srgbClr val="99FF99"/>
          </a:solidFill>
          <a:ln w="9525" cap="flat">
            <a:noFill/>
            <a:round/>
            <a:headEnd/>
            <a:tailEnd/>
          </a:ln>
          <a:effectLst/>
        </p:spPr>
      </p:pic>
      <p:pic>
        <p:nvPicPr>
          <p:cNvPr id="50181" name="Picture 5"/>
          <p:cNvPicPr>
            <a:picLocks noChangeAspect="1" noChangeArrowheads="1"/>
          </p:cNvPicPr>
          <p:nvPr/>
        </p:nvPicPr>
        <p:blipFill>
          <a:blip r:embed="rId5" cstate="print"/>
          <a:srcRect r="21449" b="5997"/>
          <a:stretch>
            <a:fillRect/>
          </a:stretch>
        </p:blipFill>
        <p:spPr bwMode="auto">
          <a:xfrm>
            <a:off x="2413000" y="3357563"/>
            <a:ext cx="4360863" cy="3384550"/>
          </a:xfrm>
          <a:prstGeom prst="rect">
            <a:avLst/>
          </a:prstGeom>
          <a:solidFill>
            <a:srgbClr val="99FF99"/>
          </a:solidFill>
          <a:ln w="9525" cap="flat">
            <a:noFill/>
            <a:round/>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a:t>
            </a:r>
          </a:p>
        </p:txBody>
      </p:sp>
      <p:sp>
        <p:nvSpPr>
          <p:cNvPr id="51202" name="Text Box 2"/>
          <p:cNvSpPr txBox="1">
            <a:spLocks noChangeArrowheads="1"/>
          </p:cNvSpPr>
          <p:nvPr/>
        </p:nvSpPr>
        <p:spPr bwMode="auto">
          <a:xfrm>
            <a:off x="457200" y="1052513"/>
            <a:ext cx="8229600" cy="5073650"/>
          </a:xfrm>
          <a:prstGeom prst="rect">
            <a:avLst/>
          </a:prstGeom>
          <a:noFill/>
          <a:ln w="9525" cap="flat">
            <a:noFill/>
            <a:round/>
            <a:headEnd/>
            <a:tailEnd/>
          </a:ln>
          <a:effectLst/>
        </p:spPr>
        <p:txBody>
          <a:bodyPr/>
          <a:lstStyle/>
          <a:p>
            <a:pPr marL="339725" indent="-339725">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Καποδιστριακοί (Καλλικράτειοι) Δήμοι - Κώδικας Τοπικής Αυτοδιοίκησης</a:t>
            </a:r>
          </a:p>
          <a:p>
            <a:pPr marL="739775" lvl="1" indent="-282575">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Αρχή της </a:t>
            </a:r>
            <a:r>
              <a:rPr lang="el-GR" sz="1800" b="1" dirty="0" smtClean="0">
                <a:solidFill>
                  <a:srgbClr val="FFFF00"/>
                </a:solidFill>
              </a:rPr>
              <a:t>εγγύτητας (επικουρικότητας)</a:t>
            </a:r>
            <a:endParaRPr lang="el-GR" sz="1800" b="1" dirty="0">
              <a:solidFill>
                <a:srgbClr val="FFFF00"/>
              </a:solidFill>
            </a:endParaRPr>
          </a:p>
          <a:p>
            <a:pPr marL="739775" lvl="1" indent="-282575">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«…προστασία, η αξιοποίηση και η εκμετάλλευση </a:t>
            </a:r>
          </a:p>
          <a:p>
            <a:pPr lvl="2">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των </a:t>
            </a:r>
            <a:r>
              <a:rPr lang="el-GR" sz="1800" b="1" dirty="0">
                <a:solidFill>
                  <a:srgbClr val="FFFF00"/>
                </a:solidFill>
              </a:rPr>
              <a:t>τοπικών φυσικών πόρων</a:t>
            </a:r>
            <a:r>
              <a:rPr lang="el-GR" sz="1800" dirty="0">
                <a:solidFill>
                  <a:srgbClr val="99FF99"/>
                </a:solidFill>
              </a:rPr>
              <a:t> και περιοχών, </a:t>
            </a:r>
          </a:p>
          <a:p>
            <a:pPr lvl="2">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των ιαματικών πηγών και </a:t>
            </a:r>
          </a:p>
          <a:p>
            <a:pPr lvl="2">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των ήπιων ή ανανεώσιμων μορφών ενέργειας, καθώς και </a:t>
            </a:r>
          </a:p>
          <a:p>
            <a:pPr lvl="2">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η </a:t>
            </a:r>
            <a:r>
              <a:rPr lang="el-GR" sz="1800" b="1" dirty="0">
                <a:solidFill>
                  <a:srgbClr val="FFFF00"/>
                </a:solidFill>
              </a:rPr>
              <a:t>κατασκευή, συντήρηση και διαχείριση</a:t>
            </a:r>
            <a:r>
              <a:rPr lang="el-GR" sz="1800" dirty="0">
                <a:solidFill>
                  <a:srgbClr val="99FF99"/>
                </a:solidFill>
              </a:rPr>
              <a:t> των σχετικών έργων και εγκαταστάσεων, σύμφωνα με την κείμενη νομοθεσία…»</a:t>
            </a:r>
          </a:p>
          <a:p>
            <a:pPr marL="739775" lvl="1" indent="-282575">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a:t>
            </a:r>
            <a:r>
              <a:rPr lang="el-GR" sz="1800" b="1" dirty="0">
                <a:solidFill>
                  <a:srgbClr val="FFFF00"/>
                </a:solidFill>
              </a:rPr>
              <a:t>σχεδιασμός, η κατασκευή, συντήρηση και διαχείριση</a:t>
            </a:r>
            <a:r>
              <a:rPr lang="el-GR" sz="1800" dirty="0">
                <a:solidFill>
                  <a:srgbClr val="99FF99"/>
                </a:solidFill>
              </a:rPr>
              <a:t> υποδομών για τη στήριξη της τοπικής οικονομίας, όπως έργων οδοποιίας, </a:t>
            </a:r>
            <a:r>
              <a:rPr lang="el-GR" sz="1800" b="1" dirty="0">
                <a:solidFill>
                  <a:srgbClr val="FFFF00"/>
                </a:solidFill>
              </a:rPr>
              <a:t>συστημάτων άρδευσης</a:t>
            </a:r>
            <a:r>
              <a:rPr lang="el-GR" sz="1800" dirty="0">
                <a:solidFill>
                  <a:srgbClr val="99FF99"/>
                </a:solidFill>
              </a:rPr>
              <a:t>, </a:t>
            </a:r>
            <a:r>
              <a:rPr lang="el-GR" sz="1800" b="1" dirty="0">
                <a:solidFill>
                  <a:srgbClr val="FFFF00"/>
                </a:solidFill>
              </a:rPr>
              <a:t>αντιπλημμυρικών και εγγειοβελτιωτικών έργων</a:t>
            </a:r>
            <a:r>
              <a:rPr lang="el-GR" sz="1800" b="1" dirty="0">
                <a:solidFill>
                  <a:srgbClr val="99FF99"/>
                </a:solidFill>
              </a:rPr>
              <a:t>…»</a:t>
            </a:r>
          </a:p>
          <a:p>
            <a:pPr marL="739775" lvl="1" indent="-282575">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dirty="0">
                <a:solidFill>
                  <a:srgbClr val="99FF99"/>
                </a:solidFill>
              </a:rPr>
              <a:t>«…</a:t>
            </a:r>
            <a:r>
              <a:rPr lang="el-GR" sz="1800" b="1" dirty="0">
                <a:solidFill>
                  <a:srgbClr val="FFFF00"/>
                </a:solidFill>
              </a:rPr>
              <a:t>προστασία και διαχείριση των υδάτινων πόρων</a:t>
            </a:r>
            <a:r>
              <a:rPr lang="el-GR" sz="1800" dirty="0">
                <a:solidFill>
                  <a:srgbClr val="99FF99"/>
                </a:solidFill>
              </a:rPr>
              <a:t>, η προστασία του εδάφους και των εσωτερικών υδάτων από την αλιεία (λιμνοθάλασσες, λίμνες, ιχθυοτροφεία, ποταμοί) και η </a:t>
            </a:r>
            <a:r>
              <a:rPr lang="el-GR" sz="1800" b="1" dirty="0">
                <a:solidFill>
                  <a:srgbClr val="FFFF00"/>
                </a:solidFill>
              </a:rPr>
              <a:t>καταπολέμηση της ρύπανσης</a:t>
            </a:r>
            <a:r>
              <a:rPr lang="el-GR" sz="1800" dirty="0">
                <a:solidFill>
                  <a:srgbClr val="99FF99"/>
                </a:solidFill>
              </a:rPr>
              <a:t> στην περιφέρειά τους…»</a:t>
            </a:r>
          </a:p>
        </p:txBody>
      </p:sp>
      <p:sp>
        <p:nvSpPr>
          <p:cNvPr id="51203"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a:t>
            </a:r>
          </a:p>
        </p:txBody>
      </p:sp>
      <p:sp>
        <p:nvSpPr>
          <p:cNvPr id="52226" name="Text Box 2"/>
          <p:cNvSpPr txBox="1">
            <a:spLocks noChangeArrowheads="1"/>
          </p:cNvSpPr>
          <p:nvPr/>
        </p:nvSpPr>
        <p:spPr bwMode="auto">
          <a:xfrm>
            <a:off x="457200" y="1052513"/>
            <a:ext cx="8229600" cy="5073650"/>
          </a:xfrm>
          <a:prstGeom prst="rect">
            <a:avLst/>
          </a:prstGeom>
          <a:noFill/>
          <a:ln w="9525" cap="flat">
            <a:noFill/>
            <a:round/>
            <a:headEnd/>
            <a:tailEnd/>
          </a:ln>
          <a:effectLst/>
        </p:spPr>
        <p:txBody>
          <a:bodyPr/>
          <a:lstStyle/>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Καποδιστριακοί (Καλλικράτειοι) Δήμοι - Κώδικας Τοπικής Αυτοδιοίκησης</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a:t>
            </a:r>
            <a:r>
              <a:rPr lang="el-GR" b="1">
                <a:solidFill>
                  <a:srgbClr val="FFFF00"/>
                </a:solidFill>
              </a:rPr>
              <a:t>εκμετάλλευση δημοτικών και κοινοτικών δασών</a:t>
            </a:r>
            <a:r>
              <a:rPr lang="el-GR">
                <a:solidFill>
                  <a:srgbClr val="99FF99"/>
                </a:solidFill>
              </a:rPr>
              <a:t>…»</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a:t>
            </a:r>
            <a:r>
              <a:rPr lang="el-GR" b="1">
                <a:solidFill>
                  <a:srgbClr val="FFFF00"/>
                </a:solidFill>
              </a:rPr>
              <a:t>παροχή συνδρομής στην αρμόδια πυροσβεστική υπηρεσία</a:t>
            </a:r>
            <a:r>
              <a:rPr lang="el-GR">
                <a:solidFill>
                  <a:srgbClr val="99FF99"/>
                </a:solidFill>
              </a:rPr>
              <a:t>, με κάθε πρόσφορο μέσο που διαθέτουν, για την αντιμετώπιση πυρκαγιών, ιδίως σε περιοχές που έχουν δασικό χαρακτήρα…»</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«…η </a:t>
            </a:r>
            <a:r>
              <a:rPr lang="el-GR" b="1">
                <a:solidFill>
                  <a:srgbClr val="FFFF00"/>
                </a:solidFill>
              </a:rPr>
              <a:t>κατασκευή, συντήρηση και διαχείριση συστημάτων ύδρευσης</a:t>
            </a:r>
            <a:r>
              <a:rPr lang="el-GR">
                <a:solidFill>
                  <a:srgbClr val="99FF99"/>
                </a:solidFill>
              </a:rPr>
              <a:t>, αφαλάτωσης, τηλεθέρμανσης, …»</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«…μέριμνα και η λήψη μέτρων για την </a:t>
            </a:r>
            <a:r>
              <a:rPr lang="el-GR" b="1">
                <a:solidFill>
                  <a:srgbClr val="FFFF00"/>
                </a:solidFill>
              </a:rPr>
              <a:t>προστασία της δημόσιας υγείας</a:t>
            </a:r>
            <a:r>
              <a:rPr lang="el-GR">
                <a:solidFill>
                  <a:srgbClr val="99FF99"/>
                </a:solidFill>
              </a:rPr>
              <a:t>, όπως ο </a:t>
            </a:r>
            <a:r>
              <a:rPr lang="el-GR" b="1">
                <a:solidFill>
                  <a:srgbClr val="FFFF00"/>
                </a:solidFill>
              </a:rPr>
              <a:t>υγειονομικός έλεγχος των δημοτικών και κοινοτικών δεξαμενών νερού</a:t>
            </a:r>
            <a:r>
              <a:rPr lang="el-GR">
                <a:solidFill>
                  <a:srgbClr val="99FF99"/>
                </a:solidFill>
              </a:rPr>
              <a:t>, …»</a:t>
            </a:r>
          </a:p>
          <a:p>
            <a:pPr marL="741363" lvl="1" indent="-282575">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a:solidFill>
                <a:srgbClr val="99FF99"/>
              </a:solidFill>
            </a:endParaRPr>
          </a:p>
        </p:txBody>
      </p:sp>
      <p:sp>
        <p:nvSpPr>
          <p:cNvPr id="52227"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a:t>
            </a:r>
          </a:p>
        </p:txBody>
      </p:sp>
      <p:sp>
        <p:nvSpPr>
          <p:cNvPr id="53250" name="Text Box 2"/>
          <p:cNvSpPr txBox="1">
            <a:spLocks noChangeArrowheads="1"/>
          </p:cNvSpPr>
          <p:nvPr/>
        </p:nvSpPr>
        <p:spPr bwMode="auto">
          <a:xfrm>
            <a:off x="457200" y="1052513"/>
            <a:ext cx="8229600" cy="5073650"/>
          </a:xfrm>
          <a:prstGeom prst="rect">
            <a:avLst/>
          </a:prstGeom>
          <a:noFill/>
          <a:ln w="9525" cap="flat">
            <a:noFill/>
            <a:round/>
            <a:headEnd/>
            <a:tailEnd/>
          </a:ln>
          <a:effectLst/>
        </p:spPr>
        <p:txBody>
          <a:bodyPr/>
          <a:lstStyle/>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Καποδιστριακοί (Καλλικράτειοι) Δήμοι - Κώδικας Τοπικής Αυτοδιοίκησης</a:t>
            </a:r>
          </a:p>
          <a:p>
            <a:pPr marL="739775" lvl="1" indent="-282575">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«…Θέτουν κανόνες</a:t>
            </a:r>
            <a:r>
              <a:rPr lang="el-GR">
                <a:solidFill>
                  <a:srgbClr val="99FF99"/>
                </a:solidFill>
              </a:rPr>
              <a:t>:</a:t>
            </a:r>
          </a:p>
          <a:p>
            <a:pPr lvl="2">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για την </a:t>
            </a:r>
            <a:r>
              <a:rPr lang="el-GR" b="1">
                <a:solidFill>
                  <a:srgbClr val="FFFF00"/>
                </a:solidFill>
              </a:rPr>
              <a:t>προστασία</a:t>
            </a:r>
            <a:r>
              <a:rPr lang="el-GR">
                <a:solidFill>
                  <a:srgbClr val="99FF99"/>
                </a:solidFill>
              </a:rPr>
              <a:t> </a:t>
            </a:r>
          </a:p>
          <a:p>
            <a:pPr lvl="3">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του φυσικού, αρχιτεκτονικού και πολιτιστικού περιβάλλοντος, </a:t>
            </a:r>
          </a:p>
          <a:p>
            <a:pPr lvl="3">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των θαλασσών από πηγές ξηράς και </a:t>
            </a:r>
          </a:p>
          <a:p>
            <a:pPr lvl="3">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των </a:t>
            </a:r>
            <a:r>
              <a:rPr lang="el-GR" b="1">
                <a:solidFill>
                  <a:srgbClr val="FFFF00"/>
                </a:solidFill>
              </a:rPr>
              <a:t>υπόγειων και επίγειων υδάτινων αποθεμάτων από τη ρύπανση</a:t>
            </a:r>
          </a:p>
          <a:p>
            <a:pPr marL="739775" lvl="1" indent="-282575">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Καθορίζουν τους</a:t>
            </a:r>
            <a:r>
              <a:rPr lang="el-GR">
                <a:solidFill>
                  <a:srgbClr val="99FF99"/>
                </a:solidFill>
              </a:rPr>
              <a:t> </a:t>
            </a:r>
            <a:r>
              <a:rPr lang="el-GR" b="1">
                <a:solidFill>
                  <a:srgbClr val="FFFF00"/>
                </a:solidFill>
              </a:rPr>
              <a:t>όρους και τις προϋποθέσεις</a:t>
            </a:r>
            <a:r>
              <a:rPr lang="el-GR">
                <a:solidFill>
                  <a:srgbClr val="99FF99"/>
                </a:solidFill>
              </a:rPr>
              <a:t>:</a:t>
            </a:r>
          </a:p>
          <a:p>
            <a:pPr lvl="2">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Για τη χρήση και λειτουργία των συστημάτων </a:t>
            </a:r>
            <a:r>
              <a:rPr lang="el-GR" b="1">
                <a:solidFill>
                  <a:srgbClr val="FFFF00"/>
                </a:solidFill>
              </a:rPr>
              <a:t>ύδρευσης, άρδευσης και αποχέτευσης…»</a:t>
            </a:r>
          </a:p>
          <a:p>
            <a:pPr marL="741363" lvl="1" indent="-282575">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a:solidFill>
                <a:srgbClr val="99FF99"/>
              </a:solidFill>
            </a:endParaRPr>
          </a:p>
          <a:p>
            <a:pPr marL="741363" lvl="1" indent="-282575">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a:solidFill>
                <a:srgbClr val="99FF99"/>
              </a:solidFill>
            </a:endParaRPr>
          </a:p>
        </p:txBody>
      </p:sp>
      <p:sp>
        <p:nvSpPr>
          <p:cNvPr id="53251"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a:t>
            </a:r>
          </a:p>
        </p:txBody>
      </p:sp>
      <p:sp>
        <p:nvSpPr>
          <p:cNvPr id="54274" name="Text Box 2"/>
          <p:cNvSpPr txBox="1">
            <a:spLocks noChangeArrowheads="1"/>
          </p:cNvSpPr>
          <p:nvPr/>
        </p:nvSpPr>
        <p:spPr bwMode="auto">
          <a:xfrm>
            <a:off x="457200" y="1052513"/>
            <a:ext cx="8229600" cy="5073650"/>
          </a:xfrm>
          <a:prstGeom prst="rect">
            <a:avLst/>
          </a:prstGeom>
          <a:noFill/>
          <a:ln w="9525" cap="flat">
            <a:noFill/>
            <a:round/>
            <a:headEnd/>
            <a:tailEnd/>
          </a:ln>
          <a:effectLst/>
        </p:spPr>
        <p:txBody>
          <a:bodyPr/>
          <a:lstStyle/>
          <a:p>
            <a:pPr marL="339725" indent="-33972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Καποδιστριακοί (Καλλικράτειοι) Δήμοι – Υγειονομικές υποχρεώσεις</a:t>
            </a:r>
          </a:p>
          <a:p>
            <a:pPr marL="739775" lvl="1" indent="-28257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«…να </a:t>
            </a:r>
            <a:r>
              <a:rPr lang="el-GR" b="1">
                <a:solidFill>
                  <a:srgbClr val="FFFF00"/>
                </a:solidFill>
              </a:rPr>
              <a:t>διενεργούν δειγματοληπτικούς και εργαστηριακούς ελέγχους</a:t>
            </a:r>
            <a:r>
              <a:rPr lang="el-GR">
                <a:solidFill>
                  <a:srgbClr val="99FF99"/>
                </a:solidFill>
              </a:rPr>
              <a:t> σε αντιπροσωπευτικά προκαθορισμένα σημεία ολόκληρου του δικτύου διανομής </a:t>
            </a:r>
            <a:r>
              <a:rPr lang="el-GR" b="1">
                <a:solidFill>
                  <a:srgbClr val="FFFF00"/>
                </a:solidFill>
              </a:rPr>
              <a:t>από την πηγή υδροληψίας μέχρι τη διάθεση στον καταναλωτή</a:t>
            </a:r>
            <a:r>
              <a:rPr lang="el-GR">
                <a:solidFill>
                  <a:srgbClr val="99FF99"/>
                </a:solidFill>
              </a:rPr>
              <a:t>. Προς τούτο πρέπει να καταρτίσουν </a:t>
            </a:r>
            <a:r>
              <a:rPr lang="el-GR" b="1">
                <a:solidFill>
                  <a:srgbClr val="FFFF00"/>
                </a:solidFill>
              </a:rPr>
              <a:t>προγράμματα παρακολούθησης</a:t>
            </a:r>
            <a:r>
              <a:rPr lang="el-GR">
                <a:solidFill>
                  <a:srgbClr val="99FF99"/>
                </a:solidFill>
              </a:rPr>
              <a:t>…»</a:t>
            </a:r>
          </a:p>
          <a:p>
            <a:pPr marL="739775" lvl="1" indent="-282575">
              <a:lnSpc>
                <a:spcPct val="90000"/>
              </a:lnSpc>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Υγειονομική αναγνώριση</a:t>
            </a:r>
            <a:r>
              <a:rPr lang="el-GR">
                <a:solidFill>
                  <a:srgbClr val="99FF99"/>
                </a:solidFill>
              </a:rPr>
              <a:t>. Τα κυριότερα στοιχεία που εξετάζονται κατά την αναγνώριση είναι:</a:t>
            </a:r>
          </a:p>
          <a:p>
            <a:pPr lvl="2">
              <a:lnSpc>
                <a:spcPct val="90000"/>
              </a:lnSpc>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Λεκάνη απορροής υδροληψίας</a:t>
            </a:r>
            <a:r>
              <a:rPr lang="el-GR">
                <a:solidFill>
                  <a:srgbClr val="99FF99"/>
                </a:solidFill>
              </a:rPr>
              <a:t>, </a:t>
            </a:r>
            <a:r>
              <a:rPr lang="el-GR" b="1">
                <a:solidFill>
                  <a:srgbClr val="FFFF00"/>
                </a:solidFill>
              </a:rPr>
              <a:t>πηγή υδροληψίας</a:t>
            </a:r>
            <a:r>
              <a:rPr lang="el-GR">
                <a:solidFill>
                  <a:srgbClr val="99FF99"/>
                </a:solidFill>
              </a:rPr>
              <a:t>, εξωτερικοί αγωγοί, αντλιοστάσιο, δεξαμενές, δίκτυο διανομής, σύστημα επεξεργασίας, απολύμανση, εσωτερικές υδραυλικές εγκαταστάσεις.</a:t>
            </a:r>
          </a:p>
          <a:p>
            <a:pPr lvl="2">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Σημειώνεται ότι εκτός από την κατάλληλη υγειονομική προστασία των υπόγειων πηγών υδροληψίας και των αγωγών μεταφοράς του νερού, πρέπει υποχρεωτικά να τηρούνται και οι κατάλληλες </a:t>
            </a:r>
            <a:r>
              <a:rPr lang="el-GR" b="1">
                <a:solidFill>
                  <a:srgbClr val="FFFF00"/>
                </a:solidFill>
              </a:rPr>
              <a:t>αποστάσεις ασφαλείας</a:t>
            </a:r>
            <a:r>
              <a:rPr lang="el-GR">
                <a:solidFill>
                  <a:srgbClr val="99FF99"/>
                </a:solidFill>
              </a:rPr>
              <a:t> </a:t>
            </a:r>
            <a:r>
              <a:rPr lang="el-GR" b="1">
                <a:solidFill>
                  <a:srgbClr val="FFFF00"/>
                </a:solidFill>
              </a:rPr>
              <a:t>από γειτονικές εστίες ρύπανσης και μόλυνσης</a:t>
            </a:r>
          </a:p>
          <a:p>
            <a:pPr lvl="2" indent="-227013">
              <a:lnSpc>
                <a:spcPct val="90000"/>
              </a:lnSpc>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a:solidFill>
                <a:srgbClr val="99FF99"/>
              </a:solidFill>
            </a:endParaRPr>
          </a:p>
          <a:p>
            <a:pPr marL="741363" lvl="1" indent="-282575">
              <a:lnSpc>
                <a:spcPct val="90000"/>
              </a:lnSpc>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a:solidFill>
                <a:srgbClr val="99FF99"/>
              </a:solidFill>
            </a:endParaRPr>
          </a:p>
          <a:p>
            <a:pPr marL="741363" lvl="1" indent="-282575">
              <a:lnSpc>
                <a:spcPct val="90000"/>
              </a:lnSpc>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a:solidFill>
                <a:srgbClr val="99FF99"/>
              </a:solidFill>
            </a:endParaRPr>
          </a:p>
        </p:txBody>
      </p:sp>
      <p:sp>
        <p:nvSpPr>
          <p:cNvPr id="54275"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a:t>
            </a:r>
          </a:p>
        </p:txBody>
      </p:sp>
      <p:sp>
        <p:nvSpPr>
          <p:cNvPr id="55298" name="Text Box 2"/>
          <p:cNvSpPr txBox="1">
            <a:spLocks noChangeArrowheads="1"/>
          </p:cNvSpPr>
          <p:nvPr/>
        </p:nvSpPr>
        <p:spPr bwMode="auto">
          <a:xfrm>
            <a:off x="457200" y="1052513"/>
            <a:ext cx="8229600" cy="5073650"/>
          </a:xfrm>
          <a:prstGeom prst="rect">
            <a:avLst/>
          </a:prstGeom>
          <a:noFill/>
          <a:ln w="9525" cap="flat">
            <a:noFill/>
            <a:round/>
            <a:headEnd/>
            <a:tailEnd/>
          </a:ln>
          <a:effectLst/>
        </p:spPr>
        <p:txBody>
          <a:bodyPr/>
          <a:lstStyle/>
          <a:p>
            <a:pPr marL="339725" indent="-339725">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Καποδιστριακοί (Καλλικράτειοι) Δήμοι – Υγειονομικές υποχρεώσεις</a:t>
            </a:r>
          </a:p>
          <a:p>
            <a:pPr marL="739775" lvl="1" indent="-282575">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Οι </a:t>
            </a:r>
            <a:r>
              <a:rPr lang="el-GR" sz="1800" b="1">
                <a:solidFill>
                  <a:srgbClr val="FFFF00"/>
                </a:solidFill>
              </a:rPr>
              <a:t>εργαστηριακές αναλύσεις</a:t>
            </a:r>
            <a:r>
              <a:rPr lang="el-GR" sz="1800">
                <a:solidFill>
                  <a:srgbClr val="99FF99"/>
                </a:solidFill>
              </a:rPr>
              <a:t> των υπεύθυνων ύδρευσης θα διενεργούνται </a:t>
            </a:r>
          </a:p>
          <a:p>
            <a:pPr lvl="2">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σε </a:t>
            </a:r>
            <a:r>
              <a:rPr lang="el-GR" sz="1800" b="1">
                <a:solidFill>
                  <a:srgbClr val="FFFF00"/>
                </a:solidFill>
              </a:rPr>
              <a:t>οργανωμένα εργαστήρια των υπευθύνων Ο.Τ.Α</a:t>
            </a:r>
            <a:r>
              <a:rPr lang="el-GR" sz="1800">
                <a:solidFill>
                  <a:srgbClr val="99FF99"/>
                </a:solidFill>
              </a:rPr>
              <a:t>., Δ.Ε.Υ.Α., Ε.Τ.Β.Α., της περιοχής ευθύνης του, ή </a:t>
            </a:r>
          </a:p>
          <a:p>
            <a:pPr lvl="2">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σε συνεργασία με οργανωμένα εργαστήρια γειτονικών Ο.Τ.Α., ενώ </a:t>
            </a:r>
          </a:p>
          <a:p>
            <a:pPr marL="739775" lvl="1" indent="-282575">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οι εργαστηριακές αναλύσεις για λογαριασμό των λοιπών αρμόδιων Αρχών θα διενεργούνται σε </a:t>
            </a:r>
          </a:p>
          <a:p>
            <a:pPr lvl="2">
              <a:spcBef>
                <a:spcPts val="45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b="1">
                <a:solidFill>
                  <a:srgbClr val="FFFF00"/>
                </a:solidFill>
              </a:rPr>
              <a:t>Δημόσια</a:t>
            </a:r>
            <a:r>
              <a:rPr lang="el-GR" sz="1800">
                <a:solidFill>
                  <a:srgbClr val="99FF99"/>
                </a:solidFill>
              </a:rPr>
              <a:t> (Κ.Ε.Δ.Υ., Γ.Χ.Κ.) και </a:t>
            </a:r>
          </a:p>
          <a:p>
            <a:pPr lvl="2">
              <a:spcBef>
                <a:spcPts val="45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b="1">
                <a:solidFill>
                  <a:srgbClr val="FFFF00"/>
                </a:solidFill>
              </a:rPr>
              <a:t>Πανεπιστημιακά εργαστήρια</a:t>
            </a:r>
          </a:p>
          <a:p>
            <a:pPr marL="739775" lvl="1" indent="-282575">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Οι εργαστηριακές εξετάσεις </a:t>
            </a:r>
            <a:r>
              <a:rPr lang="el-GR" sz="1800" b="1">
                <a:solidFill>
                  <a:srgbClr val="FFFF00"/>
                </a:solidFill>
              </a:rPr>
              <a:t>δεν αποτελούν τη μόνη βάση</a:t>
            </a:r>
            <a:r>
              <a:rPr lang="el-GR" sz="1800">
                <a:solidFill>
                  <a:srgbClr val="99FF99"/>
                </a:solidFill>
              </a:rPr>
              <a:t> για να γίνει αποδεκτή ή να απορριφθεί μια ύδρευση, αν δεν επιβεβαιώνονται από τα πορίσματα της υγειονομικής αναγνώρισης</a:t>
            </a:r>
          </a:p>
          <a:p>
            <a:pPr marL="739775" lvl="1" indent="-282575">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«…η αναγνώριση επιτρέπει την </a:t>
            </a:r>
            <a:r>
              <a:rPr lang="el-GR" sz="1800" b="1">
                <a:solidFill>
                  <a:srgbClr val="FFFF00"/>
                </a:solidFill>
              </a:rPr>
              <a:t>επισήμανση των υπαρκτών και ακόμη δυνητικών κινδύνων</a:t>
            </a:r>
            <a:r>
              <a:rPr lang="el-GR" sz="1800">
                <a:solidFill>
                  <a:srgbClr val="99FF99"/>
                </a:solidFill>
              </a:rPr>
              <a:t>…»</a:t>
            </a:r>
          </a:p>
          <a:p>
            <a:pPr marL="741363" lvl="1" indent="-282575">
              <a:spcBef>
                <a:spcPts val="45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sz="1800">
              <a:solidFill>
                <a:srgbClr val="99FF99"/>
              </a:solidFill>
            </a:endParaRPr>
          </a:p>
          <a:p>
            <a:pPr marL="741363" lvl="1" indent="-282575">
              <a:spcBef>
                <a:spcPts val="45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sz="1800">
              <a:solidFill>
                <a:srgbClr val="99FF99"/>
              </a:solidFill>
            </a:endParaRPr>
          </a:p>
        </p:txBody>
      </p:sp>
      <p:sp>
        <p:nvSpPr>
          <p:cNvPr id="55299"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Πρόοδος Εφαρμογής του Θεσμικού Πλαισίου</a:t>
            </a:r>
          </a:p>
        </p:txBody>
      </p:sp>
      <p:sp>
        <p:nvSpPr>
          <p:cNvPr id="56322" name="Oval 2"/>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
        <p:nvSpPr>
          <p:cNvPr id="56323" name="Text Box 3"/>
          <p:cNvSpPr txBox="1">
            <a:spLocks noChangeArrowheads="1"/>
          </p:cNvSpPr>
          <p:nvPr/>
        </p:nvSpPr>
        <p:spPr bwMode="auto">
          <a:xfrm>
            <a:off x="1057275" y="1125538"/>
            <a:ext cx="6838950" cy="336550"/>
          </a:xfrm>
          <a:prstGeom prst="rect">
            <a:avLst/>
          </a:prstGeom>
          <a:noFill/>
          <a:ln w="9360" cap="sq">
            <a:solidFill>
              <a:srgbClr val="FF6600"/>
            </a:solidFill>
            <a:miter lim="800000"/>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b="1">
                <a:solidFill>
                  <a:srgbClr val="FFCC00"/>
                </a:solidFill>
                <a:latin typeface="Verdana" pitchFamily="34" charset="0"/>
              </a:rPr>
              <a:t>Θεσμικό Πλαίσιο Ευρωπαϊκής Ένωσης</a:t>
            </a:r>
            <a:r>
              <a:rPr lang="en-US" sz="1600" b="1">
                <a:solidFill>
                  <a:srgbClr val="FFCC00"/>
                </a:solidFill>
                <a:latin typeface="Verdana" pitchFamily="34" charset="0"/>
              </a:rPr>
              <a:t> – </a:t>
            </a:r>
            <a:r>
              <a:rPr lang="el-GR" sz="1600" b="1">
                <a:solidFill>
                  <a:srgbClr val="FFCC00"/>
                </a:solidFill>
                <a:latin typeface="Verdana" pitchFamily="34" charset="0"/>
              </a:rPr>
              <a:t>Δεκ.</a:t>
            </a:r>
            <a:r>
              <a:rPr lang="en-US" sz="1600" b="1">
                <a:solidFill>
                  <a:srgbClr val="FFCC00"/>
                </a:solidFill>
                <a:latin typeface="Verdana" pitchFamily="34" charset="0"/>
              </a:rPr>
              <a:t> 2000 -&gt; 2015</a:t>
            </a:r>
          </a:p>
        </p:txBody>
      </p:sp>
      <p:grpSp>
        <p:nvGrpSpPr>
          <p:cNvPr id="56324" name="Group 4"/>
          <p:cNvGrpSpPr>
            <a:grpSpLocks/>
          </p:cNvGrpSpPr>
          <p:nvPr/>
        </p:nvGrpSpPr>
        <p:grpSpPr bwMode="auto">
          <a:xfrm>
            <a:off x="2362200" y="5915025"/>
            <a:ext cx="6626225" cy="530225"/>
            <a:chOff x="1488" y="3726"/>
            <a:chExt cx="4174" cy="334"/>
          </a:xfrm>
        </p:grpSpPr>
        <p:sp>
          <p:nvSpPr>
            <p:cNvPr id="56325" name="Freeform 5"/>
            <p:cNvSpPr>
              <a:spLocks noChangeArrowheads="1"/>
            </p:cNvSpPr>
            <p:nvPr/>
          </p:nvSpPr>
          <p:spPr bwMode="auto">
            <a:xfrm flipV="1">
              <a:off x="1488" y="3726"/>
              <a:ext cx="4174" cy="334"/>
            </a:xfrm>
            <a:custGeom>
              <a:avLst/>
              <a:gdLst>
                <a:gd name="G0" fmla="+- 46475 0 0"/>
                <a:gd name="G1" fmla="+- 1 0 0"/>
                <a:gd name="G2" fmla="+- 2 0 0"/>
                <a:gd name="G3" fmla="*/ 1 895 51712"/>
                <a:gd name="T0" fmla="*/ 3930 w 21600"/>
                <a:gd name="T1" fmla="*/ 168 h 21600"/>
                <a:gd name="T2" fmla="*/ 2088 w 21600"/>
                <a:gd name="T3" fmla="*/ 336 h 21600"/>
                <a:gd name="T4" fmla="*/ 246 w 21600"/>
                <a:gd name="T5" fmla="*/ 168 h 21600"/>
                <a:gd name="T6" fmla="*/ 2088 w 21600"/>
                <a:gd name="T7" fmla="*/ 0 h 21600"/>
                <a:gd name="T8" fmla="*/ 3072 w 21600"/>
                <a:gd name="T9" fmla="*/ 3086 h 21600"/>
                <a:gd name="T10" fmla="*/ 18528 w 21600"/>
                <a:gd name="T11" fmla="*/ 18514 h 21600"/>
              </a:gdLst>
              <a:ahLst/>
              <a:cxnLst>
                <a:cxn ang="0">
                  <a:pos x="T0" y="T1"/>
                </a:cxn>
                <a:cxn ang="0">
                  <a:pos x="T2" y="T3"/>
                </a:cxn>
                <a:cxn ang="0">
                  <a:pos x="T4" y="T5"/>
                </a:cxn>
                <a:cxn ang="0">
                  <a:pos x="T6" y="T7"/>
                </a:cxn>
              </a:cxnLst>
              <a:rect l="T8" t="T9" r="T10" b="T11"/>
              <a:pathLst>
                <a:path w="21600" h="21600">
                  <a:moveTo>
                    <a:pt x="0" y="0"/>
                  </a:moveTo>
                  <a:lnTo>
                    <a:pt x="2539" y="21600"/>
                  </a:lnTo>
                  <a:lnTo>
                    <a:pt x="19061" y="21600"/>
                  </a:lnTo>
                  <a:lnTo>
                    <a:pt x="21600" y="0"/>
                  </a:lnTo>
                  <a:close/>
                </a:path>
              </a:pathLst>
            </a:custGeom>
            <a:solidFill>
              <a:srgbClr val="FFCC00"/>
            </a:solidFill>
            <a:ln w="9360" cap="sq">
              <a:solidFill>
                <a:srgbClr val="FF6600"/>
              </a:solidFill>
              <a:miter lim="800000"/>
              <a:headEnd/>
              <a:tailEnd/>
            </a:ln>
            <a:effectLst>
              <a:outerShdw dist="17819" dir="2700000" algn="ctr" rotWithShape="0">
                <a:srgbClr val="000000"/>
              </a:outerShdw>
            </a:effectLst>
          </p:spPr>
          <p:txBody>
            <a:bodyPr wrap="none" anchor="ctr"/>
            <a:lstStyle/>
            <a:p>
              <a:endParaRPr lang="el-GR"/>
            </a:p>
          </p:txBody>
        </p:sp>
        <p:sp>
          <p:nvSpPr>
            <p:cNvPr id="56326" name="Text Box 6"/>
            <p:cNvSpPr txBox="1">
              <a:spLocks noChangeArrowheads="1"/>
            </p:cNvSpPr>
            <p:nvPr/>
          </p:nvSpPr>
          <p:spPr bwMode="auto">
            <a:xfrm>
              <a:off x="2795" y="3774"/>
              <a:ext cx="1599" cy="250"/>
            </a:xfrm>
            <a:prstGeom prst="rect">
              <a:avLst/>
            </a:prstGeom>
            <a:noFill/>
            <a:ln w="9525" cap="flat">
              <a:noFill/>
              <a:round/>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b="1">
                  <a:solidFill>
                    <a:srgbClr val="FF3300"/>
                  </a:solidFill>
                  <a:latin typeface="Verdana" pitchFamily="34" charset="0"/>
                </a:rPr>
                <a:t>Κοινωνική Πίεση</a:t>
              </a:r>
            </a:p>
          </p:txBody>
        </p:sp>
      </p:grpSp>
      <p:grpSp>
        <p:nvGrpSpPr>
          <p:cNvPr id="56327" name="Group 7"/>
          <p:cNvGrpSpPr>
            <a:grpSpLocks/>
          </p:cNvGrpSpPr>
          <p:nvPr/>
        </p:nvGrpSpPr>
        <p:grpSpPr bwMode="auto">
          <a:xfrm>
            <a:off x="825500" y="1462088"/>
            <a:ext cx="5029200" cy="985837"/>
            <a:chOff x="520" y="921"/>
            <a:chExt cx="3168" cy="621"/>
          </a:xfrm>
        </p:grpSpPr>
        <p:sp>
          <p:nvSpPr>
            <p:cNvPr id="56328" name="Text Box 8"/>
            <p:cNvSpPr txBox="1">
              <a:spLocks noChangeArrowheads="1"/>
            </p:cNvSpPr>
            <p:nvPr/>
          </p:nvSpPr>
          <p:spPr bwMode="auto">
            <a:xfrm>
              <a:off x="988" y="1185"/>
              <a:ext cx="2700" cy="211"/>
            </a:xfrm>
            <a:prstGeom prst="rect">
              <a:avLst/>
            </a:prstGeom>
            <a:noFill/>
            <a:ln w="9360" cap="sq">
              <a:solidFill>
                <a:srgbClr val="FF6600"/>
              </a:solidFill>
              <a:miter lim="800000"/>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b="1">
                  <a:solidFill>
                    <a:srgbClr val="FFCC00"/>
                  </a:solidFill>
                  <a:latin typeface="Verdana" pitchFamily="34" charset="0"/>
                </a:rPr>
                <a:t>Εθνικό Θεσμικό Πλαίσιο</a:t>
              </a:r>
              <a:r>
                <a:rPr lang="en-US" sz="1600" b="1">
                  <a:solidFill>
                    <a:srgbClr val="FFCC00"/>
                  </a:solidFill>
                  <a:latin typeface="Verdana" pitchFamily="34" charset="0"/>
                </a:rPr>
                <a:t> – </a:t>
              </a:r>
              <a:r>
                <a:rPr lang="el-GR" sz="1600" b="1">
                  <a:solidFill>
                    <a:srgbClr val="FFCC00"/>
                  </a:solidFill>
                  <a:latin typeface="Verdana" pitchFamily="34" charset="0"/>
                </a:rPr>
                <a:t>Δεκ</a:t>
              </a:r>
              <a:r>
                <a:rPr lang="en-US" sz="1600" b="1">
                  <a:solidFill>
                    <a:srgbClr val="FFCC00"/>
                  </a:solidFill>
                  <a:latin typeface="Verdana" pitchFamily="34" charset="0"/>
                </a:rPr>
                <a:t>. 2003</a:t>
              </a:r>
            </a:p>
          </p:txBody>
        </p:sp>
        <p:cxnSp>
          <p:nvCxnSpPr>
            <p:cNvPr id="56329" name="AutoShape 9"/>
            <p:cNvCxnSpPr>
              <a:cxnSpLocks noChangeShapeType="1"/>
              <a:stCxn id="56323" idx="2"/>
              <a:endCxn id="56328" idx="1"/>
            </p:cNvCxnSpPr>
            <p:nvPr/>
          </p:nvCxnSpPr>
          <p:spPr bwMode="auto">
            <a:xfrm rot="5400000">
              <a:off x="1719" y="190"/>
              <a:ext cx="369" cy="1832"/>
            </a:xfrm>
            <a:prstGeom prst="bentConnector4">
              <a:avLst>
                <a:gd name="adj1" fmla="val 168218"/>
                <a:gd name="adj2" fmla="val 125579"/>
              </a:avLst>
            </a:prstGeom>
            <a:noFill/>
            <a:ln w="9360" cap="sq">
              <a:solidFill>
                <a:srgbClr val="FF6600"/>
              </a:solidFill>
              <a:miter lim="800000"/>
              <a:headEnd/>
              <a:tailEnd type="triangle" w="med" len="med"/>
            </a:ln>
            <a:effectLst/>
          </p:spPr>
        </p:cxnSp>
      </p:grpSp>
      <p:grpSp>
        <p:nvGrpSpPr>
          <p:cNvPr id="56330" name="Group 10"/>
          <p:cNvGrpSpPr>
            <a:grpSpLocks/>
          </p:cNvGrpSpPr>
          <p:nvPr/>
        </p:nvGrpSpPr>
        <p:grpSpPr bwMode="auto">
          <a:xfrm>
            <a:off x="1338263" y="2217738"/>
            <a:ext cx="5403850" cy="795337"/>
            <a:chOff x="843" y="1397"/>
            <a:chExt cx="3404" cy="501"/>
          </a:xfrm>
        </p:grpSpPr>
        <p:sp>
          <p:nvSpPr>
            <p:cNvPr id="56331" name="Text Box 11"/>
            <p:cNvSpPr txBox="1">
              <a:spLocks noChangeArrowheads="1"/>
            </p:cNvSpPr>
            <p:nvPr/>
          </p:nvSpPr>
          <p:spPr bwMode="auto">
            <a:xfrm>
              <a:off x="1251" y="1541"/>
              <a:ext cx="2996" cy="211"/>
            </a:xfrm>
            <a:prstGeom prst="rect">
              <a:avLst/>
            </a:prstGeom>
            <a:noFill/>
            <a:ln w="9360" cap="sq">
              <a:solidFill>
                <a:srgbClr val="FF6600"/>
              </a:solidFill>
              <a:miter lim="800000"/>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b="1">
                  <a:solidFill>
                    <a:srgbClr val="FFCC00"/>
                  </a:solidFill>
                  <a:latin typeface="Verdana" pitchFamily="34" charset="0"/>
                </a:rPr>
                <a:t>Π.Δ. Εφαρμογής του Νόμου – Μάρ. 2007</a:t>
              </a:r>
            </a:p>
          </p:txBody>
        </p:sp>
        <p:cxnSp>
          <p:nvCxnSpPr>
            <p:cNvPr id="56332" name="AutoShape 12"/>
            <p:cNvCxnSpPr>
              <a:cxnSpLocks noChangeShapeType="1"/>
              <a:stCxn id="56328" idx="2"/>
              <a:endCxn id="56331" idx="1"/>
            </p:cNvCxnSpPr>
            <p:nvPr/>
          </p:nvCxnSpPr>
          <p:spPr bwMode="auto">
            <a:xfrm rot="5400000">
              <a:off x="1670" y="977"/>
              <a:ext cx="249" cy="1089"/>
            </a:xfrm>
            <a:prstGeom prst="bentConnector4">
              <a:avLst>
                <a:gd name="adj1" fmla="val 200815"/>
                <a:gd name="adj2" fmla="val 137514"/>
              </a:avLst>
            </a:prstGeom>
            <a:noFill/>
            <a:ln w="9360" cap="sq">
              <a:solidFill>
                <a:srgbClr val="FF6600"/>
              </a:solidFill>
              <a:miter lim="800000"/>
              <a:headEnd/>
              <a:tailEnd type="triangle" w="med" len="med"/>
            </a:ln>
            <a:effectLst/>
          </p:spPr>
        </p:cxnSp>
      </p:grpSp>
      <p:grpSp>
        <p:nvGrpSpPr>
          <p:cNvPr id="56333" name="Group 13"/>
          <p:cNvGrpSpPr>
            <a:grpSpLocks/>
          </p:cNvGrpSpPr>
          <p:nvPr/>
        </p:nvGrpSpPr>
        <p:grpSpPr bwMode="auto">
          <a:xfrm>
            <a:off x="220663" y="6178550"/>
            <a:ext cx="2214562" cy="509588"/>
            <a:chOff x="139" y="3892"/>
            <a:chExt cx="1395" cy="321"/>
          </a:xfrm>
        </p:grpSpPr>
        <p:sp>
          <p:nvSpPr>
            <p:cNvPr id="56334" name="Text Box 14"/>
            <p:cNvSpPr txBox="1">
              <a:spLocks noChangeArrowheads="1"/>
            </p:cNvSpPr>
            <p:nvPr/>
          </p:nvSpPr>
          <p:spPr bwMode="auto">
            <a:xfrm>
              <a:off x="139" y="3892"/>
              <a:ext cx="1001" cy="211"/>
            </a:xfrm>
            <a:prstGeom prst="rect">
              <a:avLst/>
            </a:prstGeom>
            <a:noFill/>
            <a:ln w="9360" cap="sq">
              <a:solidFill>
                <a:srgbClr val="FF6600"/>
              </a:solidFill>
              <a:miter lim="800000"/>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b="1">
                  <a:solidFill>
                    <a:srgbClr val="FFCC00"/>
                  </a:solidFill>
                  <a:latin typeface="Verdana" pitchFamily="34" charset="0"/>
                </a:rPr>
                <a:t>Προβλήματα</a:t>
              </a:r>
            </a:p>
          </p:txBody>
        </p:sp>
        <p:cxnSp>
          <p:nvCxnSpPr>
            <p:cNvPr id="56335" name="AutoShape 15"/>
            <p:cNvCxnSpPr>
              <a:cxnSpLocks noChangeShapeType="1"/>
              <a:stCxn id="56334" idx="3"/>
              <a:endCxn id="56325" idx="2"/>
            </p:cNvCxnSpPr>
            <p:nvPr/>
          </p:nvCxnSpPr>
          <p:spPr bwMode="auto">
            <a:xfrm>
              <a:off x="1141" y="3998"/>
              <a:ext cx="393" cy="60"/>
            </a:xfrm>
            <a:prstGeom prst="bentConnector4">
              <a:avLst>
                <a:gd name="adj1" fmla="val 43153"/>
                <a:gd name="adj2" fmla="val 357301"/>
              </a:avLst>
            </a:prstGeom>
            <a:noFill/>
            <a:ln w="9360" cap="sq">
              <a:solidFill>
                <a:srgbClr val="FF6600"/>
              </a:solidFill>
              <a:miter lim="800000"/>
              <a:headEnd/>
              <a:tailEnd type="triangle" w="med" len="med"/>
            </a:ln>
            <a:effectLst/>
          </p:spPr>
        </p:cxnSp>
      </p:grpSp>
      <p:grpSp>
        <p:nvGrpSpPr>
          <p:cNvPr id="56336" name="Group 16"/>
          <p:cNvGrpSpPr>
            <a:grpSpLocks/>
          </p:cNvGrpSpPr>
          <p:nvPr/>
        </p:nvGrpSpPr>
        <p:grpSpPr bwMode="auto">
          <a:xfrm>
            <a:off x="3348038" y="5153025"/>
            <a:ext cx="4573587" cy="835025"/>
            <a:chOff x="2109" y="3246"/>
            <a:chExt cx="2881" cy="526"/>
          </a:xfrm>
        </p:grpSpPr>
        <p:sp>
          <p:nvSpPr>
            <p:cNvPr id="56337" name="Freeform 17"/>
            <p:cNvSpPr>
              <a:spLocks noChangeArrowheads="1"/>
            </p:cNvSpPr>
            <p:nvPr/>
          </p:nvSpPr>
          <p:spPr bwMode="auto">
            <a:xfrm flipV="1">
              <a:off x="2109" y="3246"/>
              <a:ext cx="2881" cy="334"/>
            </a:xfrm>
            <a:custGeom>
              <a:avLst/>
              <a:gdLst>
                <a:gd name="G0" fmla="+- 47396 0 0"/>
                <a:gd name="G1" fmla="+- 1 0 0"/>
                <a:gd name="G2" fmla="+- 2 0 0"/>
                <a:gd name="G3" fmla="*/ 1 895 51712"/>
                <a:gd name="T0" fmla="*/ 2652 w 21600"/>
                <a:gd name="T1" fmla="*/ 168 h 21600"/>
                <a:gd name="T2" fmla="*/ 1442 w 21600"/>
                <a:gd name="T3" fmla="*/ 336 h 21600"/>
                <a:gd name="T4" fmla="*/ 231 w 21600"/>
                <a:gd name="T5" fmla="*/ 168 h 21600"/>
                <a:gd name="T6" fmla="*/ 1442 w 21600"/>
                <a:gd name="T7" fmla="*/ 0 h 21600"/>
                <a:gd name="T8" fmla="*/ 3529 w 21600"/>
                <a:gd name="T9" fmla="*/ 3536 h 21600"/>
                <a:gd name="T10" fmla="*/ 18071 w 21600"/>
                <a:gd name="T11" fmla="*/ 18064 h 21600"/>
              </a:gdLst>
              <a:ahLst/>
              <a:cxnLst>
                <a:cxn ang="0">
                  <a:pos x="T0" y="T1"/>
                </a:cxn>
                <a:cxn ang="0">
                  <a:pos x="T2" y="T3"/>
                </a:cxn>
                <a:cxn ang="0">
                  <a:pos x="T4" y="T5"/>
                </a:cxn>
                <a:cxn ang="0">
                  <a:pos x="T6" y="T7"/>
                </a:cxn>
              </a:cxnLst>
              <a:rect l="T8" t="T9" r="T10" b="T11"/>
              <a:pathLst>
                <a:path w="21600" h="21600">
                  <a:moveTo>
                    <a:pt x="0" y="0"/>
                  </a:moveTo>
                  <a:lnTo>
                    <a:pt x="3460" y="21600"/>
                  </a:lnTo>
                  <a:lnTo>
                    <a:pt x="18140" y="21600"/>
                  </a:lnTo>
                  <a:lnTo>
                    <a:pt x="21600" y="0"/>
                  </a:lnTo>
                  <a:close/>
                </a:path>
              </a:pathLst>
            </a:custGeom>
            <a:solidFill>
              <a:srgbClr val="FFCC00"/>
            </a:solidFill>
            <a:ln w="9360" cap="sq">
              <a:solidFill>
                <a:srgbClr val="FF6600"/>
              </a:solidFill>
              <a:miter lim="800000"/>
              <a:headEnd/>
              <a:tailEnd/>
            </a:ln>
            <a:effectLst>
              <a:outerShdw dist="17819" dir="2700000" algn="ctr" rotWithShape="0">
                <a:srgbClr val="000000"/>
              </a:outerShdw>
            </a:effectLst>
          </p:spPr>
          <p:txBody>
            <a:bodyPr wrap="none" anchor="ctr"/>
            <a:lstStyle/>
            <a:p>
              <a:endParaRPr lang="el-GR"/>
            </a:p>
          </p:txBody>
        </p:sp>
        <p:sp>
          <p:nvSpPr>
            <p:cNvPr id="56338" name="Text Box 18"/>
            <p:cNvSpPr txBox="1">
              <a:spLocks noChangeArrowheads="1"/>
            </p:cNvSpPr>
            <p:nvPr/>
          </p:nvSpPr>
          <p:spPr bwMode="auto">
            <a:xfrm>
              <a:off x="2612" y="3294"/>
              <a:ext cx="2035" cy="250"/>
            </a:xfrm>
            <a:prstGeom prst="rect">
              <a:avLst/>
            </a:prstGeom>
            <a:noFill/>
            <a:ln w="9525" cap="flat">
              <a:noFill/>
              <a:round/>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b="1">
                  <a:solidFill>
                    <a:srgbClr val="FF3300"/>
                  </a:solidFill>
                  <a:latin typeface="Verdana" pitchFamily="34" charset="0"/>
                </a:rPr>
                <a:t>Ενεργοποίηση Δήμων</a:t>
              </a:r>
            </a:p>
          </p:txBody>
        </p:sp>
        <p:sp>
          <p:nvSpPr>
            <p:cNvPr id="56339" name="AutoShape 19"/>
            <p:cNvSpPr>
              <a:spLocks noChangeArrowheads="1"/>
            </p:cNvSpPr>
            <p:nvPr/>
          </p:nvSpPr>
          <p:spPr bwMode="auto">
            <a:xfrm>
              <a:off x="3312" y="3534"/>
              <a:ext cx="430" cy="238"/>
            </a:xfrm>
            <a:prstGeom prst="upArrow">
              <a:avLst>
                <a:gd name="adj1" fmla="val 50000"/>
                <a:gd name="adj2" fmla="val 54583"/>
              </a:avLst>
            </a:prstGeom>
            <a:solidFill>
              <a:srgbClr val="FF6600"/>
            </a:solidFill>
            <a:ln w="9360" cap="sq">
              <a:solidFill>
                <a:srgbClr val="FF3300"/>
              </a:solidFill>
              <a:miter lim="800000"/>
              <a:headEnd/>
              <a:tailEnd/>
            </a:ln>
            <a:effectLst>
              <a:outerShdw dist="17819" dir="2700000" algn="ctr" rotWithShape="0">
                <a:srgbClr val="000000"/>
              </a:outerShdw>
            </a:effectLst>
          </p:spPr>
          <p:txBody>
            <a:bodyPr wrap="none" anchor="ctr"/>
            <a:lstStyle/>
            <a:p>
              <a:endParaRPr lang="el-GR"/>
            </a:p>
          </p:txBody>
        </p:sp>
      </p:grpSp>
      <p:grpSp>
        <p:nvGrpSpPr>
          <p:cNvPr id="56340" name="Group 20"/>
          <p:cNvGrpSpPr>
            <a:grpSpLocks/>
          </p:cNvGrpSpPr>
          <p:nvPr/>
        </p:nvGrpSpPr>
        <p:grpSpPr bwMode="auto">
          <a:xfrm>
            <a:off x="4248150" y="4391025"/>
            <a:ext cx="2759075" cy="835025"/>
            <a:chOff x="2676" y="2766"/>
            <a:chExt cx="1738" cy="526"/>
          </a:xfrm>
        </p:grpSpPr>
        <p:sp>
          <p:nvSpPr>
            <p:cNvPr id="56341" name="Freeform 21"/>
            <p:cNvSpPr>
              <a:spLocks noChangeArrowheads="1"/>
            </p:cNvSpPr>
            <p:nvPr/>
          </p:nvSpPr>
          <p:spPr bwMode="auto">
            <a:xfrm flipV="1">
              <a:off x="2676" y="2766"/>
              <a:ext cx="1738" cy="334"/>
            </a:xfrm>
            <a:custGeom>
              <a:avLst/>
              <a:gdLst>
                <a:gd name="G0" fmla="+- 48847 0 0"/>
                <a:gd name="G1" fmla="+- 1 0 0"/>
                <a:gd name="G2" fmla="+- 2 0 0"/>
                <a:gd name="G3" fmla="*/ 1 895 51712"/>
                <a:gd name="T0" fmla="*/ 1542 w 21600"/>
                <a:gd name="T1" fmla="*/ 168 h 21600"/>
                <a:gd name="T2" fmla="*/ 870 w 21600"/>
                <a:gd name="T3" fmla="*/ 336 h 21600"/>
                <a:gd name="T4" fmla="*/ 198 w 21600"/>
                <a:gd name="T5" fmla="*/ 168 h 21600"/>
                <a:gd name="T6" fmla="*/ 870 w 21600"/>
                <a:gd name="T7" fmla="*/ 0 h 21600"/>
                <a:gd name="T8" fmla="*/ 4258 w 21600"/>
                <a:gd name="T9" fmla="*/ 4243 h 21600"/>
                <a:gd name="T10" fmla="*/ 17342 w 21600"/>
                <a:gd name="T11" fmla="*/ 17357 h 21600"/>
              </a:gdLst>
              <a:ahLst/>
              <a:cxnLst>
                <a:cxn ang="0">
                  <a:pos x="T0" y="T1"/>
                </a:cxn>
                <a:cxn ang="0">
                  <a:pos x="T2" y="T3"/>
                </a:cxn>
                <a:cxn ang="0">
                  <a:pos x="T4" y="T5"/>
                </a:cxn>
                <a:cxn ang="0">
                  <a:pos x="T6" y="T7"/>
                </a:cxn>
              </a:cxnLst>
              <a:rect l="T8" t="T9" r="T10" b="T11"/>
              <a:pathLst>
                <a:path w="21600" h="21600">
                  <a:moveTo>
                    <a:pt x="0" y="0"/>
                  </a:moveTo>
                  <a:lnTo>
                    <a:pt x="4911" y="21600"/>
                  </a:lnTo>
                  <a:lnTo>
                    <a:pt x="16689" y="21600"/>
                  </a:lnTo>
                  <a:lnTo>
                    <a:pt x="21600" y="0"/>
                  </a:lnTo>
                  <a:close/>
                </a:path>
              </a:pathLst>
            </a:custGeom>
            <a:solidFill>
              <a:srgbClr val="FFCC00"/>
            </a:solidFill>
            <a:ln w="9360" cap="sq">
              <a:solidFill>
                <a:srgbClr val="FF6600"/>
              </a:solidFill>
              <a:miter lim="800000"/>
              <a:headEnd/>
              <a:tailEnd/>
            </a:ln>
            <a:effectLst>
              <a:outerShdw dist="17819" dir="2700000" algn="ctr" rotWithShape="0">
                <a:srgbClr val="000000"/>
              </a:outerShdw>
            </a:effectLst>
          </p:spPr>
          <p:txBody>
            <a:bodyPr wrap="none" anchor="ctr"/>
            <a:lstStyle/>
            <a:p>
              <a:endParaRPr lang="el-GR"/>
            </a:p>
          </p:txBody>
        </p:sp>
        <p:sp>
          <p:nvSpPr>
            <p:cNvPr id="56342" name="Text Box 22"/>
            <p:cNvSpPr txBox="1">
              <a:spLocks noChangeArrowheads="1"/>
            </p:cNvSpPr>
            <p:nvPr/>
          </p:nvSpPr>
          <p:spPr bwMode="auto">
            <a:xfrm>
              <a:off x="3088" y="2830"/>
              <a:ext cx="944" cy="231"/>
            </a:xfrm>
            <a:prstGeom prst="rect">
              <a:avLst/>
            </a:prstGeom>
            <a:noFill/>
            <a:ln w="9525" cap="flat">
              <a:noFill/>
              <a:round/>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800" b="1">
                  <a:solidFill>
                    <a:srgbClr val="FF3300"/>
                  </a:solidFill>
                  <a:latin typeface="Verdana" pitchFamily="34" charset="0"/>
                </a:rPr>
                <a:t>Νομαρχίες</a:t>
              </a:r>
            </a:p>
          </p:txBody>
        </p:sp>
        <p:sp>
          <p:nvSpPr>
            <p:cNvPr id="56343" name="AutoShape 23"/>
            <p:cNvSpPr>
              <a:spLocks noChangeArrowheads="1"/>
            </p:cNvSpPr>
            <p:nvPr/>
          </p:nvSpPr>
          <p:spPr bwMode="auto">
            <a:xfrm>
              <a:off x="3312" y="3054"/>
              <a:ext cx="430" cy="238"/>
            </a:xfrm>
            <a:prstGeom prst="upArrow">
              <a:avLst>
                <a:gd name="adj1" fmla="val 50000"/>
                <a:gd name="adj2" fmla="val 54583"/>
              </a:avLst>
            </a:prstGeom>
            <a:solidFill>
              <a:srgbClr val="FF6600"/>
            </a:solidFill>
            <a:ln w="9360" cap="sq">
              <a:solidFill>
                <a:srgbClr val="FF3300"/>
              </a:solidFill>
              <a:miter lim="800000"/>
              <a:headEnd/>
              <a:tailEnd/>
            </a:ln>
            <a:effectLst>
              <a:outerShdw dist="17819" dir="2700000" algn="ctr" rotWithShape="0">
                <a:srgbClr val="000000"/>
              </a:outerShdw>
            </a:effectLst>
          </p:spPr>
          <p:txBody>
            <a:bodyPr wrap="none" anchor="ctr"/>
            <a:lstStyle/>
            <a:p>
              <a:endParaRPr lang="el-GR"/>
            </a:p>
          </p:txBody>
        </p:sp>
      </p:grpSp>
      <p:grpSp>
        <p:nvGrpSpPr>
          <p:cNvPr id="56344" name="Group 24"/>
          <p:cNvGrpSpPr>
            <a:grpSpLocks/>
          </p:cNvGrpSpPr>
          <p:nvPr/>
        </p:nvGrpSpPr>
        <p:grpSpPr bwMode="auto">
          <a:xfrm>
            <a:off x="4511675" y="3552825"/>
            <a:ext cx="2098675" cy="911225"/>
            <a:chOff x="2842" y="2238"/>
            <a:chExt cx="1322" cy="574"/>
          </a:xfrm>
        </p:grpSpPr>
        <p:sp>
          <p:nvSpPr>
            <p:cNvPr id="56345" name="AutoShape 25"/>
            <p:cNvSpPr>
              <a:spLocks noChangeArrowheads="1"/>
            </p:cNvSpPr>
            <p:nvPr/>
          </p:nvSpPr>
          <p:spPr bwMode="auto">
            <a:xfrm>
              <a:off x="3168" y="2286"/>
              <a:ext cx="814" cy="382"/>
            </a:xfrm>
            <a:prstGeom prst="triangle">
              <a:avLst>
                <a:gd name="adj" fmla="val 50000"/>
              </a:avLst>
            </a:prstGeom>
            <a:solidFill>
              <a:srgbClr val="FFCC00"/>
            </a:solidFill>
            <a:ln w="9360" cap="sq">
              <a:solidFill>
                <a:srgbClr val="FF6600"/>
              </a:solidFill>
              <a:miter lim="800000"/>
              <a:headEnd/>
              <a:tailEnd/>
            </a:ln>
            <a:effectLst>
              <a:outerShdw dist="17819" dir="2700000" algn="ctr" rotWithShape="0">
                <a:srgbClr val="000000"/>
              </a:outerShdw>
            </a:effectLst>
          </p:spPr>
          <p:txBody>
            <a:bodyPr wrap="none" anchor="ctr"/>
            <a:lstStyle/>
            <a:p>
              <a:endParaRPr lang="el-GR"/>
            </a:p>
          </p:txBody>
        </p:sp>
        <p:sp>
          <p:nvSpPr>
            <p:cNvPr id="56346" name="Text Box 26"/>
            <p:cNvSpPr txBox="1">
              <a:spLocks noChangeArrowheads="1"/>
            </p:cNvSpPr>
            <p:nvPr/>
          </p:nvSpPr>
          <p:spPr bwMode="auto">
            <a:xfrm>
              <a:off x="2842" y="2238"/>
              <a:ext cx="1322" cy="211"/>
            </a:xfrm>
            <a:prstGeom prst="rect">
              <a:avLst/>
            </a:prstGeom>
            <a:solidFill>
              <a:srgbClr val="FF6600"/>
            </a:solidFill>
            <a:ln w="9360" cap="sq">
              <a:solidFill>
                <a:srgbClr val="FF3300"/>
              </a:solidFill>
              <a:miter lim="800000"/>
              <a:headEnd/>
              <a:tailEnd/>
            </a:ln>
            <a:effectLst>
              <a:outerShdw dist="17819" dir="2700000" algn="ctr" rotWithShape="0">
                <a:srgbClr val="000000"/>
              </a:outerShdw>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b="1">
                  <a:solidFill>
                    <a:srgbClr val="FFFFFF"/>
                  </a:solidFill>
                  <a:latin typeface="Verdana" pitchFamily="34" charset="0"/>
                </a:rPr>
                <a:t>Κενό Διαχείρισης</a:t>
              </a:r>
            </a:p>
          </p:txBody>
        </p:sp>
        <p:sp>
          <p:nvSpPr>
            <p:cNvPr id="56347" name="AutoShape 27"/>
            <p:cNvSpPr>
              <a:spLocks noChangeArrowheads="1"/>
            </p:cNvSpPr>
            <p:nvPr/>
          </p:nvSpPr>
          <p:spPr bwMode="auto">
            <a:xfrm>
              <a:off x="3312" y="2574"/>
              <a:ext cx="430" cy="238"/>
            </a:xfrm>
            <a:prstGeom prst="upArrow">
              <a:avLst>
                <a:gd name="adj1" fmla="val 50000"/>
                <a:gd name="adj2" fmla="val 54583"/>
              </a:avLst>
            </a:prstGeom>
            <a:solidFill>
              <a:srgbClr val="FF6600"/>
            </a:solidFill>
            <a:ln w="9360" cap="sq">
              <a:solidFill>
                <a:srgbClr val="FF3300"/>
              </a:solidFill>
              <a:miter lim="800000"/>
              <a:headEnd/>
              <a:tailEnd/>
            </a:ln>
            <a:effectLst>
              <a:outerShdw dist="17819" dir="2700000" algn="ctr" rotWithShape="0">
                <a:srgbClr val="000000"/>
              </a:outerShdw>
            </a:effectLst>
          </p:spPr>
          <p:txBody>
            <a:bodyPr wrap="none" anchor="ctr"/>
            <a:lstStyle/>
            <a:p>
              <a:endParaRPr lang="el-GR"/>
            </a:p>
          </p:txBody>
        </p:sp>
      </p:grpSp>
      <p:pic>
        <p:nvPicPr>
          <p:cNvPr id="56348" name="Picture 28"/>
          <p:cNvPicPr>
            <a:picLocks noChangeAspect="1" noChangeArrowheads="1"/>
          </p:cNvPicPr>
          <p:nvPr/>
        </p:nvPicPr>
        <p:blipFill>
          <a:blip r:embed="rId3" cstate="print"/>
          <a:srcRect/>
          <a:stretch>
            <a:fillRect/>
          </a:stretch>
        </p:blipFill>
        <p:spPr bwMode="auto">
          <a:xfrm>
            <a:off x="8243888" y="981075"/>
            <a:ext cx="765175" cy="1320800"/>
          </a:xfrm>
          <a:prstGeom prst="rect">
            <a:avLst/>
          </a:prstGeom>
          <a:noFill/>
          <a:ln w="9525" cap="flat">
            <a:noFill/>
            <a:round/>
            <a:headEnd/>
            <a:tailEnd/>
          </a:ln>
          <a:effectLst/>
        </p:spPr>
      </p:pic>
      <p:grpSp>
        <p:nvGrpSpPr>
          <p:cNvPr id="56349" name="Group 29"/>
          <p:cNvGrpSpPr>
            <a:grpSpLocks/>
          </p:cNvGrpSpPr>
          <p:nvPr/>
        </p:nvGrpSpPr>
        <p:grpSpPr bwMode="auto">
          <a:xfrm>
            <a:off x="1754188" y="2784475"/>
            <a:ext cx="4260850" cy="908050"/>
            <a:chOff x="1105" y="1754"/>
            <a:chExt cx="2684" cy="572"/>
          </a:xfrm>
        </p:grpSpPr>
        <p:sp>
          <p:nvSpPr>
            <p:cNvPr id="56350" name="Text Box 30"/>
            <p:cNvSpPr txBox="1">
              <a:spLocks noChangeArrowheads="1"/>
            </p:cNvSpPr>
            <p:nvPr/>
          </p:nvSpPr>
          <p:spPr bwMode="auto">
            <a:xfrm>
              <a:off x="1408" y="1969"/>
              <a:ext cx="2381" cy="211"/>
            </a:xfrm>
            <a:prstGeom prst="rect">
              <a:avLst/>
            </a:prstGeom>
            <a:noFill/>
            <a:ln w="9360" cap="sq">
              <a:solidFill>
                <a:srgbClr val="FF6600"/>
              </a:solidFill>
              <a:miter lim="800000"/>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b="1">
                  <a:solidFill>
                    <a:srgbClr val="FFCC00"/>
                  </a:solidFill>
                  <a:latin typeface="Verdana" pitchFamily="34" charset="0"/>
                </a:rPr>
                <a:t>Εφαρμογή Σχεδίων Διαχείρισης;</a:t>
              </a:r>
            </a:p>
          </p:txBody>
        </p:sp>
        <p:cxnSp>
          <p:nvCxnSpPr>
            <p:cNvPr id="56351" name="AutoShape 31"/>
            <p:cNvCxnSpPr>
              <a:cxnSpLocks noChangeShapeType="1"/>
              <a:stCxn id="56331" idx="2"/>
              <a:endCxn id="56350" idx="1"/>
            </p:cNvCxnSpPr>
            <p:nvPr/>
          </p:nvCxnSpPr>
          <p:spPr bwMode="auto">
            <a:xfrm rot="5400000">
              <a:off x="1918" y="1243"/>
              <a:ext cx="320" cy="1342"/>
            </a:xfrm>
            <a:prstGeom prst="bentConnector4">
              <a:avLst>
                <a:gd name="adj1" fmla="val 178528"/>
                <a:gd name="adj2" fmla="val 122583"/>
              </a:avLst>
            </a:prstGeom>
            <a:noFill/>
            <a:ln w="9360" cap="sq">
              <a:solidFill>
                <a:srgbClr val="FF6600"/>
              </a:solidFill>
              <a:miter lim="800000"/>
              <a:headEnd/>
              <a:tailEnd type="triangle" w="med" len="med"/>
            </a:ln>
            <a:effectLst/>
          </p:spPr>
        </p:cxn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56323"/>
                                        </p:tgtEl>
                                        <p:attrNameLst>
                                          <p:attrName>style.visibility</p:attrName>
                                        </p:attrNameLst>
                                      </p:cBhvr>
                                      <p:to>
                                        <p:strVal val="visible"/>
                                      </p:to>
                                    </p:set>
                                    <p:animEffect transition="in" filter="wipe(up)">
                                      <p:cBhvr additive="repl">
                                        <p:cTn id="7" dur="500"/>
                                        <p:tgtEl>
                                          <p:spTgt spid="563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additive="repl">
                                        <p:cTn id="11" dur="1" fill="hold">
                                          <p:stCondLst>
                                            <p:cond delay="0"/>
                                          </p:stCondLst>
                                        </p:cTn>
                                        <p:tgtEl>
                                          <p:spTgt spid="56327"/>
                                        </p:tgtEl>
                                        <p:attrNameLst>
                                          <p:attrName>style.visibility</p:attrName>
                                        </p:attrNameLst>
                                      </p:cBhvr>
                                      <p:to>
                                        <p:strVal val="visible"/>
                                      </p:to>
                                    </p:set>
                                    <p:animEffect transition="in" filter="wipe(up)">
                                      <p:cBhvr additive="repl">
                                        <p:cTn id="12" dur="500"/>
                                        <p:tgtEl>
                                          <p:spTgt spid="563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additive="repl">
                                        <p:cTn id="16" dur="1" fill="hold">
                                          <p:stCondLst>
                                            <p:cond delay="0"/>
                                          </p:stCondLst>
                                        </p:cTn>
                                        <p:tgtEl>
                                          <p:spTgt spid="56330"/>
                                        </p:tgtEl>
                                        <p:attrNameLst>
                                          <p:attrName>style.visibility</p:attrName>
                                        </p:attrNameLst>
                                      </p:cBhvr>
                                      <p:to>
                                        <p:strVal val="visible"/>
                                      </p:to>
                                    </p:set>
                                    <p:animEffect transition="in" filter="wipe(up)">
                                      <p:cBhvr additive="repl">
                                        <p:cTn id="17" dur="500"/>
                                        <p:tgtEl>
                                          <p:spTgt spid="563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additive="repl">
                                        <p:cTn id="21" dur="1" fill="hold">
                                          <p:stCondLst>
                                            <p:cond delay="0"/>
                                          </p:stCondLst>
                                        </p:cTn>
                                        <p:tgtEl>
                                          <p:spTgt spid="56349"/>
                                        </p:tgtEl>
                                        <p:attrNameLst>
                                          <p:attrName>style.visibility</p:attrName>
                                        </p:attrNameLst>
                                      </p:cBhvr>
                                      <p:to>
                                        <p:strVal val="visible"/>
                                      </p:to>
                                    </p:set>
                                    <p:animEffect transition="in" filter="wipe(up)">
                                      <p:cBhvr additive="repl">
                                        <p:cTn id="22" dur="500"/>
                                        <p:tgtEl>
                                          <p:spTgt spid="563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additive="repl">
                                        <p:cTn id="26" dur="1" fill="hold">
                                          <p:stCondLst>
                                            <p:cond delay="0"/>
                                          </p:stCondLst>
                                        </p:cTn>
                                        <p:tgtEl>
                                          <p:spTgt spid="56333"/>
                                        </p:tgtEl>
                                        <p:attrNameLst>
                                          <p:attrName>style.visibility</p:attrName>
                                        </p:attrNameLst>
                                      </p:cBhvr>
                                      <p:to>
                                        <p:strVal val="visible"/>
                                      </p:to>
                                    </p:set>
                                    <p:animEffect transition="in" filter="wipe(down)">
                                      <p:cBhvr additive="repl">
                                        <p:cTn id="27" dur="500"/>
                                        <p:tgtEl>
                                          <p:spTgt spid="563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additive="repl">
                                        <p:cTn id="31" dur="1" fill="hold">
                                          <p:stCondLst>
                                            <p:cond delay="0"/>
                                          </p:stCondLst>
                                        </p:cTn>
                                        <p:tgtEl>
                                          <p:spTgt spid="56324"/>
                                        </p:tgtEl>
                                        <p:attrNameLst>
                                          <p:attrName>style.visibility</p:attrName>
                                        </p:attrNameLst>
                                      </p:cBhvr>
                                      <p:to>
                                        <p:strVal val="visible"/>
                                      </p:to>
                                    </p:set>
                                    <p:animEffect transition="in" filter="wipe(down)">
                                      <p:cBhvr additive="repl">
                                        <p:cTn id="32" dur="500"/>
                                        <p:tgtEl>
                                          <p:spTgt spid="563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additive="repl">
                                        <p:cTn id="36" dur="1" fill="hold">
                                          <p:stCondLst>
                                            <p:cond delay="0"/>
                                          </p:stCondLst>
                                        </p:cTn>
                                        <p:tgtEl>
                                          <p:spTgt spid="56336"/>
                                        </p:tgtEl>
                                        <p:attrNameLst>
                                          <p:attrName>style.visibility</p:attrName>
                                        </p:attrNameLst>
                                      </p:cBhvr>
                                      <p:to>
                                        <p:strVal val="visible"/>
                                      </p:to>
                                    </p:set>
                                    <p:animEffect transition="in" filter="wipe(down)">
                                      <p:cBhvr additive="repl">
                                        <p:cTn id="37" dur="500"/>
                                        <p:tgtEl>
                                          <p:spTgt spid="563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additive="repl">
                                        <p:cTn id="41" dur="1" fill="hold">
                                          <p:stCondLst>
                                            <p:cond delay="0"/>
                                          </p:stCondLst>
                                        </p:cTn>
                                        <p:tgtEl>
                                          <p:spTgt spid="56340"/>
                                        </p:tgtEl>
                                        <p:attrNameLst>
                                          <p:attrName>style.visibility</p:attrName>
                                        </p:attrNameLst>
                                      </p:cBhvr>
                                      <p:to>
                                        <p:strVal val="visible"/>
                                      </p:to>
                                    </p:set>
                                    <p:animEffect transition="in" filter="wipe(down)">
                                      <p:cBhvr additive="repl">
                                        <p:cTn id="42" dur="500"/>
                                        <p:tgtEl>
                                          <p:spTgt spid="563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additive="repl">
                                        <p:cTn id="46" dur="1" fill="hold">
                                          <p:stCondLst>
                                            <p:cond delay="0"/>
                                          </p:stCondLst>
                                        </p:cTn>
                                        <p:tgtEl>
                                          <p:spTgt spid="56344"/>
                                        </p:tgtEl>
                                        <p:attrNameLst>
                                          <p:attrName>style.visibility</p:attrName>
                                        </p:attrNameLst>
                                      </p:cBhvr>
                                      <p:to>
                                        <p:strVal val="visible"/>
                                      </p:to>
                                    </p:set>
                                    <p:animEffect transition="in" filter="wipe(down)">
                                      <p:cBhvr additive="repl">
                                        <p:cTn id="47" dur="500"/>
                                        <p:tgtEl>
                                          <p:spTgt spid="56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Πώς προσεγγίζεται ένα πρόβλημα διαχείρισης;</a:t>
            </a:r>
          </a:p>
        </p:txBody>
      </p:sp>
      <p:sp>
        <p:nvSpPr>
          <p:cNvPr id="57346" name="Text Box 2"/>
          <p:cNvSpPr txBox="1">
            <a:spLocks noChangeArrowheads="1"/>
          </p:cNvSpPr>
          <p:nvPr/>
        </p:nvSpPr>
        <p:spPr bwMode="auto">
          <a:xfrm>
            <a:off x="457200" y="1052513"/>
            <a:ext cx="8229600" cy="5073650"/>
          </a:xfrm>
          <a:prstGeom prst="rect">
            <a:avLst/>
          </a:prstGeom>
          <a:noFill/>
          <a:ln w="9525" cap="flat">
            <a:noFill/>
            <a:round/>
            <a:headEnd/>
            <a:tailEnd/>
          </a:ln>
          <a:effectLst/>
        </p:spPr>
        <p:txBody>
          <a:bodyPr/>
          <a:lstStyle/>
          <a:p>
            <a:pPr marL="339725" indent="-33972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99FF99"/>
                </a:solidFill>
              </a:rPr>
              <a:t>Γενικές αρχές της διαχείρισης υδατικών πόρων</a:t>
            </a:r>
          </a:p>
          <a:p>
            <a:pPr marL="739775" lvl="1" indent="-28257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Γενικά αποδεκτές επιστημονικές απόψεις</a:t>
            </a:r>
          </a:p>
          <a:p>
            <a:pPr marL="739775" lvl="1" indent="-28257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Κατάλληλες μεθοδολογίες και εργαλεία</a:t>
            </a:r>
          </a:p>
          <a:p>
            <a:pPr marL="339725" indent="-33972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99FF99"/>
                </a:solidFill>
              </a:rPr>
              <a:t>Ισχύον θεσμικό πλαίσιο</a:t>
            </a:r>
          </a:p>
          <a:p>
            <a:pPr marL="739775" lvl="1" indent="-28257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Ευρωπαϊκή Νομοθεσία</a:t>
            </a:r>
          </a:p>
          <a:p>
            <a:pPr marL="739775" lvl="1" indent="-28257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Ελληνική Νομοθεσία</a:t>
            </a:r>
          </a:p>
          <a:p>
            <a:pPr marL="339725" indent="-33972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 </a:t>
            </a:r>
            <a:r>
              <a:rPr lang="el-GR" b="1">
                <a:solidFill>
                  <a:srgbClr val="99FF99"/>
                </a:solidFill>
              </a:rPr>
              <a:t>Χαρακτηριστικά του ενδιαφερόμενου φορέα</a:t>
            </a:r>
          </a:p>
          <a:p>
            <a:pPr marL="739775" lvl="1" indent="-28257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Υποχρεώσεις, αρμοδιότητες και δυνατότητες</a:t>
            </a:r>
          </a:p>
          <a:p>
            <a:pPr marL="739775" lvl="1" indent="-28257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Αναπτυξιακά χαρακτηριστικά και γενικά ανθρώπινη δραστηριότητα στην περιοχή</a:t>
            </a:r>
          </a:p>
          <a:p>
            <a:pPr lvl="2">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Ανάγκες</a:t>
            </a:r>
          </a:p>
          <a:p>
            <a:pPr lvl="2">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Περιβαλλοντικές πιέσεις</a:t>
            </a:r>
          </a:p>
          <a:p>
            <a:pPr marL="339725" indent="-33972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99FF99"/>
                </a:solidFill>
              </a:rPr>
              <a:t>Χαρακτηριστικά του ίδιου του φυσικού πόρου στην περιοχή</a:t>
            </a:r>
          </a:p>
          <a:p>
            <a:pPr marL="739775" lvl="1" indent="-282575">
              <a:lnSpc>
                <a:spcPct val="90000"/>
              </a:lnSpc>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Χωροχρονικά κατανεμημένη ποσοτική και ποιοτική διαθεσιμότητα του νερού</a:t>
            </a:r>
          </a:p>
          <a:p>
            <a:pPr marL="741363" lvl="1" indent="-282575">
              <a:lnSpc>
                <a:spcPct val="90000"/>
              </a:lnSpc>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a:solidFill>
                <a:srgbClr val="99FF99"/>
              </a:solidFill>
            </a:endParaRPr>
          </a:p>
          <a:p>
            <a:pPr marL="341313" indent="-339725">
              <a:lnSpc>
                <a:spcPct val="90000"/>
              </a:lnSpc>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a:solidFill>
                <a:srgbClr val="99FF99"/>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57346">
                                            <p:txEl>
                                              <p:pRg st="0" end="0"/>
                                            </p:txEl>
                                          </p:spTgt>
                                        </p:tgtEl>
                                        <p:attrNameLst>
                                          <p:attrName>style.visibility</p:attrName>
                                        </p:attrNameLst>
                                      </p:cBhvr>
                                      <p:to>
                                        <p:strVal val="visible"/>
                                      </p:to>
                                    </p:set>
                                    <p:animEffect transition="in" filter="wipe(up)">
                                      <p:cBhvr additive="repl">
                                        <p:cTn id="7" dur="500"/>
                                        <p:tgtEl>
                                          <p:spTgt spid="57346">
                                            <p:txEl>
                                              <p:pRg st="0" end="0"/>
                                            </p:txEl>
                                          </p:spTgt>
                                        </p:tgtEl>
                                      </p:cBhvr>
                                    </p:animEffect>
                                  </p:childTnLst>
                                </p:cTn>
                              </p:par>
                              <p:par>
                                <p:cTn id="8" presetID="22" presetClass="entr" presetSubtype="1" fill="hold" nodeType="withEffect">
                                  <p:stCondLst>
                                    <p:cond delay="0"/>
                                  </p:stCondLst>
                                  <p:childTnLst>
                                    <p:set>
                                      <p:cBhvr additive="repl">
                                        <p:cTn id="9" dur="1" fill="hold">
                                          <p:stCondLst>
                                            <p:cond delay="0"/>
                                          </p:stCondLst>
                                        </p:cTn>
                                        <p:tgtEl>
                                          <p:spTgt spid="57346">
                                            <p:txEl>
                                              <p:pRg st="1" end="1"/>
                                            </p:txEl>
                                          </p:spTgt>
                                        </p:tgtEl>
                                        <p:attrNameLst>
                                          <p:attrName>style.visibility</p:attrName>
                                        </p:attrNameLst>
                                      </p:cBhvr>
                                      <p:to>
                                        <p:strVal val="visible"/>
                                      </p:to>
                                    </p:set>
                                    <p:animEffect transition="in" filter="wipe(up)">
                                      <p:cBhvr additive="repl">
                                        <p:cTn id="10" dur="500"/>
                                        <p:tgtEl>
                                          <p:spTgt spid="57346">
                                            <p:txEl>
                                              <p:pRg st="1" end="1"/>
                                            </p:txEl>
                                          </p:spTgt>
                                        </p:tgtEl>
                                      </p:cBhvr>
                                    </p:animEffect>
                                  </p:childTnLst>
                                </p:cTn>
                              </p:par>
                              <p:par>
                                <p:cTn id="11" presetID="22" presetClass="entr" presetSubtype="1" fill="hold" nodeType="withEffect">
                                  <p:stCondLst>
                                    <p:cond delay="0"/>
                                  </p:stCondLst>
                                  <p:childTnLst>
                                    <p:set>
                                      <p:cBhvr additive="repl">
                                        <p:cTn id="12" dur="1" fill="hold">
                                          <p:stCondLst>
                                            <p:cond delay="0"/>
                                          </p:stCondLst>
                                        </p:cTn>
                                        <p:tgtEl>
                                          <p:spTgt spid="57346">
                                            <p:txEl>
                                              <p:pRg st="2" end="2"/>
                                            </p:txEl>
                                          </p:spTgt>
                                        </p:tgtEl>
                                        <p:attrNameLst>
                                          <p:attrName>style.visibility</p:attrName>
                                        </p:attrNameLst>
                                      </p:cBhvr>
                                      <p:to>
                                        <p:strVal val="visible"/>
                                      </p:to>
                                    </p:set>
                                    <p:animEffect transition="in" filter="wipe(up)">
                                      <p:cBhvr additive="repl">
                                        <p:cTn id="13" dur="500"/>
                                        <p:tgtEl>
                                          <p:spTgt spid="5734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additive="repl">
                                        <p:cTn id="17" dur="1" fill="hold">
                                          <p:stCondLst>
                                            <p:cond delay="0"/>
                                          </p:stCondLst>
                                        </p:cTn>
                                        <p:tgtEl>
                                          <p:spTgt spid="57346">
                                            <p:txEl>
                                              <p:pRg st="3" end="3"/>
                                            </p:txEl>
                                          </p:spTgt>
                                        </p:tgtEl>
                                        <p:attrNameLst>
                                          <p:attrName>style.visibility</p:attrName>
                                        </p:attrNameLst>
                                      </p:cBhvr>
                                      <p:to>
                                        <p:strVal val="visible"/>
                                      </p:to>
                                    </p:set>
                                    <p:animEffect transition="in" filter="wipe(up)">
                                      <p:cBhvr additive="repl">
                                        <p:cTn id="18" dur="500"/>
                                        <p:tgtEl>
                                          <p:spTgt spid="57346">
                                            <p:txEl>
                                              <p:pRg st="3" end="3"/>
                                            </p:txEl>
                                          </p:spTgt>
                                        </p:tgtEl>
                                      </p:cBhvr>
                                    </p:animEffect>
                                  </p:childTnLst>
                                </p:cTn>
                              </p:par>
                              <p:par>
                                <p:cTn id="19" presetID="22" presetClass="entr" presetSubtype="1" fill="hold" nodeType="withEffect">
                                  <p:stCondLst>
                                    <p:cond delay="0"/>
                                  </p:stCondLst>
                                  <p:childTnLst>
                                    <p:set>
                                      <p:cBhvr additive="repl">
                                        <p:cTn id="20" dur="1" fill="hold">
                                          <p:stCondLst>
                                            <p:cond delay="0"/>
                                          </p:stCondLst>
                                        </p:cTn>
                                        <p:tgtEl>
                                          <p:spTgt spid="57346">
                                            <p:txEl>
                                              <p:pRg st="4" end="4"/>
                                            </p:txEl>
                                          </p:spTgt>
                                        </p:tgtEl>
                                        <p:attrNameLst>
                                          <p:attrName>style.visibility</p:attrName>
                                        </p:attrNameLst>
                                      </p:cBhvr>
                                      <p:to>
                                        <p:strVal val="visible"/>
                                      </p:to>
                                    </p:set>
                                    <p:animEffect transition="in" filter="wipe(up)">
                                      <p:cBhvr additive="repl">
                                        <p:cTn id="21" dur="500"/>
                                        <p:tgtEl>
                                          <p:spTgt spid="57346">
                                            <p:txEl>
                                              <p:pRg st="4" end="4"/>
                                            </p:txEl>
                                          </p:spTgt>
                                        </p:tgtEl>
                                      </p:cBhvr>
                                    </p:animEffect>
                                  </p:childTnLst>
                                </p:cTn>
                              </p:par>
                              <p:par>
                                <p:cTn id="22" presetID="22" presetClass="entr" presetSubtype="1" fill="hold" nodeType="withEffect">
                                  <p:stCondLst>
                                    <p:cond delay="0"/>
                                  </p:stCondLst>
                                  <p:childTnLst>
                                    <p:set>
                                      <p:cBhvr additive="repl">
                                        <p:cTn id="23" dur="1" fill="hold">
                                          <p:stCondLst>
                                            <p:cond delay="0"/>
                                          </p:stCondLst>
                                        </p:cTn>
                                        <p:tgtEl>
                                          <p:spTgt spid="57346">
                                            <p:txEl>
                                              <p:pRg st="5" end="5"/>
                                            </p:txEl>
                                          </p:spTgt>
                                        </p:tgtEl>
                                        <p:attrNameLst>
                                          <p:attrName>style.visibility</p:attrName>
                                        </p:attrNameLst>
                                      </p:cBhvr>
                                      <p:to>
                                        <p:strVal val="visible"/>
                                      </p:to>
                                    </p:set>
                                    <p:animEffect transition="in" filter="wipe(up)">
                                      <p:cBhvr additive="repl">
                                        <p:cTn id="24" dur="500"/>
                                        <p:tgtEl>
                                          <p:spTgt spid="5734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additive="repl">
                                        <p:cTn id="28" dur="1" fill="hold">
                                          <p:stCondLst>
                                            <p:cond delay="0"/>
                                          </p:stCondLst>
                                        </p:cTn>
                                        <p:tgtEl>
                                          <p:spTgt spid="57346">
                                            <p:txEl>
                                              <p:pRg st="6" end="6"/>
                                            </p:txEl>
                                          </p:spTgt>
                                        </p:tgtEl>
                                        <p:attrNameLst>
                                          <p:attrName>style.visibility</p:attrName>
                                        </p:attrNameLst>
                                      </p:cBhvr>
                                      <p:to>
                                        <p:strVal val="visible"/>
                                      </p:to>
                                    </p:set>
                                    <p:animEffect transition="in" filter="wipe(up)">
                                      <p:cBhvr additive="repl">
                                        <p:cTn id="29" dur="500"/>
                                        <p:tgtEl>
                                          <p:spTgt spid="57346">
                                            <p:txEl>
                                              <p:pRg st="6" end="6"/>
                                            </p:txEl>
                                          </p:spTgt>
                                        </p:tgtEl>
                                      </p:cBhvr>
                                    </p:animEffect>
                                  </p:childTnLst>
                                </p:cTn>
                              </p:par>
                              <p:par>
                                <p:cTn id="30" presetID="22" presetClass="entr" presetSubtype="1" fill="hold" nodeType="withEffect">
                                  <p:stCondLst>
                                    <p:cond delay="0"/>
                                  </p:stCondLst>
                                  <p:childTnLst>
                                    <p:set>
                                      <p:cBhvr additive="repl">
                                        <p:cTn id="31" dur="1" fill="hold">
                                          <p:stCondLst>
                                            <p:cond delay="0"/>
                                          </p:stCondLst>
                                        </p:cTn>
                                        <p:tgtEl>
                                          <p:spTgt spid="57346">
                                            <p:txEl>
                                              <p:pRg st="7" end="7"/>
                                            </p:txEl>
                                          </p:spTgt>
                                        </p:tgtEl>
                                        <p:attrNameLst>
                                          <p:attrName>style.visibility</p:attrName>
                                        </p:attrNameLst>
                                      </p:cBhvr>
                                      <p:to>
                                        <p:strVal val="visible"/>
                                      </p:to>
                                    </p:set>
                                    <p:animEffect transition="in" filter="wipe(up)">
                                      <p:cBhvr additive="repl">
                                        <p:cTn id="32" dur="500"/>
                                        <p:tgtEl>
                                          <p:spTgt spid="57346">
                                            <p:txEl>
                                              <p:pRg st="7" end="7"/>
                                            </p:txEl>
                                          </p:spTgt>
                                        </p:tgtEl>
                                      </p:cBhvr>
                                    </p:animEffect>
                                  </p:childTnLst>
                                </p:cTn>
                              </p:par>
                              <p:par>
                                <p:cTn id="33" presetID="22" presetClass="entr" presetSubtype="1" fill="hold" nodeType="withEffect">
                                  <p:stCondLst>
                                    <p:cond delay="0"/>
                                  </p:stCondLst>
                                  <p:childTnLst>
                                    <p:set>
                                      <p:cBhvr additive="repl">
                                        <p:cTn id="34" dur="1" fill="hold">
                                          <p:stCondLst>
                                            <p:cond delay="0"/>
                                          </p:stCondLst>
                                        </p:cTn>
                                        <p:tgtEl>
                                          <p:spTgt spid="57346">
                                            <p:txEl>
                                              <p:pRg st="8" end="8"/>
                                            </p:txEl>
                                          </p:spTgt>
                                        </p:tgtEl>
                                        <p:attrNameLst>
                                          <p:attrName>style.visibility</p:attrName>
                                        </p:attrNameLst>
                                      </p:cBhvr>
                                      <p:to>
                                        <p:strVal val="visible"/>
                                      </p:to>
                                    </p:set>
                                    <p:animEffect transition="in" filter="wipe(up)">
                                      <p:cBhvr additive="repl">
                                        <p:cTn id="35" dur="500"/>
                                        <p:tgtEl>
                                          <p:spTgt spid="57346">
                                            <p:txEl>
                                              <p:pRg st="8" end="8"/>
                                            </p:txEl>
                                          </p:spTgt>
                                        </p:tgtEl>
                                      </p:cBhvr>
                                    </p:animEffect>
                                  </p:childTnLst>
                                </p:cTn>
                              </p:par>
                              <p:par>
                                <p:cTn id="36" presetID="22" presetClass="entr" presetSubtype="1" fill="hold" nodeType="withEffect">
                                  <p:stCondLst>
                                    <p:cond delay="0"/>
                                  </p:stCondLst>
                                  <p:childTnLst>
                                    <p:set>
                                      <p:cBhvr additive="repl">
                                        <p:cTn id="37" dur="1" fill="hold">
                                          <p:stCondLst>
                                            <p:cond delay="0"/>
                                          </p:stCondLst>
                                        </p:cTn>
                                        <p:tgtEl>
                                          <p:spTgt spid="57346">
                                            <p:txEl>
                                              <p:pRg st="9" end="9"/>
                                            </p:txEl>
                                          </p:spTgt>
                                        </p:tgtEl>
                                        <p:attrNameLst>
                                          <p:attrName>style.visibility</p:attrName>
                                        </p:attrNameLst>
                                      </p:cBhvr>
                                      <p:to>
                                        <p:strVal val="visible"/>
                                      </p:to>
                                    </p:set>
                                    <p:animEffect transition="in" filter="wipe(up)">
                                      <p:cBhvr additive="repl">
                                        <p:cTn id="38" dur="500"/>
                                        <p:tgtEl>
                                          <p:spTgt spid="57346">
                                            <p:txEl>
                                              <p:pRg st="9" end="9"/>
                                            </p:txEl>
                                          </p:spTgt>
                                        </p:tgtEl>
                                      </p:cBhvr>
                                    </p:animEffect>
                                  </p:childTnLst>
                                </p:cTn>
                              </p:par>
                              <p:par>
                                <p:cTn id="39" presetID="22" presetClass="entr" presetSubtype="1" fill="hold" nodeType="withEffect">
                                  <p:stCondLst>
                                    <p:cond delay="0"/>
                                  </p:stCondLst>
                                  <p:childTnLst>
                                    <p:set>
                                      <p:cBhvr additive="repl">
                                        <p:cTn id="40" dur="1" fill="hold">
                                          <p:stCondLst>
                                            <p:cond delay="0"/>
                                          </p:stCondLst>
                                        </p:cTn>
                                        <p:tgtEl>
                                          <p:spTgt spid="57346">
                                            <p:txEl>
                                              <p:pRg st="10" end="10"/>
                                            </p:txEl>
                                          </p:spTgt>
                                        </p:tgtEl>
                                        <p:attrNameLst>
                                          <p:attrName>style.visibility</p:attrName>
                                        </p:attrNameLst>
                                      </p:cBhvr>
                                      <p:to>
                                        <p:strVal val="visible"/>
                                      </p:to>
                                    </p:set>
                                    <p:animEffect transition="in" filter="wipe(up)">
                                      <p:cBhvr additive="repl">
                                        <p:cTn id="41" dur="500"/>
                                        <p:tgtEl>
                                          <p:spTgt spid="57346">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additive="repl">
                                        <p:cTn id="45" dur="1" fill="hold">
                                          <p:stCondLst>
                                            <p:cond delay="0"/>
                                          </p:stCondLst>
                                        </p:cTn>
                                        <p:tgtEl>
                                          <p:spTgt spid="57346">
                                            <p:txEl>
                                              <p:pRg st="11" end="11"/>
                                            </p:txEl>
                                          </p:spTgt>
                                        </p:tgtEl>
                                        <p:attrNameLst>
                                          <p:attrName>style.visibility</p:attrName>
                                        </p:attrNameLst>
                                      </p:cBhvr>
                                      <p:to>
                                        <p:strVal val="visible"/>
                                      </p:to>
                                    </p:set>
                                    <p:animEffect transition="in" filter="wipe(up)">
                                      <p:cBhvr additive="repl">
                                        <p:cTn id="46" dur="500"/>
                                        <p:tgtEl>
                                          <p:spTgt spid="57346">
                                            <p:txEl>
                                              <p:pRg st="11" end="11"/>
                                            </p:txEl>
                                          </p:spTgt>
                                        </p:tgtEl>
                                      </p:cBhvr>
                                    </p:animEffect>
                                  </p:childTnLst>
                                </p:cTn>
                              </p:par>
                              <p:par>
                                <p:cTn id="47" presetID="22" presetClass="entr" presetSubtype="1" fill="hold" nodeType="withEffect">
                                  <p:stCondLst>
                                    <p:cond delay="0"/>
                                  </p:stCondLst>
                                  <p:childTnLst>
                                    <p:set>
                                      <p:cBhvr additive="repl">
                                        <p:cTn id="48" dur="1" fill="hold">
                                          <p:stCondLst>
                                            <p:cond delay="0"/>
                                          </p:stCondLst>
                                        </p:cTn>
                                        <p:tgtEl>
                                          <p:spTgt spid="57346">
                                            <p:txEl>
                                              <p:pRg st="12" end="12"/>
                                            </p:txEl>
                                          </p:spTgt>
                                        </p:tgtEl>
                                        <p:attrNameLst>
                                          <p:attrName>style.visibility</p:attrName>
                                        </p:attrNameLst>
                                      </p:cBhvr>
                                      <p:to>
                                        <p:strVal val="visible"/>
                                      </p:to>
                                    </p:set>
                                    <p:animEffect transition="in" filter="wipe(up)">
                                      <p:cBhvr additive="repl">
                                        <p:cTn id="49" dur="500"/>
                                        <p:tgtEl>
                                          <p:spTgt spid="5734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Ορόσημα για τις σύγχρονες απόψεις περί Δ.Υ.Π.</a:t>
            </a:r>
          </a:p>
        </p:txBody>
      </p:sp>
      <p:graphicFrame>
        <p:nvGraphicFramePr>
          <p:cNvPr id="30722" name="Group 2"/>
          <p:cNvGraphicFramePr>
            <a:graphicFrameLocks noGrp="1"/>
          </p:cNvGraphicFramePr>
          <p:nvPr/>
        </p:nvGraphicFramePr>
        <p:xfrm>
          <a:off x="1331913" y="1047750"/>
          <a:ext cx="6627812" cy="5105404"/>
        </p:xfrm>
        <a:graphic>
          <a:graphicData uri="http://schemas.openxmlformats.org/drawingml/2006/table">
            <a:tbl>
              <a:tblPr/>
              <a:tblGrid>
                <a:gridCol w="566737"/>
                <a:gridCol w="1079500"/>
                <a:gridCol w="1454150"/>
                <a:gridCol w="3527425"/>
              </a:tblGrid>
              <a:tr h="68738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1987</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EEC-</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Βρυξέλλες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Ενιαία Ευρωπαϊκή Πράξη</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Μεταρρύθμιση στον τομέα του Περιβάλλοντος – Προσθήκη ιδιαίτερου κεφαλαίου στη συνθήκη για την ίδρυση της ΕΟΚ</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49053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1989</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EEC-</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Βρυξέλλες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ECOFIN</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Αποδοχή του Καταστατικού Χάρτη για τη Διαχείριση των Υπόγειων Νερών</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49053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1991</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EEC-</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Βρυξέλλες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Έκδοση Οδηγίας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Οδηγία για τη ρύπανση των υδάτων από νιτρικές ουσίες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68738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1992</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UN-</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Ρίο ντε Τζανέιρο</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Διάσκεψη για το Περιβάλλον και την Ανάπτυξη</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Agenda</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 21 – Υιοθέτηση της «αειφόρου ανάπτυξης» - Άρθρο για την ολιστική διαχείριση του νερού (18.6)</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68738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1992</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Δουβλίνο</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International Freshwater Conference</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Τέσσερις Αρχές του (Γλυκού) Νερού: Ολιστική προσέγγιση – Συνεργατική Διαδικασία – Συμμετοχή γυναικών – Οικονομική αξία</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68738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1992</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EEC-</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Βρυξέλλες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Μεταρρύθμιση της Κοινής Αγροτικής Πολιτικής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Μείωση εντατικών καλλιεργειών – Εφαρμογή γεωργο-περιβαλλοντικών προγραμμάτων</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68738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1993</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EU-</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Μάαστριχτ</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Έναρξη ισχύος συνθήκης Ε.Ε.</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Επιβεβαίωση του προσανατολισμού προς «σταθερή και διαρκή, σεβόμενη το περιβάλλον, ανάπτυξη (άρθρο 170)</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68738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1995</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MED-</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Βαρκελώνη</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Αναθεώρηση της Σύμβασης της Βαρκελώνης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Ίδρυση Μεσογειακής Επιτροπής Αειφόρου Ανάπτυξης και Ομάδας Διαχείρισης Γλυκού Νερού</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bl>
          </a:graphicData>
        </a:graphic>
      </p:graphicFrame>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Μεθοδολογία</a:t>
            </a:r>
          </a:p>
        </p:txBody>
      </p:sp>
      <p:sp>
        <p:nvSpPr>
          <p:cNvPr id="58370" name="Oval 2"/>
          <p:cNvSpPr>
            <a:spLocks noChangeArrowheads="1"/>
          </p:cNvSpPr>
          <p:nvPr/>
        </p:nvSpPr>
        <p:spPr bwMode="auto">
          <a:xfrm>
            <a:off x="3419475" y="260350"/>
            <a:ext cx="792163" cy="792163"/>
          </a:xfrm>
          <a:prstGeom prst="ellipse">
            <a:avLst/>
          </a:prstGeom>
          <a:solidFill>
            <a:srgbClr val="00FF00">
              <a:alpha val="50000"/>
            </a:srgbClr>
          </a:solidFill>
          <a:ln w="4680" cap="sq">
            <a:solidFill>
              <a:srgbClr val="008000"/>
            </a:solidFill>
            <a:miter lim="800000"/>
            <a:headEnd/>
            <a:tailEnd/>
          </a:ln>
          <a:effectLst/>
        </p:spPr>
        <p:txBody>
          <a:bodyPr wrap="none" anchor="ctr"/>
          <a:lstStyle/>
          <a:p>
            <a:endParaRPr lang="el-GR"/>
          </a:p>
        </p:txBody>
      </p:sp>
      <p:pic>
        <p:nvPicPr>
          <p:cNvPr id="58371" name="Picture 3"/>
          <p:cNvPicPr>
            <a:picLocks noChangeAspect="1" noChangeArrowheads="1"/>
          </p:cNvPicPr>
          <p:nvPr/>
        </p:nvPicPr>
        <p:blipFill>
          <a:blip r:embed="rId3" cstate="print"/>
          <a:srcRect/>
          <a:stretch>
            <a:fillRect/>
          </a:stretch>
        </p:blipFill>
        <p:spPr bwMode="auto">
          <a:xfrm>
            <a:off x="1609725" y="1258888"/>
            <a:ext cx="5915025" cy="5194300"/>
          </a:xfrm>
          <a:prstGeom prst="rect">
            <a:avLst/>
          </a:prstGeom>
          <a:noFill/>
          <a:ln w="9525" cap="flat">
            <a:noFill/>
            <a:round/>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Μεθοδολογία</a:t>
            </a:r>
          </a:p>
        </p:txBody>
      </p:sp>
      <p:sp>
        <p:nvSpPr>
          <p:cNvPr id="59394" name="Oval 2"/>
          <p:cNvSpPr>
            <a:spLocks noChangeArrowheads="1"/>
          </p:cNvSpPr>
          <p:nvPr/>
        </p:nvSpPr>
        <p:spPr bwMode="auto">
          <a:xfrm>
            <a:off x="3419475" y="260350"/>
            <a:ext cx="792163" cy="792163"/>
          </a:xfrm>
          <a:prstGeom prst="ellipse">
            <a:avLst/>
          </a:prstGeom>
          <a:solidFill>
            <a:srgbClr val="00FF00">
              <a:alpha val="50000"/>
            </a:srgbClr>
          </a:solidFill>
          <a:ln w="4680" cap="sq">
            <a:solidFill>
              <a:srgbClr val="008000"/>
            </a:solidFill>
            <a:miter lim="800000"/>
            <a:headEnd/>
            <a:tailEnd/>
          </a:ln>
          <a:effectLst/>
        </p:spPr>
        <p:txBody>
          <a:bodyPr wrap="none" anchor="ctr"/>
          <a:lstStyle/>
          <a:p>
            <a:endParaRPr lang="el-GR"/>
          </a:p>
        </p:txBody>
      </p:sp>
      <p:grpSp>
        <p:nvGrpSpPr>
          <p:cNvPr id="59395" name="Group 3"/>
          <p:cNvGrpSpPr>
            <a:grpSpLocks/>
          </p:cNvGrpSpPr>
          <p:nvPr/>
        </p:nvGrpSpPr>
        <p:grpSpPr bwMode="auto">
          <a:xfrm>
            <a:off x="477838" y="781050"/>
            <a:ext cx="3835400" cy="646113"/>
            <a:chOff x="301" y="492"/>
            <a:chExt cx="2416" cy="407"/>
          </a:xfrm>
        </p:grpSpPr>
        <p:cxnSp>
          <p:nvCxnSpPr>
            <p:cNvPr id="59396" name="AutoShape 4"/>
            <p:cNvCxnSpPr>
              <a:cxnSpLocks noChangeShapeType="1"/>
              <a:stCxn id="59446" idx="2"/>
              <a:endCxn id="59398" idx="3"/>
            </p:cNvCxnSpPr>
            <p:nvPr/>
          </p:nvCxnSpPr>
          <p:spPr bwMode="auto">
            <a:xfrm rot="5400000">
              <a:off x="842" y="437"/>
              <a:ext cx="334" cy="444"/>
            </a:xfrm>
            <a:prstGeom prst="bentConnector2">
              <a:avLst/>
            </a:prstGeom>
            <a:noFill/>
            <a:ln w="9360" cap="sq">
              <a:solidFill>
                <a:srgbClr val="FF0000"/>
              </a:solidFill>
              <a:miter lim="800000"/>
              <a:headEnd/>
              <a:tailEnd type="triangle" w="med" len="med"/>
            </a:ln>
            <a:effectLst/>
          </p:spPr>
        </p:cxnSp>
        <p:sp>
          <p:nvSpPr>
            <p:cNvPr id="59397" name="Text Box 5"/>
            <p:cNvSpPr txBox="1">
              <a:spLocks noChangeArrowheads="1"/>
            </p:cNvSpPr>
            <p:nvPr/>
          </p:nvSpPr>
          <p:spPr bwMode="auto">
            <a:xfrm>
              <a:off x="1665" y="754"/>
              <a:ext cx="1053" cy="145"/>
            </a:xfrm>
            <a:prstGeom prst="rect">
              <a:avLst/>
            </a:prstGeom>
            <a:solidFill>
              <a:srgbClr val="3399FF"/>
            </a:solidFill>
            <a:ln w="9360" cap="sq">
              <a:solidFill>
                <a:srgbClr val="0000FF"/>
              </a:solidFill>
              <a:miter lim="800000"/>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ΟΡΙΑ ΠΕΡΙΒΑΛΛΟΝΤΟΣ</a:t>
              </a:r>
            </a:p>
          </p:txBody>
        </p:sp>
        <p:sp>
          <p:nvSpPr>
            <p:cNvPr id="59398" name="Text Box 6"/>
            <p:cNvSpPr txBox="1">
              <a:spLocks noChangeArrowheads="1"/>
            </p:cNvSpPr>
            <p:nvPr/>
          </p:nvSpPr>
          <p:spPr bwMode="auto">
            <a:xfrm>
              <a:off x="301" y="754"/>
              <a:ext cx="485" cy="145"/>
            </a:xfrm>
            <a:prstGeom prst="rect">
              <a:avLst/>
            </a:prstGeom>
            <a:solidFill>
              <a:srgbClr val="FF6600"/>
            </a:solidFill>
            <a:ln w="9360" cap="sq">
              <a:solidFill>
                <a:srgbClr val="0000FF"/>
              </a:solidFill>
              <a:miter lim="800000"/>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ΑΝΑΓΚΕΣ</a:t>
              </a:r>
            </a:p>
          </p:txBody>
        </p:sp>
        <p:cxnSp>
          <p:nvCxnSpPr>
            <p:cNvPr id="59399" name="AutoShape 7"/>
            <p:cNvCxnSpPr>
              <a:cxnSpLocks noChangeShapeType="1"/>
              <a:stCxn id="59446" idx="2"/>
              <a:endCxn id="59397" idx="1"/>
            </p:cNvCxnSpPr>
            <p:nvPr/>
          </p:nvCxnSpPr>
          <p:spPr bwMode="auto">
            <a:xfrm rot="16200000" flipH="1">
              <a:off x="1281" y="442"/>
              <a:ext cx="334" cy="433"/>
            </a:xfrm>
            <a:prstGeom prst="bentConnector2">
              <a:avLst/>
            </a:prstGeom>
            <a:noFill/>
            <a:ln w="9360" cap="sq">
              <a:solidFill>
                <a:srgbClr val="FF0000"/>
              </a:solidFill>
              <a:miter lim="800000"/>
              <a:headEnd/>
              <a:tailEnd type="triangle" w="med" len="med"/>
            </a:ln>
            <a:effectLst/>
          </p:spPr>
        </p:cxnSp>
      </p:grpSp>
      <p:grpSp>
        <p:nvGrpSpPr>
          <p:cNvPr id="59400" name="Group 8"/>
          <p:cNvGrpSpPr>
            <a:grpSpLocks/>
          </p:cNvGrpSpPr>
          <p:nvPr/>
        </p:nvGrpSpPr>
        <p:grpSpPr bwMode="auto">
          <a:xfrm>
            <a:off x="3479800" y="1428750"/>
            <a:ext cx="4164013" cy="1803400"/>
            <a:chOff x="2192" y="900"/>
            <a:chExt cx="2623" cy="1136"/>
          </a:xfrm>
        </p:grpSpPr>
        <p:cxnSp>
          <p:nvCxnSpPr>
            <p:cNvPr id="59401" name="AutoShape 9"/>
            <p:cNvCxnSpPr>
              <a:cxnSpLocks noChangeShapeType="1"/>
              <a:stCxn id="59397" idx="2"/>
              <a:endCxn id="59403" idx="1"/>
            </p:cNvCxnSpPr>
            <p:nvPr/>
          </p:nvCxnSpPr>
          <p:spPr bwMode="auto">
            <a:xfrm rot="16200000" flipH="1">
              <a:off x="2213" y="879"/>
              <a:ext cx="261" cy="304"/>
            </a:xfrm>
            <a:prstGeom prst="bentConnector2">
              <a:avLst/>
            </a:prstGeom>
            <a:noFill/>
            <a:ln w="9360" cap="sq">
              <a:solidFill>
                <a:srgbClr val="66FF66"/>
              </a:solidFill>
              <a:miter lim="800000"/>
              <a:headEnd/>
              <a:tailEnd type="triangle" w="med" len="med"/>
            </a:ln>
            <a:effectLst/>
          </p:spPr>
        </p:cxnSp>
        <p:cxnSp>
          <p:nvCxnSpPr>
            <p:cNvPr id="59402" name="AutoShape 10"/>
            <p:cNvCxnSpPr>
              <a:cxnSpLocks noChangeShapeType="1"/>
              <a:stCxn id="59397" idx="2"/>
              <a:endCxn id="59404" idx="1"/>
            </p:cNvCxnSpPr>
            <p:nvPr/>
          </p:nvCxnSpPr>
          <p:spPr bwMode="auto">
            <a:xfrm rot="16200000" flipH="1">
              <a:off x="1805" y="1287"/>
              <a:ext cx="1063" cy="289"/>
            </a:xfrm>
            <a:prstGeom prst="bentConnector2">
              <a:avLst/>
            </a:prstGeom>
            <a:noFill/>
            <a:ln w="9360" cap="sq">
              <a:solidFill>
                <a:srgbClr val="66FF66"/>
              </a:solidFill>
              <a:miter lim="800000"/>
              <a:headEnd/>
              <a:tailEnd type="triangle" w="med" len="med"/>
            </a:ln>
            <a:effectLst/>
          </p:spPr>
        </p:cxnSp>
        <p:sp>
          <p:nvSpPr>
            <p:cNvPr id="59403" name="Text Box 11"/>
            <p:cNvSpPr txBox="1">
              <a:spLocks noChangeArrowheads="1"/>
            </p:cNvSpPr>
            <p:nvPr/>
          </p:nvSpPr>
          <p:spPr bwMode="auto">
            <a:xfrm>
              <a:off x="2496" y="1089"/>
              <a:ext cx="2074" cy="145"/>
            </a:xfrm>
            <a:prstGeom prst="rect">
              <a:avLst/>
            </a:prstGeom>
            <a:solidFill>
              <a:srgbClr val="3399FF"/>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ΦΥΣΙΚΑ ΧΑΡΑΚΤΗΡΙΣΤΙΚΑ ΛΕΚΑΝΗΣ ΑΠΟΡΡΟΗΣ</a:t>
              </a:r>
            </a:p>
          </p:txBody>
        </p:sp>
        <p:sp>
          <p:nvSpPr>
            <p:cNvPr id="59404" name="Text Box 12"/>
            <p:cNvSpPr txBox="1">
              <a:spLocks noChangeArrowheads="1"/>
            </p:cNvSpPr>
            <p:nvPr/>
          </p:nvSpPr>
          <p:spPr bwMode="auto">
            <a:xfrm>
              <a:off x="2482" y="1891"/>
              <a:ext cx="2332" cy="145"/>
            </a:xfrm>
            <a:prstGeom prst="rect">
              <a:avLst/>
            </a:prstGeom>
            <a:solidFill>
              <a:srgbClr val="3399FF"/>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ΦΥΣΙΚΑ ΧΑΡΑΚΤΗΡΙΣΤΙΚΑ ΤΗΣ ΠΕΡΙΟΧΗΣ ΤΟΥ ΔΗΜΟΥ</a:t>
              </a:r>
            </a:p>
          </p:txBody>
        </p:sp>
      </p:grpSp>
      <p:sp>
        <p:nvSpPr>
          <p:cNvPr id="59406" name="Text Box 14"/>
          <p:cNvSpPr txBox="1">
            <a:spLocks noChangeArrowheads="1"/>
          </p:cNvSpPr>
          <p:nvPr/>
        </p:nvSpPr>
        <p:spPr bwMode="auto">
          <a:xfrm>
            <a:off x="3730625" y="2160588"/>
            <a:ext cx="2495550" cy="230187"/>
          </a:xfrm>
          <a:prstGeom prst="rect">
            <a:avLst/>
          </a:prstGeom>
          <a:solidFill>
            <a:srgbClr val="3399FF"/>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ΥΔΡΟΜΕΤΕΩΡΟΛΟΓΙΚΗ ΛΕΙΤΟΥΡΓΙΑ</a:t>
            </a:r>
          </a:p>
        </p:txBody>
      </p:sp>
      <p:sp>
        <p:nvSpPr>
          <p:cNvPr id="59407" name="Text Box 15"/>
          <p:cNvSpPr txBox="1">
            <a:spLocks noChangeArrowheads="1"/>
          </p:cNvSpPr>
          <p:nvPr/>
        </p:nvSpPr>
        <p:spPr bwMode="auto">
          <a:xfrm>
            <a:off x="3730625" y="2570163"/>
            <a:ext cx="2946400" cy="230187"/>
          </a:xfrm>
          <a:prstGeom prst="rect">
            <a:avLst/>
          </a:prstGeom>
          <a:solidFill>
            <a:srgbClr val="3399FF"/>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ΕΠΙΦΑΝΕΙΑΚΗ ΚΑΙ ΥΠΟΓΕΙΑ ΚΥΚΛΟΦΟΡΙΑ</a:t>
            </a:r>
          </a:p>
        </p:txBody>
      </p:sp>
      <p:cxnSp>
        <p:nvCxnSpPr>
          <p:cNvPr id="59408" name="AutoShape 16"/>
          <p:cNvCxnSpPr>
            <a:cxnSpLocks noChangeShapeType="1"/>
            <a:stCxn id="59403" idx="2"/>
            <a:endCxn id="59406" idx="3"/>
          </p:cNvCxnSpPr>
          <p:nvPr/>
        </p:nvCxnSpPr>
        <p:spPr bwMode="auto">
          <a:xfrm rot="16200000" flipH="1">
            <a:off x="5759053" y="1808560"/>
            <a:ext cx="316706" cy="617537"/>
          </a:xfrm>
          <a:prstGeom prst="bentConnector4">
            <a:avLst>
              <a:gd name="adj1" fmla="val 31830"/>
              <a:gd name="adj2" fmla="val 303599"/>
            </a:avLst>
          </a:prstGeom>
          <a:noFill/>
          <a:ln w="9360" cap="sq">
            <a:solidFill>
              <a:srgbClr val="66FF66"/>
            </a:solidFill>
            <a:miter lim="800000"/>
            <a:headEnd/>
            <a:tailEnd type="triangle" w="med" len="med"/>
          </a:ln>
          <a:effectLst/>
        </p:spPr>
      </p:cxnSp>
      <p:cxnSp>
        <p:nvCxnSpPr>
          <p:cNvPr id="59409" name="AutoShape 17"/>
          <p:cNvCxnSpPr>
            <a:cxnSpLocks noChangeShapeType="1"/>
            <a:stCxn id="59403" idx="2"/>
            <a:endCxn id="59407" idx="1"/>
          </p:cNvCxnSpPr>
          <p:nvPr/>
        </p:nvCxnSpPr>
        <p:spPr bwMode="auto">
          <a:xfrm rot="5400000">
            <a:off x="4308475" y="1382713"/>
            <a:ext cx="723900" cy="1879600"/>
          </a:xfrm>
          <a:prstGeom prst="bentConnector4">
            <a:avLst>
              <a:gd name="adj1" fmla="val 13703"/>
              <a:gd name="adj2" fmla="val 107355"/>
            </a:avLst>
          </a:prstGeom>
          <a:noFill/>
          <a:ln w="9360" cap="sq">
            <a:solidFill>
              <a:srgbClr val="66FF66"/>
            </a:solidFill>
            <a:miter lim="800000"/>
            <a:headEnd/>
            <a:tailEnd type="triangle" w="med" len="med"/>
          </a:ln>
          <a:effectLst/>
        </p:spPr>
      </p:cxnSp>
      <p:grpSp>
        <p:nvGrpSpPr>
          <p:cNvPr id="59410" name="Group 18"/>
          <p:cNvGrpSpPr>
            <a:grpSpLocks/>
          </p:cNvGrpSpPr>
          <p:nvPr/>
        </p:nvGrpSpPr>
        <p:grpSpPr bwMode="auto">
          <a:xfrm>
            <a:off x="3636963" y="3233738"/>
            <a:ext cx="3760787" cy="935037"/>
            <a:chOff x="2291" y="2037"/>
            <a:chExt cx="2369" cy="589"/>
          </a:xfrm>
        </p:grpSpPr>
        <p:sp>
          <p:nvSpPr>
            <p:cNvPr id="59411" name="Text Box 19"/>
            <p:cNvSpPr txBox="1">
              <a:spLocks noChangeArrowheads="1"/>
            </p:cNvSpPr>
            <p:nvPr/>
          </p:nvSpPr>
          <p:spPr bwMode="auto">
            <a:xfrm>
              <a:off x="2291" y="2481"/>
              <a:ext cx="2369" cy="145"/>
            </a:xfrm>
            <a:prstGeom prst="rect">
              <a:avLst/>
            </a:prstGeom>
            <a:solidFill>
              <a:srgbClr val="3399FF"/>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ΔΙΑΚΡΙΣΗ ΚΑΙ ΧΑΡΑΚΤΗΡΙΣΜΟΣ ΣΥΣΤΗΜΑΤΩΝ ΥΔΑΤΩΝ</a:t>
              </a:r>
            </a:p>
          </p:txBody>
        </p:sp>
        <p:cxnSp>
          <p:nvCxnSpPr>
            <p:cNvPr id="59412" name="AutoShape 20"/>
            <p:cNvCxnSpPr>
              <a:cxnSpLocks noChangeShapeType="1"/>
              <a:stCxn id="59404" idx="2"/>
              <a:endCxn id="59411" idx="0"/>
            </p:cNvCxnSpPr>
            <p:nvPr/>
          </p:nvCxnSpPr>
          <p:spPr bwMode="auto">
            <a:xfrm rot="5400000">
              <a:off x="3341" y="2172"/>
              <a:ext cx="444" cy="173"/>
            </a:xfrm>
            <a:prstGeom prst="bentConnector3">
              <a:avLst>
                <a:gd name="adj1" fmla="val 50051"/>
              </a:avLst>
            </a:prstGeom>
            <a:noFill/>
            <a:ln w="9360" cap="sq">
              <a:solidFill>
                <a:srgbClr val="66FF66"/>
              </a:solidFill>
              <a:miter lim="800000"/>
              <a:headEnd/>
              <a:tailEnd type="triangle" w="med" len="med"/>
            </a:ln>
            <a:effectLst/>
          </p:spPr>
        </p:cxnSp>
      </p:grpSp>
      <p:grpSp>
        <p:nvGrpSpPr>
          <p:cNvPr id="59413" name="Group 21"/>
          <p:cNvGrpSpPr>
            <a:grpSpLocks/>
          </p:cNvGrpSpPr>
          <p:nvPr/>
        </p:nvGrpSpPr>
        <p:grpSpPr bwMode="auto">
          <a:xfrm>
            <a:off x="3059113" y="4170363"/>
            <a:ext cx="4225925" cy="692150"/>
            <a:chOff x="1927" y="2627"/>
            <a:chExt cx="2662" cy="436"/>
          </a:xfrm>
        </p:grpSpPr>
        <p:sp>
          <p:nvSpPr>
            <p:cNvPr id="59414" name="Text Box 22"/>
            <p:cNvSpPr txBox="1">
              <a:spLocks noChangeArrowheads="1"/>
            </p:cNvSpPr>
            <p:nvPr/>
          </p:nvSpPr>
          <p:spPr bwMode="auto">
            <a:xfrm>
              <a:off x="1927" y="2918"/>
              <a:ext cx="565" cy="145"/>
            </a:xfrm>
            <a:prstGeom prst="rect">
              <a:avLst/>
            </a:prstGeom>
            <a:solidFill>
              <a:srgbClr val="3399FF"/>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ΔΥΝΑΜΙΚΟ</a:t>
              </a:r>
            </a:p>
          </p:txBody>
        </p:sp>
        <p:sp>
          <p:nvSpPr>
            <p:cNvPr id="59415" name="Text Box 23"/>
            <p:cNvSpPr txBox="1">
              <a:spLocks noChangeArrowheads="1"/>
            </p:cNvSpPr>
            <p:nvPr/>
          </p:nvSpPr>
          <p:spPr bwMode="auto">
            <a:xfrm>
              <a:off x="4039" y="2918"/>
              <a:ext cx="550" cy="145"/>
            </a:xfrm>
            <a:prstGeom prst="rect">
              <a:avLst/>
            </a:prstGeom>
            <a:solidFill>
              <a:srgbClr val="3399FF"/>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ΠΟΙΟΤΗΤΑ</a:t>
              </a:r>
            </a:p>
          </p:txBody>
        </p:sp>
        <p:cxnSp>
          <p:nvCxnSpPr>
            <p:cNvPr id="59416" name="AutoShape 24"/>
            <p:cNvCxnSpPr>
              <a:cxnSpLocks noChangeShapeType="1"/>
              <a:stCxn id="59411" idx="2"/>
              <a:endCxn id="59414" idx="3"/>
            </p:cNvCxnSpPr>
            <p:nvPr/>
          </p:nvCxnSpPr>
          <p:spPr bwMode="auto">
            <a:xfrm rot="5400000">
              <a:off x="2802" y="2317"/>
              <a:ext cx="363" cy="984"/>
            </a:xfrm>
            <a:prstGeom prst="bentConnector2">
              <a:avLst/>
            </a:prstGeom>
            <a:noFill/>
            <a:ln w="9360" cap="sq">
              <a:solidFill>
                <a:srgbClr val="66FF66"/>
              </a:solidFill>
              <a:miter lim="800000"/>
              <a:headEnd/>
              <a:tailEnd type="triangle" w="med" len="med"/>
            </a:ln>
            <a:effectLst/>
          </p:spPr>
        </p:cxnSp>
        <p:cxnSp>
          <p:nvCxnSpPr>
            <p:cNvPr id="59417" name="AutoShape 25"/>
            <p:cNvCxnSpPr>
              <a:cxnSpLocks noChangeShapeType="1"/>
              <a:stCxn id="59411" idx="2"/>
              <a:endCxn id="59415" idx="1"/>
            </p:cNvCxnSpPr>
            <p:nvPr/>
          </p:nvCxnSpPr>
          <p:spPr bwMode="auto">
            <a:xfrm rot="16200000" flipH="1">
              <a:off x="3575" y="2528"/>
              <a:ext cx="363" cy="562"/>
            </a:xfrm>
            <a:prstGeom prst="bentConnector2">
              <a:avLst/>
            </a:prstGeom>
            <a:noFill/>
            <a:ln w="9360" cap="sq">
              <a:solidFill>
                <a:srgbClr val="66FF66"/>
              </a:solidFill>
              <a:miter lim="800000"/>
              <a:headEnd/>
              <a:tailEnd type="triangle" w="med" len="med"/>
            </a:ln>
            <a:effectLst/>
          </p:spPr>
        </p:cxnSp>
      </p:grpSp>
      <p:grpSp>
        <p:nvGrpSpPr>
          <p:cNvPr id="59418" name="Group 26"/>
          <p:cNvGrpSpPr>
            <a:grpSpLocks/>
          </p:cNvGrpSpPr>
          <p:nvPr/>
        </p:nvGrpSpPr>
        <p:grpSpPr bwMode="auto">
          <a:xfrm>
            <a:off x="5087938" y="5705475"/>
            <a:ext cx="1843087" cy="884238"/>
            <a:chOff x="3205" y="3594"/>
            <a:chExt cx="1161" cy="557"/>
          </a:xfrm>
        </p:grpSpPr>
        <p:sp>
          <p:nvSpPr>
            <p:cNvPr id="59419" name="Text Box 27"/>
            <p:cNvSpPr txBox="1">
              <a:spLocks noChangeArrowheads="1"/>
            </p:cNvSpPr>
            <p:nvPr/>
          </p:nvSpPr>
          <p:spPr bwMode="auto">
            <a:xfrm>
              <a:off x="3435" y="3734"/>
              <a:ext cx="932" cy="145"/>
            </a:xfrm>
            <a:prstGeom prst="rect">
              <a:avLst/>
            </a:prstGeom>
            <a:solidFill>
              <a:srgbClr val="3399FF"/>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ΣΤΡΩΜΑΤΟΓΡΑΦΙΚΑ</a:t>
              </a:r>
            </a:p>
          </p:txBody>
        </p:sp>
        <p:sp>
          <p:nvSpPr>
            <p:cNvPr id="59420" name="Text Box 28"/>
            <p:cNvSpPr txBox="1">
              <a:spLocks noChangeArrowheads="1"/>
            </p:cNvSpPr>
            <p:nvPr/>
          </p:nvSpPr>
          <p:spPr bwMode="auto">
            <a:xfrm>
              <a:off x="3462" y="4006"/>
              <a:ext cx="589" cy="145"/>
            </a:xfrm>
            <a:prstGeom prst="rect">
              <a:avLst/>
            </a:prstGeom>
            <a:solidFill>
              <a:srgbClr val="3399FF"/>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ΤΕΚΤΟΝΙΚΑ</a:t>
              </a:r>
            </a:p>
          </p:txBody>
        </p:sp>
        <p:cxnSp>
          <p:nvCxnSpPr>
            <p:cNvPr id="59421" name="AutoShape 29"/>
            <p:cNvCxnSpPr>
              <a:cxnSpLocks noChangeShapeType="1"/>
              <a:stCxn id="59442" idx="2"/>
              <a:endCxn id="59419" idx="1"/>
            </p:cNvCxnSpPr>
            <p:nvPr/>
          </p:nvCxnSpPr>
          <p:spPr bwMode="auto">
            <a:xfrm rot="16200000" flipH="1">
              <a:off x="3213" y="3586"/>
              <a:ext cx="212" cy="228"/>
            </a:xfrm>
            <a:prstGeom prst="bentConnector2">
              <a:avLst/>
            </a:prstGeom>
            <a:noFill/>
            <a:ln w="9360" cap="sq">
              <a:solidFill>
                <a:srgbClr val="66FF66"/>
              </a:solidFill>
              <a:miter lim="800000"/>
              <a:headEnd/>
              <a:tailEnd type="triangle" w="med" len="med"/>
            </a:ln>
            <a:effectLst/>
          </p:spPr>
        </p:cxnSp>
        <p:cxnSp>
          <p:nvCxnSpPr>
            <p:cNvPr id="59422" name="AutoShape 30"/>
            <p:cNvCxnSpPr>
              <a:cxnSpLocks noChangeShapeType="1"/>
              <a:stCxn id="59442" idx="2"/>
              <a:endCxn id="59420" idx="1"/>
            </p:cNvCxnSpPr>
            <p:nvPr/>
          </p:nvCxnSpPr>
          <p:spPr bwMode="auto">
            <a:xfrm rot="16200000" flipH="1">
              <a:off x="3091" y="3708"/>
              <a:ext cx="484" cy="255"/>
            </a:xfrm>
            <a:prstGeom prst="bentConnector2">
              <a:avLst/>
            </a:prstGeom>
            <a:noFill/>
            <a:ln w="9360" cap="sq">
              <a:solidFill>
                <a:srgbClr val="66FF66"/>
              </a:solidFill>
              <a:miter lim="800000"/>
              <a:headEnd/>
              <a:tailEnd type="triangle" w="med" len="med"/>
            </a:ln>
            <a:effectLst/>
          </p:spPr>
        </p:cxnSp>
      </p:grpSp>
      <p:sp>
        <p:nvSpPr>
          <p:cNvPr id="59424" name="Text Box 32"/>
          <p:cNvSpPr txBox="1">
            <a:spLocks noChangeArrowheads="1"/>
          </p:cNvSpPr>
          <p:nvPr/>
        </p:nvSpPr>
        <p:spPr bwMode="auto">
          <a:xfrm>
            <a:off x="7043738" y="5424488"/>
            <a:ext cx="2033587" cy="230188"/>
          </a:xfrm>
          <a:prstGeom prst="rect">
            <a:avLst/>
          </a:prstGeom>
          <a:solidFill>
            <a:srgbClr val="3399FF"/>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ΣΥΓΚΡΙΣΗ ΜΕ ΣΤΑΘΕΡΟΤΥΠΑ</a:t>
            </a:r>
          </a:p>
        </p:txBody>
      </p:sp>
      <p:sp>
        <p:nvSpPr>
          <p:cNvPr id="59425" name="Text Box 33"/>
          <p:cNvSpPr txBox="1">
            <a:spLocks noChangeArrowheads="1"/>
          </p:cNvSpPr>
          <p:nvPr/>
        </p:nvSpPr>
        <p:spPr bwMode="auto">
          <a:xfrm>
            <a:off x="7043738" y="5043488"/>
            <a:ext cx="893762" cy="230188"/>
          </a:xfrm>
          <a:prstGeom prst="rect">
            <a:avLst/>
          </a:prstGeom>
          <a:solidFill>
            <a:srgbClr val="3399FF"/>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ΧΗΜΙΣΜΟΣ</a:t>
            </a:r>
          </a:p>
        </p:txBody>
      </p:sp>
      <p:cxnSp>
        <p:nvCxnSpPr>
          <p:cNvPr id="59426" name="AutoShape 34"/>
          <p:cNvCxnSpPr>
            <a:cxnSpLocks noChangeShapeType="1"/>
            <a:stCxn id="59415" idx="2"/>
            <a:endCxn id="59425" idx="1"/>
          </p:cNvCxnSpPr>
          <p:nvPr/>
        </p:nvCxnSpPr>
        <p:spPr bwMode="auto">
          <a:xfrm rot="16200000" flipH="1">
            <a:off x="6797675" y="4914900"/>
            <a:ext cx="293688" cy="193675"/>
          </a:xfrm>
          <a:prstGeom prst="bentConnector2">
            <a:avLst/>
          </a:prstGeom>
          <a:noFill/>
          <a:ln w="9360" cap="sq">
            <a:solidFill>
              <a:srgbClr val="66FF66"/>
            </a:solidFill>
            <a:miter lim="800000"/>
            <a:headEnd/>
            <a:tailEnd type="triangle" w="med" len="med"/>
          </a:ln>
          <a:effectLst/>
        </p:spPr>
      </p:cxnSp>
      <p:cxnSp>
        <p:nvCxnSpPr>
          <p:cNvPr id="59427" name="AutoShape 35"/>
          <p:cNvCxnSpPr>
            <a:cxnSpLocks noChangeShapeType="1"/>
            <a:stCxn id="59415" idx="2"/>
            <a:endCxn id="59424" idx="1"/>
          </p:cNvCxnSpPr>
          <p:nvPr/>
        </p:nvCxnSpPr>
        <p:spPr bwMode="auto">
          <a:xfrm rot="16200000" flipH="1">
            <a:off x="6607175" y="5105400"/>
            <a:ext cx="674688" cy="193675"/>
          </a:xfrm>
          <a:prstGeom prst="bentConnector4">
            <a:avLst>
              <a:gd name="adj1" fmla="val 41509"/>
              <a:gd name="adj2" fmla="val 419"/>
            </a:avLst>
          </a:prstGeom>
          <a:noFill/>
          <a:ln w="9360" cap="sq">
            <a:solidFill>
              <a:srgbClr val="66FF66"/>
            </a:solidFill>
            <a:miter lim="800000"/>
            <a:headEnd/>
            <a:tailEnd type="triangle" w="med" len="med"/>
          </a:ln>
          <a:effectLst/>
        </p:spPr>
      </p:cxnSp>
      <p:grpSp>
        <p:nvGrpSpPr>
          <p:cNvPr id="59428" name="Group 36"/>
          <p:cNvGrpSpPr>
            <a:grpSpLocks/>
          </p:cNvGrpSpPr>
          <p:nvPr/>
        </p:nvGrpSpPr>
        <p:grpSpPr bwMode="auto">
          <a:xfrm>
            <a:off x="322263" y="2994025"/>
            <a:ext cx="1941512" cy="1511300"/>
            <a:chOff x="203" y="1886"/>
            <a:chExt cx="1223" cy="952"/>
          </a:xfrm>
        </p:grpSpPr>
        <p:cxnSp>
          <p:nvCxnSpPr>
            <p:cNvPr id="59429" name="AutoShape 37"/>
            <p:cNvCxnSpPr>
              <a:cxnSpLocks noChangeShapeType="1"/>
              <a:stCxn id="59439" idx="2"/>
              <a:endCxn id="59434" idx="0"/>
            </p:cNvCxnSpPr>
            <p:nvPr/>
          </p:nvCxnSpPr>
          <p:spPr bwMode="auto">
            <a:xfrm>
              <a:off x="815" y="1886"/>
              <a:ext cx="0" cy="272"/>
            </a:xfrm>
            <a:prstGeom prst="straightConnector1">
              <a:avLst/>
            </a:prstGeom>
            <a:noFill/>
            <a:ln w="9360" cap="sq">
              <a:solidFill>
                <a:srgbClr val="FF0000"/>
              </a:solidFill>
              <a:miter lim="800000"/>
              <a:headEnd/>
              <a:tailEnd type="triangle" w="med" len="med"/>
            </a:ln>
            <a:effectLst/>
          </p:spPr>
        </p:cxnSp>
        <p:grpSp>
          <p:nvGrpSpPr>
            <p:cNvPr id="59430" name="Group 38"/>
            <p:cNvGrpSpPr>
              <a:grpSpLocks/>
            </p:cNvGrpSpPr>
            <p:nvPr/>
          </p:nvGrpSpPr>
          <p:grpSpPr bwMode="auto">
            <a:xfrm>
              <a:off x="203" y="2159"/>
              <a:ext cx="1223" cy="679"/>
              <a:chOff x="203" y="2159"/>
              <a:chExt cx="1223" cy="679"/>
            </a:xfrm>
          </p:grpSpPr>
          <p:sp>
            <p:nvSpPr>
              <p:cNvPr id="59431" name="Text Box 39"/>
              <p:cNvSpPr txBox="1">
                <a:spLocks noChangeArrowheads="1"/>
              </p:cNvSpPr>
              <p:nvPr/>
            </p:nvSpPr>
            <p:spPr bwMode="auto">
              <a:xfrm>
                <a:off x="248" y="2191"/>
                <a:ext cx="1126" cy="145"/>
              </a:xfrm>
              <a:prstGeom prst="rect">
                <a:avLst/>
              </a:prstGeom>
              <a:solidFill>
                <a:srgbClr val="FF6600"/>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ΧΡΗΣΕΙΣ ΓΗΣ ΚΑΙ ΝΕΡΟΥ</a:t>
                </a:r>
              </a:p>
            </p:txBody>
          </p:sp>
          <p:sp>
            <p:nvSpPr>
              <p:cNvPr id="59432" name="Text Box 40"/>
              <p:cNvSpPr txBox="1">
                <a:spLocks noChangeArrowheads="1"/>
              </p:cNvSpPr>
              <p:nvPr/>
            </p:nvSpPr>
            <p:spPr bwMode="auto">
              <a:xfrm>
                <a:off x="248" y="2418"/>
                <a:ext cx="1150" cy="145"/>
              </a:xfrm>
              <a:prstGeom prst="rect">
                <a:avLst/>
              </a:prstGeom>
              <a:solidFill>
                <a:srgbClr val="FF6600"/>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ΠΛΗΘΥΣΜΙΑΚΑ ΣΤΟΙΧΕΙΑ</a:t>
                </a:r>
              </a:p>
            </p:txBody>
          </p:sp>
          <p:sp>
            <p:nvSpPr>
              <p:cNvPr id="59433" name="Text Box 41"/>
              <p:cNvSpPr txBox="1">
                <a:spLocks noChangeArrowheads="1"/>
              </p:cNvSpPr>
              <p:nvPr/>
            </p:nvSpPr>
            <p:spPr bwMode="auto">
              <a:xfrm>
                <a:off x="248" y="2644"/>
                <a:ext cx="1095" cy="145"/>
              </a:xfrm>
              <a:prstGeom prst="rect">
                <a:avLst/>
              </a:prstGeom>
              <a:solidFill>
                <a:srgbClr val="FF6600"/>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ΟΙΚΟΝΟΜΙΚΑ ΣΤΟΙΧΕΙΑ</a:t>
                </a:r>
              </a:p>
            </p:txBody>
          </p:sp>
          <p:sp>
            <p:nvSpPr>
              <p:cNvPr id="59434" name="Rectangle 42"/>
              <p:cNvSpPr>
                <a:spLocks noChangeArrowheads="1"/>
              </p:cNvSpPr>
              <p:nvPr/>
            </p:nvSpPr>
            <p:spPr bwMode="auto">
              <a:xfrm>
                <a:off x="203" y="2159"/>
                <a:ext cx="1223" cy="679"/>
              </a:xfrm>
              <a:prstGeom prst="rect">
                <a:avLst/>
              </a:prstGeom>
              <a:noFill/>
              <a:ln w="9360" cap="sq">
                <a:solidFill>
                  <a:srgbClr val="FF6600"/>
                </a:solidFill>
                <a:miter lim="800000"/>
                <a:headEnd/>
                <a:tailEnd/>
              </a:ln>
              <a:effectLst/>
            </p:spPr>
            <p:txBody>
              <a:bodyPr wrap="none" anchor="ctr"/>
              <a:lstStyle/>
              <a:p>
                <a:endParaRPr lang="el-GR"/>
              </a:p>
            </p:txBody>
          </p:sp>
        </p:grpSp>
      </p:grpSp>
      <p:grpSp>
        <p:nvGrpSpPr>
          <p:cNvPr id="59435" name="Group 43"/>
          <p:cNvGrpSpPr>
            <a:grpSpLocks/>
          </p:cNvGrpSpPr>
          <p:nvPr/>
        </p:nvGrpSpPr>
        <p:grpSpPr bwMode="auto">
          <a:xfrm>
            <a:off x="250825" y="1428750"/>
            <a:ext cx="2084388" cy="1563688"/>
            <a:chOff x="158" y="900"/>
            <a:chExt cx="1313" cy="985"/>
          </a:xfrm>
        </p:grpSpPr>
        <p:grpSp>
          <p:nvGrpSpPr>
            <p:cNvPr id="59436" name="Group 44"/>
            <p:cNvGrpSpPr>
              <a:grpSpLocks/>
            </p:cNvGrpSpPr>
            <p:nvPr/>
          </p:nvGrpSpPr>
          <p:grpSpPr bwMode="auto">
            <a:xfrm>
              <a:off x="158" y="1298"/>
              <a:ext cx="1313" cy="587"/>
              <a:chOff x="158" y="1298"/>
              <a:chExt cx="1313" cy="587"/>
            </a:xfrm>
          </p:grpSpPr>
          <p:sp>
            <p:nvSpPr>
              <p:cNvPr id="59437" name="Text Box 45"/>
              <p:cNvSpPr txBox="1">
                <a:spLocks noChangeArrowheads="1"/>
              </p:cNvSpPr>
              <p:nvPr/>
            </p:nvSpPr>
            <p:spPr bwMode="auto">
              <a:xfrm>
                <a:off x="207" y="1606"/>
                <a:ext cx="901" cy="231"/>
              </a:xfrm>
              <a:prstGeom prst="rect">
                <a:avLst/>
              </a:prstGeom>
              <a:solidFill>
                <a:srgbClr val="FF6600"/>
              </a:solidFill>
              <a:ln w="9360" cap="sq">
                <a:solidFill>
                  <a:srgbClr val="0000FF"/>
                </a:solidFill>
                <a:miter lim="800000"/>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ΠΕΡΙΒΑΛΛΟΝΤΙΚΕΣ</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ΠΙΕΣΕΙΣ</a:t>
                </a:r>
              </a:p>
            </p:txBody>
          </p:sp>
          <p:sp>
            <p:nvSpPr>
              <p:cNvPr id="59438" name="Text Box 46"/>
              <p:cNvSpPr txBox="1">
                <a:spLocks noChangeArrowheads="1"/>
              </p:cNvSpPr>
              <p:nvPr/>
            </p:nvSpPr>
            <p:spPr bwMode="auto">
              <a:xfrm>
                <a:off x="199" y="1334"/>
                <a:ext cx="1221" cy="231"/>
              </a:xfrm>
              <a:prstGeom prst="rect">
                <a:avLst/>
              </a:prstGeom>
              <a:solidFill>
                <a:srgbClr val="FF6600"/>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ΧΩΡΟΧΡΟΝΙΚΗ ΚΑΤΑΝΟΜΗ</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ΑΝΑΓΚΩΝ</a:t>
                </a:r>
              </a:p>
            </p:txBody>
          </p:sp>
          <p:sp>
            <p:nvSpPr>
              <p:cNvPr id="59439" name="Rectangle 47"/>
              <p:cNvSpPr>
                <a:spLocks noChangeArrowheads="1"/>
              </p:cNvSpPr>
              <p:nvPr/>
            </p:nvSpPr>
            <p:spPr bwMode="auto">
              <a:xfrm>
                <a:off x="158" y="1298"/>
                <a:ext cx="1313" cy="587"/>
              </a:xfrm>
              <a:prstGeom prst="rect">
                <a:avLst/>
              </a:prstGeom>
              <a:noFill/>
              <a:ln w="9360" cap="sq">
                <a:solidFill>
                  <a:srgbClr val="FF6600"/>
                </a:solidFill>
                <a:miter lim="800000"/>
                <a:headEnd/>
                <a:tailEnd/>
              </a:ln>
              <a:effectLst/>
            </p:spPr>
            <p:txBody>
              <a:bodyPr wrap="none" anchor="ctr"/>
              <a:lstStyle/>
              <a:p>
                <a:endParaRPr lang="el-GR"/>
              </a:p>
            </p:txBody>
          </p:sp>
        </p:grpSp>
        <p:cxnSp>
          <p:nvCxnSpPr>
            <p:cNvPr id="59440" name="AutoShape 48"/>
            <p:cNvCxnSpPr>
              <a:cxnSpLocks noChangeShapeType="1"/>
              <a:stCxn id="59398" idx="2"/>
              <a:endCxn id="59439" idx="0"/>
            </p:cNvCxnSpPr>
            <p:nvPr/>
          </p:nvCxnSpPr>
          <p:spPr bwMode="auto">
            <a:xfrm rot="16200000" flipH="1">
              <a:off x="480" y="964"/>
              <a:ext cx="398" cy="270"/>
            </a:xfrm>
            <a:prstGeom prst="bentConnector3">
              <a:avLst>
                <a:gd name="adj1" fmla="val 50028"/>
              </a:avLst>
            </a:prstGeom>
            <a:noFill/>
            <a:ln w="9360" cap="sq">
              <a:solidFill>
                <a:srgbClr val="FF0000"/>
              </a:solidFill>
              <a:miter lim="800000"/>
              <a:headEnd/>
              <a:tailEnd type="triangle" w="med" len="med"/>
            </a:ln>
            <a:effectLst/>
          </p:spPr>
        </p:cxnSp>
      </p:grpSp>
      <p:grpSp>
        <p:nvGrpSpPr>
          <p:cNvPr id="59441" name="Group 49"/>
          <p:cNvGrpSpPr>
            <a:grpSpLocks/>
          </p:cNvGrpSpPr>
          <p:nvPr/>
        </p:nvGrpSpPr>
        <p:grpSpPr bwMode="auto">
          <a:xfrm>
            <a:off x="1260475" y="4864100"/>
            <a:ext cx="4830763" cy="839788"/>
            <a:chOff x="794" y="3064"/>
            <a:chExt cx="3043" cy="529"/>
          </a:xfrm>
        </p:grpSpPr>
        <p:sp>
          <p:nvSpPr>
            <p:cNvPr id="59442" name="Text Box 50"/>
            <p:cNvSpPr txBox="1">
              <a:spLocks noChangeArrowheads="1"/>
            </p:cNvSpPr>
            <p:nvPr/>
          </p:nvSpPr>
          <p:spPr bwMode="auto">
            <a:xfrm>
              <a:off x="2573" y="3448"/>
              <a:ext cx="1264" cy="145"/>
            </a:xfrm>
            <a:prstGeom prst="rect">
              <a:avLst/>
            </a:prstGeom>
            <a:solidFill>
              <a:srgbClr val="3399FF"/>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ΟΡΙΑ ΣΥΣΤΗΜΑΤΩΝ ΥΔΑΤΩΝ</a:t>
              </a:r>
            </a:p>
          </p:txBody>
        </p:sp>
        <p:cxnSp>
          <p:nvCxnSpPr>
            <p:cNvPr id="59443" name="AutoShape 51"/>
            <p:cNvCxnSpPr>
              <a:cxnSpLocks noChangeShapeType="1"/>
              <a:stCxn id="59414" idx="2"/>
              <a:endCxn id="59442" idx="1"/>
            </p:cNvCxnSpPr>
            <p:nvPr/>
          </p:nvCxnSpPr>
          <p:spPr bwMode="auto">
            <a:xfrm rot="16200000" flipH="1">
              <a:off x="2163" y="3111"/>
              <a:ext cx="456" cy="362"/>
            </a:xfrm>
            <a:prstGeom prst="bentConnector2">
              <a:avLst/>
            </a:prstGeom>
            <a:noFill/>
            <a:ln w="9360" cap="sq">
              <a:solidFill>
                <a:srgbClr val="66FF66"/>
              </a:solidFill>
              <a:miter lim="800000"/>
              <a:headEnd/>
              <a:tailEnd type="triangle" w="med" len="med"/>
            </a:ln>
            <a:effectLst/>
          </p:spPr>
        </p:cxnSp>
        <p:cxnSp>
          <p:nvCxnSpPr>
            <p:cNvPr id="59444" name="AutoShape 52"/>
            <p:cNvCxnSpPr>
              <a:cxnSpLocks noChangeShapeType="1"/>
              <a:stCxn id="59414" idx="2"/>
              <a:endCxn id="59445" idx="3"/>
            </p:cNvCxnSpPr>
            <p:nvPr/>
          </p:nvCxnSpPr>
          <p:spPr bwMode="auto">
            <a:xfrm rot="5400000">
              <a:off x="1817" y="3127"/>
              <a:ext cx="456" cy="330"/>
            </a:xfrm>
            <a:prstGeom prst="bentConnector2">
              <a:avLst/>
            </a:prstGeom>
            <a:noFill/>
            <a:ln w="9360" cap="sq">
              <a:solidFill>
                <a:srgbClr val="66FF66"/>
              </a:solidFill>
              <a:miter lim="800000"/>
              <a:headEnd/>
              <a:tailEnd type="triangle" w="med" len="med"/>
            </a:ln>
            <a:effectLst/>
          </p:spPr>
        </p:cxnSp>
        <p:sp>
          <p:nvSpPr>
            <p:cNvPr id="59445" name="Text Box 53"/>
            <p:cNvSpPr txBox="1">
              <a:spLocks noChangeArrowheads="1"/>
            </p:cNvSpPr>
            <p:nvPr/>
          </p:nvSpPr>
          <p:spPr bwMode="auto">
            <a:xfrm>
              <a:off x="794" y="3448"/>
              <a:ext cx="1086" cy="145"/>
            </a:xfrm>
            <a:prstGeom prst="rect">
              <a:avLst/>
            </a:prstGeom>
            <a:solidFill>
              <a:srgbClr val="3399FF"/>
            </a:solidFill>
            <a:ln w="9360" cap="sq">
              <a:solidFill>
                <a:srgbClr val="0000FF"/>
              </a:solidFill>
              <a:miter lim="800000"/>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FFFFFF"/>
                  </a:solidFill>
                  <a:latin typeface="Verdana" pitchFamily="34" charset="0"/>
                </a:rPr>
                <a:t>ΙΣΟΖΥΓΙΑ ΣΥΣΤΗΜΑΤΩΝ</a:t>
              </a:r>
            </a:p>
          </p:txBody>
        </p:sp>
      </p:grpSp>
      <p:sp>
        <p:nvSpPr>
          <p:cNvPr id="59446" name="Text Box 54"/>
          <p:cNvSpPr txBox="1">
            <a:spLocks noChangeArrowheads="1"/>
          </p:cNvSpPr>
          <p:nvPr/>
        </p:nvSpPr>
        <p:spPr bwMode="auto">
          <a:xfrm>
            <a:off x="779463" y="549275"/>
            <a:ext cx="2349500" cy="231775"/>
          </a:xfrm>
          <a:prstGeom prst="rect">
            <a:avLst/>
          </a:prstGeom>
          <a:solidFill>
            <a:srgbClr val="66FF66"/>
          </a:solidFill>
          <a:ln w="9525" cap="flat">
            <a:noFill/>
            <a:round/>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900" b="1">
                <a:solidFill>
                  <a:srgbClr val="333399"/>
                </a:solidFill>
                <a:latin typeface="Verdana" pitchFamily="34" charset="0"/>
              </a:rPr>
              <a:t>ΑΕΙΦΟΡΙΚΗ ΔΙΑΧΕΙΡΙΣΗ ΥΔΑΤΩΝ</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59395"/>
                                        </p:tgtEl>
                                        <p:attrNameLst>
                                          <p:attrName>style.visibility</p:attrName>
                                        </p:attrNameLst>
                                      </p:cBhvr>
                                      <p:to>
                                        <p:strVal val="visible"/>
                                      </p:to>
                                    </p:set>
                                    <p:animEffect transition="in" filter="wipe(up)">
                                      <p:cBhvr additive="repl">
                                        <p:cTn id="7" dur="500"/>
                                        <p:tgtEl>
                                          <p:spTgt spid="593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additive="repl">
                                        <p:cTn id="11" dur="1" fill="hold">
                                          <p:stCondLst>
                                            <p:cond delay="0"/>
                                          </p:stCondLst>
                                        </p:cTn>
                                        <p:tgtEl>
                                          <p:spTgt spid="59435"/>
                                        </p:tgtEl>
                                        <p:attrNameLst>
                                          <p:attrName>style.visibility</p:attrName>
                                        </p:attrNameLst>
                                      </p:cBhvr>
                                      <p:to>
                                        <p:strVal val="visible"/>
                                      </p:to>
                                    </p:set>
                                    <p:animEffect transition="in" filter="wipe(up)">
                                      <p:cBhvr additive="repl">
                                        <p:cTn id="12" dur="500"/>
                                        <p:tgtEl>
                                          <p:spTgt spid="594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additive="repl">
                                        <p:cTn id="16" dur="1" fill="hold">
                                          <p:stCondLst>
                                            <p:cond delay="0"/>
                                          </p:stCondLst>
                                        </p:cTn>
                                        <p:tgtEl>
                                          <p:spTgt spid="59428"/>
                                        </p:tgtEl>
                                        <p:attrNameLst>
                                          <p:attrName>style.visibility</p:attrName>
                                        </p:attrNameLst>
                                      </p:cBhvr>
                                      <p:to>
                                        <p:strVal val="visible"/>
                                      </p:to>
                                    </p:set>
                                    <p:animEffect transition="in" filter="wipe(up)">
                                      <p:cBhvr additive="repl">
                                        <p:cTn id="17" dur="500"/>
                                        <p:tgtEl>
                                          <p:spTgt spid="594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59400"/>
                                        </p:tgtEl>
                                        <p:attrNameLst>
                                          <p:attrName>style.visibility</p:attrName>
                                        </p:attrNameLst>
                                      </p:cBhvr>
                                      <p:to>
                                        <p:strVal val="visible"/>
                                      </p:to>
                                    </p:set>
                                    <p:animEffect transition="in" filter="wipe(left)">
                                      <p:cBhvr additive="repl">
                                        <p:cTn id="22" dur="500"/>
                                        <p:tgtEl>
                                          <p:spTgt spid="594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additive="repl">
                                        <p:cTn id="26" dur="1" fill="hold">
                                          <p:stCondLst>
                                            <p:cond delay="0"/>
                                          </p:stCondLst>
                                        </p:cTn>
                                        <p:tgtEl>
                                          <p:spTgt spid="59410"/>
                                        </p:tgtEl>
                                        <p:attrNameLst>
                                          <p:attrName>style.visibility</p:attrName>
                                        </p:attrNameLst>
                                      </p:cBhvr>
                                      <p:to>
                                        <p:strVal val="visible"/>
                                      </p:to>
                                    </p:set>
                                    <p:animEffect transition="in" filter="wipe(up)">
                                      <p:cBhvr additive="repl">
                                        <p:cTn id="27" dur="500"/>
                                        <p:tgtEl>
                                          <p:spTgt spid="594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additive="repl">
                                        <p:cTn id="31" dur="1" fill="hold">
                                          <p:stCondLst>
                                            <p:cond delay="0"/>
                                          </p:stCondLst>
                                        </p:cTn>
                                        <p:tgtEl>
                                          <p:spTgt spid="59413"/>
                                        </p:tgtEl>
                                        <p:attrNameLst>
                                          <p:attrName>style.visibility</p:attrName>
                                        </p:attrNameLst>
                                      </p:cBhvr>
                                      <p:to>
                                        <p:strVal val="visible"/>
                                      </p:to>
                                    </p:set>
                                    <p:animEffect transition="in" filter="wipe(up)">
                                      <p:cBhvr additive="repl">
                                        <p:cTn id="32" dur="500"/>
                                        <p:tgtEl>
                                          <p:spTgt spid="594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additive="repl">
                                        <p:cTn id="36" dur="1" fill="hold">
                                          <p:stCondLst>
                                            <p:cond delay="0"/>
                                          </p:stCondLst>
                                        </p:cTn>
                                        <p:tgtEl>
                                          <p:spTgt spid="59441"/>
                                        </p:tgtEl>
                                        <p:attrNameLst>
                                          <p:attrName>style.visibility</p:attrName>
                                        </p:attrNameLst>
                                      </p:cBhvr>
                                      <p:to>
                                        <p:strVal val="visible"/>
                                      </p:to>
                                    </p:set>
                                    <p:animEffect transition="in" filter="wipe(up)">
                                      <p:cBhvr additive="repl">
                                        <p:cTn id="37" dur="500"/>
                                        <p:tgtEl>
                                          <p:spTgt spid="594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additive="repl">
                                        <p:cTn id="41" dur="1" fill="hold">
                                          <p:stCondLst>
                                            <p:cond delay="0"/>
                                          </p:stCondLst>
                                        </p:cTn>
                                        <p:tgtEl>
                                          <p:spTgt spid="59418"/>
                                        </p:tgtEl>
                                        <p:attrNameLst>
                                          <p:attrName>style.visibility</p:attrName>
                                        </p:attrNameLst>
                                      </p:cBhvr>
                                      <p:to>
                                        <p:strVal val="visible"/>
                                      </p:to>
                                    </p:set>
                                    <p:animEffect transition="in" filter="wipe(left)">
                                      <p:cBhvr additive="repl">
                                        <p:cTn id="42" dur="500"/>
                                        <p:tgtEl>
                                          <p:spTgt spid="59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Σύγκριση με τις ανάγκες - Ποιότητα</a:t>
            </a:r>
          </a:p>
        </p:txBody>
      </p:sp>
      <p:pic>
        <p:nvPicPr>
          <p:cNvPr id="60418" name="Picture 2"/>
          <p:cNvPicPr>
            <a:picLocks noChangeAspect="1" noChangeArrowheads="1"/>
          </p:cNvPicPr>
          <p:nvPr/>
        </p:nvPicPr>
        <p:blipFill>
          <a:blip r:embed="rId3" cstate="print"/>
          <a:srcRect/>
          <a:stretch>
            <a:fillRect/>
          </a:stretch>
        </p:blipFill>
        <p:spPr bwMode="auto">
          <a:xfrm>
            <a:off x="65088" y="1327150"/>
            <a:ext cx="4362450" cy="5054600"/>
          </a:xfrm>
          <a:prstGeom prst="rect">
            <a:avLst/>
          </a:prstGeom>
          <a:noFill/>
          <a:ln w="9525" cap="flat">
            <a:noFill/>
            <a:round/>
            <a:headEnd/>
            <a:tailEnd/>
          </a:ln>
          <a:effectLst/>
        </p:spPr>
      </p:pic>
      <p:sp>
        <p:nvSpPr>
          <p:cNvPr id="60419" name="Text Box 3"/>
          <p:cNvSpPr txBox="1">
            <a:spLocks noChangeArrowheads="1"/>
          </p:cNvSpPr>
          <p:nvPr/>
        </p:nvSpPr>
        <p:spPr bwMode="auto">
          <a:xfrm>
            <a:off x="231775" y="974725"/>
            <a:ext cx="2016125" cy="368300"/>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800">
                <a:solidFill>
                  <a:srgbClr val="99FF99"/>
                </a:solidFill>
              </a:rPr>
              <a:t>Όρια ποσιμότητας</a:t>
            </a:r>
          </a:p>
        </p:txBody>
      </p:sp>
      <p:pic>
        <p:nvPicPr>
          <p:cNvPr id="60420" name="Picture 4"/>
          <p:cNvPicPr>
            <a:picLocks noChangeAspect="1" noChangeArrowheads="1"/>
          </p:cNvPicPr>
          <p:nvPr/>
        </p:nvPicPr>
        <p:blipFill>
          <a:blip r:embed="rId4" cstate="print"/>
          <a:srcRect/>
          <a:stretch>
            <a:fillRect/>
          </a:stretch>
        </p:blipFill>
        <p:spPr bwMode="auto">
          <a:xfrm>
            <a:off x="5148263" y="1382713"/>
            <a:ext cx="3600450" cy="3489325"/>
          </a:xfrm>
          <a:prstGeom prst="rect">
            <a:avLst/>
          </a:prstGeom>
          <a:noFill/>
          <a:ln w="9525" cap="flat">
            <a:noFill/>
            <a:round/>
            <a:headEnd/>
            <a:tailEnd/>
          </a:ln>
          <a:effectLst/>
        </p:spPr>
      </p:pic>
      <p:sp>
        <p:nvSpPr>
          <p:cNvPr id="60421" name="Text Box 5"/>
          <p:cNvSpPr txBox="1">
            <a:spLocks noChangeArrowheads="1"/>
          </p:cNvSpPr>
          <p:nvPr/>
        </p:nvSpPr>
        <p:spPr bwMode="auto">
          <a:xfrm>
            <a:off x="5724525" y="974725"/>
            <a:ext cx="3032125" cy="368300"/>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800">
                <a:solidFill>
                  <a:srgbClr val="99FF99"/>
                </a:solidFill>
              </a:rPr>
              <a:t>Καταλληλότητα για άρδευση</a:t>
            </a: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Παρατηρήσεις (1)</a:t>
            </a:r>
          </a:p>
        </p:txBody>
      </p:sp>
      <p:sp>
        <p:nvSpPr>
          <p:cNvPr id="61442" name="Text Box 2"/>
          <p:cNvSpPr txBox="1">
            <a:spLocks noChangeArrowheads="1"/>
          </p:cNvSpPr>
          <p:nvPr/>
        </p:nvSpPr>
        <p:spPr bwMode="auto">
          <a:xfrm>
            <a:off x="457200" y="1052513"/>
            <a:ext cx="8229600" cy="5545137"/>
          </a:xfrm>
          <a:prstGeom prst="rect">
            <a:avLst/>
          </a:prstGeom>
          <a:noFill/>
          <a:ln w="9525" cap="flat">
            <a:noFill/>
            <a:round/>
            <a:headEnd/>
            <a:tailEnd/>
          </a:ln>
          <a:effectLst/>
        </p:spPr>
        <p:txBody>
          <a:bodyPr/>
          <a:lstStyle/>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Στο επίπεδο ενός Δήμου μπορεί να γίνει </a:t>
            </a:r>
            <a:r>
              <a:rPr lang="el-GR" b="1">
                <a:solidFill>
                  <a:srgbClr val="FFFF00"/>
                </a:solidFill>
              </a:rPr>
              <a:t>μόνο ΜΕΡΙΚΗ</a:t>
            </a:r>
            <a:r>
              <a:rPr lang="el-GR">
                <a:solidFill>
                  <a:srgbClr val="99FF99"/>
                </a:solidFill>
              </a:rPr>
              <a:t> και </a:t>
            </a:r>
            <a:r>
              <a:rPr lang="el-GR" b="1">
                <a:solidFill>
                  <a:srgbClr val="FFFF00"/>
                </a:solidFill>
              </a:rPr>
              <a:t>όχι ΟΛΟΚΛΗΡΩΜΕΝΗ</a:t>
            </a:r>
            <a:r>
              <a:rPr lang="el-GR">
                <a:solidFill>
                  <a:srgbClr val="99FF99"/>
                </a:solidFill>
              </a:rPr>
              <a:t> διαχείριση υδατικών πόρων.</a:t>
            </a:r>
          </a:p>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Η </a:t>
            </a:r>
            <a:r>
              <a:rPr lang="el-GR" b="1">
                <a:solidFill>
                  <a:srgbClr val="FFFF00"/>
                </a:solidFill>
              </a:rPr>
              <a:t>ολοκληρωμένη διαχείριση</a:t>
            </a:r>
            <a:r>
              <a:rPr lang="el-GR">
                <a:solidFill>
                  <a:srgbClr val="99FF99"/>
                </a:solidFill>
              </a:rPr>
              <a:t> μπορεί να γίνει </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μόνο </a:t>
            </a:r>
            <a:r>
              <a:rPr lang="el-GR" b="1">
                <a:solidFill>
                  <a:srgbClr val="FFFF00"/>
                </a:solidFill>
              </a:rPr>
              <a:t>με βάση τα υδρογεωλογικά και υδρολογικά όρια</a:t>
            </a:r>
            <a:r>
              <a:rPr lang="el-GR">
                <a:solidFill>
                  <a:srgbClr val="99FF99"/>
                </a:solidFill>
              </a:rPr>
              <a:t>, </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διότι αυτά </a:t>
            </a:r>
            <a:r>
              <a:rPr lang="el-GR" b="1">
                <a:solidFill>
                  <a:srgbClr val="FFFF00"/>
                </a:solidFill>
              </a:rPr>
              <a:t>συνδέουν αναγκαστικά τις διοικητικές μονάδες</a:t>
            </a:r>
            <a:r>
              <a:rPr lang="el-GR">
                <a:solidFill>
                  <a:srgbClr val="99FF99"/>
                </a:solidFill>
              </a:rPr>
              <a:t> που περιλαμβάνουν.</a:t>
            </a:r>
          </a:p>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Οι Δήμοι για να ανταπεξέλθουν στις υποχρεώσεις τους για τη χρήση του νερού έχουν ανάγκη από </a:t>
            </a:r>
            <a:r>
              <a:rPr lang="el-GR" b="1">
                <a:solidFill>
                  <a:srgbClr val="FFFF00"/>
                </a:solidFill>
              </a:rPr>
              <a:t>στελεχιακή</a:t>
            </a:r>
            <a:r>
              <a:rPr lang="el-GR">
                <a:solidFill>
                  <a:srgbClr val="99FF99"/>
                </a:solidFill>
              </a:rPr>
              <a:t>, </a:t>
            </a:r>
            <a:r>
              <a:rPr lang="el-GR" b="1">
                <a:solidFill>
                  <a:srgbClr val="FFFF00"/>
                </a:solidFill>
              </a:rPr>
              <a:t>υλικοτεχνική</a:t>
            </a:r>
            <a:r>
              <a:rPr lang="el-GR">
                <a:solidFill>
                  <a:srgbClr val="99FF99"/>
                </a:solidFill>
              </a:rPr>
              <a:t> και </a:t>
            </a:r>
            <a:r>
              <a:rPr lang="el-GR" b="1">
                <a:solidFill>
                  <a:srgbClr val="FFFF00"/>
                </a:solidFill>
              </a:rPr>
              <a:t>επιστημονική</a:t>
            </a:r>
            <a:r>
              <a:rPr lang="el-GR">
                <a:solidFill>
                  <a:srgbClr val="99FF99"/>
                </a:solidFill>
              </a:rPr>
              <a:t> </a:t>
            </a:r>
            <a:r>
              <a:rPr lang="el-GR" b="1">
                <a:solidFill>
                  <a:srgbClr val="FFFF00"/>
                </a:solidFill>
              </a:rPr>
              <a:t>υποστήριξη</a:t>
            </a:r>
            <a:r>
              <a:rPr lang="el-GR">
                <a:solidFill>
                  <a:srgbClr val="99FF99"/>
                </a:solidFill>
              </a:rPr>
              <a:t>.</a:t>
            </a:r>
          </a:p>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Με την κατάλληλη υποστήριξη και την καθοδήγηση από τις Περιφερειακές Υπηρεσίες Υδάτων, ένας Δήμος μπορεί </a:t>
            </a:r>
          </a:p>
          <a:p>
            <a:pPr marL="739775" lvl="1" indent="-282575">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να</a:t>
            </a:r>
            <a:r>
              <a:rPr lang="el-GR">
                <a:solidFill>
                  <a:srgbClr val="99FF99"/>
                </a:solidFill>
              </a:rPr>
              <a:t> </a:t>
            </a:r>
            <a:r>
              <a:rPr lang="el-GR" b="1">
                <a:solidFill>
                  <a:srgbClr val="FFFF00"/>
                </a:solidFill>
              </a:rPr>
              <a:t>συμβάλλει στην κατάρτιση</a:t>
            </a:r>
            <a:r>
              <a:rPr lang="el-GR">
                <a:solidFill>
                  <a:srgbClr val="99FF99"/>
                </a:solidFill>
              </a:rPr>
              <a:t> ρεαλιστικού Περιφερειακού Σχεδίου Διαχείρισης </a:t>
            </a:r>
          </a:p>
          <a:p>
            <a:pPr marL="739775" lvl="1" indent="-282575">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να το εφαρμόσει αποτελεσματικά</a:t>
            </a:r>
          </a:p>
          <a:p>
            <a:pPr marL="739775" lvl="1" indent="-282575">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να το ανατροφοδοτεί με δεδομένα</a:t>
            </a:r>
            <a:r>
              <a:rPr lang="el-GR">
                <a:solidFill>
                  <a:srgbClr val="99FF99"/>
                </a:solidFill>
              </a:rPr>
              <a:t> για την επόμενη αναθεώρησή του</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61442">
                                            <p:txEl>
                                              <p:pRg st="0" end="0"/>
                                            </p:txEl>
                                          </p:spTgt>
                                        </p:tgtEl>
                                        <p:attrNameLst>
                                          <p:attrName>style.visibility</p:attrName>
                                        </p:attrNameLst>
                                      </p:cBhvr>
                                      <p:to>
                                        <p:strVal val="visible"/>
                                      </p:to>
                                    </p:set>
                                    <p:animEffect transition="in" filter="wipe(up)">
                                      <p:cBhvr additive="repl">
                                        <p:cTn id="7" dur="500"/>
                                        <p:tgtEl>
                                          <p:spTgt spid="6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additive="repl">
                                        <p:cTn id="11" dur="1" fill="hold">
                                          <p:stCondLst>
                                            <p:cond delay="0"/>
                                          </p:stCondLst>
                                        </p:cTn>
                                        <p:tgtEl>
                                          <p:spTgt spid="61442">
                                            <p:txEl>
                                              <p:pRg st="1" end="1"/>
                                            </p:txEl>
                                          </p:spTgt>
                                        </p:tgtEl>
                                        <p:attrNameLst>
                                          <p:attrName>style.visibility</p:attrName>
                                        </p:attrNameLst>
                                      </p:cBhvr>
                                      <p:to>
                                        <p:strVal val="visible"/>
                                      </p:to>
                                    </p:set>
                                    <p:animEffect transition="in" filter="wipe(up)">
                                      <p:cBhvr additive="repl">
                                        <p:cTn id="12" dur="500"/>
                                        <p:tgtEl>
                                          <p:spTgt spid="61442">
                                            <p:txEl>
                                              <p:pRg st="1" end="1"/>
                                            </p:txEl>
                                          </p:spTgt>
                                        </p:tgtEl>
                                      </p:cBhvr>
                                    </p:animEffect>
                                  </p:childTnLst>
                                </p:cTn>
                              </p:par>
                              <p:par>
                                <p:cTn id="13" presetID="22" presetClass="entr" presetSubtype="1" fill="hold" nodeType="withEffect">
                                  <p:stCondLst>
                                    <p:cond delay="0"/>
                                  </p:stCondLst>
                                  <p:childTnLst>
                                    <p:set>
                                      <p:cBhvr additive="repl">
                                        <p:cTn id="14" dur="1" fill="hold">
                                          <p:stCondLst>
                                            <p:cond delay="0"/>
                                          </p:stCondLst>
                                        </p:cTn>
                                        <p:tgtEl>
                                          <p:spTgt spid="61442">
                                            <p:txEl>
                                              <p:pRg st="2" end="2"/>
                                            </p:txEl>
                                          </p:spTgt>
                                        </p:tgtEl>
                                        <p:attrNameLst>
                                          <p:attrName>style.visibility</p:attrName>
                                        </p:attrNameLst>
                                      </p:cBhvr>
                                      <p:to>
                                        <p:strVal val="visible"/>
                                      </p:to>
                                    </p:set>
                                    <p:animEffect transition="in" filter="wipe(up)">
                                      <p:cBhvr additive="repl">
                                        <p:cTn id="15" dur="500"/>
                                        <p:tgtEl>
                                          <p:spTgt spid="61442">
                                            <p:txEl>
                                              <p:pRg st="2" end="2"/>
                                            </p:txEl>
                                          </p:spTgt>
                                        </p:tgtEl>
                                      </p:cBhvr>
                                    </p:animEffect>
                                  </p:childTnLst>
                                </p:cTn>
                              </p:par>
                              <p:par>
                                <p:cTn id="16" presetID="22" presetClass="entr" presetSubtype="1" fill="hold" nodeType="withEffect">
                                  <p:stCondLst>
                                    <p:cond delay="0"/>
                                  </p:stCondLst>
                                  <p:childTnLst>
                                    <p:set>
                                      <p:cBhvr additive="repl">
                                        <p:cTn id="17" dur="1" fill="hold">
                                          <p:stCondLst>
                                            <p:cond delay="0"/>
                                          </p:stCondLst>
                                        </p:cTn>
                                        <p:tgtEl>
                                          <p:spTgt spid="61442">
                                            <p:txEl>
                                              <p:pRg st="3" end="3"/>
                                            </p:txEl>
                                          </p:spTgt>
                                        </p:tgtEl>
                                        <p:attrNameLst>
                                          <p:attrName>style.visibility</p:attrName>
                                        </p:attrNameLst>
                                      </p:cBhvr>
                                      <p:to>
                                        <p:strVal val="visible"/>
                                      </p:to>
                                    </p:set>
                                    <p:animEffect transition="in" filter="wipe(up)">
                                      <p:cBhvr additive="repl">
                                        <p:cTn id="18" dur="500"/>
                                        <p:tgtEl>
                                          <p:spTgt spid="6144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additive="repl">
                                        <p:cTn id="22" dur="1" fill="hold">
                                          <p:stCondLst>
                                            <p:cond delay="0"/>
                                          </p:stCondLst>
                                        </p:cTn>
                                        <p:tgtEl>
                                          <p:spTgt spid="61442">
                                            <p:txEl>
                                              <p:pRg st="4" end="4"/>
                                            </p:txEl>
                                          </p:spTgt>
                                        </p:tgtEl>
                                        <p:attrNameLst>
                                          <p:attrName>style.visibility</p:attrName>
                                        </p:attrNameLst>
                                      </p:cBhvr>
                                      <p:to>
                                        <p:strVal val="visible"/>
                                      </p:to>
                                    </p:set>
                                    <p:animEffect transition="in" filter="wipe(up)">
                                      <p:cBhvr additive="repl">
                                        <p:cTn id="23" dur="500"/>
                                        <p:tgtEl>
                                          <p:spTgt spid="6144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additive="repl">
                                        <p:cTn id="27" dur="1" fill="hold">
                                          <p:stCondLst>
                                            <p:cond delay="0"/>
                                          </p:stCondLst>
                                        </p:cTn>
                                        <p:tgtEl>
                                          <p:spTgt spid="61442">
                                            <p:txEl>
                                              <p:pRg st="5" end="5"/>
                                            </p:txEl>
                                          </p:spTgt>
                                        </p:tgtEl>
                                        <p:attrNameLst>
                                          <p:attrName>style.visibility</p:attrName>
                                        </p:attrNameLst>
                                      </p:cBhvr>
                                      <p:to>
                                        <p:strVal val="visible"/>
                                      </p:to>
                                    </p:set>
                                    <p:animEffect transition="in" filter="wipe(up)">
                                      <p:cBhvr additive="repl">
                                        <p:cTn id="28" dur="500"/>
                                        <p:tgtEl>
                                          <p:spTgt spid="61442">
                                            <p:txEl>
                                              <p:pRg st="5" end="5"/>
                                            </p:txEl>
                                          </p:spTgt>
                                        </p:tgtEl>
                                      </p:cBhvr>
                                    </p:animEffect>
                                  </p:childTnLst>
                                </p:cTn>
                              </p:par>
                              <p:par>
                                <p:cTn id="29" presetID="22" presetClass="entr" presetSubtype="1" fill="hold" nodeType="withEffect">
                                  <p:stCondLst>
                                    <p:cond delay="0"/>
                                  </p:stCondLst>
                                  <p:childTnLst>
                                    <p:set>
                                      <p:cBhvr additive="repl">
                                        <p:cTn id="30" dur="1" fill="hold">
                                          <p:stCondLst>
                                            <p:cond delay="0"/>
                                          </p:stCondLst>
                                        </p:cTn>
                                        <p:tgtEl>
                                          <p:spTgt spid="61442">
                                            <p:txEl>
                                              <p:pRg st="6" end="6"/>
                                            </p:txEl>
                                          </p:spTgt>
                                        </p:tgtEl>
                                        <p:attrNameLst>
                                          <p:attrName>style.visibility</p:attrName>
                                        </p:attrNameLst>
                                      </p:cBhvr>
                                      <p:to>
                                        <p:strVal val="visible"/>
                                      </p:to>
                                    </p:set>
                                    <p:animEffect transition="in" filter="wipe(up)">
                                      <p:cBhvr additive="repl">
                                        <p:cTn id="31" dur="500"/>
                                        <p:tgtEl>
                                          <p:spTgt spid="61442">
                                            <p:txEl>
                                              <p:pRg st="6" end="6"/>
                                            </p:txEl>
                                          </p:spTgt>
                                        </p:tgtEl>
                                      </p:cBhvr>
                                    </p:animEffect>
                                  </p:childTnLst>
                                </p:cTn>
                              </p:par>
                              <p:par>
                                <p:cTn id="32" presetID="22" presetClass="entr" presetSubtype="1" fill="hold" nodeType="withEffect">
                                  <p:stCondLst>
                                    <p:cond delay="0"/>
                                  </p:stCondLst>
                                  <p:childTnLst>
                                    <p:set>
                                      <p:cBhvr additive="repl">
                                        <p:cTn id="33" dur="1" fill="hold">
                                          <p:stCondLst>
                                            <p:cond delay="0"/>
                                          </p:stCondLst>
                                        </p:cTn>
                                        <p:tgtEl>
                                          <p:spTgt spid="61442">
                                            <p:txEl>
                                              <p:pRg st="7" end="7"/>
                                            </p:txEl>
                                          </p:spTgt>
                                        </p:tgtEl>
                                        <p:attrNameLst>
                                          <p:attrName>style.visibility</p:attrName>
                                        </p:attrNameLst>
                                      </p:cBhvr>
                                      <p:to>
                                        <p:strVal val="visible"/>
                                      </p:to>
                                    </p:set>
                                    <p:animEffect transition="in" filter="wipe(up)">
                                      <p:cBhvr additive="repl">
                                        <p:cTn id="34" dur="500"/>
                                        <p:tgtEl>
                                          <p:spTgt spid="61442">
                                            <p:txEl>
                                              <p:pRg st="7" end="7"/>
                                            </p:txEl>
                                          </p:spTgt>
                                        </p:tgtEl>
                                      </p:cBhvr>
                                    </p:animEffect>
                                  </p:childTnLst>
                                </p:cTn>
                              </p:par>
                              <p:par>
                                <p:cTn id="35" presetID="22" presetClass="entr" presetSubtype="1" fill="hold" nodeType="withEffect">
                                  <p:stCondLst>
                                    <p:cond delay="0"/>
                                  </p:stCondLst>
                                  <p:childTnLst>
                                    <p:set>
                                      <p:cBhvr additive="repl">
                                        <p:cTn id="36" dur="1" fill="hold">
                                          <p:stCondLst>
                                            <p:cond delay="0"/>
                                          </p:stCondLst>
                                        </p:cTn>
                                        <p:tgtEl>
                                          <p:spTgt spid="61442">
                                            <p:txEl>
                                              <p:pRg st="8" end="8"/>
                                            </p:txEl>
                                          </p:spTgt>
                                        </p:tgtEl>
                                        <p:attrNameLst>
                                          <p:attrName>style.visibility</p:attrName>
                                        </p:attrNameLst>
                                      </p:cBhvr>
                                      <p:to>
                                        <p:strVal val="visible"/>
                                      </p:to>
                                    </p:set>
                                    <p:animEffect transition="in" filter="wipe(up)">
                                      <p:cBhvr additive="repl">
                                        <p:cTn id="37" dur="500"/>
                                        <p:tgtEl>
                                          <p:spTgt spid="614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Παρατηρήσεις (2)</a:t>
            </a:r>
          </a:p>
        </p:txBody>
      </p:sp>
      <p:sp>
        <p:nvSpPr>
          <p:cNvPr id="62466" name="Text Box 2"/>
          <p:cNvSpPr txBox="1">
            <a:spLocks noChangeArrowheads="1"/>
          </p:cNvSpPr>
          <p:nvPr/>
        </p:nvSpPr>
        <p:spPr bwMode="auto">
          <a:xfrm>
            <a:off x="457200" y="1052513"/>
            <a:ext cx="8229600" cy="5545137"/>
          </a:xfrm>
          <a:prstGeom prst="rect">
            <a:avLst/>
          </a:prstGeom>
          <a:noFill/>
          <a:ln w="9525" cap="flat">
            <a:noFill/>
            <a:round/>
            <a:headEnd/>
            <a:tailEnd/>
          </a:ln>
          <a:effectLst/>
        </p:spPr>
        <p:txBody>
          <a:bodyPr/>
          <a:lstStyle/>
          <a:p>
            <a:pPr marL="339725" indent="-339725">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Ο καθορισμός αποστάσεων ασφαλείας δεν μπορεί να βοηθήσει</a:t>
            </a:r>
            <a:r>
              <a:rPr lang="el-GR">
                <a:solidFill>
                  <a:srgbClr val="99FF99"/>
                </a:solidFill>
              </a:rPr>
              <a:t> στην προστασία των αποθεμάτων υπόγειου νερού και δεν είναι δυνατόν να αποτελεί στην ουσία το μοναδικό κριτήριο για την αδειοδότηση υδροληπτικού έργου.</a:t>
            </a:r>
          </a:p>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Αντίθετα, αυτή η τακτική πιθανότατα ευθύνεται σε μεγάλο βαθμό για τη </a:t>
            </a:r>
            <a:r>
              <a:rPr lang="el-GR" b="1">
                <a:solidFill>
                  <a:srgbClr val="FFFF00"/>
                </a:solidFill>
              </a:rPr>
              <a:t>χαοτική κατάσταση στην εκμετάλλευση των υπόγειων υδάτων</a:t>
            </a:r>
            <a:r>
              <a:rPr lang="el-GR">
                <a:solidFill>
                  <a:srgbClr val="99FF99"/>
                </a:solidFill>
              </a:rPr>
              <a:t> της χώρας, αλλά και την </a:t>
            </a:r>
            <a:r>
              <a:rPr lang="el-GR" b="1">
                <a:solidFill>
                  <a:srgbClr val="FFFF00"/>
                </a:solidFill>
              </a:rPr>
              <a:t>«ιδιοκτησιακή» νοοτροπία</a:t>
            </a:r>
            <a:r>
              <a:rPr lang="el-GR">
                <a:solidFill>
                  <a:srgbClr val="99FF99"/>
                </a:solidFill>
              </a:rPr>
              <a:t> των ιδιωτών με άδεια χρήσης νερού.</a:t>
            </a:r>
          </a:p>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Δεν πρέπει να παραλαμβάνεται και να τίθεται σε παραγωγική λειτουργία </a:t>
            </a:r>
            <a:r>
              <a:rPr lang="el-GR" b="1">
                <a:solidFill>
                  <a:srgbClr val="FFFF00"/>
                </a:solidFill>
              </a:rPr>
              <a:t>καμιά υδρογεώτρηση χωρίς πιεζόμετρο</a:t>
            </a:r>
            <a:r>
              <a:rPr lang="el-GR">
                <a:solidFill>
                  <a:srgbClr val="99FF99"/>
                </a:solidFill>
              </a:rPr>
              <a:t> που να λειτουργεί αποδεδειγμένα.</a:t>
            </a:r>
          </a:p>
          <a:p>
            <a:pPr marL="339725" indent="-339725">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Όλες οι απολήψεις</a:t>
            </a:r>
            <a:r>
              <a:rPr lang="el-GR">
                <a:solidFill>
                  <a:srgbClr val="99FF99"/>
                </a:solidFill>
              </a:rPr>
              <a:t> (δημόσιες και ιδιωτικές) </a:t>
            </a:r>
            <a:r>
              <a:rPr lang="el-GR" b="1">
                <a:solidFill>
                  <a:srgbClr val="FFFF00"/>
                </a:solidFill>
              </a:rPr>
              <a:t>θα πρέπει να παρακολουθούνται με υδρομετρήσεις</a:t>
            </a:r>
            <a:r>
              <a:rPr lang="el-GR">
                <a:solidFill>
                  <a:srgbClr val="99FF99"/>
                </a:solidFill>
              </a:rPr>
              <a:t>.</a:t>
            </a:r>
          </a:p>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Για τις δημόσιες υδροληψίες αυτό είναι και </a:t>
            </a:r>
            <a:r>
              <a:rPr lang="el-GR">
                <a:solidFill>
                  <a:srgbClr val="FFFF00"/>
                </a:solidFill>
              </a:rPr>
              <a:t>άμεσα</a:t>
            </a:r>
            <a:r>
              <a:rPr lang="el-GR">
                <a:solidFill>
                  <a:srgbClr val="99FF99"/>
                </a:solidFill>
              </a:rPr>
              <a:t> </a:t>
            </a:r>
            <a:r>
              <a:rPr lang="el-GR" b="1">
                <a:solidFill>
                  <a:srgbClr val="FFFF00"/>
                </a:solidFill>
              </a:rPr>
              <a:t>εφικτό</a:t>
            </a:r>
            <a:r>
              <a:rPr lang="el-GR">
                <a:solidFill>
                  <a:srgbClr val="99FF99"/>
                </a:solidFill>
              </a:rPr>
              <a:t> αλλά και </a:t>
            </a:r>
            <a:r>
              <a:rPr lang="el-GR" b="1">
                <a:solidFill>
                  <a:srgbClr val="FFFF00"/>
                </a:solidFill>
              </a:rPr>
              <a:t>επιτακτικό</a:t>
            </a:r>
            <a:r>
              <a:rPr lang="el-GR">
                <a:solidFill>
                  <a:srgbClr val="99FF99"/>
                </a:solidFill>
              </a:rPr>
              <a:t>.</a:t>
            </a:r>
          </a:p>
          <a:p>
            <a:pPr marL="341313" indent="-339725">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a:solidFill>
                <a:srgbClr val="99FF99"/>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62466">
                                            <p:txEl>
                                              <p:pRg st="0" end="0"/>
                                            </p:txEl>
                                          </p:spTgt>
                                        </p:tgtEl>
                                        <p:attrNameLst>
                                          <p:attrName>style.visibility</p:attrName>
                                        </p:attrNameLst>
                                      </p:cBhvr>
                                      <p:to>
                                        <p:strVal val="visible"/>
                                      </p:to>
                                    </p:set>
                                    <p:animEffect transition="in" filter="wipe(up)">
                                      <p:cBhvr additive="repl">
                                        <p:cTn id="7" dur="500"/>
                                        <p:tgtEl>
                                          <p:spTgt spid="6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additive="repl">
                                        <p:cTn id="11" dur="1" fill="hold">
                                          <p:stCondLst>
                                            <p:cond delay="0"/>
                                          </p:stCondLst>
                                        </p:cTn>
                                        <p:tgtEl>
                                          <p:spTgt spid="62466">
                                            <p:txEl>
                                              <p:pRg st="1" end="1"/>
                                            </p:txEl>
                                          </p:spTgt>
                                        </p:tgtEl>
                                        <p:attrNameLst>
                                          <p:attrName>style.visibility</p:attrName>
                                        </p:attrNameLst>
                                      </p:cBhvr>
                                      <p:to>
                                        <p:strVal val="visible"/>
                                      </p:to>
                                    </p:set>
                                    <p:animEffect transition="in" filter="wipe(up)">
                                      <p:cBhvr additive="repl">
                                        <p:cTn id="12" dur="500"/>
                                        <p:tgtEl>
                                          <p:spTgt spid="62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additive="repl">
                                        <p:cTn id="16" dur="1" fill="hold">
                                          <p:stCondLst>
                                            <p:cond delay="0"/>
                                          </p:stCondLst>
                                        </p:cTn>
                                        <p:tgtEl>
                                          <p:spTgt spid="62466">
                                            <p:txEl>
                                              <p:pRg st="2" end="2"/>
                                            </p:txEl>
                                          </p:spTgt>
                                        </p:tgtEl>
                                        <p:attrNameLst>
                                          <p:attrName>style.visibility</p:attrName>
                                        </p:attrNameLst>
                                      </p:cBhvr>
                                      <p:to>
                                        <p:strVal val="visible"/>
                                      </p:to>
                                    </p:set>
                                    <p:animEffect transition="in" filter="wipe(up)">
                                      <p:cBhvr additive="repl">
                                        <p:cTn id="17" dur="500"/>
                                        <p:tgtEl>
                                          <p:spTgt spid="62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additive="repl">
                                        <p:cTn id="21" dur="1" fill="hold">
                                          <p:stCondLst>
                                            <p:cond delay="0"/>
                                          </p:stCondLst>
                                        </p:cTn>
                                        <p:tgtEl>
                                          <p:spTgt spid="62466">
                                            <p:txEl>
                                              <p:pRg st="3" end="3"/>
                                            </p:txEl>
                                          </p:spTgt>
                                        </p:tgtEl>
                                        <p:attrNameLst>
                                          <p:attrName>style.visibility</p:attrName>
                                        </p:attrNameLst>
                                      </p:cBhvr>
                                      <p:to>
                                        <p:strVal val="visible"/>
                                      </p:to>
                                    </p:set>
                                    <p:animEffect transition="in" filter="wipe(up)">
                                      <p:cBhvr additive="repl">
                                        <p:cTn id="22" dur="500"/>
                                        <p:tgtEl>
                                          <p:spTgt spid="624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additive="repl">
                                        <p:cTn id="26" dur="1" fill="hold">
                                          <p:stCondLst>
                                            <p:cond delay="0"/>
                                          </p:stCondLst>
                                        </p:cTn>
                                        <p:tgtEl>
                                          <p:spTgt spid="62466">
                                            <p:txEl>
                                              <p:pRg st="4" end="4"/>
                                            </p:txEl>
                                          </p:spTgt>
                                        </p:tgtEl>
                                        <p:attrNameLst>
                                          <p:attrName>style.visibility</p:attrName>
                                        </p:attrNameLst>
                                      </p:cBhvr>
                                      <p:to>
                                        <p:strVal val="visible"/>
                                      </p:to>
                                    </p:set>
                                    <p:animEffect transition="in" filter="wipe(up)">
                                      <p:cBhvr additive="repl">
                                        <p:cTn id="27" dur="500"/>
                                        <p:tgtEl>
                                          <p:spTgt spid="624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Παρατηρήσεις (3)</a:t>
            </a:r>
          </a:p>
        </p:txBody>
      </p:sp>
      <p:sp>
        <p:nvSpPr>
          <p:cNvPr id="63490" name="Text Box 2"/>
          <p:cNvSpPr txBox="1">
            <a:spLocks noChangeArrowheads="1"/>
          </p:cNvSpPr>
          <p:nvPr/>
        </p:nvSpPr>
        <p:spPr bwMode="auto">
          <a:xfrm>
            <a:off x="457200" y="1052513"/>
            <a:ext cx="8229600" cy="5545137"/>
          </a:xfrm>
          <a:prstGeom prst="rect">
            <a:avLst/>
          </a:prstGeom>
          <a:noFill/>
          <a:ln w="9525" cap="flat">
            <a:noFill/>
            <a:round/>
            <a:headEnd/>
            <a:tailEnd/>
          </a:ln>
          <a:effectLst/>
        </p:spPr>
        <p:txBody>
          <a:bodyPr/>
          <a:lstStyle/>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Ένας τρόπος να επιτευχθεί η παρακολούθηση στις ιδιωτικές υδροληψίες είναι η σταδιακή </a:t>
            </a:r>
            <a:r>
              <a:rPr lang="el-GR" b="1">
                <a:solidFill>
                  <a:srgbClr val="FFFF00"/>
                </a:solidFill>
              </a:rPr>
              <a:t>αντικατάσταση των ατομικών ιδιωτικών υδροληψιών με συλλογικά (ιδιωτικά έργα)</a:t>
            </a:r>
            <a:r>
              <a:rPr lang="el-GR">
                <a:solidFill>
                  <a:srgbClr val="99FF99"/>
                </a:solidFill>
              </a:rPr>
              <a:t>, δεξαμενές και δίκτυα (ίσως με κινητροδότηση ή κατά το παλιό πρότυπο των «αναγκαστικών συνεταιρισμών»). </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Αυτή η λύση έχει επιπλέον πλεονεκτήματα:</a:t>
            </a:r>
          </a:p>
          <a:p>
            <a:pPr lvl="2">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εξοικονόμηση χρημάτων</a:t>
            </a:r>
            <a:r>
              <a:rPr lang="el-GR">
                <a:solidFill>
                  <a:srgbClr val="99FF99"/>
                </a:solidFill>
              </a:rPr>
              <a:t> για τους χρήστες από το κόστος λειτουργίας και συντήρησης,</a:t>
            </a:r>
          </a:p>
          <a:p>
            <a:pPr lvl="2">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αυξημένη ασφάλεια</a:t>
            </a:r>
            <a:r>
              <a:rPr lang="el-GR">
                <a:solidFill>
                  <a:srgbClr val="99FF99"/>
                </a:solidFill>
              </a:rPr>
              <a:t>,</a:t>
            </a:r>
          </a:p>
          <a:p>
            <a:pPr lvl="2">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δυνατότητα </a:t>
            </a:r>
            <a:r>
              <a:rPr lang="el-GR" b="1">
                <a:solidFill>
                  <a:srgbClr val="FFFF00"/>
                </a:solidFill>
              </a:rPr>
              <a:t>ρεαλιστικής «ανάκτησης κόστους»</a:t>
            </a:r>
            <a:r>
              <a:rPr lang="el-GR">
                <a:solidFill>
                  <a:srgbClr val="99FF99"/>
                </a:solidFill>
              </a:rPr>
              <a:t> του νερού.</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63490">
                                            <p:txEl>
                                              <p:pRg st="0" end="0"/>
                                            </p:txEl>
                                          </p:spTgt>
                                        </p:tgtEl>
                                        <p:attrNameLst>
                                          <p:attrName>style.visibility</p:attrName>
                                        </p:attrNameLst>
                                      </p:cBhvr>
                                      <p:to>
                                        <p:strVal val="visible"/>
                                      </p:to>
                                    </p:set>
                                    <p:animEffect transition="in" filter="wipe(up)">
                                      <p:cBhvr additive="repl">
                                        <p:cTn id="7" dur="500"/>
                                        <p:tgtEl>
                                          <p:spTgt spid="63490">
                                            <p:txEl>
                                              <p:pRg st="0" end="0"/>
                                            </p:txEl>
                                          </p:spTgt>
                                        </p:tgtEl>
                                      </p:cBhvr>
                                    </p:animEffect>
                                  </p:childTnLst>
                                </p:cTn>
                              </p:par>
                              <p:par>
                                <p:cTn id="8" presetID="22" presetClass="entr" presetSubtype="1" fill="hold" nodeType="withEffect">
                                  <p:stCondLst>
                                    <p:cond delay="0"/>
                                  </p:stCondLst>
                                  <p:childTnLst>
                                    <p:set>
                                      <p:cBhvr additive="repl">
                                        <p:cTn id="9" dur="1" fill="hold">
                                          <p:stCondLst>
                                            <p:cond delay="0"/>
                                          </p:stCondLst>
                                        </p:cTn>
                                        <p:tgtEl>
                                          <p:spTgt spid="63490">
                                            <p:txEl>
                                              <p:pRg st="1" end="1"/>
                                            </p:txEl>
                                          </p:spTgt>
                                        </p:tgtEl>
                                        <p:attrNameLst>
                                          <p:attrName>style.visibility</p:attrName>
                                        </p:attrNameLst>
                                      </p:cBhvr>
                                      <p:to>
                                        <p:strVal val="visible"/>
                                      </p:to>
                                    </p:set>
                                    <p:animEffect transition="in" filter="wipe(up)">
                                      <p:cBhvr additive="repl">
                                        <p:cTn id="10" dur="500"/>
                                        <p:tgtEl>
                                          <p:spTgt spid="63490">
                                            <p:txEl>
                                              <p:pRg st="1" end="1"/>
                                            </p:txEl>
                                          </p:spTgt>
                                        </p:tgtEl>
                                      </p:cBhvr>
                                    </p:animEffect>
                                  </p:childTnLst>
                                </p:cTn>
                              </p:par>
                              <p:par>
                                <p:cTn id="11" presetID="22" presetClass="entr" presetSubtype="1" fill="hold" nodeType="withEffect">
                                  <p:stCondLst>
                                    <p:cond delay="0"/>
                                  </p:stCondLst>
                                  <p:childTnLst>
                                    <p:set>
                                      <p:cBhvr additive="repl">
                                        <p:cTn id="12" dur="1" fill="hold">
                                          <p:stCondLst>
                                            <p:cond delay="0"/>
                                          </p:stCondLst>
                                        </p:cTn>
                                        <p:tgtEl>
                                          <p:spTgt spid="63490">
                                            <p:txEl>
                                              <p:pRg st="2" end="2"/>
                                            </p:txEl>
                                          </p:spTgt>
                                        </p:tgtEl>
                                        <p:attrNameLst>
                                          <p:attrName>style.visibility</p:attrName>
                                        </p:attrNameLst>
                                      </p:cBhvr>
                                      <p:to>
                                        <p:strVal val="visible"/>
                                      </p:to>
                                    </p:set>
                                    <p:animEffect transition="in" filter="wipe(up)">
                                      <p:cBhvr additive="repl">
                                        <p:cTn id="13" dur="500"/>
                                        <p:tgtEl>
                                          <p:spTgt spid="63490">
                                            <p:txEl>
                                              <p:pRg st="2" end="2"/>
                                            </p:txEl>
                                          </p:spTgt>
                                        </p:tgtEl>
                                      </p:cBhvr>
                                    </p:animEffect>
                                  </p:childTnLst>
                                </p:cTn>
                              </p:par>
                              <p:par>
                                <p:cTn id="14" presetID="22" presetClass="entr" presetSubtype="1" fill="hold" nodeType="withEffect">
                                  <p:stCondLst>
                                    <p:cond delay="0"/>
                                  </p:stCondLst>
                                  <p:childTnLst>
                                    <p:set>
                                      <p:cBhvr additive="repl">
                                        <p:cTn id="15" dur="1" fill="hold">
                                          <p:stCondLst>
                                            <p:cond delay="0"/>
                                          </p:stCondLst>
                                        </p:cTn>
                                        <p:tgtEl>
                                          <p:spTgt spid="63490">
                                            <p:txEl>
                                              <p:pRg st="3" end="3"/>
                                            </p:txEl>
                                          </p:spTgt>
                                        </p:tgtEl>
                                        <p:attrNameLst>
                                          <p:attrName>style.visibility</p:attrName>
                                        </p:attrNameLst>
                                      </p:cBhvr>
                                      <p:to>
                                        <p:strVal val="visible"/>
                                      </p:to>
                                    </p:set>
                                    <p:animEffect transition="in" filter="wipe(up)">
                                      <p:cBhvr additive="repl">
                                        <p:cTn id="16" dur="500"/>
                                        <p:tgtEl>
                                          <p:spTgt spid="63490">
                                            <p:txEl>
                                              <p:pRg st="3" end="3"/>
                                            </p:txEl>
                                          </p:spTgt>
                                        </p:tgtEl>
                                      </p:cBhvr>
                                    </p:animEffect>
                                  </p:childTnLst>
                                </p:cTn>
                              </p:par>
                              <p:par>
                                <p:cTn id="17" presetID="22" presetClass="entr" presetSubtype="1" fill="hold" nodeType="withEffect">
                                  <p:stCondLst>
                                    <p:cond delay="0"/>
                                  </p:stCondLst>
                                  <p:childTnLst>
                                    <p:set>
                                      <p:cBhvr additive="repl">
                                        <p:cTn id="18" dur="1" fill="hold">
                                          <p:stCondLst>
                                            <p:cond delay="0"/>
                                          </p:stCondLst>
                                        </p:cTn>
                                        <p:tgtEl>
                                          <p:spTgt spid="63490">
                                            <p:txEl>
                                              <p:pRg st="4" end="4"/>
                                            </p:txEl>
                                          </p:spTgt>
                                        </p:tgtEl>
                                        <p:attrNameLst>
                                          <p:attrName>style.visibility</p:attrName>
                                        </p:attrNameLst>
                                      </p:cBhvr>
                                      <p:to>
                                        <p:strVal val="visible"/>
                                      </p:to>
                                    </p:set>
                                    <p:animEffect transition="in" filter="wipe(up)">
                                      <p:cBhvr additive="repl">
                                        <p:cTn id="19" dur="500"/>
                                        <p:tgtEl>
                                          <p:spTgt spid="634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800">
                <a:solidFill>
                  <a:srgbClr val="00FF00"/>
                </a:solidFill>
              </a:rPr>
              <a:t>Συστήματα παρακολούθησης</a:t>
            </a:r>
          </a:p>
        </p:txBody>
      </p:sp>
      <p:pic>
        <p:nvPicPr>
          <p:cNvPr id="64514" name="Picture 2"/>
          <p:cNvPicPr>
            <a:picLocks noChangeAspect="1" noChangeArrowheads="1"/>
          </p:cNvPicPr>
          <p:nvPr/>
        </p:nvPicPr>
        <p:blipFill>
          <a:blip r:embed="rId3" cstate="print"/>
          <a:srcRect/>
          <a:stretch>
            <a:fillRect/>
          </a:stretch>
        </p:blipFill>
        <p:spPr bwMode="auto">
          <a:xfrm>
            <a:off x="533400" y="914400"/>
            <a:ext cx="3124200" cy="2336800"/>
          </a:xfrm>
          <a:prstGeom prst="rect">
            <a:avLst/>
          </a:prstGeom>
          <a:noFill/>
          <a:ln w="9360" cap="sq">
            <a:solidFill>
              <a:srgbClr val="FF3300"/>
            </a:solidFill>
            <a:miter lim="800000"/>
            <a:headEnd/>
            <a:tailEnd/>
          </a:ln>
          <a:effectLst/>
        </p:spPr>
      </p:pic>
      <p:pic>
        <p:nvPicPr>
          <p:cNvPr id="64515" name="Picture 3"/>
          <p:cNvPicPr>
            <a:picLocks noChangeAspect="1" noChangeArrowheads="1"/>
          </p:cNvPicPr>
          <p:nvPr/>
        </p:nvPicPr>
        <p:blipFill>
          <a:blip r:embed="rId4" cstate="print"/>
          <a:srcRect/>
          <a:stretch>
            <a:fillRect/>
          </a:stretch>
        </p:blipFill>
        <p:spPr bwMode="auto">
          <a:xfrm>
            <a:off x="533400" y="4038600"/>
            <a:ext cx="3200400" cy="2122488"/>
          </a:xfrm>
          <a:prstGeom prst="rect">
            <a:avLst/>
          </a:prstGeom>
          <a:noFill/>
          <a:ln w="9360" cap="sq">
            <a:solidFill>
              <a:srgbClr val="FF3300"/>
            </a:solidFill>
            <a:miter lim="800000"/>
            <a:headEnd/>
            <a:tailEnd/>
          </a:ln>
          <a:effectLst/>
        </p:spPr>
      </p:pic>
      <p:pic>
        <p:nvPicPr>
          <p:cNvPr id="64516" name="Picture 4"/>
          <p:cNvPicPr>
            <a:picLocks noChangeAspect="1" noChangeArrowheads="1"/>
          </p:cNvPicPr>
          <p:nvPr/>
        </p:nvPicPr>
        <p:blipFill>
          <a:blip r:embed="rId5" cstate="print"/>
          <a:srcRect/>
          <a:stretch>
            <a:fillRect/>
          </a:stretch>
        </p:blipFill>
        <p:spPr bwMode="auto">
          <a:xfrm>
            <a:off x="5257800" y="3810000"/>
            <a:ext cx="3657600" cy="2743200"/>
          </a:xfrm>
          <a:prstGeom prst="rect">
            <a:avLst/>
          </a:prstGeom>
          <a:noFill/>
          <a:ln w="9360" cap="sq">
            <a:solidFill>
              <a:srgbClr val="FF3300"/>
            </a:solidFill>
            <a:miter lim="800000"/>
            <a:headEnd/>
            <a:tailEnd/>
          </a:ln>
          <a:effectLst/>
        </p:spPr>
      </p:pic>
      <p:sp>
        <p:nvSpPr>
          <p:cNvPr id="64517" name="Freeform 5"/>
          <p:cNvSpPr>
            <a:spLocks/>
          </p:cNvSpPr>
          <p:nvPr/>
        </p:nvSpPr>
        <p:spPr bwMode="auto">
          <a:xfrm>
            <a:off x="1252538" y="1785938"/>
            <a:ext cx="5992812" cy="3644900"/>
          </a:xfrm>
          <a:custGeom>
            <a:avLst/>
            <a:gdLst>
              <a:gd name="G0" fmla="+- 91 0 0"/>
              <a:gd name="G1" fmla="+- 1 0 0"/>
              <a:gd name="G2" fmla="+- 1 0 0"/>
              <a:gd name="G3" fmla="*/ 1 895 38528"/>
              <a:gd name="G4" fmla="+- 1 0 0"/>
              <a:gd name="G5" fmla="+- 1 0 0"/>
              <a:gd name="G6" fmla="+- 1 0 0"/>
              <a:gd name="G7" fmla="+- 1 0 0"/>
              <a:gd name="G8" fmla="*/ 1 11363 25856"/>
              <a:gd name="G9" fmla="+- 1 0 0"/>
              <a:gd name="G10" fmla="+- 1 0 0"/>
              <a:gd name="G11" fmla="*/ 1 0 51712"/>
              <a:gd name="G12" fmla="*/ 1 6295 25856"/>
              <a:gd name="G13" fmla="*/ G12 1 180"/>
              <a:gd name="G14" fmla="*/ G11 1 G13"/>
              <a:gd name="G15" fmla="+- 16165 0 0"/>
              <a:gd name="G16" fmla="+- 1 0 0"/>
              <a:gd name="G17" fmla="+- 1 0 0"/>
              <a:gd name="G18" fmla="+- 1 0 0"/>
              <a:gd name="T0" fmla="*/ 0 w 3775"/>
              <a:gd name="T1" fmla="*/ 0 h 2296"/>
              <a:gd name="T2" fmla="*/ 2147483647 w 3775"/>
              <a:gd name="T3" fmla="*/ 1675903193 h 2296"/>
              <a:gd name="T4" fmla="*/ 2147483647 w 3775"/>
              <a:gd name="T5" fmla="*/ 2147483647 h 2296"/>
              <a:gd name="T6" fmla="*/ 2147483647 w 3775"/>
              <a:gd name="T7" fmla="*/ 2147483647 h 2296"/>
              <a:gd name="T8" fmla="*/ 2147483647 w 3775"/>
              <a:gd name="T9" fmla="*/ 2147483647 h 2296"/>
              <a:gd name="T10" fmla="*/ 2147483647 w 3775"/>
              <a:gd name="T11" fmla="*/ 2147483647 h 2296"/>
              <a:gd name="T12" fmla="*/ 0 w 3775"/>
              <a:gd name="T13" fmla="*/ 0 h 2296"/>
              <a:gd name="T14" fmla="*/ 3775 w 3775"/>
              <a:gd name="T15" fmla="*/ 2296 h 2296"/>
            </a:gdLst>
            <a:ahLst/>
            <a:cxnLst>
              <a:cxn ang="0">
                <a:pos x="T0" y="T1"/>
              </a:cxn>
              <a:cxn ang="0">
                <a:pos x="T2" y="T3"/>
              </a:cxn>
              <a:cxn ang="0">
                <a:pos x="T4" y="T5"/>
              </a:cxn>
              <a:cxn ang="0">
                <a:pos x="T6" y="T7"/>
              </a:cxn>
              <a:cxn ang="0">
                <a:pos x="T8" y="T9"/>
              </a:cxn>
              <a:cxn ang="0">
                <a:pos x="T10" y="T11"/>
              </a:cxn>
            </a:cxnLst>
            <a:rect l="T12" t="T13" r="T14" b="T15"/>
            <a:pathLst>
              <a:path w="3775" h="2296">
                <a:moveTo>
                  <a:pt x="0" y="0"/>
                </a:moveTo>
                <a:cubicBezTo>
                  <a:pt x="202" y="111"/>
                  <a:pt x="914" y="464"/>
                  <a:pt x="1214" y="665"/>
                </a:cubicBezTo>
                <a:cubicBezTo>
                  <a:pt x="1514" y="866"/>
                  <a:pt x="1659" y="1032"/>
                  <a:pt x="1799" y="1206"/>
                </a:cubicBezTo>
                <a:cubicBezTo>
                  <a:pt x="1939" y="1380"/>
                  <a:pt x="1954" y="1543"/>
                  <a:pt x="2056" y="1711"/>
                </a:cubicBezTo>
                <a:cubicBezTo>
                  <a:pt x="2158" y="1879"/>
                  <a:pt x="2123" y="2136"/>
                  <a:pt x="2410" y="2216"/>
                </a:cubicBezTo>
                <a:cubicBezTo>
                  <a:pt x="2697" y="2296"/>
                  <a:pt x="3491" y="2195"/>
                  <a:pt x="3775" y="2189"/>
                </a:cubicBezTo>
              </a:path>
            </a:pathLst>
          </a:custGeom>
          <a:noFill/>
          <a:ln w="57240" cap="flat">
            <a:solidFill>
              <a:srgbClr val="00FFFF"/>
            </a:solidFill>
            <a:prstDash val="dash"/>
            <a:round/>
            <a:headEnd/>
            <a:tailEnd type="triangle" w="med" len="med"/>
          </a:ln>
          <a:effectLst/>
        </p:spPr>
        <p:txBody>
          <a:bodyPr wrap="none" anchor="ctr"/>
          <a:lstStyle/>
          <a:p>
            <a:endParaRPr lang="el-GR"/>
          </a:p>
        </p:txBody>
      </p:sp>
      <p:sp>
        <p:nvSpPr>
          <p:cNvPr id="64518" name="Freeform 6"/>
          <p:cNvSpPr>
            <a:spLocks/>
          </p:cNvSpPr>
          <p:nvPr/>
        </p:nvSpPr>
        <p:spPr bwMode="auto">
          <a:xfrm>
            <a:off x="3733800" y="5121275"/>
            <a:ext cx="1077913" cy="60325"/>
          </a:xfrm>
          <a:custGeom>
            <a:avLst/>
            <a:gdLst>
              <a:gd name="G0" fmla="+- 717 0 0"/>
              <a:gd name="G1" fmla="+- 4 0 0"/>
              <a:gd name="T0" fmla="*/ 0 w 679"/>
              <a:gd name="T1" fmla="*/ 95765924 h 38"/>
              <a:gd name="T2" fmla="*/ 1711187860 w 679"/>
              <a:gd name="T3" fmla="*/ 0 h 38"/>
              <a:gd name="T4" fmla="*/ 0 w 679"/>
              <a:gd name="T5" fmla="*/ 0 h 38"/>
              <a:gd name="T6" fmla="*/ 679 w 679"/>
              <a:gd name="T7" fmla="*/ 38 h 38"/>
            </a:gdLst>
            <a:ahLst/>
            <a:cxnLst>
              <a:cxn ang="0">
                <a:pos x="T0" y="T1"/>
              </a:cxn>
              <a:cxn ang="0">
                <a:pos x="T2" y="T3"/>
              </a:cxn>
            </a:cxnLst>
            <a:rect l="T4" t="T5" r="T6" b="T7"/>
            <a:pathLst>
              <a:path w="679" h="38">
                <a:moveTo>
                  <a:pt x="0" y="38"/>
                </a:moveTo>
                <a:lnTo>
                  <a:pt x="679" y="0"/>
                </a:lnTo>
              </a:path>
            </a:pathLst>
          </a:custGeom>
          <a:noFill/>
          <a:ln w="57240" cap="flat">
            <a:solidFill>
              <a:srgbClr val="FF3300"/>
            </a:solidFill>
            <a:prstDash val="dash"/>
            <a:round/>
            <a:headEnd/>
            <a:tailEnd type="triangle" w="med" len="med"/>
          </a:ln>
          <a:effectLst/>
        </p:spPr>
        <p:txBody>
          <a:bodyPr wrap="none" anchor="ctr"/>
          <a:lstStyle/>
          <a:p>
            <a:endParaRPr lang="el-GR"/>
          </a:p>
        </p:txBody>
      </p:sp>
      <p:pic>
        <p:nvPicPr>
          <p:cNvPr id="64519" name="Picture 7"/>
          <p:cNvPicPr>
            <a:picLocks noChangeAspect="1" noChangeArrowheads="1"/>
          </p:cNvPicPr>
          <p:nvPr/>
        </p:nvPicPr>
        <p:blipFill>
          <a:blip r:embed="rId6" cstate="print"/>
          <a:srcRect/>
          <a:stretch>
            <a:fillRect/>
          </a:stretch>
        </p:blipFill>
        <p:spPr bwMode="auto">
          <a:xfrm>
            <a:off x="4572000" y="1066800"/>
            <a:ext cx="3657600" cy="2424113"/>
          </a:xfrm>
          <a:prstGeom prst="rect">
            <a:avLst/>
          </a:prstGeom>
          <a:noFill/>
          <a:ln w="9360" cap="sq">
            <a:solidFill>
              <a:srgbClr val="FF3300"/>
            </a:solidFill>
            <a:miter lim="800000"/>
            <a:headEnd/>
            <a:tailEnd/>
          </a:ln>
          <a:effectLst/>
        </p:spPr>
      </p:pic>
      <p:sp>
        <p:nvSpPr>
          <p:cNvPr id="64520" name="Freeform 8"/>
          <p:cNvSpPr>
            <a:spLocks/>
          </p:cNvSpPr>
          <p:nvPr/>
        </p:nvSpPr>
        <p:spPr bwMode="auto">
          <a:xfrm>
            <a:off x="4445000" y="3067050"/>
            <a:ext cx="604838" cy="1279525"/>
          </a:xfrm>
          <a:custGeom>
            <a:avLst/>
            <a:gdLst>
              <a:gd name="G0" fmla="+- 1 0 0"/>
              <a:gd name="G1" fmla="+- 4 0 0"/>
              <a:gd name="T0" fmla="*/ 960181208 w 381"/>
              <a:gd name="T1" fmla="*/ 0 h 806"/>
              <a:gd name="T2" fmla="*/ 0 w 381"/>
              <a:gd name="T3" fmla="*/ 2031246116 h 806"/>
              <a:gd name="T4" fmla="*/ 0 w 381"/>
              <a:gd name="T5" fmla="*/ 0 h 806"/>
              <a:gd name="T6" fmla="*/ 381 w 381"/>
              <a:gd name="T7" fmla="*/ 806 h 806"/>
            </a:gdLst>
            <a:ahLst/>
            <a:cxnLst>
              <a:cxn ang="0">
                <a:pos x="T0" y="T1"/>
              </a:cxn>
              <a:cxn ang="0">
                <a:pos x="T2" y="T3"/>
              </a:cxn>
            </a:cxnLst>
            <a:rect l="T4" t="T5" r="T6" b="T7"/>
            <a:pathLst>
              <a:path w="381" h="806">
                <a:moveTo>
                  <a:pt x="381" y="0"/>
                </a:moveTo>
                <a:lnTo>
                  <a:pt x="0" y="806"/>
                </a:lnTo>
              </a:path>
            </a:pathLst>
          </a:custGeom>
          <a:noFill/>
          <a:ln w="57240" cap="flat">
            <a:solidFill>
              <a:srgbClr val="FF3300"/>
            </a:solidFill>
            <a:prstDash val="dash"/>
            <a:round/>
            <a:headEnd/>
            <a:tailEnd type="triangle" w="med" len="me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304800" y="381000"/>
            <a:ext cx="1819275" cy="276225"/>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200" b="1">
                <a:solidFill>
                  <a:srgbClr val="FFCC00"/>
                </a:solidFill>
                <a:latin typeface="Verdana" pitchFamily="34" charset="0"/>
              </a:rPr>
              <a:t>Κατανομή σταθμών</a:t>
            </a:r>
          </a:p>
        </p:txBody>
      </p:sp>
      <p:sp>
        <p:nvSpPr>
          <p:cNvPr id="65538" name="Text Box 2"/>
          <p:cNvSpPr txBox="1">
            <a:spLocks noChangeArrowheads="1"/>
          </p:cNvSpPr>
          <p:nvPr/>
        </p:nvSpPr>
        <p:spPr bwMode="auto">
          <a:xfrm>
            <a:off x="6340475" y="304800"/>
            <a:ext cx="2547938" cy="306388"/>
          </a:xfrm>
          <a:prstGeom prst="rect">
            <a:avLst/>
          </a:prstGeom>
          <a:noFill/>
          <a:ln w="9360" cap="sq">
            <a:solidFill>
              <a:srgbClr val="FF6600"/>
            </a:solidFill>
            <a:miter lim="800000"/>
            <a:headEnd/>
            <a:tailEnd/>
          </a:ln>
          <a:effectLst/>
        </p:spPr>
        <p:txBody>
          <a:bodyPr wrap="none" lIns="90000" tIns="46800" rIns="90000" bIns="46800">
            <a:spAutoFit/>
          </a:bodyP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400" b="1">
                <a:solidFill>
                  <a:srgbClr val="CCFFFF"/>
                </a:solidFill>
                <a:latin typeface="Verdana" pitchFamily="34" charset="0"/>
              </a:rPr>
              <a:t>Σχεδιασμός συστήματος</a:t>
            </a:r>
          </a:p>
        </p:txBody>
      </p:sp>
      <p:pic>
        <p:nvPicPr>
          <p:cNvPr id="65539" name="Picture 3"/>
          <p:cNvPicPr>
            <a:picLocks noChangeAspect="1" noChangeArrowheads="1"/>
          </p:cNvPicPr>
          <p:nvPr/>
        </p:nvPicPr>
        <p:blipFill>
          <a:blip r:embed="rId3" cstate="print"/>
          <a:srcRect l="16139" r="14696"/>
          <a:stretch>
            <a:fillRect/>
          </a:stretch>
        </p:blipFill>
        <p:spPr bwMode="auto">
          <a:xfrm>
            <a:off x="5949950" y="838200"/>
            <a:ext cx="2965450" cy="2971800"/>
          </a:xfrm>
          <a:prstGeom prst="rect">
            <a:avLst/>
          </a:prstGeom>
          <a:noFill/>
          <a:ln w="9525" cap="flat">
            <a:noFill/>
            <a:round/>
            <a:headEnd/>
            <a:tailEnd/>
          </a:ln>
          <a:effectLst/>
        </p:spPr>
      </p:pic>
      <p:pic>
        <p:nvPicPr>
          <p:cNvPr id="65540" name="Picture 4"/>
          <p:cNvPicPr>
            <a:picLocks noChangeAspect="1" noChangeArrowheads="1"/>
          </p:cNvPicPr>
          <p:nvPr/>
        </p:nvPicPr>
        <p:blipFill>
          <a:blip r:embed="rId4" cstate="print"/>
          <a:srcRect/>
          <a:stretch>
            <a:fillRect/>
          </a:stretch>
        </p:blipFill>
        <p:spPr bwMode="auto">
          <a:xfrm>
            <a:off x="381000" y="762000"/>
            <a:ext cx="4202113" cy="5943600"/>
          </a:xfrm>
          <a:prstGeom prst="rect">
            <a:avLst/>
          </a:prstGeom>
          <a:noFill/>
          <a:ln w="9525" cap="flat">
            <a:noFill/>
            <a:round/>
            <a:headEnd/>
            <a:tailEnd/>
          </a:ln>
          <a:effectLst/>
        </p:spPr>
      </p:pic>
      <p:sp>
        <p:nvSpPr>
          <p:cNvPr id="65541" name="AutoShape 5"/>
          <p:cNvSpPr>
            <a:spLocks noChangeArrowheads="1"/>
          </p:cNvSpPr>
          <p:nvPr/>
        </p:nvSpPr>
        <p:spPr bwMode="auto">
          <a:xfrm>
            <a:off x="2209800" y="3657600"/>
            <a:ext cx="152400" cy="152400"/>
          </a:xfrm>
          <a:prstGeom prst="actionButtonHome">
            <a:avLst/>
          </a:prstGeom>
          <a:solidFill>
            <a:srgbClr val="00FFFF"/>
          </a:solidFill>
          <a:ln w="9525" cap="flat">
            <a:noFill/>
            <a:round/>
            <a:headEnd/>
            <a:tailEnd/>
          </a:ln>
          <a:effectLst/>
        </p:spPr>
        <p:txBody>
          <a:bodyPr wrap="none" anchor="ctr"/>
          <a:lstStyle/>
          <a:p>
            <a:endParaRPr lang="el-GR"/>
          </a:p>
        </p:txBody>
      </p:sp>
      <p:sp>
        <p:nvSpPr>
          <p:cNvPr id="65542" name="AutoShape 6"/>
          <p:cNvSpPr>
            <a:spLocks noChangeArrowheads="1"/>
          </p:cNvSpPr>
          <p:nvPr/>
        </p:nvSpPr>
        <p:spPr bwMode="auto">
          <a:xfrm>
            <a:off x="1828800" y="2971800"/>
            <a:ext cx="152400" cy="152400"/>
          </a:xfrm>
          <a:prstGeom prst="actionButtonHome">
            <a:avLst/>
          </a:prstGeom>
          <a:solidFill>
            <a:srgbClr val="00FFFF"/>
          </a:solidFill>
          <a:ln w="9525" cap="flat">
            <a:noFill/>
            <a:round/>
            <a:headEnd/>
            <a:tailEnd/>
          </a:ln>
          <a:effectLst/>
        </p:spPr>
        <p:txBody>
          <a:bodyPr wrap="none" anchor="ctr"/>
          <a:lstStyle/>
          <a:p>
            <a:endParaRPr lang="el-GR"/>
          </a:p>
        </p:txBody>
      </p:sp>
      <p:sp>
        <p:nvSpPr>
          <p:cNvPr id="65543" name="AutoShape 7"/>
          <p:cNvSpPr>
            <a:spLocks noChangeArrowheads="1"/>
          </p:cNvSpPr>
          <p:nvPr/>
        </p:nvSpPr>
        <p:spPr bwMode="auto">
          <a:xfrm>
            <a:off x="2590800" y="4419600"/>
            <a:ext cx="152400" cy="152400"/>
          </a:xfrm>
          <a:prstGeom prst="actionButtonHome">
            <a:avLst/>
          </a:prstGeom>
          <a:solidFill>
            <a:srgbClr val="00FFFF"/>
          </a:solidFill>
          <a:ln w="9525" cap="flat">
            <a:noFill/>
            <a:round/>
            <a:headEnd/>
            <a:tailEnd/>
          </a:ln>
          <a:effectLst/>
        </p:spPr>
        <p:txBody>
          <a:bodyPr wrap="none" anchor="ctr"/>
          <a:lstStyle/>
          <a:p>
            <a:endParaRPr lang="el-GR"/>
          </a:p>
        </p:txBody>
      </p:sp>
      <p:sp>
        <p:nvSpPr>
          <p:cNvPr id="65544" name="AutoShape 8"/>
          <p:cNvSpPr>
            <a:spLocks noChangeArrowheads="1"/>
          </p:cNvSpPr>
          <p:nvPr/>
        </p:nvSpPr>
        <p:spPr bwMode="auto">
          <a:xfrm>
            <a:off x="3962400" y="5791200"/>
            <a:ext cx="152400" cy="152400"/>
          </a:xfrm>
          <a:prstGeom prst="actionButtonHome">
            <a:avLst/>
          </a:prstGeom>
          <a:solidFill>
            <a:srgbClr val="00FFFF"/>
          </a:solidFill>
          <a:ln w="9525" cap="flat">
            <a:noFill/>
            <a:round/>
            <a:headEnd/>
            <a:tailEnd/>
          </a:ln>
          <a:effectLst/>
        </p:spPr>
        <p:txBody>
          <a:bodyPr wrap="none" anchor="ctr"/>
          <a:lstStyle/>
          <a:p>
            <a:endParaRPr lang="el-GR"/>
          </a:p>
        </p:txBody>
      </p:sp>
      <p:sp>
        <p:nvSpPr>
          <p:cNvPr id="65545" name="AutoShape 9"/>
          <p:cNvSpPr>
            <a:spLocks noChangeArrowheads="1"/>
          </p:cNvSpPr>
          <p:nvPr/>
        </p:nvSpPr>
        <p:spPr bwMode="auto">
          <a:xfrm>
            <a:off x="2209800" y="3810000"/>
            <a:ext cx="152400" cy="152400"/>
          </a:xfrm>
          <a:prstGeom prst="actionButtonHome">
            <a:avLst/>
          </a:prstGeom>
          <a:solidFill>
            <a:srgbClr val="FF3300"/>
          </a:solidFill>
          <a:ln w="9525" cap="flat">
            <a:noFill/>
            <a:round/>
            <a:headEnd/>
            <a:tailEnd/>
          </a:ln>
          <a:effectLst/>
        </p:spPr>
        <p:txBody>
          <a:bodyPr wrap="none" anchor="ctr"/>
          <a:lstStyle/>
          <a:p>
            <a:endParaRPr lang="el-GR"/>
          </a:p>
        </p:txBody>
      </p:sp>
      <p:sp>
        <p:nvSpPr>
          <p:cNvPr id="65546" name="AutoShape 10"/>
          <p:cNvSpPr>
            <a:spLocks noChangeArrowheads="1"/>
          </p:cNvSpPr>
          <p:nvPr/>
        </p:nvSpPr>
        <p:spPr bwMode="auto">
          <a:xfrm>
            <a:off x="2209800" y="3962400"/>
            <a:ext cx="152400" cy="152400"/>
          </a:xfrm>
          <a:prstGeom prst="actionButtonHome">
            <a:avLst/>
          </a:prstGeom>
          <a:solidFill>
            <a:srgbClr val="FF3300"/>
          </a:solidFill>
          <a:ln w="9525" cap="flat">
            <a:noFill/>
            <a:round/>
            <a:headEnd/>
            <a:tailEnd/>
          </a:ln>
          <a:effectLst/>
        </p:spPr>
        <p:txBody>
          <a:bodyPr wrap="none" anchor="ctr"/>
          <a:lstStyle/>
          <a:p>
            <a:endParaRPr lang="el-GR"/>
          </a:p>
        </p:txBody>
      </p:sp>
      <p:sp>
        <p:nvSpPr>
          <p:cNvPr id="65547" name="AutoShape 11"/>
          <p:cNvSpPr>
            <a:spLocks noChangeArrowheads="1"/>
          </p:cNvSpPr>
          <p:nvPr/>
        </p:nvSpPr>
        <p:spPr bwMode="auto">
          <a:xfrm>
            <a:off x="2286000" y="4114800"/>
            <a:ext cx="152400" cy="152400"/>
          </a:xfrm>
          <a:prstGeom prst="actionButtonHome">
            <a:avLst/>
          </a:prstGeom>
          <a:solidFill>
            <a:srgbClr val="FF3300"/>
          </a:solidFill>
          <a:ln w="9525" cap="flat">
            <a:noFill/>
            <a:round/>
            <a:headEnd/>
            <a:tailEnd/>
          </a:ln>
          <a:effectLst/>
        </p:spPr>
        <p:txBody>
          <a:bodyPr wrap="none" anchor="ctr"/>
          <a:lstStyle/>
          <a:p>
            <a:endParaRPr lang="el-GR"/>
          </a:p>
        </p:txBody>
      </p:sp>
      <p:grpSp>
        <p:nvGrpSpPr>
          <p:cNvPr id="65548" name="Group 12"/>
          <p:cNvGrpSpPr>
            <a:grpSpLocks/>
          </p:cNvGrpSpPr>
          <p:nvPr/>
        </p:nvGrpSpPr>
        <p:grpSpPr bwMode="auto">
          <a:xfrm>
            <a:off x="4114800" y="4495800"/>
            <a:ext cx="3425825" cy="1935163"/>
            <a:chOff x="2592" y="2832"/>
            <a:chExt cx="2158" cy="1219"/>
          </a:xfrm>
        </p:grpSpPr>
        <p:pic>
          <p:nvPicPr>
            <p:cNvPr id="65549" name="Picture 13"/>
            <p:cNvPicPr>
              <a:picLocks noChangeAspect="1" noChangeArrowheads="1"/>
            </p:cNvPicPr>
            <p:nvPr/>
          </p:nvPicPr>
          <p:blipFill>
            <a:blip r:embed="rId5" cstate="print"/>
            <a:srcRect/>
            <a:stretch>
              <a:fillRect/>
            </a:stretch>
          </p:blipFill>
          <p:spPr bwMode="auto">
            <a:xfrm>
              <a:off x="3120" y="2832"/>
              <a:ext cx="1630" cy="1219"/>
            </a:xfrm>
            <a:prstGeom prst="rect">
              <a:avLst/>
            </a:prstGeom>
            <a:noFill/>
            <a:ln w="9360" cap="sq">
              <a:solidFill>
                <a:srgbClr val="66FFFF"/>
              </a:solidFill>
              <a:miter lim="800000"/>
              <a:headEnd/>
              <a:tailEnd/>
            </a:ln>
            <a:effectLst/>
          </p:spPr>
        </p:pic>
        <p:cxnSp>
          <p:nvCxnSpPr>
            <p:cNvPr id="65550" name="AutoShape 14"/>
            <p:cNvCxnSpPr>
              <a:cxnSpLocks noChangeShapeType="1"/>
              <a:stCxn id="65544" idx="1"/>
            </p:cNvCxnSpPr>
            <p:nvPr/>
          </p:nvCxnSpPr>
          <p:spPr bwMode="auto">
            <a:xfrm flipV="1">
              <a:off x="2592" y="3441"/>
              <a:ext cx="526" cy="207"/>
            </a:xfrm>
            <a:prstGeom prst="bentConnector3">
              <a:avLst>
                <a:gd name="adj1" fmla="val 63579"/>
              </a:avLst>
            </a:prstGeom>
            <a:noFill/>
            <a:ln w="9360" cap="sq">
              <a:solidFill>
                <a:srgbClr val="66FFFF"/>
              </a:solidFill>
              <a:miter lim="800000"/>
              <a:headEnd/>
              <a:tailEnd type="triangle" w="med" len="med"/>
            </a:ln>
            <a:effectLst/>
          </p:spPr>
        </p:cxnSp>
      </p:grpSp>
      <p:grpSp>
        <p:nvGrpSpPr>
          <p:cNvPr id="65551" name="Group 15"/>
          <p:cNvGrpSpPr>
            <a:grpSpLocks/>
          </p:cNvGrpSpPr>
          <p:nvPr/>
        </p:nvGrpSpPr>
        <p:grpSpPr bwMode="auto">
          <a:xfrm>
            <a:off x="2743200" y="4419600"/>
            <a:ext cx="1125538" cy="2282825"/>
            <a:chOff x="1728" y="2784"/>
            <a:chExt cx="709" cy="1438"/>
          </a:xfrm>
        </p:grpSpPr>
        <p:pic>
          <p:nvPicPr>
            <p:cNvPr id="65552" name="Picture 16"/>
            <p:cNvPicPr>
              <a:picLocks noChangeAspect="1" noChangeArrowheads="1"/>
            </p:cNvPicPr>
            <p:nvPr/>
          </p:nvPicPr>
          <p:blipFill>
            <a:blip r:embed="rId6" cstate="print"/>
            <a:srcRect l="11118" r="25920" b="11118"/>
            <a:stretch>
              <a:fillRect/>
            </a:stretch>
          </p:blipFill>
          <p:spPr bwMode="auto">
            <a:xfrm>
              <a:off x="1776" y="2852"/>
              <a:ext cx="661" cy="1370"/>
            </a:xfrm>
            <a:prstGeom prst="rect">
              <a:avLst/>
            </a:prstGeom>
            <a:noFill/>
            <a:ln w="9360" cap="sq">
              <a:solidFill>
                <a:srgbClr val="66FFFF"/>
              </a:solidFill>
              <a:miter lim="800000"/>
              <a:headEnd/>
              <a:tailEnd/>
            </a:ln>
            <a:effectLst/>
          </p:spPr>
        </p:pic>
        <p:cxnSp>
          <p:nvCxnSpPr>
            <p:cNvPr id="65553" name="AutoShape 17"/>
            <p:cNvCxnSpPr>
              <a:cxnSpLocks noChangeShapeType="1"/>
              <a:stCxn id="65543" idx="1"/>
            </p:cNvCxnSpPr>
            <p:nvPr/>
          </p:nvCxnSpPr>
          <p:spPr bwMode="auto">
            <a:xfrm>
              <a:off x="1728" y="2784"/>
              <a:ext cx="378" cy="66"/>
            </a:xfrm>
            <a:prstGeom prst="bentConnector3">
              <a:avLst>
                <a:gd name="adj1" fmla="val 68838"/>
              </a:avLst>
            </a:prstGeom>
            <a:noFill/>
            <a:ln w="9360" cap="sq">
              <a:solidFill>
                <a:srgbClr val="66FFFF"/>
              </a:solidFill>
              <a:miter lim="800000"/>
              <a:headEnd/>
              <a:tailEnd type="triangle" w="med" len="med"/>
            </a:ln>
            <a:effectLst/>
          </p:spPr>
        </p:cxnSp>
      </p:grpSp>
      <p:grpSp>
        <p:nvGrpSpPr>
          <p:cNvPr id="65554" name="Group 18"/>
          <p:cNvGrpSpPr>
            <a:grpSpLocks/>
          </p:cNvGrpSpPr>
          <p:nvPr/>
        </p:nvGrpSpPr>
        <p:grpSpPr bwMode="auto">
          <a:xfrm>
            <a:off x="2362200" y="838200"/>
            <a:ext cx="2581275" cy="2817813"/>
            <a:chOff x="1488" y="528"/>
            <a:chExt cx="1626" cy="1775"/>
          </a:xfrm>
        </p:grpSpPr>
        <p:pic>
          <p:nvPicPr>
            <p:cNvPr id="65555" name="Picture 19"/>
            <p:cNvPicPr>
              <a:picLocks noChangeAspect="1" noChangeArrowheads="1"/>
            </p:cNvPicPr>
            <p:nvPr/>
          </p:nvPicPr>
          <p:blipFill>
            <a:blip r:embed="rId7" cstate="print"/>
            <a:srcRect/>
            <a:stretch>
              <a:fillRect/>
            </a:stretch>
          </p:blipFill>
          <p:spPr bwMode="auto">
            <a:xfrm>
              <a:off x="2160" y="528"/>
              <a:ext cx="954" cy="1468"/>
            </a:xfrm>
            <a:prstGeom prst="rect">
              <a:avLst/>
            </a:prstGeom>
            <a:noFill/>
            <a:ln w="9360" cap="sq">
              <a:solidFill>
                <a:srgbClr val="66FFFF"/>
              </a:solidFill>
              <a:miter lim="800000"/>
              <a:headEnd/>
              <a:tailEnd/>
            </a:ln>
            <a:effectLst/>
          </p:spPr>
        </p:pic>
        <p:cxnSp>
          <p:nvCxnSpPr>
            <p:cNvPr id="65556" name="AutoShape 20"/>
            <p:cNvCxnSpPr>
              <a:cxnSpLocks noChangeShapeType="1"/>
              <a:stCxn id="65541" idx="1"/>
            </p:cNvCxnSpPr>
            <p:nvPr/>
          </p:nvCxnSpPr>
          <p:spPr bwMode="auto">
            <a:xfrm flipV="1">
              <a:off x="1488" y="1996"/>
              <a:ext cx="1148" cy="308"/>
            </a:xfrm>
            <a:prstGeom prst="bentConnector3">
              <a:avLst>
                <a:gd name="adj1" fmla="val 56222"/>
              </a:avLst>
            </a:prstGeom>
            <a:noFill/>
            <a:ln w="9360" cap="sq">
              <a:solidFill>
                <a:srgbClr val="66FFFF"/>
              </a:solidFill>
              <a:miter lim="800000"/>
              <a:headEnd/>
              <a:tailEnd type="triangle" w="med" len="med"/>
            </a:ln>
            <a:effectLst/>
          </p:spPr>
        </p:cxnSp>
      </p:grpSp>
      <p:grpSp>
        <p:nvGrpSpPr>
          <p:cNvPr id="65557" name="Group 21"/>
          <p:cNvGrpSpPr>
            <a:grpSpLocks/>
          </p:cNvGrpSpPr>
          <p:nvPr/>
        </p:nvGrpSpPr>
        <p:grpSpPr bwMode="auto">
          <a:xfrm>
            <a:off x="381000" y="762000"/>
            <a:ext cx="2511425" cy="2208213"/>
            <a:chOff x="240" y="480"/>
            <a:chExt cx="1582" cy="1391"/>
          </a:xfrm>
        </p:grpSpPr>
        <p:pic>
          <p:nvPicPr>
            <p:cNvPr id="65558" name="Picture 22"/>
            <p:cNvPicPr>
              <a:picLocks noChangeAspect="1" noChangeArrowheads="1"/>
            </p:cNvPicPr>
            <p:nvPr/>
          </p:nvPicPr>
          <p:blipFill>
            <a:blip r:embed="rId8" cstate="print"/>
            <a:srcRect/>
            <a:stretch>
              <a:fillRect/>
            </a:stretch>
          </p:blipFill>
          <p:spPr bwMode="auto">
            <a:xfrm>
              <a:off x="240" y="480"/>
              <a:ext cx="1582" cy="1182"/>
            </a:xfrm>
            <a:prstGeom prst="rect">
              <a:avLst/>
            </a:prstGeom>
            <a:noFill/>
            <a:ln w="9360" cap="sq">
              <a:solidFill>
                <a:srgbClr val="66FFFF"/>
              </a:solidFill>
              <a:miter lim="800000"/>
              <a:headEnd/>
              <a:tailEnd/>
            </a:ln>
            <a:effectLst/>
          </p:spPr>
        </p:pic>
        <p:cxnSp>
          <p:nvCxnSpPr>
            <p:cNvPr id="65559" name="AutoShape 23"/>
            <p:cNvCxnSpPr>
              <a:cxnSpLocks noChangeShapeType="1"/>
              <a:stCxn id="65542" idx="1"/>
            </p:cNvCxnSpPr>
            <p:nvPr/>
          </p:nvCxnSpPr>
          <p:spPr bwMode="auto">
            <a:xfrm rot="16200000" flipV="1">
              <a:off x="1053" y="1678"/>
              <a:ext cx="195" cy="194"/>
            </a:xfrm>
            <a:prstGeom prst="bentConnector3">
              <a:avLst>
                <a:gd name="adj1" fmla="val 86796"/>
              </a:avLst>
            </a:prstGeom>
            <a:noFill/>
            <a:ln w="9360" cap="sq">
              <a:solidFill>
                <a:srgbClr val="66FFFF"/>
              </a:solidFill>
              <a:miter lim="800000"/>
              <a:headEnd/>
              <a:tailEnd type="triangle" w="med" len="med"/>
            </a:ln>
            <a:effectLst/>
          </p:spPr>
        </p:cxnSp>
      </p:grpSp>
      <p:grpSp>
        <p:nvGrpSpPr>
          <p:cNvPr id="65560" name="Group 24"/>
          <p:cNvGrpSpPr>
            <a:grpSpLocks/>
          </p:cNvGrpSpPr>
          <p:nvPr/>
        </p:nvGrpSpPr>
        <p:grpSpPr bwMode="auto">
          <a:xfrm>
            <a:off x="1268413" y="4267200"/>
            <a:ext cx="1485900" cy="2359025"/>
            <a:chOff x="799" y="2688"/>
            <a:chExt cx="936" cy="1486"/>
          </a:xfrm>
        </p:grpSpPr>
        <p:pic>
          <p:nvPicPr>
            <p:cNvPr id="65561" name="Picture 25"/>
            <p:cNvPicPr>
              <a:picLocks noChangeAspect="1" noChangeArrowheads="1"/>
            </p:cNvPicPr>
            <p:nvPr/>
          </p:nvPicPr>
          <p:blipFill>
            <a:blip r:embed="rId9" cstate="print"/>
            <a:srcRect l="34819" t="22296" r="30652" b="9499"/>
            <a:stretch>
              <a:fillRect/>
            </a:stretch>
          </p:blipFill>
          <p:spPr bwMode="auto">
            <a:xfrm>
              <a:off x="799" y="2976"/>
              <a:ext cx="936" cy="1198"/>
            </a:xfrm>
            <a:prstGeom prst="rect">
              <a:avLst/>
            </a:prstGeom>
            <a:noFill/>
            <a:ln w="9360" cap="sq">
              <a:solidFill>
                <a:srgbClr val="FF3300"/>
              </a:solidFill>
              <a:miter lim="800000"/>
              <a:headEnd/>
              <a:tailEnd/>
            </a:ln>
            <a:effectLst/>
          </p:spPr>
        </p:pic>
        <p:cxnSp>
          <p:nvCxnSpPr>
            <p:cNvPr id="65562" name="AutoShape 26"/>
            <p:cNvCxnSpPr>
              <a:cxnSpLocks noChangeShapeType="1"/>
              <a:stCxn id="65547" idx="1"/>
            </p:cNvCxnSpPr>
            <p:nvPr/>
          </p:nvCxnSpPr>
          <p:spPr bwMode="auto">
            <a:xfrm rot="5400000">
              <a:off x="1209" y="2745"/>
              <a:ext cx="287" cy="174"/>
            </a:xfrm>
            <a:prstGeom prst="bentConnector3">
              <a:avLst>
                <a:gd name="adj1" fmla="val 74898"/>
              </a:avLst>
            </a:prstGeom>
            <a:noFill/>
            <a:ln w="9360" cap="sq">
              <a:solidFill>
                <a:srgbClr val="FF3300"/>
              </a:solidFill>
              <a:miter lim="800000"/>
              <a:headEnd/>
              <a:tailEnd type="triangle" w="med" len="med"/>
            </a:ln>
            <a:effectLst/>
          </p:spPr>
        </p:cxnSp>
      </p:grpSp>
      <p:grpSp>
        <p:nvGrpSpPr>
          <p:cNvPr id="65563" name="Group 27"/>
          <p:cNvGrpSpPr>
            <a:grpSpLocks/>
          </p:cNvGrpSpPr>
          <p:nvPr/>
        </p:nvGrpSpPr>
        <p:grpSpPr bwMode="auto">
          <a:xfrm>
            <a:off x="228600" y="3962400"/>
            <a:ext cx="2359025" cy="2663825"/>
            <a:chOff x="144" y="2496"/>
            <a:chExt cx="1486" cy="1678"/>
          </a:xfrm>
        </p:grpSpPr>
        <p:pic>
          <p:nvPicPr>
            <p:cNvPr id="65564" name="Picture 28"/>
            <p:cNvPicPr>
              <a:picLocks noChangeAspect="1" noChangeArrowheads="1"/>
            </p:cNvPicPr>
            <p:nvPr/>
          </p:nvPicPr>
          <p:blipFill>
            <a:blip r:embed="rId10" cstate="print"/>
            <a:srcRect l="22241" t="17841" r="35051" b="10817"/>
            <a:stretch>
              <a:fillRect/>
            </a:stretch>
          </p:blipFill>
          <p:spPr bwMode="auto">
            <a:xfrm>
              <a:off x="144" y="2832"/>
              <a:ext cx="526" cy="1342"/>
            </a:xfrm>
            <a:prstGeom prst="rect">
              <a:avLst/>
            </a:prstGeom>
            <a:noFill/>
            <a:ln w="9360" cap="sq">
              <a:solidFill>
                <a:srgbClr val="FF3300"/>
              </a:solidFill>
              <a:miter lim="800000"/>
              <a:headEnd/>
              <a:tailEnd/>
            </a:ln>
            <a:effectLst/>
          </p:spPr>
        </p:pic>
        <p:cxnSp>
          <p:nvCxnSpPr>
            <p:cNvPr id="65565" name="AutoShape 29"/>
            <p:cNvCxnSpPr>
              <a:cxnSpLocks noChangeShapeType="1"/>
              <a:stCxn id="65546" idx="1"/>
            </p:cNvCxnSpPr>
            <p:nvPr/>
          </p:nvCxnSpPr>
          <p:spPr bwMode="auto">
            <a:xfrm flipH="1">
              <a:off x="406" y="2496"/>
              <a:ext cx="1082" cy="334"/>
            </a:xfrm>
            <a:prstGeom prst="bentConnector3">
              <a:avLst>
                <a:gd name="adj1" fmla="val -13227"/>
              </a:avLst>
            </a:prstGeom>
            <a:noFill/>
            <a:ln w="9360" cap="sq">
              <a:solidFill>
                <a:srgbClr val="FF3300"/>
              </a:solidFill>
              <a:miter lim="800000"/>
              <a:headEnd/>
              <a:tailEnd type="triangle" w="med" len="med"/>
            </a:ln>
            <a:effectLst/>
          </p:spPr>
        </p:cxnSp>
      </p:grpSp>
      <p:grpSp>
        <p:nvGrpSpPr>
          <p:cNvPr id="65566" name="Group 30"/>
          <p:cNvGrpSpPr>
            <a:grpSpLocks/>
          </p:cNvGrpSpPr>
          <p:nvPr/>
        </p:nvGrpSpPr>
        <p:grpSpPr bwMode="auto">
          <a:xfrm>
            <a:off x="381000" y="2819400"/>
            <a:ext cx="1979613" cy="1139825"/>
            <a:chOff x="240" y="1776"/>
            <a:chExt cx="1247" cy="718"/>
          </a:xfrm>
        </p:grpSpPr>
        <p:pic>
          <p:nvPicPr>
            <p:cNvPr id="65567" name="Picture 31"/>
            <p:cNvPicPr>
              <a:picLocks noChangeAspect="1" noChangeArrowheads="1"/>
            </p:cNvPicPr>
            <p:nvPr/>
          </p:nvPicPr>
          <p:blipFill>
            <a:blip r:embed="rId11" cstate="print"/>
            <a:srcRect l="10008" r="20018"/>
            <a:stretch>
              <a:fillRect/>
            </a:stretch>
          </p:blipFill>
          <p:spPr bwMode="auto">
            <a:xfrm>
              <a:off x="240" y="1776"/>
              <a:ext cx="669" cy="718"/>
            </a:xfrm>
            <a:prstGeom prst="rect">
              <a:avLst/>
            </a:prstGeom>
            <a:noFill/>
            <a:ln w="9360" cap="sq">
              <a:solidFill>
                <a:srgbClr val="FF3300"/>
              </a:solidFill>
              <a:miter lim="800000"/>
              <a:headEnd/>
              <a:tailEnd/>
            </a:ln>
            <a:effectLst/>
          </p:spPr>
        </p:pic>
        <p:cxnSp>
          <p:nvCxnSpPr>
            <p:cNvPr id="65568" name="AutoShape 32"/>
            <p:cNvCxnSpPr>
              <a:cxnSpLocks noChangeShapeType="1"/>
              <a:stCxn id="65545" idx="1"/>
            </p:cNvCxnSpPr>
            <p:nvPr/>
          </p:nvCxnSpPr>
          <p:spPr bwMode="auto">
            <a:xfrm rot="16200000" flipV="1">
              <a:off x="1066" y="1977"/>
              <a:ext cx="266" cy="579"/>
            </a:xfrm>
            <a:prstGeom prst="bentConnector3">
              <a:avLst>
                <a:gd name="adj1" fmla="val 76986"/>
              </a:avLst>
            </a:prstGeom>
            <a:noFill/>
            <a:ln w="9360" cap="sq">
              <a:solidFill>
                <a:srgbClr val="FF3300"/>
              </a:solidFill>
              <a:miter lim="800000"/>
              <a:headEnd/>
              <a:tailEnd type="triangle" w="med" len="med"/>
            </a:ln>
            <a:effectLst/>
          </p:spPr>
        </p:cxnSp>
      </p:grpSp>
      <p:sp>
        <p:nvSpPr>
          <p:cNvPr id="65569" name="Text Box 33"/>
          <p:cNvSpPr txBox="1">
            <a:spLocks noChangeArrowheads="1"/>
          </p:cNvSpPr>
          <p:nvPr/>
        </p:nvSpPr>
        <p:spPr bwMode="auto">
          <a:xfrm>
            <a:off x="1993900" y="876300"/>
            <a:ext cx="700088" cy="246063"/>
          </a:xfrm>
          <a:prstGeom prst="rect">
            <a:avLst/>
          </a:prstGeom>
          <a:solidFill>
            <a:srgbClr val="FF6600"/>
          </a:solidFill>
          <a:ln w="12600" cap="sq">
            <a:solidFill>
              <a:srgbClr val="00FFFF"/>
            </a:solidFill>
            <a:miter lim="800000"/>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000" b="1">
                <a:solidFill>
                  <a:srgbClr val="FFFF99"/>
                </a:solidFill>
                <a:latin typeface="Verdana" pitchFamily="34" charset="0"/>
              </a:rPr>
              <a:t>ΒΙΒΑΡΙ</a:t>
            </a:r>
          </a:p>
        </p:txBody>
      </p:sp>
      <p:sp>
        <p:nvSpPr>
          <p:cNvPr id="65570" name="Text Box 34"/>
          <p:cNvSpPr txBox="1">
            <a:spLocks noChangeArrowheads="1"/>
          </p:cNvSpPr>
          <p:nvPr/>
        </p:nvSpPr>
        <p:spPr bwMode="auto">
          <a:xfrm>
            <a:off x="3971925" y="2590800"/>
            <a:ext cx="844550" cy="398463"/>
          </a:xfrm>
          <a:prstGeom prst="rect">
            <a:avLst/>
          </a:prstGeom>
          <a:solidFill>
            <a:srgbClr val="FF6600"/>
          </a:solidFill>
          <a:ln w="12600" cap="sq">
            <a:solidFill>
              <a:srgbClr val="00FFFF"/>
            </a:solidFill>
            <a:miter lim="800000"/>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000" b="1">
                <a:solidFill>
                  <a:srgbClr val="FFFF99"/>
                </a:solidFill>
                <a:latin typeface="Verdana" pitchFamily="34" charset="0"/>
              </a:rPr>
              <a:t>ΓΕΦΥΡΑ</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000" b="1">
                <a:solidFill>
                  <a:srgbClr val="FFFF99"/>
                </a:solidFill>
                <a:latin typeface="Verdana" pitchFamily="34" charset="0"/>
              </a:rPr>
              <a:t>ΣΠΑΡΤΗΣ</a:t>
            </a:r>
          </a:p>
        </p:txBody>
      </p:sp>
      <p:sp>
        <p:nvSpPr>
          <p:cNvPr id="65571" name="Text Box 35"/>
          <p:cNvSpPr txBox="1">
            <a:spLocks noChangeArrowheads="1"/>
          </p:cNvSpPr>
          <p:nvPr/>
        </p:nvSpPr>
        <p:spPr bwMode="auto">
          <a:xfrm>
            <a:off x="6638925" y="5029200"/>
            <a:ext cx="752475" cy="398463"/>
          </a:xfrm>
          <a:prstGeom prst="rect">
            <a:avLst/>
          </a:prstGeom>
          <a:solidFill>
            <a:srgbClr val="FF6600"/>
          </a:solidFill>
          <a:ln w="12600" cap="sq">
            <a:solidFill>
              <a:srgbClr val="00FFFF"/>
            </a:solidFill>
            <a:miter lim="800000"/>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000" b="1">
                <a:solidFill>
                  <a:srgbClr val="FFFF99"/>
                </a:solidFill>
                <a:latin typeface="Verdana" pitchFamily="34" charset="0"/>
              </a:rPr>
              <a:t>ΓΕΦΥΡΑ</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000" b="1">
                <a:solidFill>
                  <a:srgbClr val="FFFF99"/>
                </a:solidFill>
                <a:latin typeface="Verdana" pitchFamily="34" charset="0"/>
              </a:rPr>
              <a:t>ΣΚΑΛΑΣ</a:t>
            </a:r>
          </a:p>
        </p:txBody>
      </p:sp>
      <p:sp>
        <p:nvSpPr>
          <p:cNvPr id="65572" name="Text Box 36"/>
          <p:cNvSpPr txBox="1">
            <a:spLocks noChangeArrowheads="1"/>
          </p:cNvSpPr>
          <p:nvPr/>
        </p:nvSpPr>
        <p:spPr bwMode="auto">
          <a:xfrm>
            <a:off x="3570288" y="6273800"/>
            <a:ext cx="757237" cy="246063"/>
          </a:xfrm>
          <a:prstGeom prst="rect">
            <a:avLst/>
          </a:prstGeom>
          <a:solidFill>
            <a:srgbClr val="FF6600"/>
          </a:solidFill>
          <a:ln w="12600" cap="sq">
            <a:solidFill>
              <a:srgbClr val="00FFFF"/>
            </a:solidFill>
            <a:miter lim="800000"/>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000" b="1">
                <a:solidFill>
                  <a:srgbClr val="FFFF99"/>
                </a:solidFill>
                <a:latin typeface="Verdana" pitchFamily="34" charset="0"/>
              </a:rPr>
              <a:t>ΣΚΟΥΡΑ</a:t>
            </a:r>
          </a:p>
        </p:txBody>
      </p:sp>
      <p:sp>
        <p:nvSpPr>
          <p:cNvPr id="65573" name="Text Box 37"/>
          <p:cNvSpPr txBox="1">
            <a:spLocks noChangeArrowheads="1"/>
          </p:cNvSpPr>
          <p:nvPr/>
        </p:nvSpPr>
        <p:spPr bwMode="auto">
          <a:xfrm>
            <a:off x="1676400" y="6172200"/>
            <a:ext cx="990600" cy="398463"/>
          </a:xfrm>
          <a:prstGeom prst="rect">
            <a:avLst/>
          </a:prstGeom>
          <a:solidFill>
            <a:srgbClr val="FF6600"/>
          </a:solidFill>
          <a:ln w="12600" cap="sq">
            <a:solidFill>
              <a:srgbClr val="FF3300"/>
            </a:solidFill>
            <a:miter lim="800000"/>
            <a:headEnd/>
            <a:tailEnd/>
          </a:ln>
          <a:effectLst/>
        </p:spPr>
        <p:txBody>
          <a:bodyPr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000" b="1">
                <a:solidFill>
                  <a:srgbClr val="FFFF99"/>
                </a:solidFill>
                <a:latin typeface="Verdana" pitchFamily="34" charset="0"/>
              </a:rPr>
              <a:t>ΑΓΙΑ</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000" b="1">
                <a:solidFill>
                  <a:srgbClr val="FFFF99"/>
                </a:solidFill>
                <a:latin typeface="Verdana" pitchFamily="34" charset="0"/>
              </a:rPr>
              <a:t>ΚΥΡΙΑΚΗ</a:t>
            </a:r>
          </a:p>
        </p:txBody>
      </p:sp>
      <p:sp>
        <p:nvSpPr>
          <p:cNvPr id="65574" name="Text Box 38"/>
          <p:cNvSpPr txBox="1">
            <a:spLocks noChangeArrowheads="1"/>
          </p:cNvSpPr>
          <p:nvPr/>
        </p:nvSpPr>
        <p:spPr bwMode="auto">
          <a:xfrm>
            <a:off x="0" y="6388100"/>
            <a:ext cx="1066800" cy="246063"/>
          </a:xfrm>
          <a:prstGeom prst="rect">
            <a:avLst/>
          </a:prstGeom>
          <a:solidFill>
            <a:srgbClr val="FF6600"/>
          </a:solidFill>
          <a:ln w="12600" cap="sq">
            <a:solidFill>
              <a:srgbClr val="FF3300"/>
            </a:solidFill>
            <a:miter lim="800000"/>
            <a:headEnd/>
            <a:tailEnd/>
          </a:ln>
          <a:effectLst/>
        </p:spPr>
        <p:txBody>
          <a:bodyPr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000" b="1">
                <a:solidFill>
                  <a:srgbClr val="FFFF99"/>
                </a:solidFill>
                <a:latin typeface="Verdana" pitchFamily="34" charset="0"/>
              </a:rPr>
              <a:t>ΡΙΒΙΩΤΙΣΣΑ</a:t>
            </a:r>
          </a:p>
        </p:txBody>
      </p:sp>
      <p:sp>
        <p:nvSpPr>
          <p:cNvPr id="65575" name="Text Box 39"/>
          <p:cNvSpPr txBox="1">
            <a:spLocks noChangeArrowheads="1"/>
          </p:cNvSpPr>
          <p:nvPr/>
        </p:nvSpPr>
        <p:spPr bwMode="auto">
          <a:xfrm>
            <a:off x="228600" y="3581400"/>
            <a:ext cx="1219200" cy="246063"/>
          </a:xfrm>
          <a:prstGeom prst="rect">
            <a:avLst/>
          </a:prstGeom>
          <a:solidFill>
            <a:srgbClr val="FF6600"/>
          </a:solidFill>
          <a:ln w="12600" cap="sq">
            <a:solidFill>
              <a:srgbClr val="FF3300"/>
            </a:solidFill>
            <a:miter lim="800000"/>
            <a:headEnd/>
            <a:tailEnd/>
          </a:ln>
          <a:effectLst/>
        </p:spPr>
        <p:txBody>
          <a:bodyPr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000" b="1">
                <a:solidFill>
                  <a:srgbClr val="FFFF99"/>
                </a:solidFill>
                <a:latin typeface="Verdana" pitchFamily="34" charset="0"/>
              </a:rPr>
              <a:t>ΕΕΛ ΣΠΑΡΤΗΣ</a:t>
            </a: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Συστήματα παρακολούθησης</a:t>
            </a:r>
          </a:p>
        </p:txBody>
      </p:sp>
      <p:pic>
        <p:nvPicPr>
          <p:cNvPr id="66562" name="Picture 2"/>
          <p:cNvPicPr>
            <a:picLocks noChangeAspect="1" noChangeArrowheads="1"/>
          </p:cNvPicPr>
          <p:nvPr/>
        </p:nvPicPr>
        <p:blipFill>
          <a:blip r:embed="rId3" cstate="print"/>
          <a:srcRect t="9195" r="31560" b="7889"/>
          <a:stretch>
            <a:fillRect/>
          </a:stretch>
        </p:blipFill>
        <p:spPr bwMode="auto">
          <a:xfrm>
            <a:off x="250825" y="1052513"/>
            <a:ext cx="4752975" cy="4606925"/>
          </a:xfrm>
          <a:prstGeom prst="rect">
            <a:avLst/>
          </a:prstGeom>
          <a:noFill/>
          <a:ln w="9360" cap="sq">
            <a:solidFill>
              <a:srgbClr val="006600"/>
            </a:solidFill>
            <a:miter lim="800000"/>
            <a:headEnd/>
            <a:tailEnd/>
          </a:ln>
          <a:effectLst/>
        </p:spPr>
      </p:pic>
      <p:pic>
        <p:nvPicPr>
          <p:cNvPr id="66563" name="Picture 3"/>
          <p:cNvPicPr>
            <a:picLocks noChangeAspect="1" noChangeArrowheads="1"/>
          </p:cNvPicPr>
          <p:nvPr/>
        </p:nvPicPr>
        <p:blipFill>
          <a:blip r:embed="rId4" cstate="print"/>
          <a:srcRect/>
          <a:stretch>
            <a:fillRect/>
          </a:stretch>
        </p:blipFill>
        <p:spPr bwMode="auto">
          <a:xfrm>
            <a:off x="4787900" y="765175"/>
            <a:ext cx="4127500" cy="3197225"/>
          </a:xfrm>
          <a:prstGeom prst="rect">
            <a:avLst/>
          </a:prstGeom>
          <a:noFill/>
          <a:ln w="9360" cap="sq">
            <a:solidFill>
              <a:srgbClr val="006600"/>
            </a:solid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Οι μελλοντικές προκλήσεις</a:t>
            </a:r>
          </a:p>
        </p:txBody>
      </p:sp>
      <p:sp>
        <p:nvSpPr>
          <p:cNvPr id="67586" name="Text Box 2"/>
          <p:cNvSpPr txBox="1">
            <a:spLocks noChangeArrowheads="1"/>
          </p:cNvSpPr>
          <p:nvPr/>
        </p:nvSpPr>
        <p:spPr bwMode="auto">
          <a:xfrm>
            <a:off x="457200" y="1052513"/>
            <a:ext cx="8435975" cy="2520950"/>
          </a:xfrm>
          <a:prstGeom prst="rect">
            <a:avLst/>
          </a:prstGeom>
          <a:noFill/>
          <a:ln w="9525" cap="flat">
            <a:noFill/>
            <a:round/>
            <a:headEnd/>
            <a:tailEnd/>
          </a:ln>
          <a:effectLst/>
        </p:spPr>
        <p:txBody>
          <a:bodyPr/>
          <a:lstStyle/>
          <a:p>
            <a:pPr marL="339725" indent="-33972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Τα προβλήματα περιπλέκονται (φυσικές και τεχνολογικές καταστροφές)</a:t>
            </a:r>
          </a:p>
          <a:p>
            <a:pPr marL="339725" indent="-33972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Η εποχή της οικονομίας</a:t>
            </a:r>
          </a:p>
          <a:p>
            <a:pPr marL="739775" lvl="1" indent="-28257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Οικονομική αποτίμηση του νερού και του περιβάλλοντος</a:t>
            </a:r>
          </a:p>
          <a:p>
            <a:pPr marL="339725" indent="-33972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Αυξανόμενες ανισότητες</a:t>
            </a:r>
          </a:p>
          <a:p>
            <a:pPr marL="339725" indent="-33972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«Η διαχείριση υδατικών πόρων είναι θέμα πολιτικής οικονομίας»</a:t>
            </a:r>
          </a:p>
          <a:p>
            <a:pPr marL="339725" indent="-33972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Επιστημονοποίηση διενέξεων ιδεολογιών και συμφερόντων (π.χ. κλιματική αλλαγή)</a:t>
            </a:r>
          </a:p>
          <a:p>
            <a:pPr marL="339725" indent="-33972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Επιστημονικά ερωτήματα θέτει αυτός που μπορεί να πληρώσει για τις απαντήσεις</a:t>
            </a:r>
          </a:p>
          <a:p>
            <a:pPr marL="739775" lvl="1" indent="-28257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Οργανισμός Ηνωμένων Εθνών </a:t>
            </a:r>
            <a:r>
              <a:rPr lang="en-US" sz="1800">
                <a:solidFill>
                  <a:srgbClr val="99FF99"/>
                </a:solidFill>
              </a:rPr>
              <a:t>(UN), </a:t>
            </a:r>
            <a:r>
              <a:rPr lang="el-GR" sz="1800">
                <a:solidFill>
                  <a:srgbClr val="99FF99"/>
                </a:solidFill>
              </a:rPr>
              <a:t>Ευρωπαϊκή Ένωση (</a:t>
            </a:r>
            <a:r>
              <a:rPr lang="en-US" sz="1800">
                <a:solidFill>
                  <a:srgbClr val="99FF99"/>
                </a:solidFill>
              </a:rPr>
              <a:t>EU)</a:t>
            </a:r>
            <a:r>
              <a:rPr lang="el-GR" sz="1800">
                <a:solidFill>
                  <a:srgbClr val="99FF99"/>
                </a:solidFill>
              </a:rPr>
              <a:t>, Παγκόσμια Τράπεζα</a:t>
            </a:r>
            <a:r>
              <a:rPr lang="en-US" sz="1800">
                <a:solidFill>
                  <a:srgbClr val="99FF99"/>
                </a:solidFill>
              </a:rPr>
              <a:t> (WB)</a:t>
            </a:r>
            <a:r>
              <a:rPr lang="el-GR" sz="1800">
                <a:solidFill>
                  <a:srgbClr val="99FF99"/>
                </a:solidFill>
              </a:rPr>
              <a:t>, Διεθνές Νομισματικό Ταμείο</a:t>
            </a:r>
            <a:r>
              <a:rPr lang="en-US" sz="1800">
                <a:solidFill>
                  <a:srgbClr val="99FF99"/>
                </a:solidFill>
              </a:rPr>
              <a:t> (IMF)</a:t>
            </a:r>
          </a:p>
          <a:p>
            <a:pPr marL="339725" indent="-33972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Αντιφάσεις, τάσεις και αντιρρήσεις – Παγκοσμιοποίηση και Πολυκεντρική διακυβέρνηση</a:t>
            </a:r>
          </a:p>
          <a:p>
            <a:pPr marL="739775" lvl="1" indent="-28257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Ομοιομορφία, ενσωμάτωση στο παγκόσμιο οικονομικό σύστημα εναντίον παραδοσιακών τρόπων διαχείρισης (</a:t>
            </a:r>
            <a:r>
              <a:rPr lang="en-US" sz="1800">
                <a:solidFill>
                  <a:srgbClr val="99FF99"/>
                </a:solidFill>
              </a:rPr>
              <a:t>Elinor Ostrom, Nobel Prize 2009)</a:t>
            </a:r>
          </a:p>
          <a:p>
            <a:pPr marL="339725" indent="-33972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«Εικονικό» νερό</a:t>
            </a:r>
          </a:p>
          <a:p>
            <a:pPr marL="341313" indent="-339725">
              <a:lnSpc>
                <a:spcPct val="90000"/>
              </a:lnSpc>
              <a:spcBef>
                <a:spcPts val="45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sz="1800">
              <a:solidFill>
                <a:srgbClr val="99FF99"/>
              </a:solidFill>
            </a:endParaRPr>
          </a:p>
          <a:p>
            <a:pPr marL="341313" indent="-339725">
              <a:lnSpc>
                <a:spcPct val="90000"/>
              </a:lnSpc>
              <a:spcBef>
                <a:spcPts val="45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sz="1800">
              <a:solidFill>
                <a:srgbClr val="99FF99"/>
              </a:solidFill>
            </a:endParaRPr>
          </a:p>
          <a:p>
            <a:pPr marL="341313" indent="-339725">
              <a:lnSpc>
                <a:spcPct val="90000"/>
              </a:lnSpc>
              <a:spcBef>
                <a:spcPts val="45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sz="1800">
              <a:solidFill>
                <a:srgbClr val="99FF99"/>
              </a:solidFill>
            </a:endParaRPr>
          </a:p>
          <a:p>
            <a:pPr marL="341313" indent="-339725">
              <a:lnSpc>
                <a:spcPct val="90000"/>
              </a:lnSpc>
              <a:spcBef>
                <a:spcPts val="45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sz="1800">
              <a:solidFill>
                <a:srgbClr val="99FF99"/>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Ορόσημα για τις σύγχρονες απόψεις περί Δ.Υ.Π.</a:t>
            </a:r>
          </a:p>
        </p:txBody>
      </p:sp>
      <p:graphicFrame>
        <p:nvGraphicFramePr>
          <p:cNvPr id="31746" name="Group 2"/>
          <p:cNvGraphicFramePr>
            <a:graphicFrameLocks noGrp="1"/>
          </p:cNvGraphicFramePr>
          <p:nvPr/>
        </p:nvGraphicFramePr>
        <p:xfrm>
          <a:off x="1403350" y="1216025"/>
          <a:ext cx="6665913" cy="4711704"/>
        </p:xfrm>
        <a:graphic>
          <a:graphicData uri="http://schemas.openxmlformats.org/drawingml/2006/table">
            <a:tbl>
              <a:tblPr/>
              <a:tblGrid>
                <a:gridCol w="534988"/>
                <a:gridCol w="1019175"/>
                <a:gridCol w="1371600"/>
                <a:gridCol w="3740150"/>
              </a:tblGrid>
              <a:tr h="49053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1995</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EU-</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Ελσίνκι</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Σύμβαση του Ελσίνκι</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Προστασία και χρησιμοποίηση ποταμών που διασχίζουν σύνορα και διεθνών λιμνών </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49053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1996</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EU-</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Βρυξέλλες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Έκδοση Οδηγίας 61 </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Ολοκληρωμένος έλεγχος και πρόληψη της ρύπανσης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49053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1997</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UN-</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Μαρακές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1</a:t>
                      </a:r>
                      <a:r>
                        <a:rPr kumimoji="0" lang="en-US" sz="1300" b="0" i="0" u="none" strike="noStrike" cap="none" normalizeH="0" baseline="30000" smtClean="0">
                          <a:ln>
                            <a:noFill/>
                          </a:ln>
                          <a:solidFill>
                            <a:srgbClr val="000000"/>
                          </a:solidFill>
                          <a:effectLst/>
                          <a:latin typeface="Garamond" pitchFamily="16" charset="0"/>
                          <a:ea typeface="Microsoft YaHei" charset="-122"/>
                          <a:cs typeface="Times New Roman" pitchFamily="18" charset="0"/>
                        </a:rPr>
                        <a:t>st</a:t>
                      </a: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 World Water Forum</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Το νερό κεντρικό πρόβλημα του πλανήτη</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68738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1997</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EU-</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Άμστερνταμ</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Συνθήκη Άμστερνταμ</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Ενσωμάτωση της «αειφόρου ανάπτυξης» στη συνθήκη για την Ευρωπαϊκή Ένωση. Το περιβάλλον στις τομεακές πολιτικές.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68738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1997</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UN</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-Κιότο</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Σύμβαση για την Αλλαγή του Κλίματος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Πρωτόκολλο του Κιότο – Δεσμεύσεις για τις εκπομπές αερίων</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68738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1997</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ΕΔ-Αθήνα</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Νόμος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Πρόγραμμα Ι.Καποδίστριας – Αναδιάρθρωση και αρμοδιότητες διαχείρισης νερού στην Α’ Τοπική Αυτοδιοίκηση</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49053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1998</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EU</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-Βρυξέλλες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Έκδοση Οδηγίας 83</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Οδηγία για το νερό «ανθρώπινης κατανάλωσης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68738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1998</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EU</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-Κάρντιφ</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Σύνοδος Ε.Ε.</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«Διαδικασία του Κάρντιφ» - Ενσωμάτωση της περιβαλλοντικής πολιτικής και της αειφόρου ανάπτυξης στις τομεακές πολιτικές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bl>
          </a:graphicData>
        </a:graphic>
      </p:graphicFrame>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Οι μελλοντικές προκλήσεις</a:t>
            </a:r>
          </a:p>
        </p:txBody>
      </p:sp>
      <p:graphicFrame>
        <p:nvGraphicFramePr>
          <p:cNvPr id="68610" name="Group 2"/>
          <p:cNvGraphicFramePr>
            <a:graphicFrameLocks noGrp="1"/>
          </p:cNvGraphicFramePr>
          <p:nvPr/>
        </p:nvGraphicFramePr>
        <p:xfrm>
          <a:off x="1042988" y="4365625"/>
          <a:ext cx="6996112" cy="2284414"/>
        </p:xfrm>
        <a:graphic>
          <a:graphicData uri="http://schemas.openxmlformats.org/drawingml/2006/table">
            <a:tbl>
              <a:tblPr/>
              <a:tblGrid>
                <a:gridCol w="1727200"/>
                <a:gridCol w="2667000"/>
                <a:gridCol w="2601912"/>
              </a:tblGrid>
              <a:tr h="728663">
                <a:tc>
                  <a:txBody>
                    <a:bodyPr/>
                    <a:lstStyle/>
                    <a:p>
                      <a:pPr marL="0" marR="0" lvl="0" indent="0" algn="l"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l-GR" sz="1600" b="0" i="0" u="none" strike="noStrike" cap="none" normalizeH="0" baseline="0" smtClean="0">
                        <a:ln>
                          <a:noFill/>
                        </a:ln>
                        <a:solidFill>
                          <a:srgbClr val="99FF99"/>
                        </a:solidFill>
                        <a:effectLst/>
                        <a:latin typeface="Arial" charset="0"/>
                        <a:ea typeface="Microsoft YaHei" charset="-122"/>
                      </a:endParaRP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99FF99"/>
                          </a:solidFill>
                          <a:effectLst/>
                          <a:latin typeface="Arial" charset="0"/>
                          <a:ea typeface="Microsoft YaHei" charset="-122"/>
                        </a:rPr>
                        <a:t>Excludable</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99FF99"/>
                          </a:solidFill>
                          <a:effectLst/>
                          <a:latin typeface="Arial" charset="0"/>
                          <a:ea typeface="Microsoft YaHei" charset="-122"/>
                        </a:rPr>
                        <a:t>Non-excludable</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r>
              <a:tr h="731838">
                <a:tc>
                  <a:txBody>
                    <a:bodyPr/>
                    <a:lstStyle/>
                    <a:p>
                      <a:pPr marL="0" marR="0" lvl="0" indent="0" algn="l"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99FF99"/>
                          </a:solidFill>
                          <a:effectLst/>
                          <a:latin typeface="Arial" charset="0"/>
                          <a:ea typeface="Microsoft YaHei" charset="-122"/>
                        </a:rPr>
                        <a:t>Rivalrous (high extractability)</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99FF99"/>
                          </a:solidFill>
                          <a:effectLst/>
                          <a:latin typeface="Arial" charset="0"/>
                          <a:ea typeface="Microsoft YaHei" charset="-122"/>
                        </a:rPr>
                        <a:t>Private Goods (food, clothing, cars)</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99FF99"/>
                          </a:solidFill>
                          <a:effectLst/>
                          <a:latin typeface="Arial" charset="0"/>
                          <a:ea typeface="Microsoft YaHei" charset="-122"/>
                        </a:rPr>
                        <a:t>Common (Common Pool Resources)</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r>
              <a:tr h="823913">
                <a:tc>
                  <a:txBody>
                    <a:bodyPr/>
                    <a:lstStyle/>
                    <a:p>
                      <a:pPr marL="0" marR="0" lvl="0" indent="0" algn="l"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99FF99"/>
                          </a:solidFill>
                          <a:effectLst/>
                          <a:latin typeface="Arial" charset="0"/>
                          <a:ea typeface="Microsoft YaHei" charset="-122"/>
                        </a:rPr>
                        <a:t>Non Rivalrous (low extractability</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99FF99"/>
                          </a:solidFill>
                          <a:effectLst/>
                          <a:latin typeface="Arial" charset="0"/>
                          <a:ea typeface="Microsoft YaHei" charset="-122"/>
                        </a:rPr>
                        <a:t>Club Goods (cinemas, private parks, cable tv)</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99FF99"/>
                          </a:solidFill>
                          <a:effectLst/>
                          <a:latin typeface="Arial" charset="0"/>
                          <a:ea typeface="Microsoft YaHei" charset="-122"/>
                        </a:rPr>
                        <a:t>Public Goods (free tv, air</a:t>
                      </a:r>
                      <a:r>
                        <a:rPr kumimoji="0" lang="el-GR" sz="1600" b="0" i="0" u="none" strike="noStrike" cap="none" normalizeH="0" baseline="0" smtClean="0">
                          <a:ln>
                            <a:noFill/>
                          </a:ln>
                          <a:solidFill>
                            <a:srgbClr val="99FF99"/>
                          </a:solidFill>
                          <a:effectLst/>
                          <a:latin typeface="Arial" charset="0"/>
                          <a:ea typeface="Microsoft YaHei" charset="-122"/>
                        </a:rPr>
                        <a:t>)</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r>
            </a:tbl>
          </a:graphicData>
        </a:graphic>
      </p:graphicFrame>
      <p:sp>
        <p:nvSpPr>
          <p:cNvPr id="68644" name="Text Box 36"/>
          <p:cNvSpPr txBox="1">
            <a:spLocks noChangeArrowheads="1"/>
          </p:cNvSpPr>
          <p:nvPr/>
        </p:nvSpPr>
        <p:spPr bwMode="auto">
          <a:xfrm>
            <a:off x="457200" y="620713"/>
            <a:ext cx="8435975" cy="2520950"/>
          </a:xfrm>
          <a:prstGeom prst="rect">
            <a:avLst/>
          </a:prstGeom>
          <a:noFill/>
          <a:ln w="9525" cap="flat">
            <a:noFill/>
            <a:round/>
            <a:headEnd/>
            <a:tailEnd/>
          </a:ln>
          <a:effectLst/>
        </p:spPr>
        <p:txBody>
          <a:bodyPr/>
          <a:lstStyle/>
          <a:p>
            <a:pPr marL="339725" indent="-33972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Το νερό είναι δημόσιο ή ιδιωτικό αγαθό;</a:t>
            </a:r>
          </a:p>
          <a:p>
            <a:pPr marL="739775" lvl="1" indent="-282575">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Σύγχρονες αντιλήψεις και φιλοσοφία</a:t>
            </a:r>
          </a:p>
          <a:p>
            <a:pPr lvl="2">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Οι αρχαίοι Έλληνες έκαναν μια σαφή διάκριση ανάμεσα στο δημόσιο και στο ιδιωτικό (</a:t>
            </a:r>
            <a:r>
              <a:rPr lang="en-US" sz="1800">
                <a:solidFill>
                  <a:srgbClr val="99FF99"/>
                </a:solidFill>
              </a:rPr>
              <a:t>J.P. Vernant)</a:t>
            </a:r>
            <a:r>
              <a:rPr lang="el-GR" sz="1800">
                <a:solidFill>
                  <a:srgbClr val="99FF99"/>
                </a:solidFill>
              </a:rPr>
              <a:t>:</a:t>
            </a:r>
          </a:p>
          <a:p>
            <a:pPr lvl="3">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Ιδιωτικό είναι αυτό που ανήκει σε κάποιον προσωπικά, στην ιδιαιτερότητά του, στη διαφορά του από τους άλλους</a:t>
            </a:r>
          </a:p>
          <a:p>
            <a:pPr lvl="3">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Δημόσιο είναι αυτό που πρέπει να τεθεί «ες μέσον» και να μοιραστεί εξίσου στα μέλη μιας ομάδας</a:t>
            </a:r>
          </a:p>
          <a:p>
            <a:pPr lvl="2">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Η σύγχρονη τεχνοκρατική αντίληψη</a:t>
            </a:r>
          </a:p>
          <a:p>
            <a:pPr lvl="3">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Διάκριση με βάση δύο κριτήρια:</a:t>
            </a:r>
          </a:p>
          <a:p>
            <a:pPr lvl="4">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τη δυνατότητα αποκλεισμού του χρήστη από ένα αγαθό</a:t>
            </a:r>
          </a:p>
          <a:p>
            <a:pPr lvl="4">
              <a:lnSpc>
                <a:spcPct val="90000"/>
              </a:lnSpc>
              <a:spcBef>
                <a:spcPts val="45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800">
                <a:solidFill>
                  <a:srgbClr val="99FF99"/>
                </a:solidFill>
              </a:rPr>
              <a:t>την ανταγωνιστικότητα των χρήσεων σχετικά με τη διάθεση του αγαθού</a:t>
            </a:r>
            <a:r>
              <a:rPr lang="en-US" sz="1800">
                <a:solidFill>
                  <a:srgbClr val="99FF99"/>
                </a:solidFill>
              </a:rPr>
              <a:t> (</a:t>
            </a:r>
            <a:r>
              <a:rPr lang="el-GR" sz="1800">
                <a:solidFill>
                  <a:srgbClr val="99FF99"/>
                </a:solidFill>
              </a:rPr>
              <a:t>αφαιρεσιμότητα, </a:t>
            </a:r>
            <a:r>
              <a:rPr lang="en-US" sz="1800">
                <a:solidFill>
                  <a:srgbClr val="99FF99"/>
                </a:solidFill>
              </a:rPr>
              <a:t>E. Ostrom)</a:t>
            </a:r>
          </a:p>
          <a:p>
            <a:pPr marL="741363" lvl="1" indent="-282575">
              <a:lnSpc>
                <a:spcPct val="90000"/>
              </a:lnSpc>
              <a:spcBef>
                <a:spcPts val="45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sz="1800">
              <a:solidFill>
                <a:srgbClr val="99FF99"/>
              </a:solidFill>
            </a:endParaRPr>
          </a:p>
          <a:p>
            <a:pPr marL="341313" indent="-339725">
              <a:lnSpc>
                <a:spcPct val="90000"/>
              </a:lnSpc>
              <a:spcBef>
                <a:spcPts val="45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sz="1800">
              <a:solidFill>
                <a:srgbClr val="99FF99"/>
              </a:solidFill>
            </a:endParaRPr>
          </a:p>
          <a:p>
            <a:pPr marL="341313" indent="-339725">
              <a:lnSpc>
                <a:spcPct val="90000"/>
              </a:lnSpc>
              <a:spcBef>
                <a:spcPts val="45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sz="1800">
              <a:solidFill>
                <a:srgbClr val="99FF99"/>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Οι μελλοντικές προκλήσεις</a:t>
            </a:r>
          </a:p>
        </p:txBody>
      </p:sp>
      <p:graphicFrame>
        <p:nvGraphicFramePr>
          <p:cNvPr id="69634" name="Group 2"/>
          <p:cNvGraphicFramePr>
            <a:graphicFrameLocks noGrp="1"/>
          </p:cNvGraphicFramePr>
          <p:nvPr/>
        </p:nvGraphicFramePr>
        <p:xfrm>
          <a:off x="1042988" y="4365625"/>
          <a:ext cx="6996112" cy="2192338"/>
        </p:xfrm>
        <a:graphic>
          <a:graphicData uri="http://schemas.openxmlformats.org/drawingml/2006/table">
            <a:tbl>
              <a:tblPr/>
              <a:tblGrid>
                <a:gridCol w="1727200"/>
                <a:gridCol w="2667000"/>
                <a:gridCol w="2601912"/>
              </a:tblGrid>
              <a:tr h="730250">
                <a:tc>
                  <a:txBody>
                    <a:bodyPr/>
                    <a:lstStyle/>
                    <a:p>
                      <a:pPr marL="0" marR="0" lvl="0" indent="0" algn="l"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l-GR" sz="1600" b="0" i="0" u="none" strike="noStrike" cap="none" normalizeH="0" baseline="0" smtClean="0">
                        <a:ln>
                          <a:noFill/>
                        </a:ln>
                        <a:solidFill>
                          <a:srgbClr val="99FF99"/>
                        </a:solidFill>
                        <a:effectLst/>
                        <a:latin typeface="Arial" charset="0"/>
                        <a:ea typeface="Microsoft YaHei" charset="-122"/>
                      </a:endParaRP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99FF99"/>
                          </a:solidFill>
                          <a:effectLst/>
                          <a:latin typeface="Arial" charset="0"/>
                          <a:ea typeface="Microsoft YaHei" charset="-122"/>
                        </a:rPr>
                        <a:t>Excludable</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99FF99"/>
                          </a:solidFill>
                          <a:effectLst/>
                          <a:latin typeface="Arial" charset="0"/>
                          <a:ea typeface="Microsoft YaHei" charset="-122"/>
                        </a:rPr>
                        <a:t>Non-excludable</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r>
              <a:tr h="731838">
                <a:tc>
                  <a:txBody>
                    <a:bodyPr/>
                    <a:lstStyle/>
                    <a:p>
                      <a:pPr marL="0" marR="0" lvl="0" indent="0" algn="l"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99FF99"/>
                          </a:solidFill>
                          <a:effectLst/>
                          <a:latin typeface="Arial" charset="0"/>
                          <a:ea typeface="Microsoft YaHei" charset="-122"/>
                        </a:rPr>
                        <a:t>Rivalrous</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99FF99"/>
                          </a:solidFill>
                          <a:effectLst/>
                          <a:latin typeface="Arial" charset="0"/>
                          <a:ea typeface="Microsoft YaHei" charset="-122"/>
                        </a:rPr>
                        <a:t>Private Goods (food, clothing, cars)</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99FF99"/>
                          </a:solidFill>
                          <a:effectLst/>
                          <a:latin typeface="Arial" charset="0"/>
                          <a:ea typeface="Microsoft YaHei" charset="-122"/>
                        </a:rPr>
                        <a:t>Common (Common Pool Resources)</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r>
              <a:tr h="730250">
                <a:tc>
                  <a:txBody>
                    <a:bodyPr/>
                    <a:lstStyle/>
                    <a:p>
                      <a:pPr marL="0" marR="0" lvl="0" indent="0" algn="l"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99FF99"/>
                          </a:solidFill>
                          <a:effectLst/>
                          <a:latin typeface="Arial" charset="0"/>
                          <a:ea typeface="Microsoft YaHei" charset="-122"/>
                        </a:rPr>
                        <a:t>Non Rivalrous</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99FF99"/>
                          </a:solidFill>
                          <a:effectLst/>
                          <a:latin typeface="Arial" charset="0"/>
                          <a:ea typeface="Microsoft YaHei" charset="-122"/>
                        </a:rPr>
                        <a:t>Club Goods (cinemas, private parks, cable tv)</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ts val="4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99FF99"/>
                          </a:solidFill>
                          <a:effectLst/>
                          <a:latin typeface="Arial" charset="0"/>
                          <a:ea typeface="Microsoft YaHei" charset="-122"/>
                        </a:rPr>
                        <a:t>Public Goods (free tv, air</a:t>
                      </a:r>
                      <a:r>
                        <a:rPr kumimoji="0" lang="el-GR" sz="1600" b="0" i="0" u="none" strike="noStrike" cap="none" normalizeH="0" baseline="0" smtClean="0">
                          <a:ln>
                            <a:noFill/>
                          </a:ln>
                          <a:solidFill>
                            <a:srgbClr val="99FF99"/>
                          </a:solidFill>
                          <a:effectLst/>
                          <a:latin typeface="Arial" charset="0"/>
                          <a:ea typeface="Microsoft YaHei" charset="-122"/>
                        </a:rPr>
                        <a:t>)</a:t>
                      </a:r>
                    </a:p>
                  </a:txBody>
                  <a:tcPr marL="90000" marR="90000" marT="87048" marB="46800" horzOverflow="overflow">
                    <a:lnL w="2880" cap="flat" cmpd="sng" algn="ctr">
                      <a:solidFill>
                        <a:srgbClr val="99FFCC"/>
                      </a:solidFill>
                      <a:prstDash val="solid"/>
                      <a:round/>
                      <a:headEnd type="none" w="med" len="med"/>
                      <a:tailEnd type="none" w="med" len="med"/>
                    </a:lnL>
                    <a:lnR w="2880" cap="flat" cmpd="sng" algn="ctr">
                      <a:solidFill>
                        <a:srgbClr val="99FFCC"/>
                      </a:solidFill>
                      <a:prstDash val="solid"/>
                      <a:round/>
                      <a:headEnd type="none" w="med" len="med"/>
                      <a:tailEnd type="none" w="med" len="med"/>
                    </a:lnR>
                    <a:lnT w="2880" cap="flat" cmpd="sng" algn="ctr">
                      <a:solidFill>
                        <a:srgbClr val="99FFCC"/>
                      </a:solidFill>
                      <a:prstDash val="solid"/>
                      <a:round/>
                      <a:headEnd type="none" w="med" len="med"/>
                      <a:tailEnd type="none" w="med" len="med"/>
                    </a:lnT>
                    <a:lnB w="2880" cap="flat" cmpd="sng" algn="ctr">
                      <a:solidFill>
                        <a:srgbClr val="99FFCC"/>
                      </a:solidFill>
                      <a:prstDash val="solid"/>
                      <a:round/>
                      <a:headEnd type="none" w="med" len="med"/>
                      <a:tailEnd type="none" w="med" len="med"/>
                    </a:lnB>
                    <a:lnTlToBr>
                      <a:noFill/>
                    </a:lnTlToBr>
                    <a:lnBlToTr>
                      <a:noFill/>
                    </a:lnBlToTr>
                    <a:noFill/>
                  </a:tcPr>
                </a:tc>
              </a:tr>
            </a:tbl>
          </a:graphicData>
        </a:graphic>
      </p:graphicFrame>
      <p:pic>
        <p:nvPicPr>
          <p:cNvPr id="69668" name="Picture 36"/>
          <p:cNvPicPr>
            <a:picLocks noChangeAspect="1" noChangeArrowheads="1"/>
          </p:cNvPicPr>
          <p:nvPr/>
        </p:nvPicPr>
        <p:blipFill>
          <a:blip r:embed="rId3" cstate="print"/>
          <a:srcRect/>
          <a:stretch>
            <a:fillRect/>
          </a:stretch>
        </p:blipFill>
        <p:spPr bwMode="auto">
          <a:xfrm>
            <a:off x="180975" y="836613"/>
            <a:ext cx="8782050" cy="3238500"/>
          </a:xfrm>
          <a:prstGeom prst="rect">
            <a:avLst/>
          </a:prstGeom>
          <a:noFill/>
          <a:ln w="9525" cap="flat">
            <a:noFill/>
            <a:round/>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Τα άλυτα προβλήματα</a:t>
            </a:r>
          </a:p>
        </p:txBody>
      </p:sp>
      <p:sp>
        <p:nvSpPr>
          <p:cNvPr id="70658" name="Text Box 2"/>
          <p:cNvSpPr txBox="1">
            <a:spLocks noChangeArrowheads="1"/>
          </p:cNvSpPr>
          <p:nvPr/>
        </p:nvSpPr>
        <p:spPr bwMode="auto">
          <a:xfrm>
            <a:off x="457200" y="1052513"/>
            <a:ext cx="8229600" cy="5073650"/>
          </a:xfrm>
          <a:prstGeom prst="rect">
            <a:avLst/>
          </a:prstGeom>
          <a:noFill/>
          <a:ln w="9525" cap="flat">
            <a:noFill/>
            <a:round/>
            <a:headEnd/>
            <a:tailEnd/>
          </a:ln>
          <a:effectLst/>
        </p:spPr>
        <p:txBody>
          <a:bodyPr/>
          <a:lstStyle/>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dirty="0">
                <a:solidFill>
                  <a:srgbClr val="99FF99"/>
                </a:solidFill>
              </a:rPr>
              <a:t>Χρήση και Κτήση στο Νερό και στο Περιβάλλον</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a:solidFill>
                  <a:srgbClr val="99FF99"/>
                </a:solidFill>
              </a:rPr>
              <a:t>Tragedy of the Commons</a:t>
            </a:r>
          </a:p>
          <a:p>
            <a:pPr lvl="2">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dirty="0">
                <a:solidFill>
                  <a:srgbClr val="99FF99"/>
                </a:solidFill>
              </a:rPr>
              <a:t>Ίδιον όφελος εναντίον κοινού</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dirty="0">
                <a:solidFill>
                  <a:srgbClr val="99FF99"/>
                </a:solidFill>
              </a:rPr>
              <a:t>Θεωρία Παιγνίων</a:t>
            </a:r>
          </a:p>
          <a:p>
            <a:pPr lvl="2">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dirty="0">
                <a:solidFill>
                  <a:srgbClr val="99FF99"/>
                </a:solidFill>
              </a:rPr>
              <a:t>Τα μαθηματικά της κοινωνικής συμπεριφοράς</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dirty="0">
                <a:solidFill>
                  <a:srgbClr val="99FF99"/>
                </a:solidFill>
              </a:rPr>
              <a:t>Το εγωιστικό γονίδιο</a:t>
            </a:r>
          </a:p>
          <a:p>
            <a:pPr lvl="2">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dirty="0">
                <a:solidFill>
                  <a:srgbClr val="99FF99"/>
                </a:solidFill>
              </a:rPr>
              <a:t>Η «εγωιστική» εναντίον της «αλτρουιστικής» συμπεριφοράς</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dirty="0">
                <a:solidFill>
                  <a:srgbClr val="99FF99"/>
                </a:solidFill>
              </a:rPr>
              <a:t>«Κοινά τα των φίλων»</a:t>
            </a:r>
            <a:r>
              <a:rPr lang="en-US" dirty="0">
                <a:solidFill>
                  <a:srgbClr val="99FF99"/>
                </a:solidFill>
              </a:rPr>
              <a:t> - </a:t>
            </a:r>
            <a:r>
              <a:rPr lang="el-GR" dirty="0">
                <a:solidFill>
                  <a:srgbClr val="99FF99"/>
                </a:solidFill>
              </a:rPr>
              <a:t>«Ισότης, φιλότης»</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dirty="0">
                <a:solidFill>
                  <a:srgbClr val="99FF99"/>
                </a:solidFill>
              </a:rPr>
              <a:t>Οικονομικά του περιβάλλοντος </a:t>
            </a:r>
            <a:r>
              <a:rPr lang="en-US" dirty="0" err="1">
                <a:solidFill>
                  <a:srgbClr val="99FF99"/>
                </a:solidFill>
              </a:rPr>
              <a:t>vs</a:t>
            </a:r>
            <a:r>
              <a:rPr lang="en-US" dirty="0">
                <a:solidFill>
                  <a:srgbClr val="99FF99"/>
                </a:solidFill>
              </a:rPr>
              <a:t> </a:t>
            </a:r>
            <a:r>
              <a:rPr lang="el-GR" dirty="0">
                <a:solidFill>
                  <a:srgbClr val="99FF99"/>
                </a:solidFill>
              </a:rPr>
              <a:t>Οικολογικά Οικονομικά</a:t>
            </a:r>
          </a:p>
          <a:p>
            <a:pPr lvl="2">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dirty="0">
                <a:solidFill>
                  <a:srgbClr val="99FF99"/>
                </a:solidFill>
              </a:rPr>
              <a:t>Τα βιοφυσικά στοιχεία ως «εξωτερικότητες» της οικονομίας, ή η οικονομία ως υποσύνολο του οικοσυστήματος;</a:t>
            </a:r>
          </a:p>
          <a:p>
            <a:pPr lvl="2">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dirty="0">
                <a:solidFill>
                  <a:srgbClr val="99FF99"/>
                </a:solidFill>
              </a:rPr>
              <a:t>Ανταλλαξιμότητα του φυσικού με το ανθρώπινο κεφάλαιο ή μετακύλιση του κόστους (περιβαλλοντική αποτίμηση);</a:t>
            </a:r>
          </a:p>
          <a:p>
            <a:pPr marL="741363" lvl="1" indent="-282575">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dirty="0">
              <a:solidFill>
                <a:srgbClr val="99FF99"/>
              </a:solidFill>
            </a:endParaRPr>
          </a:p>
          <a:p>
            <a:pPr lvl="2" indent="-227013">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dirty="0">
              <a:solidFill>
                <a:srgbClr val="99FF99"/>
              </a:solidFill>
            </a:endParaRPr>
          </a:p>
          <a:p>
            <a:pPr marL="341313" indent="-339725">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dirty="0">
              <a:solidFill>
                <a:srgbClr val="99FF99"/>
              </a:solidFill>
            </a:endParaRPr>
          </a:p>
          <a:p>
            <a:pPr marL="341313" indent="-339725">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dirty="0">
              <a:solidFill>
                <a:srgbClr val="99FF99"/>
              </a:solidFill>
            </a:endParaRPr>
          </a:p>
          <a:p>
            <a:pPr marL="341313" indent="-339725">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dirty="0">
              <a:solidFill>
                <a:srgbClr val="99FF99"/>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Η διεπιστημονική προσέγγιση</a:t>
            </a:r>
          </a:p>
        </p:txBody>
      </p:sp>
      <p:sp>
        <p:nvSpPr>
          <p:cNvPr id="71682" name="Text Box 2"/>
          <p:cNvSpPr txBox="1">
            <a:spLocks noChangeArrowheads="1"/>
          </p:cNvSpPr>
          <p:nvPr/>
        </p:nvSpPr>
        <p:spPr bwMode="auto">
          <a:xfrm>
            <a:off x="457200" y="1052513"/>
            <a:ext cx="8229600" cy="5073650"/>
          </a:xfrm>
          <a:prstGeom prst="rect">
            <a:avLst/>
          </a:prstGeom>
          <a:noFill/>
          <a:ln w="9525" cap="flat">
            <a:noFill/>
            <a:round/>
            <a:headEnd/>
            <a:tailEnd/>
          </a:ln>
          <a:effectLst/>
        </p:spPr>
        <p:txBody>
          <a:bodyPr/>
          <a:lstStyle/>
          <a:p>
            <a:pPr marL="342900" indent="-339725">
              <a:lnSpc>
                <a:spcPct val="90000"/>
              </a:lnSpc>
              <a:spcBef>
                <a:spcPts val="50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i="1">
                <a:solidFill>
                  <a:srgbClr val="99FF99"/>
                </a:solidFill>
              </a:rPr>
              <a:t>“Interdisciplinary research is changing environmental science.</a:t>
            </a:r>
          </a:p>
          <a:p>
            <a:pPr marL="342900" indent="-339725">
              <a:lnSpc>
                <a:spcPct val="90000"/>
              </a:lnSpc>
              <a:spcBef>
                <a:spcPts val="50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i="1">
                <a:solidFill>
                  <a:srgbClr val="99FF99"/>
                </a:solidFill>
              </a:rPr>
              <a:t>…</a:t>
            </a:r>
          </a:p>
          <a:p>
            <a:pPr marL="342900" indent="-339725">
              <a:lnSpc>
                <a:spcPct val="90000"/>
              </a:lnSpc>
              <a:spcBef>
                <a:spcPts val="50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i="1">
                <a:solidFill>
                  <a:srgbClr val="99FF99"/>
                </a:solidFill>
              </a:rPr>
              <a:t>Interdisciplinary science is more applied and management/policy more relevant than in disciplinary research.</a:t>
            </a:r>
          </a:p>
          <a:p>
            <a:pPr marL="342900" indent="-339725">
              <a:lnSpc>
                <a:spcPct val="90000"/>
              </a:lnSpc>
              <a:spcBef>
                <a:spcPts val="50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i="1">
                <a:solidFill>
                  <a:srgbClr val="99FF99"/>
                </a:solidFill>
              </a:rPr>
              <a:t>…</a:t>
            </a:r>
          </a:p>
          <a:p>
            <a:pPr marL="342900" indent="-339725">
              <a:lnSpc>
                <a:spcPct val="90000"/>
              </a:lnSpc>
              <a:spcBef>
                <a:spcPts val="50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i="1">
                <a:solidFill>
                  <a:srgbClr val="99FF99"/>
                </a:solidFill>
              </a:rPr>
              <a:t>All investigators need to park their egos at the door.</a:t>
            </a:r>
          </a:p>
          <a:p>
            <a:pPr marL="342900" indent="-339725">
              <a:lnSpc>
                <a:spcPct val="90000"/>
              </a:lnSpc>
              <a:spcBef>
                <a:spcPts val="50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i="1">
                <a:solidFill>
                  <a:srgbClr val="99FF99"/>
                </a:solidFill>
              </a:rPr>
              <a:t>…</a:t>
            </a:r>
          </a:p>
          <a:p>
            <a:pPr marL="342900" indent="-339725">
              <a:lnSpc>
                <a:spcPct val="90000"/>
              </a:lnSpc>
              <a:spcBef>
                <a:spcPts val="50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i="1">
                <a:solidFill>
                  <a:srgbClr val="99FF99"/>
                </a:solidFill>
              </a:rPr>
              <a:t>Interdisciplinary programs are developing the next generation of scientists and engineers.</a:t>
            </a:r>
          </a:p>
          <a:p>
            <a:pPr marL="342900" indent="-339725">
              <a:lnSpc>
                <a:spcPct val="90000"/>
              </a:lnSpc>
              <a:spcBef>
                <a:spcPts val="50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i="1">
                <a:solidFill>
                  <a:srgbClr val="99FF99"/>
                </a:solidFill>
              </a:rPr>
              <a:t>...</a:t>
            </a:r>
          </a:p>
          <a:p>
            <a:pPr marL="342900" indent="-339725">
              <a:lnSpc>
                <a:spcPct val="90000"/>
              </a:lnSpc>
              <a:spcBef>
                <a:spcPts val="50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i="1">
                <a:solidFill>
                  <a:srgbClr val="99FF99"/>
                </a:solidFill>
              </a:rPr>
              <a:t>Three years is short for interdisciplinary research</a:t>
            </a:r>
          </a:p>
          <a:p>
            <a:pPr marL="342900" indent="-339725">
              <a:lnSpc>
                <a:spcPct val="90000"/>
              </a:lnSpc>
              <a:spcBef>
                <a:spcPts val="50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i="1">
                <a:solidFill>
                  <a:srgbClr val="99FF99"/>
                </a:solidFill>
              </a:rPr>
              <a:t>projects.”</a:t>
            </a:r>
          </a:p>
          <a:p>
            <a:pPr marL="342900" indent="-339725">
              <a:lnSpc>
                <a:spcPct val="90000"/>
              </a:lnSpc>
              <a:spcBef>
                <a:spcPts val="50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i="1">
              <a:solidFill>
                <a:srgbClr val="99FF99"/>
              </a:solidFill>
            </a:endParaRPr>
          </a:p>
          <a:p>
            <a:pPr marL="342900" indent="-339725">
              <a:lnSpc>
                <a:spcPct val="90000"/>
              </a:lnSpc>
              <a:spcBef>
                <a:spcPts val="3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400">
                <a:solidFill>
                  <a:srgbClr val="99FF99"/>
                </a:solidFill>
              </a:rPr>
              <a:t>Levinson, B., Thornton, K.W. (2003). Managing Interdisciplinary Research: Lessons Learned from the EPA-STAR /NSF/USDA Water and Watersheds Research Program</a:t>
            </a:r>
          </a:p>
          <a:p>
            <a:pPr marL="342900" indent="-339725">
              <a:lnSpc>
                <a:spcPct val="90000"/>
              </a:lnSpc>
              <a:spcBef>
                <a:spcPts val="3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400">
              <a:solidFill>
                <a:srgbClr val="99FF99"/>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Ορόσημα για τις σύγχρονες απόψεις περί Δ.Υ.Π.</a:t>
            </a:r>
          </a:p>
        </p:txBody>
      </p:sp>
      <p:graphicFrame>
        <p:nvGraphicFramePr>
          <p:cNvPr id="32770" name="Group 2"/>
          <p:cNvGraphicFramePr>
            <a:graphicFrameLocks noGrp="1"/>
          </p:cNvGraphicFramePr>
          <p:nvPr/>
        </p:nvGraphicFramePr>
        <p:xfrm>
          <a:off x="1331913" y="1598613"/>
          <a:ext cx="6627812" cy="4300752"/>
        </p:xfrm>
        <a:graphic>
          <a:graphicData uri="http://schemas.openxmlformats.org/drawingml/2006/table">
            <a:tbl>
              <a:tblPr/>
              <a:tblGrid>
                <a:gridCol w="534987"/>
                <a:gridCol w="1019175"/>
                <a:gridCol w="1371600"/>
                <a:gridCol w="3702050"/>
              </a:tblGrid>
              <a:tr h="488950">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dirty="0" smtClean="0">
                          <a:ln>
                            <a:noFill/>
                          </a:ln>
                          <a:solidFill>
                            <a:srgbClr val="000000"/>
                          </a:solidFill>
                          <a:effectLst/>
                          <a:latin typeface="Garamond" pitchFamily="16" charset="0"/>
                          <a:ea typeface="Microsoft YaHei" charset="-122"/>
                          <a:cs typeface="Times New Roman" pitchFamily="18" charset="0"/>
                        </a:rPr>
                        <a:t>1998</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Παρίσι</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Paris Water Conference</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Έμφαση στην ολοκληρωμένη διαχείριση των υδατικών πόρων</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685800">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1999</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EU</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-Βρυξέλλες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Προτάσεις της </a:t>
                      </a: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Commission</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Περιβαλλοντική πολιτική στην «ενιαία αγορά» και όροι αειφόρου ανάπτυξης στις σχέσεις με τρίτες χώρες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488950">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2000</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dirty="0" smtClean="0">
                          <a:ln>
                            <a:noFill/>
                          </a:ln>
                          <a:solidFill>
                            <a:srgbClr val="000000"/>
                          </a:solidFill>
                          <a:effectLst/>
                          <a:latin typeface="Garamond" pitchFamily="16" charset="0"/>
                          <a:ea typeface="Microsoft YaHei" charset="-122"/>
                          <a:cs typeface="Times New Roman" pitchFamily="18" charset="0"/>
                        </a:rPr>
                        <a:t>EU</a:t>
                      </a:r>
                      <a:r>
                        <a:rPr kumimoji="0" lang="el-GR" sz="1300" b="0" i="0" u="none" strike="noStrike" cap="none" normalizeH="0" baseline="0" dirty="0" smtClean="0">
                          <a:ln>
                            <a:noFill/>
                          </a:ln>
                          <a:solidFill>
                            <a:srgbClr val="000000"/>
                          </a:solidFill>
                          <a:effectLst/>
                          <a:latin typeface="Garamond" pitchFamily="16" charset="0"/>
                          <a:ea typeface="Microsoft YaHei" charset="-122"/>
                          <a:cs typeface="Times New Roman" pitchFamily="18" charset="0"/>
                        </a:rPr>
                        <a:t>-Βρυξέλλες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dirty="0" smtClean="0">
                          <a:ln>
                            <a:noFill/>
                          </a:ln>
                          <a:solidFill>
                            <a:srgbClr val="000000"/>
                          </a:solidFill>
                          <a:effectLst/>
                          <a:latin typeface="Garamond" pitchFamily="16" charset="0"/>
                          <a:ea typeface="Microsoft YaHei" charset="-122"/>
                          <a:cs typeface="Times New Roman" pitchFamily="18" charset="0"/>
                        </a:rPr>
                        <a:t>Έκδοση Οδηγίας 60</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dirty="0" smtClean="0">
                          <a:ln>
                            <a:noFill/>
                          </a:ln>
                          <a:solidFill>
                            <a:srgbClr val="000000"/>
                          </a:solidFill>
                          <a:effectLst/>
                          <a:latin typeface="Garamond" pitchFamily="16" charset="0"/>
                          <a:ea typeface="Microsoft YaHei" charset="-122"/>
                          <a:cs typeface="Times New Roman" pitchFamily="18" charset="0"/>
                        </a:rPr>
                        <a:t>Προδιαγραφές και χρονοδιάγραμμα περιφερειακής ολοκληρωμένης διαχείρισης υδατικών πόρων</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49053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2000</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Χάγη</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2</a:t>
                      </a:r>
                      <a:r>
                        <a:rPr kumimoji="0" lang="en-US" sz="1300" b="0" i="0" u="none" strike="noStrike" cap="none" normalizeH="0" baseline="30000" smtClean="0">
                          <a:ln>
                            <a:noFill/>
                          </a:ln>
                          <a:solidFill>
                            <a:srgbClr val="000000"/>
                          </a:solidFill>
                          <a:effectLst/>
                          <a:latin typeface="Garamond" pitchFamily="16" charset="0"/>
                          <a:ea typeface="Microsoft YaHei" charset="-122"/>
                          <a:cs typeface="Times New Roman" pitchFamily="18" charset="0"/>
                        </a:rPr>
                        <a:t>nd</a:t>
                      </a: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 World Water Forum</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Έμφαση στην </a:t>
                      </a: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IWRM</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685800">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2001</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Βόννη</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International Freshwater Conference</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Έμφαση στην </a:t>
                      </a: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IWRM</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685800">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smtClean="0">
                          <a:ln>
                            <a:noFill/>
                          </a:ln>
                          <a:solidFill>
                            <a:srgbClr val="000000"/>
                          </a:solidFill>
                          <a:effectLst/>
                          <a:latin typeface="Garamond" pitchFamily="16" charset="0"/>
                          <a:ea typeface="Microsoft YaHei" charset="-122"/>
                          <a:cs typeface="Times New Roman" pitchFamily="18" charset="0"/>
                        </a:rPr>
                        <a:t>2002</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UN-</a:t>
                      </a: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Γιοχάνεσμπουργκ</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World Summit on Sustainable Development</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Στόχοι, προγράμματα και δεσμεύσεις (και από την Ε.Ε.) για τους υδατικούς πόρους και την αειφόρο ανάπτυξη</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30003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1" i="0" u="none" strike="noStrike" cap="none" normalizeH="0" baseline="0" dirty="0" smtClean="0">
                          <a:ln>
                            <a:noFill/>
                          </a:ln>
                          <a:solidFill>
                            <a:srgbClr val="000000"/>
                          </a:solidFill>
                          <a:effectLst/>
                          <a:latin typeface="Garamond" pitchFamily="16" charset="0"/>
                          <a:ea typeface="Microsoft YaHei" charset="-122"/>
                          <a:cs typeface="Times New Roman" pitchFamily="18" charset="0"/>
                        </a:rPr>
                        <a:t>2003</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dirty="0" smtClean="0">
                          <a:ln>
                            <a:noFill/>
                          </a:ln>
                          <a:solidFill>
                            <a:srgbClr val="000000"/>
                          </a:solidFill>
                          <a:effectLst/>
                          <a:latin typeface="Garamond" pitchFamily="16" charset="0"/>
                          <a:ea typeface="Microsoft YaHei" charset="-122"/>
                          <a:cs typeface="Times New Roman" pitchFamily="18" charset="0"/>
                        </a:rPr>
                        <a:t>ΕΔ-Αθήνα</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Νόμος 3199</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l-GR" sz="1300" b="0" i="0" u="none" strike="noStrike" cap="none" normalizeH="0" baseline="0" smtClean="0">
                          <a:ln>
                            <a:noFill/>
                          </a:ln>
                          <a:solidFill>
                            <a:srgbClr val="000000"/>
                          </a:solidFill>
                          <a:effectLst/>
                          <a:latin typeface="Garamond" pitchFamily="16" charset="0"/>
                          <a:ea typeface="Microsoft YaHei" charset="-122"/>
                          <a:cs typeface="Times New Roman" pitchFamily="18" charset="0"/>
                        </a:rPr>
                        <a:t>Νόμος εναρμόνισης με την Οδηγία 2000/60</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r h="300038">
                <a:tc>
                  <a:txBody>
                    <a:body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1" i="0" u="none" strike="noStrike" cap="none" normalizeH="0" baseline="0" dirty="0" smtClean="0">
                          <a:ln>
                            <a:noFill/>
                          </a:ln>
                          <a:solidFill>
                            <a:srgbClr val="000000"/>
                          </a:solidFill>
                          <a:effectLst/>
                          <a:latin typeface="Garamond" pitchFamily="16" charset="0"/>
                          <a:ea typeface="Microsoft YaHei" charset="-122"/>
                          <a:cs typeface="Times New Roman" pitchFamily="18" charset="0"/>
                        </a:rPr>
                        <a:t>2007</a:t>
                      </a:r>
                      <a:endParaRPr kumimoji="0" lang="el-GR" sz="1300" b="1" i="0" u="none" strike="noStrike" cap="none" normalizeH="0" baseline="0" dirty="0" smtClean="0">
                        <a:ln>
                          <a:noFill/>
                        </a:ln>
                        <a:solidFill>
                          <a:srgbClr val="000000"/>
                        </a:solidFill>
                        <a:effectLst/>
                        <a:latin typeface="Garamond" pitchFamily="16" charset="0"/>
                        <a:ea typeface="Microsoft YaHei" charset="-122"/>
                        <a:cs typeface="Times New Roman" pitchFamily="18" charset="0"/>
                      </a:endParaRP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1300" b="0" i="0" u="none" strike="noStrike" cap="none" normalizeH="0" baseline="0" dirty="0" smtClean="0">
                          <a:ln>
                            <a:noFill/>
                          </a:ln>
                          <a:solidFill>
                            <a:srgbClr val="000000"/>
                          </a:solidFill>
                          <a:effectLst/>
                          <a:latin typeface="Garamond" pitchFamily="16" charset="0"/>
                          <a:ea typeface="Microsoft YaHei" charset="-122"/>
                          <a:cs typeface="Times New Roman" pitchFamily="18" charset="0"/>
                        </a:rPr>
                        <a:t>EU</a:t>
                      </a:r>
                      <a:r>
                        <a:rPr kumimoji="0" lang="el-GR" sz="1300" b="0" i="0" u="none" strike="noStrike" cap="none" normalizeH="0" baseline="0" dirty="0" smtClean="0">
                          <a:ln>
                            <a:noFill/>
                          </a:ln>
                          <a:solidFill>
                            <a:srgbClr val="000000"/>
                          </a:solidFill>
                          <a:effectLst/>
                          <a:latin typeface="Garamond" pitchFamily="16" charset="0"/>
                          <a:ea typeface="Microsoft YaHei" charset="-122"/>
                          <a:cs typeface="Times New Roman" pitchFamily="18" charset="0"/>
                        </a:rPr>
                        <a:t>-Βρυξέλλες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l-GR" sz="1300" b="0" i="0" u="none" strike="noStrike" cap="none" normalizeH="0" baseline="0" dirty="0" smtClean="0">
                          <a:ln>
                            <a:noFill/>
                          </a:ln>
                          <a:solidFill>
                            <a:srgbClr val="000000"/>
                          </a:solidFill>
                          <a:effectLst/>
                          <a:latin typeface="Garamond" pitchFamily="16" charset="0"/>
                          <a:ea typeface="Microsoft YaHei" charset="-122"/>
                          <a:cs typeface="Times New Roman" pitchFamily="18" charset="0"/>
                        </a:rPr>
                        <a:t>Έκδοση Οδηγίας </a:t>
                      </a:r>
                      <a:r>
                        <a:rPr kumimoji="0" lang="en-US" sz="1300" b="0" i="0" u="none" strike="noStrike" cap="none" normalizeH="0" baseline="0" dirty="0" smtClean="0">
                          <a:ln>
                            <a:noFill/>
                          </a:ln>
                          <a:solidFill>
                            <a:srgbClr val="000000"/>
                          </a:solidFill>
                          <a:effectLst/>
                          <a:latin typeface="Garamond" pitchFamily="16" charset="0"/>
                          <a:ea typeface="Microsoft YaHei" charset="-122"/>
                          <a:cs typeface="Times New Roman" pitchFamily="18" charset="0"/>
                        </a:rPr>
                        <a:t>2007/</a:t>
                      </a:r>
                      <a:r>
                        <a:rPr kumimoji="0" lang="el-GR" sz="1300" b="0" i="0" u="none" strike="noStrike" cap="none" normalizeH="0" baseline="0" dirty="0" smtClean="0">
                          <a:ln>
                            <a:noFill/>
                          </a:ln>
                          <a:solidFill>
                            <a:srgbClr val="000000"/>
                          </a:solidFill>
                          <a:effectLst/>
                          <a:latin typeface="Garamond" pitchFamily="16" charset="0"/>
                          <a:ea typeface="Microsoft YaHei" charset="-122"/>
                          <a:cs typeface="Times New Roman" pitchFamily="18" charset="0"/>
                        </a:rPr>
                        <a:t>60</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l-GR" sz="1300" b="0" i="0" u="none" strike="noStrike" cap="none" normalizeH="0" baseline="0" dirty="0" smtClean="0">
                          <a:ln>
                            <a:noFill/>
                          </a:ln>
                          <a:solidFill>
                            <a:srgbClr val="000000"/>
                          </a:solidFill>
                          <a:effectLst/>
                          <a:latin typeface="Garamond" pitchFamily="16" charset="0"/>
                          <a:ea typeface="Microsoft YaHei" charset="-122"/>
                          <a:cs typeface="Times New Roman" pitchFamily="18" charset="0"/>
                        </a:rPr>
                        <a:t>Προδιαγραφές και χρονοδιάγραμμα περιφερειακής ολοκληρωμένης διαχείρισης κινδύνου πλημμύρας</a:t>
                      </a:r>
                    </a:p>
                  </a:txBody>
                  <a:tcPr marL="90000" marR="90000" marT="71460"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9FF99"/>
                    </a:solidFill>
                  </a:tcPr>
                </a:tc>
              </a:tr>
            </a:tbl>
          </a:graphicData>
        </a:graphic>
      </p:graphicFrame>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Στόχος</a:t>
            </a:r>
          </a:p>
        </p:txBody>
      </p:sp>
      <p:sp>
        <p:nvSpPr>
          <p:cNvPr id="33794" name="Text Box 2"/>
          <p:cNvSpPr txBox="1">
            <a:spLocks noChangeArrowheads="1"/>
          </p:cNvSpPr>
          <p:nvPr/>
        </p:nvSpPr>
        <p:spPr bwMode="auto">
          <a:xfrm>
            <a:off x="457200" y="1268413"/>
            <a:ext cx="8229600" cy="3600450"/>
          </a:xfrm>
          <a:prstGeom prst="rect">
            <a:avLst/>
          </a:prstGeom>
          <a:noFill/>
          <a:ln w="9525" cap="flat">
            <a:noFill/>
            <a:round/>
            <a:headEnd/>
            <a:tailEnd/>
          </a:ln>
          <a:effectLst/>
        </p:spPr>
        <p:txBody>
          <a:bodyPr/>
          <a:lstStyle/>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u="sng">
                <a:solidFill>
                  <a:srgbClr val="99FF99"/>
                </a:solidFill>
              </a:rPr>
              <a:t>Αειφόρος Ανάπτυξη</a:t>
            </a:r>
            <a:r>
              <a:rPr lang="en-GB" u="sng">
                <a:solidFill>
                  <a:srgbClr val="99FF99"/>
                </a:solidFill>
              </a:rPr>
              <a:t> (</a:t>
            </a:r>
            <a:r>
              <a:rPr lang="el-GR" u="sng">
                <a:solidFill>
                  <a:srgbClr val="99FF99"/>
                </a:solidFill>
              </a:rPr>
              <a:t>Αναφορά </a:t>
            </a:r>
            <a:r>
              <a:rPr lang="en-GB" u="sng">
                <a:solidFill>
                  <a:srgbClr val="99FF99"/>
                </a:solidFill>
              </a:rPr>
              <a:t>Brundtland, </a:t>
            </a:r>
            <a:r>
              <a:rPr lang="el-GR" u="sng">
                <a:solidFill>
                  <a:srgbClr val="99FF99"/>
                </a:solidFill>
              </a:rPr>
              <a:t>Γενεύη</a:t>
            </a:r>
            <a:r>
              <a:rPr lang="en-GB" u="sng">
                <a:solidFill>
                  <a:srgbClr val="99FF99"/>
                </a:solidFill>
              </a:rPr>
              <a:t> 1987)</a:t>
            </a:r>
            <a:r>
              <a:rPr lang="el-GR">
                <a:solidFill>
                  <a:srgbClr val="99FF99"/>
                </a:solidFill>
              </a:rPr>
              <a:t>:</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Η ανάπτυξη πρέπει να γίνεται </a:t>
            </a:r>
            <a:r>
              <a:rPr lang="el-GR" b="1" u="sng">
                <a:solidFill>
                  <a:srgbClr val="FFFF00"/>
                </a:solidFill>
              </a:rPr>
              <a:t>εντός των ορίων του περιβάλλοντος</a:t>
            </a:r>
            <a:r>
              <a:rPr lang="el-GR">
                <a:solidFill>
                  <a:srgbClr val="99FF99"/>
                </a:solidFill>
              </a:rPr>
              <a:t>, έτσι ώστε </a:t>
            </a:r>
          </a:p>
          <a:p>
            <a:pPr lvl="2">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να μην διακινδυνεύεται η δυνατότητα ανάπτυξης των επόμενων γενεών, δηλαδή </a:t>
            </a:r>
          </a:p>
          <a:p>
            <a:pPr lvl="2">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να καλύπτει τις </a:t>
            </a:r>
            <a:r>
              <a:rPr lang="el-GR" b="1">
                <a:solidFill>
                  <a:srgbClr val="FFFF00"/>
                </a:solidFill>
              </a:rPr>
              <a:t>σημερινές ανάγκες</a:t>
            </a:r>
            <a:r>
              <a:rPr lang="el-GR">
                <a:solidFill>
                  <a:srgbClr val="99FF99"/>
                </a:solidFill>
              </a:rPr>
              <a:t>, λαμβάνοντας υπόψη τις </a:t>
            </a:r>
            <a:r>
              <a:rPr lang="el-GR" b="1">
                <a:solidFill>
                  <a:srgbClr val="FFFF00"/>
                </a:solidFill>
              </a:rPr>
              <a:t>μελλοντικές</a:t>
            </a:r>
          </a:p>
          <a:p>
            <a:pPr marL="341313" indent="-339725">
              <a:spcBef>
                <a:spcPts val="5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l-GR" b="1">
              <a:solidFill>
                <a:srgbClr val="FFFF00"/>
              </a:solidFill>
            </a:endParaRPr>
          </a:p>
        </p:txBody>
      </p:sp>
      <p:sp>
        <p:nvSpPr>
          <p:cNvPr id="33795"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33794">
                                            <p:txEl>
                                              <p:pRg st="0" end="0"/>
                                            </p:txEl>
                                          </p:spTgt>
                                        </p:tgtEl>
                                        <p:attrNameLst>
                                          <p:attrName>style.visibility</p:attrName>
                                        </p:attrNameLst>
                                      </p:cBhvr>
                                      <p:to>
                                        <p:strVal val="visible"/>
                                      </p:to>
                                    </p:set>
                                    <p:animEffect transition="in" filter="wipe(up)">
                                      <p:cBhvr additive="repl">
                                        <p:cTn id="7" dur="500"/>
                                        <p:tgtEl>
                                          <p:spTgt spid="33794">
                                            <p:txEl>
                                              <p:pRg st="0" end="0"/>
                                            </p:txEl>
                                          </p:spTgt>
                                        </p:tgtEl>
                                      </p:cBhvr>
                                    </p:animEffect>
                                  </p:childTnLst>
                                </p:cTn>
                              </p:par>
                              <p:par>
                                <p:cTn id="8" presetID="22" presetClass="entr" presetSubtype="1" fill="hold" nodeType="withEffect">
                                  <p:stCondLst>
                                    <p:cond delay="0"/>
                                  </p:stCondLst>
                                  <p:childTnLst>
                                    <p:set>
                                      <p:cBhvr additive="repl">
                                        <p:cTn id="9" dur="1" fill="hold">
                                          <p:stCondLst>
                                            <p:cond delay="0"/>
                                          </p:stCondLst>
                                        </p:cTn>
                                        <p:tgtEl>
                                          <p:spTgt spid="33794">
                                            <p:txEl>
                                              <p:pRg st="1" end="1"/>
                                            </p:txEl>
                                          </p:spTgt>
                                        </p:tgtEl>
                                        <p:attrNameLst>
                                          <p:attrName>style.visibility</p:attrName>
                                        </p:attrNameLst>
                                      </p:cBhvr>
                                      <p:to>
                                        <p:strVal val="visible"/>
                                      </p:to>
                                    </p:set>
                                    <p:animEffect transition="in" filter="wipe(up)">
                                      <p:cBhvr additive="repl">
                                        <p:cTn id="10" dur="500"/>
                                        <p:tgtEl>
                                          <p:spTgt spid="33794">
                                            <p:txEl>
                                              <p:pRg st="1" end="1"/>
                                            </p:txEl>
                                          </p:spTgt>
                                        </p:tgtEl>
                                      </p:cBhvr>
                                    </p:animEffect>
                                  </p:childTnLst>
                                </p:cTn>
                              </p:par>
                              <p:par>
                                <p:cTn id="11" presetID="22" presetClass="entr" presetSubtype="1" fill="hold" nodeType="withEffect">
                                  <p:stCondLst>
                                    <p:cond delay="0"/>
                                  </p:stCondLst>
                                  <p:childTnLst>
                                    <p:set>
                                      <p:cBhvr additive="repl">
                                        <p:cTn id="12" dur="1" fill="hold">
                                          <p:stCondLst>
                                            <p:cond delay="0"/>
                                          </p:stCondLst>
                                        </p:cTn>
                                        <p:tgtEl>
                                          <p:spTgt spid="33794">
                                            <p:txEl>
                                              <p:pRg st="2" end="2"/>
                                            </p:txEl>
                                          </p:spTgt>
                                        </p:tgtEl>
                                        <p:attrNameLst>
                                          <p:attrName>style.visibility</p:attrName>
                                        </p:attrNameLst>
                                      </p:cBhvr>
                                      <p:to>
                                        <p:strVal val="visible"/>
                                      </p:to>
                                    </p:set>
                                    <p:animEffect transition="in" filter="wipe(up)">
                                      <p:cBhvr additive="repl">
                                        <p:cTn id="13" dur="500"/>
                                        <p:tgtEl>
                                          <p:spTgt spid="33794">
                                            <p:txEl>
                                              <p:pRg st="2" end="2"/>
                                            </p:txEl>
                                          </p:spTgt>
                                        </p:tgtEl>
                                      </p:cBhvr>
                                    </p:animEffect>
                                  </p:childTnLst>
                                </p:cTn>
                              </p:par>
                              <p:par>
                                <p:cTn id="14" presetID="22" presetClass="entr" presetSubtype="1" fill="hold" nodeType="withEffect">
                                  <p:stCondLst>
                                    <p:cond delay="0"/>
                                  </p:stCondLst>
                                  <p:childTnLst>
                                    <p:set>
                                      <p:cBhvr additive="repl">
                                        <p:cTn id="15" dur="1" fill="hold">
                                          <p:stCondLst>
                                            <p:cond delay="0"/>
                                          </p:stCondLst>
                                        </p:cTn>
                                        <p:tgtEl>
                                          <p:spTgt spid="33794">
                                            <p:txEl>
                                              <p:pRg st="3" end="3"/>
                                            </p:txEl>
                                          </p:spTgt>
                                        </p:tgtEl>
                                        <p:attrNameLst>
                                          <p:attrName>style.visibility</p:attrName>
                                        </p:attrNameLst>
                                      </p:cBhvr>
                                      <p:to>
                                        <p:strVal val="visible"/>
                                      </p:to>
                                    </p:set>
                                    <p:animEffect transition="in" filter="wipe(up)">
                                      <p:cBhvr additive="repl">
                                        <p:cTn id="16" dur="500"/>
                                        <p:tgtEl>
                                          <p:spTgt spid="337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a:t>
            </a:r>
          </a:p>
        </p:txBody>
      </p:sp>
      <p:sp>
        <p:nvSpPr>
          <p:cNvPr id="34818" name="Text Box 2"/>
          <p:cNvSpPr txBox="1">
            <a:spLocks noChangeArrowheads="1"/>
          </p:cNvSpPr>
          <p:nvPr/>
        </p:nvSpPr>
        <p:spPr bwMode="auto">
          <a:xfrm>
            <a:off x="457200" y="1052513"/>
            <a:ext cx="8229600" cy="5073650"/>
          </a:xfrm>
          <a:prstGeom prst="rect">
            <a:avLst/>
          </a:prstGeom>
          <a:noFill/>
          <a:ln w="9525" cap="flat">
            <a:noFill/>
            <a:round/>
            <a:headEnd/>
            <a:tailEnd/>
          </a:ln>
          <a:effectLst/>
        </p:spPr>
        <p:txBody>
          <a:bodyPr/>
          <a:lstStyle/>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99FF99"/>
                </a:solidFill>
              </a:rPr>
              <a:t>Agenda 21 (</a:t>
            </a:r>
            <a:r>
              <a:rPr lang="el-GR">
                <a:solidFill>
                  <a:srgbClr val="99FF99"/>
                </a:solidFill>
              </a:rPr>
              <a:t>παρ.</a:t>
            </a:r>
            <a:r>
              <a:rPr lang="en-US">
                <a:solidFill>
                  <a:srgbClr val="99FF99"/>
                </a:solidFill>
              </a:rPr>
              <a:t> 18.6):</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a:t>
            </a:r>
            <a:r>
              <a:rPr lang="el-GR" b="1">
                <a:solidFill>
                  <a:srgbClr val="FFFF00"/>
                </a:solidFill>
              </a:rPr>
              <a:t>ολιστική διαχείριση</a:t>
            </a:r>
            <a:r>
              <a:rPr lang="el-GR">
                <a:solidFill>
                  <a:srgbClr val="99FF99"/>
                </a:solidFill>
              </a:rPr>
              <a:t> του γλυκού νερού ως </a:t>
            </a:r>
            <a:r>
              <a:rPr lang="el-GR" b="1">
                <a:solidFill>
                  <a:srgbClr val="FFFF00"/>
                </a:solidFill>
              </a:rPr>
              <a:t>πεπερασμένης</a:t>
            </a:r>
            <a:r>
              <a:rPr lang="el-GR">
                <a:solidFill>
                  <a:srgbClr val="99FF99"/>
                </a:solidFill>
              </a:rPr>
              <a:t> και πολύτιμης πηγής και </a:t>
            </a:r>
            <a:r>
              <a:rPr lang="el-GR" b="1">
                <a:solidFill>
                  <a:srgbClr val="FFFF00"/>
                </a:solidFill>
              </a:rPr>
              <a:t>διασύνδεση</a:t>
            </a:r>
            <a:r>
              <a:rPr lang="el-GR">
                <a:solidFill>
                  <a:srgbClr val="99FF99"/>
                </a:solidFill>
              </a:rPr>
              <a:t> τομεακών υδατικών σχεδίων και προγραμμάτων…»</a:t>
            </a:r>
          </a:p>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99FF99"/>
                </a:solidFill>
              </a:rPr>
              <a:t>Cooperation vs Conflict:</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Επίλυση τοπικών, υπερτοπικών, διακρατικών και διεθνών διενέξεων με επίκεντρο τους υδατικούς πόρους με </a:t>
            </a:r>
            <a:r>
              <a:rPr lang="el-GR" b="1">
                <a:solidFill>
                  <a:srgbClr val="FFFF00"/>
                </a:solidFill>
              </a:rPr>
              <a:t>συνέργεια</a:t>
            </a:r>
            <a:r>
              <a:rPr lang="el-GR">
                <a:solidFill>
                  <a:srgbClr val="99FF99"/>
                </a:solidFill>
              </a:rPr>
              <a:t> και </a:t>
            </a:r>
            <a:r>
              <a:rPr lang="el-GR" b="1">
                <a:solidFill>
                  <a:srgbClr val="FFFF00"/>
                </a:solidFill>
              </a:rPr>
              <a:t>συμμετοχική διαδικασία</a:t>
            </a:r>
            <a:r>
              <a:rPr lang="el-GR">
                <a:solidFill>
                  <a:srgbClr val="99FF99"/>
                </a:solidFill>
              </a:rPr>
              <a:t>.</a:t>
            </a:r>
          </a:p>
          <a:p>
            <a:pPr marL="339725" indent="-339725">
              <a:spcBef>
                <a:spcPts val="500"/>
              </a:spcBef>
              <a:buClr>
                <a:srgbClr val="FFFF00"/>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b="1">
                <a:solidFill>
                  <a:srgbClr val="FFFF00"/>
                </a:solidFill>
              </a:rPr>
              <a:t>Οικονομική αξία</a:t>
            </a:r>
            <a:r>
              <a:rPr lang="el-GR">
                <a:solidFill>
                  <a:srgbClr val="99FF99"/>
                </a:solidFill>
              </a:rPr>
              <a:t> του νερού και </a:t>
            </a:r>
            <a:r>
              <a:rPr lang="el-GR" b="1">
                <a:solidFill>
                  <a:srgbClr val="FFFF00"/>
                </a:solidFill>
              </a:rPr>
              <a:t>ανάκτηση κόστους</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Αρχές του Δουβλίνου</a:t>
            </a:r>
          </a:p>
          <a:p>
            <a:pPr marL="739775" lvl="1" indent="-28257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Οδηγία Πλαίσιο για το νερό</a:t>
            </a:r>
          </a:p>
        </p:txBody>
      </p:sp>
      <p:sp>
        <p:nvSpPr>
          <p:cNvPr id="34819"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Θεσμικό Πλαίσιο</a:t>
            </a:r>
          </a:p>
        </p:txBody>
      </p:sp>
      <p:sp>
        <p:nvSpPr>
          <p:cNvPr id="35842" name="Text Box 2"/>
          <p:cNvSpPr txBox="1">
            <a:spLocks noChangeArrowheads="1"/>
          </p:cNvSpPr>
          <p:nvPr/>
        </p:nvSpPr>
        <p:spPr bwMode="auto">
          <a:xfrm>
            <a:off x="457200" y="1308100"/>
            <a:ext cx="8229600" cy="5073650"/>
          </a:xfrm>
          <a:prstGeom prst="rect">
            <a:avLst/>
          </a:prstGeom>
          <a:noFill/>
          <a:ln w="9525" cap="flat">
            <a:noFill/>
            <a:round/>
            <a:headEnd/>
            <a:tailEnd/>
          </a:ln>
          <a:effectLst/>
        </p:spPr>
        <p:txBody>
          <a:bodyPr/>
          <a:lstStyle/>
          <a:p>
            <a:pPr marL="339725" indent="-339725">
              <a:lnSpc>
                <a:spcPct val="80000"/>
              </a:lnSpc>
              <a:spcBef>
                <a:spcPts val="4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600" dirty="0">
                <a:solidFill>
                  <a:srgbClr val="99FF99"/>
                </a:solidFill>
              </a:rPr>
              <a:t>Το 1989, η Οικονομική Επιτροπή για την Ευρώπη υιοθετεί τον Καταστατικό Χάρτη για τη Διαχείριση των Υπόγειων Νερών του Οργανισμού Ηνωμένων Εθνών</a:t>
            </a:r>
          </a:p>
          <a:p>
            <a:pPr marL="739775" lvl="1" indent="-282575">
              <a:lnSpc>
                <a:spcPct val="80000"/>
              </a:lnSpc>
              <a:spcBef>
                <a:spcPts val="4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600" dirty="0">
                <a:solidFill>
                  <a:srgbClr val="99FF99"/>
                </a:solidFill>
              </a:rPr>
              <a:t>«…Τα υπόγεια νερά θα πρέπει να διακηρυχθούν σαν </a:t>
            </a:r>
            <a:r>
              <a:rPr lang="el-GR" sz="1600" b="1" dirty="0">
                <a:solidFill>
                  <a:srgbClr val="FFFF00"/>
                </a:solidFill>
              </a:rPr>
              <a:t>κοινό αγαθό</a:t>
            </a:r>
            <a:r>
              <a:rPr lang="el-GR" sz="1600" dirty="0">
                <a:solidFill>
                  <a:srgbClr val="99FF99"/>
                </a:solidFill>
              </a:rPr>
              <a:t> και οι διοικητικές αρχές με τη βοήθεια των Κυβερνήσεων θα πρέπει χάριν του δημοσίου συμφέροντος να περιορίσουν τα δικαιώματα της ιδιωτικής ιδιοκτησίας. Νέα νομοθεσία θα πρέπει να προσπαθήσει ν’ αλλάξει τα δικαιώματα ιδιοκτησίας σε δικαιώματα χρήσης των υπόγειων νερών που να υπάγονται σ’ ένα σύστημα αδειών κυβερνητικά ελεγχόμενο…». ( V.3).</a:t>
            </a:r>
          </a:p>
          <a:p>
            <a:pPr marL="739775" lvl="1" indent="-282575">
              <a:lnSpc>
                <a:spcPct val="80000"/>
              </a:lnSpc>
              <a:spcBef>
                <a:spcPts val="4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600" dirty="0">
                <a:solidFill>
                  <a:srgbClr val="99FF99"/>
                </a:solidFill>
              </a:rPr>
              <a:t>«…</a:t>
            </a:r>
            <a:r>
              <a:rPr lang="el-GR" sz="1600" b="1" dirty="0">
                <a:solidFill>
                  <a:srgbClr val="FFFF00"/>
                </a:solidFill>
              </a:rPr>
              <a:t>Η απόληψη νερού</a:t>
            </a:r>
            <a:r>
              <a:rPr lang="el-GR" sz="1600" dirty="0">
                <a:solidFill>
                  <a:srgbClr val="99FF99"/>
                </a:solidFill>
              </a:rPr>
              <a:t> από υδροφορείς και ο τεχνητός εμπλουτισμός υπογείων υδάτων θα πρέπει να υπόκειται και να </a:t>
            </a:r>
            <a:r>
              <a:rPr lang="el-GR" sz="1600" b="1" dirty="0">
                <a:solidFill>
                  <a:srgbClr val="FFFF00"/>
                </a:solidFill>
              </a:rPr>
              <a:t>ελέγχεται από τις αρμόδιες αρχές</a:t>
            </a:r>
            <a:r>
              <a:rPr lang="el-GR" sz="1600" dirty="0">
                <a:solidFill>
                  <a:srgbClr val="99FF99"/>
                </a:solidFill>
              </a:rPr>
              <a:t> σύμφωνα με σαφείς προδιαγραφές που θα έχουν τεθεί μέσα σ’ ένα κατάλληλο σύστημα έκδοσης αδειών…». (Χ.1).</a:t>
            </a:r>
          </a:p>
          <a:p>
            <a:pPr marL="739775" lvl="1" indent="-282575">
              <a:lnSpc>
                <a:spcPct val="80000"/>
              </a:lnSpc>
              <a:spcBef>
                <a:spcPts val="4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600" dirty="0" smtClean="0">
                <a:solidFill>
                  <a:srgbClr val="99FF99"/>
                </a:solidFill>
              </a:rPr>
              <a:t>«…</a:t>
            </a:r>
            <a:r>
              <a:rPr lang="el-GR" sz="1600" b="1" dirty="0">
                <a:solidFill>
                  <a:srgbClr val="FFFF00"/>
                </a:solidFill>
              </a:rPr>
              <a:t>Η παρακολούθηση και ο έλεγχος θα πρέπει να θεωρηθούν ως μια Δημοσιοϋπαλληλική δραστηριότητα</a:t>
            </a:r>
            <a:r>
              <a:rPr lang="el-GR" sz="1600" dirty="0">
                <a:solidFill>
                  <a:srgbClr val="99FF99"/>
                </a:solidFill>
              </a:rPr>
              <a:t>. Θα πρέπει να δημιουργηθεί υποδομή για τον συντονισμό της επεξεργασίας και της διαθεσιμότητας των δεδομένων και πληροφοριών της παρακολούθησης των υδροφορέων. Τα αποτελέσματα της συλλογής των δεδομένων θα πρέπει να συσχετίζονται με τις πληροφορίες για τα ποσοτικά και ποιοτικά χαρακτηριστικά των υπόγειων υδροφορέων, καθώς και με λεπτομέρειες για τις θέσεις τους, χρήση τους και έκθεσή τους σε ποικίλες επιπτώσεις από τη χρήση της γης, όπως π.χ. γεωργία, βιομηχανία και αστική ανάπτυξη. Οι πληροφορίες αυτές θα πρέπει να είναι άμεσα διαθέσιμες στους ενδιαφερόμενους…». (ΧΙΙΙ.3).</a:t>
            </a:r>
          </a:p>
          <a:p>
            <a:pPr marL="339725" indent="-339725">
              <a:lnSpc>
                <a:spcPct val="80000"/>
              </a:lnSpc>
              <a:spcBef>
                <a:spcPts val="4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sz="1600" dirty="0">
                <a:solidFill>
                  <a:srgbClr val="99FF99"/>
                </a:solidFill>
              </a:rPr>
              <a:t>Πρόκειται για τον πρόγονο της Οδηγίας 2000/60, που αποτελεί το πλαίσιο διαχείρισης των υδατικών πόρων στην Ε.Ε. σήμερα.</a:t>
            </a:r>
          </a:p>
        </p:txBody>
      </p:sp>
      <p:sp>
        <p:nvSpPr>
          <p:cNvPr id="35843"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66"/>
            </a:gs>
            <a:gs pos="50000">
              <a:srgbClr val="0000CC"/>
            </a:gs>
            <a:gs pos="100000">
              <a:srgbClr val="003366"/>
            </a:gs>
          </a:gsLst>
          <a:lin ang="5400000" scaled="1"/>
        </a:gradFill>
        <a:effectLst/>
      </p:bgPr>
    </p:bg>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3995738" y="188913"/>
            <a:ext cx="4967287" cy="358775"/>
          </a:xfrm>
          <a:prstGeom prst="rect">
            <a:avLst/>
          </a:prstGeom>
          <a:solidFill>
            <a:srgbClr val="008000"/>
          </a:solidFill>
          <a:ln w="9360" cap="sq">
            <a:solidFill>
              <a:srgbClr val="00FF00"/>
            </a:solidFill>
            <a:miter lim="800000"/>
            <a:headEnd/>
            <a:tailEnd/>
          </a:ln>
          <a:effectLst/>
        </p:spPr>
        <p:txBody>
          <a:bodyPr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600">
                <a:solidFill>
                  <a:srgbClr val="00FF00"/>
                </a:solidFill>
              </a:rPr>
              <a:t>Οι «Αρχές του Δουβλίνου» - 1</a:t>
            </a:r>
          </a:p>
        </p:txBody>
      </p:sp>
      <p:sp>
        <p:nvSpPr>
          <p:cNvPr id="36866" name="Text Box 2"/>
          <p:cNvSpPr txBox="1">
            <a:spLocks noChangeArrowheads="1"/>
          </p:cNvSpPr>
          <p:nvPr/>
        </p:nvSpPr>
        <p:spPr bwMode="auto">
          <a:xfrm>
            <a:off x="457200" y="1308100"/>
            <a:ext cx="8229600" cy="5073650"/>
          </a:xfrm>
          <a:prstGeom prst="rect">
            <a:avLst/>
          </a:prstGeom>
          <a:noFill/>
          <a:ln w="9525" cap="flat">
            <a:noFill/>
            <a:round/>
            <a:headEnd/>
            <a:tailEnd/>
          </a:ln>
          <a:effectLst/>
        </p:spPr>
        <p:txBody>
          <a:bodyPr/>
          <a:lstStyle/>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Το γλυκό νερό είναι ένας πεπερασμένος και πολύτιμος πόρος, απαραίτητος για τη συντήρηση της ζωής, της ανάπτυξης και του περιβάλλοντος. </a:t>
            </a:r>
          </a:p>
          <a:p>
            <a:pPr marL="339725" indent="-339725">
              <a:spcBef>
                <a:spcPts val="500"/>
              </a:spcBef>
              <a:buClr>
                <a:srgbClr val="99FF99"/>
              </a:buClr>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l-GR">
                <a:solidFill>
                  <a:srgbClr val="99FF99"/>
                </a:solidFill>
              </a:rPr>
              <a:t>«Εφόσον το νερό συντηρεί τη ζωή, η αποτελεσματική διαχείριση των υδατικών πόρων απαιτεί ολιστική προσέγγιση, συνδέοντας την κοινωνική και οικονομική ανάπτυξη με την προστασία των φυσικών οικοσυστημάτων. Η αποτελεσματική διαχείριση συνδέει τις χρήσεις γης και νερού στο σύνολο μιας υδρολογικής λεκάνης ή ενός υπόγειου υδροφόρου».</a:t>
            </a:r>
          </a:p>
        </p:txBody>
      </p:sp>
      <p:sp>
        <p:nvSpPr>
          <p:cNvPr id="36867" name="Oval 3"/>
          <p:cNvSpPr>
            <a:spLocks noChangeArrowheads="1"/>
          </p:cNvSpPr>
          <p:nvPr/>
        </p:nvSpPr>
        <p:spPr bwMode="auto">
          <a:xfrm>
            <a:off x="3419475" y="260350"/>
            <a:ext cx="792163" cy="792163"/>
          </a:xfrm>
          <a:prstGeom prst="ellipse">
            <a:avLst/>
          </a:prstGeom>
          <a:solidFill>
            <a:srgbClr val="FFFF00">
              <a:alpha val="50000"/>
            </a:srgbClr>
          </a:solidFill>
          <a:ln w="4680" cap="sq">
            <a:solidFill>
              <a:srgbClr val="FFFF00"/>
            </a:solidFill>
            <a:miter lim="800000"/>
            <a:headEnd/>
            <a:tailEnd/>
          </a:ln>
          <a:effectLst/>
        </p:spPr>
        <p:txBody>
          <a:bodyPr wrap="none" anchor="ctr"/>
          <a:lstStyle/>
          <a:p>
            <a:endParaRPr lang="el-GR"/>
          </a:p>
        </p:txBody>
      </p:sp>
    </p:spTree>
  </p:cSld>
  <p:clrMapOvr>
    <a:masterClrMapping/>
  </p:clrMapOvr>
  <p:transition>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5044</TotalTime>
  <Words>3390</Words>
  <Application>Microsoft Office PowerPoint</Application>
  <PresentationFormat>On-screen Show (4:3)</PresentationFormat>
  <Paragraphs>510</Paragraphs>
  <Slides>43</Slides>
  <Notes>43</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43</vt:i4>
      </vt:variant>
    </vt:vector>
  </HeadingPairs>
  <TitlesOfParts>
    <vt:vector size="4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dc:creator>
  <cp:lastModifiedBy>Manolis</cp:lastModifiedBy>
  <cp:revision>155</cp:revision>
  <cp:lastPrinted>1601-01-01T00:00:00Z</cp:lastPrinted>
  <dcterms:created xsi:type="dcterms:W3CDTF">2007-04-20T12:40:36Z</dcterms:created>
  <dcterms:modified xsi:type="dcterms:W3CDTF">2021-03-03T06:55:18Z</dcterms:modified>
</cp:coreProperties>
</file>