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9">
  <p:sldMasterIdLst>
    <p:sldMasterId id="2147483648" r:id="rId1"/>
    <p:sldMasterId id="2147483649" r:id="rId2"/>
  </p:sldMasterIdLst>
  <p:notesMasterIdLst>
    <p:notesMasterId r:id="rId51"/>
  </p:notesMasterIdLst>
  <p:sldIdLst>
    <p:sldId id="304" r:id="rId3"/>
    <p:sldId id="257" r:id="rId4"/>
    <p:sldId id="258" r:id="rId5"/>
    <p:sldId id="300" r:id="rId6"/>
    <p:sldId id="292" r:id="rId7"/>
    <p:sldId id="293" r:id="rId8"/>
    <p:sldId id="294" r:id="rId9"/>
    <p:sldId id="295" r:id="rId10"/>
    <p:sldId id="296" r:id="rId11"/>
    <p:sldId id="297" r:id="rId12"/>
    <p:sldId id="298" r:id="rId13"/>
    <p:sldId id="299" r:id="rId14"/>
    <p:sldId id="259" r:id="rId15"/>
    <p:sldId id="260" r:id="rId16"/>
    <p:sldId id="301" r:id="rId17"/>
    <p:sldId id="303"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302" r:id="rId50"/>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2172"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emf"/><Relationship Id="rId1" Type="http://schemas.openxmlformats.org/officeDocument/2006/relationships/image" Target="../media/image25.emf"/><Relationship Id="rId4"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3074"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l-GR" noProof="0" smtClean="0"/>
          </a:p>
        </p:txBody>
      </p:sp>
      <p:sp>
        <p:nvSpPr>
          <p:cNvPr id="3075"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defRPr>
            </a:lvl1pPr>
          </a:lstStyle>
          <a:p>
            <a:pPr>
              <a:defRPr/>
            </a:pPr>
            <a:endParaRPr lang="el-GR"/>
          </a:p>
        </p:txBody>
      </p:sp>
      <p:sp>
        <p:nvSpPr>
          <p:cNvPr id="3076"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defRPr>
            </a:lvl1pPr>
          </a:lstStyle>
          <a:p>
            <a:pPr>
              <a:defRPr/>
            </a:pPr>
            <a:endParaRPr lang="el-GR"/>
          </a:p>
        </p:txBody>
      </p:sp>
      <p:sp>
        <p:nvSpPr>
          <p:cNvPr id="3077"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defRPr>
            </a:lvl1pPr>
          </a:lstStyle>
          <a:p>
            <a:pPr>
              <a:defRPr/>
            </a:pPr>
            <a:endParaRPr lang="el-GR"/>
          </a:p>
        </p:txBody>
      </p:sp>
      <p:sp>
        <p:nvSpPr>
          <p:cNvPr id="3078"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defRPr>
            </a:lvl1pPr>
          </a:lstStyle>
          <a:p>
            <a:pPr>
              <a:defRPr/>
            </a:pPr>
            <a:fld id="{9C6D7827-BC46-466B-8274-52F4A31A07E5}"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a:ln/>
        </p:spPr>
        <p:txBody>
          <a:bodyPr/>
          <a:lstStyle/>
          <a:p>
            <a:fld id="{4E3BF026-DA2B-42FB-A98A-81BBAD92F906}" type="slidenum">
              <a:rPr lang="el-GR"/>
              <a:pPr/>
              <a:t>2</a:t>
            </a:fld>
            <a:endParaRPr lang="el-GR"/>
          </a:p>
        </p:txBody>
      </p:sp>
      <p:sp>
        <p:nvSpPr>
          <p:cNvPr id="41987"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1988"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p:spPr>
        <p:txBody>
          <a:bodyPr/>
          <a:lstStyle/>
          <a:p>
            <a:fld id="{24DC1D8C-FB37-4F89-AB09-A36BA1A5B872}" type="slidenum">
              <a:rPr lang="el-GR"/>
              <a:pPr/>
              <a:t>22</a:t>
            </a:fld>
            <a:endParaRPr lang="el-GR"/>
          </a:p>
        </p:txBody>
      </p:sp>
      <p:sp>
        <p:nvSpPr>
          <p:cNvPr id="51203"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51204"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a:ln/>
        </p:spPr>
        <p:txBody>
          <a:bodyPr/>
          <a:lstStyle/>
          <a:p>
            <a:fld id="{CC5775AF-EFBE-42AF-8899-2165B95C5F63}" type="slidenum">
              <a:rPr lang="el-GR"/>
              <a:pPr/>
              <a:t>23</a:t>
            </a:fld>
            <a:endParaRPr lang="el-GR"/>
          </a:p>
        </p:txBody>
      </p:sp>
      <p:sp>
        <p:nvSpPr>
          <p:cNvPr id="52227"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52228"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p:spPr>
        <p:txBody>
          <a:bodyPr/>
          <a:lstStyle/>
          <a:p>
            <a:fld id="{E5784043-8E56-47F7-9CDA-4558E930C14C}" type="slidenum">
              <a:rPr lang="el-GR"/>
              <a:pPr/>
              <a:t>24</a:t>
            </a:fld>
            <a:endParaRPr lang="el-GR"/>
          </a:p>
        </p:txBody>
      </p:sp>
      <p:sp>
        <p:nvSpPr>
          <p:cNvPr id="53251"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53252"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ln/>
        </p:spPr>
        <p:txBody>
          <a:bodyPr/>
          <a:lstStyle/>
          <a:p>
            <a:fld id="{78E02FB3-48CF-45F9-877F-C153CC948AB9}" type="slidenum">
              <a:rPr lang="el-GR"/>
              <a:pPr/>
              <a:t>25</a:t>
            </a:fld>
            <a:endParaRPr lang="el-GR"/>
          </a:p>
        </p:txBody>
      </p:sp>
      <p:sp>
        <p:nvSpPr>
          <p:cNvPr id="54275"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54276"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ln/>
        </p:spPr>
        <p:txBody>
          <a:bodyPr/>
          <a:lstStyle/>
          <a:p>
            <a:fld id="{455F0482-4D1E-4666-A724-8C5B15504452}" type="slidenum">
              <a:rPr lang="el-GR"/>
              <a:pPr/>
              <a:t>26</a:t>
            </a:fld>
            <a:endParaRPr lang="el-GR"/>
          </a:p>
        </p:txBody>
      </p:sp>
      <p:sp>
        <p:nvSpPr>
          <p:cNvPr id="55299"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55300"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ln/>
        </p:spPr>
        <p:txBody>
          <a:bodyPr/>
          <a:lstStyle/>
          <a:p>
            <a:fld id="{FC63468A-4D64-4CE0-8A9E-AE7291DF26B2}" type="slidenum">
              <a:rPr lang="el-GR"/>
              <a:pPr/>
              <a:t>27</a:t>
            </a:fld>
            <a:endParaRPr lang="el-GR"/>
          </a:p>
        </p:txBody>
      </p:sp>
      <p:sp>
        <p:nvSpPr>
          <p:cNvPr id="56323"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56324"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a:ln/>
        </p:spPr>
        <p:txBody>
          <a:bodyPr/>
          <a:lstStyle/>
          <a:p>
            <a:fld id="{6117C062-57D8-43CB-AC05-F9FB8B0F2E9E}" type="slidenum">
              <a:rPr lang="el-GR"/>
              <a:pPr/>
              <a:t>28</a:t>
            </a:fld>
            <a:endParaRPr lang="el-GR"/>
          </a:p>
        </p:txBody>
      </p:sp>
      <p:sp>
        <p:nvSpPr>
          <p:cNvPr id="57347"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57348"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p:spPr>
        <p:txBody>
          <a:bodyPr/>
          <a:lstStyle/>
          <a:p>
            <a:fld id="{C2C6A60C-E49D-4CA1-B415-FAAD6A16AAB2}" type="slidenum">
              <a:rPr lang="el-GR"/>
              <a:pPr/>
              <a:t>29</a:t>
            </a:fld>
            <a:endParaRPr lang="el-GR"/>
          </a:p>
        </p:txBody>
      </p:sp>
      <p:sp>
        <p:nvSpPr>
          <p:cNvPr id="58371"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58372"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a:ln/>
        </p:spPr>
        <p:txBody>
          <a:bodyPr/>
          <a:lstStyle/>
          <a:p>
            <a:fld id="{C215F8DC-8EEC-408E-80AB-B05482D1D907}" type="slidenum">
              <a:rPr lang="el-GR"/>
              <a:pPr/>
              <a:t>30</a:t>
            </a:fld>
            <a:endParaRPr lang="el-GR"/>
          </a:p>
        </p:txBody>
      </p:sp>
      <p:sp>
        <p:nvSpPr>
          <p:cNvPr id="59395"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59396"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a:ln/>
        </p:spPr>
        <p:txBody>
          <a:bodyPr/>
          <a:lstStyle/>
          <a:p>
            <a:fld id="{45E69E54-19DE-441E-A891-23669424C4A6}" type="slidenum">
              <a:rPr lang="el-GR"/>
              <a:pPr/>
              <a:t>31</a:t>
            </a:fld>
            <a:endParaRPr lang="el-GR"/>
          </a:p>
        </p:txBody>
      </p:sp>
      <p:sp>
        <p:nvSpPr>
          <p:cNvPr id="60419"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60420"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a:ln/>
        </p:spPr>
        <p:txBody>
          <a:bodyPr/>
          <a:lstStyle/>
          <a:p>
            <a:fld id="{F164E7CF-7864-43C7-AE75-DBB3B2D1D4AD}" type="slidenum">
              <a:rPr lang="el-GR"/>
              <a:pPr/>
              <a:t>3</a:t>
            </a:fld>
            <a:endParaRPr lang="el-GR"/>
          </a:p>
        </p:txBody>
      </p:sp>
      <p:sp>
        <p:nvSpPr>
          <p:cNvPr id="43011"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3012"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a:ln/>
        </p:spPr>
        <p:txBody>
          <a:bodyPr/>
          <a:lstStyle/>
          <a:p>
            <a:fld id="{F55041CD-6338-4549-941E-561DD16C46F8}" type="slidenum">
              <a:rPr lang="el-GR"/>
              <a:pPr/>
              <a:t>32</a:t>
            </a:fld>
            <a:endParaRPr lang="el-GR"/>
          </a:p>
        </p:txBody>
      </p:sp>
      <p:sp>
        <p:nvSpPr>
          <p:cNvPr id="61443"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61444"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a:ln/>
        </p:spPr>
        <p:txBody>
          <a:bodyPr/>
          <a:lstStyle/>
          <a:p>
            <a:fld id="{36E720D0-28DF-44DC-8343-DAC94D149044}" type="slidenum">
              <a:rPr lang="el-GR"/>
              <a:pPr/>
              <a:t>33</a:t>
            </a:fld>
            <a:endParaRPr lang="el-GR"/>
          </a:p>
        </p:txBody>
      </p:sp>
      <p:sp>
        <p:nvSpPr>
          <p:cNvPr id="62467"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62468"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p:nvPr>
        </p:nvSpPr>
        <p:spPr>
          <a:noFill/>
          <a:ln/>
        </p:spPr>
        <p:txBody>
          <a:bodyPr/>
          <a:lstStyle/>
          <a:p>
            <a:fld id="{0A6ACB8B-752D-4F16-B5D6-7E248E8B242B}" type="slidenum">
              <a:rPr lang="el-GR"/>
              <a:pPr/>
              <a:t>34</a:t>
            </a:fld>
            <a:endParaRPr lang="el-GR"/>
          </a:p>
        </p:txBody>
      </p:sp>
      <p:sp>
        <p:nvSpPr>
          <p:cNvPr id="63491"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63492"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a:ln/>
        </p:spPr>
        <p:txBody>
          <a:bodyPr/>
          <a:lstStyle/>
          <a:p>
            <a:fld id="{C7B60824-9BBA-47D4-8462-36AD7DD6C0EB}" type="slidenum">
              <a:rPr lang="el-GR"/>
              <a:pPr/>
              <a:t>35</a:t>
            </a:fld>
            <a:endParaRPr lang="el-GR"/>
          </a:p>
        </p:txBody>
      </p:sp>
      <p:sp>
        <p:nvSpPr>
          <p:cNvPr id="64515"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64516"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p:nvPr>
        </p:nvSpPr>
        <p:spPr>
          <a:noFill/>
          <a:ln/>
        </p:spPr>
        <p:txBody>
          <a:bodyPr/>
          <a:lstStyle/>
          <a:p>
            <a:fld id="{CC70D773-7AC8-4A15-849D-FCAD0A8E689C}" type="slidenum">
              <a:rPr lang="el-GR"/>
              <a:pPr/>
              <a:t>36</a:t>
            </a:fld>
            <a:endParaRPr lang="el-GR"/>
          </a:p>
        </p:txBody>
      </p:sp>
      <p:sp>
        <p:nvSpPr>
          <p:cNvPr id="65539"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65540"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p:spPr>
        <p:txBody>
          <a:bodyPr/>
          <a:lstStyle/>
          <a:p>
            <a:fld id="{03BAC8C0-33FC-4066-95F6-3422E2947F2A}" type="slidenum">
              <a:rPr lang="el-GR"/>
              <a:pPr/>
              <a:t>37</a:t>
            </a:fld>
            <a:endParaRPr lang="el-GR"/>
          </a:p>
        </p:txBody>
      </p:sp>
      <p:sp>
        <p:nvSpPr>
          <p:cNvPr id="66563"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66564"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p:spPr>
        <p:txBody>
          <a:bodyPr/>
          <a:lstStyle/>
          <a:p>
            <a:fld id="{FCCDA6AB-1286-493E-A56A-9B97694E8C2C}" type="slidenum">
              <a:rPr lang="el-GR"/>
              <a:pPr/>
              <a:t>38</a:t>
            </a:fld>
            <a:endParaRPr lang="el-GR"/>
          </a:p>
        </p:txBody>
      </p:sp>
      <p:sp>
        <p:nvSpPr>
          <p:cNvPr id="67587"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67588"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a:ln/>
        </p:spPr>
        <p:txBody>
          <a:bodyPr/>
          <a:lstStyle/>
          <a:p>
            <a:fld id="{4BB244C8-F6D8-45CD-B7B3-A1D03FE76B4A}" type="slidenum">
              <a:rPr lang="el-GR"/>
              <a:pPr/>
              <a:t>39</a:t>
            </a:fld>
            <a:endParaRPr lang="el-GR"/>
          </a:p>
        </p:txBody>
      </p:sp>
      <p:sp>
        <p:nvSpPr>
          <p:cNvPr id="68611"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68612"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a:ln/>
        </p:spPr>
        <p:txBody>
          <a:bodyPr/>
          <a:lstStyle/>
          <a:p>
            <a:fld id="{57FA1787-6479-40B1-BEB1-BA48CC6B6D8A}" type="slidenum">
              <a:rPr lang="el-GR"/>
              <a:pPr/>
              <a:t>40</a:t>
            </a:fld>
            <a:endParaRPr lang="el-GR"/>
          </a:p>
        </p:txBody>
      </p:sp>
      <p:sp>
        <p:nvSpPr>
          <p:cNvPr id="69635"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69636"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a:ln/>
        </p:spPr>
        <p:txBody>
          <a:bodyPr/>
          <a:lstStyle/>
          <a:p>
            <a:fld id="{577A53F1-B16E-4966-B3DD-4239190BF79A}" type="slidenum">
              <a:rPr lang="el-GR"/>
              <a:pPr/>
              <a:t>41</a:t>
            </a:fld>
            <a:endParaRPr lang="el-GR"/>
          </a:p>
        </p:txBody>
      </p:sp>
      <p:sp>
        <p:nvSpPr>
          <p:cNvPr id="70659"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70660"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ln/>
        </p:spPr>
        <p:txBody>
          <a:bodyPr/>
          <a:lstStyle/>
          <a:p>
            <a:fld id="{9B6F891C-27A6-43F2-9CCA-CDB45F508C3A}" type="slidenum">
              <a:rPr lang="el-GR"/>
              <a:pPr/>
              <a:t>13</a:t>
            </a:fld>
            <a:endParaRPr lang="el-GR"/>
          </a:p>
        </p:txBody>
      </p:sp>
      <p:sp>
        <p:nvSpPr>
          <p:cNvPr id="44035"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4036"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ln/>
        </p:spPr>
        <p:txBody>
          <a:bodyPr/>
          <a:lstStyle/>
          <a:p>
            <a:fld id="{A140222A-13B8-4CB8-B13E-8B909C7864D5}" type="slidenum">
              <a:rPr lang="el-GR"/>
              <a:pPr/>
              <a:t>42</a:t>
            </a:fld>
            <a:endParaRPr lang="el-GR"/>
          </a:p>
        </p:txBody>
      </p:sp>
      <p:sp>
        <p:nvSpPr>
          <p:cNvPr id="71683"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71684"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a:ln/>
        </p:spPr>
        <p:txBody>
          <a:bodyPr/>
          <a:lstStyle/>
          <a:p>
            <a:fld id="{B46E7CC3-9A01-41C3-908E-3DF54F536FD8}" type="slidenum">
              <a:rPr lang="el-GR"/>
              <a:pPr/>
              <a:t>43</a:t>
            </a:fld>
            <a:endParaRPr lang="el-GR"/>
          </a:p>
        </p:txBody>
      </p:sp>
      <p:sp>
        <p:nvSpPr>
          <p:cNvPr id="72707"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72708"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p:spPr>
        <p:txBody>
          <a:bodyPr/>
          <a:lstStyle/>
          <a:p>
            <a:fld id="{F8F5B21F-5A9A-4336-963E-A0F659C5F127}" type="slidenum">
              <a:rPr lang="el-GR"/>
              <a:pPr/>
              <a:t>44</a:t>
            </a:fld>
            <a:endParaRPr lang="el-GR"/>
          </a:p>
        </p:txBody>
      </p:sp>
      <p:sp>
        <p:nvSpPr>
          <p:cNvPr id="73731"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73732"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a:ln/>
        </p:spPr>
        <p:txBody>
          <a:bodyPr/>
          <a:lstStyle/>
          <a:p>
            <a:fld id="{5B5C0391-E0A7-457E-A014-733029326601}" type="slidenum">
              <a:rPr lang="el-GR"/>
              <a:pPr/>
              <a:t>45</a:t>
            </a:fld>
            <a:endParaRPr lang="el-GR"/>
          </a:p>
        </p:txBody>
      </p:sp>
      <p:sp>
        <p:nvSpPr>
          <p:cNvPr id="74755"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74756"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a:ln/>
        </p:spPr>
        <p:txBody>
          <a:bodyPr/>
          <a:lstStyle/>
          <a:p>
            <a:fld id="{5718E2C3-708F-420A-A800-3E89DC4C3B25}" type="slidenum">
              <a:rPr lang="el-GR"/>
              <a:pPr/>
              <a:t>46</a:t>
            </a:fld>
            <a:endParaRPr lang="el-GR"/>
          </a:p>
        </p:txBody>
      </p:sp>
      <p:sp>
        <p:nvSpPr>
          <p:cNvPr id="75779"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75780"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a:ln/>
        </p:spPr>
        <p:txBody>
          <a:bodyPr/>
          <a:lstStyle/>
          <a:p>
            <a:fld id="{9E38D2EC-70E5-4132-AEE7-AC4AB48E76C3}" type="slidenum">
              <a:rPr lang="el-GR"/>
              <a:pPr/>
              <a:t>47</a:t>
            </a:fld>
            <a:endParaRPr lang="el-GR"/>
          </a:p>
        </p:txBody>
      </p:sp>
      <p:sp>
        <p:nvSpPr>
          <p:cNvPr id="76803"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76804"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ln/>
        </p:spPr>
        <p:txBody>
          <a:bodyPr/>
          <a:lstStyle/>
          <a:p>
            <a:fld id="{336A549B-FF63-4E35-AD2E-0237842907EE}" type="slidenum">
              <a:rPr lang="el-GR"/>
              <a:pPr/>
              <a:t>14</a:t>
            </a:fld>
            <a:endParaRPr lang="el-GR"/>
          </a:p>
        </p:txBody>
      </p:sp>
      <p:sp>
        <p:nvSpPr>
          <p:cNvPr id="45059"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5060"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ln/>
        </p:spPr>
        <p:txBody>
          <a:bodyPr/>
          <a:lstStyle/>
          <a:p>
            <a:fld id="{9CCF5F9E-A3E6-495C-9951-684E5782ECE0}" type="slidenum">
              <a:rPr lang="el-GR"/>
              <a:pPr/>
              <a:t>17</a:t>
            </a:fld>
            <a:endParaRPr lang="el-GR"/>
          </a:p>
        </p:txBody>
      </p:sp>
      <p:sp>
        <p:nvSpPr>
          <p:cNvPr id="46083"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6084"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p:spPr>
        <p:txBody>
          <a:bodyPr/>
          <a:lstStyle/>
          <a:p>
            <a:fld id="{A1C599C9-C2FD-491F-ADEC-A4E251A00902}" type="slidenum">
              <a:rPr lang="el-GR"/>
              <a:pPr/>
              <a:t>18</a:t>
            </a:fld>
            <a:endParaRPr lang="el-GR"/>
          </a:p>
        </p:txBody>
      </p:sp>
      <p:sp>
        <p:nvSpPr>
          <p:cNvPr id="47107"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7108"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p:spPr>
        <p:txBody>
          <a:bodyPr/>
          <a:lstStyle/>
          <a:p>
            <a:fld id="{28AA8543-6C1C-4B0E-B0D6-1837FABD5177}" type="slidenum">
              <a:rPr lang="el-GR"/>
              <a:pPr/>
              <a:t>19</a:t>
            </a:fld>
            <a:endParaRPr lang="el-GR"/>
          </a:p>
        </p:txBody>
      </p:sp>
      <p:sp>
        <p:nvSpPr>
          <p:cNvPr id="48131"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8132"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ln/>
        </p:spPr>
        <p:txBody>
          <a:bodyPr/>
          <a:lstStyle/>
          <a:p>
            <a:fld id="{8AF75CA2-DF41-4649-B8A6-E31B2200B18B}" type="slidenum">
              <a:rPr lang="el-GR"/>
              <a:pPr/>
              <a:t>20</a:t>
            </a:fld>
            <a:endParaRPr lang="el-GR"/>
          </a:p>
        </p:txBody>
      </p:sp>
      <p:sp>
        <p:nvSpPr>
          <p:cNvPr id="49155"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9156"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p:spPr>
        <p:txBody>
          <a:bodyPr/>
          <a:lstStyle/>
          <a:p>
            <a:fld id="{094F8201-86DD-4CE2-8EC1-477CDE5A0651}" type="slidenum">
              <a:rPr lang="el-GR"/>
              <a:pPr/>
              <a:t>21</a:t>
            </a:fld>
            <a:endParaRPr lang="el-GR"/>
          </a:p>
        </p:txBody>
      </p:sp>
      <p:sp>
        <p:nvSpPr>
          <p:cNvPr id="50179"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50180" name="Rectangle 2"/>
          <p:cNvSpPr txBox="1">
            <a:spLocks noGrp="1" noChangeArrowheads="1"/>
          </p:cNvSpPr>
          <p:nvPr>
            <p:ph type="body" idx="1"/>
          </p:nvPr>
        </p:nvSpPr>
        <p:spPr>
          <a:xfrm>
            <a:off x="755650" y="5078413"/>
            <a:ext cx="6048375" cy="4811712"/>
          </a:xfrm>
          <a:noFill/>
          <a:ln/>
        </p:spPr>
        <p:txBody>
          <a:bodyPr wrap="none" anchor="ct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l-G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53229D5C-318C-46DA-AF5E-72FC874DA13E}"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1A4B1AA4-1518-4A30-A623-2F6A8BBF184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DCE6C3E1-730C-4F9A-A51C-DDCD051A956A}"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l-GR"/>
          </a:p>
        </p:txBody>
      </p:sp>
      <p:sp>
        <p:nvSpPr>
          <p:cNvPr id="4" name="Rectangle 4"/>
          <p:cNvSpPr>
            <a:spLocks noGrp="1" noChangeArrowheads="1"/>
          </p:cNvSpPr>
          <p:nvPr>
            <p:ph type="ftr" idx="11"/>
          </p:nvPr>
        </p:nvSpPr>
        <p:spPr>
          <a:ln/>
        </p:spPr>
        <p:txBody>
          <a:bodyPr/>
          <a:lstStyle>
            <a:lvl1pPr>
              <a:defRPr/>
            </a:lvl1pPr>
          </a:lstStyle>
          <a:p>
            <a:pPr>
              <a:defRPr/>
            </a:pPr>
            <a:endParaRPr lang="el-GR"/>
          </a:p>
        </p:txBody>
      </p:sp>
      <p:sp>
        <p:nvSpPr>
          <p:cNvPr id="5" name="Rectangle 5"/>
          <p:cNvSpPr>
            <a:spLocks noGrp="1" noChangeArrowheads="1"/>
          </p:cNvSpPr>
          <p:nvPr>
            <p:ph type="sldNum" idx="12"/>
          </p:nvPr>
        </p:nvSpPr>
        <p:spPr>
          <a:ln/>
        </p:spPr>
        <p:txBody>
          <a:bodyPr/>
          <a:lstStyle>
            <a:lvl1pPr>
              <a:defRPr/>
            </a:lvl1pPr>
          </a:lstStyle>
          <a:p>
            <a:pPr>
              <a:defRPr/>
            </a:pPr>
            <a:fld id="{4DD128AE-42A6-4D4C-A322-DD2A40A8DD99}"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l-G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E84FD38B-31A4-4F44-AE06-C152BF78D6E5}"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xfrm>
            <a:off x="8928743" y="6883400"/>
            <a:ext cx="645469" cy="523875"/>
          </a:xfrm>
          <a:ln/>
        </p:spPr>
        <p:txBody>
          <a:bodyPr/>
          <a:lstStyle>
            <a:lvl1pPr>
              <a:defRPr sz="1200">
                <a:solidFill>
                  <a:schemeClr val="bg1">
                    <a:lumMod val="50000"/>
                  </a:schemeClr>
                </a:solidFill>
                <a:latin typeface="+mj-lt"/>
              </a:defRPr>
            </a:lvl1pPr>
          </a:lstStyle>
          <a:p>
            <a:pPr>
              <a:defRPr/>
            </a:pPr>
            <a:fld id="{F15133BC-D758-435F-9283-72C6CDF6638E}" type="slidenum">
              <a:rPr lang="el-GR" smtClean="0"/>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2551A5A6-0B8C-401F-9FC9-9E7E840CACC0}"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503238" y="1763713"/>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114925" y="1763713"/>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xfrm>
            <a:off x="8856735" y="6883400"/>
            <a:ext cx="717477" cy="523875"/>
          </a:xfrm>
          <a:ln/>
        </p:spPr>
        <p:txBody>
          <a:bodyPr/>
          <a:lstStyle>
            <a:lvl1pPr>
              <a:defRPr sz="1000">
                <a:solidFill>
                  <a:schemeClr val="bg1">
                    <a:lumMod val="50000"/>
                  </a:schemeClr>
                </a:solidFill>
                <a:latin typeface="+mj-lt"/>
              </a:defRPr>
            </a:lvl1pPr>
          </a:lstStyle>
          <a:p>
            <a:pPr>
              <a:defRPr/>
            </a:pPr>
            <a:fld id="{558812A2-E6F6-4F38-8B16-06A8F1E08132}" type="slidenum">
              <a:rPr lang="el-GR" smtClean="0"/>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3"/>
          <p:cNvSpPr>
            <a:spLocks noGrp="1" noChangeArrowheads="1"/>
          </p:cNvSpPr>
          <p:nvPr>
            <p:ph type="dt" idx="10"/>
          </p:nvPr>
        </p:nvSpPr>
        <p:spPr>
          <a:ln/>
        </p:spPr>
        <p:txBody>
          <a:bodyPr/>
          <a:lstStyle>
            <a:lvl1pPr>
              <a:defRPr/>
            </a:lvl1pPr>
          </a:lstStyle>
          <a:p>
            <a:pPr>
              <a:defRPr/>
            </a:pPr>
            <a:endParaRPr lang="el-GR"/>
          </a:p>
        </p:txBody>
      </p:sp>
      <p:sp>
        <p:nvSpPr>
          <p:cNvPr id="8" name="Rectangle 4"/>
          <p:cNvSpPr>
            <a:spLocks noGrp="1" noChangeArrowheads="1"/>
          </p:cNvSpPr>
          <p:nvPr>
            <p:ph type="ftr" idx="11"/>
          </p:nvPr>
        </p:nvSpPr>
        <p:spPr>
          <a:ln/>
        </p:spPr>
        <p:txBody>
          <a:bodyPr/>
          <a:lstStyle>
            <a:lvl1pPr>
              <a:defRPr/>
            </a:lvl1pPr>
          </a:lstStyle>
          <a:p>
            <a:pPr>
              <a:defRPr/>
            </a:pPr>
            <a:endParaRPr lang="el-GR"/>
          </a:p>
        </p:txBody>
      </p:sp>
      <p:sp>
        <p:nvSpPr>
          <p:cNvPr id="9" name="Rectangle 5"/>
          <p:cNvSpPr>
            <a:spLocks noGrp="1" noChangeArrowheads="1"/>
          </p:cNvSpPr>
          <p:nvPr>
            <p:ph type="sldNum" idx="12"/>
          </p:nvPr>
        </p:nvSpPr>
        <p:spPr>
          <a:ln/>
        </p:spPr>
        <p:txBody>
          <a:bodyPr/>
          <a:lstStyle>
            <a:lvl1pPr>
              <a:defRPr sz="1000">
                <a:solidFill>
                  <a:schemeClr val="bg1">
                    <a:lumMod val="50000"/>
                  </a:schemeClr>
                </a:solidFill>
                <a:latin typeface="+mj-lt"/>
              </a:defRPr>
            </a:lvl1pPr>
          </a:lstStyle>
          <a:p>
            <a:pPr>
              <a:defRPr/>
            </a:pPr>
            <a:fld id="{2C5D242A-994C-4206-B718-180FBC72AB0A}" type="slidenum">
              <a:rPr lang="el-GR" smtClean="0"/>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l-GR"/>
          </a:p>
        </p:txBody>
      </p:sp>
      <p:sp>
        <p:nvSpPr>
          <p:cNvPr id="4" name="Rectangle 4"/>
          <p:cNvSpPr>
            <a:spLocks noGrp="1" noChangeArrowheads="1"/>
          </p:cNvSpPr>
          <p:nvPr>
            <p:ph type="ftr" idx="11"/>
          </p:nvPr>
        </p:nvSpPr>
        <p:spPr>
          <a:ln/>
        </p:spPr>
        <p:txBody>
          <a:bodyPr/>
          <a:lstStyle>
            <a:lvl1pPr>
              <a:defRPr/>
            </a:lvl1pPr>
          </a:lstStyle>
          <a:p>
            <a:pPr>
              <a:defRPr/>
            </a:pPr>
            <a:endParaRPr lang="el-GR"/>
          </a:p>
        </p:txBody>
      </p:sp>
      <p:sp>
        <p:nvSpPr>
          <p:cNvPr id="5" name="Rectangle 5"/>
          <p:cNvSpPr>
            <a:spLocks noGrp="1" noChangeArrowheads="1"/>
          </p:cNvSpPr>
          <p:nvPr>
            <p:ph type="sldNum" idx="12"/>
          </p:nvPr>
        </p:nvSpPr>
        <p:spPr>
          <a:ln/>
        </p:spPr>
        <p:txBody>
          <a:bodyPr/>
          <a:lstStyle>
            <a:lvl1pPr>
              <a:defRPr/>
            </a:lvl1pPr>
          </a:lstStyle>
          <a:p>
            <a:pPr>
              <a:defRPr/>
            </a:pPr>
            <a:fld id="{7A3AF796-3C77-4BA7-9AE5-D8B255B83048}"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l-GR"/>
          </a:p>
        </p:txBody>
      </p:sp>
      <p:sp>
        <p:nvSpPr>
          <p:cNvPr id="3" name="Rectangle 4"/>
          <p:cNvSpPr>
            <a:spLocks noGrp="1" noChangeArrowheads="1"/>
          </p:cNvSpPr>
          <p:nvPr>
            <p:ph type="ftr" idx="11"/>
          </p:nvPr>
        </p:nvSpPr>
        <p:spPr>
          <a:ln/>
        </p:spPr>
        <p:txBody>
          <a:bodyPr/>
          <a:lstStyle>
            <a:lvl1pPr>
              <a:defRPr/>
            </a:lvl1pPr>
          </a:lstStyle>
          <a:p>
            <a:pPr>
              <a:defRPr/>
            </a:pPr>
            <a:endParaRPr lang="el-GR"/>
          </a:p>
        </p:txBody>
      </p:sp>
      <p:sp>
        <p:nvSpPr>
          <p:cNvPr id="4" name="Rectangle 5"/>
          <p:cNvSpPr>
            <a:spLocks noGrp="1" noChangeArrowheads="1"/>
          </p:cNvSpPr>
          <p:nvPr>
            <p:ph type="sldNum" idx="12"/>
          </p:nvPr>
        </p:nvSpPr>
        <p:spPr>
          <a:ln/>
        </p:spPr>
        <p:txBody>
          <a:bodyPr/>
          <a:lstStyle>
            <a:lvl1pPr>
              <a:defRPr/>
            </a:lvl1pPr>
          </a:lstStyle>
          <a:p>
            <a:pPr>
              <a:defRPr/>
            </a:pPr>
            <a:fld id="{C5F364CD-75F8-4504-B29E-7DD926B11805}"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576BEA39-F45E-442F-AF2B-20DA6D5B6406}"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A8ABD98B-C6D4-4FD7-AF47-2EAACC05233A}" type="slidenum">
              <a:rPr lang="el-GR"/>
              <a:pPr>
                <a:defRP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C9BC1627-5C9B-48C6-8BEC-A4231AB72BA3}" type="slidenum">
              <a:rPr lang="el-GR"/>
              <a:pPr>
                <a:defRP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B1A16869-7EFF-4D65-8712-855175528061}" type="slidenum">
              <a:rPr lang="el-GR"/>
              <a:pPr>
                <a:defRP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263" y="301625"/>
            <a:ext cx="2266950" cy="6450013"/>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03238" y="301625"/>
            <a:ext cx="6651625" cy="645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4C899A5A-AE2C-4138-8735-84406957D43B}" type="slidenum">
              <a:rPr lang="el-GR"/>
              <a:pPr>
                <a:defRPr/>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70975" cy="1258888"/>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503238" y="1763713"/>
            <a:ext cx="9070975" cy="2417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03238" y="4333875"/>
            <a:ext cx="9070975" cy="241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33380434-0932-4A02-8D51-F5AF6746707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l-GR"/>
          </a:p>
        </p:txBody>
      </p:sp>
      <p:sp>
        <p:nvSpPr>
          <p:cNvPr id="5" name="Rectangle 4"/>
          <p:cNvSpPr>
            <a:spLocks noGrp="1" noChangeArrowheads="1"/>
          </p:cNvSpPr>
          <p:nvPr>
            <p:ph type="ftr" idx="11"/>
          </p:nvPr>
        </p:nvSpPr>
        <p:spPr>
          <a:ln/>
        </p:spPr>
        <p:txBody>
          <a:bodyPr/>
          <a:lstStyle>
            <a:lvl1pPr>
              <a:defRPr/>
            </a:lvl1pPr>
          </a:lstStyle>
          <a:p>
            <a:pPr>
              <a:defRPr/>
            </a:pPr>
            <a:endParaRPr lang="el-GR"/>
          </a:p>
        </p:txBody>
      </p:sp>
      <p:sp>
        <p:nvSpPr>
          <p:cNvPr id="6" name="Rectangle 5"/>
          <p:cNvSpPr>
            <a:spLocks noGrp="1" noChangeArrowheads="1"/>
          </p:cNvSpPr>
          <p:nvPr>
            <p:ph type="sldNum" idx="12"/>
          </p:nvPr>
        </p:nvSpPr>
        <p:spPr>
          <a:ln/>
        </p:spPr>
        <p:txBody>
          <a:bodyPr/>
          <a:lstStyle>
            <a:lvl1pPr>
              <a:defRPr/>
            </a:lvl1pPr>
          </a:lstStyle>
          <a:p>
            <a:pPr>
              <a:defRPr/>
            </a:pPr>
            <a:fld id="{50D70939-A413-40FB-8348-A5C513D363B5}"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0AA394F4-AB25-4E0F-A4CA-9CB9B98734B8}"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3"/>
          <p:cNvSpPr>
            <a:spLocks noGrp="1" noChangeArrowheads="1"/>
          </p:cNvSpPr>
          <p:nvPr>
            <p:ph type="dt" idx="10"/>
          </p:nvPr>
        </p:nvSpPr>
        <p:spPr>
          <a:ln/>
        </p:spPr>
        <p:txBody>
          <a:bodyPr/>
          <a:lstStyle>
            <a:lvl1pPr>
              <a:defRPr/>
            </a:lvl1pPr>
          </a:lstStyle>
          <a:p>
            <a:pPr>
              <a:defRPr/>
            </a:pPr>
            <a:endParaRPr lang="el-GR"/>
          </a:p>
        </p:txBody>
      </p:sp>
      <p:sp>
        <p:nvSpPr>
          <p:cNvPr id="8" name="Rectangle 4"/>
          <p:cNvSpPr>
            <a:spLocks noGrp="1" noChangeArrowheads="1"/>
          </p:cNvSpPr>
          <p:nvPr>
            <p:ph type="ftr" idx="11"/>
          </p:nvPr>
        </p:nvSpPr>
        <p:spPr>
          <a:ln/>
        </p:spPr>
        <p:txBody>
          <a:bodyPr/>
          <a:lstStyle>
            <a:lvl1pPr>
              <a:defRPr/>
            </a:lvl1pPr>
          </a:lstStyle>
          <a:p>
            <a:pPr>
              <a:defRPr/>
            </a:pPr>
            <a:endParaRPr lang="el-GR"/>
          </a:p>
        </p:txBody>
      </p:sp>
      <p:sp>
        <p:nvSpPr>
          <p:cNvPr id="9" name="Rectangle 5"/>
          <p:cNvSpPr>
            <a:spLocks noGrp="1" noChangeArrowheads="1"/>
          </p:cNvSpPr>
          <p:nvPr>
            <p:ph type="sldNum" idx="12"/>
          </p:nvPr>
        </p:nvSpPr>
        <p:spPr>
          <a:ln/>
        </p:spPr>
        <p:txBody>
          <a:bodyPr/>
          <a:lstStyle>
            <a:lvl1pPr>
              <a:defRPr/>
            </a:lvl1pPr>
          </a:lstStyle>
          <a:p>
            <a:pPr>
              <a:defRPr/>
            </a:pPr>
            <a:fld id="{E10B5230-A5E0-407F-9AA7-C77C2EFFD658}"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l-GR"/>
          </a:p>
        </p:txBody>
      </p:sp>
      <p:sp>
        <p:nvSpPr>
          <p:cNvPr id="4" name="Rectangle 4"/>
          <p:cNvSpPr>
            <a:spLocks noGrp="1" noChangeArrowheads="1"/>
          </p:cNvSpPr>
          <p:nvPr>
            <p:ph type="ftr" idx="11"/>
          </p:nvPr>
        </p:nvSpPr>
        <p:spPr>
          <a:ln/>
        </p:spPr>
        <p:txBody>
          <a:bodyPr/>
          <a:lstStyle>
            <a:lvl1pPr>
              <a:defRPr/>
            </a:lvl1pPr>
          </a:lstStyle>
          <a:p>
            <a:pPr>
              <a:defRPr/>
            </a:pPr>
            <a:endParaRPr lang="el-GR"/>
          </a:p>
        </p:txBody>
      </p:sp>
      <p:sp>
        <p:nvSpPr>
          <p:cNvPr id="5" name="Rectangle 5"/>
          <p:cNvSpPr>
            <a:spLocks noGrp="1" noChangeArrowheads="1"/>
          </p:cNvSpPr>
          <p:nvPr>
            <p:ph type="sldNum" idx="12"/>
          </p:nvPr>
        </p:nvSpPr>
        <p:spPr>
          <a:ln/>
        </p:spPr>
        <p:txBody>
          <a:bodyPr/>
          <a:lstStyle>
            <a:lvl1pPr>
              <a:defRPr/>
            </a:lvl1pPr>
          </a:lstStyle>
          <a:p>
            <a:pPr>
              <a:defRPr/>
            </a:pPr>
            <a:fld id="{178019C6-52F0-4B56-8B39-1387BBFBFC0E}"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l-GR"/>
          </a:p>
        </p:txBody>
      </p:sp>
      <p:sp>
        <p:nvSpPr>
          <p:cNvPr id="3" name="Rectangle 4"/>
          <p:cNvSpPr>
            <a:spLocks noGrp="1" noChangeArrowheads="1"/>
          </p:cNvSpPr>
          <p:nvPr>
            <p:ph type="ftr" idx="11"/>
          </p:nvPr>
        </p:nvSpPr>
        <p:spPr>
          <a:ln/>
        </p:spPr>
        <p:txBody>
          <a:bodyPr/>
          <a:lstStyle>
            <a:lvl1pPr>
              <a:defRPr/>
            </a:lvl1pPr>
          </a:lstStyle>
          <a:p>
            <a:pPr>
              <a:defRPr/>
            </a:pPr>
            <a:endParaRPr lang="el-GR"/>
          </a:p>
        </p:txBody>
      </p:sp>
      <p:sp>
        <p:nvSpPr>
          <p:cNvPr id="4" name="Rectangle 5"/>
          <p:cNvSpPr>
            <a:spLocks noGrp="1" noChangeArrowheads="1"/>
          </p:cNvSpPr>
          <p:nvPr>
            <p:ph type="sldNum" idx="12"/>
          </p:nvPr>
        </p:nvSpPr>
        <p:spPr>
          <a:ln/>
        </p:spPr>
        <p:txBody>
          <a:bodyPr/>
          <a:lstStyle>
            <a:lvl1pPr>
              <a:defRPr/>
            </a:lvl1pPr>
          </a:lstStyle>
          <a:p>
            <a:pPr>
              <a:defRPr/>
            </a:pPr>
            <a:fld id="{6E994440-9418-49EE-AB87-73860083E427}"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3849F11E-CC82-4EF8-965D-E4BF699F00E5}"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l-GR"/>
          </a:p>
        </p:txBody>
      </p:sp>
      <p:sp>
        <p:nvSpPr>
          <p:cNvPr id="6" name="Rectangle 4"/>
          <p:cNvSpPr>
            <a:spLocks noGrp="1" noChangeArrowheads="1"/>
          </p:cNvSpPr>
          <p:nvPr>
            <p:ph type="ftr" idx="11"/>
          </p:nvPr>
        </p:nvSpPr>
        <p:spPr>
          <a:ln/>
        </p:spPr>
        <p:txBody>
          <a:bodyPr/>
          <a:lstStyle>
            <a:lvl1pPr>
              <a:defRPr/>
            </a:lvl1pPr>
          </a:lstStyle>
          <a:p>
            <a:pPr>
              <a:defRPr/>
            </a:pPr>
            <a:endParaRPr lang="el-GR"/>
          </a:p>
        </p:txBody>
      </p:sp>
      <p:sp>
        <p:nvSpPr>
          <p:cNvPr id="7" name="Rectangle 5"/>
          <p:cNvSpPr>
            <a:spLocks noGrp="1" noChangeArrowheads="1"/>
          </p:cNvSpPr>
          <p:nvPr>
            <p:ph type="sldNum" idx="12"/>
          </p:nvPr>
        </p:nvSpPr>
        <p:spPr>
          <a:ln/>
        </p:spPr>
        <p:txBody>
          <a:bodyPr/>
          <a:lstStyle>
            <a:lvl1pPr>
              <a:defRPr/>
            </a:lvl1pPr>
          </a:lstStyle>
          <a:p>
            <a:pPr>
              <a:defRPr/>
            </a:pPr>
            <a:fld id="{8A530B3B-DD7D-41CF-A914-B9C543D91042}"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8195" name="Rectangle 2"/>
          <p:cNvSpPr>
            <a:spLocks noGrp="1" noChangeArrowheads="1"/>
          </p:cNvSpPr>
          <p:nvPr>
            <p:ph type="body" idx="1"/>
          </p:nvPr>
        </p:nvSpPr>
        <p:spPr bwMode="auto">
          <a:xfrm>
            <a:off x="503238" y="1768475"/>
            <a:ext cx="9069387" cy="43830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1027" name="Rectangle 3"/>
          <p:cNvSpPr>
            <a:spLocks noGrp="1" noChangeArrowheads="1"/>
          </p:cNvSpPr>
          <p:nvPr>
            <p:ph type="dt"/>
          </p:nvPr>
        </p:nvSpPr>
        <p:spPr bwMode="auto">
          <a:xfrm>
            <a:off x="503238" y="6886575"/>
            <a:ext cx="2346325"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449263" algn="l"/>
                <a:tab pos="898525" algn="l"/>
                <a:tab pos="1347788" algn="l"/>
                <a:tab pos="1797050" algn="l"/>
                <a:tab pos="2246313" algn="l"/>
              </a:tabLst>
              <a:defRPr sz="1400" smtClean="0">
                <a:solidFill>
                  <a:srgbClr val="000000"/>
                </a:solidFill>
                <a:latin typeface="Times New Roman" pitchFamily="16" charset="0"/>
              </a:defRPr>
            </a:lvl1pPr>
          </a:lstStyle>
          <a:p>
            <a:pPr>
              <a:defRPr/>
            </a:pPr>
            <a:endParaRPr lang="el-GR"/>
          </a:p>
        </p:txBody>
      </p:sp>
      <p:sp>
        <p:nvSpPr>
          <p:cNvPr id="1028" name="Rectangle 4"/>
          <p:cNvSpPr>
            <a:spLocks noGrp="1" noChangeArrowheads="1"/>
          </p:cNvSpPr>
          <p:nvPr>
            <p:ph type="ftr"/>
          </p:nvPr>
        </p:nvSpPr>
        <p:spPr bwMode="auto">
          <a:xfrm>
            <a:off x="3448050" y="6886575"/>
            <a:ext cx="3194050" cy="5191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defRPr>
            </a:lvl1pPr>
          </a:lstStyle>
          <a:p>
            <a:pPr>
              <a:defRPr/>
            </a:pPr>
            <a:endParaRPr lang="el-GR"/>
          </a:p>
        </p:txBody>
      </p:sp>
      <p:sp>
        <p:nvSpPr>
          <p:cNvPr id="1029" name="Rectangle 5"/>
          <p:cNvSpPr>
            <a:spLocks noGrp="1" noChangeArrowheads="1"/>
          </p:cNvSpPr>
          <p:nvPr>
            <p:ph type="sldNum"/>
          </p:nvPr>
        </p:nvSpPr>
        <p:spPr bwMode="auto">
          <a:xfrm>
            <a:off x="7227888" y="7164213"/>
            <a:ext cx="2346325" cy="2414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Lst>
              <a:defRPr sz="1000" smtClean="0">
                <a:solidFill>
                  <a:schemeClr val="bg1">
                    <a:lumMod val="50000"/>
                  </a:schemeClr>
                </a:solidFill>
                <a:latin typeface="+mj-lt"/>
              </a:defRPr>
            </a:lvl1pPr>
          </a:lstStyle>
          <a:p>
            <a:pPr>
              <a:defRPr/>
            </a:pPr>
            <a:fld id="{4CA11A3F-8447-4646-955A-05FEF0EF0212}"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defTabSz="449263" rtl="0" eaLnBrk="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2pPr>
      <a:lvl3pPr algn="ctr" defTabSz="449263" rtl="0" eaLnBrk="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3pPr>
      <a:lvl4pPr algn="ctr" defTabSz="449263" rtl="0" eaLnBrk="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4pPr>
      <a:lvl5pPr algn="ctr" defTabSz="449263" rtl="0" eaLnBrk="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5pPr>
      <a:lvl6pPr marL="2514600" indent="-228600" algn="ctr" defTabSz="449263" rtl="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6pPr>
      <a:lvl7pPr marL="2971800" indent="-228600" algn="ctr" defTabSz="449263" rtl="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7pPr>
      <a:lvl8pPr marL="3429000" indent="-228600" algn="ctr" defTabSz="449263" rtl="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8pPr>
      <a:lvl9pPr marL="3886200" indent="-228600" algn="ctr" defTabSz="449263" rtl="0" fontAlgn="base" hangingPunct="0">
        <a:lnSpc>
          <a:spcPct val="102000"/>
        </a:lnSpc>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503238" y="301625"/>
            <a:ext cx="9070975" cy="125888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Πατήστε για επεξεργασία της μορφής κειμένου του τίτλου</a:t>
            </a:r>
          </a:p>
        </p:txBody>
      </p:sp>
      <p:sp>
        <p:nvSpPr>
          <p:cNvPr id="9219" name="Rectangle 2"/>
          <p:cNvSpPr>
            <a:spLocks noGrp="1" noChangeArrowheads="1"/>
          </p:cNvSpPr>
          <p:nvPr>
            <p:ph type="body" idx="1"/>
          </p:nvPr>
        </p:nvSpPr>
        <p:spPr bwMode="auto">
          <a:xfrm>
            <a:off x="503238" y="1763713"/>
            <a:ext cx="9070975" cy="49879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Πατήστε για επεξεργασία της μορφής κειμένου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p:txBody>
      </p:sp>
      <p:sp>
        <p:nvSpPr>
          <p:cNvPr id="2051" name="Rectangle 3"/>
          <p:cNvSpPr>
            <a:spLocks noGrp="1" noChangeArrowheads="1"/>
          </p:cNvSpPr>
          <p:nvPr>
            <p:ph type="dt"/>
          </p:nvPr>
        </p:nvSpPr>
        <p:spPr bwMode="auto">
          <a:xfrm>
            <a:off x="503238" y="6883400"/>
            <a:ext cx="2351087" cy="5238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endParaRPr lang="el-GR"/>
          </a:p>
        </p:txBody>
      </p:sp>
      <p:sp>
        <p:nvSpPr>
          <p:cNvPr id="2052" name="Rectangle 4"/>
          <p:cNvSpPr>
            <a:spLocks noGrp="1" noChangeArrowheads="1"/>
          </p:cNvSpPr>
          <p:nvPr>
            <p:ph type="ftr"/>
          </p:nvPr>
        </p:nvSpPr>
        <p:spPr bwMode="auto">
          <a:xfrm>
            <a:off x="3443288" y="6883400"/>
            <a:ext cx="3190875" cy="5238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endParaRPr lang="el-GR"/>
          </a:p>
        </p:txBody>
      </p:sp>
      <p:sp>
        <p:nvSpPr>
          <p:cNvPr id="2053" name="Rectangle 5"/>
          <p:cNvSpPr>
            <a:spLocks noGrp="1" noChangeArrowheads="1"/>
          </p:cNvSpPr>
          <p:nvPr>
            <p:ph type="sldNum"/>
          </p:nvPr>
        </p:nvSpPr>
        <p:spPr bwMode="auto">
          <a:xfrm>
            <a:off x="7223125" y="6883400"/>
            <a:ext cx="2351088" cy="5238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9F2CB36C-38A8-4DE5-A9A3-E081F465491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1175"/>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spcBef>
          <a:spcPts val="1025"/>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875"/>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725"/>
        </a:spcBef>
        <a:spcAft>
          <a:spcPct val="0"/>
        </a:spcAft>
        <a:buClr>
          <a:srgbClr val="000000"/>
        </a:buClr>
        <a:buSzPct val="100000"/>
        <a:buFont typeface="Times New Roman" pitchFamily="16" charset="0"/>
        <a:defRPr sz="2400">
          <a:solidFill>
            <a:srgbClr val="000000"/>
          </a:solidFill>
          <a:latin typeface="+mn-lt"/>
          <a:ea typeface="+mn-ea"/>
        </a:defRPr>
      </a:lvl4pPr>
      <a:lvl5pPr marL="2057400" indent="-228600" algn="l" defTabSz="449263" rtl="0" eaLnBrk="0" fontAlgn="base" hangingPunct="0">
        <a:spcBef>
          <a:spcPts val="725"/>
        </a:spcBef>
        <a:spcAft>
          <a:spcPct val="0"/>
        </a:spcAft>
        <a:buClr>
          <a:srgbClr val="000000"/>
        </a:buClr>
        <a:buSzPct val="100000"/>
        <a:buFont typeface="Times New Roman" pitchFamily="16" charset="0"/>
        <a:defRPr sz="2400">
          <a:solidFill>
            <a:srgbClr val="000000"/>
          </a:solidFill>
          <a:latin typeface="+mn-lt"/>
          <a:ea typeface="+mn-ea"/>
        </a:defRPr>
      </a:lvl5pPr>
      <a:lvl6pPr marL="2514600" indent="-228600" algn="l" defTabSz="449263" rtl="0" fontAlgn="base">
        <a:spcBef>
          <a:spcPts val="725"/>
        </a:spcBef>
        <a:spcAft>
          <a:spcPct val="0"/>
        </a:spcAft>
        <a:buClr>
          <a:srgbClr val="000000"/>
        </a:buClr>
        <a:buSzPct val="100000"/>
        <a:buFont typeface="Times New Roman" pitchFamily="16" charset="0"/>
        <a:defRPr sz="2400">
          <a:solidFill>
            <a:srgbClr val="000000"/>
          </a:solidFill>
          <a:latin typeface="+mn-lt"/>
          <a:ea typeface="+mn-ea"/>
        </a:defRPr>
      </a:lvl6pPr>
      <a:lvl7pPr marL="2971800" indent="-228600" algn="l" defTabSz="449263" rtl="0" fontAlgn="base">
        <a:spcBef>
          <a:spcPts val="725"/>
        </a:spcBef>
        <a:spcAft>
          <a:spcPct val="0"/>
        </a:spcAft>
        <a:buClr>
          <a:srgbClr val="000000"/>
        </a:buClr>
        <a:buSzPct val="100000"/>
        <a:buFont typeface="Times New Roman" pitchFamily="16" charset="0"/>
        <a:defRPr sz="2400">
          <a:solidFill>
            <a:srgbClr val="000000"/>
          </a:solidFill>
          <a:latin typeface="+mn-lt"/>
          <a:ea typeface="+mn-ea"/>
        </a:defRPr>
      </a:lvl7pPr>
      <a:lvl8pPr marL="3429000" indent="-228600" algn="l" defTabSz="449263" rtl="0" fontAlgn="base">
        <a:spcBef>
          <a:spcPts val="725"/>
        </a:spcBef>
        <a:spcAft>
          <a:spcPct val="0"/>
        </a:spcAft>
        <a:buClr>
          <a:srgbClr val="000000"/>
        </a:buClr>
        <a:buSzPct val="100000"/>
        <a:buFont typeface="Times New Roman" pitchFamily="16" charset="0"/>
        <a:defRPr sz="2400">
          <a:solidFill>
            <a:srgbClr val="000000"/>
          </a:solidFill>
          <a:latin typeface="+mn-lt"/>
          <a:ea typeface="+mn-ea"/>
        </a:defRPr>
      </a:lvl8pPr>
      <a:lvl9pPr marL="3886200" indent="-228600" algn="l" defTabSz="449263" rtl="0" fontAlgn="base">
        <a:spcBef>
          <a:spcPts val="725"/>
        </a:spcBef>
        <a:spcAft>
          <a:spcPct val="0"/>
        </a:spcAft>
        <a:buClr>
          <a:srgbClr val="000000"/>
        </a:buClr>
        <a:buSzPct val="100000"/>
        <a:buFont typeface="Times New Roman" pitchFamily="16" charset="0"/>
        <a:defRPr sz="2400">
          <a:solidFill>
            <a:srgbClr val="000000"/>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41.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43.emf"/></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8.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l-GR" dirty="0" smtClean="0"/>
              <a:t>Πλημμύρες</a:t>
            </a:r>
            <a:endParaRPr lang="el-GR" dirty="0"/>
          </a:p>
        </p:txBody>
      </p:sp>
      <p:sp>
        <p:nvSpPr>
          <p:cNvPr id="4" name="Subtitle 3"/>
          <p:cNvSpPr>
            <a:spLocks noGrp="1"/>
          </p:cNvSpPr>
          <p:nvPr>
            <p:ph type="subTitle" idx="1"/>
          </p:nvPr>
        </p:nvSpPr>
        <p:spPr/>
        <p:txBody>
          <a:bodyPr/>
          <a:lstStyle/>
          <a:p>
            <a:r>
              <a:rPr lang="el-GR" dirty="0" smtClean="0">
                <a:solidFill>
                  <a:schemeClr val="bg1">
                    <a:lumMod val="50000"/>
                  </a:schemeClr>
                </a:solidFill>
                <a:latin typeface="+mj-lt"/>
              </a:rPr>
              <a:t>Εμμανουήλ Ι. Ανδρεαδάκης</a:t>
            </a:r>
          </a:p>
          <a:p>
            <a:r>
              <a:rPr lang="el-GR" dirty="0" smtClean="0">
                <a:solidFill>
                  <a:schemeClr val="bg1">
                    <a:lumMod val="50000"/>
                  </a:schemeClr>
                </a:solidFill>
                <a:latin typeface="+mj-lt"/>
              </a:rPr>
              <a:t>Γεωλόγος MSc, Υπ. Δρ.</a:t>
            </a:r>
          </a:p>
          <a:p>
            <a:r>
              <a:rPr lang="el-GR" dirty="0" smtClean="0">
                <a:solidFill>
                  <a:schemeClr val="bg1">
                    <a:lumMod val="50000"/>
                  </a:schemeClr>
                </a:solidFill>
                <a:latin typeface="+mj-lt"/>
              </a:rPr>
              <a:t>ΕΤΕΠ</a:t>
            </a:r>
          </a:p>
          <a:p>
            <a:endParaRPr lang="el-GR" dirty="0">
              <a:solidFill>
                <a:schemeClr val="bg1">
                  <a:lumMod val="50000"/>
                </a:schemeClr>
              </a:solidFill>
              <a:latin typeface="+mj-lt"/>
            </a:endParaRPr>
          </a:p>
        </p:txBody>
      </p:sp>
      <p:sp>
        <p:nvSpPr>
          <p:cNvPr id="5" name="Text Box 3"/>
          <p:cNvSpPr txBox="1">
            <a:spLocks noChangeArrowheads="1"/>
          </p:cNvSpPr>
          <p:nvPr/>
        </p:nvSpPr>
        <p:spPr bwMode="auto">
          <a:xfrm>
            <a:off x="7992640" y="6372125"/>
            <a:ext cx="1239740" cy="463846"/>
          </a:xfrm>
          <a:prstGeom prst="rect">
            <a:avLst/>
          </a:prstGeom>
          <a:noFill/>
          <a:ln w="9525" cap="flat">
            <a:noFill/>
            <a:round/>
            <a:headEnd/>
            <a:tailEnd/>
          </a:ln>
          <a:effectLst/>
        </p:spPr>
        <p:txBody>
          <a:bodyPr wrap="non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200" dirty="0">
                <a:latin typeface="Verdana" pitchFamily="34" charset="0"/>
              </a:rPr>
              <a:t>ΑΘΗΝΑ</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1200" dirty="0" smtClean="0">
                <a:latin typeface="Verdana" pitchFamily="34" charset="0"/>
              </a:rPr>
              <a:t>Μάρτιος 2021</a:t>
            </a:r>
            <a:endParaRPr lang="el-GR" sz="1200" dirty="0">
              <a:latin typeface="Verdana" pitchFamily="34" charset="0"/>
            </a:endParaRPr>
          </a:p>
        </p:txBody>
      </p:sp>
      <p:sp>
        <p:nvSpPr>
          <p:cNvPr id="6" name="Slide Number Placeholder 5"/>
          <p:cNvSpPr>
            <a:spLocks noGrp="1"/>
          </p:cNvSpPr>
          <p:nvPr>
            <p:ph type="sldNum" idx="12"/>
          </p:nvPr>
        </p:nvSpPr>
        <p:spPr/>
        <p:txBody>
          <a:bodyPr/>
          <a:lstStyle/>
          <a:p>
            <a:pPr>
              <a:defRPr/>
            </a:pPr>
            <a:fld id="{53229D5C-318C-46DA-AF5E-72FC874DA13E}" type="slidenum">
              <a:rPr lang="el-GR" smtClean="0"/>
              <a:pPr>
                <a:defRPr/>
              </a:pPr>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 Ιστορικού - Εύβοια</a:t>
            </a:r>
            <a:endParaRPr lang="el-GR" dirty="0"/>
          </a:p>
        </p:txBody>
      </p:sp>
      <p:sp>
        <p:nvSpPr>
          <p:cNvPr id="104450" name="Rectangle 2"/>
          <p:cNvSpPr>
            <a:spLocks noChangeArrowheads="1"/>
          </p:cNvSpPr>
          <p:nvPr/>
        </p:nvSpPr>
        <p:spPr bwMode="auto">
          <a:xfrm>
            <a:off x="0" y="0"/>
            <a:ext cx="10080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4451" name="Rectangle 3"/>
          <p:cNvSpPr>
            <a:spLocks noChangeArrowheads="1"/>
          </p:cNvSpPr>
          <p:nvPr/>
        </p:nvSpPr>
        <p:spPr bwMode="auto">
          <a:xfrm>
            <a:off x="1681008" y="6136356"/>
            <a:ext cx="676165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defTabSz="914400" hangingPunct="1">
              <a:lnSpc>
                <a:spcPct val="100000"/>
              </a:lnSpc>
              <a:buClrTx/>
              <a:buSzTx/>
            </a:pPr>
            <a:r>
              <a:rPr lang="el-GR" sz="1400" i="1" dirty="0" smtClean="0" bmk="_Toc52221729">
                <a:solidFill>
                  <a:srgbClr val="000000"/>
                </a:solidFill>
                <a:latin typeface="Calibri" pitchFamily="34" charset="0"/>
                <a:ea typeface="Calibri" pitchFamily="34" charset="0"/>
                <a:cs typeface="Times New Roman" pitchFamily="18" charset="0"/>
              </a:rPr>
              <a:t>Χάρτες περιοχών που έχουν πληγεί σε κάθε πλημμυρικό συμ</a:t>
            </a:r>
            <a:r>
              <a:rPr lang="en-US" sz="1400" i="1" dirty="0" smtClean="0" bmk="_Toc52221729">
                <a:solidFill>
                  <a:srgbClr val="000000"/>
                </a:solidFill>
                <a:latin typeface="Calibri" pitchFamily="34" charset="0"/>
                <a:ea typeface="Calibri" pitchFamily="34" charset="0"/>
                <a:cs typeface="Times New Roman" pitchFamily="18" charset="0"/>
              </a:rPr>
              <a:t>β</a:t>
            </a:r>
            <a:r>
              <a:rPr lang="el-GR" sz="1400" i="1" dirty="0" smtClean="0" bmk="_Toc52221729">
                <a:solidFill>
                  <a:srgbClr val="000000"/>
                </a:solidFill>
                <a:latin typeface="Calibri" pitchFamily="34" charset="0"/>
                <a:ea typeface="Calibri" pitchFamily="34" charset="0"/>
                <a:cs typeface="Times New Roman" pitchFamily="18" charset="0"/>
              </a:rPr>
              <a:t>άν στην Εύβοια (1924-2020)</a:t>
            </a:r>
            <a:endParaRPr kumimoji="0" lang="el-GR" sz="360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Content Placeholder 9" descr="H:\2020-Evia-floods\Ιστορικό\Maps\20200809.jpg"/>
          <p:cNvPicPr>
            <a:picLocks noGrp="1" noChangeAspect="1"/>
          </p:cNvPicPr>
          <p:nvPr>
            <p:ph idx="1"/>
          </p:nvPr>
        </p:nvPicPr>
        <p:blipFill>
          <a:blip r:embed="rId2" cstate="print"/>
          <a:srcRect l="24433" b="15810"/>
          <a:stretch>
            <a:fillRect/>
          </a:stretch>
        </p:blipFill>
        <p:spPr bwMode="auto">
          <a:xfrm>
            <a:off x="2304008" y="1654282"/>
            <a:ext cx="5348221" cy="4213787"/>
          </a:xfrm>
          <a:prstGeom prst="rect">
            <a:avLst/>
          </a:prstGeom>
          <a:noFill/>
          <a:ln w="9525">
            <a:solidFill>
              <a:schemeClr val="tx1"/>
            </a:solidFill>
            <a:miter lim="800000"/>
            <a:headEnd/>
            <a:tailEnd/>
          </a:ln>
        </p:spPr>
      </p:pic>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 Ιστορικού - Εύβοια</a:t>
            </a:r>
            <a:endParaRPr lang="el-GR" dirty="0"/>
          </a:p>
        </p:txBody>
      </p:sp>
      <p:sp>
        <p:nvSpPr>
          <p:cNvPr id="104450" name="Rectangle 2"/>
          <p:cNvSpPr>
            <a:spLocks noChangeArrowheads="1"/>
          </p:cNvSpPr>
          <p:nvPr/>
        </p:nvSpPr>
        <p:spPr bwMode="auto">
          <a:xfrm>
            <a:off x="0" y="0"/>
            <a:ext cx="10080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4451" name="Rectangle 3"/>
          <p:cNvSpPr>
            <a:spLocks noChangeArrowheads="1"/>
          </p:cNvSpPr>
          <p:nvPr/>
        </p:nvSpPr>
        <p:spPr bwMode="auto">
          <a:xfrm>
            <a:off x="2369914" y="6856436"/>
            <a:ext cx="538384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defTabSz="914400" hangingPunct="1">
              <a:lnSpc>
                <a:spcPct val="100000"/>
              </a:lnSpc>
              <a:buClrTx/>
              <a:buSzTx/>
            </a:pPr>
            <a:r>
              <a:rPr lang="el-GR" sz="1400" i="1" dirty="0" smtClean="0" bmk="_Toc52221729">
                <a:solidFill>
                  <a:srgbClr val="000000"/>
                </a:solidFill>
                <a:latin typeface="Calibri" pitchFamily="34" charset="0"/>
                <a:ea typeface="Calibri" pitchFamily="34" charset="0"/>
                <a:cs typeface="Times New Roman" pitchFamily="18" charset="0"/>
              </a:rPr>
              <a:t>Συνολικός αριθμός πλημμυρικών συμβάντων ανά περιοχή (1924-2020) </a:t>
            </a:r>
            <a:endParaRPr kumimoji="0" lang="el-GR" sz="360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Content Placeholder 6" descr="H:\2020-Evia-floods\Ιστορικό\Maps\TotalFloodEvents1924-2020.jpg"/>
          <p:cNvPicPr>
            <a:picLocks noGrp="1" noChangeAspect="1"/>
          </p:cNvPicPr>
          <p:nvPr>
            <p:ph idx="1"/>
          </p:nvPr>
        </p:nvPicPr>
        <p:blipFill>
          <a:blip r:embed="rId2" cstate="print"/>
          <a:srcRect r="19129" b="50000"/>
          <a:stretch>
            <a:fillRect/>
          </a:stretch>
        </p:blipFill>
        <p:spPr bwMode="auto">
          <a:xfrm>
            <a:off x="1887493" y="1689664"/>
            <a:ext cx="6393179" cy="5042501"/>
          </a:xfrm>
          <a:prstGeom prst="rect">
            <a:avLst/>
          </a:prstGeom>
          <a:noFill/>
          <a:ln w="9525">
            <a:noFill/>
            <a:miter lim="800000"/>
            <a:headEnd/>
            <a:tailEnd/>
          </a:ln>
        </p:spPr>
      </p:pic>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2020-Evia-floods\Ιστορικό\Maps\Kallikratis-TotalFloodEvents1924-2020.jpg"/>
          <p:cNvPicPr>
            <a:picLocks noChangeAspect="1"/>
          </p:cNvPicPr>
          <p:nvPr/>
        </p:nvPicPr>
        <p:blipFill>
          <a:blip r:embed="rId2" cstate="print"/>
          <a:srcRect l="50311" t="-439" r="-297" b="50010"/>
          <a:stretch>
            <a:fillRect/>
          </a:stretch>
        </p:blipFill>
        <p:spPr bwMode="auto">
          <a:xfrm>
            <a:off x="1898285" y="1685009"/>
            <a:ext cx="6382387" cy="5032945"/>
          </a:xfrm>
          <a:prstGeom prst="rect">
            <a:avLst/>
          </a:prstGeom>
          <a:noFill/>
          <a:ln w="9525">
            <a:noFill/>
            <a:miter lim="800000"/>
            <a:headEnd/>
            <a:tailEnd/>
          </a:ln>
        </p:spPr>
      </p:pic>
      <p:sp>
        <p:nvSpPr>
          <p:cNvPr id="2" name="Title 1"/>
          <p:cNvSpPr>
            <a:spLocks noGrp="1"/>
          </p:cNvSpPr>
          <p:nvPr>
            <p:ph type="title"/>
          </p:nvPr>
        </p:nvSpPr>
        <p:spPr/>
        <p:txBody>
          <a:bodyPr/>
          <a:lstStyle/>
          <a:p>
            <a:r>
              <a:rPr lang="el-GR" dirty="0" smtClean="0"/>
              <a:t>Ανάλυση Ιστορικού - Εύβοια</a:t>
            </a:r>
            <a:endParaRPr lang="el-GR" dirty="0"/>
          </a:p>
        </p:txBody>
      </p:sp>
      <p:sp>
        <p:nvSpPr>
          <p:cNvPr id="104450" name="Rectangle 2"/>
          <p:cNvSpPr>
            <a:spLocks noChangeArrowheads="1"/>
          </p:cNvSpPr>
          <p:nvPr/>
        </p:nvSpPr>
        <p:spPr bwMode="auto">
          <a:xfrm>
            <a:off x="0" y="0"/>
            <a:ext cx="10080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4451" name="Rectangle 3"/>
          <p:cNvSpPr>
            <a:spLocks noChangeArrowheads="1"/>
          </p:cNvSpPr>
          <p:nvPr/>
        </p:nvSpPr>
        <p:spPr bwMode="auto">
          <a:xfrm>
            <a:off x="2082627" y="6856436"/>
            <a:ext cx="595842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defTabSz="914400" hangingPunct="1">
              <a:lnSpc>
                <a:spcPct val="100000"/>
              </a:lnSpc>
              <a:buClrTx/>
              <a:buSzTx/>
            </a:pPr>
            <a:r>
              <a:rPr lang="el-GR" sz="1400" i="1" dirty="0" smtClean="0" bmk="_Toc52221729">
                <a:solidFill>
                  <a:srgbClr val="000000"/>
                </a:solidFill>
                <a:latin typeface="Calibri" pitchFamily="34" charset="0"/>
                <a:ea typeface="Calibri" pitchFamily="34" charset="0"/>
                <a:cs typeface="Times New Roman" pitchFamily="18" charset="0"/>
              </a:rPr>
              <a:t>Συνολικός αριθμός πλημμυρικών συμβάντων ανά </a:t>
            </a:r>
            <a:r>
              <a:rPr lang="en-US" sz="1400" i="1" dirty="0" err="1" smtClean="0" bmk="_Toc52221729">
                <a:solidFill>
                  <a:srgbClr val="000000"/>
                </a:solidFill>
                <a:latin typeface="Calibri" pitchFamily="34" charset="0"/>
                <a:ea typeface="Calibri" pitchFamily="34" charset="0"/>
                <a:cs typeface="Times New Roman" pitchFamily="18" charset="0"/>
              </a:rPr>
              <a:t>δήμο</a:t>
            </a:r>
            <a:r>
              <a:rPr lang="en-US" sz="1400" i="1" dirty="0" smtClean="0" bmk="_Toc52221729">
                <a:solidFill>
                  <a:srgbClr val="000000"/>
                </a:solidFill>
                <a:latin typeface="Calibri" pitchFamily="34" charset="0"/>
                <a:ea typeface="Calibri" pitchFamily="34" charset="0"/>
                <a:cs typeface="Times New Roman" pitchFamily="18" charset="0"/>
              </a:rPr>
              <a:t> </a:t>
            </a:r>
            <a:r>
              <a:rPr lang="el-GR" sz="1400" i="1" dirty="0" smtClean="0" bmk="_Toc52221729">
                <a:solidFill>
                  <a:srgbClr val="000000"/>
                </a:solidFill>
                <a:latin typeface="Calibri" pitchFamily="34" charset="0"/>
                <a:ea typeface="Calibri" pitchFamily="34" charset="0"/>
                <a:cs typeface="Times New Roman" pitchFamily="18" charset="0"/>
              </a:rPr>
              <a:t>και λεκάνη (1924-2020) </a:t>
            </a:r>
            <a:endParaRPr kumimoji="0" lang="el-GR" sz="360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Μεθοδολογίες Μελέτης</a:t>
            </a:r>
          </a:p>
        </p:txBody>
      </p:sp>
      <p:sp>
        <p:nvSpPr>
          <p:cNvPr id="13315"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Υδρολογική Μοντελοποίηση</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Μοναδιαίο Υδρογράφημα </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Παροχή Αιχμής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Υδραυλική Προσομοίωση</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SCS - Curve Number Method</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Σύνθετο Υδρογράφημα</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Υδραυλικά μοντέλα (π.χ. HEC-RAS)</a:t>
            </a:r>
          </a:p>
        </p:txBody>
      </p:sp>
      <p:sp>
        <p:nvSpPr>
          <p:cNvPr id="4" name="Slide Number Placeholder 3"/>
          <p:cNvSpPr>
            <a:spLocks noGrp="1"/>
          </p:cNvSpPr>
          <p:nvPr>
            <p:ph type="sldNum" idx="12"/>
          </p:nvPr>
        </p:nvSpPr>
        <p:spPr/>
        <p:txBody>
          <a:bodyPr/>
          <a:lstStyle/>
          <a:p>
            <a:pPr>
              <a:defRPr/>
            </a:pPr>
            <a:fld id="{F15133BC-D758-435F-9283-72C6CDF6638E}" type="slidenum">
              <a:rPr lang="el-GR" smtClean="0"/>
              <a:pPr>
                <a:defRPr/>
              </a:pPr>
              <a:t>13</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Υδρολογική Μοντελοποίηση</a:t>
            </a:r>
          </a:p>
        </p:txBody>
      </p:sp>
      <p:sp>
        <p:nvSpPr>
          <p:cNvPr id="14339"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Μοναδιαίο Υδρογράφημα (Unit Hydrograph, Mockus 1957)</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Αναπτύχθηκε από την υπηρεσία Soil Conservation Survey των ΗΠΑ</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Από στατιστικά στοιχεία, υπολογίστηκε ένα αδιάστατο υδρογράφημα που αντιστοιχίζει</a:t>
            </a:r>
          </a:p>
          <a:p>
            <a:pPr lvl="2"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την αναλογία του χρόνου από την έναρξη της βροχόπτωσης προς το χρόνο της παροχής αιχμής (t/t</a:t>
            </a:r>
            <a:r>
              <a:rPr lang="el-GR" sz="2000" baseline="-33000" dirty="0" smtClean="0"/>
              <a:t>p</a:t>
            </a:r>
            <a:r>
              <a:rPr lang="el-GR" sz="2000" dirty="0" smtClean="0"/>
              <a:t>), με</a:t>
            </a:r>
          </a:p>
          <a:p>
            <a:pPr lvl="2"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την αναλογία της παροχής στον αντίστοιχο χρόνο προς την παροχή αιχμής (q/q</a:t>
            </a:r>
            <a:r>
              <a:rPr lang="el-GR" sz="2000" baseline="-33000" dirty="0" smtClean="0"/>
              <a:t>p</a:t>
            </a:r>
            <a:r>
              <a:rPr lang="el-GR" sz="2000" dirty="0" smtClean="0"/>
              <a:t>)</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Με δεδομένα κάποια μορφολογικά στοιχεία της λεκάνης, </a:t>
            </a:r>
          </a:p>
          <a:p>
            <a:pPr lvl="2"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υπολογίζονται τιμές χρόνου και παροχής για βροχόπτωση 1mm, και</a:t>
            </a:r>
          </a:p>
          <a:p>
            <a:pPr lvl="2"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κατασκευάζεται το μοναδιαίο υδρογράφημα της λεκάνης </a:t>
            </a:r>
          </a:p>
        </p:txBody>
      </p:sp>
      <p:sp>
        <p:nvSpPr>
          <p:cNvPr id="14340" name="Text Box 3"/>
          <p:cNvSpPr txBox="1">
            <a:spLocks noChangeArrowheads="1"/>
          </p:cNvSpPr>
          <p:nvPr/>
        </p:nvSpPr>
        <p:spPr bwMode="auto">
          <a:xfrm>
            <a:off x="6292850" y="287338"/>
            <a:ext cx="329565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 pos="3144838" algn="l"/>
              </a:tabLst>
            </a:pPr>
            <a:r>
              <a:rPr lang="el-GR" sz="1000">
                <a:solidFill>
                  <a:srgbClr val="3333FF"/>
                </a:solidFill>
              </a:rPr>
              <a:t>Υδρολογική Μοντελοποίηση – Μοναδιαίο Υδρογράφημα</a:t>
            </a:r>
          </a:p>
        </p:txBody>
      </p:sp>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14</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Υδρογραφήματα</a:t>
            </a:r>
            <a:endParaRPr lang="el-GR" dirty="0"/>
          </a:p>
        </p:txBody>
      </p:sp>
      <p:pic>
        <p:nvPicPr>
          <p:cNvPr id="9" name="Content Placeholder 8" descr="05x13"/>
          <p:cNvPicPr>
            <a:picLocks noGrp="1" noChangeAspect="1" noChangeArrowheads="1"/>
          </p:cNvPicPr>
          <p:nvPr>
            <p:ph sz="half" idx="2"/>
          </p:nvPr>
        </p:nvPicPr>
        <p:blipFill>
          <a:blip r:embed="rId2" cstate="print"/>
          <a:srcRect/>
          <a:stretch>
            <a:fillRect/>
          </a:stretch>
        </p:blipFill>
        <p:spPr bwMode="auto">
          <a:xfrm>
            <a:off x="5114925" y="2960582"/>
            <a:ext cx="4459288" cy="2594187"/>
          </a:xfrm>
          <a:prstGeom prst="rect">
            <a:avLst/>
          </a:prstGeom>
          <a:noFill/>
          <a:ln w="9525">
            <a:solidFill>
              <a:schemeClr val="tx1"/>
            </a:solidFill>
            <a:miter lim="800000"/>
            <a:headEnd/>
            <a:tailEnd/>
          </a:ln>
        </p:spPr>
      </p:pic>
      <p:pic>
        <p:nvPicPr>
          <p:cNvPr id="10" name="Picture 11" descr="F:\Αναλυση υδρογραφηματος-συντελεστης στειρευσης\Μοναδιαίο υδρογραμμα_1.jpg"/>
          <p:cNvPicPr>
            <a:picLocks noGrp="1" noChangeAspect="1"/>
          </p:cNvPicPr>
          <p:nvPr>
            <p:ph sz="half" idx="1"/>
          </p:nvPr>
        </p:nvPicPr>
        <p:blipFill>
          <a:blip r:embed="rId3" cstate="print"/>
          <a:srcRect/>
          <a:stretch>
            <a:fillRect/>
          </a:stretch>
        </p:blipFill>
        <p:spPr bwMode="auto">
          <a:xfrm>
            <a:off x="503238" y="2849664"/>
            <a:ext cx="4459287" cy="2816022"/>
          </a:xfrm>
          <a:prstGeom prst="rect">
            <a:avLst/>
          </a:prstGeom>
          <a:noFill/>
          <a:ln w="9525">
            <a:noFill/>
            <a:miter lim="800000"/>
            <a:headEnd/>
            <a:tailEnd/>
          </a:ln>
        </p:spPr>
      </p:pic>
      <p:sp>
        <p:nvSpPr>
          <p:cNvPr id="5" name="Slide Number Placeholder 4"/>
          <p:cNvSpPr>
            <a:spLocks noGrp="1"/>
          </p:cNvSpPr>
          <p:nvPr>
            <p:ph type="sldNum" idx="12"/>
          </p:nvPr>
        </p:nvSpPr>
        <p:spPr/>
        <p:txBody>
          <a:bodyPr/>
          <a:lstStyle/>
          <a:p>
            <a:pPr>
              <a:defRPr/>
            </a:pPr>
            <a:fld id="{558812A2-E6F6-4F38-8B16-06A8F1E08132}" type="slidenum">
              <a:rPr lang="el-GR" smtClean="0"/>
              <a:pPr>
                <a:defRPr/>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Υδρογραφήματα</a:t>
            </a:r>
            <a:endParaRPr lang="el-GR" dirty="0"/>
          </a:p>
        </p:txBody>
      </p:sp>
      <p:pic>
        <p:nvPicPr>
          <p:cNvPr id="87042" name="Picture 2" descr="Climate change and risk of flooding (Chapter 2) - Floods in a Changing  Climate"/>
          <p:cNvPicPr>
            <a:picLocks noGrp="1" noChangeAspect="1" noChangeArrowheads="1"/>
          </p:cNvPicPr>
          <p:nvPr>
            <p:ph idx="1"/>
          </p:nvPr>
        </p:nvPicPr>
        <p:blipFill>
          <a:blip r:embed="rId2" cstate="print"/>
          <a:srcRect/>
          <a:stretch>
            <a:fillRect/>
          </a:stretch>
        </p:blipFill>
        <p:spPr bwMode="auto">
          <a:xfrm>
            <a:off x="359792" y="1787001"/>
            <a:ext cx="6224188" cy="4873156"/>
          </a:xfrm>
          <a:prstGeom prst="rect">
            <a:avLst/>
          </a:prstGeom>
          <a:noFill/>
        </p:spPr>
      </p:pic>
      <p:pic>
        <p:nvPicPr>
          <p:cNvPr id="87044" name="Picture 4" descr="fig-13.6"/>
          <p:cNvPicPr>
            <a:picLocks noChangeAspect="1" noChangeArrowheads="1"/>
          </p:cNvPicPr>
          <p:nvPr/>
        </p:nvPicPr>
        <p:blipFill>
          <a:blip r:embed="rId3" cstate="print"/>
          <a:srcRect/>
          <a:stretch>
            <a:fillRect/>
          </a:stretch>
        </p:blipFill>
        <p:spPr bwMode="auto">
          <a:xfrm>
            <a:off x="6552480" y="5868069"/>
            <a:ext cx="3388271" cy="1343716"/>
          </a:xfrm>
          <a:prstGeom prst="rect">
            <a:avLst/>
          </a:prstGeom>
          <a:noFill/>
        </p:spPr>
      </p:pic>
      <p:sp>
        <p:nvSpPr>
          <p:cNvPr id="11" name="Oval 10"/>
          <p:cNvSpPr/>
          <p:nvPr/>
        </p:nvSpPr>
        <p:spPr bwMode="auto">
          <a:xfrm>
            <a:off x="863848" y="3059757"/>
            <a:ext cx="144016" cy="144016"/>
          </a:xfrm>
          <a:prstGeom prst="ellipse">
            <a:avLst/>
          </a:prstGeom>
          <a:solidFill>
            <a:srgbClr val="00B8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12" name="Oval 11"/>
          <p:cNvSpPr/>
          <p:nvPr/>
        </p:nvSpPr>
        <p:spPr bwMode="auto">
          <a:xfrm>
            <a:off x="2232000" y="3059757"/>
            <a:ext cx="144016" cy="144016"/>
          </a:xfrm>
          <a:prstGeom prst="ellipse">
            <a:avLst/>
          </a:prstGeom>
          <a:solidFill>
            <a:srgbClr val="00B8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13" name="Oval 12"/>
          <p:cNvSpPr/>
          <p:nvPr/>
        </p:nvSpPr>
        <p:spPr bwMode="auto">
          <a:xfrm>
            <a:off x="4824288" y="3059757"/>
            <a:ext cx="144016" cy="144016"/>
          </a:xfrm>
          <a:prstGeom prst="ellipse">
            <a:avLst/>
          </a:prstGeom>
          <a:solidFill>
            <a:srgbClr val="00B8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14" name="Oval 13"/>
          <p:cNvSpPr/>
          <p:nvPr/>
        </p:nvSpPr>
        <p:spPr bwMode="auto">
          <a:xfrm>
            <a:off x="6480472" y="3059757"/>
            <a:ext cx="144016" cy="144016"/>
          </a:xfrm>
          <a:prstGeom prst="ellipse">
            <a:avLst/>
          </a:prstGeom>
          <a:solidFill>
            <a:srgbClr val="00B8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15" name="Oval 14"/>
          <p:cNvSpPr/>
          <p:nvPr/>
        </p:nvSpPr>
        <p:spPr bwMode="auto">
          <a:xfrm>
            <a:off x="863848" y="5724053"/>
            <a:ext cx="144016" cy="144016"/>
          </a:xfrm>
          <a:prstGeom prst="ellipse">
            <a:avLst/>
          </a:prstGeom>
          <a:solidFill>
            <a:srgbClr val="00B8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16" name="Oval 15"/>
          <p:cNvSpPr/>
          <p:nvPr/>
        </p:nvSpPr>
        <p:spPr bwMode="auto">
          <a:xfrm>
            <a:off x="2232000" y="5724053"/>
            <a:ext cx="144016" cy="144016"/>
          </a:xfrm>
          <a:prstGeom prst="ellipse">
            <a:avLst/>
          </a:prstGeom>
          <a:solidFill>
            <a:srgbClr val="00B8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17" name="Oval 16"/>
          <p:cNvSpPr/>
          <p:nvPr/>
        </p:nvSpPr>
        <p:spPr bwMode="auto">
          <a:xfrm>
            <a:off x="4176216" y="5724053"/>
            <a:ext cx="144016" cy="144016"/>
          </a:xfrm>
          <a:prstGeom prst="ellipse">
            <a:avLst/>
          </a:prstGeom>
          <a:solidFill>
            <a:srgbClr val="00B8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18" name="Oval 17"/>
          <p:cNvSpPr/>
          <p:nvPr/>
        </p:nvSpPr>
        <p:spPr bwMode="auto">
          <a:xfrm>
            <a:off x="5832400" y="5724053"/>
            <a:ext cx="144016" cy="144016"/>
          </a:xfrm>
          <a:prstGeom prst="ellipse">
            <a:avLst/>
          </a:prstGeom>
          <a:solidFill>
            <a:srgbClr val="00B8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19" name="Oval 18"/>
          <p:cNvSpPr/>
          <p:nvPr/>
        </p:nvSpPr>
        <p:spPr bwMode="auto">
          <a:xfrm>
            <a:off x="4248224" y="4931965"/>
            <a:ext cx="144016" cy="144016"/>
          </a:xfrm>
          <a:prstGeom prst="ellipse">
            <a:avLst/>
          </a:prstGeom>
          <a:solidFill>
            <a:srgbClr val="00B8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20" name="Oval 19"/>
          <p:cNvSpPr/>
          <p:nvPr/>
        </p:nvSpPr>
        <p:spPr bwMode="auto">
          <a:xfrm>
            <a:off x="2232000" y="5003973"/>
            <a:ext cx="144016" cy="144016"/>
          </a:xfrm>
          <a:prstGeom prst="ellipse">
            <a:avLst/>
          </a:prstGeom>
          <a:solidFill>
            <a:srgbClr val="00B8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21" name="Freeform 20"/>
          <p:cNvSpPr/>
          <p:nvPr/>
        </p:nvSpPr>
        <p:spPr bwMode="auto">
          <a:xfrm>
            <a:off x="4274193" y="4606376"/>
            <a:ext cx="380309" cy="433137"/>
          </a:xfrm>
          <a:custGeom>
            <a:avLst/>
            <a:gdLst>
              <a:gd name="connsiteX0" fmla="*/ 50300 w 380309"/>
              <a:gd name="connsiteY0" fmla="*/ 398761 h 433137"/>
              <a:gd name="connsiteX1" fmla="*/ 50300 w 380309"/>
              <a:gd name="connsiteY1" fmla="*/ 398761 h 433137"/>
              <a:gd name="connsiteX2" fmla="*/ 36550 w 380309"/>
              <a:gd name="connsiteY2" fmla="*/ 247507 h 433137"/>
              <a:gd name="connsiteX3" fmla="*/ 43425 w 380309"/>
              <a:gd name="connsiteY3" fmla="*/ 226881 h 433137"/>
              <a:gd name="connsiteX4" fmla="*/ 50300 w 380309"/>
              <a:gd name="connsiteY4" fmla="*/ 199380 h 433137"/>
              <a:gd name="connsiteX5" fmla="*/ 64051 w 380309"/>
              <a:gd name="connsiteY5" fmla="*/ 158129 h 433137"/>
              <a:gd name="connsiteX6" fmla="*/ 84676 w 380309"/>
              <a:gd name="connsiteY6" fmla="*/ 68752 h 433137"/>
              <a:gd name="connsiteX7" fmla="*/ 98427 w 380309"/>
              <a:gd name="connsiteY7" fmla="*/ 55001 h 433137"/>
              <a:gd name="connsiteX8" fmla="*/ 119052 w 380309"/>
              <a:gd name="connsiteY8" fmla="*/ 13750 h 433137"/>
              <a:gd name="connsiteX9" fmla="*/ 139678 w 380309"/>
              <a:gd name="connsiteY9" fmla="*/ 0 h 433137"/>
              <a:gd name="connsiteX10" fmla="*/ 215305 w 380309"/>
              <a:gd name="connsiteY10" fmla="*/ 13750 h 433137"/>
              <a:gd name="connsiteX11" fmla="*/ 229055 w 380309"/>
              <a:gd name="connsiteY11" fmla="*/ 27501 h 433137"/>
              <a:gd name="connsiteX12" fmla="*/ 249681 w 380309"/>
              <a:gd name="connsiteY12" fmla="*/ 41251 h 433137"/>
              <a:gd name="connsiteX13" fmla="*/ 290932 w 380309"/>
              <a:gd name="connsiteY13" fmla="*/ 55001 h 433137"/>
              <a:gd name="connsiteX14" fmla="*/ 304682 w 380309"/>
              <a:gd name="connsiteY14" fmla="*/ 68752 h 433137"/>
              <a:gd name="connsiteX15" fmla="*/ 325308 w 380309"/>
              <a:gd name="connsiteY15" fmla="*/ 75627 h 433137"/>
              <a:gd name="connsiteX16" fmla="*/ 345933 w 380309"/>
              <a:gd name="connsiteY16" fmla="*/ 89377 h 433137"/>
              <a:gd name="connsiteX17" fmla="*/ 352809 w 380309"/>
              <a:gd name="connsiteY17" fmla="*/ 110003 h 433137"/>
              <a:gd name="connsiteX18" fmla="*/ 366559 w 380309"/>
              <a:gd name="connsiteY18" fmla="*/ 165004 h 433137"/>
              <a:gd name="connsiteX19" fmla="*/ 380309 w 380309"/>
              <a:gd name="connsiteY19" fmla="*/ 206256 h 433137"/>
              <a:gd name="connsiteX20" fmla="*/ 373434 w 380309"/>
              <a:gd name="connsiteY20" fmla="*/ 350635 h 433137"/>
              <a:gd name="connsiteX21" fmla="*/ 332183 w 380309"/>
              <a:gd name="connsiteY21" fmla="*/ 398761 h 433137"/>
              <a:gd name="connsiteX22" fmla="*/ 249681 w 380309"/>
              <a:gd name="connsiteY22" fmla="*/ 412511 h 433137"/>
              <a:gd name="connsiteX23" fmla="*/ 229055 w 380309"/>
              <a:gd name="connsiteY23" fmla="*/ 419386 h 433137"/>
              <a:gd name="connsiteX24" fmla="*/ 201554 w 380309"/>
              <a:gd name="connsiteY24" fmla="*/ 426262 h 433137"/>
              <a:gd name="connsiteX25" fmla="*/ 153428 w 380309"/>
              <a:gd name="connsiteY25" fmla="*/ 433137 h 433137"/>
              <a:gd name="connsiteX26" fmla="*/ 22799 w 380309"/>
              <a:gd name="connsiteY26" fmla="*/ 426262 h 433137"/>
              <a:gd name="connsiteX27" fmla="*/ 2174 w 380309"/>
              <a:gd name="connsiteY27" fmla="*/ 412511 h 433137"/>
              <a:gd name="connsiteX28" fmla="*/ 50300 w 380309"/>
              <a:gd name="connsiteY28" fmla="*/ 398761 h 43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0309" h="433137">
                <a:moveTo>
                  <a:pt x="50300" y="398761"/>
                </a:moveTo>
                <a:lnTo>
                  <a:pt x="50300" y="398761"/>
                </a:lnTo>
                <a:cubicBezTo>
                  <a:pt x="20861" y="320254"/>
                  <a:pt x="24207" y="352428"/>
                  <a:pt x="36550" y="247507"/>
                </a:cubicBezTo>
                <a:cubicBezTo>
                  <a:pt x="37397" y="240309"/>
                  <a:pt x="41434" y="233849"/>
                  <a:pt x="43425" y="226881"/>
                </a:cubicBezTo>
                <a:cubicBezTo>
                  <a:pt x="46021" y="217795"/>
                  <a:pt x="47585" y="208431"/>
                  <a:pt x="50300" y="199380"/>
                </a:cubicBezTo>
                <a:cubicBezTo>
                  <a:pt x="54465" y="185497"/>
                  <a:pt x="64051" y="158129"/>
                  <a:pt x="64051" y="158129"/>
                </a:cubicBezTo>
                <a:cubicBezTo>
                  <a:pt x="65942" y="144894"/>
                  <a:pt x="72093" y="81335"/>
                  <a:pt x="84676" y="68752"/>
                </a:cubicBezTo>
                <a:lnTo>
                  <a:pt x="98427" y="55001"/>
                </a:lnTo>
                <a:cubicBezTo>
                  <a:pt x="104018" y="38227"/>
                  <a:pt x="105725" y="27077"/>
                  <a:pt x="119052" y="13750"/>
                </a:cubicBezTo>
                <a:cubicBezTo>
                  <a:pt x="124895" y="7907"/>
                  <a:pt x="132803" y="4583"/>
                  <a:pt x="139678" y="0"/>
                </a:cubicBezTo>
                <a:cubicBezTo>
                  <a:pt x="145269" y="799"/>
                  <a:pt x="202340" y="7267"/>
                  <a:pt x="215305" y="13750"/>
                </a:cubicBezTo>
                <a:cubicBezTo>
                  <a:pt x="221103" y="16649"/>
                  <a:pt x="223993" y="23452"/>
                  <a:pt x="229055" y="27501"/>
                </a:cubicBezTo>
                <a:cubicBezTo>
                  <a:pt x="235507" y="32663"/>
                  <a:pt x="242130" y="37895"/>
                  <a:pt x="249681" y="41251"/>
                </a:cubicBezTo>
                <a:cubicBezTo>
                  <a:pt x="262926" y="47137"/>
                  <a:pt x="290932" y="55001"/>
                  <a:pt x="290932" y="55001"/>
                </a:cubicBezTo>
                <a:cubicBezTo>
                  <a:pt x="295515" y="59585"/>
                  <a:pt x="299124" y="65417"/>
                  <a:pt x="304682" y="68752"/>
                </a:cubicBezTo>
                <a:cubicBezTo>
                  <a:pt x="310896" y="72481"/>
                  <a:pt x="318826" y="72386"/>
                  <a:pt x="325308" y="75627"/>
                </a:cubicBezTo>
                <a:cubicBezTo>
                  <a:pt x="332698" y="79322"/>
                  <a:pt x="339058" y="84794"/>
                  <a:pt x="345933" y="89377"/>
                </a:cubicBezTo>
                <a:cubicBezTo>
                  <a:pt x="348225" y="96252"/>
                  <a:pt x="350902" y="103011"/>
                  <a:pt x="352809" y="110003"/>
                </a:cubicBezTo>
                <a:cubicBezTo>
                  <a:pt x="357781" y="128235"/>
                  <a:pt x="360583" y="147076"/>
                  <a:pt x="366559" y="165004"/>
                </a:cubicBezTo>
                <a:lnTo>
                  <a:pt x="380309" y="206256"/>
                </a:lnTo>
                <a:cubicBezTo>
                  <a:pt x="378017" y="254382"/>
                  <a:pt x="379410" y="302826"/>
                  <a:pt x="373434" y="350635"/>
                </a:cubicBezTo>
                <a:cubicBezTo>
                  <a:pt x="371938" y="362601"/>
                  <a:pt x="335017" y="395927"/>
                  <a:pt x="332183" y="398761"/>
                </a:cubicBezTo>
                <a:cubicBezTo>
                  <a:pt x="312469" y="418475"/>
                  <a:pt x="277182" y="407928"/>
                  <a:pt x="249681" y="412511"/>
                </a:cubicBezTo>
                <a:cubicBezTo>
                  <a:pt x="242532" y="413702"/>
                  <a:pt x="236023" y="417395"/>
                  <a:pt x="229055" y="419386"/>
                </a:cubicBezTo>
                <a:cubicBezTo>
                  <a:pt x="219969" y="421982"/>
                  <a:pt x="210851" y="424572"/>
                  <a:pt x="201554" y="426262"/>
                </a:cubicBezTo>
                <a:cubicBezTo>
                  <a:pt x="185611" y="429161"/>
                  <a:pt x="169470" y="430845"/>
                  <a:pt x="153428" y="433137"/>
                </a:cubicBezTo>
                <a:cubicBezTo>
                  <a:pt x="109885" y="430845"/>
                  <a:pt x="66223" y="430210"/>
                  <a:pt x="22799" y="426262"/>
                </a:cubicBezTo>
                <a:cubicBezTo>
                  <a:pt x="0" y="424189"/>
                  <a:pt x="2174" y="424885"/>
                  <a:pt x="2174" y="412511"/>
                </a:cubicBezTo>
                <a:lnTo>
                  <a:pt x="50300" y="398761"/>
                </a:lnTo>
                <a:close/>
              </a:path>
            </a:pathLst>
          </a:custGeom>
          <a:solidFill>
            <a:srgbClr val="92D050">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l-GR" sz="1800" b="0" i="0" u="none" strike="noStrike" cap="none" normalizeH="0" baseline="0" smtClean="0">
              <a:ln>
                <a:noFill/>
              </a:ln>
              <a:effectLst/>
              <a:latin typeface="Arial" charset="0"/>
              <a:cs typeface="Arial Unicode MS" charset="0"/>
            </a:endParaRPr>
          </a:p>
        </p:txBody>
      </p:sp>
      <p:sp>
        <p:nvSpPr>
          <p:cNvPr id="22" name="Slide Number Placeholder 21"/>
          <p:cNvSpPr>
            <a:spLocks noGrp="1"/>
          </p:cNvSpPr>
          <p:nvPr>
            <p:ph type="sldNum" idx="12"/>
          </p:nvPr>
        </p:nvSpPr>
        <p:spPr/>
        <p:txBody>
          <a:bodyPr/>
          <a:lstStyle/>
          <a:p>
            <a:pPr>
              <a:defRPr/>
            </a:pPr>
            <a:fld id="{F15133BC-D758-435F-9283-72C6CDF6638E}" type="slidenum">
              <a:rPr lang="el-GR" smtClean="0"/>
              <a:pPr>
                <a:defRPr/>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Υδρολογική Μοντελοποίηση</a:t>
            </a:r>
          </a:p>
        </p:txBody>
      </p:sp>
      <p:sp>
        <p:nvSpPr>
          <p:cNvPr id="1028" name="Text Box 2"/>
          <p:cNvSpPr txBox="1">
            <a:spLocks noChangeArrowheads="1"/>
          </p:cNvSpPr>
          <p:nvPr/>
        </p:nvSpPr>
        <p:spPr bwMode="auto">
          <a:xfrm>
            <a:off x="6292850" y="287338"/>
            <a:ext cx="329565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 pos="3144838" algn="l"/>
              </a:tabLst>
            </a:pPr>
            <a:r>
              <a:rPr lang="el-GR" sz="1000">
                <a:solidFill>
                  <a:srgbClr val="3333FF"/>
                </a:solidFill>
              </a:rPr>
              <a:t>Υδρολογική Μοντελοποίηση – Μοναδιαίο Υδρογράφημα</a:t>
            </a:r>
          </a:p>
        </p:txBody>
      </p:sp>
      <p:pic>
        <p:nvPicPr>
          <p:cNvPr id="1029" name="Picture 3"/>
          <p:cNvPicPr>
            <a:picLocks noChangeAspect="1" noChangeArrowheads="1"/>
          </p:cNvPicPr>
          <p:nvPr/>
        </p:nvPicPr>
        <p:blipFill>
          <a:blip r:embed="rId4" cstate="print"/>
          <a:srcRect/>
          <a:stretch>
            <a:fillRect/>
          </a:stretch>
        </p:blipFill>
        <p:spPr bwMode="auto">
          <a:xfrm>
            <a:off x="539750" y="1460500"/>
            <a:ext cx="2600325" cy="5380038"/>
          </a:xfrm>
          <a:prstGeom prst="rect">
            <a:avLst/>
          </a:prstGeom>
          <a:noFill/>
          <a:ln w="9525">
            <a:noFill/>
            <a:round/>
            <a:headEnd/>
            <a:tailEnd/>
          </a:ln>
        </p:spPr>
      </p:pic>
      <p:graphicFrame>
        <p:nvGraphicFramePr>
          <p:cNvPr id="1026" name="Object 4"/>
          <p:cNvGraphicFramePr>
            <a:graphicFrameLocks noChangeAspect="1"/>
          </p:cNvGraphicFramePr>
          <p:nvPr/>
        </p:nvGraphicFramePr>
        <p:xfrm>
          <a:off x="3600450" y="2160588"/>
          <a:ext cx="5940425" cy="3419475"/>
        </p:xfrm>
        <a:graphic>
          <a:graphicData uri="http://schemas.openxmlformats.org/presentationml/2006/ole">
            <p:oleObj spid="_x0000_s1026" r:id="rId5" imgW="6069692" imgH="3491862" progId="">
              <p:embed/>
            </p:oleObj>
          </a:graphicData>
        </a:graphic>
      </p:graphicFrame>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17</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Υδρολογική Μοντελοποίηση</a:t>
            </a:r>
          </a:p>
        </p:txBody>
      </p:sp>
      <p:sp>
        <p:nvSpPr>
          <p:cNvPr id="15363"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Πρέπει να υπολογιστούν οι τιμές του χρόνου αιχμής (time to peak runoff) T</a:t>
            </a:r>
            <a:r>
              <a:rPr lang="el-GR" baseline="-33000" dirty="0" smtClean="0"/>
              <a:t>p</a:t>
            </a:r>
            <a:r>
              <a:rPr lang="el-GR" dirty="0" smtClean="0"/>
              <a:t> και της παροχής αιχμής (peak runoff rate) q</a:t>
            </a:r>
            <a:r>
              <a:rPr lang="el-GR" baseline="-33000" dirty="0" smtClean="0"/>
              <a:t>p</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Ο χρόνος παροχής αιχμής t</a:t>
            </a:r>
            <a:r>
              <a:rPr lang="el-GR" baseline="-33000" dirty="0" smtClean="0"/>
              <a:t>p</a:t>
            </a:r>
            <a:r>
              <a:rPr lang="el-GR" dirty="0" smtClean="0"/>
              <a:t> είναι συνάρτηση του χρόνου συγκέντρωσης ή συρροής (concentration time) T</a:t>
            </a:r>
            <a:r>
              <a:rPr lang="el-GR" baseline="-33000" dirty="0" smtClean="0"/>
              <a:t>c</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Ο χρόνος συγκέντρωσης είναι συνάρτηση </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της μέγιστης διαδρομής απορροής (μήκος κύριας μισγάγγειας) L</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της μέσης κλίσης της κύριας μισγάγγειας S</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Η παροχή αιχμής είναι συνάρτηση</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της ενεργής βροχόπτωσης Q (το τμήμα της βροχόπτωσης που απορρέει)</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της έκτασης της λεκάνης A</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του χρόνου παροχής αιχμής T</a:t>
            </a:r>
            <a:r>
              <a:rPr lang="el-GR" baseline="-33000" dirty="0" smtClean="0"/>
              <a:t>p</a:t>
            </a:r>
          </a:p>
        </p:txBody>
      </p:sp>
      <p:sp>
        <p:nvSpPr>
          <p:cNvPr id="15364" name="Text Box 3"/>
          <p:cNvSpPr txBox="1">
            <a:spLocks noChangeArrowheads="1"/>
          </p:cNvSpPr>
          <p:nvPr/>
        </p:nvSpPr>
        <p:spPr bwMode="auto">
          <a:xfrm>
            <a:off x="6292850" y="287338"/>
            <a:ext cx="329565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 pos="3144838" algn="l"/>
              </a:tabLst>
            </a:pPr>
            <a:r>
              <a:rPr lang="el-GR" sz="1000">
                <a:solidFill>
                  <a:srgbClr val="3333FF"/>
                </a:solidFill>
              </a:rPr>
              <a:t>Υδρολογική Μοντελοποίηση – Μοναδιαίο Υδρογράφημα</a:t>
            </a:r>
          </a:p>
        </p:txBody>
      </p:sp>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18</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Υδρολογική Μοντελοποίηση</a:t>
            </a:r>
          </a:p>
        </p:txBody>
      </p:sp>
      <p:sp>
        <p:nvSpPr>
          <p:cNvPr id="16387"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Η παροχή αιχμής υπολογίζεται ως εξής:</a:t>
            </a:r>
          </a:p>
        </p:txBody>
      </p:sp>
      <p:sp>
        <p:nvSpPr>
          <p:cNvPr id="16388" name="Text Box 3"/>
          <p:cNvSpPr txBox="1">
            <a:spLocks noChangeArrowheads="1"/>
          </p:cNvSpPr>
          <p:nvPr/>
        </p:nvSpPr>
        <p:spPr bwMode="auto">
          <a:xfrm>
            <a:off x="6292850" y="287338"/>
            <a:ext cx="329565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 pos="3144838" algn="l"/>
              </a:tabLst>
            </a:pPr>
            <a:r>
              <a:rPr lang="el-GR" sz="1000">
                <a:solidFill>
                  <a:srgbClr val="3333FF"/>
                </a:solidFill>
              </a:rPr>
              <a:t>Υδρολογική Μοντελοποίηση – Μοναδιαίο Υδρογράφημα</a:t>
            </a:r>
          </a:p>
        </p:txBody>
      </p:sp>
      <p:sp>
        <p:nvSpPr>
          <p:cNvPr id="16389" name="Text Box 4"/>
          <p:cNvSpPr txBox="1">
            <a:spLocks noChangeArrowheads="1"/>
          </p:cNvSpPr>
          <p:nvPr/>
        </p:nvSpPr>
        <p:spPr bwMode="auto">
          <a:xfrm>
            <a:off x="3008313" y="4335463"/>
            <a:ext cx="4375150" cy="504825"/>
          </a:xfrm>
          <a:prstGeom prst="rect">
            <a:avLst/>
          </a:prstGeom>
          <a:noFill/>
          <a:ln w="9525">
            <a:noFill/>
            <a:round/>
            <a:headEnd/>
            <a:tailEnd/>
          </a:ln>
        </p:spPr>
        <p:txBody>
          <a:bodyPr tIns="53340"/>
          <a:lstStyle/>
          <a:p>
            <a:pPr indent="252413" algn="just">
              <a:lnSpc>
                <a:spcPct val="95000"/>
              </a:lnSpc>
              <a:spcAft>
                <a:spcPts val="600"/>
              </a:spcAft>
              <a:tabLst>
                <a:tab pos="449263" algn="l"/>
                <a:tab pos="898525" algn="l"/>
                <a:tab pos="1347788" algn="l"/>
                <a:tab pos="1797050" algn="l"/>
                <a:tab pos="2246313" algn="l"/>
                <a:tab pos="2695575" algn="l"/>
                <a:tab pos="3144838" algn="l"/>
                <a:tab pos="3594100" algn="l"/>
                <a:tab pos="4043363" algn="l"/>
              </a:tabLst>
            </a:pPr>
            <a:r>
              <a:rPr lang="el-GR" sz="1200">
                <a:solidFill>
                  <a:srgbClr val="000000"/>
                </a:solidFill>
                <a:latin typeface="Times New Roman" pitchFamily="16" charset="0"/>
                <a:cs typeface="Times New Roman" pitchFamily="16" charset="0"/>
              </a:rPr>
              <a:t>εμπειρική εξίσωση </a:t>
            </a:r>
            <a:r>
              <a:rPr lang="en-US" sz="1200">
                <a:solidFill>
                  <a:srgbClr val="000000"/>
                </a:solidFill>
                <a:latin typeface="Times New Roman" pitchFamily="16" charset="0"/>
                <a:cs typeface="Times New Roman" pitchFamily="16" charset="0"/>
              </a:rPr>
              <a:t>Kirpich</a:t>
            </a:r>
          </a:p>
        </p:txBody>
      </p:sp>
      <p:pic>
        <p:nvPicPr>
          <p:cNvPr id="16390" name="Picture 5"/>
          <p:cNvPicPr>
            <a:picLocks noChangeAspect="1" noChangeArrowheads="1"/>
          </p:cNvPicPr>
          <p:nvPr/>
        </p:nvPicPr>
        <p:blipFill>
          <a:blip r:embed="rId3" cstate="print"/>
          <a:srcRect/>
          <a:stretch>
            <a:fillRect/>
          </a:stretch>
        </p:blipFill>
        <p:spPr bwMode="auto">
          <a:xfrm>
            <a:off x="1260475" y="2305050"/>
            <a:ext cx="1701800" cy="784225"/>
          </a:xfrm>
          <a:prstGeom prst="rect">
            <a:avLst/>
          </a:prstGeom>
          <a:noFill/>
          <a:ln w="9525">
            <a:noFill/>
            <a:round/>
            <a:headEnd/>
            <a:tailEnd/>
          </a:ln>
        </p:spPr>
      </p:pic>
      <p:pic>
        <p:nvPicPr>
          <p:cNvPr id="16391" name="Picture 6"/>
          <p:cNvPicPr>
            <a:picLocks noChangeAspect="1" noChangeArrowheads="1"/>
          </p:cNvPicPr>
          <p:nvPr/>
        </p:nvPicPr>
        <p:blipFill>
          <a:blip r:embed="rId4" cstate="print"/>
          <a:srcRect/>
          <a:stretch>
            <a:fillRect/>
          </a:stretch>
        </p:blipFill>
        <p:spPr bwMode="auto">
          <a:xfrm>
            <a:off x="1260475" y="3482975"/>
            <a:ext cx="1174750" cy="504825"/>
          </a:xfrm>
          <a:prstGeom prst="rect">
            <a:avLst/>
          </a:prstGeom>
          <a:noFill/>
          <a:ln w="9525">
            <a:noFill/>
            <a:round/>
            <a:headEnd/>
            <a:tailEnd/>
          </a:ln>
        </p:spPr>
      </p:pic>
      <p:pic>
        <p:nvPicPr>
          <p:cNvPr id="16392" name="Picture 7"/>
          <p:cNvPicPr>
            <a:picLocks noChangeAspect="1" noChangeArrowheads="1"/>
          </p:cNvPicPr>
          <p:nvPr/>
        </p:nvPicPr>
        <p:blipFill>
          <a:blip r:embed="rId5" cstate="print"/>
          <a:srcRect/>
          <a:stretch>
            <a:fillRect/>
          </a:stretch>
        </p:blipFill>
        <p:spPr bwMode="auto">
          <a:xfrm>
            <a:off x="1260475" y="4995863"/>
            <a:ext cx="7559675" cy="1303337"/>
          </a:xfrm>
          <a:prstGeom prst="rect">
            <a:avLst/>
          </a:prstGeom>
          <a:noFill/>
          <a:ln w="9525">
            <a:noFill/>
            <a:round/>
            <a:headEnd/>
            <a:tailEnd/>
          </a:ln>
        </p:spPr>
      </p:pic>
      <p:pic>
        <p:nvPicPr>
          <p:cNvPr id="16393" name="Picture 8"/>
          <p:cNvPicPr>
            <a:picLocks noChangeAspect="1" noChangeArrowheads="1"/>
          </p:cNvPicPr>
          <p:nvPr/>
        </p:nvPicPr>
        <p:blipFill>
          <a:blip r:embed="rId6" cstate="print"/>
          <a:srcRect/>
          <a:stretch>
            <a:fillRect/>
          </a:stretch>
        </p:blipFill>
        <p:spPr bwMode="auto">
          <a:xfrm>
            <a:off x="1260475" y="4324350"/>
            <a:ext cx="2038350" cy="533400"/>
          </a:xfrm>
          <a:prstGeom prst="rect">
            <a:avLst/>
          </a:prstGeom>
          <a:noFill/>
          <a:ln w="9525">
            <a:noFill/>
            <a:round/>
            <a:headEnd/>
            <a:tailEnd/>
          </a:ln>
        </p:spPr>
      </p:pic>
      <p:pic>
        <p:nvPicPr>
          <p:cNvPr id="16394" name="Picture 9"/>
          <p:cNvPicPr>
            <a:picLocks noChangeAspect="1" noChangeArrowheads="1"/>
          </p:cNvPicPr>
          <p:nvPr/>
        </p:nvPicPr>
        <p:blipFill>
          <a:blip r:embed="rId7" cstate="print"/>
          <a:srcRect/>
          <a:stretch>
            <a:fillRect/>
          </a:stretch>
        </p:blipFill>
        <p:spPr bwMode="auto">
          <a:xfrm>
            <a:off x="3203575" y="2473325"/>
            <a:ext cx="4333875" cy="1247775"/>
          </a:xfrm>
          <a:prstGeom prst="rect">
            <a:avLst/>
          </a:prstGeom>
          <a:noFill/>
          <a:ln w="9525">
            <a:noFill/>
            <a:round/>
            <a:headEnd/>
            <a:tailEnd/>
          </a:ln>
        </p:spPr>
      </p:pic>
      <p:pic>
        <p:nvPicPr>
          <p:cNvPr id="16395" name="Picture 10"/>
          <p:cNvPicPr>
            <a:picLocks noChangeAspect="1" noChangeArrowheads="1"/>
          </p:cNvPicPr>
          <p:nvPr/>
        </p:nvPicPr>
        <p:blipFill>
          <a:blip r:embed="rId8" cstate="print"/>
          <a:srcRect/>
          <a:stretch>
            <a:fillRect/>
          </a:stretch>
        </p:blipFill>
        <p:spPr bwMode="auto">
          <a:xfrm>
            <a:off x="6575425" y="4319588"/>
            <a:ext cx="2965450" cy="1174750"/>
          </a:xfrm>
          <a:prstGeom prst="rect">
            <a:avLst/>
          </a:prstGeom>
          <a:noFill/>
          <a:ln w="9525">
            <a:noFill/>
            <a:round/>
            <a:headEnd/>
            <a:tailEnd/>
          </a:ln>
        </p:spPr>
      </p:pic>
      <p:sp>
        <p:nvSpPr>
          <p:cNvPr id="16396" name="Text Box 11"/>
          <p:cNvSpPr txBox="1">
            <a:spLocks noChangeArrowheads="1"/>
          </p:cNvSpPr>
          <p:nvPr/>
        </p:nvSpPr>
        <p:spPr bwMode="auto">
          <a:xfrm>
            <a:off x="6443663" y="4140200"/>
            <a:ext cx="2519362" cy="438150"/>
          </a:xfrm>
          <a:prstGeom prst="rect">
            <a:avLst/>
          </a:prstGeom>
          <a:noFill/>
          <a:ln w="9525">
            <a:noFill/>
            <a:round/>
            <a:headEnd/>
            <a:tailEnd/>
          </a:ln>
        </p:spPr>
        <p:txBody>
          <a:bodyPr lIns="90000" tIns="52620" rIns="90000" bIns="45000"/>
          <a:lstStyle/>
          <a:p>
            <a:pPr indent="252413" algn="just">
              <a:lnSpc>
                <a:spcPct val="95000"/>
              </a:lnSpc>
              <a:spcAft>
                <a:spcPts val="600"/>
              </a:spcAft>
              <a:tabLst>
                <a:tab pos="449263" algn="l"/>
                <a:tab pos="898525" algn="l"/>
                <a:tab pos="1347788" algn="l"/>
                <a:tab pos="1797050" algn="l"/>
                <a:tab pos="2246313" algn="l"/>
              </a:tabLst>
            </a:pPr>
            <a:r>
              <a:rPr lang="el-GR" sz="1200">
                <a:solidFill>
                  <a:srgbClr val="000000"/>
                </a:solidFill>
                <a:latin typeface="Times New Roman" pitchFamily="16" charset="0"/>
                <a:cs typeface="Times New Roman" pitchFamily="16" charset="0"/>
              </a:rPr>
              <a:t>εμπειρική εξίσωση </a:t>
            </a:r>
            <a:r>
              <a:rPr lang="en-US" sz="1200">
                <a:solidFill>
                  <a:srgbClr val="000000"/>
                </a:solidFill>
                <a:latin typeface="Times New Roman" pitchFamily="16" charset="0"/>
                <a:cs typeface="Times New Roman" pitchFamily="16" charset="0"/>
              </a:rPr>
              <a:t>Giandotti</a:t>
            </a:r>
          </a:p>
        </p:txBody>
      </p:sp>
      <p:sp>
        <p:nvSpPr>
          <p:cNvPr id="13" name="Slide Number Placeholder 12"/>
          <p:cNvSpPr>
            <a:spLocks noGrp="1"/>
          </p:cNvSpPr>
          <p:nvPr>
            <p:ph type="sldNum" idx="12"/>
          </p:nvPr>
        </p:nvSpPr>
        <p:spPr/>
        <p:txBody>
          <a:bodyPr/>
          <a:lstStyle/>
          <a:p>
            <a:pPr>
              <a:defRPr/>
            </a:pPr>
            <a:fld id="{F15133BC-D758-435F-9283-72C6CDF6638E}" type="slidenum">
              <a:rPr lang="el-GR" smtClean="0"/>
              <a:pPr>
                <a:defRPr/>
              </a:pPr>
              <a:t>19</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Μεθοδολογίες Μελέτης</a:t>
            </a:r>
          </a:p>
        </p:txBody>
      </p:sp>
      <p:sp>
        <p:nvSpPr>
          <p:cNvPr id="11267"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Ανάλυση ιστορικού</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Υδρολογική Μοντελοποίηση</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Υδραυλική Προσομοίωση</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Ανάλυση Στοιχείων Βλάστησης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Ανάλυση Χαρακτηριστικών Καταιγίδων</a:t>
            </a:r>
          </a:p>
        </p:txBody>
      </p:sp>
      <p:sp>
        <p:nvSpPr>
          <p:cNvPr id="4" name="Slide Number Placeholder 3"/>
          <p:cNvSpPr>
            <a:spLocks noGrp="1"/>
          </p:cNvSpPr>
          <p:nvPr>
            <p:ph type="sldNum" idx="12"/>
          </p:nvPr>
        </p:nvSpPr>
        <p:spPr/>
        <p:txBody>
          <a:bodyPr/>
          <a:lstStyle/>
          <a:p>
            <a:pPr>
              <a:defRPr/>
            </a:pPr>
            <a:fld id="{F15133BC-D758-435F-9283-72C6CDF6638E}" type="slidenum">
              <a:rPr lang="el-GR" smtClean="0"/>
              <a:pPr>
                <a:defRPr/>
              </a:pPr>
              <a:t>2</a:t>
            </a:fld>
            <a:endParaRPr lang="el-GR" dirty="0"/>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Υδρολογική Μοντελοποίηση</a:t>
            </a:r>
          </a:p>
        </p:txBody>
      </p:sp>
      <p:sp>
        <p:nvSpPr>
          <p:cNvPr id="17411"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smtClean="0"/>
              <a:t>Για τον υπολογισμό του χρόνου συγκέντρωσης χρησιμοποιούνται διάφορες μέθοδοι:</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smtClean="0"/>
              <a:t>Ο τύπος του Kirpich στηρίχθηκε σε δεδομένα από την περιοχή Tenessee των ΗΠΑ και αναφέρεται σε αγροτικές λεκάνες έκτασης 0.5 έως 45 ha με ισχυρές κλίσεις 3%-10%, φυτοκάλυψη 0-56% και με καλά σχηματισμένο υδρογραφικό δίκτυο. </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smtClean="0"/>
              <a:t>Ο τύπος του Giandotti θεωρείται ότι δίνει πιο ρεαλιστικές τιμές του χρόνου συρροής σε μεγάλες λεκάνες απορροής με σημαντικό τμήμα επιφανειακής απορροής και συγκεντρωμένης απορροής στις μισγάγγειες της λεκάνης απορροής. </a:t>
            </a:r>
          </a:p>
          <a:p>
            <a:pPr lvl="2"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smtClean="0"/>
              <a:t>Η μέθοδος Giandotti ορίζεται από τις Ελληνικές Προδιαγραφές (ΠΔ 696/1974) ως η τυπική μέθοδος για τον υπολογισμό του χρόνου συρροής στην Ελλάδα και είναι η πλέον διαδεδομένη στις Ελληνικές συνθήκες. Σε λεκάνη απορροής στην οποία υπάρχει σαφώς μισγάγγεια που να εκτείνεται σε όλο το μήκος της λεκάνης απορροής υπολογίζεται και χρησιμοποιείται η μέθοδος Giandotti.</a:t>
            </a:r>
          </a:p>
        </p:txBody>
      </p:sp>
      <p:sp>
        <p:nvSpPr>
          <p:cNvPr id="17412" name="Text Box 3"/>
          <p:cNvSpPr txBox="1">
            <a:spLocks noChangeArrowheads="1"/>
          </p:cNvSpPr>
          <p:nvPr/>
        </p:nvSpPr>
        <p:spPr bwMode="auto">
          <a:xfrm>
            <a:off x="6292850" y="287338"/>
            <a:ext cx="329565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 pos="3144838" algn="l"/>
              </a:tabLst>
            </a:pPr>
            <a:r>
              <a:rPr lang="el-GR" sz="1000">
                <a:solidFill>
                  <a:srgbClr val="3333FF"/>
                </a:solidFill>
              </a:rPr>
              <a:t>Υδρολογική Μοντελοποίηση – Μοναδιαίο Υδρογράφημα</a:t>
            </a:r>
          </a:p>
        </p:txBody>
      </p:sp>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20</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Υδρολογική Μοντελοποίηση</a:t>
            </a:r>
          </a:p>
        </p:txBody>
      </p:sp>
      <p:sp>
        <p:nvSpPr>
          <p:cNvPr id="18435"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Συνοπτικά για τον τύπο του Giandotti χρειάζονται τα παρακάτω στοιχεία:</a:t>
            </a:r>
          </a:p>
        </p:txBody>
      </p:sp>
      <p:sp>
        <p:nvSpPr>
          <p:cNvPr id="18436" name="Text Box 3"/>
          <p:cNvSpPr txBox="1">
            <a:spLocks noChangeArrowheads="1"/>
          </p:cNvSpPr>
          <p:nvPr/>
        </p:nvSpPr>
        <p:spPr bwMode="auto">
          <a:xfrm>
            <a:off x="6292850" y="287338"/>
            <a:ext cx="329565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 pos="3144838" algn="l"/>
              </a:tabLst>
            </a:pPr>
            <a:r>
              <a:rPr lang="el-GR" sz="1000">
                <a:solidFill>
                  <a:srgbClr val="3333FF"/>
                </a:solidFill>
              </a:rPr>
              <a:t>Υδρολογική Μοντελοποίηση – Μοναδιαίο Υδρογράφημα</a:t>
            </a:r>
          </a:p>
        </p:txBody>
      </p:sp>
      <p:graphicFrame>
        <p:nvGraphicFramePr>
          <p:cNvPr id="13316" name="Group 4"/>
          <p:cNvGraphicFramePr>
            <a:graphicFrameLocks noGrp="1"/>
          </p:cNvGraphicFramePr>
          <p:nvPr/>
        </p:nvGraphicFramePr>
        <p:xfrm>
          <a:off x="1965325" y="2822575"/>
          <a:ext cx="6258537" cy="3221038"/>
        </p:xfrm>
        <a:graphic>
          <a:graphicData uri="http://schemas.openxmlformats.org/drawingml/2006/table">
            <a:tbl>
              <a:tblPr/>
              <a:tblGrid>
                <a:gridCol w="4616450"/>
                <a:gridCol w="205400"/>
                <a:gridCol w="1436687"/>
              </a:tblGrid>
              <a:tr h="36830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dirty="0" smtClean="0">
                          <a:ln>
                            <a:noFill/>
                          </a:ln>
                          <a:solidFill>
                            <a:srgbClr val="000000"/>
                          </a:solidFill>
                          <a:effectLst/>
                          <a:latin typeface="Arial" charset="0"/>
                          <a:cs typeface="Arial Unicode MS" charset="0"/>
                        </a:rPr>
                        <a:t>Επιφάνεια λεκάνης απορροής    A</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kumimoji="0" lang="el-GR" sz="1800" b="0" i="0" u="none" strike="noStrike" cap="none" normalizeH="0" baseline="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km</a:t>
                      </a:r>
                      <a:r>
                        <a:rPr kumimoji="0" lang="el-GR" sz="1800" b="0" i="0" u="none" strike="noStrike" cap="none" normalizeH="0" baseline="10000" smtClean="0">
                          <a:ln>
                            <a:noFill/>
                          </a:ln>
                          <a:solidFill>
                            <a:srgbClr val="000000"/>
                          </a:solidFill>
                          <a:effectLst/>
                          <a:latin typeface="Arial" charset="0"/>
                          <a:ea typeface="Microsoft YaHei" charset="-122"/>
                          <a:cs typeface="Arial Unicode MS" charset="0"/>
                        </a:rPr>
                        <a:t>2</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36830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Μήκος κύριας μισγάγγειας    L</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kumimoji="0" lang="el-GR" sz="1800" b="0" i="0" u="none" strike="noStrike" cap="none" normalizeH="0" baseline="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km</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36830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Μέση κλίση κύριας μισγάγγειας    S</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kumimoji="0" lang="el-GR" sz="1800" b="0" i="0" u="none" strike="noStrike" cap="none" normalizeH="0" baseline="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m/m</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36830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Μέγιστο υψόμετρο κύριας μισγάγγειας    H=</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kumimoji="0" lang="el-GR" sz="1800" b="0" i="0" u="none" strike="noStrike" cap="none" normalizeH="0" baseline="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m</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64293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Ελάχιστο υψόμετρο κύριας μισγάγγειας    h=</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kumimoji="0" lang="el-GR" sz="1800" b="0" i="0" u="none" strike="noStrike" cap="none" normalizeH="0" baseline="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m</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36830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Μέσο υψόμετρο λεκάνης απορροής    Hm=</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kumimoji="0" lang="el-GR" sz="1800" b="0" i="0" u="none" strike="noStrike" cap="none" normalizeH="0" baseline="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smtClean="0">
                          <a:ln>
                            <a:noFill/>
                          </a:ln>
                          <a:solidFill>
                            <a:srgbClr val="000000"/>
                          </a:solidFill>
                          <a:effectLst/>
                          <a:latin typeface="Arial" charset="0"/>
                          <a:ea typeface="Microsoft YaHei" charset="-122"/>
                          <a:cs typeface="Arial Unicode MS" charset="0"/>
                        </a:rPr>
                        <a:t>m</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36830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l-GR" sz="1800" b="0" i="0" u="none" strike="noStrike" cap="none" normalizeH="0" baseline="0" dirty="0" smtClean="0">
                          <a:ln>
                            <a:noFill/>
                          </a:ln>
                          <a:solidFill>
                            <a:srgbClr val="000000"/>
                          </a:solidFill>
                          <a:effectLst/>
                          <a:latin typeface="Arial" charset="0"/>
                          <a:cs typeface="Arial Unicode MS" charset="0"/>
                        </a:rPr>
                        <a:t>ΔΗ=</a:t>
                      </a:r>
                      <a:r>
                        <a:rPr kumimoji="0" lang="en-US" sz="1800" b="0" i="0" u="none" strike="noStrike" cap="none" normalizeH="0" baseline="0" dirty="0" err="1" smtClean="0">
                          <a:ln>
                            <a:noFill/>
                          </a:ln>
                          <a:solidFill>
                            <a:srgbClr val="000000"/>
                          </a:solidFill>
                          <a:effectLst/>
                          <a:latin typeface="Arial" charset="0"/>
                          <a:cs typeface="Arial Unicode MS" charset="0"/>
                        </a:rPr>
                        <a:t>Hm</a:t>
                      </a:r>
                      <a:r>
                        <a:rPr kumimoji="0" lang="en-US" sz="1800" b="0" i="0" u="none" strike="noStrike" cap="none" normalizeH="0" baseline="0" dirty="0" smtClean="0">
                          <a:ln>
                            <a:noFill/>
                          </a:ln>
                          <a:solidFill>
                            <a:srgbClr val="000000"/>
                          </a:solidFill>
                          <a:effectLst/>
                          <a:latin typeface="Arial" charset="0"/>
                          <a:cs typeface="Arial Unicode MS" charset="0"/>
                        </a:rPr>
                        <a:t>-h</a:t>
                      </a:r>
                      <a:endParaRPr kumimoji="0" lang="el-GR" sz="1800" b="0" i="0" u="none" strike="noStrike" cap="none" normalizeH="0" baseline="0" dirty="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kumimoji="0" lang="el-GR" sz="1800" b="0" i="0" u="none" strike="noStrike" cap="none" normalizeH="0" baseline="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kumimoji="0" lang="en-US" sz="1800" b="0" i="0" u="none" strike="noStrike" cap="none" normalizeH="0" baseline="0" dirty="0" smtClean="0">
                          <a:ln>
                            <a:noFill/>
                          </a:ln>
                          <a:solidFill>
                            <a:srgbClr val="000000"/>
                          </a:solidFill>
                          <a:effectLst/>
                          <a:latin typeface="Arial" charset="0"/>
                          <a:cs typeface="Arial Unicode MS" charset="0"/>
                        </a:rPr>
                        <a:t>m</a:t>
                      </a:r>
                      <a:endParaRPr kumimoji="0" lang="el-GR" sz="1800" b="0" i="0" u="none" strike="noStrike" cap="none" normalizeH="0" baseline="0" dirty="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36830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kumimoji="0" lang="el-GR" sz="1800" b="0" i="0" u="none" strike="noStrike" cap="none" normalizeH="0" baseline="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kumimoji="0" lang="el-GR" sz="1800" b="0" i="0" u="none" strike="noStrike" cap="none" normalizeH="0" baseline="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endParaRPr kumimoji="0" lang="el-GR" sz="1800" b="0" i="0" u="none" strike="noStrike" cap="none" normalizeH="0" baseline="0" smtClean="0">
                        <a:ln>
                          <a:noFill/>
                        </a:ln>
                        <a:solidFill>
                          <a:srgbClr val="000000"/>
                        </a:solidFill>
                        <a:effectLst/>
                        <a:latin typeface="Arial" charset="0"/>
                        <a:cs typeface="Arial Unicode MS" charset="0"/>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21</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Υδρολογική Μοντελοποίηση</a:t>
            </a:r>
          </a:p>
        </p:txBody>
      </p:sp>
      <p:sp>
        <p:nvSpPr>
          <p:cNvPr id="2052" name="Text Box 2"/>
          <p:cNvSpPr txBox="1">
            <a:spLocks noChangeArrowheads="1"/>
          </p:cNvSpPr>
          <p:nvPr/>
        </p:nvSpPr>
        <p:spPr bwMode="auto">
          <a:xfrm>
            <a:off x="6292850" y="287338"/>
            <a:ext cx="329565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 pos="3144838" algn="l"/>
              </a:tabLst>
            </a:pPr>
            <a:r>
              <a:rPr lang="el-GR" sz="1000">
                <a:solidFill>
                  <a:srgbClr val="3333FF"/>
                </a:solidFill>
              </a:rPr>
              <a:t>Υδρολογική Μοντελοποίηση – Μοναδιαίο Υδρογράφημα</a:t>
            </a:r>
          </a:p>
        </p:txBody>
      </p:sp>
      <p:pic>
        <p:nvPicPr>
          <p:cNvPr id="2053" name="Picture 3"/>
          <p:cNvPicPr>
            <a:picLocks noChangeAspect="1" noChangeArrowheads="1"/>
          </p:cNvPicPr>
          <p:nvPr/>
        </p:nvPicPr>
        <p:blipFill>
          <a:blip r:embed="rId4" cstate="print"/>
          <a:srcRect l="14746" r="15042"/>
          <a:stretch>
            <a:fillRect/>
          </a:stretch>
        </p:blipFill>
        <p:spPr bwMode="auto">
          <a:xfrm>
            <a:off x="5815013" y="1800225"/>
            <a:ext cx="3879850" cy="3060700"/>
          </a:xfrm>
          <a:prstGeom prst="rect">
            <a:avLst/>
          </a:prstGeom>
          <a:noFill/>
          <a:ln w="9525">
            <a:noFill/>
            <a:round/>
            <a:headEnd/>
            <a:tailEnd/>
          </a:ln>
        </p:spPr>
      </p:pic>
      <p:graphicFrame>
        <p:nvGraphicFramePr>
          <p:cNvPr id="2050" name="Object 4"/>
          <p:cNvGraphicFramePr>
            <a:graphicFrameLocks noChangeAspect="1"/>
          </p:cNvGraphicFramePr>
          <p:nvPr/>
        </p:nvGraphicFramePr>
        <p:xfrm>
          <a:off x="100013" y="1743075"/>
          <a:ext cx="5659437" cy="3168650"/>
        </p:xfrm>
        <a:graphic>
          <a:graphicData uri="http://schemas.openxmlformats.org/presentationml/2006/ole">
            <p:oleObj spid="_x0000_s2050" r:id="rId5" imgW="5785959" imgH="3239311" progId="">
              <p:embed/>
            </p:oleObj>
          </a:graphicData>
        </a:graphic>
      </p:graphicFrame>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22</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503238" y="214313"/>
            <a:ext cx="9072562" cy="14351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Soil Conservation Survey </a:t>
            </a:r>
            <a:br>
              <a:rPr lang="el-GR" smtClean="0"/>
            </a:br>
            <a:r>
              <a:rPr lang="el-GR" smtClean="0"/>
              <a:t>Curve Number Method (SCS-CN)</a:t>
            </a:r>
          </a:p>
        </p:txBody>
      </p:sp>
      <p:sp>
        <p:nvSpPr>
          <p:cNvPr id="19459"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Η μέθοδος υπολογίζει το υδρογράφημα, την παροχή αιχμής και το χρόνο απόκρισης για οποιαδήποτε βροχόπτωση, με βάση κάποιες παραδοχές.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H υδραυλική προσομοίωση με τη μέθοδο SCS-CN βασίζεται σε έναν αδιάστατο αριθμό, τον Curve Number</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Προσδιορίζει την ικανότητα αποθήκευσης νερού στο έδαφος και την αρχική κατακράτηση που εκφράζεται ως ποσοστό της συνολικής δυνητικής. </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Ο CN είναι ενδεικτικός της υδρολογικής συμπεριφοράς της επιφάνειας της περιοχής που μελετάται.</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Από τον CN και με βάση κάποιες παραδοχές για την ενεργό κατείσδυση υπολογίζεται η ενεργός βροχόπτωση (excess runoff) Q, που χρησιμοποιείται για το υπολογισμό q</a:t>
            </a:r>
            <a:r>
              <a:rPr lang="el-GR" sz="2000" baseline="-33000" dirty="0" smtClean="0"/>
              <a:t>p</a:t>
            </a:r>
            <a:r>
              <a:rPr lang="el-GR" sz="2000" dirty="0" smtClean="0"/>
              <a:t> και t</a:t>
            </a:r>
            <a:r>
              <a:rPr lang="el-GR" sz="2000" baseline="-33000" dirty="0" smtClean="0"/>
              <a:t>p</a:t>
            </a:r>
            <a:r>
              <a:rPr lang="el-GR" sz="2000" dirty="0" smtClean="0"/>
              <a:t>.</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Η βασική υπόθεση της μεθόδου είναι η επικράτηση της διάχυτης ροής (overland flow), που είναι πολύ ρεαλιστική για περιοχές με χαμηλές περατότητες.</a:t>
            </a:r>
          </a:p>
        </p:txBody>
      </p:sp>
      <p:sp>
        <p:nvSpPr>
          <p:cNvPr id="19460" name="Text Box 3"/>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23</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503238" y="214313"/>
            <a:ext cx="9072562" cy="14351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Soil Conservation Survey </a:t>
            </a:r>
            <a:br>
              <a:rPr lang="el-GR" smtClean="0"/>
            </a:br>
            <a:r>
              <a:rPr lang="el-GR" smtClean="0"/>
              <a:t>Curve Number Method (SCS-CN)</a:t>
            </a:r>
          </a:p>
        </p:txBody>
      </p:sp>
      <p:sp>
        <p:nvSpPr>
          <p:cNvPr id="20483"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20484" name="Text Box 3"/>
          <p:cNvSpPr txBox="1">
            <a:spLocks noChangeArrowheads="1"/>
          </p:cNvSpPr>
          <p:nvPr/>
        </p:nvSpPr>
        <p:spPr bwMode="auto">
          <a:xfrm>
            <a:off x="1831975" y="1692275"/>
            <a:ext cx="1014413" cy="665163"/>
          </a:xfrm>
          <a:prstGeom prst="rect">
            <a:avLst/>
          </a:prstGeom>
          <a:solidFill>
            <a:srgbClr val="99FF66"/>
          </a:solidFill>
          <a:ln w="9525">
            <a:solidFill>
              <a:srgbClr val="000000"/>
            </a:solidFill>
            <a:round/>
            <a:headEnd/>
            <a:tailEnd/>
          </a:ln>
        </p:spPr>
        <p:txBody>
          <a:bodyPr wrap="none" lIns="90000" tIns="62780" rIns="90000" bIns="45000"/>
          <a:lstStyle/>
          <a:p>
            <a:pPr algn="ctr">
              <a:tabLst>
                <a:tab pos="449263" algn="l"/>
                <a:tab pos="898525" algn="l"/>
              </a:tabLst>
            </a:pPr>
            <a:r>
              <a:rPr lang="el-GR" sz="2000">
                <a:solidFill>
                  <a:srgbClr val="000000"/>
                </a:solidFill>
              </a:rPr>
              <a:t>Δείκτης</a:t>
            </a:r>
          </a:p>
          <a:p>
            <a:pPr algn="ctr">
              <a:tabLst>
                <a:tab pos="449263" algn="l"/>
                <a:tab pos="898525" algn="l"/>
              </a:tabLst>
            </a:pPr>
            <a:r>
              <a:rPr lang="el-GR" sz="2000" b="1">
                <a:solidFill>
                  <a:srgbClr val="000000"/>
                </a:solidFill>
              </a:rPr>
              <a:t>CN</a:t>
            </a:r>
          </a:p>
        </p:txBody>
      </p:sp>
      <p:sp>
        <p:nvSpPr>
          <p:cNvPr id="20485" name="Text Box 4"/>
          <p:cNvSpPr txBox="1">
            <a:spLocks noChangeArrowheads="1"/>
          </p:cNvSpPr>
          <p:nvPr/>
        </p:nvSpPr>
        <p:spPr bwMode="auto">
          <a:xfrm>
            <a:off x="2087563" y="2879725"/>
            <a:ext cx="1722437" cy="949325"/>
          </a:xfrm>
          <a:prstGeom prst="rect">
            <a:avLst/>
          </a:prstGeom>
          <a:noFill/>
          <a:ln w="9525">
            <a:solidFill>
              <a:srgbClr val="000000"/>
            </a:solidFill>
            <a:round/>
            <a:headEnd/>
            <a:tailEnd/>
          </a:ln>
        </p:spPr>
        <p:txBody>
          <a:bodyPr wrap="none" lIns="90000" tIns="62780" rIns="90000" bIns="45000"/>
          <a:lstStyle/>
          <a:p>
            <a:pPr algn="ctr">
              <a:tabLst>
                <a:tab pos="449263" algn="l"/>
                <a:tab pos="898525" algn="l"/>
                <a:tab pos="1347788" algn="l"/>
              </a:tabLst>
            </a:pPr>
            <a:r>
              <a:rPr lang="el-GR" sz="2000">
                <a:solidFill>
                  <a:srgbClr val="000000"/>
                </a:solidFill>
              </a:rPr>
              <a:t>Μέγιστη Δυν. </a:t>
            </a:r>
          </a:p>
          <a:p>
            <a:pPr algn="ctr">
              <a:tabLst>
                <a:tab pos="449263" algn="l"/>
                <a:tab pos="898525" algn="l"/>
                <a:tab pos="1347788" algn="l"/>
              </a:tabLst>
            </a:pPr>
            <a:r>
              <a:rPr lang="el-GR" sz="2000">
                <a:solidFill>
                  <a:srgbClr val="000000"/>
                </a:solidFill>
              </a:rPr>
              <a:t>Αποθήκευση</a:t>
            </a:r>
          </a:p>
          <a:p>
            <a:pPr algn="ctr">
              <a:tabLst>
                <a:tab pos="449263" algn="l"/>
                <a:tab pos="898525" algn="l"/>
                <a:tab pos="1347788" algn="l"/>
              </a:tabLst>
            </a:pPr>
            <a:r>
              <a:rPr lang="el-GR" sz="2000" b="1">
                <a:solidFill>
                  <a:srgbClr val="000000"/>
                </a:solidFill>
              </a:rPr>
              <a:t>S</a:t>
            </a:r>
          </a:p>
        </p:txBody>
      </p:sp>
      <p:sp>
        <p:nvSpPr>
          <p:cNvPr id="20486" name="Text Box 5"/>
          <p:cNvSpPr txBox="1">
            <a:spLocks noChangeArrowheads="1"/>
          </p:cNvSpPr>
          <p:nvPr/>
        </p:nvSpPr>
        <p:spPr bwMode="auto">
          <a:xfrm>
            <a:off x="2087563" y="4375150"/>
            <a:ext cx="2681287" cy="665163"/>
          </a:xfrm>
          <a:prstGeom prst="rect">
            <a:avLst/>
          </a:prstGeom>
          <a:noFill/>
          <a:ln w="9525">
            <a:solidFill>
              <a:srgbClr val="000000"/>
            </a:solidFill>
            <a:round/>
            <a:headEnd/>
            <a:tailEnd/>
          </a:ln>
        </p:spPr>
        <p:txBody>
          <a:bodyPr wrap="none" lIns="90000" tIns="62780" rIns="90000" bIns="45000"/>
          <a:lstStyle/>
          <a:p>
            <a:pPr algn="ctr">
              <a:tabLst>
                <a:tab pos="449263" algn="l"/>
                <a:tab pos="898525" algn="l"/>
                <a:tab pos="1347788" algn="l"/>
                <a:tab pos="1797050" algn="l"/>
                <a:tab pos="2246313" algn="l"/>
              </a:tabLst>
            </a:pPr>
            <a:r>
              <a:rPr lang="el-GR" sz="2000">
                <a:solidFill>
                  <a:srgbClr val="000000"/>
                </a:solidFill>
              </a:rPr>
              <a:t>Ενεργός Βροχόπτωση</a:t>
            </a:r>
          </a:p>
          <a:p>
            <a:pPr algn="ctr">
              <a:tabLst>
                <a:tab pos="449263" algn="l"/>
                <a:tab pos="898525" algn="l"/>
                <a:tab pos="1347788" algn="l"/>
                <a:tab pos="1797050" algn="l"/>
                <a:tab pos="2246313" algn="l"/>
              </a:tabLst>
            </a:pPr>
            <a:r>
              <a:rPr lang="el-GR" sz="2000" b="1">
                <a:solidFill>
                  <a:srgbClr val="000000"/>
                </a:solidFill>
              </a:rPr>
              <a:t>Q</a:t>
            </a:r>
          </a:p>
        </p:txBody>
      </p:sp>
      <p:sp>
        <p:nvSpPr>
          <p:cNvPr id="20487" name="Text Box 6"/>
          <p:cNvSpPr txBox="1">
            <a:spLocks noChangeArrowheads="1"/>
          </p:cNvSpPr>
          <p:nvPr/>
        </p:nvSpPr>
        <p:spPr bwMode="auto">
          <a:xfrm>
            <a:off x="3302000" y="1698625"/>
            <a:ext cx="2076450" cy="665163"/>
          </a:xfrm>
          <a:prstGeom prst="rect">
            <a:avLst/>
          </a:prstGeom>
          <a:solidFill>
            <a:srgbClr val="99FF66"/>
          </a:solidFill>
          <a:ln w="9525">
            <a:solidFill>
              <a:srgbClr val="000000"/>
            </a:solidFill>
            <a:round/>
            <a:headEnd/>
            <a:tailEnd/>
          </a:ln>
        </p:spPr>
        <p:txBody>
          <a:bodyPr wrap="none" lIns="90000" tIns="62780" rIns="90000" bIns="45000"/>
          <a:lstStyle/>
          <a:p>
            <a:pPr algn="ctr">
              <a:tabLst>
                <a:tab pos="449263" algn="l"/>
                <a:tab pos="898525" algn="l"/>
                <a:tab pos="1347788" algn="l"/>
                <a:tab pos="1797050" algn="l"/>
              </a:tabLst>
            </a:pPr>
            <a:r>
              <a:rPr lang="el-GR" sz="2000">
                <a:solidFill>
                  <a:srgbClr val="000000"/>
                </a:solidFill>
              </a:rPr>
              <a:t>Εμβαδό Λεκάνης</a:t>
            </a:r>
          </a:p>
          <a:p>
            <a:pPr algn="ctr">
              <a:tabLst>
                <a:tab pos="449263" algn="l"/>
                <a:tab pos="898525" algn="l"/>
                <a:tab pos="1347788" algn="l"/>
                <a:tab pos="1797050" algn="l"/>
              </a:tabLst>
            </a:pPr>
            <a:r>
              <a:rPr lang="el-GR" sz="2000" b="1">
                <a:solidFill>
                  <a:srgbClr val="000000"/>
                </a:solidFill>
              </a:rPr>
              <a:t>Α</a:t>
            </a:r>
          </a:p>
        </p:txBody>
      </p:sp>
      <p:sp>
        <p:nvSpPr>
          <p:cNvPr id="20488" name="Text Box 7"/>
          <p:cNvSpPr txBox="1">
            <a:spLocks noChangeArrowheads="1"/>
          </p:cNvSpPr>
          <p:nvPr/>
        </p:nvSpPr>
        <p:spPr bwMode="auto">
          <a:xfrm>
            <a:off x="5607050" y="1700213"/>
            <a:ext cx="1314450" cy="665162"/>
          </a:xfrm>
          <a:prstGeom prst="rect">
            <a:avLst/>
          </a:prstGeom>
          <a:solidFill>
            <a:srgbClr val="99FF66"/>
          </a:solidFill>
          <a:ln w="9525">
            <a:solidFill>
              <a:srgbClr val="000000"/>
            </a:solidFill>
            <a:round/>
            <a:headEnd/>
            <a:tailEnd/>
          </a:ln>
        </p:spPr>
        <p:txBody>
          <a:bodyPr wrap="none" lIns="90000" tIns="62780" rIns="90000" bIns="45000"/>
          <a:lstStyle/>
          <a:p>
            <a:pPr algn="ctr">
              <a:tabLst>
                <a:tab pos="449263" algn="l"/>
                <a:tab pos="898525" algn="l"/>
              </a:tabLst>
            </a:pPr>
            <a:r>
              <a:rPr lang="el-GR" sz="2000">
                <a:solidFill>
                  <a:srgbClr val="000000"/>
                </a:solidFill>
              </a:rPr>
              <a:t>Ανάγλυφο</a:t>
            </a:r>
          </a:p>
          <a:p>
            <a:pPr algn="ctr">
              <a:tabLst>
                <a:tab pos="449263" algn="l"/>
                <a:tab pos="898525" algn="l"/>
              </a:tabLst>
            </a:pPr>
            <a:r>
              <a:rPr lang="el-GR" sz="2000" b="1">
                <a:solidFill>
                  <a:srgbClr val="000000"/>
                </a:solidFill>
              </a:rPr>
              <a:t>Η, ΔΗ</a:t>
            </a:r>
          </a:p>
        </p:txBody>
      </p:sp>
      <p:sp>
        <p:nvSpPr>
          <p:cNvPr id="20489" name="Text Box 8"/>
          <p:cNvSpPr txBox="1">
            <a:spLocks noChangeArrowheads="1"/>
          </p:cNvSpPr>
          <p:nvPr/>
        </p:nvSpPr>
        <p:spPr bwMode="auto">
          <a:xfrm>
            <a:off x="4679950" y="2879725"/>
            <a:ext cx="2751138" cy="747713"/>
          </a:xfrm>
          <a:prstGeom prst="rect">
            <a:avLst/>
          </a:prstGeom>
          <a:noFill/>
          <a:ln w="9525">
            <a:solidFill>
              <a:srgbClr val="000000"/>
            </a:solidFill>
            <a:round/>
            <a:headEnd/>
            <a:tailEnd/>
          </a:ln>
        </p:spPr>
        <p:txBody>
          <a:bodyPr wrap="none" lIns="90000" tIns="62780" rIns="90000" bIns="45000"/>
          <a:lstStyle/>
          <a:p>
            <a:pPr algn="ctr">
              <a:tabLst>
                <a:tab pos="449263" algn="l"/>
                <a:tab pos="898525" algn="l"/>
                <a:tab pos="1347788" algn="l"/>
                <a:tab pos="1797050" algn="l"/>
                <a:tab pos="2246313" algn="l"/>
                <a:tab pos="2695575" algn="l"/>
              </a:tabLst>
            </a:pPr>
            <a:r>
              <a:rPr lang="el-GR" sz="2000">
                <a:solidFill>
                  <a:srgbClr val="000000"/>
                </a:solidFill>
              </a:rPr>
              <a:t>Χρόνος Συγκέντρωσης</a:t>
            </a:r>
          </a:p>
          <a:p>
            <a:pPr algn="ctr">
              <a:tabLst>
                <a:tab pos="449263" algn="l"/>
                <a:tab pos="898525" algn="l"/>
                <a:tab pos="1347788" algn="l"/>
                <a:tab pos="1797050" algn="l"/>
                <a:tab pos="2246313" algn="l"/>
                <a:tab pos="2695575" algn="l"/>
              </a:tabLst>
            </a:pPr>
            <a:r>
              <a:rPr lang="el-GR" sz="2000" b="1">
                <a:solidFill>
                  <a:srgbClr val="000000"/>
                </a:solidFill>
              </a:rPr>
              <a:t>T</a:t>
            </a:r>
            <a:r>
              <a:rPr lang="el-GR" sz="2000" b="1" baseline="-33000">
                <a:solidFill>
                  <a:srgbClr val="000000"/>
                </a:solidFill>
              </a:rPr>
              <a:t>c</a:t>
            </a:r>
          </a:p>
        </p:txBody>
      </p:sp>
      <p:sp>
        <p:nvSpPr>
          <p:cNvPr id="20490" name="Text Box 9"/>
          <p:cNvSpPr txBox="1">
            <a:spLocks noChangeArrowheads="1"/>
          </p:cNvSpPr>
          <p:nvPr/>
        </p:nvSpPr>
        <p:spPr bwMode="auto">
          <a:xfrm>
            <a:off x="5024438" y="4346575"/>
            <a:ext cx="1854200" cy="747713"/>
          </a:xfrm>
          <a:prstGeom prst="rect">
            <a:avLst/>
          </a:prstGeom>
          <a:noFill/>
          <a:ln w="9525">
            <a:solidFill>
              <a:srgbClr val="000000"/>
            </a:solidFill>
            <a:round/>
            <a:headEnd/>
            <a:tailEnd/>
          </a:ln>
        </p:spPr>
        <p:txBody>
          <a:bodyPr wrap="none" lIns="90000" tIns="62780" rIns="90000" bIns="45000"/>
          <a:lstStyle/>
          <a:p>
            <a:pPr algn="ctr">
              <a:tabLst>
                <a:tab pos="449263" algn="l"/>
                <a:tab pos="898525" algn="l"/>
                <a:tab pos="1347788" algn="l"/>
                <a:tab pos="1797050" algn="l"/>
              </a:tabLst>
            </a:pPr>
            <a:r>
              <a:rPr lang="el-GR" sz="2000">
                <a:solidFill>
                  <a:srgbClr val="000000"/>
                </a:solidFill>
              </a:rPr>
              <a:t>Χρόνος Αιχμής</a:t>
            </a:r>
          </a:p>
          <a:p>
            <a:pPr algn="ctr">
              <a:tabLst>
                <a:tab pos="449263" algn="l"/>
                <a:tab pos="898525" algn="l"/>
                <a:tab pos="1347788" algn="l"/>
                <a:tab pos="1797050" algn="l"/>
              </a:tabLst>
            </a:pPr>
            <a:r>
              <a:rPr lang="el-GR" sz="2000" b="1">
                <a:solidFill>
                  <a:srgbClr val="000000"/>
                </a:solidFill>
              </a:rPr>
              <a:t>T</a:t>
            </a:r>
            <a:r>
              <a:rPr lang="el-GR" sz="2000" b="1" baseline="-33000">
                <a:solidFill>
                  <a:srgbClr val="000000"/>
                </a:solidFill>
              </a:rPr>
              <a:t>p</a:t>
            </a:r>
            <a:r>
              <a:rPr lang="en-US" sz="2000" b="1">
                <a:solidFill>
                  <a:srgbClr val="000000"/>
                </a:solidFill>
              </a:rPr>
              <a:t>=0.7*T</a:t>
            </a:r>
            <a:r>
              <a:rPr lang="en-US" sz="2000" b="1" baseline="-25000">
                <a:solidFill>
                  <a:srgbClr val="000000"/>
                </a:solidFill>
              </a:rPr>
              <a:t>c</a:t>
            </a:r>
            <a:endParaRPr lang="el-GR" sz="2000" b="1" baseline="-25000">
              <a:solidFill>
                <a:srgbClr val="000000"/>
              </a:solidFill>
            </a:endParaRPr>
          </a:p>
        </p:txBody>
      </p:sp>
      <p:sp>
        <p:nvSpPr>
          <p:cNvPr id="20491" name="Text Box 10"/>
          <p:cNvSpPr txBox="1">
            <a:spLocks noChangeArrowheads="1"/>
          </p:cNvSpPr>
          <p:nvPr/>
        </p:nvSpPr>
        <p:spPr bwMode="auto">
          <a:xfrm>
            <a:off x="3400425" y="5499100"/>
            <a:ext cx="1903413" cy="801688"/>
          </a:xfrm>
          <a:prstGeom prst="rect">
            <a:avLst/>
          </a:prstGeom>
          <a:noFill/>
          <a:ln w="9525">
            <a:solidFill>
              <a:srgbClr val="000000"/>
            </a:solidFill>
            <a:round/>
            <a:headEnd/>
            <a:tailEnd/>
          </a:ln>
        </p:spPr>
        <p:txBody>
          <a:bodyPr wrap="none" lIns="90000" tIns="62780" rIns="90000" bIns="45000"/>
          <a:lstStyle/>
          <a:p>
            <a:pPr algn="ctr">
              <a:tabLst>
                <a:tab pos="449263" algn="l"/>
                <a:tab pos="898525" algn="l"/>
                <a:tab pos="1347788" algn="l"/>
                <a:tab pos="1797050" algn="l"/>
              </a:tabLst>
            </a:pPr>
            <a:r>
              <a:rPr lang="el-GR" sz="2000">
                <a:solidFill>
                  <a:srgbClr val="000000"/>
                </a:solidFill>
              </a:rPr>
              <a:t>Παρoχή Αιχμής</a:t>
            </a:r>
          </a:p>
          <a:p>
            <a:pPr algn="ctr">
              <a:tabLst>
                <a:tab pos="449263" algn="l"/>
                <a:tab pos="898525" algn="l"/>
                <a:tab pos="1347788" algn="l"/>
                <a:tab pos="1797050" algn="l"/>
              </a:tabLst>
            </a:pPr>
            <a:r>
              <a:rPr lang="el-GR" sz="2000" b="1">
                <a:solidFill>
                  <a:srgbClr val="000000"/>
                </a:solidFill>
              </a:rPr>
              <a:t>q</a:t>
            </a:r>
            <a:r>
              <a:rPr lang="el-GR" sz="2000" b="1" baseline="-33000">
                <a:solidFill>
                  <a:srgbClr val="000000"/>
                </a:solidFill>
              </a:rPr>
              <a:t>p</a:t>
            </a:r>
          </a:p>
        </p:txBody>
      </p:sp>
      <p:cxnSp>
        <p:nvCxnSpPr>
          <p:cNvPr id="20492" name="AutoShape 11"/>
          <p:cNvCxnSpPr>
            <a:cxnSpLocks noChangeShapeType="1"/>
            <a:stCxn id="20484" idx="2"/>
            <a:endCxn id="20485" idx="0"/>
          </p:cNvCxnSpPr>
          <p:nvPr/>
        </p:nvCxnSpPr>
        <p:spPr bwMode="auto">
          <a:xfrm rot="16200000" flipH="1">
            <a:off x="2382044" y="2313782"/>
            <a:ext cx="523875" cy="611187"/>
          </a:xfrm>
          <a:prstGeom prst="bentConnector3">
            <a:avLst>
              <a:gd name="adj1" fmla="val 50032"/>
            </a:avLst>
          </a:prstGeom>
          <a:noFill/>
          <a:ln w="9525">
            <a:solidFill>
              <a:srgbClr val="000000"/>
            </a:solidFill>
            <a:round/>
            <a:headEnd/>
            <a:tailEnd type="triangle" w="med" len="med"/>
          </a:ln>
        </p:spPr>
      </p:cxnSp>
      <p:cxnSp>
        <p:nvCxnSpPr>
          <p:cNvPr id="20493" name="AutoShape 12"/>
          <p:cNvCxnSpPr>
            <a:cxnSpLocks noChangeShapeType="1"/>
            <a:stCxn id="20485" idx="2"/>
            <a:endCxn id="20486" idx="0"/>
          </p:cNvCxnSpPr>
          <p:nvPr/>
        </p:nvCxnSpPr>
        <p:spPr bwMode="auto">
          <a:xfrm rot="16200000" flipH="1">
            <a:off x="2916238" y="3863975"/>
            <a:ext cx="546100" cy="479425"/>
          </a:xfrm>
          <a:prstGeom prst="bentConnector3">
            <a:avLst>
              <a:gd name="adj1" fmla="val 50000"/>
            </a:avLst>
          </a:prstGeom>
          <a:noFill/>
          <a:ln w="9525">
            <a:solidFill>
              <a:srgbClr val="000000"/>
            </a:solidFill>
            <a:round/>
            <a:headEnd/>
            <a:tailEnd type="triangle" w="med" len="med"/>
          </a:ln>
        </p:spPr>
      </p:cxnSp>
      <p:cxnSp>
        <p:nvCxnSpPr>
          <p:cNvPr id="20494" name="AutoShape 13"/>
          <p:cNvCxnSpPr>
            <a:cxnSpLocks noChangeShapeType="1"/>
            <a:stCxn id="20486" idx="2"/>
            <a:endCxn id="20491" idx="0"/>
          </p:cNvCxnSpPr>
          <p:nvPr/>
        </p:nvCxnSpPr>
        <p:spPr bwMode="auto">
          <a:xfrm rot="16200000" flipH="1">
            <a:off x="3660775" y="4808538"/>
            <a:ext cx="458787" cy="922338"/>
          </a:xfrm>
          <a:prstGeom prst="bentConnector3">
            <a:avLst>
              <a:gd name="adj1" fmla="val 50037"/>
            </a:avLst>
          </a:prstGeom>
          <a:noFill/>
          <a:ln w="9525">
            <a:solidFill>
              <a:srgbClr val="000000"/>
            </a:solidFill>
            <a:round/>
            <a:headEnd/>
            <a:tailEnd type="triangle" w="med" len="med"/>
          </a:ln>
        </p:spPr>
      </p:cxnSp>
      <p:cxnSp>
        <p:nvCxnSpPr>
          <p:cNvPr id="20495" name="AutoShape 14"/>
          <p:cNvCxnSpPr>
            <a:cxnSpLocks noChangeShapeType="1"/>
            <a:stCxn id="20487" idx="2"/>
            <a:endCxn id="20489" idx="1"/>
          </p:cNvCxnSpPr>
          <p:nvPr/>
        </p:nvCxnSpPr>
        <p:spPr bwMode="auto">
          <a:xfrm rot="16200000" flipH="1">
            <a:off x="4064794" y="2639219"/>
            <a:ext cx="890587" cy="339725"/>
          </a:xfrm>
          <a:prstGeom prst="bentConnector2">
            <a:avLst/>
          </a:prstGeom>
          <a:noFill/>
          <a:ln w="9525">
            <a:solidFill>
              <a:srgbClr val="000000"/>
            </a:solidFill>
            <a:round/>
            <a:headEnd/>
            <a:tailEnd type="triangle" w="med" len="med"/>
          </a:ln>
        </p:spPr>
      </p:cxnSp>
      <p:cxnSp>
        <p:nvCxnSpPr>
          <p:cNvPr id="20496" name="AutoShape 15"/>
          <p:cNvCxnSpPr>
            <a:cxnSpLocks noChangeShapeType="1"/>
            <a:stCxn id="20488" idx="2"/>
            <a:endCxn id="20489" idx="0"/>
          </p:cNvCxnSpPr>
          <p:nvPr/>
        </p:nvCxnSpPr>
        <p:spPr bwMode="auto">
          <a:xfrm rot="5400000">
            <a:off x="5903119" y="2516981"/>
            <a:ext cx="514350" cy="211138"/>
          </a:xfrm>
          <a:prstGeom prst="bentConnector3">
            <a:avLst>
              <a:gd name="adj1" fmla="val 50032"/>
            </a:avLst>
          </a:prstGeom>
          <a:noFill/>
          <a:ln w="9525">
            <a:solidFill>
              <a:srgbClr val="000000"/>
            </a:solidFill>
            <a:round/>
            <a:headEnd/>
            <a:tailEnd type="triangle" w="med" len="med"/>
          </a:ln>
        </p:spPr>
      </p:cxnSp>
      <p:cxnSp>
        <p:nvCxnSpPr>
          <p:cNvPr id="20497" name="AutoShape 16"/>
          <p:cNvCxnSpPr>
            <a:cxnSpLocks noChangeShapeType="1"/>
            <a:stCxn id="20489" idx="2"/>
            <a:endCxn id="20490" idx="0"/>
          </p:cNvCxnSpPr>
          <p:nvPr/>
        </p:nvCxnSpPr>
        <p:spPr bwMode="auto">
          <a:xfrm rot="5400000">
            <a:off x="5645150" y="3935413"/>
            <a:ext cx="719138" cy="106362"/>
          </a:xfrm>
          <a:prstGeom prst="bentConnector3">
            <a:avLst>
              <a:gd name="adj1" fmla="val 50023"/>
            </a:avLst>
          </a:prstGeom>
          <a:noFill/>
          <a:ln w="9525">
            <a:solidFill>
              <a:srgbClr val="000000"/>
            </a:solidFill>
            <a:round/>
            <a:headEnd/>
            <a:tailEnd type="triangle" w="med" len="med"/>
          </a:ln>
        </p:spPr>
      </p:cxnSp>
      <p:cxnSp>
        <p:nvCxnSpPr>
          <p:cNvPr id="20498" name="AutoShape 17"/>
          <p:cNvCxnSpPr>
            <a:cxnSpLocks noChangeShapeType="1"/>
            <a:stCxn id="20490" idx="2"/>
            <a:endCxn id="20491" idx="3"/>
          </p:cNvCxnSpPr>
          <p:nvPr/>
        </p:nvCxnSpPr>
        <p:spPr bwMode="auto">
          <a:xfrm rot="5400000">
            <a:off x="5225256" y="5171282"/>
            <a:ext cx="803275" cy="652462"/>
          </a:xfrm>
          <a:prstGeom prst="bentConnector2">
            <a:avLst/>
          </a:prstGeom>
          <a:noFill/>
          <a:ln w="9525">
            <a:solidFill>
              <a:srgbClr val="000000"/>
            </a:solidFill>
            <a:round/>
            <a:headEnd/>
            <a:tailEnd type="triangle" w="med" len="med"/>
          </a:ln>
        </p:spPr>
      </p:cxnSp>
      <p:sp>
        <p:nvSpPr>
          <p:cNvPr id="20499" name="Text Box 18"/>
          <p:cNvSpPr txBox="1">
            <a:spLocks noChangeArrowheads="1"/>
          </p:cNvSpPr>
          <p:nvPr/>
        </p:nvSpPr>
        <p:spPr bwMode="auto">
          <a:xfrm>
            <a:off x="7596188" y="4019550"/>
            <a:ext cx="2392362" cy="660400"/>
          </a:xfrm>
          <a:prstGeom prst="rect">
            <a:avLst/>
          </a:prstGeom>
          <a:solidFill>
            <a:srgbClr val="99FF66"/>
          </a:solidFill>
          <a:ln w="9525">
            <a:solidFill>
              <a:srgbClr val="000000"/>
            </a:solidFill>
            <a:round/>
            <a:headEnd/>
            <a:tailEnd/>
          </a:ln>
        </p:spPr>
        <p:txBody>
          <a:bodyPr wrap="none" lIns="90000" tIns="62780" rIns="90000" bIns="45000"/>
          <a:lstStyle/>
          <a:p>
            <a:pPr algn="ctr">
              <a:tabLst>
                <a:tab pos="449263" algn="l"/>
                <a:tab pos="898525" algn="l"/>
                <a:tab pos="1347788" algn="l"/>
                <a:tab pos="1797050" algn="l"/>
                <a:tab pos="2246313" algn="l"/>
              </a:tabLst>
            </a:pPr>
            <a:r>
              <a:rPr lang="el-GR" sz="2000">
                <a:solidFill>
                  <a:srgbClr val="000000"/>
                </a:solidFill>
              </a:rPr>
              <a:t>Αδιάστατο</a:t>
            </a:r>
          </a:p>
          <a:p>
            <a:pPr algn="ctr">
              <a:tabLst>
                <a:tab pos="449263" algn="l"/>
                <a:tab pos="898525" algn="l"/>
                <a:tab pos="1347788" algn="l"/>
                <a:tab pos="1797050" algn="l"/>
                <a:tab pos="2246313" algn="l"/>
              </a:tabLst>
            </a:pPr>
            <a:r>
              <a:rPr lang="el-GR" sz="2000">
                <a:solidFill>
                  <a:srgbClr val="000000"/>
                </a:solidFill>
              </a:rPr>
              <a:t>Υδρογράφημα SCS</a:t>
            </a:r>
          </a:p>
        </p:txBody>
      </p:sp>
      <p:sp>
        <p:nvSpPr>
          <p:cNvPr id="20500" name="Text Box 19"/>
          <p:cNvSpPr txBox="1">
            <a:spLocks noChangeArrowheads="1"/>
          </p:cNvSpPr>
          <p:nvPr/>
        </p:nvSpPr>
        <p:spPr bwMode="auto">
          <a:xfrm>
            <a:off x="5111750" y="6646863"/>
            <a:ext cx="1798638" cy="660400"/>
          </a:xfrm>
          <a:prstGeom prst="rect">
            <a:avLst/>
          </a:prstGeom>
          <a:noFill/>
          <a:ln w="9525">
            <a:solidFill>
              <a:srgbClr val="000000"/>
            </a:solidFill>
            <a:round/>
            <a:headEnd/>
            <a:tailEnd/>
          </a:ln>
        </p:spPr>
        <p:txBody>
          <a:bodyPr wrap="none" lIns="90000" tIns="62780" rIns="90000" bIns="45000"/>
          <a:lstStyle/>
          <a:p>
            <a:pPr algn="ctr">
              <a:tabLst>
                <a:tab pos="449263" algn="l"/>
                <a:tab pos="898525" algn="l"/>
                <a:tab pos="1347788" algn="l"/>
                <a:tab pos="1797050" algn="l"/>
              </a:tabLst>
            </a:pPr>
            <a:r>
              <a:rPr lang="el-GR" sz="2000">
                <a:solidFill>
                  <a:srgbClr val="000000"/>
                </a:solidFill>
              </a:rPr>
              <a:t>Υδρογράφημα</a:t>
            </a:r>
          </a:p>
          <a:p>
            <a:pPr algn="ctr">
              <a:tabLst>
                <a:tab pos="449263" algn="l"/>
                <a:tab pos="898525" algn="l"/>
                <a:tab pos="1347788" algn="l"/>
                <a:tab pos="1797050" algn="l"/>
              </a:tabLst>
            </a:pPr>
            <a:r>
              <a:rPr lang="el-GR" sz="2000">
                <a:solidFill>
                  <a:srgbClr val="000000"/>
                </a:solidFill>
              </a:rPr>
              <a:t>q vs t</a:t>
            </a:r>
          </a:p>
        </p:txBody>
      </p:sp>
      <p:cxnSp>
        <p:nvCxnSpPr>
          <p:cNvPr id="20501" name="AutoShape 20"/>
          <p:cNvCxnSpPr>
            <a:cxnSpLocks noChangeShapeType="1"/>
            <a:stCxn id="20499" idx="2"/>
            <a:endCxn id="20500" idx="3"/>
          </p:cNvCxnSpPr>
          <p:nvPr/>
        </p:nvCxnSpPr>
        <p:spPr bwMode="auto">
          <a:xfrm rot="5400000">
            <a:off x="6704012" y="4886326"/>
            <a:ext cx="2297113" cy="1884362"/>
          </a:xfrm>
          <a:prstGeom prst="bentConnector2">
            <a:avLst/>
          </a:prstGeom>
          <a:noFill/>
          <a:ln w="9525">
            <a:solidFill>
              <a:srgbClr val="000000"/>
            </a:solidFill>
            <a:round/>
            <a:headEnd/>
            <a:tailEnd type="triangle" w="med" len="med"/>
          </a:ln>
        </p:spPr>
      </p:cxnSp>
      <p:cxnSp>
        <p:nvCxnSpPr>
          <p:cNvPr id="20502" name="AutoShape 21"/>
          <p:cNvCxnSpPr>
            <a:cxnSpLocks noChangeShapeType="1"/>
            <a:stCxn id="20490" idx="2"/>
            <a:endCxn id="20500" idx="0"/>
          </p:cNvCxnSpPr>
          <p:nvPr/>
        </p:nvCxnSpPr>
        <p:spPr bwMode="auto">
          <a:xfrm rot="16200000" flipH="1">
            <a:off x="5205413" y="5842000"/>
            <a:ext cx="1552575" cy="60325"/>
          </a:xfrm>
          <a:prstGeom prst="bentConnector3">
            <a:avLst>
              <a:gd name="adj1" fmla="val 50000"/>
            </a:avLst>
          </a:prstGeom>
          <a:noFill/>
          <a:ln w="9525">
            <a:solidFill>
              <a:srgbClr val="000000"/>
            </a:solidFill>
            <a:round/>
            <a:headEnd/>
            <a:tailEnd type="triangle" w="med" len="med"/>
          </a:ln>
        </p:spPr>
      </p:cxnSp>
      <p:cxnSp>
        <p:nvCxnSpPr>
          <p:cNvPr id="20503" name="AutoShape 22"/>
          <p:cNvCxnSpPr>
            <a:cxnSpLocks noChangeShapeType="1"/>
            <a:stCxn id="20491" idx="2"/>
            <a:endCxn id="20500" idx="1"/>
          </p:cNvCxnSpPr>
          <p:nvPr/>
        </p:nvCxnSpPr>
        <p:spPr bwMode="auto">
          <a:xfrm rot="16200000" flipH="1">
            <a:off x="4392613" y="6259513"/>
            <a:ext cx="677862" cy="760412"/>
          </a:xfrm>
          <a:prstGeom prst="bentConnector2">
            <a:avLst/>
          </a:prstGeom>
          <a:noFill/>
          <a:ln w="9525">
            <a:solidFill>
              <a:srgbClr val="000000"/>
            </a:solidFill>
            <a:round/>
            <a:headEnd/>
            <a:tailEnd type="triangle" w="med" len="med"/>
          </a:ln>
        </p:spPr>
      </p:cxnSp>
      <p:sp>
        <p:nvSpPr>
          <p:cNvPr id="20504" name="Text Box 23"/>
          <p:cNvSpPr txBox="1">
            <a:spLocks noChangeArrowheads="1"/>
          </p:cNvSpPr>
          <p:nvPr/>
        </p:nvSpPr>
        <p:spPr bwMode="auto">
          <a:xfrm>
            <a:off x="225425" y="3451225"/>
            <a:ext cx="1666875" cy="665163"/>
          </a:xfrm>
          <a:prstGeom prst="rect">
            <a:avLst/>
          </a:prstGeom>
          <a:solidFill>
            <a:srgbClr val="99FF66"/>
          </a:solidFill>
          <a:ln w="9525">
            <a:solidFill>
              <a:srgbClr val="000000"/>
            </a:solidFill>
            <a:round/>
            <a:headEnd/>
            <a:tailEnd/>
          </a:ln>
        </p:spPr>
        <p:txBody>
          <a:bodyPr wrap="none" lIns="90000" tIns="62780" rIns="90000" bIns="45000"/>
          <a:lstStyle/>
          <a:p>
            <a:pPr algn="ctr">
              <a:tabLst>
                <a:tab pos="449263" algn="l"/>
                <a:tab pos="898525" algn="l"/>
                <a:tab pos="1347788" algn="l"/>
              </a:tabLst>
            </a:pPr>
            <a:r>
              <a:rPr lang="el-GR" sz="2000">
                <a:solidFill>
                  <a:srgbClr val="000000"/>
                </a:solidFill>
              </a:rPr>
              <a:t>Βροχόπτωση</a:t>
            </a:r>
          </a:p>
          <a:p>
            <a:pPr algn="ctr">
              <a:tabLst>
                <a:tab pos="449263" algn="l"/>
                <a:tab pos="898525" algn="l"/>
                <a:tab pos="1347788" algn="l"/>
              </a:tabLst>
            </a:pPr>
            <a:r>
              <a:rPr lang="el-GR" sz="2000" b="1">
                <a:solidFill>
                  <a:srgbClr val="000000"/>
                </a:solidFill>
              </a:rPr>
              <a:t>P</a:t>
            </a:r>
          </a:p>
        </p:txBody>
      </p:sp>
      <p:cxnSp>
        <p:nvCxnSpPr>
          <p:cNvPr id="20505" name="AutoShape 24"/>
          <p:cNvCxnSpPr>
            <a:cxnSpLocks noChangeShapeType="1"/>
            <a:stCxn id="20504" idx="2"/>
            <a:endCxn id="20486" idx="1"/>
          </p:cNvCxnSpPr>
          <p:nvPr/>
        </p:nvCxnSpPr>
        <p:spPr bwMode="auto">
          <a:xfrm rot="16200000" flipH="1">
            <a:off x="1277938" y="3897313"/>
            <a:ext cx="592137" cy="1030287"/>
          </a:xfrm>
          <a:prstGeom prst="bentConnector2">
            <a:avLst/>
          </a:prstGeom>
          <a:noFill/>
          <a:ln w="9525">
            <a:solidFill>
              <a:srgbClr val="000000"/>
            </a:solidFill>
            <a:round/>
            <a:headEnd/>
            <a:tailEnd type="triangle" w="med" len="med"/>
          </a:ln>
        </p:spPr>
      </p:cxnSp>
      <p:sp>
        <p:nvSpPr>
          <p:cNvPr id="20506" name="Text Box 25"/>
          <p:cNvSpPr txBox="1">
            <a:spLocks noChangeArrowheads="1"/>
          </p:cNvSpPr>
          <p:nvPr/>
        </p:nvSpPr>
        <p:spPr bwMode="auto">
          <a:xfrm>
            <a:off x="7427913" y="1685925"/>
            <a:ext cx="2157412" cy="665163"/>
          </a:xfrm>
          <a:prstGeom prst="rect">
            <a:avLst/>
          </a:prstGeom>
          <a:solidFill>
            <a:srgbClr val="99FF66"/>
          </a:solidFill>
          <a:ln w="9525">
            <a:solidFill>
              <a:srgbClr val="000000"/>
            </a:solidFill>
            <a:round/>
            <a:headEnd/>
            <a:tailEnd/>
          </a:ln>
        </p:spPr>
        <p:txBody>
          <a:bodyPr wrap="none" lIns="90000" tIns="62780" rIns="90000" bIns="45000"/>
          <a:lstStyle/>
          <a:p>
            <a:pPr algn="ctr">
              <a:tabLst>
                <a:tab pos="449263" algn="l"/>
                <a:tab pos="898525" algn="l"/>
                <a:tab pos="1347788" algn="l"/>
                <a:tab pos="1797050" algn="l"/>
              </a:tabLst>
            </a:pPr>
            <a:r>
              <a:rPr lang="el-GR" sz="2000">
                <a:solidFill>
                  <a:srgbClr val="000000"/>
                </a:solidFill>
              </a:rPr>
              <a:t>Μήκος Απορροής</a:t>
            </a:r>
          </a:p>
          <a:p>
            <a:pPr algn="ctr">
              <a:tabLst>
                <a:tab pos="449263" algn="l"/>
                <a:tab pos="898525" algn="l"/>
                <a:tab pos="1347788" algn="l"/>
                <a:tab pos="1797050" algn="l"/>
              </a:tabLst>
            </a:pPr>
            <a:r>
              <a:rPr lang="el-GR" sz="2000" b="1">
                <a:solidFill>
                  <a:srgbClr val="000000"/>
                </a:solidFill>
              </a:rPr>
              <a:t>L</a:t>
            </a:r>
          </a:p>
        </p:txBody>
      </p:sp>
      <p:cxnSp>
        <p:nvCxnSpPr>
          <p:cNvPr id="20507" name="AutoShape 26"/>
          <p:cNvCxnSpPr>
            <a:cxnSpLocks noChangeShapeType="1"/>
            <a:stCxn id="20506" idx="2"/>
            <a:endCxn id="20489" idx="3"/>
          </p:cNvCxnSpPr>
          <p:nvPr/>
        </p:nvCxnSpPr>
        <p:spPr bwMode="auto">
          <a:xfrm rot="5400000">
            <a:off x="7518400" y="2263776"/>
            <a:ext cx="903287" cy="1077912"/>
          </a:xfrm>
          <a:prstGeom prst="bentConnector2">
            <a:avLst/>
          </a:prstGeom>
          <a:noFill/>
          <a:ln w="9525">
            <a:solidFill>
              <a:srgbClr val="000000"/>
            </a:solidFill>
            <a:round/>
            <a:headEnd/>
            <a:tailEnd type="triangle" w="med" len="med"/>
          </a:ln>
        </p:spPr>
      </p:cxnSp>
      <p:sp>
        <p:nvSpPr>
          <p:cNvPr id="28" name="Slide Number Placeholder 27"/>
          <p:cNvSpPr>
            <a:spLocks noGrp="1"/>
          </p:cNvSpPr>
          <p:nvPr>
            <p:ph type="sldNum" idx="12"/>
          </p:nvPr>
        </p:nvSpPr>
        <p:spPr/>
        <p:txBody>
          <a:bodyPr/>
          <a:lstStyle/>
          <a:p>
            <a:pPr>
              <a:defRPr/>
            </a:pPr>
            <a:fld id="{F15133BC-D758-435F-9283-72C6CDF6638E}" type="slidenum">
              <a:rPr lang="el-GR" smtClean="0"/>
              <a:pPr>
                <a:defRPr/>
              </a:pPr>
              <a:t>24</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Ο δείκτης CN</a:t>
            </a:r>
          </a:p>
        </p:txBody>
      </p:sp>
      <p:sp>
        <p:nvSpPr>
          <p:cNvPr id="21507"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Ο δείκτης CN παίρνει τιμές από 0 (μηδενική απορροή) ως 100 (μηδενική κατείσδυση)</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Εξαρτάται από την υδρολογική συμπεριφορά της επιφάνειας της λεκάνης, δηλαδή</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την υδρολογική συμπεριφορά του εδάφους</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τις μορφολογικές κλίσεις</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τον τύπο της χρήσης γης και της κάλυψης της επιφάνειας</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τις βροχοπτώσεις των προηγουμένων ημερών</a:t>
            </a:r>
          </a:p>
        </p:txBody>
      </p:sp>
      <p:sp>
        <p:nvSpPr>
          <p:cNvPr id="21508" name="Text Box 3"/>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25</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Εξίσωση Απορροής SCS</a:t>
            </a:r>
          </a:p>
        </p:txBody>
      </p:sp>
      <p:sp>
        <p:nvSpPr>
          <p:cNvPr id="3076"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Η εξίσωση απορροής SCS είναι:</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Οι όροι της εξίσωσης:</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Q: ενεργός βροχόπτωση (απορροή) σε mm</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P: βροχόπτωση σε mm</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S: μέγιστη δυνητική κατακράτηση/αποθήκευση (Storage) μετά την έναρξη της βροχόπτωσης σε mm</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I</a:t>
            </a:r>
            <a:r>
              <a:rPr lang="el-GR" baseline="-33000" dirty="0" smtClean="0"/>
              <a:t>a</a:t>
            </a:r>
            <a:r>
              <a:rPr lang="el-GR" dirty="0" smtClean="0"/>
              <a:t>: αρχική κατακράτηση (Initial abstraction) σε mm</a:t>
            </a:r>
          </a:p>
        </p:txBody>
      </p:sp>
      <p:sp>
        <p:nvSpPr>
          <p:cNvPr id="3077" name="Text Box 3"/>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graphicFrame>
        <p:nvGraphicFramePr>
          <p:cNvPr id="3074" name="Object 4"/>
          <p:cNvGraphicFramePr>
            <a:graphicFrameLocks noChangeAspect="1"/>
          </p:cNvGraphicFramePr>
          <p:nvPr/>
        </p:nvGraphicFramePr>
        <p:xfrm>
          <a:off x="5759450" y="1524000"/>
          <a:ext cx="3546475" cy="1557338"/>
        </p:xfrm>
        <a:graphic>
          <a:graphicData uri="http://schemas.openxmlformats.org/presentationml/2006/ole">
            <p:oleObj spid="_x0000_s3074" r:id="rId4" imgW="983935" imgH="433484" progId="">
              <p:embed/>
            </p:oleObj>
          </a:graphicData>
        </a:graphic>
      </p:graphicFrame>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26</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a:xfrm>
            <a:off x="503238" y="214313"/>
            <a:ext cx="9072562" cy="14351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Αρχική Κατακράτηση </a:t>
            </a:r>
            <a:br>
              <a:rPr lang="el-GR" smtClean="0"/>
            </a:br>
            <a:r>
              <a:rPr lang="el-GR" smtClean="0"/>
              <a:t>και Μέγιστη Δυνητική Αποθήκευση</a:t>
            </a:r>
          </a:p>
        </p:txBody>
      </p:sp>
      <p:sp>
        <p:nvSpPr>
          <p:cNvPr id="4100" name="Rectangle 2"/>
          <p:cNvSpPr>
            <a:spLocks noGrp="1" noChangeArrowheads="1"/>
          </p:cNvSpPr>
          <p:nvPr>
            <p:ph type="body" idx="1"/>
          </p:nvPr>
        </p:nvSpPr>
        <p:spPr>
          <a:xfrm>
            <a:off x="503238" y="20304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Η αρχική κατακράτηση I</a:t>
            </a:r>
            <a:r>
              <a:rPr lang="el-GR" sz="2000" baseline="-33000" dirty="0" smtClean="0"/>
              <a:t>a</a:t>
            </a:r>
            <a:r>
              <a:rPr lang="el-GR" sz="2000" dirty="0" smtClean="0"/>
              <a:t> είναι όλες οι απώλειες μέχρι την έναρξη της απορροής.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Περιλαμβάνει:</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νερό που συγκρατείται σε κοιλότητες της επιφάνειας</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νερό που αφαιρείται από τη βλάστηση, την εξάτμιση και την κατείσδυση. </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Γενικά η ποσότητα ποικίλλει πολύ αλλά γενικά συσχετίζεται με το έδαφος και την κάλυψη της επιφάνειας.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Σε μικρές αγροτικές λεκάνες, γενικά κατά προσέγγιση χρησιμοποιείται η εμπειρική σχέση:</a:t>
            </a:r>
          </a:p>
          <a:p>
            <a:pPr marL="341313" indent="-341313"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000" dirty="0" smtClean="0"/>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dirty="0" smtClean="0"/>
              <a:t>Δηλαδή δεχόμαστε ότι η αρχική κατακράτηση είναι το 20% της μέγιστης δυνητικής</a:t>
            </a:r>
          </a:p>
        </p:txBody>
      </p:sp>
      <p:sp>
        <p:nvSpPr>
          <p:cNvPr id="4101" name="Text Box 3"/>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graphicFrame>
        <p:nvGraphicFramePr>
          <p:cNvPr id="4098" name="Object 4"/>
          <p:cNvGraphicFramePr>
            <a:graphicFrameLocks noChangeAspect="1"/>
          </p:cNvGraphicFramePr>
          <p:nvPr/>
        </p:nvGraphicFramePr>
        <p:xfrm>
          <a:off x="2952750" y="5219700"/>
          <a:ext cx="2227263" cy="698500"/>
        </p:xfrm>
        <a:graphic>
          <a:graphicData uri="http://schemas.openxmlformats.org/presentationml/2006/ole">
            <p:oleObj spid="_x0000_s4098" r:id="rId4" imgW="617403" imgH="193853" progId="">
              <p:embed/>
            </p:oleObj>
          </a:graphicData>
        </a:graphic>
      </p:graphicFrame>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27</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Εξίσωση Απορροής</a:t>
            </a:r>
          </a:p>
        </p:txBody>
      </p:sp>
      <p:sp>
        <p:nvSpPr>
          <p:cNvPr id="5127"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Έτσι η πρώτη σχέση γίνεται:</a:t>
            </a:r>
          </a:p>
          <a:p>
            <a:pPr marL="341313" indent="-341313"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mtClean="0"/>
          </a:p>
          <a:p>
            <a:pPr marL="341313" indent="-341313"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mtClean="0"/>
          </a:p>
          <a:p>
            <a:pPr marL="341313" indent="-341313"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mtClean="0"/>
          </a:p>
          <a:p>
            <a:pPr marL="341313" indent="-341313"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mtClean="0"/>
          </a:p>
          <a:p>
            <a:pPr marL="341313" indent="-341313"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mtClean="0"/>
          </a:p>
          <a:p>
            <a:pPr marL="341313" indent="-341313"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mtClean="0"/>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Η σχέση ισχύει ΜΟΝΟ όταν:</a:t>
            </a:r>
          </a:p>
        </p:txBody>
      </p:sp>
      <p:sp>
        <p:nvSpPr>
          <p:cNvPr id="5128" name="Text Box 3"/>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graphicFrame>
        <p:nvGraphicFramePr>
          <p:cNvPr id="5122" name="Object 4"/>
          <p:cNvGraphicFramePr>
            <a:graphicFrameLocks noChangeAspect="1"/>
          </p:cNvGraphicFramePr>
          <p:nvPr/>
        </p:nvGraphicFramePr>
        <p:xfrm>
          <a:off x="773113" y="2519363"/>
          <a:ext cx="3546475" cy="1557337"/>
        </p:xfrm>
        <a:graphic>
          <a:graphicData uri="http://schemas.openxmlformats.org/presentationml/2006/ole">
            <p:oleObj spid="_x0000_s5122" r:id="rId4" imgW="983935" imgH="433118" progId="">
              <p:embed/>
            </p:oleObj>
          </a:graphicData>
        </a:graphic>
      </p:graphicFrame>
      <p:graphicFrame>
        <p:nvGraphicFramePr>
          <p:cNvPr id="5123" name="Object 5"/>
          <p:cNvGraphicFramePr>
            <a:graphicFrameLocks noChangeAspect="1"/>
          </p:cNvGraphicFramePr>
          <p:nvPr/>
        </p:nvGraphicFramePr>
        <p:xfrm>
          <a:off x="900113" y="4340225"/>
          <a:ext cx="2227262" cy="698500"/>
        </p:xfrm>
        <a:graphic>
          <a:graphicData uri="http://schemas.openxmlformats.org/presentationml/2006/ole">
            <p:oleObj spid="_x0000_s5123" r:id="rId5" imgW="617403" imgH="193853" progId="">
              <p:embed/>
            </p:oleObj>
          </a:graphicData>
        </a:graphic>
      </p:graphicFrame>
      <p:graphicFrame>
        <p:nvGraphicFramePr>
          <p:cNvPr id="5124" name="Object 6"/>
          <p:cNvGraphicFramePr>
            <a:graphicFrameLocks noChangeAspect="1"/>
          </p:cNvGraphicFramePr>
          <p:nvPr/>
        </p:nvGraphicFramePr>
        <p:xfrm>
          <a:off x="5202238" y="3051175"/>
          <a:ext cx="3671887" cy="1423988"/>
        </p:xfrm>
        <a:graphic>
          <a:graphicData uri="http://schemas.openxmlformats.org/presentationml/2006/ole">
            <p:oleObj spid="_x0000_s5124" r:id="rId6" imgW="1019875" imgH="396957" progId="">
              <p:embed/>
            </p:oleObj>
          </a:graphicData>
        </a:graphic>
      </p:graphicFrame>
      <p:sp>
        <p:nvSpPr>
          <p:cNvPr id="5129" name="AutoShape 7"/>
          <p:cNvSpPr>
            <a:spLocks/>
          </p:cNvSpPr>
          <p:nvPr/>
        </p:nvSpPr>
        <p:spPr bwMode="auto">
          <a:xfrm>
            <a:off x="4500563" y="2484438"/>
            <a:ext cx="539750" cy="2519362"/>
          </a:xfrm>
          <a:prstGeom prst="rightBrace">
            <a:avLst>
              <a:gd name="adj1" fmla="val 38897"/>
              <a:gd name="adj2" fmla="val 50000"/>
            </a:avLst>
          </a:prstGeom>
          <a:noFill/>
          <a:ln w="9525">
            <a:solidFill>
              <a:srgbClr val="000000"/>
            </a:solidFill>
            <a:round/>
            <a:headEnd/>
            <a:tailEnd/>
          </a:ln>
        </p:spPr>
        <p:txBody>
          <a:bodyPr wrap="none" anchor="ctr"/>
          <a:lstStyle/>
          <a:p>
            <a:endParaRPr lang="el-GR"/>
          </a:p>
        </p:txBody>
      </p:sp>
      <p:graphicFrame>
        <p:nvGraphicFramePr>
          <p:cNvPr id="5125" name="Object 8"/>
          <p:cNvGraphicFramePr>
            <a:graphicFrameLocks noChangeAspect="1"/>
          </p:cNvGraphicFramePr>
          <p:nvPr/>
        </p:nvGraphicFramePr>
        <p:xfrm>
          <a:off x="1079500" y="6119813"/>
          <a:ext cx="2093913" cy="620712"/>
        </p:xfrm>
        <a:graphic>
          <a:graphicData uri="http://schemas.openxmlformats.org/presentationml/2006/ole">
            <p:oleObj spid="_x0000_s5125" r:id="rId7" imgW="580095" imgH="172675" progId="">
              <p:embed/>
            </p:oleObj>
          </a:graphicData>
        </a:graphic>
      </p:graphicFrame>
      <p:sp>
        <p:nvSpPr>
          <p:cNvPr id="10" name="Slide Number Placeholder 9"/>
          <p:cNvSpPr>
            <a:spLocks noGrp="1"/>
          </p:cNvSpPr>
          <p:nvPr>
            <p:ph type="sldNum" idx="12"/>
          </p:nvPr>
        </p:nvSpPr>
        <p:spPr/>
        <p:txBody>
          <a:bodyPr/>
          <a:lstStyle/>
          <a:p>
            <a:pPr>
              <a:defRPr/>
            </a:pPr>
            <a:fld id="{F15133BC-D758-435F-9283-72C6CDF6638E}" type="slidenum">
              <a:rPr lang="el-GR" smtClean="0"/>
              <a:pPr>
                <a:defRPr/>
              </a:pPr>
              <a:t>28</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Επίδραση της Ανάπτυξης</a:t>
            </a:r>
          </a:p>
        </p:txBody>
      </p:sp>
      <p:sp>
        <p:nvSpPr>
          <p:cNvPr id="22531"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pic>
        <p:nvPicPr>
          <p:cNvPr id="22532" name="Picture 3"/>
          <p:cNvPicPr>
            <a:picLocks noChangeAspect="1" noChangeArrowheads="1"/>
          </p:cNvPicPr>
          <p:nvPr/>
        </p:nvPicPr>
        <p:blipFill>
          <a:blip r:embed="rId3" cstate="print"/>
          <a:srcRect/>
          <a:stretch>
            <a:fillRect/>
          </a:stretch>
        </p:blipFill>
        <p:spPr bwMode="auto">
          <a:xfrm>
            <a:off x="1165225" y="1330325"/>
            <a:ext cx="7654925" cy="5926138"/>
          </a:xfrm>
          <a:prstGeom prst="rect">
            <a:avLst/>
          </a:prstGeom>
          <a:noFill/>
          <a:ln w="9525">
            <a:noFill/>
            <a:round/>
            <a:headEnd/>
            <a:tailEnd/>
          </a:ln>
        </p:spPr>
      </p:pic>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29</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Μεθοδολογίες Μελέτης</a:t>
            </a:r>
          </a:p>
        </p:txBody>
      </p:sp>
      <p:sp>
        <p:nvSpPr>
          <p:cNvPr id="12291"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Ανάλυση ιστορικού</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Πλημμυρικό ιστορικό</a:t>
            </a:r>
          </a:p>
          <a:p>
            <a:pPr lvl="2"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Σημεία εκδήλωσης πλημμυρών</a:t>
            </a:r>
          </a:p>
          <a:p>
            <a:pPr lvl="2"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Στατιστική Ανάλυση Συχνότητας Βροχοπτώσεων</a:t>
            </a:r>
          </a:p>
          <a:p>
            <a:pPr lvl="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Περίοδος επανάληψης ακραίων βροχοπτώσεων</a:t>
            </a:r>
          </a:p>
          <a:p>
            <a:pPr lvl="4"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Συχνότητα Πλημμύρας (εξίσωση Weibull)</a:t>
            </a:r>
          </a:p>
          <a:p>
            <a:pPr lvl="4"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Κατανομή Ακραίων Τιμών (Gumbel)</a:t>
            </a:r>
          </a:p>
          <a:p>
            <a:pPr lvl="4"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Λογαριθμική Κατανομή Pearson</a:t>
            </a:r>
          </a:p>
        </p:txBody>
      </p:sp>
      <p:sp>
        <p:nvSpPr>
          <p:cNvPr id="4" name="Slide Number Placeholder 3"/>
          <p:cNvSpPr>
            <a:spLocks noGrp="1"/>
          </p:cNvSpPr>
          <p:nvPr>
            <p:ph type="sldNum" idx="12"/>
          </p:nvPr>
        </p:nvSpPr>
        <p:spPr/>
        <p:txBody>
          <a:bodyPr/>
          <a:lstStyle/>
          <a:p>
            <a:pPr>
              <a:defRPr/>
            </a:pPr>
            <a:fld id="{F15133BC-D758-435F-9283-72C6CDF6638E}" type="slidenum">
              <a:rPr lang="el-GR" smtClean="0"/>
              <a:pPr>
                <a:defRPr/>
              </a:pPr>
              <a:t>3</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503238" y="214313"/>
            <a:ext cx="9072562" cy="14351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Επιπτώσεις της Ανάπτυξης στο Πλημμυρικό Πεδίο</a:t>
            </a:r>
          </a:p>
        </p:txBody>
      </p:sp>
      <p:sp>
        <p:nvSpPr>
          <p:cNvPr id="23555"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pic>
        <p:nvPicPr>
          <p:cNvPr id="23556" name="Picture 3"/>
          <p:cNvPicPr>
            <a:picLocks noChangeAspect="1" noChangeArrowheads="1"/>
          </p:cNvPicPr>
          <p:nvPr/>
        </p:nvPicPr>
        <p:blipFill>
          <a:blip r:embed="rId3" cstate="print"/>
          <a:srcRect/>
          <a:stretch>
            <a:fillRect/>
          </a:stretch>
        </p:blipFill>
        <p:spPr bwMode="auto">
          <a:xfrm>
            <a:off x="1228725" y="1674813"/>
            <a:ext cx="7775575" cy="5237162"/>
          </a:xfrm>
          <a:prstGeom prst="rect">
            <a:avLst/>
          </a:prstGeom>
          <a:noFill/>
          <a:ln w="9525">
            <a:noFill/>
            <a:round/>
            <a:headEnd/>
            <a:tailEnd/>
          </a:ln>
        </p:spPr>
      </p:pic>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30</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Υπολογισμός S από τον CN</a:t>
            </a:r>
          </a:p>
        </p:txBody>
      </p:sp>
      <p:sp>
        <p:nvSpPr>
          <p:cNvPr id="6149"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Η μέγιστη δυνητική κατακράτηση S, συνδέεται με τις εδαφικές συνθήκες και την κάλυψη γης στη λεκάνη, με τον αριθμό CN.</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O αριθμός CN παίρνει τιμές 0 ως 100.</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Η μεταξύ τους σχέση είναι (σε ίντσες):</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και σε mm (1in=2.54cm=25.4mm):</a:t>
            </a:r>
          </a:p>
        </p:txBody>
      </p:sp>
      <p:sp>
        <p:nvSpPr>
          <p:cNvPr id="6150" name="Text Box 3"/>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graphicFrame>
        <p:nvGraphicFramePr>
          <p:cNvPr id="6146" name="Object 4"/>
          <p:cNvGraphicFramePr>
            <a:graphicFrameLocks noChangeAspect="1"/>
          </p:cNvGraphicFramePr>
          <p:nvPr/>
        </p:nvGraphicFramePr>
        <p:xfrm>
          <a:off x="5853113" y="2843213"/>
          <a:ext cx="2930525" cy="1187450"/>
        </p:xfrm>
        <a:graphic>
          <a:graphicData uri="http://schemas.openxmlformats.org/presentationml/2006/ole">
            <p:oleObj spid="_x0000_s6146" r:id="rId4" imgW="911292" imgH="366857" progId="">
              <p:embed/>
            </p:oleObj>
          </a:graphicData>
        </a:graphic>
      </p:graphicFrame>
      <p:graphicFrame>
        <p:nvGraphicFramePr>
          <p:cNvPr id="6147" name="Object 5"/>
          <p:cNvGraphicFramePr>
            <a:graphicFrameLocks noChangeAspect="1"/>
          </p:cNvGraphicFramePr>
          <p:nvPr/>
        </p:nvGraphicFramePr>
        <p:xfrm>
          <a:off x="1223963" y="4572000"/>
          <a:ext cx="3419475" cy="1176338"/>
        </p:xfrm>
        <a:graphic>
          <a:graphicData uri="http://schemas.openxmlformats.org/presentationml/2006/ole">
            <p:oleObj spid="_x0000_s6147" r:id="rId5" imgW="1072994" imgH="366857" progId="">
              <p:embed/>
            </p:oleObj>
          </a:graphicData>
        </a:graphic>
      </p:graphicFrame>
      <p:sp>
        <p:nvSpPr>
          <p:cNvPr id="7" name="Slide Number Placeholder 6"/>
          <p:cNvSpPr>
            <a:spLocks noGrp="1"/>
          </p:cNvSpPr>
          <p:nvPr>
            <p:ph type="sldNum" idx="12"/>
          </p:nvPr>
        </p:nvSpPr>
        <p:spPr/>
        <p:txBody>
          <a:bodyPr/>
          <a:lstStyle/>
          <a:p>
            <a:pPr>
              <a:defRPr/>
            </a:pPr>
            <a:fld id="{F15133BC-D758-435F-9283-72C6CDF6638E}" type="slidenum">
              <a:rPr lang="el-GR" smtClean="0"/>
              <a:pPr>
                <a:defRPr/>
              </a:pPr>
              <a:t>31</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Υπολογισμός S από τον CN</a:t>
            </a:r>
          </a:p>
        </p:txBody>
      </p:sp>
      <p:sp>
        <p:nvSpPr>
          <p:cNvPr id="24579"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Όσο μεγαλύτερος είναι ο CN:</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τόσο μικρότερη είναι η δυνητική κατακράτηση S, </a:t>
            </a:r>
          </a:p>
          <a:p>
            <a:pPr lvl="2"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άρα και η αρχική κατακράτηση Ia=0.2S, και </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τόσο μεγαλύτερη είναι η ενεργός βροχόπτωση (άμεση απορροή, direct runoff) Q.</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Για κάθε τιμή CN ισχύει διαφορετική σχέση Q=f(P) σύμφωνα με τον τύπο.</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Η σχέση αυτή παρουσιάζεται και σε γραφική επίλυση. Για κάθε τιμή P αντιστοιχεί μια τιμή Q πάνω στην καμπύλη που αντιστοιχεί στην εκάστοτε τιμή του CN.</a:t>
            </a:r>
          </a:p>
        </p:txBody>
      </p:sp>
      <p:sp>
        <p:nvSpPr>
          <p:cNvPr id="24580" name="Text Box 3"/>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32</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Υπολογισμός S από τον CN</a:t>
            </a:r>
          </a:p>
        </p:txBody>
      </p:sp>
      <p:sp>
        <p:nvSpPr>
          <p:cNvPr id="25603"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pic>
        <p:nvPicPr>
          <p:cNvPr id="25604" name="Picture 3"/>
          <p:cNvPicPr>
            <a:picLocks noChangeAspect="1" noChangeArrowheads="1"/>
          </p:cNvPicPr>
          <p:nvPr/>
        </p:nvPicPr>
        <p:blipFill>
          <a:blip r:embed="rId3" cstate="print"/>
          <a:srcRect/>
          <a:stretch>
            <a:fillRect/>
          </a:stretch>
        </p:blipFill>
        <p:spPr bwMode="auto">
          <a:xfrm>
            <a:off x="682625" y="1401763"/>
            <a:ext cx="8532813" cy="5884862"/>
          </a:xfrm>
          <a:prstGeom prst="rect">
            <a:avLst/>
          </a:prstGeom>
          <a:noFill/>
          <a:ln w="9525">
            <a:noFill/>
            <a:round/>
            <a:headEnd/>
            <a:tailEnd/>
          </a:ln>
        </p:spPr>
      </p:pic>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33</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Υπολογισμός του CN της λεκάνης</a:t>
            </a:r>
          </a:p>
        </p:txBody>
      </p:sp>
      <p:sp>
        <p:nvSpPr>
          <p:cNvPr id="26627" name="Rectangle 2"/>
          <p:cNvSpPr>
            <a:spLocks noGrp="1" noChangeArrowheads="1"/>
          </p:cNvSpPr>
          <p:nvPr>
            <p:ph type="body" idx="1"/>
          </p:nvPr>
        </p:nvSpPr>
        <p:spPr>
          <a:xfrm>
            <a:off x="503238" y="1763713"/>
            <a:ext cx="9072562"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Η περιοχή χωρίζεται σε:</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4 υδρολογικούς τύπους εδαφών (Hydrological Soil Groups)</a:t>
            </a:r>
          </a:p>
          <a:p>
            <a:pPr lvl="2"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A-D, από τα πιο υδροπερατά ως τα αδιαπέρατα</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5 κατηγορίες μορφολογικών κλίσεων (Slopes) </a:t>
            </a:r>
          </a:p>
          <a:p>
            <a:pPr lvl="2"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I-V, από τις μικρότερες στις μεγαλύτερες</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Έναν αριθμό τύπων κάλυψης της επιφάνειας ανάλογα με τη χρήση γης και τη βλάστηση</a:t>
            </a:r>
          </a:p>
        </p:txBody>
      </p:sp>
      <p:sp>
        <p:nvSpPr>
          <p:cNvPr id="26628" name="Text Box 3"/>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34</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Υπολογισμός του CN της λεκάνης</a:t>
            </a:r>
          </a:p>
        </p:txBody>
      </p:sp>
      <p:sp>
        <p:nvSpPr>
          <p:cNvPr id="7173" name="Rectangle 2"/>
          <p:cNvSpPr>
            <a:spLocks noGrp="1" noChangeArrowheads="1"/>
          </p:cNvSpPr>
          <p:nvPr>
            <p:ph type="body" idx="1"/>
          </p:nvPr>
        </p:nvSpPr>
        <p:spPr>
          <a:xfrm>
            <a:off x="503238" y="1368425"/>
            <a:ext cx="9072562" cy="4989513"/>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Η υπέρθεση αυτών των χαρτών χωρίζει την περιοχή σε αντίστοιχα πολύγωνα με </a:t>
            </a:r>
            <a:r>
              <a:rPr lang="el-GR" b="1" i="1" smtClean="0"/>
              <a:t>μοναδικό συνδυασμό </a:t>
            </a:r>
            <a:r>
              <a:rPr lang="el-GR" smtClean="0"/>
              <a:t>υδρολογικού τύπου, κατηγορίας κλίσεων και χρήσης/κάλυψης γης.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Σε κάθε τέτοιο πολύγωνο αντιστοιχεί </a:t>
            </a:r>
            <a:r>
              <a:rPr lang="el-GR" b="1" i="1" smtClean="0"/>
              <a:t>ένας μοναδικός αριθμός CN που το χαρακτηρίζει</a:t>
            </a:r>
            <a:r>
              <a:rPr lang="el-GR" smtClean="0"/>
              <a:t>. </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Ο CN της λεκάνης υπολογίζεται ως σταθμισμένος μέσος όρος, δηλαδή:</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πολλαπλασιάζεται ο CN κάθε πολυγώνου με το ποσοστό της έκτασης του πολυγώνου επί της συνολικής έκτασης της λεκάνης (δηλαδή με το συντελεστή βαρύτητας του πολυγώνου)</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αθροίζονται τα επιμέρους γινόμενα.</a:t>
            </a:r>
          </a:p>
        </p:txBody>
      </p:sp>
      <p:sp>
        <p:nvSpPr>
          <p:cNvPr id="7174" name="Text Box 3"/>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graphicFrame>
        <p:nvGraphicFramePr>
          <p:cNvPr id="7170" name="Object 4"/>
          <p:cNvGraphicFramePr>
            <a:graphicFrameLocks noChangeAspect="1"/>
          </p:cNvGraphicFramePr>
          <p:nvPr/>
        </p:nvGraphicFramePr>
        <p:xfrm>
          <a:off x="4679950" y="6000750"/>
          <a:ext cx="1560513" cy="1019175"/>
        </p:xfrm>
        <a:graphic>
          <a:graphicData uri="http://schemas.openxmlformats.org/presentationml/2006/ole">
            <p:oleObj spid="_x0000_s7170" r:id="rId4" imgW="632635" imgH="412714" progId="">
              <p:embed/>
            </p:oleObj>
          </a:graphicData>
        </a:graphic>
      </p:graphicFrame>
      <p:graphicFrame>
        <p:nvGraphicFramePr>
          <p:cNvPr id="7171" name="Object 5"/>
          <p:cNvGraphicFramePr>
            <a:graphicFrameLocks noChangeAspect="1"/>
          </p:cNvGraphicFramePr>
          <p:nvPr/>
        </p:nvGraphicFramePr>
        <p:xfrm>
          <a:off x="1331913" y="6300788"/>
          <a:ext cx="2879725" cy="481012"/>
        </p:xfrm>
        <a:graphic>
          <a:graphicData uri="http://schemas.openxmlformats.org/presentationml/2006/ole">
            <p:oleObj spid="_x0000_s7171" r:id="rId5" imgW="1169178" imgH="193853" progId="">
              <p:embed/>
            </p:oleObj>
          </a:graphicData>
        </a:graphic>
      </p:graphicFrame>
      <p:sp>
        <p:nvSpPr>
          <p:cNvPr id="7" name="Slide Number Placeholder 6"/>
          <p:cNvSpPr>
            <a:spLocks noGrp="1"/>
          </p:cNvSpPr>
          <p:nvPr>
            <p:ph type="sldNum" idx="12"/>
          </p:nvPr>
        </p:nvSpPr>
        <p:spPr/>
        <p:txBody>
          <a:bodyPr/>
          <a:lstStyle/>
          <a:p>
            <a:pPr>
              <a:defRPr/>
            </a:pPr>
            <a:fld id="{F15133BC-D758-435F-9283-72C6CDF6638E}" type="slidenum">
              <a:rPr lang="el-GR" smtClean="0"/>
              <a:pPr>
                <a:defRPr/>
              </a:pPr>
              <a:t>35</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Υπολογισμός του CN της λεκάνης</a:t>
            </a:r>
          </a:p>
        </p:txBody>
      </p:sp>
      <p:sp>
        <p:nvSpPr>
          <p:cNvPr id="27651"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pic>
        <p:nvPicPr>
          <p:cNvPr id="27652" name="Picture 3"/>
          <p:cNvPicPr>
            <a:picLocks noChangeAspect="1" noChangeArrowheads="1"/>
          </p:cNvPicPr>
          <p:nvPr/>
        </p:nvPicPr>
        <p:blipFill>
          <a:blip r:embed="rId3" cstate="print"/>
          <a:srcRect/>
          <a:stretch>
            <a:fillRect/>
          </a:stretch>
        </p:blipFill>
        <p:spPr bwMode="auto">
          <a:xfrm>
            <a:off x="1079500" y="1422400"/>
            <a:ext cx="5456238" cy="4337050"/>
          </a:xfrm>
          <a:prstGeom prst="rect">
            <a:avLst/>
          </a:prstGeom>
          <a:noFill/>
          <a:ln w="9525">
            <a:noFill/>
            <a:round/>
            <a:headEnd/>
            <a:tailEnd/>
          </a:ln>
        </p:spPr>
      </p:pic>
      <p:sp>
        <p:nvSpPr>
          <p:cNvPr id="27653" name="Text Box 4"/>
          <p:cNvSpPr txBox="1">
            <a:spLocks noChangeArrowheads="1"/>
          </p:cNvSpPr>
          <p:nvPr/>
        </p:nvSpPr>
        <p:spPr bwMode="auto">
          <a:xfrm>
            <a:off x="7091363" y="1979613"/>
            <a:ext cx="2519362" cy="1485900"/>
          </a:xfrm>
          <a:prstGeom prst="rect">
            <a:avLst/>
          </a:prstGeom>
          <a:noFill/>
          <a:ln w="9525">
            <a:noFill/>
            <a:round/>
            <a:headEnd/>
            <a:tailEnd/>
          </a:ln>
        </p:spPr>
        <p:txBody>
          <a:bodyPr lIns="90000" tIns="45000" rIns="90000" bIns="45000"/>
          <a:lstStyle/>
          <a:p>
            <a:pPr>
              <a:lnSpc>
                <a:spcPct val="102000"/>
              </a:lnSpc>
              <a:tabLst>
                <a:tab pos="449263" algn="l"/>
                <a:tab pos="898525" algn="l"/>
                <a:tab pos="1347788" algn="l"/>
                <a:tab pos="1797050" algn="l"/>
                <a:tab pos="2246313" algn="l"/>
              </a:tabLst>
            </a:pPr>
            <a:r>
              <a:rPr lang="el-GR">
                <a:solidFill>
                  <a:srgbClr val="000000"/>
                </a:solidFill>
                <a:latin typeface="Calibri" pitchFamily="32" charset="0"/>
              </a:rPr>
              <a:t>Πίνακας τιμών δείκτη </a:t>
            </a:r>
            <a:r>
              <a:rPr lang="en-US">
                <a:solidFill>
                  <a:srgbClr val="000000"/>
                </a:solidFill>
                <a:latin typeface="Calibri" pitchFamily="32" charset="0"/>
              </a:rPr>
              <a:t>CN</a:t>
            </a:r>
            <a:r>
              <a:rPr lang="el-GR">
                <a:solidFill>
                  <a:srgbClr val="000000"/>
                </a:solidFill>
                <a:latin typeface="Calibri" pitchFamily="32" charset="0"/>
              </a:rPr>
              <a:t> με βάση τις χρήσεις γης και τη μορφολογική κλίση της περιοχής μελέτης.</a:t>
            </a:r>
          </a:p>
        </p:txBody>
      </p:sp>
      <p:sp>
        <p:nvSpPr>
          <p:cNvPr id="27654" name="Rectangle 5"/>
          <p:cNvSpPr>
            <a:spLocks noGrp="1" noChangeArrowheads="1"/>
          </p:cNvSpPr>
          <p:nvPr>
            <p:ph type="body" idx="1"/>
          </p:nvPr>
        </p:nvSpPr>
        <p:spPr>
          <a:xfrm>
            <a:off x="539750" y="6030913"/>
            <a:ext cx="9072563" cy="9890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Ανάλογα με τον τύπο βλάστησης, τον υδρολογικό τύπο του εδάφους και την μορφολογική κλίση, επιλέγεται ο αρχικός CN.</a:t>
            </a:r>
          </a:p>
        </p:txBody>
      </p:sp>
      <p:sp>
        <p:nvSpPr>
          <p:cNvPr id="7" name="Slide Number Placeholder 6"/>
          <p:cNvSpPr>
            <a:spLocks noGrp="1"/>
          </p:cNvSpPr>
          <p:nvPr>
            <p:ph type="sldNum" idx="12"/>
          </p:nvPr>
        </p:nvSpPr>
        <p:spPr/>
        <p:txBody>
          <a:bodyPr/>
          <a:lstStyle/>
          <a:p>
            <a:pPr algn="r">
              <a:defRPr/>
            </a:pPr>
            <a:fld id="{33380434-0932-4A02-8D51-F5AF6746707A}" type="slidenum">
              <a:rPr lang="el-GR" sz="1000" smtClean="0">
                <a:solidFill>
                  <a:schemeClr val="bg1">
                    <a:lumMod val="50000"/>
                  </a:schemeClr>
                </a:solidFill>
                <a:latin typeface="+mj-lt"/>
              </a:rPr>
              <a:pPr algn="r">
                <a:defRPr/>
              </a:pPr>
              <a:t>36</a:t>
            </a:fld>
            <a:endParaRPr lang="el-GR" sz="1000" dirty="0">
              <a:solidFill>
                <a:schemeClr val="bg1">
                  <a:lumMod val="50000"/>
                </a:schemeClr>
              </a:solidFill>
              <a:latin typeface="+mj-lt"/>
            </a:endParaRP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Υπολογισμός του CN της λεκάνης</a:t>
            </a:r>
          </a:p>
        </p:txBody>
      </p:sp>
      <p:sp>
        <p:nvSpPr>
          <p:cNvPr id="28675"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28676" name="Text Box 3"/>
          <p:cNvSpPr txBox="1">
            <a:spLocks noChangeArrowheads="1"/>
          </p:cNvSpPr>
          <p:nvPr/>
        </p:nvSpPr>
        <p:spPr bwMode="auto">
          <a:xfrm>
            <a:off x="1979613" y="4067175"/>
            <a:ext cx="5811837" cy="647700"/>
          </a:xfrm>
          <a:prstGeom prst="rect">
            <a:avLst/>
          </a:prstGeom>
          <a:noFill/>
          <a:ln w="9525">
            <a:noFill/>
            <a:round/>
            <a:headEnd/>
            <a:tailEnd/>
          </a:ln>
        </p:spPr>
        <p:txBody>
          <a:bodyPr wrap="none" lIns="90000" tIns="45000" rIns="90000" bIns="45000"/>
          <a:lstStyle/>
          <a:p>
            <a:pPr algn="ct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solidFill>
                  <a:srgbClr val="000000"/>
                </a:solidFill>
                <a:latin typeface="Calibri" pitchFamily="32" charset="0"/>
              </a:rPr>
              <a:t>Πίνακας κατηγοριοποίησης της εδαφικής υγρασίας με βάση </a:t>
            </a:r>
          </a:p>
          <a:p>
            <a:pPr algn="ct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solidFill>
                  <a:srgbClr val="000000"/>
                </a:solidFill>
                <a:latin typeface="Calibri" pitchFamily="32" charset="0"/>
              </a:rPr>
              <a:t>το μέσο όρο ύψους βροχόπτωσης διάρκειας 5 ημερών.</a:t>
            </a:r>
          </a:p>
        </p:txBody>
      </p:sp>
      <p:pic>
        <p:nvPicPr>
          <p:cNvPr id="28677" name="Picture 4"/>
          <p:cNvPicPr>
            <a:picLocks noChangeAspect="1" noChangeArrowheads="1"/>
          </p:cNvPicPr>
          <p:nvPr/>
        </p:nvPicPr>
        <p:blipFill>
          <a:blip r:embed="rId3" cstate="print"/>
          <a:srcRect/>
          <a:stretch>
            <a:fillRect/>
          </a:stretch>
        </p:blipFill>
        <p:spPr bwMode="auto">
          <a:xfrm>
            <a:off x="704850" y="1584325"/>
            <a:ext cx="8670925" cy="2379663"/>
          </a:xfrm>
          <a:prstGeom prst="rect">
            <a:avLst/>
          </a:prstGeom>
          <a:noFill/>
          <a:ln w="9525">
            <a:noFill/>
            <a:round/>
            <a:headEnd/>
            <a:tailEnd/>
          </a:ln>
        </p:spPr>
      </p:pic>
      <p:sp>
        <p:nvSpPr>
          <p:cNvPr id="28678" name="Rectangle 5"/>
          <p:cNvSpPr>
            <a:spLocks noGrp="1" noChangeArrowheads="1"/>
          </p:cNvSpPr>
          <p:nvPr>
            <p:ph type="body" idx="1"/>
          </p:nvPr>
        </p:nvSpPr>
        <p:spPr>
          <a:xfrm>
            <a:off x="503238" y="4765675"/>
            <a:ext cx="9072562" cy="2379663"/>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smtClean="0"/>
              <a:t>Στη συνέχεια, λαμβάνεται υπόψη η προηγούμενη κατάσταση υγρασίας (Antecedent Moisture Condition) ανάλογα με το πιθανό ύψος βροχής πριν από το συμβάν και την χρονική περίοδο του έτους ως προς την ανάπτυξη των φυτών.</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smtClean="0"/>
              <a:t>Η μέθοδος χρησιμοποιεί το μέσο όρο των βροχοπτώσεων 5 ημερών πριν από δύο πλημμυρικά συμβάντα του παρελθόντος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smtClean="0"/>
              <a:t>Στην περίπτωση που δεν είναι διαθέσιμα τα στοιχεία, χρησιμοποιούνται οι συνολικές βροχοπτώσεις των 5 ημερών πριν από το συμβάν που εξετάζεται.</a:t>
            </a:r>
          </a:p>
        </p:txBody>
      </p:sp>
      <p:sp>
        <p:nvSpPr>
          <p:cNvPr id="7" name="Slide Number Placeholder 6"/>
          <p:cNvSpPr>
            <a:spLocks noGrp="1"/>
          </p:cNvSpPr>
          <p:nvPr>
            <p:ph type="sldNum" idx="12"/>
          </p:nvPr>
        </p:nvSpPr>
        <p:spPr/>
        <p:txBody>
          <a:bodyPr/>
          <a:lstStyle/>
          <a:p>
            <a:pPr>
              <a:defRPr/>
            </a:pPr>
            <a:fld id="{33380434-0932-4A02-8D51-F5AF6746707A}" type="slidenum">
              <a:rPr lang="el-GR" smtClean="0"/>
              <a:pPr>
                <a:defRPr/>
              </a:pPr>
              <a:t>37</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Υπολογισμός του CN της λεκάνης</a:t>
            </a:r>
          </a:p>
        </p:txBody>
      </p:sp>
      <p:sp>
        <p:nvSpPr>
          <p:cNvPr id="29699"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29700" name="Rectangle 3"/>
          <p:cNvSpPr>
            <a:spLocks noGrp="1" noChangeArrowheads="1"/>
          </p:cNvSpPr>
          <p:nvPr>
            <p:ph type="body" idx="1"/>
          </p:nvPr>
        </p:nvSpPr>
        <p:spPr>
          <a:xfrm>
            <a:off x="503238" y="1763713"/>
            <a:ext cx="7056437"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Ο αρχικός αριθμός CN που υπολογίζεται αντιστοιχεί στις συνθήκες AMC-I (χαμηλό περιεχόμενο υγρασίας, “ξηρή κατάσταση”)</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Ανάλογα με τις συνθήκες AMC, μπορεί να επιλεγεί ο αριθμός CN που αντιστοιχεί στις τάξεις AMC-II ή AMC-III</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Όσο μεγαλύτερη είναι η βροχόπτωση των προηγούμενων ημερών, τόσο μεγαλύτερος είναι ο αριθμός CN</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Άρα αυξάνεται και η τιμή της ενεργής βροχόπτωσης Q</a:t>
            </a:r>
          </a:p>
        </p:txBody>
      </p:sp>
      <p:pic>
        <p:nvPicPr>
          <p:cNvPr id="29701" name="Picture 4"/>
          <p:cNvPicPr>
            <a:picLocks noChangeAspect="1" noChangeArrowheads="1"/>
          </p:cNvPicPr>
          <p:nvPr/>
        </p:nvPicPr>
        <p:blipFill>
          <a:blip r:embed="rId3" cstate="print"/>
          <a:srcRect/>
          <a:stretch>
            <a:fillRect/>
          </a:stretch>
        </p:blipFill>
        <p:spPr bwMode="auto">
          <a:xfrm>
            <a:off x="7775575" y="1331913"/>
            <a:ext cx="1898650" cy="6119812"/>
          </a:xfrm>
          <a:prstGeom prst="rect">
            <a:avLst/>
          </a:prstGeom>
          <a:noFill/>
          <a:ln w="9525">
            <a:noFill/>
            <a:round/>
            <a:headEnd/>
            <a:tailEnd/>
          </a:ln>
        </p:spPr>
      </p:pic>
      <p:sp>
        <p:nvSpPr>
          <p:cNvPr id="29702" name="Oval 5"/>
          <p:cNvSpPr>
            <a:spLocks noChangeArrowheads="1"/>
          </p:cNvSpPr>
          <p:nvPr/>
        </p:nvSpPr>
        <p:spPr bwMode="auto">
          <a:xfrm>
            <a:off x="8531225" y="3600450"/>
            <a:ext cx="360363" cy="360363"/>
          </a:xfrm>
          <a:prstGeom prst="ellipse">
            <a:avLst/>
          </a:prstGeom>
          <a:noFill/>
          <a:ln w="36720">
            <a:solidFill>
              <a:srgbClr val="FF3333"/>
            </a:solidFill>
            <a:round/>
            <a:headEnd/>
            <a:tailEnd/>
          </a:ln>
        </p:spPr>
        <p:txBody>
          <a:bodyPr wrap="none" anchor="ctr"/>
          <a:lstStyle/>
          <a:p>
            <a:endParaRPr lang="el-GR"/>
          </a:p>
        </p:txBody>
      </p:sp>
      <p:sp>
        <p:nvSpPr>
          <p:cNvPr id="29703" name="AutoShape 6"/>
          <p:cNvSpPr>
            <a:spLocks noChangeArrowheads="1"/>
          </p:cNvSpPr>
          <p:nvPr/>
        </p:nvSpPr>
        <p:spPr bwMode="auto">
          <a:xfrm>
            <a:off x="8820150" y="3671888"/>
            <a:ext cx="360363" cy="179387"/>
          </a:xfrm>
          <a:prstGeom prst="rightArrow">
            <a:avLst>
              <a:gd name="adj1" fmla="val 34935"/>
              <a:gd name="adj2" fmla="val 82084"/>
            </a:avLst>
          </a:prstGeom>
          <a:solidFill>
            <a:srgbClr val="FF0000"/>
          </a:solidFill>
          <a:ln w="9525">
            <a:solidFill>
              <a:srgbClr val="000000"/>
            </a:solidFill>
            <a:round/>
            <a:headEnd/>
            <a:tailEnd/>
          </a:ln>
        </p:spPr>
        <p:txBody>
          <a:bodyPr wrap="none" anchor="ctr"/>
          <a:lstStyle/>
          <a:p>
            <a:endParaRPr lang="el-GR"/>
          </a:p>
        </p:txBody>
      </p:sp>
      <p:sp>
        <p:nvSpPr>
          <p:cNvPr id="29704" name="AutoShape 7"/>
          <p:cNvSpPr>
            <a:spLocks noChangeArrowheads="1"/>
          </p:cNvSpPr>
          <p:nvPr/>
        </p:nvSpPr>
        <p:spPr bwMode="auto">
          <a:xfrm flipH="1">
            <a:off x="8243888" y="3671888"/>
            <a:ext cx="360362" cy="179387"/>
          </a:xfrm>
          <a:prstGeom prst="rightArrow">
            <a:avLst>
              <a:gd name="adj1" fmla="val 34935"/>
              <a:gd name="adj2" fmla="val 82084"/>
            </a:avLst>
          </a:prstGeom>
          <a:solidFill>
            <a:srgbClr val="FF0000"/>
          </a:solidFill>
          <a:ln w="9525">
            <a:solidFill>
              <a:srgbClr val="000000"/>
            </a:solidFill>
            <a:round/>
            <a:headEnd/>
            <a:tailEnd/>
          </a:ln>
        </p:spPr>
        <p:txBody>
          <a:bodyPr wrap="none" anchor="ctr"/>
          <a:lstStyle/>
          <a:p>
            <a:endParaRPr lang="el-GR"/>
          </a:p>
        </p:txBody>
      </p:sp>
      <p:sp>
        <p:nvSpPr>
          <p:cNvPr id="9" name="Slide Number Placeholder 8"/>
          <p:cNvSpPr>
            <a:spLocks noGrp="1"/>
          </p:cNvSpPr>
          <p:nvPr>
            <p:ph type="sldNum" idx="12"/>
          </p:nvPr>
        </p:nvSpPr>
        <p:spPr/>
        <p:txBody>
          <a:bodyPr/>
          <a:lstStyle/>
          <a:p>
            <a:pPr>
              <a:defRPr/>
            </a:pPr>
            <a:fld id="{558812A2-E6F6-4F38-8B16-06A8F1E08132}" type="slidenum">
              <a:rPr lang="el-GR" smtClean="0"/>
              <a:pPr>
                <a:defRPr/>
              </a:pPr>
              <a:t>38</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Υπολογισμός του CN της λεκάνης</a:t>
            </a:r>
          </a:p>
        </p:txBody>
      </p:sp>
      <p:sp>
        <p:nvSpPr>
          <p:cNvPr id="30723" name="Rectangle 2"/>
          <p:cNvSpPr>
            <a:spLocks noGrp="1" noChangeArrowheads="1"/>
          </p:cNvSpPr>
          <p:nvPr>
            <p:ph type="body" idx="1"/>
          </p:nvPr>
        </p:nvSpPr>
        <p:spPr>
          <a:xfrm>
            <a:off x="503238" y="1368425"/>
            <a:ext cx="9072562" cy="4989513"/>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Οι πυρκαγιές άλλαξαν την υδρολογική συμπεριφορά της πυρόπληκτης έκτασης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Αλλάζει ο αριθμός CN για τις επιμέρους περιοχές, άρα και για το σύνολο της λεκάνης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Υπολογίζονται δύο αριθμοί CN </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CN (πριν τις πυρκαγιές)</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mtClean="0"/>
              <a:t>CN' (μετά τις πυρκαγιές)</a:t>
            </a:r>
          </a:p>
        </p:txBody>
      </p:sp>
      <p:sp>
        <p:nvSpPr>
          <p:cNvPr id="30724" name="Text Box 3"/>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39</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 Ιστορικού - Εύβοια</a:t>
            </a:r>
            <a:endParaRPr lang="el-GR" dirty="0"/>
          </a:p>
        </p:txBody>
      </p:sp>
      <p:graphicFrame>
        <p:nvGraphicFramePr>
          <p:cNvPr id="4" name="Content Placeholder 3"/>
          <p:cNvGraphicFramePr>
            <a:graphicFrameLocks noGrp="1"/>
          </p:cNvGraphicFramePr>
          <p:nvPr>
            <p:ph idx="1"/>
          </p:nvPr>
        </p:nvGraphicFramePr>
        <p:xfrm>
          <a:off x="503239" y="1936227"/>
          <a:ext cx="9070973" cy="4877259"/>
        </p:xfrm>
        <a:graphic>
          <a:graphicData uri="http://schemas.openxmlformats.org/drawingml/2006/table">
            <a:tbl>
              <a:tblPr>
                <a:tableStyleId>{775DCB02-9BB8-47FD-8907-85C794F793BA}</a:tableStyleId>
              </a:tblPr>
              <a:tblGrid>
                <a:gridCol w="748996"/>
                <a:gridCol w="786625"/>
                <a:gridCol w="2285811"/>
                <a:gridCol w="2285811"/>
                <a:gridCol w="593104"/>
                <a:gridCol w="592507"/>
                <a:gridCol w="1778119"/>
              </a:tblGrid>
              <a:tr h="537805">
                <a:tc>
                  <a:txBody>
                    <a:bodyPr/>
                    <a:lstStyle/>
                    <a:p>
                      <a:pPr algn="ctr">
                        <a:lnSpc>
                          <a:spcPct val="115000"/>
                        </a:lnSpc>
                        <a:spcAft>
                          <a:spcPts val="0"/>
                        </a:spcAft>
                      </a:pPr>
                      <a:r>
                        <a:rPr lang="el-GR" sz="900" b="1" dirty="0"/>
                        <a:t>Πλημμυρικά επεισόδια</a:t>
                      </a:r>
                      <a:endParaRPr lang="el-GR" sz="1200" b="1" dirty="0">
                        <a:latin typeface="+mj-lt"/>
                        <a:ea typeface="Calibri"/>
                        <a:cs typeface="Times New Roman"/>
                      </a:endParaRPr>
                    </a:p>
                  </a:txBody>
                  <a:tcPr marL="68580" marR="68580" marT="0" marB="0" anchor="ctr"/>
                </a:tc>
                <a:tc>
                  <a:txBody>
                    <a:bodyPr/>
                    <a:lstStyle/>
                    <a:p>
                      <a:pPr algn="ctr">
                        <a:lnSpc>
                          <a:spcPct val="115000"/>
                        </a:lnSpc>
                        <a:spcAft>
                          <a:spcPts val="0"/>
                        </a:spcAft>
                      </a:pPr>
                      <a:r>
                        <a:rPr lang="el-GR" sz="900" b="1"/>
                        <a:t>Περιοχές</a:t>
                      </a:r>
                      <a:endParaRPr lang="el-GR" sz="1200" b="1">
                        <a:latin typeface="+mj-lt"/>
                        <a:ea typeface="Calibri"/>
                        <a:cs typeface="Times New Roman"/>
                      </a:endParaRPr>
                    </a:p>
                  </a:txBody>
                  <a:tcPr marL="68580" marR="68580" marT="0" marB="0" anchor="ctr"/>
                </a:tc>
                <a:tc>
                  <a:txBody>
                    <a:bodyPr/>
                    <a:lstStyle/>
                    <a:p>
                      <a:pPr algn="ctr">
                        <a:lnSpc>
                          <a:spcPct val="115000"/>
                        </a:lnSpc>
                        <a:spcAft>
                          <a:spcPts val="0"/>
                        </a:spcAft>
                      </a:pPr>
                      <a:r>
                        <a:rPr lang="el-GR" sz="900" b="1" dirty="0"/>
                        <a:t>Καταστροφές</a:t>
                      </a:r>
                      <a:endParaRPr lang="el-GR" sz="1200" b="1" dirty="0">
                        <a:latin typeface="+mj-lt"/>
                        <a:ea typeface="Calibri"/>
                        <a:cs typeface="Times New Roman"/>
                      </a:endParaRPr>
                    </a:p>
                  </a:txBody>
                  <a:tcPr marL="68580" marR="68580" marT="0" marB="0" anchor="ctr"/>
                </a:tc>
                <a:tc>
                  <a:txBody>
                    <a:bodyPr/>
                    <a:lstStyle/>
                    <a:p>
                      <a:pPr algn="ctr">
                        <a:lnSpc>
                          <a:spcPct val="115000"/>
                        </a:lnSpc>
                        <a:spcAft>
                          <a:spcPts val="0"/>
                        </a:spcAft>
                      </a:pPr>
                      <a:r>
                        <a:rPr lang="el-GR" sz="900" b="1"/>
                        <a:t>Υπουργείο ΠΕΝ Βάση Καταγραφής Ιστορικών Πλημμυρών</a:t>
                      </a:r>
                      <a:endParaRPr lang="el-GR" sz="1200" b="1">
                        <a:latin typeface="+mj-lt"/>
                        <a:ea typeface="Calibri"/>
                        <a:cs typeface="Times New Roman"/>
                      </a:endParaRPr>
                    </a:p>
                  </a:txBody>
                  <a:tcPr marL="68580" marR="68580" marT="0" marB="0" anchor="ctr"/>
                </a:tc>
                <a:tc>
                  <a:txBody>
                    <a:bodyPr/>
                    <a:lstStyle/>
                    <a:p>
                      <a:pPr algn="ctr">
                        <a:lnSpc>
                          <a:spcPct val="115000"/>
                        </a:lnSpc>
                        <a:spcAft>
                          <a:spcPts val="0"/>
                        </a:spcAft>
                      </a:pPr>
                      <a:r>
                        <a:rPr lang="el-GR" sz="900" b="1" dirty="0"/>
                        <a:t>Κόστος</a:t>
                      </a:r>
                      <a:endParaRPr lang="el-GR" sz="1200" b="1" dirty="0">
                        <a:latin typeface="+mj-lt"/>
                        <a:ea typeface="Calibri"/>
                        <a:cs typeface="Times New Roman"/>
                      </a:endParaRPr>
                    </a:p>
                  </a:txBody>
                  <a:tcPr marL="68580" marR="68580" marT="0" marB="0" anchor="ctr"/>
                </a:tc>
                <a:tc>
                  <a:txBody>
                    <a:bodyPr/>
                    <a:lstStyle/>
                    <a:p>
                      <a:pPr algn="ctr">
                        <a:lnSpc>
                          <a:spcPct val="115000"/>
                        </a:lnSpc>
                        <a:spcAft>
                          <a:spcPts val="0"/>
                        </a:spcAft>
                      </a:pPr>
                      <a:r>
                        <a:rPr lang="el-GR" sz="900" b="1" dirty="0"/>
                        <a:t>Θύματα</a:t>
                      </a:r>
                      <a:endParaRPr lang="el-GR" sz="1200" b="1" dirty="0">
                        <a:latin typeface="+mj-lt"/>
                        <a:ea typeface="Calibri"/>
                        <a:cs typeface="Times New Roman"/>
                      </a:endParaRPr>
                    </a:p>
                  </a:txBody>
                  <a:tcPr marL="68580" marR="68580" marT="0" marB="0" anchor="ctr"/>
                </a:tc>
                <a:tc>
                  <a:txBody>
                    <a:bodyPr/>
                    <a:lstStyle/>
                    <a:p>
                      <a:pPr algn="ctr">
                        <a:lnSpc>
                          <a:spcPct val="115000"/>
                        </a:lnSpc>
                        <a:spcAft>
                          <a:spcPts val="0"/>
                        </a:spcAft>
                      </a:pPr>
                      <a:r>
                        <a:rPr lang="el-GR" sz="900" b="1" dirty="0"/>
                        <a:t>Πηγή</a:t>
                      </a:r>
                      <a:endParaRPr lang="el-GR" sz="1200" b="1" dirty="0">
                        <a:latin typeface="+mj-lt"/>
                        <a:ea typeface="Calibri"/>
                        <a:cs typeface="Times New Roman"/>
                      </a:endParaRPr>
                    </a:p>
                  </a:txBody>
                  <a:tcPr marL="68580" marR="68580" marT="0" marB="0" anchor="ctr"/>
                </a:tc>
              </a:tr>
              <a:tr h="537805">
                <a:tc>
                  <a:txBody>
                    <a:bodyPr/>
                    <a:lstStyle/>
                    <a:p>
                      <a:pPr>
                        <a:lnSpc>
                          <a:spcPct val="115000"/>
                        </a:lnSpc>
                        <a:spcAft>
                          <a:spcPts val="0"/>
                        </a:spcAft>
                      </a:pPr>
                      <a:r>
                        <a:rPr lang="el-GR" sz="800" dirty="0"/>
                        <a:t>22/1/2004</a:t>
                      </a:r>
                      <a:endParaRPr lang="el-GR" sz="1000" dirty="0">
                        <a:latin typeface="+mj-lt"/>
                        <a:ea typeface="Calibri"/>
                        <a:cs typeface="Times New Roman"/>
                      </a:endParaRPr>
                    </a:p>
                  </a:txBody>
                  <a:tcPr marL="64537" marR="64537" marT="0" marB="0" anchor="ctr"/>
                </a:tc>
                <a:tc>
                  <a:txBody>
                    <a:bodyPr/>
                    <a:lstStyle/>
                    <a:p>
                      <a:pPr>
                        <a:lnSpc>
                          <a:spcPct val="115000"/>
                        </a:lnSpc>
                        <a:spcAft>
                          <a:spcPts val="0"/>
                        </a:spcAft>
                      </a:pPr>
                      <a:r>
                        <a:rPr lang="el-GR" sz="800"/>
                        <a:t> </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dirty="0"/>
                        <a:t> </a:t>
                      </a:r>
                      <a:endParaRPr lang="el-GR" sz="1000" dirty="0">
                        <a:latin typeface="+mj-lt"/>
                        <a:ea typeface="Calibri"/>
                        <a:cs typeface="Times New Roman"/>
                      </a:endParaRPr>
                    </a:p>
                  </a:txBody>
                  <a:tcPr marL="64537" marR="64537" marT="0" marB="0" anchor="ctr"/>
                </a:tc>
                <a:tc>
                  <a:txBody>
                    <a:bodyPr/>
                    <a:lstStyle/>
                    <a:p>
                      <a:pPr>
                        <a:lnSpc>
                          <a:spcPct val="115000"/>
                        </a:lnSpc>
                        <a:spcAft>
                          <a:spcPts val="0"/>
                        </a:spcAft>
                      </a:pPr>
                      <a:r>
                        <a:rPr lang="el-GR" sz="800"/>
                        <a:t>Συμβάν: 22.1.2004, Περιοχή ΣΚΥΡΟΣ, Κόστος Ζημιών: 4753000, Πηγή: 1358/Α32/3100Λ04Α/25.2.2004 (ΦΕΚ/454/Β/5.3.2004)</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4753000</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 </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https://floods.ypeka.gr/index.php?option=com_content&amp;view=article&amp;id=1035&amp;Itemid=669</a:t>
                      </a:r>
                      <a:endParaRPr lang="el-GR" sz="1000">
                        <a:latin typeface="+mj-lt"/>
                        <a:ea typeface="Calibri"/>
                        <a:cs typeface="Times New Roman"/>
                      </a:endParaRPr>
                    </a:p>
                  </a:txBody>
                  <a:tcPr marL="64537" marR="64537" marT="0" marB="0" anchor="ctr"/>
                </a:tc>
              </a:tr>
              <a:tr h="179268">
                <a:tc>
                  <a:txBody>
                    <a:bodyPr/>
                    <a:lstStyle/>
                    <a:p>
                      <a:pPr>
                        <a:lnSpc>
                          <a:spcPct val="115000"/>
                        </a:lnSpc>
                        <a:spcAft>
                          <a:spcPts val="0"/>
                        </a:spcAft>
                      </a:pPr>
                      <a:r>
                        <a:rPr lang="el-GR" sz="800"/>
                        <a:t>16/9/2005</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Βασιλικό</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Πλημμύρισαν κατοικίες στο Βασιλικό</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Τριάδα</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 </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 </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Μαρτυρία κατοίκων</a:t>
                      </a:r>
                      <a:endParaRPr lang="el-GR" sz="1000">
                        <a:latin typeface="+mj-lt"/>
                        <a:ea typeface="Calibri"/>
                        <a:cs typeface="Times New Roman"/>
                      </a:endParaRPr>
                    </a:p>
                  </a:txBody>
                  <a:tcPr marL="64537" marR="64537" marT="0" marB="0" anchor="ctr"/>
                </a:tc>
              </a:tr>
              <a:tr h="537805">
                <a:tc>
                  <a:txBody>
                    <a:bodyPr/>
                    <a:lstStyle/>
                    <a:p>
                      <a:pPr>
                        <a:lnSpc>
                          <a:spcPct val="115000"/>
                        </a:lnSpc>
                        <a:spcAft>
                          <a:spcPts val="0"/>
                        </a:spcAft>
                      </a:pPr>
                      <a:r>
                        <a:rPr lang="el-GR" sz="800"/>
                        <a:t>10/10/2006</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Τριάδα / Ιστιαία</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 </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Ιστιαία</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 </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 </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https://floods.ypeka.gr/index.php?option=com_content&amp;view=article&amp;id=1035&amp;Itemid=669</a:t>
                      </a:r>
                      <a:endParaRPr lang="el-GR" sz="1000">
                        <a:latin typeface="+mj-lt"/>
                        <a:ea typeface="Calibri"/>
                        <a:cs typeface="Times New Roman"/>
                      </a:endParaRPr>
                    </a:p>
                  </a:txBody>
                  <a:tcPr marL="64537" marR="64537" marT="0" marB="0" anchor="ctr"/>
                </a:tc>
              </a:tr>
              <a:tr h="659707">
                <a:tc>
                  <a:txBody>
                    <a:bodyPr/>
                    <a:lstStyle/>
                    <a:p>
                      <a:pPr>
                        <a:lnSpc>
                          <a:spcPct val="115000"/>
                        </a:lnSpc>
                        <a:spcAft>
                          <a:spcPts val="0"/>
                        </a:spcAft>
                      </a:pPr>
                      <a:r>
                        <a:rPr lang="en-US" sz="800"/>
                        <a:t>30/10/2006</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Μακρυκάπα, Ψαχνά, Καστέλλα, Στρόπωνες</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Πλημμύρισαν σπίτια στα Ψαχνά και αγροτικές εκτάσεις σε μικρή έκταση γύρω από τον οικισμό.</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Συμβάν: 30&amp;31/10/2006, Περιοχή ΔΗΜΟΣ ΜΕΣΣΑΠΙΩΝ: Δ.Δ. ΚΑΣΤΕΛΛΑΣ, ΜΑΚΡΥΚΑΠΑΣ, ΨΑΧΝΩΝ, ΔΗΜΟΣ ΔΙΡΦΥΩΝ: Δ.Δ. ΣΤΡΟΠΩΝΩΝ, Κόστος Ζημιών: 1200000, Πηγή: 6992/Π.Ε./Α32/7.3.2007 (ΦΕΚ/400/Β/22.3.2007)</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1200000</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 </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n-US" sz="800" dirty="0" err="1"/>
                        <a:t>Diakakis</a:t>
                      </a:r>
                      <a:r>
                        <a:rPr lang="en-US" sz="800" dirty="0"/>
                        <a:t> et al. 2012</a:t>
                      </a:r>
                      <a:endParaRPr lang="el-GR" sz="1000" dirty="0">
                        <a:latin typeface="+mj-lt"/>
                        <a:ea typeface="Calibri"/>
                        <a:cs typeface="Times New Roman"/>
                      </a:endParaRPr>
                    </a:p>
                  </a:txBody>
                  <a:tcPr marL="64537" marR="64537" marT="0" marB="0" anchor="ctr"/>
                </a:tc>
              </a:tr>
              <a:tr h="537805">
                <a:tc>
                  <a:txBody>
                    <a:bodyPr/>
                    <a:lstStyle/>
                    <a:p>
                      <a:pPr>
                        <a:lnSpc>
                          <a:spcPct val="115000"/>
                        </a:lnSpc>
                        <a:spcAft>
                          <a:spcPts val="0"/>
                        </a:spcAft>
                      </a:pPr>
                      <a:r>
                        <a:rPr lang="el-GR" sz="800"/>
                        <a:t>24/5/2007</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Δροσιά Ανθηδώνος</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 </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Συμβάν: 24.5.2007, Περιοχή ΔΗΜΟΣ ΑΝΘΗΔΩΝΟΣ: Τ.Δ. ΔΡΟΣΙΑΣ, Κόστος Ζημιών: 120000, Πηγή: 3960/Α32/24.4.2008  (ΦΕΚ/851/Β/12.5.2008)</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120000</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 </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https://floods.ypeka.gr/index.php?option=com_content&amp;view=article&amp;id=1035&amp;Itemid=669</a:t>
                      </a:r>
                      <a:endParaRPr lang="el-GR" sz="1000">
                        <a:latin typeface="+mj-lt"/>
                        <a:ea typeface="Calibri"/>
                        <a:cs typeface="Times New Roman"/>
                      </a:endParaRPr>
                    </a:p>
                  </a:txBody>
                  <a:tcPr marL="64537" marR="64537" marT="0" marB="0" anchor="ctr"/>
                </a:tc>
              </a:tr>
              <a:tr h="1715239">
                <a:tc>
                  <a:txBody>
                    <a:bodyPr/>
                    <a:lstStyle/>
                    <a:p>
                      <a:pPr>
                        <a:lnSpc>
                          <a:spcPct val="115000"/>
                        </a:lnSpc>
                        <a:spcAft>
                          <a:spcPts val="0"/>
                        </a:spcAft>
                      </a:pPr>
                      <a:r>
                        <a:rPr lang="el-GR" sz="800"/>
                        <a:t>12/9/2009</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Βασιλικό / Ερέτρια / Αμάρυνθος / Ψαχνά / Οξύλιθος / Πισσώνας / Πούρνος / Μίστρος / Αφράτι / /Φύλλα</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 Εκτεταμένες πλημμύρες, καταστροφές σε 116 οικίες δύο τοπικών διαμερισμάτων, καταστροφές στο οδικό δίκτυο σε πολλές περιοχές των δήμων Διρφύων και Ληλαντίων και αποκλεισμός του τοπικού διαμερίσματος Μίστρου, καταστροφές σε δίκτυα ύδρευσης. Καταστροφή τεχνικών έργων, ζημιές σε γέφυρες στον Λίλαντα, μικροκατολισθήσεις και λασπορροές. Ένας νεκρός στην περιοχή του Οξύλιθου.</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Συμβάν: Σεπτέμβριος 2009, Περιοχή ΔΗΜΟΣ ΚΥΜΗΣ: ΤΔ Μετοχίου, Διρφύων &amp; Οξυλίθου ΔΗΜΟΣ ΔΙΡΦΥΩΝ: ΤΔ Μίστρου, Πούρνου, Θεολόγου, Πίσσωνος, Καμπιών &amp; Στροπώνων ΔΗΜΟΣ ΑΥΛΩΝΟΣ: ΤΔ Ορίου ΔΗΜΟΣ ΚΟΝΙΣΤΡΩΝ: ΤΔ Μονοδρύου &amp; Μανικίων ΔΗΜΟΣ ΧΑΛΚΙΔΕΩΝ: Συνοικίες Ζ&amp; Η ΔΗΜΟΙ ΛΗΛΑΝΤΙΩΝ, ΕΡΕΤΡΙΑΣ &amp; ΑΜΑΡΥΝΘΙΩ, Κόστος Ζημιών: 6075000, Πηγή: 6425/Α32/25.09.2009 (ΦΕΚ 2080/Β/28.09.09) - Συμβάν: Σεπτέμβριος &amp; Οκτώβριος 2009, Περιοχή ΔΗΜΟΣ ΕΛΥΜΝΙΩΝ ΔΗΜΟΣ ΚΥΡΕΩΣ, Κόστος Ζημιών: 720000, Πηγή: οικ 8868/Α32/15.12.2009 (ΦΕΚ 2481/Β/18.12.09)</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6795000</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a:t>1</a:t>
                      </a:r>
                      <a:endParaRPr lang="el-GR" sz="1000">
                        <a:latin typeface="+mj-lt"/>
                        <a:ea typeface="Calibri"/>
                        <a:cs typeface="Times New Roman"/>
                      </a:endParaRPr>
                    </a:p>
                  </a:txBody>
                  <a:tcPr marL="64537" marR="64537" marT="0" marB="0" anchor="ctr"/>
                </a:tc>
                <a:tc>
                  <a:txBody>
                    <a:bodyPr/>
                    <a:lstStyle/>
                    <a:p>
                      <a:pPr>
                        <a:lnSpc>
                          <a:spcPct val="115000"/>
                        </a:lnSpc>
                        <a:spcAft>
                          <a:spcPts val="0"/>
                        </a:spcAft>
                      </a:pPr>
                      <a:r>
                        <a:rPr lang="el-GR" sz="800" dirty="0"/>
                        <a:t>Έρευνα πεδίου / Διάφορα μέσα ενημέρωσης / Έκθεση Νομαρχίας</a:t>
                      </a:r>
                      <a:endParaRPr lang="el-GR" sz="1000" dirty="0">
                        <a:latin typeface="+mj-lt"/>
                        <a:ea typeface="Calibri"/>
                        <a:cs typeface="Times New Roman"/>
                      </a:endParaRPr>
                    </a:p>
                  </a:txBody>
                  <a:tcPr marL="64537" marR="64537" marT="0" marB="0" anchor="ctr"/>
                </a:tc>
              </a:tr>
            </a:tbl>
          </a:graphicData>
        </a:graphic>
      </p:graphicFrame>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4</a:t>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Κατασκευή απλού υδρογραφήματος</a:t>
            </a:r>
          </a:p>
        </p:txBody>
      </p:sp>
      <p:sp>
        <p:nvSpPr>
          <p:cNvPr id="31747"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31748" name="Rectangle 3"/>
          <p:cNvSpPr>
            <a:spLocks noGrp="1" noChangeArrowheads="1"/>
          </p:cNvSpPr>
          <p:nvPr>
            <p:ph type="body" idx="1"/>
          </p:nvPr>
        </p:nvSpPr>
        <p:spPr>
          <a:xfrm>
            <a:off x="503238" y="1763713"/>
            <a:ext cx="8315325"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dirty="0" smtClean="0"/>
              <a:t>Αφού υπολογιστεί ο CN, στη συνέχεια, </a:t>
            </a:r>
            <a:r>
              <a:rPr lang="el-GR" sz="2200" b="1" dirty="0" smtClean="0"/>
              <a:t>για κάθε βροχόπτωση</a:t>
            </a:r>
            <a:r>
              <a:rPr lang="el-GR" sz="2200" dirty="0" smtClean="0"/>
              <a:t>:</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dirty="0" smtClean="0"/>
              <a:t>Υπολογίζεται η μέγιστη δυνητική αποθήκευση S</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dirty="0" smtClean="0"/>
              <a:t>Υπολογίζεται η ενεργή βροχόπτωση Q</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dirty="0" smtClean="0"/>
              <a:t>Υπολογίζονται με βάση αυτή την τιμή Q, τιμές q</a:t>
            </a:r>
            <a:r>
              <a:rPr lang="el-GR" sz="2200" baseline="-25000" dirty="0" smtClean="0"/>
              <a:t>p</a:t>
            </a:r>
            <a:r>
              <a:rPr lang="el-GR" sz="2200" dirty="0" smtClean="0"/>
              <a:t> και t</a:t>
            </a:r>
            <a:r>
              <a:rPr lang="el-GR" sz="2200" baseline="-25000" dirty="0" smtClean="0"/>
              <a:t>p</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dirty="0" smtClean="0"/>
              <a:t>Κατασκευάζεται το υδρογράφημα, όπως το μοναδιαίο (με τη χρήση του πίνακα των αναλογιών t/tp και q/qp)</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dirty="0" smtClean="0"/>
              <a:t>Οι υπολογισμοί θα γίνουν δυο φορές, για τις τιμές CN και CN' (πριν και μετά τις πυρκαγιές)</a:t>
            </a:r>
          </a:p>
        </p:txBody>
      </p:sp>
      <p:sp>
        <p:nvSpPr>
          <p:cNvPr id="5" name="Slide Number Placeholder 4"/>
          <p:cNvSpPr>
            <a:spLocks noGrp="1"/>
          </p:cNvSpPr>
          <p:nvPr>
            <p:ph type="sldNum" idx="12"/>
          </p:nvPr>
        </p:nvSpPr>
        <p:spPr/>
        <p:txBody>
          <a:bodyPr/>
          <a:lstStyle/>
          <a:p>
            <a:pPr>
              <a:defRPr/>
            </a:pPr>
            <a:fld id="{558812A2-E6F6-4F38-8B16-06A8F1E08132}" type="slidenum">
              <a:rPr lang="el-GR" smtClean="0"/>
              <a:pPr>
                <a:defRPr/>
              </a:pPr>
              <a:t>40</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Κατασκευή απλού υδρογραφήματος</a:t>
            </a:r>
          </a:p>
        </p:txBody>
      </p:sp>
      <p:sp>
        <p:nvSpPr>
          <p:cNvPr id="32771"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pic>
        <p:nvPicPr>
          <p:cNvPr id="32772" name="Picture 3"/>
          <p:cNvPicPr>
            <a:picLocks noChangeAspect="1" noChangeArrowheads="1"/>
          </p:cNvPicPr>
          <p:nvPr/>
        </p:nvPicPr>
        <p:blipFill>
          <a:blip r:embed="rId3" cstate="print"/>
          <a:srcRect/>
          <a:stretch>
            <a:fillRect/>
          </a:stretch>
        </p:blipFill>
        <p:spPr bwMode="auto">
          <a:xfrm>
            <a:off x="1619250" y="1979613"/>
            <a:ext cx="6742113" cy="3316287"/>
          </a:xfrm>
          <a:prstGeom prst="rect">
            <a:avLst/>
          </a:prstGeom>
          <a:noFill/>
          <a:ln w="9525">
            <a:noFill/>
            <a:round/>
            <a:headEnd/>
            <a:tailEnd/>
          </a:ln>
        </p:spPr>
      </p:pic>
      <p:sp>
        <p:nvSpPr>
          <p:cNvPr id="5" name="Slide Number Placeholder 4"/>
          <p:cNvSpPr>
            <a:spLocks noGrp="1"/>
          </p:cNvSpPr>
          <p:nvPr>
            <p:ph type="sldNum" idx="12"/>
          </p:nvPr>
        </p:nvSpPr>
        <p:spPr/>
        <p:txBody>
          <a:bodyPr/>
          <a:lstStyle/>
          <a:p>
            <a:pPr>
              <a:defRPr/>
            </a:pPr>
            <a:fld id="{558812A2-E6F6-4F38-8B16-06A8F1E08132}" type="slidenum">
              <a:rPr lang="el-GR" smtClean="0"/>
              <a:pPr>
                <a:defRPr/>
              </a:pPr>
              <a:t>41</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Κατασκευή απλού υδρογραφήματος</a:t>
            </a:r>
          </a:p>
        </p:txBody>
      </p:sp>
      <p:sp>
        <p:nvSpPr>
          <p:cNvPr id="33795"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pic>
        <p:nvPicPr>
          <p:cNvPr id="33796" name="Picture 3"/>
          <p:cNvPicPr>
            <a:picLocks noChangeAspect="1" noChangeArrowheads="1"/>
          </p:cNvPicPr>
          <p:nvPr/>
        </p:nvPicPr>
        <p:blipFill>
          <a:blip r:embed="rId3" cstate="print"/>
          <a:srcRect/>
          <a:stretch>
            <a:fillRect/>
          </a:stretch>
        </p:blipFill>
        <p:spPr bwMode="auto">
          <a:xfrm>
            <a:off x="1655763" y="1549400"/>
            <a:ext cx="6804025" cy="5291138"/>
          </a:xfrm>
          <a:prstGeom prst="rect">
            <a:avLst/>
          </a:prstGeom>
          <a:noFill/>
          <a:ln w="9525">
            <a:noFill/>
            <a:round/>
            <a:headEnd/>
            <a:tailEnd/>
          </a:ln>
        </p:spPr>
      </p:pic>
      <p:sp>
        <p:nvSpPr>
          <p:cNvPr id="5" name="Slide Number Placeholder 4"/>
          <p:cNvSpPr>
            <a:spLocks noGrp="1"/>
          </p:cNvSpPr>
          <p:nvPr>
            <p:ph type="sldNum" idx="12"/>
          </p:nvPr>
        </p:nvSpPr>
        <p:spPr/>
        <p:txBody>
          <a:bodyPr/>
          <a:lstStyle/>
          <a:p>
            <a:pPr>
              <a:defRPr/>
            </a:pPr>
            <a:fld id="{558812A2-E6F6-4F38-8B16-06A8F1E08132}" type="slidenum">
              <a:rPr lang="el-GR" smtClean="0"/>
              <a:pPr>
                <a:defRPr/>
              </a:pPr>
              <a:t>42</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Κατασκευή απλού υδρογραφήματος</a:t>
            </a:r>
          </a:p>
        </p:txBody>
      </p:sp>
      <p:sp>
        <p:nvSpPr>
          <p:cNvPr id="34819"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pic>
        <p:nvPicPr>
          <p:cNvPr id="34820" name="Picture 3"/>
          <p:cNvPicPr>
            <a:picLocks noChangeAspect="1" noChangeArrowheads="1"/>
          </p:cNvPicPr>
          <p:nvPr/>
        </p:nvPicPr>
        <p:blipFill>
          <a:blip r:embed="rId3" cstate="print"/>
          <a:srcRect/>
          <a:stretch>
            <a:fillRect/>
          </a:stretch>
        </p:blipFill>
        <p:spPr bwMode="auto">
          <a:xfrm>
            <a:off x="179388" y="1260475"/>
            <a:ext cx="5759450" cy="3240088"/>
          </a:xfrm>
          <a:prstGeom prst="rect">
            <a:avLst/>
          </a:prstGeom>
          <a:noFill/>
          <a:ln w="9525">
            <a:noFill/>
            <a:round/>
            <a:headEnd/>
            <a:tailEnd/>
          </a:ln>
        </p:spPr>
      </p:pic>
      <p:pic>
        <p:nvPicPr>
          <p:cNvPr id="34821" name="Picture 4"/>
          <p:cNvPicPr>
            <a:picLocks noChangeAspect="1" noChangeArrowheads="1"/>
          </p:cNvPicPr>
          <p:nvPr/>
        </p:nvPicPr>
        <p:blipFill>
          <a:blip r:embed="rId4" cstate="print"/>
          <a:srcRect/>
          <a:stretch>
            <a:fillRect/>
          </a:stretch>
        </p:blipFill>
        <p:spPr bwMode="auto">
          <a:xfrm>
            <a:off x="180975" y="4140200"/>
            <a:ext cx="5759450" cy="3240088"/>
          </a:xfrm>
          <a:prstGeom prst="rect">
            <a:avLst/>
          </a:prstGeom>
          <a:noFill/>
          <a:ln w="9525">
            <a:noFill/>
            <a:round/>
            <a:headEnd/>
            <a:tailEnd/>
          </a:ln>
        </p:spPr>
      </p:pic>
      <p:sp>
        <p:nvSpPr>
          <p:cNvPr id="34822" name="Text Box 5"/>
          <p:cNvSpPr txBox="1">
            <a:spLocks noChangeArrowheads="1"/>
          </p:cNvSpPr>
          <p:nvPr/>
        </p:nvSpPr>
        <p:spPr bwMode="auto">
          <a:xfrm>
            <a:off x="6602413" y="2339975"/>
            <a:ext cx="2871787" cy="881063"/>
          </a:xfrm>
          <a:prstGeom prst="rect">
            <a:avLst/>
          </a:prstGeom>
          <a:noFill/>
          <a:ln w="9525">
            <a:noFill/>
            <a:round/>
            <a:headEnd/>
            <a:tailEnd/>
          </a:ln>
        </p:spPr>
        <p:txBody>
          <a:bodyPr wrap="none" lIns="90000" tIns="61002" rIns="90000" bIns="45000"/>
          <a:lstStyle/>
          <a:p>
            <a:pPr>
              <a:tabLst>
                <a:tab pos="449263" algn="l"/>
                <a:tab pos="898525" algn="l"/>
                <a:tab pos="1347788" algn="l"/>
                <a:tab pos="1797050" algn="l"/>
                <a:tab pos="2246313" algn="l"/>
                <a:tab pos="2695575" algn="l"/>
              </a:tabLst>
            </a:pPr>
            <a:r>
              <a:rPr lang="el-GR" b="1">
                <a:solidFill>
                  <a:srgbClr val="000000"/>
                </a:solidFill>
              </a:rPr>
              <a:t>Ξηρή κατάσταση (AMC-I)</a:t>
            </a:r>
          </a:p>
          <a:p>
            <a:pPr>
              <a:tabLst>
                <a:tab pos="449263" algn="l"/>
                <a:tab pos="898525" algn="l"/>
                <a:tab pos="1347788" algn="l"/>
                <a:tab pos="1797050" algn="l"/>
                <a:tab pos="2246313" algn="l"/>
                <a:tab pos="2695575" algn="l"/>
              </a:tabLst>
            </a:pPr>
            <a:r>
              <a:rPr lang="el-GR" b="1">
                <a:solidFill>
                  <a:srgbClr val="0066CC"/>
                </a:solidFill>
              </a:rPr>
              <a:t>CN (πριν τις πυρκαγιές)</a:t>
            </a:r>
          </a:p>
          <a:p>
            <a:pPr>
              <a:tabLst>
                <a:tab pos="449263" algn="l"/>
                <a:tab pos="898525" algn="l"/>
                <a:tab pos="1347788" algn="l"/>
                <a:tab pos="1797050" algn="l"/>
                <a:tab pos="2246313" algn="l"/>
                <a:tab pos="2695575" algn="l"/>
              </a:tabLst>
            </a:pPr>
            <a:r>
              <a:rPr lang="el-GR" b="1">
                <a:solidFill>
                  <a:srgbClr val="FF6600"/>
                </a:solidFill>
              </a:rPr>
              <a:t>CN' (μετά τις πυρκαγιές)</a:t>
            </a:r>
          </a:p>
        </p:txBody>
      </p:sp>
      <p:sp>
        <p:nvSpPr>
          <p:cNvPr id="34823" name="Text Box 6"/>
          <p:cNvSpPr txBox="1">
            <a:spLocks noChangeArrowheads="1"/>
          </p:cNvSpPr>
          <p:nvPr/>
        </p:nvSpPr>
        <p:spPr bwMode="auto">
          <a:xfrm>
            <a:off x="6645275" y="5181600"/>
            <a:ext cx="2917825" cy="881063"/>
          </a:xfrm>
          <a:prstGeom prst="rect">
            <a:avLst/>
          </a:prstGeom>
          <a:noFill/>
          <a:ln w="9525">
            <a:noFill/>
            <a:round/>
            <a:headEnd/>
            <a:tailEnd/>
          </a:ln>
        </p:spPr>
        <p:txBody>
          <a:bodyPr wrap="none" lIns="90000" tIns="61002" rIns="90000" bIns="45000"/>
          <a:lstStyle/>
          <a:p>
            <a:pPr>
              <a:tabLst>
                <a:tab pos="449263" algn="l"/>
                <a:tab pos="898525" algn="l"/>
                <a:tab pos="1347788" algn="l"/>
                <a:tab pos="1797050" algn="l"/>
                <a:tab pos="2246313" algn="l"/>
                <a:tab pos="2695575" algn="l"/>
              </a:tabLst>
            </a:pPr>
            <a:r>
              <a:rPr lang="el-GR" b="1">
                <a:solidFill>
                  <a:srgbClr val="000000"/>
                </a:solidFill>
              </a:rPr>
              <a:t>Υγρή κατάσταση (AMC-ΙI)</a:t>
            </a:r>
          </a:p>
          <a:p>
            <a:pPr>
              <a:tabLst>
                <a:tab pos="449263" algn="l"/>
                <a:tab pos="898525" algn="l"/>
                <a:tab pos="1347788" algn="l"/>
                <a:tab pos="1797050" algn="l"/>
                <a:tab pos="2246313" algn="l"/>
                <a:tab pos="2695575" algn="l"/>
              </a:tabLst>
            </a:pPr>
            <a:r>
              <a:rPr lang="el-GR" b="1">
                <a:solidFill>
                  <a:srgbClr val="0066CC"/>
                </a:solidFill>
              </a:rPr>
              <a:t>CN (πριν τις πυρκαγιές)</a:t>
            </a:r>
          </a:p>
          <a:p>
            <a:pPr>
              <a:tabLst>
                <a:tab pos="449263" algn="l"/>
                <a:tab pos="898525" algn="l"/>
                <a:tab pos="1347788" algn="l"/>
                <a:tab pos="1797050" algn="l"/>
                <a:tab pos="2246313" algn="l"/>
                <a:tab pos="2695575" algn="l"/>
              </a:tabLst>
            </a:pPr>
            <a:r>
              <a:rPr lang="el-GR" b="1">
                <a:solidFill>
                  <a:srgbClr val="FF6600"/>
                </a:solidFill>
              </a:rPr>
              <a:t>CN' (μετά τις πυρκαγιές)</a:t>
            </a:r>
          </a:p>
        </p:txBody>
      </p:sp>
      <p:sp>
        <p:nvSpPr>
          <p:cNvPr id="8" name="Slide Number Placeholder 7"/>
          <p:cNvSpPr>
            <a:spLocks noGrp="1"/>
          </p:cNvSpPr>
          <p:nvPr>
            <p:ph type="sldNum" idx="12"/>
          </p:nvPr>
        </p:nvSpPr>
        <p:spPr/>
        <p:txBody>
          <a:bodyPr/>
          <a:lstStyle/>
          <a:p>
            <a:pPr>
              <a:defRPr/>
            </a:pPr>
            <a:fld id="{558812A2-E6F6-4F38-8B16-06A8F1E08132}" type="slidenum">
              <a:rPr lang="el-GR" smtClean="0"/>
              <a:pPr>
                <a:defRPr/>
              </a:pPr>
              <a:t>43</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Σύνθετο υδρογράφημα</a:t>
            </a:r>
          </a:p>
        </p:txBody>
      </p:sp>
      <p:sp>
        <p:nvSpPr>
          <p:cNvPr id="35843"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35844" name="Rectangle 3"/>
          <p:cNvSpPr>
            <a:spLocks noGrp="1" noChangeArrowheads="1"/>
          </p:cNvSpPr>
          <p:nvPr>
            <p:ph type="body" idx="1"/>
          </p:nvPr>
        </p:nvSpPr>
        <p:spPr>
          <a:xfrm>
            <a:off x="503238" y="1763713"/>
            <a:ext cx="8315325"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Όσο πιο λεπτομερή είναι τα στοιχεία της βροχόπτωσης (όσο πιο μικρό το χρονικό βήμα, δηλαδή 10λεπτο, ημίωρο, ώρα, δίωρο κ.λπ.) τόσο πιο ακριβείς και ρεαλιστικοί είναι οι υπολογισμοί των σύνθετων υδρογραφημάτων</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Για τις ανάγκες της άσκησης χρησιμοποιούμε τρία διαδοχικά γεγονότα βροχόπτωσης σε τρία διαδοχικά εξάωρα</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Δηλαδή παίρνουμε την τιμή P της πρώτης βροχόπτωσης σε χρόνο 0 και τις άλλες δύο ανά έξι ώρες.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Σύμφωνα με τη συγκεκριμένη μέθοδο, η κατασκευή του σύνθετου υδρογραφήματος γίνεται με </a:t>
            </a:r>
            <a:r>
              <a:rPr lang="el-GR" sz="2200" b="1" smtClean="0"/>
              <a:t>υπέρθεση</a:t>
            </a:r>
            <a:r>
              <a:rPr lang="el-GR" sz="2200" smtClean="0"/>
              <a:t> των επιμέρους υδρογραφημάτων που αντιστοιχούν σε καθεμιά βροχόπτωση ξεχωριστά.</a:t>
            </a:r>
          </a:p>
        </p:txBody>
      </p:sp>
      <p:sp>
        <p:nvSpPr>
          <p:cNvPr id="5" name="Slide Number Placeholder 4"/>
          <p:cNvSpPr>
            <a:spLocks noGrp="1"/>
          </p:cNvSpPr>
          <p:nvPr>
            <p:ph type="sldNum" idx="12"/>
          </p:nvPr>
        </p:nvSpPr>
        <p:spPr/>
        <p:txBody>
          <a:bodyPr/>
          <a:lstStyle/>
          <a:p>
            <a:pPr>
              <a:defRPr/>
            </a:pPr>
            <a:fld id="{558812A2-E6F6-4F38-8B16-06A8F1E08132}" type="slidenum">
              <a:rPr lang="el-GR" smtClean="0"/>
              <a:pPr>
                <a:defRPr/>
              </a:pPr>
              <a:t>44</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Σύνθετο υδρογράφημα</a:t>
            </a:r>
          </a:p>
        </p:txBody>
      </p:sp>
      <p:sp>
        <p:nvSpPr>
          <p:cNvPr id="36867"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sp>
        <p:nvSpPr>
          <p:cNvPr id="36868" name="Rectangle 3"/>
          <p:cNvSpPr>
            <a:spLocks noGrp="1" noChangeArrowheads="1"/>
          </p:cNvSpPr>
          <p:nvPr>
            <p:ph type="body" idx="1"/>
          </p:nvPr>
        </p:nvSpPr>
        <p:spPr>
          <a:xfrm>
            <a:off x="503238" y="1763713"/>
            <a:ext cx="8315325" cy="4989512"/>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Στους υπολογισμούς δηλαδή, ξεκινάμε τον χρόνο από την έναρξη της πρώτης βροχόπτωσης και αντιστοιχίζουμε ως παροχή το </a:t>
            </a:r>
            <a:r>
              <a:rPr lang="el-GR" sz="2200" b="1" smtClean="0"/>
              <a:t>άθροισμα των επιμέρους παροχών</a:t>
            </a:r>
            <a:r>
              <a:rPr lang="el-GR" sz="2200" smtClean="0"/>
              <a:t> από τις τρεις βροχοπτώσεις</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Δηλαδή </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στο πρώτο εξάωρο οι τιμές είναι οι τιμές που αντιστοιχούν στην πρώτη βροχόπτωση, </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στο δεύτερο εξάωρο προστίθενται στην παροχή της πρώτης βροχόπτωσης και οι παροχές που προκύπτουν από τη δεύτερη, και </a:t>
            </a:r>
          </a:p>
          <a:p>
            <a:pPr marL="741363" lvl="1" indent="-28416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smtClean="0"/>
              <a:t>στο τρίτο εξάωρο προσθέτουμε και τις παροχές της τρίτης βροχόπτωσης.</a:t>
            </a:r>
          </a:p>
        </p:txBody>
      </p:sp>
      <p:sp>
        <p:nvSpPr>
          <p:cNvPr id="5" name="Slide Number Placeholder 4"/>
          <p:cNvSpPr>
            <a:spLocks noGrp="1"/>
          </p:cNvSpPr>
          <p:nvPr>
            <p:ph type="sldNum" idx="12"/>
          </p:nvPr>
        </p:nvSpPr>
        <p:spPr/>
        <p:txBody>
          <a:bodyPr/>
          <a:lstStyle/>
          <a:p>
            <a:pPr>
              <a:defRPr/>
            </a:pPr>
            <a:fld id="{558812A2-E6F6-4F38-8B16-06A8F1E08132}" type="slidenum">
              <a:rPr lang="el-GR" smtClean="0"/>
              <a:pPr>
                <a:defRPr/>
              </a:pPr>
              <a:t>45</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Σύνθετο υδρογράφημα</a:t>
            </a:r>
          </a:p>
        </p:txBody>
      </p:sp>
      <p:sp>
        <p:nvSpPr>
          <p:cNvPr id="37891"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pic>
        <p:nvPicPr>
          <p:cNvPr id="37892" name="Picture 3"/>
          <p:cNvPicPr>
            <a:picLocks noChangeAspect="1" noChangeArrowheads="1"/>
          </p:cNvPicPr>
          <p:nvPr/>
        </p:nvPicPr>
        <p:blipFill>
          <a:blip r:embed="rId3" cstate="print"/>
          <a:srcRect/>
          <a:stretch>
            <a:fillRect/>
          </a:stretch>
        </p:blipFill>
        <p:spPr bwMode="auto">
          <a:xfrm>
            <a:off x="473075" y="1509713"/>
            <a:ext cx="4064000" cy="5689600"/>
          </a:xfrm>
          <a:prstGeom prst="rect">
            <a:avLst/>
          </a:prstGeom>
          <a:noFill/>
          <a:ln w="9525">
            <a:noFill/>
            <a:round/>
            <a:headEnd/>
            <a:tailEnd/>
          </a:ln>
        </p:spPr>
      </p:pic>
      <p:pic>
        <p:nvPicPr>
          <p:cNvPr id="37893" name="Picture 4"/>
          <p:cNvPicPr>
            <a:picLocks noChangeAspect="1" noChangeArrowheads="1"/>
          </p:cNvPicPr>
          <p:nvPr/>
        </p:nvPicPr>
        <p:blipFill>
          <a:blip r:embed="rId4" cstate="print"/>
          <a:srcRect r="14761"/>
          <a:stretch>
            <a:fillRect/>
          </a:stretch>
        </p:blipFill>
        <p:spPr bwMode="auto">
          <a:xfrm>
            <a:off x="4773613" y="2160588"/>
            <a:ext cx="4910137" cy="3238500"/>
          </a:xfrm>
          <a:prstGeom prst="rect">
            <a:avLst/>
          </a:prstGeom>
          <a:noFill/>
          <a:ln w="9525">
            <a:noFill/>
            <a:round/>
            <a:headEnd/>
            <a:tailEnd/>
          </a:ln>
        </p:spPr>
      </p:pic>
      <p:sp>
        <p:nvSpPr>
          <p:cNvPr id="6" name="Slide Number Placeholder 5"/>
          <p:cNvSpPr>
            <a:spLocks noGrp="1"/>
          </p:cNvSpPr>
          <p:nvPr>
            <p:ph type="sldNum" idx="12"/>
          </p:nvPr>
        </p:nvSpPr>
        <p:spPr/>
        <p:txBody>
          <a:bodyPr/>
          <a:lstStyle/>
          <a:p>
            <a:pPr>
              <a:defRPr/>
            </a:pPr>
            <a:fld id="{558812A2-E6F6-4F38-8B16-06A8F1E08132}" type="slidenum">
              <a:rPr lang="el-GR" smtClean="0"/>
              <a:pPr>
                <a:defRPr/>
              </a:pPr>
              <a:t>46</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503238" y="301625"/>
            <a:ext cx="9072562" cy="12604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mtClean="0"/>
              <a:t>Σύγκριση υδρογραφημάτων</a:t>
            </a:r>
          </a:p>
        </p:txBody>
      </p:sp>
      <p:sp>
        <p:nvSpPr>
          <p:cNvPr id="38915" name="Text Box 2"/>
          <p:cNvSpPr txBox="1">
            <a:spLocks noChangeArrowheads="1"/>
          </p:cNvSpPr>
          <p:nvPr/>
        </p:nvSpPr>
        <p:spPr bwMode="auto">
          <a:xfrm>
            <a:off x="6819900" y="287338"/>
            <a:ext cx="2768600" cy="246062"/>
          </a:xfrm>
          <a:prstGeom prst="rect">
            <a:avLst/>
          </a:prstGeom>
          <a:noFill/>
          <a:ln w="9360" cap="sq">
            <a:solidFill>
              <a:srgbClr val="33CC33"/>
            </a:solidFill>
            <a:miter lim="800000"/>
            <a:headEnd/>
            <a:tailEnd/>
          </a:ln>
        </p:spPr>
        <p:txBody>
          <a:bodyPr wrap="none" lIns="90000" tIns="46800" rIns="90000" bIns="46800">
            <a:spAutoFit/>
          </a:bodyPr>
          <a:lstStyle/>
          <a:p>
            <a:pPr algn="r">
              <a:lnSpc>
                <a:spcPct val="100000"/>
              </a:lnSpc>
              <a:buClrTx/>
              <a:buFontTx/>
              <a:buNone/>
              <a:tabLst>
                <a:tab pos="449263" algn="l"/>
                <a:tab pos="898525" algn="l"/>
                <a:tab pos="1347788" algn="l"/>
                <a:tab pos="1797050" algn="l"/>
                <a:tab pos="2246313" algn="l"/>
                <a:tab pos="2695575" algn="l"/>
              </a:tabLst>
            </a:pPr>
            <a:r>
              <a:rPr lang="el-GR" sz="1000">
                <a:solidFill>
                  <a:srgbClr val="3333FF"/>
                </a:solidFill>
              </a:rPr>
              <a:t>Υδραυλική Προσομοίωση – Μέθοδος SCS-CN</a:t>
            </a:r>
          </a:p>
        </p:txBody>
      </p:sp>
      <p:pic>
        <p:nvPicPr>
          <p:cNvPr id="38916" name="Picture 3"/>
          <p:cNvPicPr>
            <a:picLocks noChangeAspect="1" noChangeArrowheads="1"/>
          </p:cNvPicPr>
          <p:nvPr/>
        </p:nvPicPr>
        <p:blipFill>
          <a:blip r:embed="rId3" cstate="print"/>
          <a:srcRect/>
          <a:stretch>
            <a:fillRect/>
          </a:stretch>
        </p:blipFill>
        <p:spPr bwMode="auto">
          <a:xfrm>
            <a:off x="1058863" y="1520825"/>
            <a:ext cx="8193087" cy="4608513"/>
          </a:xfrm>
          <a:prstGeom prst="rect">
            <a:avLst/>
          </a:prstGeom>
          <a:noFill/>
          <a:ln w="9525">
            <a:noFill/>
            <a:round/>
            <a:headEnd/>
            <a:tailEnd/>
          </a:ln>
        </p:spPr>
      </p:pic>
      <p:sp>
        <p:nvSpPr>
          <p:cNvPr id="5" name="Slide Number Placeholder 4"/>
          <p:cNvSpPr>
            <a:spLocks noGrp="1"/>
          </p:cNvSpPr>
          <p:nvPr>
            <p:ph type="sldNum" idx="12"/>
          </p:nvPr>
        </p:nvSpPr>
        <p:spPr/>
        <p:txBody>
          <a:bodyPr/>
          <a:lstStyle/>
          <a:p>
            <a:pPr>
              <a:defRPr/>
            </a:pPr>
            <a:fld id="{558812A2-E6F6-4F38-8B16-06A8F1E08132}" type="slidenum">
              <a:rPr lang="el-GR" smtClean="0"/>
              <a:pPr>
                <a:defRPr/>
              </a:pPr>
              <a:t>47</a:t>
            </a:fld>
            <a:endParaRPr lang="el-G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Πότε πλημμυρίζει μια κοίτη;</a:t>
            </a:r>
            <a:endParaRPr lang="el-GR" dirty="0"/>
          </a:p>
        </p:txBody>
      </p:sp>
      <p:sp>
        <p:nvSpPr>
          <p:cNvPr id="3" name="Content Placeholder 2"/>
          <p:cNvSpPr>
            <a:spLocks noGrp="1"/>
          </p:cNvSpPr>
          <p:nvPr>
            <p:ph idx="1"/>
          </p:nvPr>
        </p:nvSpPr>
        <p:spPr/>
        <p:txBody>
          <a:bodyPr/>
          <a:lstStyle/>
          <a:p>
            <a:pPr>
              <a:buFont typeface="Arial" pitchFamily="34" charset="0"/>
              <a:buChar char="•"/>
            </a:pPr>
            <a:r>
              <a:rPr lang="el-GR" dirty="0" smtClean="0"/>
              <a:t>Σύγκριση της </a:t>
            </a:r>
            <a:r>
              <a:rPr lang="el-GR" b="1" dirty="0" smtClean="0"/>
              <a:t>παροχής αιχμής </a:t>
            </a:r>
            <a:r>
              <a:rPr lang="el-GR" dirty="0" smtClean="0"/>
              <a:t>με την </a:t>
            </a:r>
            <a:r>
              <a:rPr lang="el-GR" b="1" dirty="0" smtClean="0"/>
              <a:t>παροχετευτικότητα της κοίτης</a:t>
            </a:r>
          </a:p>
          <a:p>
            <a:pPr lvl="1">
              <a:buFont typeface="Arial" pitchFamily="34" charset="0"/>
              <a:buChar char="•"/>
            </a:pPr>
            <a:r>
              <a:rPr lang="el-GR" b="1" dirty="0" smtClean="0"/>
              <a:t>Υπολογισμός της παροχής αιχμής</a:t>
            </a:r>
          </a:p>
          <a:p>
            <a:pPr lvl="1">
              <a:buFont typeface="Arial" pitchFamily="34" charset="0"/>
              <a:buChar char="•"/>
            </a:pPr>
            <a:r>
              <a:rPr lang="el-GR" b="1" dirty="0" smtClean="0"/>
              <a:t>Υπολογισμός της μέγιστης παροχής με τη σχέση του </a:t>
            </a:r>
            <a:r>
              <a:rPr lang="en-US" b="1" dirty="0" smtClean="0"/>
              <a:t>Manning </a:t>
            </a:r>
            <a:r>
              <a:rPr lang="el-GR" dirty="0" smtClean="0"/>
              <a:t>για την ταχύτητα (</a:t>
            </a:r>
            <a:r>
              <a:rPr lang="en-US" dirty="0" smtClean="0"/>
              <a:t>R:</a:t>
            </a:r>
            <a:r>
              <a:rPr lang="el-GR" dirty="0" smtClean="0"/>
              <a:t> υδραυλική ακτίνα, </a:t>
            </a:r>
            <a:r>
              <a:rPr lang="en-US" dirty="0" smtClean="0"/>
              <a:t>S: </a:t>
            </a:r>
            <a:r>
              <a:rPr lang="el-GR" dirty="0" smtClean="0"/>
              <a:t>κλίση κοίτης)</a:t>
            </a:r>
            <a:endParaRPr lang="el-GR" b="1" dirty="0"/>
          </a:p>
        </p:txBody>
      </p:sp>
      <p:graphicFrame>
        <p:nvGraphicFramePr>
          <p:cNvPr id="86018" name="Object 2"/>
          <p:cNvGraphicFramePr>
            <a:graphicFrameLocks noChangeAspect="1"/>
          </p:cNvGraphicFramePr>
          <p:nvPr/>
        </p:nvGraphicFramePr>
        <p:xfrm>
          <a:off x="5112320" y="3635821"/>
          <a:ext cx="1584325" cy="730250"/>
        </p:xfrm>
        <a:graphic>
          <a:graphicData uri="http://schemas.openxmlformats.org/presentationml/2006/ole">
            <p:oleObj spid="_x0000_s86018" name="Equation" r:id="rId3" imgW="850531" imgH="393529" progId="">
              <p:embed/>
            </p:oleObj>
          </a:graphicData>
        </a:graphic>
      </p:graphicFrame>
      <p:sp>
        <p:nvSpPr>
          <p:cNvPr id="14" name="Slide Number Placeholder 13"/>
          <p:cNvSpPr>
            <a:spLocks noGrp="1"/>
          </p:cNvSpPr>
          <p:nvPr>
            <p:ph type="sldNum" idx="12"/>
          </p:nvPr>
        </p:nvSpPr>
        <p:spPr/>
        <p:txBody>
          <a:bodyPr/>
          <a:lstStyle/>
          <a:p>
            <a:pPr>
              <a:defRPr/>
            </a:pPr>
            <a:fld id="{F15133BC-D758-435F-9283-72C6CDF6638E}" type="slidenum">
              <a:rPr lang="el-GR" smtClean="0"/>
              <a:pPr>
                <a:defRPr/>
              </a:pPr>
              <a:t>48</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 Ιστορικού - Εύβοια</a:t>
            </a:r>
            <a:endParaRPr lang="el-GR" dirty="0"/>
          </a:p>
        </p:txBody>
      </p:sp>
      <p:graphicFrame>
        <p:nvGraphicFramePr>
          <p:cNvPr id="4" name="Content Placeholder 3"/>
          <p:cNvGraphicFramePr>
            <a:graphicFrameLocks noGrp="1"/>
          </p:cNvGraphicFramePr>
          <p:nvPr>
            <p:ph idx="1"/>
          </p:nvPr>
        </p:nvGraphicFramePr>
        <p:xfrm>
          <a:off x="2304008" y="2123649"/>
          <a:ext cx="5400600" cy="3001563"/>
        </p:xfrm>
        <a:graphic>
          <a:graphicData uri="http://schemas.openxmlformats.org/drawingml/2006/table">
            <a:tbl>
              <a:tblPr>
                <a:tableStyleId>{D7AC3CCA-C797-4891-BE02-D94E43425B78}</a:tableStyleId>
              </a:tblPr>
              <a:tblGrid>
                <a:gridCol w="2873397"/>
                <a:gridCol w="2527203"/>
              </a:tblGrid>
              <a:tr h="333507">
                <a:tc>
                  <a:txBody>
                    <a:bodyPr/>
                    <a:lstStyle/>
                    <a:p>
                      <a:pPr algn="ctr">
                        <a:lnSpc>
                          <a:spcPct val="115000"/>
                        </a:lnSpc>
                        <a:spcAft>
                          <a:spcPts val="0"/>
                        </a:spcAft>
                      </a:pPr>
                      <a:r>
                        <a:rPr lang="el-GR" sz="1400" dirty="0"/>
                        <a:t>Δήμος</a:t>
                      </a:r>
                      <a:endParaRPr lang="el-GR" sz="1400" dirty="0">
                        <a:latin typeface="Calibri"/>
                        <a:ea typeface="Calibri"/>
                        <a:cs typeface="Times New Roman"/>
                      </a:endParaRPr>
                    </a:p>
                  </a:txBody>
                  <a:tcPr marL="68580" marR="68580" marT="0" marB="0" anchor="b"/>
                </a:tc>
                <a:tc>
                  <a:txBody>
                    <a:bodyPr/>
                    <a:lstStyle/>
                    <a:p>
                      <a:pPr algn="ctr">
                        <a:lnSpc>
                          <a:spcPct val="115000"/>
                        </a:lnSpc>
                        <a:spcAft>
                          <a:spcPts val="0"/>
                        </a:spcAft>
                      </a:pPr>
                      <a:r>
                        <a:rPr lang="el-GR" sz="1400"/>
                        <a:t>Συνολικός Αριθμός Θυμάτων</a:t>
                      </a:r>
                      <a:endParaRPr lang="el-GR" sz="1400">
                        <a:latin typeface="Calibri"/>
                        <a:ea typeface="Calibri"/>
                        <a:cs typeface="Times New Roman"/>
                      </a:endParaRPr>
                    </a:p>
                  </a:txBody>
                  <a:tcPr marL="68580" marR="68580" marT="0" marB="0" anchor="b"/>
                </a:tc>
              </a:tr>
              <a:tr h="333507">
                <a:tc>
                  <a:txBody>
                    <a:bodyPr/>
                    <a:lstStyle/>
                    <a:p>
                      <a:pPr>
                        <a:lnSpc>
                          <a:spcPct val="115000"/>
                        </a:lnSpc>
                        <a:spcAft>
                          <a:spcPts val="0"/>
                        </a:spcAft>
                      </a:pPr>
                      <a:r>
                        <a:rPr lang="el-GR" sz="1400"/>
                        <a:t>Διρφύων-Μεσσαπίων</a:t>
                      </a:r>
                      <a:endParaRPr lang="el-GR" sz="1400">
                        <a:latin typeface="Calibri"/>
                        <a:ea typeface="Calibri"/>
                        <a:cs typeface="Times New Roman"/>
                      </a:endParaRPr>
                    </a:p>
                  </a:txBody>
                  <a:tcPr marL="68580" marR="68580" marT="0" marB="0" anchor="b"/>
                </a:tc>
                <a:tc>
                  <a:txBody>
                    <a:bodyPr/>
                    <a:lstStyle/>
                    <a:p>
                      <a:pPr algn="r">
                        <a:lnSpc>
                          <a:spcPct val="115000"/>
                        </a:lnSpc>
                        <a:spcAft>
                          <a:spcPts val="0"/>
                        </a:spcAft>
                      </a:pPr>
                      <a:r>
                        <a:rPr lang="el-GR" sz="1400"/>
                        <a:t>5</a:t>
                      </a:r>
                      <a:endParaRPr lang="el-GR" sz="1400">
                        <a:latin typeface="Calibri"/>
                        <a:ea typeface="Calibri"/>
                        <a:cs typeface="Times New Roman"/>
                      </a:endParaRPr>
                    </a:p>
                  </a:txBody>
                  <a:tcPr marL="68580" marR="68580" marT="0" marB="0" anchor="b"/>
                </a:tc>
              </a:tr>
              <a:tr h="333507">
                <a:tc>
                  <a:txBody>
                    <a:bodyPr/>
                    <a:lstStyle/>
                    <a:p>
                      <a:pPr>
                        <a:lnSpc>
                          <a:spcPct val="115000"/>
                        </a:lnSpc>
                        <a:spcAft>
                          <a:spcPts val="0"/>
                        </a:spcAft>
                      </a:pPr>
                      <a:r>
                        <a:rPr lang="el-GR" sz="1400"/>
                        <a:t>Ερέτριας</a:t>
                      </a:r>
                      <a:endParaRPr lang="el-GR" sz="1400">
                        <a:latin typeface="Calibri"/>
                        <a:ea typeface="Calibri"/>
                        <a:cs typeface="Times New Roman"/>
                      </a:endParaRPr>
                    </a:p>
                  </a:txBody>
                  <a:tcPr marL="68580" marR="68580" marT="0" marB="0" anchor="b"/>
                </a:tc>
                <a:tc>
                  <a:txBody>
                    <a:bodyPr/>
                    <a:lstStyle/>
                    <a:p>
                      <a:pPr>
                        <a:lnSpc>
                          <a:spcPct val="115000"/>
                        </a:lnSpc>
                      </a:pPr>
                      <a:endParaRPr lang="el-GR" sz="1400">
                        <a:latin typeface="Calibri"/>
                        <a:ea typeface="Times New Roman"/>
                      </a:endParaRPr>
                    </a:p>
                  </a:txBody>
                  <a:tcPr marL="68580" marR="68580" marT="0" marB="0" anchor="b"/>
                </a:tc>
              </a:tr>
              <a:tr h="333507">
                <a:tc>
                  <a:txBody>
                    <a:bodyPr/>
                    <a:lstStyle/>
                    <a:p>
                      <a:pPr>
                        <a:lnSpc>
                          <a:spcPct val="115000"/>
                        </a:lnSpc>
                        <a:spcAft>
                          <a:spcPts val="0"/>
                        </a:spcAft>
                      </a:pPr>
                      <a:r>
                        <a:rPr lang="el-GR" sz="1400"/>
                        <a:t>Ιστιαίας-Αιδηψού</a:t>
                      </a:r>
                      <a:endParaRPr lang="el-GR" sz="1400">
                        <a:latin typeface="Calibri"/>
                        <a:ea typeface="Calibri"/>
                        <a:cs typeface="Times New Roman"/>
                      </a:endParaRPr>
                    </a:p>
                  </a:txBody>
                  <a:tcPr marL="68580" marR="68580" marT="0" marB="0" anchor="b"/>
                </a:tc>
                <a:tc>
                  <a:txBody>
                    <a:bodyPr/>
                    <a:lstStyle/>
                    <a:p>
                      <a:pPr algn="r">
                        <a:lnSpc>
                          <a:spcPct val="115000"/>
                        </a:lnSpc>
                        <a:spcAft>
                          <a:spcPts val="0"/>
                        </a:spcAft>
                      </a:pPr>
                      <a:r>
                        <a:rPr lang="el-GR" sz="1400"/>
                        <a:t>9</a:t>
                      </a:r>
                      <a:endParaRPr lang="el-GR" sz="1400">
                        <a:latin typeface="Calibri"/>
                        <a:ea typeface="Calibri"/>
                        <a:cs typeface="Times New Roman"/>
                      </a:endParaRPr>
                    </a:p>
                  </a:txBody>
                  <a:tcPr marL="68580" marR="68580" marT="0" marB="0" anchor="b"/>
                </a:tc>
              </a:tr>
              <a:tr h="333507">
                <a:tc>
                  <a:txBody>
                    <a:bodyPr/>
                    <a:lstStyle/>
                    <a:p>
                      <a:pPr>
                        <a:lnSpc>
                          <a:spcPct val="115000"/>
                        </a:lnSpc>
                        <a:spcAft>
                          <a:spcPts val="0"/>
                        </a:spcAft>
                      </a:pPr>
                      <a:r>
                        <a:rPr lang="el-GR" sz="1400"/>
                        <a:t>Καρύστου</a:t>
                      </a:r>
                      <a:endParaRPr lang="el-GR" sz="1400">
                        <a:latin typeface="Calibri"/>
                        <a:ea typeface="Calibri"/>
                        <a:cs typeface="Times New Roman"/>
                      </a:endParaRPr>
                    </a:p>
                  </a:txBody>
                  <a:tcPr marL="68580" marR="68580" marT="0" marB="0" anchor="b"/>
                </a:tc>
                <a:tc>
                  <a:txBody>
                    <a:bodyPr/>
                    <a:lstStyle/>
                    <a:p>
                      <a:pPr>
                        <a:lnSpc>
                          <a:spcPct val="115000"/>
                        </a:lnSpc>
                      </a:pPr>
                      <a:endParaRPr lang="el-GR" sz="1400" dirty="0">
                        <a:latin typeface="Calibri"/>
                        <a:ea typeface="Times New Roman"/>
                      </a:endParaRPr>
                    </a:p>
                  </a:txBody>
                  <a:tcPr marL="68580" marR="68580" marT="0" marB="0" anchor="b"/>
                </a:tc>
              </a:tr>
              <a:tr h="333507">
                <a:tc>
                  <a:txBody>
                    <a:bodyPr/>
                    <a:lstStyle/>
                    <a:p>
                      <a:pPr>
                        <a:lnSpc>
                          <a:spcPct val="115000"/>
                        </a:lnSpc>
                        <a:spcAft>
                          <a:spcPts val="0"/>
                        </a:spcAft>
                      </a:pPr>
                      <a:r>
                        <a:rPr lang="el-GR" sz="1400"/>
                        <a:t>Κύμης-Αλιβερίου</a:t>
                      </a:r>
                      <a:endParaRPr lang="el-GR" sz="1400">
                        <a:latin typeface="Calibri"/>
                        <a:ea typeface="Calibri"/>
                        <a:cs typeface="Times New Roman"/>
                      </a:endParaRPr>
                    </a:p>
                  </a:txBody>
                  <a:tcPr marL="68580" marR="68580" marT="0" marB="0" anchor="b"/>
                </a:tc>
                <a:tc>
                  <a:txBody>
                    <a:bodyPr/>
                    <a:lstStyle/>
                    <a:p>
                      <a:pPr algn="r">
                        <a:lnSpc>
                          <a:spcPct val="115000"/>
                        </a:lnSpc>
                        <a:spcAft>
                          <a:spcPts val="0"/>
                        </a:spcAft>
                      </a:pPr>
                      <a:r>
                        <a:rPr lang="el-GR" sz="1400"/>
                        <a:t>1</a:t>
                      </a:r>
                      <a:endParaRPr lang="el-GR" sz="1400">
                        <a:latin typeface="Calibri"/>
                        <a:ea typeface="Calibri"/>
                        <a:cs typeface="Times New Roman"/>
                      </a:endParaRPr>
                    </a:p>
                  </a:txBody>
                  <a:tcPr marL="68580" marR="68580" marT="0" marB="0" anchor="b"/>
                </a:tc>
              </a:tr>
              <a:tr h="333507">
                <a:tc>
                  <a:txBody>
                    <a:bodyPr/>
                    <a:lstStyle/>
                    <a:p>
                      <a:pPr>
                        <a:lnSpc>
                          <a:spcPct val="115000"/>
                        </a:lnSpc>
                        <a:spcAft>
                          <a:spcPts val="0"/>
                        </a:spcAft>
                      </a:pPr>
                      <a:r>
                        <a:rPr lang="el-GR" sz="1400"/>
                        <a:t>Μαντουδίου-Λίμνης-Αγίας Αννας </a:t>
                      </a:r>
                      <a:endParaRPr lang="el-GR" sz="1400">
                        <a:latin typeface="Calibri"/>
                        <a:ea typeface="Calibri"/>
                        <a:cs typeface="Times New Roman"/>
                      </a:endParaRPr>
                    </a:p>
                  </a:txBody>
                  <a:tcPr marL="68580" marR="68580" marT="0" marB="0" anchor="b"/>
                </a:tc>
                <a:tc>
                  <a:txBody>
                    <a:bodyPr/>
                    <a:lstStyle/>
                    <a:p>
                      <a:pPr algn="r">
                        <a:lnSpc>
                          <a:spcPct val="115000"/>
                        </a:lnSpc>
                        <a:spcAft>
                          <a:spcPts val="0"/>
                        </a:spcAft>
                      </a:pPr>
                      <a:r>
                        <a:rPr lang="el-GR" sz="1400"/>
                        <a:t>3</a:t>
                      </a:r>
                      <a:endParaRPr lang="el-GR" sz="1400">
                        <a:latin typeface="Calibri"/>
                        <a:ea typeface="Calibri"/>
                        <a:cs typeface="Times New Roman"/>
                      </a:endParaRPr>
                    </a:p>
                  </a:txBody>
                  <a:tcPr marL="68580" marR="68580" marT="0" marB="0" anchor="b"/>
                </a:tc>
              </a:tr>
              <a:tr h="333507">
                <a:tc>
                  <a:txBody>
                    <a:bodyPr/>
                    <a:lstStyle/>
                    <a:p>
                      <a:pPr>
                        <a:lnSpc>
                          <a:spcPct val="115000"/>
                        </a:lnSpc>
                        <a:spcAft>
                          <a:spcPts val="0"/>
                        </a:spcAft>
                      </a:pPr>
                      <a:r>
                        <a:rPr lang="el-GR" sz="1400"/>
                        <a:t>Χαλκιδέων</a:t>
                      </a:r>
                      <a:endParaRPr lang="el-GR" sz="1400">
                        <a:latin typeface="Calibri"/>
                        <a:ea typeface="Calibri"/>
                        <a:cs typeface="Times New Roman"/>
                      </a:endParaRPr>
                    </a:p>
                  </a:txBody>
                  <a:tcPr marL="68580" marR="68580" marT="0" marB="0" anchor="b"/>
                </a:tc>
                <a:tc>
                  <a:txBody>
                    <a:bodyPr/>
                    <a:lstStyle/>
                    <a:p>
                      <a:pPr algn="r">
                        <a:lnSpc>
                          <a:spcPct val="115000"/>
                        </a:lnSpc>
                        <a:spcAft>
                          <a:spcPts val="0"/>
                        </a:spcAft>
                      </a:pPr>
                      <a:r>
                        <a:rPr lang="el-GR" sz="1400"/>
                        <a:t>3</a:t>
                      </a:r>
                      <a:endParaRPr lang="el-GR" sz="1400">
                        <a:latin typeface="Calibri"/>
                        <a:ea typeface="Calibri"/>
                        <a:cs typeface="Times New Roman"/>
                      </a:endParaRPr>
                    </a:p>
                  </a:txBody>
                  <a:tcPr marL="68580" marR="68580" marT="0" marB="0" anchor="b"/>
                </a:tc>
              </a:tr>
              <a:tr h="333507">
                <a:tc>
                  <a:txBody>
                    <a:bodyPr/>
                    <a:lstStyle/>
                    <a:p>
                      <a:pPr>
                        <a:lnSpc>
                          <a:spcPct val="115000"/>
                        </a:lnSpc>
                        <a:spcAft>
                          <a:spcPts val="0"/>
                        </a:spcAft>
                      </a:pPr>
                      <a:r>
                        <a:rPr lang="el-GR" sz="1400"/>
                        <a:t>Σύνολο</a:t>
                      </a:r>
                      <a:endParaRPr lang="el-GR" sz="1400">
                        <a:latin typeface="Calibri"/>
                        <a:ea typeface="Calibri"/>
                        <a:cs typeface="Times New Roman"/>
                      </a:endParaRPr>
                    </a:p>
                  </a:txBody>
                  <a:tcPr marL="68580" marR="68580" marT="0" marB="0" anchor="b"/>
                </a:tc>
                <a:tc>
                  <a:txBody>
                    <a:bodyPr/>
                    <a:lstStyle/>
                    <a:p>
                      <a:pPr algn="r">
                        <a:lnSpc>
                          <a:spcPct val="115000"/>
                        </a:lnSpc>
                        <a:spcAft>
                          <a:spcPts val="0"/>
                        </a:spcAft>
                      </a:pPr>
                      <a:r>
                        <a:rPr lang="el-GR" sz="1400" dirty="0"/>
                        <a:t>21</a:t>
                      </a:r>
                      <a:endParaRPr lang="el-GR" sz="1400" dirty="0">
                        <a:latin typeface="Calibri"/>
                        <a:ea typeface="Calibri"/>
                        <a:cs typeface="Times New Roman"/>
                      </a:endParaRPr>
                    </a:p>
                  </a:txBody>
                  <a:tcPr marL="68580" marR="68580" marT="0" marB="0" anchor="b"/>
                </a:tc>
              </a:tr>
            </a:tbl>
          </a:graphicData>
        </a:graphic>
      </p:graphicFrame>
      <p:sp>
        <p:nvSpPr>
          <p:cNvPr id="76801" name="Rectangle 1"/>
          <p:cNvSpPr>
            <a:spLocks noChangeArrowheads="1"/>
          </p:cNvSpPr>
          <p:nvPr/>
        </p:nvSpPr>
        <p:spPr bwMode="auto">
          <a:xfrm>
            <a:off x="2376016" y="5364013"/>
            <a:ext cx="534396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dirty="0" smtClean="0" bmk="_Toc52221756">
                <a:ln>
                  <a:noFill/>
                </a:ln>
                <a:solidFill>
                  <a:srgbClr val="000000"/>
                </a:solidFill>
                <a:effectLst/>
                <a:latin typeface="Calibri" pitchFamily="34" charset="0"/>
                <a:ea typeface="Calibri" pitchFamily="34" charset="0"/>
                <a:cs typeface="Times New Roman" pitchFamily="18" charset="0"/>
              </a:rPr>
              <a:t>Θύματα πλημμυρών ανά Δήμο της Εύβοιας για την περίοδο 1924-2020</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idx="12"/>
          </p:nvPr>
        </p:nvSpPr>
        <p:spPr/>
        <p:txBody>
          <a:bodyPr/>
          <a:lstStyle/>
          <a:p>
            <a:pPr>
              <a:defRPr/>
            </a:pPr>
            <a:fld id="{F15133BC-D758-435F-9283-72C6CDF6638E}" type="slidenum">
              <a:rPr lang="el-GR" smtClean="0"/>
              <a:pPr>
                <a:defRPr/>
              </a:pPr>
              <a:t>5</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 Ιστορικού - Εύβοια</a:t>
            </a:r>
            <a:endParaRPr lang="el-GR" dirty="0"/>
          </a:p>
        </p:txBody>
      </p:sp>
      <p:sp>
        <p:nvSpPr>
          <p:cNvPr id="103426" name="Rectangle 2"/>
          <p:cNvSpPr>
            <a:spLocks noChangeArrowheads="1"/>
          </p:cNvSpPr>
          <p:nvPr/>
        </p:nvSpPr>
        <p:spPr bwMode="auto">
          <a:xfrm>
            <a:off x="0" y="0"/>
            <a:ext cx="10080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427" name="Rectangle 3"/>
          <p:cNvSpPr>
            <a:spLocks noChangeArrowheads="1"/>
          </p:cNvSpPr>
          <p:nvPr/>
        </p:nvSpPr>
        <p:spPr bwMode="auto">
          <a:xfrm>
            <a:off x="376257" y="6878885"/>
            <a:ext cx="729032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dirty="0" smtClean="0" bmk="_Toc52221728">
                <a:ln>
                  <a:noFill/>
                </a:ln>
                <a:solidFill>
                  <a:srgbClr val="000000"/>
                </a:solidFill>
                <a:effectLst/>
                <a:latin typeface="Calibri" pitchFamily="34" charset="0"/>
                <a:ea typeface="Calibri" pitchFamily="34" charset="0"/>
                <a:cs typeface="Times New Roman" pitchFamily="18" charset="0"/>
              </a:rPr>
              <a:t>Αριθμός πλημμυρικών συμβάντων ανά έτος και αθροιστική καμπύλη για την Εύβοια (1924-2020).</a:t>
            </a:r>
            <a:endParaRPr kumimoji="0" lang="el-G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37"/>
          <p:cNvPicPr>
            <a:picLocks noGrp="1" noChangeAspect="1" noChangeArrowheads="1"/>
          </p:cNvPicPr>
          <p:nvPr>
            <p:ph idx="1"/>
          </p:nvPr>
        </p:nvPicPr>
        <p:blipFill>
          <a:blip r:embed="rId2" cstate="print"/>
          <a:srcRect/>
          <a:stretch>
            <a:fillRect/>
          </a:stretch>
        </p:blipFill>
        <p:spPr bwMode="auto">
          <a:xfrm>
            <a:off x="926193" y="1763713"/>
            <a:ext cx="8225065" cy="4987925"/>
          </a:xfrm>
          <a:prstGeom prst="rect">
            <a:avLst/>
          </a:prstGeom>
          <a:noFill/>
        </p:spPr>
      </p:pic>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6</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 Ιστορικού - Εύβοια</a:t>
            </a:r>
            <a:endParaRPr lang="el-GR" dirty="0"/>
          </a:p>
        </p:txBody>
      </p:sp>
      <p:sp>
        <p:nvSpPr>
          <p:cNvPr id="104450" name="Rectangle 2"/>
          <p:cNvSpPr>
            <a:spLocks noChangeArrowheads="1"/>
          </p:cNvSpPr>
          <p:nvPr/>
        </p:nvSpPr>
        <p:spPr bwMode="auto">
          <a:xfrm>
            <a:off x="0" y="0"/>
            <a:ext cx="10080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4451" name="Rectangle 3"/>
          <p:cNvSpPr>
            <a:spLocks noChangeArrowheads="1"/>
          </p:cNvSpPr>
          <p:nvPr/>
        </p:nvSpPr>
        <p:spPr bwMode="auto">
          <a:xfrm>
            <a:off x="713713" y="6878886"/>
            <a:ext cx="865320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i="1" u="none" strike="noStrike" cap="none" normalizeH="0" baseline="0" dirty="0" smtClean="0" bmk="_Toc52221729">
                <a:ln>
                  <a:noFill/>
                </a:ln>
                <a:solidFill>
                  <a:srgbClr val="000000"/>
                </a:solidFill>
                <a:effectLst/>
                <a:latin typeface="Calibri" pitchFamily="34" charset="0"/>
                <a:ea typeface="Calibri" pitchFamily="34" charset="0"/>
                <a:cs typeface="Times New Roman" pitchFamily="18" charset="0"/>
              </a:rPr>
              <a:t>Αριθμός πλημμυρικών συμβάντων στην Εύβοια ανά έτος και μέσος χρόνος επανάληψης για το σύνολο της περιοχής.</a:t>
            </a:r>
            <a:endParaRPr kumimoji="0" lang="el-GR" sz="360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38"/>
          <p:cNvPicPr>
            <a:picLocks noGrp="1" noChangeAspect="1" noChangeArrowheads="1"/>
          </p:cNvPicPr>
          <p:nvPr>
            <p:ph idx="1"/>
          </p:nvPr>
        </p:nvPicPr>
        <p:blipFill>
          <a:blip r:embed="rId2" cstate="print"/>
          <a:srcRect/>
          <a:stretch>
            <a:fillRect/>
          </a:stretch>
        </p:blipFill>
        <p:spPr bwMode="auto">
          <a:xfrm>
            <a:off x="926193" y="1763713"/>
            <a:ext cx="8225065" cy="4987925"/>
          </a:xfrm>
          <a:prstGeom prst="rect">
            <a:avLst/>
          </a:prstGeom>
          <a:noFill/>
        </p:spPr>
      </p:pic>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7</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 Ιστορικού - Εύβοια</a:t>
            </a:r>
            <a:endParaRPr lang="el-GR" dirty="0"/>
          </a:p>
        </p:txBody>
      </p:sp>
      <p:sp>
        <p:nvSpPr>
          <p:cNvPr id="104450" name="Rectangle 2"/>
          <p:cNvSpPr>
            <a:spLocks noChangeArrowheads="1"/>
          </p:cNvSpPr>
          <p:nvPr/>
        </p:nvSpPr>
        <p:spPr bwMode="auto">
          <a:xfrm>
            <a:off x="0" y="0"/>
            <a:ext cx="10080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4451" name="Rectangle 3"/>
          <p:cNvSpPr>
            <a:spLocks noChangeArrowheads="1"/>
          </p:cNvSpPr>
          <p:nvPr/>
        </p:nvSpPr>
        <p:spPr bwMode="auto">
          <a:xfrm>
            <a:off x="2386351" y="6878886"/>
            <a:ext cx="530792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defTabSz="914400" hangingPunct="1">
              <a:lnSpc>
                <a:spcPct val="100000"/>
              </a:lnSpc>
              <a:buClrTx/>
              <a:buSzTx/>
            </a:pPr>
            <a:r>
              <a:rPr lang="el-GR" sz="1400" i="1" dirty="0" smtClean="0" bmk="_Toc52221729">
                <a:solidFill>
                  <a:srgbClr val="000000"/>
                </a:solidFill>
                <a:latin typeface="Calibri" pitchFamily="34" charset="0"/>
                <a:ea typeface="Calibri" pitchFamily="34" charset="0"/>
                <a:cs typeface="Times New Roman" pitchFamily="18" charset="0"/>
              </a:rPr>
              <a:t>Αριθμός πλημμυρικών συμβάντων ανά μήνα στην Εύβοια (1924-2020)</a:t>
            </a:r>
            <a:endParaRPr kumimoji="0" lang="el-GR" sz="360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Content Placeholder 7"/>
          <p:cNvPicPr>
            <a:picLocks noGrp="1"/>
          </p:cNvPicPr>
          <p:nvPr>
            <p:ph idx="1"/>
          </p:nvPr>
        </p:nvPicPr>
        <p:blipFill>
          <a:blip r:embed="rId2" cstate="print"/>
          <a:srcRect/>
          <a:stretch>
            <a:fillRect/>
          </a:stretch>
        </p:blipFill>
        <p:spPr bwMode="auto">
          <a:xfrm>
            <a:off x="3020475" y="2355075"/>
            <a:ext cx="4036500" cy="3805200"/>
          </a:xfrm>
          <a:prstGeom prst="rect">
            <a:avLst/>
          </a:prstGeom>
          <a:noFill/>
          <a:ln w="9525">
            <a:noFill/>
            <a:miter lim="800000"/>
            <a:headEnd/>
            <a:tailEnd/>
          </a:ln>
        </p:spPr>
      </p:pic>
      <p:sp>
        <p:nvSpPr>
          <p:cNvPr id="6" name="Slide Number Placeholder 5"/>
          <p:cNvSpPr>
            <a:spLocks noGrp="1"/>
          </p:cNvSpPr>
          <p:nvPr>
            <p:ph type="sldNum" idx="12"/>
          </p:nvPr>
        </p:nvSpPr>
        <p:spPr/>
        <p:txBody>
          <a:bodyPr/>
          <a:lstStyle/>
          <a:p>
            <a:pPr>
              <a:defRPr/>
            </a:pPr>
            <a:fld id="{F15133BC-D758-435F-9283-72C6CDF6638E}" type="slidenum">
              <a:rPr lang="el-GR" smtClean="0"/>
              <a:pPr>
                <a:defRPr/>
              </a:pPr>
              <a:t>8</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 Ιστορικού - Εύβοια</a:t>
            </a:r>
            <a:endParaRPr lang="el-GR" dirty="0"/>
          </a:p>
        </p:txBody>
      </p:sp>
      <p:sp>
        <p:nvSpPr>
          <p:cNvPr id="104450" name="Rectangle 2"/>
          <p:cNvSpPr>
            <a:spLocks noChangeArrowheads="1"/>
          </p:cNvSpPr>
          <p:nvPr/>
        </p:nvSpPr>
        <p:spPr bwMode="auto">
          <a:xfrm>
            <a:off x="0" y="0"/>
            <a:ext cx="10080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4451" name="Rectangle 3"/>
          <p:cNvSpPr>
            <a:spLocks noChangeArrowheads="1"/>
          </p:cNvSpPr>
          <p:nvPr/>
        </p:nvSpPr>
        <p:spPr bwMode="auto">
          <a:xfrm>
            <a:off x="1943968" y="5436021"/>
            <a:ext cx="666778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defTabSz="914400" hangingPunct="1">
              <a:lnSpc>
                <a:spcPct val="100000"/>
              </a:lnSpc>
              <a:buClrTx/>
              <a:buSzTx/>
            </a:pPr>
            <a:r>
              <a:rPr lang="el-GR" sz="1400" i="1" dirty="0" smtClean="0" bmk="_Toc52221729">
                <a:solidFill>
                  <a:srgbClr val="000000"/>
                </a:solidFill>
                <a:latin typeface="Calibri" pitchFamily="34" charset="0"/>
                <a:ea typeface="Calibri" pitchFamily="34" charset="0"/>
                <a:cs typeface="Times New Roman" pitchFamily="18" charset="0"/>
              </a:rPr>
              <a:t>Χάρτες περιοχών που έχουν πληγεί σε κάθε πλημμυρικό συμάν στην Εύβοια (1924-2020)</a:t>
            </a:r>
            <a:endParaRPr kumimoji="0" lang="el-GR" sz="360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Content Placeholder 17" descr="H:\2020-Evia-floods\Ιστορικό\Maps\20090912.jpg"/>
          <p:cNvPicPr>
            <a:picLocks noGrp="1" noChangeAspect="1"/>
          </p:cNvPicPr>
          <p:nvPr>
            <p:ph sz="half" idx="2"/>
          </p:nvPr>
        </p:nvPicPr>
        <p:blipFill>
          <a:blip r:embed="rId2" cstate="print"/>
          <a:srcRect l="24459" b="15824"/>
          <a:stretch>
            <a:fillRect/>
          </a:stretch>
        </p:blipFill>
        <p:spPr bwMode="auto">
          <a:xfrm>
            <a:off x="5193506" y="1763613"/>
            <a:ext cx="4455318" cy="3510906"/>
          </a:xfrm>
          <a:prstGeom prst="rect">
            <a:avLst/>
          </a:prstGeom>
          <a:noFill/>
          <a:ln w="9525">
            <a:solidFill>
              <a:schemeClr val="tx1"/>
            </a:solidFill>
            <a:miter lim="800000"/>
            <a:headEnd/>
            <a:tailEnd/>
          </a:ln>
        </p:spPr>
      </p:pic>
      <p:pic>
        <p:nvPicPr>
          <p:cNvPr id="19" name="Content Placeholder 18" descr="H:\2020-Evia-floods\Ιστορικό\Maps\20030215.jpg"/>
          <p:cNvPicPr>
            <a:picLocks noGrp="1" noChangeAspect="1"/>
          </p:cNvPicPr>
          <p:nvPr>
            <p:ph sz="half" idx="1"/>
          </p:nvPr>
        </p:nvPicPr>
        <p:blipFill>
          <a:blip r:embed="rId3" cstate="print"/>
          <a:srcRect l="24447" b="15809"/>
          <a:stretch>
            <a:fillRect/>
          </a:stretch>
        </p:blipFill>
        <p:spPr bwMode="auto">
          <a:xfrm>
            <a:off x="575816" y="1763613"/>
            <a:ext cx="4456026" cy="3511532"/>
          </a:xfrm>
          <a:prstGeom prst="rect">
            <a:avLst/>
          </a:prstGeom>
          <a:noFill/>
          <a:ln w="9525">
            <a:solidFill>
              <a:schemeClr val="tx1"/>
            </a:solidFill>
            <a:miter lim="800000"/>
            <a:headEnd/>
            <a:tailEnd/>
          </a:ln>
        </p:spPr>
      </p:pic>
      <p:sp>
        <p:nvSpPr>
          <p:cNvPr id="7" name="Slide Number Placeholder 6"/>
          <p:cNvSpPr>
            <a:spLocks noGrp="1"/>
          </p:cNvSpPr>
          <p:nvPr>
            <p:ph type="sldNum" idx="12"/>
          </p:nvPr>
        </p:nvSpPr>
        <p:spPr/>
        <p:txBody>
          <a:bodyPr/>
          <a:lstStyle/>
          <a:p>
            <a:pPr>
              <a:defRPr/>
            </a:pPr>
            <a:fld id="{558812A2-E6F6-4F38-8B16-06A8F1E08132}" type="slidenum">
              <a:rPr lang="el-GR" smtClean="0"/>
              <a:pPr>
                <a:defRPr/>
              </a:pPr>
              <a:t>9</a:t>
            </a:fld>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Arial Unicode MS"/>
      </a:majorFont>
      <a:minorFont>
        <a:latin typeface="Corbe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2186</TotalTime>
  <Words>2469</Words>
  <Application>Microsoft Office PowerPoint</Application>
  <PresentationFormat>Custom</PresentationFormat>
  <Paragraphs>420</Paragraphs>
  <Slides>48</Slides>
  <Notes>35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Office Theme</vt:lpstr>
      <vt:lpstr>1_Office Theme</vt:lpstr>
      <vt:lpstr>Equation</vt:lpstr>
      <vt:lpstr>Πλημμύρες</vt:lpstr>
      <vt:lpstr>Μεθοδολογίες Μελέτης</vt:lpstr>
      <vt:lpstr>Μεθοδολογίες Μελέτης</vt:lpstr>
      <vt:lpstr>Ανάλυση Ιστορικού - Εύβοια</vt:lpstr>
      <vt:lpstr>Ανάλυση Ιστορικού - Εύβοια</vt:lpstr>
      <vt:lpstr>Ανάλυση Ιστορικού - Εύβοια</vt:lpstr>
      <vt:lpstr>Ανάλυση Ιστορικού - Εύβοια</vt:lpstr>
      <vt:lpstr>Ανάλυση Ιστορικού - Εύβοια</vt:lpstr>
      <vt:lpstr>Ανάλυση Ιστορικού - Εύβοια</vt:lpstr>
      <vt:lpstr>Ανάλυση Ιστορικού - Εύβοια</vt:lpstr>
      <vt:lpstr>Ανάλυση Ιστορικού - Εύβοια</vt:lpstr>
      <vt:lpstr>Ανάλυση Ιστορικού - Εύβοια</vt:lpstr>
      <vt:lpstr>Μεθοδολογίες Μελέτης</vt:lpstr>
      <vt:lpstr>Υδρολογική Μοντελοποίηση</vt:lpstr>
      <vt:lpstr>Υδρογραφήματα</vt:lpstr>
      <vt:lpstr>Υδρογραφήματα</vt:lpstr>
      <vt:lpstr>Υδρολογική Μοντελοποίηση</vt:lpstr>
      <vt:lpstr>Υδρολογική Μοντελοποίηση</vt:lpstr>
      <vt:lpstr>Υδρολογική Μοντελοποίηση</vt:lpstr>
      <vt:lpstr>Υδρολογική Μοντελοποίηση</vt:lpstr>
      <vt:lpstr>Υδρολογική Μοντελοποίηση</vt:lpstr>
      <vt:lpstr>Υδρολογική Μοντελοποίηση</vt:lpstr>
      <vt:lpstr>Soil Conservation Survey  Curve Number Method (SCS-CN)</vt:lpstr>
      <vt:lpstr>Soil Conservation Survey  Curve Number Method (SCS-CN)</vt:lpstr>
      <vt:lpstr>Ο δείκτης CN</vt:lpstr>
      <vt:lpstr>Εξίσωση Απορροής SCS</vt:lpstr>
      <vt:lpstr>Αρχική Κατακράτηση  και Μέγιστη Δυνητική Αποθήκευση</vt:lpstr>
      <vt:lpstr>Εξίσωση Απορροής</vt:lpstr>
      <vt:lpstr>Επίδραση της Ανάπτυξης</vt:lpstr>
      <vt:lpstr>Επιπτώσεις της Ανάπτυξης στο Πλημμυρικό Πεδίο</vt:lpstr>
      <vt:lpstr>Υπολογισμός S από τον CN</vt:lpstr>
      <vt:lpstr>Υπολογισμός S από τον CN</vt:lpstr>
      <vt:lpstr>Υπολογισμός S από τον CN</vt:lpstr>
      <vt:lpstr>Υπολογισμός του CN της λεκάνης</vt:lpstr>
      <vt:lpstr>Υπολογισμός του CN της λεκάνης</vt:lpstr>
      <vt:lpstr>Υπολογισμός του CN της λεκάνης</vt:lpstr>
      <vt:lpstr>Υπολογισμός του CN της λεκάνης</vt:lpstr>
      <vt:lpstr>Υπολογισμός του CN της λεκάνης</vt:lpstr>
      <vt:lpstr>Υπολογισμός του CN της λεκάνης</vt:lpstr>
      <vt:lpstr>Κατασκευή απλού υδρογραφήματος</vt:lpstr>
      <vt:lpstr>Κατασκευή απλού υδρογραφήματος</vt:lpstr>
      <vt:lpstr>Κατασκευή απλού υδρογραφήματος</vt:lpstr>
      <vt:lpstr>Κατασκευή απλού υδρογραφήματος</vt:lpstr>
      <vt:lpstr>Σύνθετο υδρογράφημα</vt:lpstr>
      <vt:lpstr>Σύνθετο υδρογράφημα</vt:lpstr>
      <vt:lpstr>Σύνθετο υδρογράφημα</vt:lpstr>
      <vt:lpstr>Σύγκριση υδρογραφημάτων</vt:lpstr>
      <vt:lpstr>Πότε πλημμυρίζει μια κοίτη;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Πλημμύρες</dc:title>
  <dc:creator>Andreadakis Emmanuil</dc:creator>
  <cp:lastModifiedBy>Manolis</cp:lastModifiedBy>
  <cp:revision>109</cp:revision>
  <cp:lastPrinted>1601-01-01T00:00:00Z</cp:lastPrinted>
  <dcterms:created xsi:type="dcterms:W3CDTF">2009-04-16T08:32:32Z</dcterms:created>
  <dcterms:modified xsi:type="dcterms:W3CDTF">2021-03-26T13:27:28Z</dcterms:modified>
</cp:coreProperties>
</file>