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71" r:id="rId6"/>
    <p:sldId id="272" r:id="rId7"/>
    <p:sldId id="273" r:id="rId8"/>
    <p:sldId id="276" r:id="rId9"/>
    <p:sldId id="269" r:id="rId10"/>
    <p:sldId id="270" r:id="rId11"/>
    <p:sldId id="274" r:id="rId12"/>
    <p:sldId id="275" r:id="rId13"/>
    <p:sldId id="260" r:id="rId14"/>
    <p:sldId id="261" r:id="rId15"/>
    <p:sldId id="262" r:id="rId16"/>
    <p:sldId id="259" r:id="rId17"/>
    <p:sldId id="263" r:id="rId18"/>
    <p:sldId id="264" r:id="rId19"/>
    <p:sldId id="265" r:id="rId20"/>
    <p:sldId id="277" r:id="rId21"/>
    <p:sldId id="266" r:id="rId22"/>
    <p:sldId id="26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53" d="100"/>
          <a:sy n="153" d="100"/>
        </p:scale>
        <p:origin x="-22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0C57974-C3A3-4FDB-9E70-788586A0D076}" type="datetimeFigureOut">
              <a:rPr lang="el-GR" smtClean="0"/>
              <a:pPr/>
              <a:t>12/5/2021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0C57974-C3A3-4FDB-9E70-788586A0D076}" type="datetimeFigureOut">
              <a:rPr lang="el-GR" smtClean="0"/>
              <a:pPr/>
              <a:t>12/5/2021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0C57974-C3A3-4FDB-9E70-788586A0D076}" type="datetimeFigureOut">
              <a:rPr lang="el-GR" smtClean="0"/>
              <a:pPr/>
              <a:t>12/5/2021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0C57974-C3A3-4FDB-9E70-788586A0D076}" type="datetimeFigureOut">
              <a:rPr lang="el-GR" smtClean="0"/>
              <a:pPr/>
              <a:t>12/5/2021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57974-C3A3-4FDB-9E70-788586A0D076}" type="datetimeFigureOut">
              <a:rPr lang="el-GR" smtClean="0"/>
              <a:pPr/>
              <a:t>12/5/2021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0C57974-C3A3-4FDB-9E70-788586A0D076}" type="datetimeFigureOut">
              <a:rPr lang="el-GR" smtClean="0"/>
              <a:pPr/>
              <a:t>12/5/2021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0C57974-C3A3-4FDB-9E70-788586A0D076}" type="datetimeFigureOut">
              <a:rPr lang="el-GR" smtClean="0"/>
              <a:pPr/>
              <a:t>12/5/2021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0C57974-C3A3-4FDB-9E70-788586A0D076}" type="datetimeFigureOut">
              <a:rPr lang="el-GR" smtClean="0"/>
              <a:pPr/>
              <a:t>12/5/2021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57974-C3A3-4FDB-9E70-788586A0D076}" type="datetimeFigureOut">
              <a:rPr lang="el-GR" smtClean="0"/>
              <a:pPr/>
              <a:t>12/5/2021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57974-C3A3-4FDB-9E70-788586A0D076}" type="datetimeFigureOut">
              <a:rPr lang="el-GR" smtClean="0"/>
              <a:pPr/>
              <a:t>12/5/2021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57974-C3A3-4FDB-9E70-788586A0D076}" type="datetimeFigureOut">
              <a:rPr lang="el-GR" smtClean="0"/>
              <a:pPr/>
              <a:t>12/5/2021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4898F8-0B06-407E-9C9D-485D7CF8647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57974-C3A3-4FDB-9E70-788586A0D076}" type="datetimeFigureOut">
              <a:rPr lang="el-GR" smtClean="0"/>
              <a:pPr/>
              <a:t>12/5/2021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898F8-0B06-407E-9C9D-485D7CF8647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Ορεινή Υδρονομία</a:t>
            </a:r>
            <a:br>
              <a:rPr lang="el-GR" dirty="0" smtClean="0"/>
            </a:br>
            <a:r>
              <a:rPr lang="el-GR" dirty="0" smtClean="0"/>
              <a:t>Διευθετήσεις Ορεινών Υδάτων</a:t>
            </a:r>
            <a:br>
              <a:rPr lang="el-GR" dirty="0" smtClean="0"/>
            </a:br>
            <a:r>
              <a:rPr lang="el-GR" dirty="0" smtClean="0"/>
              <a:t>Χειμαρρικές Διευθετήσεις</a:t>
            </a:r>
            <a:endParaRPr lang="el-GR" dirty="0"/>
          </a:p>
        </p:txBody>
      </p:sp>
      <p:sp>
        <p:nvSpPr>
          <p:cNvPr id="3" name="Subtitle 2"/>
          <p:cNvSpPr>
            <a:spLocks noGrp="1"/>
          </p:cNvSpPr>
          <p:nvPr>
            <p:ph type="subTitle" idx="1"/>
          </p:nvPr>
        </p:nvSpPr>
        <p:spPr/>
        <p:txBody>
          <a:bodyPr/>
          <a:lstStyle/>
          <a:p>
            <a:r>
              <a:rPr lang="el-GR" dirty="0" smtClean="0"/>
              <a:t>Ε. Ανδρεαδάκης</a:t>
            </a:r>
          </a:p>
          <a:p>
            <a:r>
              <a:rPr lang="el-GR" dirty="0" smtClean="0"/>
              <a:t>Μάιος 2021</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Μορφολογία του χειμαρρικού χώρου</a:t>
            </a:r>
            <a:endParaRPr lang="el-GR" dirty="0"/>
          </a:p>
        </p:txBody>
      </p:sp>
      <p:graphicFrame>
        <p:nvGraphicFramePr>
          <p:cNvPr id="4" name="Content Placeholder 3"/>
          <p:cNvGraphicFramePr>
            <a:graphicFrameLocks noGrp="1"/>
          </p:cNvGraphicFramePr>
          <p:nvPr>
            <p:ph idx="1"/>
          </p:nvPr>
        </p:nvGraphicFramePr>
        <p:xfrm>
          <a:off x="500034" y="1845469"/>
          <a:ext cx="8215369" cy="4583927"/>
        </p:xfrm>
        <a:graphic>
          <a:graphicData uri="http://schemas.openxmlformats.org/drawingml/2006/table">
            <a:tbl>
              <a:tblPr/>
              <a:tblGrid>
                <a:gridCol w="2289703"/>
                <a:gridCol w="1642110"/>
                <a:gridCol w="2049747"/>
                <a:gridCol w="2233809"/>
              </a:tblGrid>
              <a:tr h="442513">
                <a:tc>
                  <a:txBody>
                    <a:bodyPr/>
                    <a:lstStyle/>
                    <a:p>
                      <a:pPr algn="ctr">
                        <a:spcAft>
                          <a:spcPts val="0"/>
                        </a:spcAft>
                      </a:pPr>
                      <a:r>
                        <a:rPr lang="el-GR" sz="1400" dirty="0">
                          <a:latin typeface="Calibri"/>
                          <a:ea typeface="Calibri"/>
                          <a:cs typeface="Times New Roman"/>
                        </a:rPr>
                        <a:t>Κατηγορία μικρού χειμαρρικού ρεύματος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Calibri"/>
                          <a:ea typeface="Calibri"/>
                          <a:cs typeface="Times New Roman"/>
                        </a:rPr>
                        <a:t>Μέγιστο χειμαρρικό υψόμετρο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Calibri"/>
                          <a:ea typeface="Calibri"/>
                          <a:cs typeface="Times New Roman"/>
                        </a:rPr>
                        <a:t>Μορφολογικά τμήματα του χειμαρρικού χώρου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Calibri"/>
                          <a:ea typeface="Calibri"/>
                          <a:cs typeface="Times New Roman"/>
                        </a:rPr>
                        <a:t>Σχηματική αναπαράσταση των μορφολογικών ενοτήτων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889">
                <a:tc>
                  <a:txBody>
                    <a:bodyPr/>
                    <a:lstStyle/>
                    <a:p>
                      <a:pPr algn="l">
                        <a:spcAft>
                          <a:spcPts val="0"/>
                        </a:spcAft>
                      </a:pPr>
                      <a:r>
                        <a:rPr lang="el-GR" sz="1400">
                          <a:latin typeface="Calibri"/>
                          <a:ea typeface="Calibri"/>
                          <a:cs typeface="Times New Roman"/>
                        </a:rPr>
                        <a:t>Ρεύματα των λοφωδών και ημιορεινών περιοχών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Calibri"/>
                          <a:ea typeface="Calibri"/>
                          <a:cs typeface="Times New Roman"/>
                        </a:rPr>
                        <a:t>&lt;</a:t>
                      </a:r>
                      <a:r>
                        <a:rPr lang="el-GR" sz="1400">
                          <a:latin typeface="Calibri"/>
                          <a:ea typeface="Calibri"/>
                          <a:cs typeface="Times New Roman"/>
                        </a:rPr>
                        <a:t>1000</a:t>
                      </a:r>
                      <a:r>
                        <a:rPr lang="en-GB" sz="1400">
                          <a:latin typeface="Calibri"/>
                          <a:ea typeface="Calibri"/>
                          <a:cs typeface="Times New Roman"/>
                        </a:rPr>
                        <a:t>m</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a:spcAft>
                          <a:spcPts val="0"/>
                        </a:spcAft>
                        <a:buFont typeface="Symbol"/>
                        <a:buChar char=""/>
                      </a:pPr>
                      <a:r>
                        <a:rPr lang="el-GR" sz="1400">
                          <a:latin typeface="Calibri"/>
                          <a:ea typeface="Calibri"/>
                          <a:cs typeface="Times New Roman"/>
                        </a:rPr>
                        <a:t>Ορεινή λεκάνη απορροής</a:t>
                      </a:r>
                    </a:p>
                    <a:p>
                      <a:pPr marL="342900" lvl="0" indent="-342900" algn="l">
                        <a:spcAft>
                          <a:spcPts val="0"/>
                        </a:spcAft>
                        <a:buFont typeface="Symbol"/>
                        <a:buChar char=""/>
                      </a:pPr>
                      <a:r>
                        <a:rPr lang="el-GR" sz="1400">
                          <a:latin typeface="Calibri"/>
                          <a:ea typeface="Calibri"/>
                          <a:cs typeface="Times New Roman"/>
                        </a:rPr>
                        <a:t>Κοίτη αναμόχλευσης</a:t>
                      </a:r>
                    </a:p>
                    <a:p>
                      <a:pPr marL="342900" lvl="0" indent="-342900" algn="l">
                        <a:spcAft>
                          <a:spcPts val="0"/>
                        </a:spcAft>
                        <a:buFont typeface="Symbol"/>
                        <a:buChar char=""/>
                      </a:pPr>
                      <a:r>
                        <a:rPr lang="el-GR" sz="1400">
                          <a:latin typeface="Calibri"/>
                          <a:ea typeface="Calibri"/>
                          <a:cs typeface="Times New Roman"/>
                        </a:rPr>
                        <a:t>Δέλτα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endParaRPr lang="el-G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132">
                <a:tc>
                  <a:txBody>
                    <a:bodyPr/>
                    <a:lstStyle/>
                    <a:p>
                      <a:pPr algn="l">
                        <a:spcAft>
                          <a:spcPts val="0"/>
                        </a:spcAft>
                      </a:pPr>
                      <a:r>
                        <a:rPr lang="el-GR" sz="1400">
                          <a:latin typeface="Calibri"/>
                          <a:ea typeface="Calibri"/>
                          <a:cs typeface="Calibri"/>
                        </a:rPr>
                        <a:t>Ρεύματα των ορεινών και πολύ ορεινών περιοχών</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Calibri"/>
                          <a:ea typeface="Calibri"/>
                          <a:cs typeface="Times New Roman"/>
                        </a:rPr>
                        <a:t>1000-2000</a:t>
                      </a:r>
                      <a:r>
                        <a:rPr lang="en-GB" sz="1400">
                          <a:latin typeface="Calibri"/>
                          <a:ea typeface="Calibri"/>
                          <a:cs typeface="Times New Roman"/>
                        </a:rPr>
                        <a:t>m</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r h="1071570">
                <a:tc>
                  <a:txBody>
                    <a:bodyPr/>
                    <a:lstStyle/>
                    <a:p>
                      <a:pPr algn="l">
                        <a:spcAft>
                          <a:spcPts val="0"/>
                        </a:spcAft>
                      </a:pPr>
                      <a:r>
                        <a:rPr lang="el-GR" sz="1400">
                          <a:latin typeface="Calibri"/>
                          <a:ea typeface="Calibri"/>
                          <a:cs typeface="Calibri"/>
                        </a:rPr>
                        <a:t>Ρεύματα των αλπικών περιοχών</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Calibri"/>
                          <a:ea typeface="Calibri"/>
                          <a:cs typeface="Times New Roman"/>
                        </a:rPr>
                        <a:t>2000-3000m</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a:spcAft>
                          <a:spcPts val="0"/>
                        </a:spcAft>
                        <a:buFont typeface="Symbol"/>
                        <a:buChar char=""/>
                      </a:pPr>
                      <a:r>
                        <a:rPr lang="el-GR" sz="1400">
                          <a:latin typeface="Calibri"/>
                          <a:ea typeface="Calibri"/>
                          <a:cs typeface="Times New Roman"/>
                        </a:rPr>
                        <a:t>Ορεινή λεκάνη απορροής</a:t>
                      </a:r>
                    </a:p>
                    <a:p>
                      <a:pPr marL="342900" lvl="0" indent="-342900" algn="l">
                        <a:spcAft>
                          <a:spcPts val="0"/>
                        </a:spcAft>
                        <a:buFont typeface="Symbol"/>
                        <a:buChar char=""/>
                      </a:pPr>
                      <a:r>
                        <a:rPr lang="el-GR" sz="1400">
                          <a:latin typeface="Calibri"/>
                          <a:ea typeface="Calibri"/>
                          <a:cs typeface="Times New Roman"/>
                        </a:rPr>
                        <a:t>Κοίτη εκκένωσης (λαιμός)</a:t>
                      </a:r>
                    </a:p>
                    <a:p>
                      <a:pPr marL="342900" lvl="0" indent="-342900" algn="l">
                        <a:spcAft>
                          <a:spcPts val="0"/>
                        </a:spcAft>
                        <a:buFont typeface="Symbol"/>
                        <a:buChar char=""/>
                      </a:pPr>
                      <a:r>
                        <a:rPr lang="el-GR" sz="1400">
                          <a:latin typeface="Calibri"/>
                          <a:ea typeface="Calibri"/>
                          <a:cs typeface="Times New Roman"/>
                        </a:rPr>
                        <a:t>Κοίτη εκβολής</a:t>
                      </a:r>
                    </a:p>
                    <a:p>
                      <a:pPr marL="342900" lvl="0" indent="-342900" algn="l">
                        <a:spcAft>
                          <a:spcPts val="0"/>
                        </a:spcAft>
                        <a:buFont typeface="Symbol"/>
                        <a:buChar char=""/>
                      </a:pPr>
                      <a:r>
                        <a:rPr lang="el-GR" sz="1400">
                          <a:latin typeface="Calibri"/>
                          <a:ea typeface="Calibri"/>
                          <a:cs typeface="Times New Roman"/>
                        </a:rPr>
                        <a:t>Δέλτα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endParaRPr lang="el-G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l">
                        <a:spcAft>
                          <a:spcPts val="0"/>
                        </a:spcAft>
                      </a:pPr>
                      <a:r>
                        <a:rPr lang="el-GR" sz="1400">
                          <a:latin typeface="Calibri"/>
                          <a:ea typeface="Calibri"/>
                          <a:cs typeface="Calibri"/>
                        </a:rPr>
                        <a:t>Ρεύματα τ</a:t>
                      </a:r>
                      <a:r>
                        <a:rPr lang="el-GR" sz="1400">
                          <a:latin typeface="Calibri"/>
                          <a:ea typeface="Calibri"/>
                          <a:cs typeface="Times New Roman"/>
                        </a:rPr>
                        <a:t>ου αιώνιου χιονιού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Calibri"/>
                          <a:ea typeface="Calibri"/>
                          <a:cs typeface="Times New Roman"/>
                        </a:rPr>
                        <a:t>&gt;3000m</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bl>
          </a:graphicData>
        </a:graphic>
      </p:graphicFrame>
      <p:pic>
        <p:nvPicPr>
          <p:cNvPr id="26626" name="Picture 3"/>
          <p:cNvPicPr>
            <a:picLocks noChangeAspect="1" noChangeArrowheads="1"/>
          </p:cNvPicPr>
          <p:nvPr/>
        </p:nvPicPr>
        <p:blipFill>
          <a:blip r:embed="rId2" cstate="print">
            <a:lum contrast="20000"/>
          </a:blip>
          <a:srcRect l="57617" t="17708" r="21289" b="18750"/>
          <a:stretch>
            <a:fillRect/>
          </a:stretch>
        </p:blipFill>
        <p:spPr bwMode="auto">
          <a:xfrm>
            <a:off x="7000892" y="2571744"/>
            <a:ext cx="1095199" cy="1857388"/>
          </a:xfrm>
          <a:prstGeom prst="rect">
            <a:avLst/>
          </a:prstGeom>
          <a:noFill/>
        </p:spPr>
      </p:pic>
      <p:pic>
        <p:nvPicPr>
          <p:cNvPr id="7" name="Picture 2"/>
          <p:cNvPicPr>
            <a:picLocks noChangeAspect="1" noChangeArrowheads="1"/>
          </p:cNvPicPr>
          <p:nvPr/>
        </p:nvPicPr>
        <p:blipFill>
          <a:blip r:embed="rId3" cstate="print">
            <a:lum contrast="20000"/>
          </a:blip>
          <a:srcRect l="52734" t="18750" r="23828" b="12500"/>
          <a:stretch>
            <a:fillRect/>
          </a:stretch>
        </p:blipFill>
        <p:spPr bwMode="auto">
          <a:xfrm>
            <a:off x="7215206" y="4592209"/>
            <a:ext cx="1071570" cy="17657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Μορφομετρία</a:t>
            </a:r>
            <a:endParaRPr lang="el-GR" dirty="0"/>
          </a:p>
        </p:txBody>
      </p:sp>
      <p:graphicFrame>
        <p:nvGraphicFramePr>
          <p:cNvPr id="4" name="Content Placeholder 3"/>
          <p:cNvGraphicFramePr>
            <a:graphicFrameLocks noGrp="1"/>
          </p:cNvGraphicFramePr>
          <p:nvPr>
            <p:ph idx="1"/>
          </p:nvPr>
        </p:nvGraphicFramePr>
        <p:xfrm>
          <a:off x="357155" y="2071677"/>
          <a:ext cx="7929620" cy="3711744"/>
        </p:xfrm>
        <a:graphic>
          <a:graphicData uri="http://schemas.openxmlformats.org/drawingml/2006/table">
            <a:tbl>
              <a:tblPr/>
              <a:tblGrid>
                <a:gridCol w="3964810"/>
                <a:gridCol w="3964810"/>
              </a:tblGrid>
              <a:tr h="309312">
                <a:tc>
                  <a:txBody>
                    <a:bodyPr/>
                    <a:lstStyle/>
                    <a:p>
                      <a:pPr algn="ctr">
                        <a:spcAft>
                          <a:spcPts val="0"/>
                        </a:spcAft>
                      </a:pPr>
                      <a:r>
                        <a:rPr lang="el-GR" sz="1600" b="1" dirty="0">
                          <a:latin typeface="Calibri"/>
                          <a:ea typeface="Calibri"/>
                          <a:cs typeface="Times New Roman"/>
                        </a:rPr>
                        <a:t>Μορφομετρικό χαρακτηριστικό</a:t>
                      </a:r>
                      <a:endParaRPr lang="el-G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latin typeface="Calibri"/>
                          <a:ea typeface="Calibri"/>
                          <a:cs typeface="Times New Roman"/>
                        </a:rPr>
                        <a:t>Υπολογισμός</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12">
                <a:tc>
                  <a:txBody>
                    <a:bodyPr/>
                    <a:lstStyle/>
                    <a:p>
                      <a:pPr algn="l">
                        <a:spcAft>
                          <a:spcPts val="0"/>
                        </a:spcAft>
                      </a:pPr>
                      <a:r>
                        <a:rPr lang="el-GR" sz="1600" dirty="0">
                          <a:latin typeface="Calibri"/>
                          <a:ea typeface="Calibri"/>
                          <a:cs typeface="Times New Roman"/>
                        </a:rPr>
                        <a:t>Έκταση ορεινής λεκάνης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a:latin typeface="Calibri"/>
                          <a:ea typeface="Calibri"/>
                          <a:cs typeface="Times New Roman"/>
                        </a:rPr>
                        <a:t>Εμβαδόν ορεινής λεκάνης </a:t>
                      </a:r>
                      <a:r>
                        <a:rPr lang="en-GB" sz="1600">
                          <a:latin typeface="Calibri"/>
                          <a:ea typeface="Calibri"/>
                          <a:cs typeface="Times New Roman"/>
                        </a:rPr>
                        <a:t>(km</a:t>
                      </a:r>
                      <a:r>
                        <a:rPr lang="en-GB" sz="1600" baseline="30000">
                          <a:latin typeface="Calibri"/>
                          <a:ea typeface="Calibri"/>
                          <a:cs typeface="Times New Roman"/>
                        </a:rPr>
                        <a:t>2</a:t>
                      </a:r>
                      <a:r>
                        <a:rPr lang="en-GB" sz="1600">
                          <a:latin typeface="Calibri"/>
                          <a:ea typeface="Calibri"/>
                          <a:cs typeface="Times New Roman"/>
                        </a:rPr>
                        <a:t>)</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24">
                <a:tc>
                  <a:txBody>
                    <a:bodyPr/>
                    <a:lstStyle/>
                    <a:p>
                      <a:pPr algn="l">
                        <a:spcAft>
                          <a:spcPts val="0"/>
                        </a:spcAft>
                      </a:pPr>
                      <a:r>
                        <a:rPr lang="el-GR" sz="1600">
                          <a:latin typeface="Calibri"/>
                          <a:ea typeface="Calibri"/>
                          <a:cs typeface="Times New Roman"/>
                        </a:rPr>
                        <a:t>Σχήμα ορεινής λεκάνης / βαθμός στρογγυλομορφίας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a:latin typeface="Calibri"/>
                          <a:ea typeface="Calibri"/>
                          <a:cs typeface="Times New Roman"/>
                        </a:rPr>
                        <a:t>Εμβαδόν λεκάνης (</a:t>
                      </a:r>
                      <a:r>
                        <a:rPr lang="en-GB" sz="1600">
                          <a:latin typeface="Calibri"/>
                          <a:ea typeface="Calibri"/>
                          <a:cs typeface="Times New Roman"/>
                        </a:rPr>
                        <a:t>km</a:t>
                      </a:r>
                      <a:r>
                        <a:rPr lang="el-GR" sz="1600" baseline="30000">
                          <a:latin typeface="Calibri"/>
                          <a:ea typeface="Calibri"/>
                          <a:cs typeface="Times New Roman"/>
                        </a:rPr>
                        <a:t>2</a:t>
                      </a:r>
                      <a:r>
                        <a:rPr lang="el-GR" sz="1600">
                          <a:latin typeface="Calibri"/>
                          <a:ea typeface="Calibri"/>
                          <a:cs typeface="Times New Roman"/>
                        </a:rPr>
                        <a:t>)/Περίμετρος λεκάνης (</a:t>
                      </a:r>
                      <a:r>
                        <a:rPr lang="en-GB" sz="1600">
                          <a:latin typeface="Calibri"/>
                          <a:ea typeface="Calibri"/>
                          <a:cs typeface="Times New Roman"/>
                        </a:rPr>
                        <a:t>km</a:t>
                      </a:r>
                      <a:r>
                        <a:rPr lang="el-GR" sz="16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936">
                <a:tc>
                  <a:txBody>
                    <a:bodyPr/>
                    <a:lstStyle/>
                    <a:p>
                      <a:pPr algn="l">
                        <a:spcAft>
                          <a:spcPts val="0"/>
                        </a:spcAft>
                      </a:pPr>
                      <a:r>
                        <a:rPr lang="el-GR" sz="1600" dirty="0">
                          <a:latin typeface="Calibri"/>
                          <a:ea typeface="Calibri"/>
                          <a:cs typeface="Times New Roman"/>
                        </a:rPr>
                        <a:t>Υψομετρία ορεινής λεκάνης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dirty="0">
                          <a:latin typeface="Calibri"/>
                          <a:ea typeface="Calibri"/>
                          <a:cs typeface="Times New Roman"/>
                        </a:rPr>
                        <a:t>Μέγιστο υψόμετρο</a:t>
                      </a:r>
                    </a:p>
                    <a:p>
                      <a:pPr algn="l">
                        <a:spcAft>
                          <a:spcPts val="0"/>
                        </a:spcAft>
                      </a:pPr>
                      <a:r>
                        <a:rPr lang="el-GR" sz="1600" dirty="0">
                          <a:latin typeface="Calibri"/>
                          <a:ea typeface="Calibri"/>
                          <a:cs typeface="Times New Roman"/>
                        </a:rPr>
                        <a:t>Ελάχιστο υψόμετρο</a:t>
                      </a:r>
                    </a:p>
                    <a:p>
                      <a:pPr algn="l">
                        <a:spcAft>
                          <a:spcPts val="0"/>
                        </a:spcAft>
                      </a:pPr>
                      <a:r>
                        <a:rPr lang="el-GR" sz="1600" dirty="0">
                          <a:latin typeface="Calibri"/>
                          <a:ea typeface="Calibri"/>
                          <a:cs typeface="Times New Roman"/>
                        </a:rPr>
                        <a:t>Μέσο υψόμετρο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24">
                <a:tc>
                  <a:txBody>
                    <a:bodyPr/>
                    <a:lstStyle/>
                    <a:p>
                      <a:pPr algn="l">
                        <a:spcAft>
                          <a:spcPts val="0"/>
                        </a:spcAft>
                      </a:pPr>
                      <a:r>
                        <a:rPr lang="el-GR" sz="1600">
                          <a:latin typeface="Calibri"/>
                          <a:ea typeface="Calibri"/>
                          <a:cs typeface="Times New Roman"/>
                        </a:rPr>
                        <a:t>Κλίσεις ορεινής λεκάνης και κεντρικής κοίτης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a:latin typeface="Calibri"/>
                          <a:ea typeface="Calibri"/>
                          <a:cs typeface="Times New Roman"/>
                        </a:rPr>
                        <a:t>Μέση κλίση λεκάνης απορροής %</a:t>
                      </a:r>
                    </a:p>
                    <a:p>
                      <a:pPr algn="l">
                        <a:spcAft>
                          <a:spcPts val="0"/>
                        </a:spcAft>
                      </a:pPr>
                      <a:r>
                        <a:rPr lang="el-GR" sz="1600">
                          <a:latin typeface="Calibri"/>
                          <a:ea typeface="Calibri"/>
                          <a:cs typeface="Times New Roman"/>
                        </a:rPr>
                        <a:t>Μέση κλίση κεντρικής κοίτης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936">
                <a:tc>
                  <a:txBody>
                    <a:bodyPr/>
                    <a:lstStyle/>
                    <a:p>
                      <a:pPr algn="l">
                        <a:spcAft>
                          <a:spcPts val="0"/>
                        </a:spcAft>
                      </a:pPr>
                      <a:r>
                        <a:rPr lang="el-GR" sz="1600" dirty="0">
                          <a:latin typeface="Calibri"/>
                          <a:ea typeface="Calibri"/>
                          <a:cs typeface="Times New Roman"/>
                        </a:rPr>
                        <a:t>Υψογραφική καμπύλη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dirty="0">
                          <a:latin typeface="Calibri"/>
                          <a:ea typeface="Calibri"/>
                          <a:cs typeface="Times New Roman"/>
                        </a:rPr>
                        <a:t>Αθροιστική καμπύλη της κατανομής της επιφάνειας της λεκάνης ανά υψομετρική ζώνη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Κοκκομετρία του κινητού πυθμένα</a:t>
            </a:r>
            <a:endParaRPr lang="el-GR" dirty="0"/>
          </a:p>
        </p:txBody>
      </p:sp>
      <p:graphicFrame>
        <p:nvGraphicFramePr>
          <p:cNvPr id="4" name="Content Placeholder 3"/>
          <p:cNvGraphicFramePr>
            <a:graphicFrameLocks noGrp="1"/>
          </p:cNvGraphicFramePr>
          <p:nvPr>
            <p:ph idx="1"/>
          </p:nvPr>
        </p:nvGraphicFramePr>
        <p:xfrm>
          <a:off x="714348" y="1928802"/>
          <a:ext cx="7715306" cy="2743200"/>
        </p:xfrm>
        <a:graphic>
          <a:graphicData uri="http://schemas.openxmlformats.org/drawingml/2006/table">
            <a:tbl>
              <a:tblPr/>
              <a:tblGrid>
                <a:gridCol w="3857653"/>
                <a:gridCol w="3857653"/>
              </a:tblGrid>
              <a:tr h="0">
                <a:tc>
                  <a:txBody>
                    <a:bodyPr/>
                    <a:lstStyle/>
                    <a:p>
                      <a:pPr algn="ctr">
                        <a:spcAft>
                          <a:spcPts val="0"/>
                        </a:spcAft>
                      </a:pPr>
                      <a:r>
                        <a:rPr lang="el-GR" sz="1800" b="1">
                          <a:latin typeface="Calibri"/>
                          <a:ea typeface="Calibri"/>
                          <a:cs typeface="Times New Roman"/>
                        </a:rPr>
                        <a:t>Χαρακτηριστική διάμετρος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b="1">
                          <a:latin typeface="Calibri"/>
                          <a:ea typeface="Calibri"/>
                          <a:cs typeface="Times New Roman"/>
                        </a:rPr>
                        <a:t>Σύμβολο, υπολογισμός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latin typeface="Calibri"/>
                          <a:ea typeface="Calibri"/>
                          <a:cs typeface="Times New Roman"/>
                        </a:rPr>
                        <a:t>Μέγιστη διάμετρος του μίγματος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a:latin typeface="Calibri"/>
                          <a:ea typeface="Calibri"/>
                          <a:cs typeface="Times New Roman"/>
                        </a:rPr>
                        <a:t>d</a:t>
                      </a:r>
                      <a:r>
                        <a:rPr lang="en-GB" sz="1800" baseline="-25000">
                          <a:latin typeface="Calibri"/>
                          <a:ea typeface="Calibri"/>
                          <a:cs typeface="Times New Roman"/>
                        </a:rPr>
                        <a:t>max</a:t>
                      </a:r>
                      <a:endParaRPr lang="el-G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latin typeface="Calibri"/>
                          <a:ea typeface="Calibri"/>
                          <a:cs typeface="Times New Roman"/>
                        </a:rPr>
                        <a:t>Ελάχιστη διάμετρος του μίγματος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a:latin typeface="Calibri"/>
                          <a:ea typeface="Calibri"/>
                          <a:cs typeface="Times New Roman"/>
                        </a:rPr>
                        <a:t>d</a:t>
                      </a:r>
                      <a:r>
                        <a:rPr lang="en-GB" sz="1800" baseline="-25000">
                          <a:latin typeface="Calibri"/>
                          <a:ea typeface="Calibri"/>
                          <a:cs typeface="Times New Roman"/>
                        </a:rPr>
                        <a:t>min</a:t>
                      </a:r>
                      <a:endParaRPr lang="el-G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latin typeface="Calibri"/>
                          <a:ea typeface="Calibri"/>
                          <a:cs typeface="Times New Roman"/>
                        </a:rPr>
                        <a:t>Μέση διάμετρος του μίγματος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800">
                          <a:latin typeface="Calibri"/>
                          <a:ea typeface="Calibri"/>
                          <a:cs typeface="Times New Roman"/>
                        </a:rPr>
                        <a:t>αριθμητικός μέσος όρος όλων των διαμέτρων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latin typeface="Calibri"/>
                          <a:ea typeface="Calibri"/>
                          <a:cs typeface="Times New Roman"/>
                        </a:rPr>
                        <a:t>Διάμετρος ορισμένου βάρους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a:latin typeface="Calibri"/>
                          <a:ea typeface="Calibri"/>
                          <a:cs typeface="Times New Roman"/>
                        </a:rPr>
                        <a:t>dx</a:t>
                      </a:r>
                      <a:r>
                        <a:rPr lang="el-GR" sz="1800">
                          <a:latin typeface="Calibri"/>
                          <a:ea typeface="Calibri"/>
                          <a:cs typeface="Times New Roman"/>
                        </a:rPr>
                        <a:t>, όπου </a:t>
                      </a:r>
                      <a:r>
                        <a:rPr lang="en-GB" sz="1800">
                          <a:latin typeface="Calibri"/>
                          <a:ea typeface="Calibri"/>
                          <a:cs typeface="Times New Roman"/>
                        </a:rPr>
                        <a:t>x </a:t>
                      </a:r>
                      <a:r>
                        <a:rPr lang="el-GR" sz="1800">
                          <a:latin typeface="Calibri"/>
                          <a:ea typeface="Calibri"/>
                          <a:cs typeface="Times New Roman"/>
                        </a:rPr>
                        <a:t>το ποσοστό του βάρους του δείγματος που είναι μικρότερο ή ίσο με αυτή τη διάμετρο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latin typeface="Calibri"/>
                          <a:ea typeface="Calibri"/>
                          <a:cs typeface="Times New Roman"/>
                        </a:rPr>
                        <a:t>Αντιπροσωπευτική διάμετρος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latin typeface="Calibri"/>
                          <a:ea typeface="Calibri"/>
                          <a:cs typeface="Times New Roman"/>
                        </a:rPr>
                        <a:t>dm </a:t>
                      </a:r>
                      <a:r>
                        <a:rPr lang="el-GR" sz="1800" dirty="0">
                          <a:latin typeface="Calibri"/>
                          <a:ea typeface="Calibri"/>
                          <a:cs typeface="Times New Roman"/>
                        </a:rPr>
                        <a:t>(σταθμισμένος μέσος όρων όλων των διαμέτρων με το βάρος)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στόχοι και συστήματα διευθέτησης χειμαρρικών υδάτων</a:t>
            </a:r>
            <a:endParaRPr lang="el-GR" dirty="0"/>
          </a:p>
        </p:txBody>
      </p:sp>
      <p:sp>
        <p:nvSpPr>
          <p:cNvPr id="3" name="Content Placeholder 2"/>
          <p:cNvSpPr>
            <a:spLocks noGrp="1"/>
          </p:cNvSpPr>
          <p:nvPr>
            <p:ph idx="1"/>
          </p:nvPr>
        </p:nvSpPr>
        <p:spPr/>
        <p:txBody>
          <a:bodyPr numCol="1">
            <a:normAutofit/>
          </a:bodyPr>
          <a:lstStyle/>
          <a:p>
            <a:r>
              <a:rPr lang="el-GR" dirty="0" smtClean="0"/>
              <a:t>Η διευθέτηση χειμαρρικών υδάτων είναι αφενός ο μετριασμός των επικίνδυνων ιδιοτήτων των ρευμάτων αυτών και αφετέρου η εκμετάλλευση των μη επικίνδυνων ιδιοτήτων τους προς όφελος του ανθρώπου.</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στόχοι και συστήματα διευθέτησης χειμαρρικών υδάτων</a:t>
            </a:r>
            <a:endParaRPr lang="el-GR" dirty="0"/>
          </a:p>
        </p:txBody>
      </p:sp>
      <p:sp>
        <p:nvSpPr>
          <p:cNvPr id="3" name="Content Placeholder 2"/>
          <p:cNvSpPr>
            <a:spLocks noGrp="1"/>
          </p:cNvSpPr>
          <p:nvPr>
            <p:ph idx="1"/>
          </p:nvPr>
        </p:nvSpPr>
        <p:spPr/>
        <p:txBody>
          <a:bodyPr numCol="1">
            <a:normAutofit lnSpcReduction="10000"/>
          </a:bodyPr>
          <a:lstStyle/>
          <a:p>
            <a:r>
              <a:rPr lang="el-GR" dirty="0" smtClean="0"/>
              <a:t>Επικίνδυνες ιδιότητες των χειμαρρικών ρευμάτων θεωρούνται:</a:t>
            </a:r>
          </a:p>
          <a:p>
            <a:pPr lvl="1"/>
            <a:r>
              <a:rPr lang="el-GR" dirty="0" smtClean="0"/>
              <a:t> η διάβρωση των ορεινών περιοχών, η μεταφορά του υλικού μέσα από τις κοίτες και η απόθεση σε περιοχές με μικρή κλίση, μέσα ή και έξω από τις κοίτες</a:t>
            </a:r>
          </a:p>
          <a:p>
            <a:pPr lvl="1"/>
            <a:r>
              <a:rPr lang="el-GR" dirty="0" smtClean="0"/>
              <a:t>η παροχέτευση μεγάλων ποσοτήτων νερού από έντονες βροχοπτώσεις προς τις πεδινές περιοχές με αποτέλεσμα τη δημιουργία ξαφνικών πλημμυρών.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στόχοι και συστήματα διευθέτησης χειμαρρικών υδάτων</a:t>
            </a:r>
            <a:endParaRPr lang="el-GR" dirty="0"/>
          </a:p>
        </p:txBody>
      </p:sp>
      <p:sp>
        <p:nvSpPr>
          <p:cNvPr id="3" name="Content Placeholder 2"/>
          <p:cNvSpPr>
            <a:spLocks noGrp="1"/>
          </p:cNvSpPr>
          <p:nvPr>
            <p:ph idx="1"/>
          </p:nvPr>
        </p:nvSpPr>
        <p:spPr/>
        <p:txBody>
          <a:bodyPr numCol="1">
            <a:normAutofit fontScale="85000" lnSpcReduction="10000"/>
          </a:bodyPr>
          <a:lstStyle/>
          <a:p>
            <a:r>
              <a:rPr lang="el-GR" dirty="0" smtClean="0"/>
              <a:t>Μη επικίνδυνες ιδιότητες των χειμαρρικών ρευμάτων θεωρούνται:</a:t>
            </a:r>
          </a:p>
          <a:p>
            <a:pPr lvl="1"/>
            <a:r>
              <a:rPr lang="el-GR" dirty="0" smtClean="0"/>
              <a:t> οι ακανόνιστες παροχές του </a:t>
            </a:r>
            <a:r>
              <a:rPr lang="el-GR" dirty="0" smtClean="0"/>
              <a:t>ν</a:t>
            </a:r>
            <a:r>
              <a:rPr lang="el-GR" dirty="0" smtClean="0"/>
              <a:t>ερο</a:t>
            </a:r>
            <a:r>
              <a:rPr lang="el-GR" dirty="0" smtClean="0"/>
              <a:t>ύ </a:t>
            </a:r>
            <a:r>
              <a:rPr lang="el-GR" dirty="0" smtClean="0"/>
              <a:t>στις κοίτες, με ακραίες περιπτώσεις όπως μεγάλες περίοδοι με μηδενική παροχή τη θερινή περίοδο και επεισόδια μεγάλης παροχής από παρατεταμένες βροχοπτώσεις </a:t>
            </a:r>
            <a:r>
              <a:rPr lang="el-GR" dirty="0" smtClean="0"/>
              <a:t>συνήθως </a:t>
            </a:r>
            <a:r>
              <a:rPr lang="el-GR" dirty="0" smtClean="0"/>
              <a:t>το χειμώνα, με αποτέλεσμα την απορροή του συνόλου του νερού προς τη θάλασσα χωρίς εκμετάλλευση.</a:t>
            </a:r>
          </a:p>
          <a:p>
            <a:pPr lvl="1"/>
            <a:r>
              <a:rPr lang="el-GR" dirty="0" smtClean="0"/>
              <a:t>η δημιουργία μικροπεριβαλλόντων και μικρο-βιοτόπων με μεγάλες διαφορές από τα γειτονικά περιβάλλοντα, ειδικά στις εκβολές τους σε λίμνες, με το σχηματισμό μικρών δέλτα και μικρών υδροβιοτόπων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στόχοι και συστήματα διευθέτησης χειμαρρικών υδάτων</a:t>
            </a:r>
            <a:endParaRPr lang="el-GR" dirty="0"/>
          </a:p>
        </p:txBody>
      </p:sp>
      <p:sp>
        <p:nvSpPr>
          <p:cNvPr id="3" name="Content Placeholder 2"/>
          <p:cNvSpPr>
            <a:spLocks noGrp="1"/>
          </p:cNvSpPr>
          <p:nvPr>
            <p:ph idx="1"/>
          </p:nvPr>
        </p:nvSpPr>
        <p:spPr/>
        <p:txBody>
          <a:bodyPr/>
          <a:lstStyle/>
          <a:p>
            <a:r>
              <a:rPr lang="el-GR" dirty="0" smtClean="0"/>
              <a:t>Οι στόχοι της διευθέτησης διακρίνονται ως εξής:</a:t>
            </a:r>
          </a:p>
          <a:p>
            <a:pPr lvl="1"/>
            <a:r>
              <a:rPr lang="el-GR" dirty="0" smtClean="0"/>
              <a:t>Προστατευτική διευθέτηση</a:t>
            </a:r>
          </a:p>
          <a:p>
            <a:pPr lvl="2"/>
            <a:r>
              <a:rPr lang="el-GR" dirty="0" smtClean="0"/>
              <a:t>Αποτροπή διάβρωσης της λεκάνης</a:t>
            </a:r>
          </a:p>
          <a:p>
            <a:pPr lvl="2"/>
            <a:r>
              <a:rPr lang="el-GR" dirty="0" smtClean="0"/>
              <a:t>Αποτροπή κατολισθήσεων και συναφών φαινομένων</a:t>
            </a:r>
          </a:p>
          <a:p>
            <a:pPr lvl="1"/>
            <a:r>
              <a:rPr lang="el-GR" dirty="0" smtClean="0"/>
              <a:t>Υδρολογική διευθέτηση</a:t>
            </a:r>
          </a:p>
          <a:p>
            <a:pPr lvl="2"/>
            <a:r>
              <a:rPr lang="el-GR" dirty="0" smtClean="0"/>
              <a:t>Ρύθμιση της </a:t>
            </a:r>
            <a:r>
              <a:rPr lang="el-GR" dirty="0" smtClean="0"/>
              <a:t>δίαιτας </a:t>
            </a:r>
            <a:r>
              <a:rPr lang="el-GR" dirty="0" smtClean="0"/>
              <a:t>του ρεύματος για αξιοποίηση του νερού της απορροής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στόχοι και συστήματα διευθέτησης χειμαρρικών υδάτων</a:t>
            </a:r>
            <a:endParaRPr lang="el-GR" dirty="0"/>
          </a:p>
        </p:txBody>
      </p:sp>
      <p:sp>
        <p:nvSpPr>
          <p:cNvPr id="3" name="Content Placeholder 2"/>
          <p:cNvSpPr>
            <a:spLocks noGrp="1"/>
          </p:cNvSpPr>
          <p:nvPr>
            <p:ph idx="1"/>
          </p:nvPr>
        </p:nvSpPr>
        <p:spPr/>
        <p:txBody>
          <a:bodyPr>
            <a:normAutofit lnSpcReduction="10000"/>
          </a:bodyPr>
          <a:lstStyle/>
          <a:p>
            <a:r>
              <a:rPr lang="el-GR" dirty="0" smtClean="0"/>
              <a:t>Η αξιοποίηση του νερού και του χειμαρρικού χώρου γίνεται με τα εξής συστήματα:</a:t>
            </a:r>
          </a:p>
          <a:p>
            <a:pPr lvl="1"/>
            <a:r>
              <a:rPr lang="el-GR" dirty="0" smtClean="0"/>
              <a:t>Συστήματα παραδοσιακής διευθέτησης</a:t>
            </a:r>
          </a:p>
          <a:p>
            <a:pPr lvl="1"/>
            <a:r>
              <a:rPr lang="el-GR" dirty="0" smtClean="0"/>
              <a:t>Ειδική προστατευτική διευθέτηση</a:t>
            </a:r>
          </a:p>
          <a:p>
            <a:pPr lvl="2"/>
            <a:r>
              <a:rPr lang="el-GR" dirty="0" smtClean="0"/>
              <a:t>Προστατευτική διευθέτηση με διαλογή φερτών υλικών</a:t>
            </a:r>
          </a:p>
          <a:p>
            <a:pPr lvl="2"/>
            <a:r>
              <a:rPr lang="el-GR" dirty="0" smtClean="0"/>
              <a:t>Φυσική διαμόρφωση τεχνητών κοιτών</a:t>
            </a:r>
          </a:p>
          <a:p>
            <a:r>
              <a:rPr lang="el-GR" dirty="0" smtClean="0"/>
              <a:t>Οι παρεμβάσεις εξαρτώνται από το χειμαρρικό δυναμικό και το χειμαρρικό τύπο του ρεύματος.</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Έργα διευθέτησης χειμαρρικών υδάτων</a:t>
            </a:r>
            <a:endParaRPr lang="el-GR" dirty="0"/>
          </a:p>
        </p:txBody>
      </p:sp>
      <p:sp>
        <p:nvSpPr>
          <p:cNvPr id="3" name="Content Placeholder 2"/>
          <p:cNvSpPr>
            <a:spLocks noGrp="1"/>
          </p:cNvSpPr>
          <p:nvPr>
            <p:ph idx="1"/>
          </p:nvPr>
        </p:nvSpPr>
        <p:spPr/>
        <p:txBody>
          <a:bodyPr/>
          <a:lstStyle/>
          <a:p>
            <a:r>
              <a:rPr lang="el-GR" dirty="0" smtClean="0"/>
              <a:t>Τεχνικά έργα</a:t>
            </a:r>
          </a:p>
          <a:p>
            <a:r>
              <a:rPr lang="el-GR" dirty="0" smtClean="0"/>
              <a:t>Αγροτεχνικά έργα</a:t>
            </a:r>
          </a:p>
          <a:p>
            <a:r>
              <a:rPr lang="el-GR" dirty="0" smtClean="0"/>
              <a:t>Φυτοτεχνικά (βιοτεχνικά) έργα</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Έργα διευθέτησης χειμαρρικών υδάτων</a:t>
            </a:r>
            <a:endParaRPr lang="el-GR" dirty="0"/>
          </a:p>
        </p:txBody>
      </p:sp>
      <p:sp>
        <p:nvSpPr>
          <p:cNvPr id="3" name="Content Placeholder 2"/>
          <p:cNvSpPr>
            <a:spLocks noGrp="1"/>
          </p:cNvSpPr>
          <p:nvPr>
            <p:ph idx="1"/>
          </p:nvPr>
        </p:nvSpPr>
        <p:spPr/>
        <p:txBody>
          <a:bodyPr>
            <a:normAutofit/>
          </a:bodyPr>
          <a:lstStyle/>
          <a:p>
            <a:r>
              <a:rPr lang="el-GR" dirty="0" smtClean="0"/>
              <a:t>Τεχνικά έργα</a:t>
            </a:r>
            <a:endParaRPr lang="el-GR" dirty="0"/>
          </a:p>
          <a:p>
            <a:pPr lvl="1"/>
            <a:r>
              <a:rPr lang="el-GR" dirty="0" smtClean="0"/>
              <a:t>Φράγματα</a:t>
            </a:r>
          </a:p>
          <a:p>
            <a:pPr lvl="2"/>
            <a:r>
              <a:rPr lang="el-GR" dirty="0" smtClean="0"/>
              <a:t>Βαρύτητας</a:t>
            </a:r>
          </a:p>
          <a:p>
            <a:pPr lvl="2"/>
            <a:r>
              <a:rPr lang="el-GR" dirty="0" smtClean="0"/>
              <a:t>Χωμάτινα</a:t>
            </a:r>
          </a:p>
          <a:p>
            <a:pPr lvl="2"/>
            <a:r>
              <a:rPr lang="el-GR" dirty="0" smtClean="0"/>
              <a:t>Ξύλινα</a:t>
            </a:r>
          </a:p>
          <a:p>
            <a:pPr lvl="2"/>
            <a:r>
              <a:rPr lang="el-GR" dirty="0" smtClean="0"/>
              <a:t>Άλλα</a:t>
            </a:r>
          </a:p>
          <a:p>
            <a:pPr lvl="1"/>
            <a:r>
              <a:rPr lang="el-GR" dirty="0" smtClean="0"/>
              <a:t>Πρόβολοι, Παράλληλοι τοίχοι, Λιθεπενδύσεις</a:t>
            </a:r>
          </a:p>
          <a:p>
            <a:pPr lvl="1"/>
            <a:r>
              <a:rPr lang="el-GR" dirty="0" smtClean="0"/>
              <a:t>Διαμόρφωση κοιτών, διώρυγες</a:t>
            </a:r>
          </a:p>
          <a:p>
            <a:pPr lvl="1"/>
            <a:r>
              <a:rPr lang="el-GR" dirty="0" smtClean="0"/>
              <a:t>Αναχώματα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l-GR" dirty="0"/>
          </a:p>
        </p:txBody>
      </p:sp>
      <p:sp>
        <p:nvSpPr>
          <p:cNvPr id="3" name="Content Placeholder 2"/>
          <p:cNvSpPr>
            <a:spLocks noGrp="1"/>
          </p:cNvSpPr>
          <p:nvPr>
            <p:ph idx="1"/>
          </p:nvPr>
        </p:nvSpPr>
        <p:spPr/>
        <p:txBody>
          <a:bodyPr/>
          <a:lstStyle/>
          <a:p>
            <a:r>
              <a:rPr lang="el-GR" dirty="0" smtClean="0"/>
              <a:t>Ορισμοί και εννοιολογικό πλαίσιο</a:t>
            </a:r>
            <a:endParaRPr lang="en-GB" dirty="0" smtClean="0"/>
          </a:p>
          <a:p>
            <a:r>
              <a:rPr lang="el-GR" dirty="0" smtClean="0"/>
              <a:t>Αρχές, στόχοι και συστήματα διευθέτησης χειμαρρικών υδάτων</a:t>
            </a:r>
          </a:p>
          <a:p>
            <a:r>
              <a:rPr lang="el-GR" dirty="0" smtClean="0"/>
              <a:t>Έργα διευθέτησης ορεινών υδάτων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Έργα διευθέτησης χειμαρρικών υδάτων</a:t>
            </a:r>
            <a:endParaRPr lang="el-GR" dirty="0"/>
          </a:p>
        </p:txBody>
      </p:sp>
      <p:pic>
        <p:nvPicPr>
          <p:cNvPr id="6204" name="Picture 60"/>
          <p:cNvPicPr>
            <a:picLocks noGrp="1" noChangeAspect="1" noChangeArrowheads="1"/>
          </p:cNvPicPr>
          <p:nvPr>
            <p:ph idx="1"/>
          </p:nvPr>
        </p:nvPicPr>
        <p:blipFill>
          <a:blip r:embed="rId2" cstate="print"/>
          <a:srcRect/>
          <a:stretch>
            <a:fillRect/>
          </a:stretch>
        </p:blipFill>
        <p:spPr bwMode="auto">
          <a:xfrm>
            <a:off x="457200" y="2045578"/>
            <a:ext cx="8229600" cy="3635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Έργα διευθέτησης χειμαρρικών υδάτων</a:t>
            </a:r>
            <a:endParaRPr lang="el-GR" dirty="0"/>
          </a:p>
        </p:txBody>
      </p:sp>
      <p:sp>
        <p:nvSpPr>
          <p:cNvPr id="3" name="Content Placeholder 2"/>
          <p:cNvSpPr>
            <a:spLocks noGrp="1"/>
          </p:cNvSpPr>
          <p:nvPr>
            <p:ph idx="1"/>
          </p:nvPr>
        </p:nvSpPr>
        <p:spPr/>
        <p:txBody>
          <a:bodyPr>
            <a:normAutofit/>
          </a:bodyPr>
          <a:lstStyle/>
          <a:p>
            <a:r>
              <a:rPr lang="el-GR" dirty="0" smtClean="0"/>
              <a:t>Αγροτεχνικά έργα</a:t>
            </a:r>
          </a:p>
          <a:p>
            <a:pPr lvl="1"/>
            <a:r>
              <a:rPr lang="el-GR" dirty="0" smtClean="0"/>
              <a:t>Κατεργασία εδάφους</a:t>
            </a:r>
          </a:p>
          <a:p>
            <a:pPr lvl="1"/>
            <a:r>
              <a:rPr lang="el-GR" dirty="0" smtClean="0"/>
              <a:t>Κατασκευή βαθμίδων (επιπέδων ή ταφροειδών)</a:t>
            </a:r>
          </a:p>
          <a:p>
            <a:pPr lvl="1"/>
            <a:r>
              <a:rPr lang="el-GR" dirty="0" smtClean="0"/>
              <a:t>Κατασκευή τάφρων</a:t>
            </a:r>
          </a:p>
          <a:p>
            <a:pPr lvl="1"/>
            <a:r>
              <a:rPr lang="el-GR" dirty="0" smtClean="0"/>
              <a:t>Κλαδοπλέγματα, φακελλώματα, κλαδοστρώματα</a:t>
            </a:r>
          </a:p>
          <a:p>
            <a:pPr lvl="1"/>
            <a:r>
              <a:rPr lang="el-GR" dirty="0" smtClean="0"/>
              <a:t>Λοιπά χωματουργικά</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Έργα διευθέτησης χειμαρρικών υδάτων</a:t>
            </a:r>
            <a:endParaRPr lang="el-GR" dirty="0"/>
          </a:p>
        </p:txBody>
      </p:sp>
      <p:sp>
        <p:nvSpPr>
          <p:cNvPr id="3" name="Content Placeholder 2"/>
          <p:cNvSpPr>
            <a:spLocks noGrp="1"/>
          </p:cNvSpPr>
          <p:nvPr>
            <p:ph idx="1"/>
          </p:nvPr>
        </p:nvSpPr>
        <p:spPr/>
        <p:txBody>
          <a:bodyPr>
            <a:normAutofit/>
          </a:bodyPr>
          <a:lstStyle/>
          <a:p>
            <a:r>
              <a:rPr lang="el-GR" dirty="0" smtClean="0"/>
              <a:t>Φυτοτεχνικά έργα</a:t>
            </a:r>
          </a:p>
          <a:p>
            <a:pPr lvl="1"/>
            <a:r>
              <a:rPr lang="el-GR" dirty="0" smtClean="0"/>
              <a:t>Δασώσεις και αναδασώσεις</a:t>
            </a:r>
          </a:p>
          <a:p>
            <a:pPr lvl="1"/>
            <a:r>
              <a:rPr lang="el-GR" dirty="0" smtClean="0"/>
              <a:t>Θαμνώσεις και αναθαμνώσεις</a:t>
            </a:r>
          </a:p>
          <a:p>
            <a:pPr lvl="1"/>
            <a:r>
              <a:rPr lang="el-GR" dirty="0" smtClean="0"/>
              <a:t>Χλοάσεις και αναχλοάσεις</a:t>
            </a:r>
          </a:p>
          <a:p>
            <a:pPr lvl="1"/>
            <a:r>
              <a:rPr lang="el-GR" dirty="0" smtClean="0"/>
              <a:t>Φ/Τ μέθοδοι διευθέτησης εστιών παραγωγής φερτών υλικών</a:t>
            </a:r>
          </a:p>
          <a:p>
            <a:pPr lvl="1"/>
            <a:r>
              <a:rPr lang="el-GR" dirty="0" smtClean="0"/>
              <a:t>Φ/Τ μέθοδοι σταθεροποίησης και ανύψωσης κοιτών</a:t>
            </a:r>
          </a:p>
          <a:p>
            <a:pPr lvl="1"/>
            <a:endParaRPr 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Ορισμοί και Εννοιολογικό Πλαίσιο</a:t>
            </a:r>
            <a:endParaRPr lang="el-GR" dirty="0"/>
          </a:p>
        </p:txBody>
      </p:sp>
      <p:sp>
        <p:nvSpPr>
          <p:cNvPr id="3" name="Content Placeholder 2"/>
          <p:cNvSpPr>
            <a:spLocks noGrp="1"/>
          </p:cNvSpPr>
          <p:nvPr>
            <p:ph idx="1"/>
          </p:nvPr>
        </p:nvSpPr>
        <p:spPr/>
        <p:txBody>
          <a:bodyPr numCol="2">
            <a:normAutofit fontScale="92500" lnSpcReduction="10000"/>
          </a:bodyPr>
          <a:lstStyle/>
          <a:p>
            <a:r>
              <a:rPr lang="el-GR" dirty="0" smtClean="0"/>
              <a:t>Ορεινά ύδατα και χείμαρροι</a:t>
            </a:r>
          </a:p>
          <a:p>
            <a:pPr lvl="1"/>
            <a:r>
              <a:rPr lang="el-GR" dirty="0" smtClean="0"/>
              <a:t>Χειμαρρικότητα</a:t>
            </a:r>
          </a:p>
          <a:p>
            <a:pPr lvl="1"/>
            <a:r>
              <a:rPr lang="el-GR" dirty="0" smtClean="0"/>
              <a:t>Χειμαρρικά ρεύματα</a:t>
            </a:r>
          </a:p>
          <a:p>
            <a:pPr lvl="1"/>
            <a:r>
              <a:rPr lang="el-GR" dirty="0" smtClean="0"/>
              <a:t>Ριπίδια</a:t>
            </a:r>
          </a:p>
          <a:p>
            <a:pPr lvl="1"/>
            <a:r>
              <a:rPr lang="el-GR" dirty="0" smtClean="0"/>
              <a:t>Υδρολογία</a:t>
            </a:r>
          </a:p>
          <a:p>
            <a:pPr lvl="1"/>
            <a:r>
              <a:rPr lang="el-GR" dirty="0" smtClean="0"/>
              <a:t>Υδρογραφικά δίκτυα</a:t>
            </a:r>
          </a:p>
          <a:p>
            <a:r>
              <a:rPr lang="el-GR" dirty="0" smtClean="0"/>
              <a:t>Φερτά υλικά και στερεοπαροχή</a:t>
            </a:r>
          </a:p>
          <a:p>
            <a:pPr lvl="1"/>
            <a:r>
              <a:rPr lang="el-GR" dirty="0" smtClean="0"/>
              <a:t>Παραγωγή φερτών υλικών</a:t>
            </a:r>
          </a:p>
          <a:p>
            <a:pPr lvl="1"/>
            <a:r>
              <a:rPr lang="el-GR" dirty="0" smtClean="0"/>
              <a:t>Μεταφορά φερτών υλικών</a:t>
            </a:r>
          </a:p>
          <a:p>
            <a:pPr lvl="1"/>
            <a:r>
              <a:rPr lang="el-GR" dirty="0" smtClean="0"/>
              <a:t>Απόθεση φερτών υλικών</a:t>
            </a:r>
          </a:p>
          <a:p>
            <a:r>
              <a:rPr lang="el-GR" dirty="0" smtClean="0"/>
              <a:t>Μορφολογική εξέλιξη χειμάρρων</a:t>
            </a:r>
          </a:p>
          <a:p>
            <a:r>
              <a:rPr lang="el-GR" dirty="0" smtClean="0"/>
              <a:t>Υδρογεωνομική επίδραση της βλάστησης</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Ποταμοί και Χείμαρροι</a:t>
            </a:r>
            <a:endParaRPr lang="el-GR" dirty="0"/>
          </a:p>
        </p:txBody>
      </p:sp>
      <p:graphicFrame>
        <p:nvGraphicFramePr>
          <p:cNvPr id="4" name="Content Placeholder 3"/>
          <p:cNvGraphicFramePr>
            <a:graphicFrameLocks noGrp="1"/>
          </p:cNvGraphicFramePr>
          <p:nvPr>
            <p:ph idx="1"/>
          </p:nvPr>
        </p:nvGraphicFramePr>
        <p:xfrm>
          <a:off x="500031" y="1785925"/>
          <a:ext cx="8143934" cy="3953241"/>
        </p:xfrm>
        <a:graphic>
          <a:graphicData uri="http://schemas.openxmlformats.org/drawingml/2006/table">
            <a:tbl>
              <a:tblPr/>
              <a:tblGrid>
                <a:gridCol w="4071967"/>
                <a:gridCol w="4071967"/>
              </a:tblGrid>
              <a:tr h="280649">
                <a:tc>
                  <a:txBody>
                    <a:bodyPr/>
                    <a:lstStyle/>
                    <a:p>
                      <a:pPr algn="ctr">
                        <a:spcAft>
                          <a:spcPts val="0"/>
                        </a:spcAft>
                      </a:pPr>
                      <a:r>
                        <a:rPr lang="el-GR" sz="2000" b="1" dirty="0">
                          <a:latin typeface="Calibri"/>
                          <a:ea typeface="Calibri"/>
                          <a:cs typeface="Times New Roman"/>
                        </a:rPr>
                        <a:t>Ποταμοί</a:t>
                      </a:r>
                      <a:endParaRPr lang="el-GR"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b="1" dirty="0">
                          <a:latin typeface="Calibri"/>
                          <a:ea typeface="Calibri"/>
                          <a:cs typeface="Times New Roman"/>
                        </a:rPr>
                        <a:t>Χείμαρροι</a:t>
                      </a:r>
                      <a:endParaRPr lang="el-GR"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49">
                <a:tc>
                  <a:txBody>
                    <a:bodyPr/>
                    <a:lstStyle/>
                    <a:p>
                      <a:pPr algn="l">
                        <a:spcAft>
                          <a:spcPts val="0"/>
                        </a:spcAft>
                      </a:pPr>
                      <a:r>
                        <a:rPr lang="el-GR" sz="1400" dirty="0">
                          <a:latin typeface="Calibri"/>
                          <a:ea typeface="Calibri"/>
                          <a:cs typeface="Times New Roman"/>
                        </a:rPr>
                        <a:t>Ρέουν κυρίως σε ευρείες κοιλάδες</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dirty="0">
                          <a:latin typeface="Calibri"/>
                          <a:ea typeface="Calibri"/>
                          <a:cs typeface="Times New Roman"/>
                        </a:rPr>
                        <a:t>Ρέουν σε πολύ μικρές κοιλάδες και σε χαράδρες</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299">
                <a:tc>
                  <a:txBody>
                    <a:bodyPr/>
                    <a:lstStyle/>
                    <a:p>
                      <a:pPr algn="l">
                        <a:spcAft>
                          <a:spcPts val="0"/>
                        </a:spcAft>
                      </a:pPr>
                      <a:r>
                        <a:rPr lang="el-GR" sz="1400" dirty="0">
                          <a:latin typeface="Calibri"/>
                          <a:ea typeface="Calibri"/>
                          <a:cs typeface="Calibri"/>
                        </a:rPr>
                        <a:t>Έχουν μεγάλη λεκάνη απορροής (μεγαλύτερη από 1500 ~ 2000 Km</a:t>
                      </a:r>
                      <a:r>
                        <a:rPr lang="el-GR" sz="1400" baseline="30000" dirty="0">
                          <a:latin typeface="Calibri"/>
                          <a:ea typeface="Calibri"/>
                          <a:cs typeface="Calibri"/>
                        </a:rPr>
                        <a:t>2</a:t>
                      </a:r>
                      <a:r>
                        <a:rPr lang="el-GR" sz="1400" dirty="0">
                          <a:latin typeface="Calibri"/>
                          <a:ea typeface="Calibri"/>
                          <a:cs typeface="Calibri"/>
                        </a:rPr>
                        <a:t>)</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dirty="0">
                          <a:latin typeface="Calibri"/>
                          <a:ea typeface="Calibri"/>
                          <a:cs typeface="Calibri"/>
                        </a:rPr>
                        <a:t>Έχουν μικρή λεκάνη απορροής (έκταση ορεινής λεκάνης έως </a:t>
                      </a:r>
                      <a:r>
                        <a:rPr lang="el-GR" sz="1400" dirty="0">
                          <a:latin typeface="Calibri"/>
                          <a:ea typeface="Calibri"/>
                          <a:cs typeface="Times New Roman"/>
                        </a:rPr>
                        <a:t>300Km</a:t>
                      </a:r>
                      <a:r>
                        <a:rPr lang="el-GR" sz="1400" baseline="30000" dirty="0">
                          <a:latin typeface="Calibri"/>
                          <a:ea typeface="Calibri"/>
                          <a:cs typeface="Times New Roman"/>
                        </a:rPr>
                        <a:t>2</a:t>
                      </a:r>
                      <a:r>
                        <a:rPr lang="el-GR" sz="1400" dirty="0">
                          <a:latin typeface="Calibri"/>
                          <a:ea typeface="Calibri"/>
                          <a:cs typeface="Times New Roman"/>
                        </a:rPr>
                        <a:t>)</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299">
                <a:tc>
                  <a:txBody>
                    <a:bodyPr/>
                    <a:lstStyle/>
                    <a:p>
                      <a:pPr algn="l">
                        <a:spcAft>
                          <a:spcPts val="0"/>
                        </a:spcAft>
                      </a:pPr>
                      <a:r>
                        <a:rPr lang="el-GR" sz="1400">
                          <a:latin typeface="Calibri"/>
                          <a:ea typeface="Calibri"/>
                          <a:cs typeface="Times New Roman"/>
                        </a:rPr>
                        <a:t>Παρουσιάζουν σχετικά ήπια κλίση λεκάνης απορροής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a:latin typeface="Calibri"/>
                          <a:ea typeface="Calibri"/>
                          <a:cs typeface="Calibri"/>
                        </a:rPr>
                        <a:t>Παρουσιάζουν έντονη κλίση λεκάνης απορροής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49">
                <a:tc>
                  <a:txBody>
                    <a:bodyPr/>
                    <a:lstStyle/>
                    <a:p>
                      <a:pPr algn="l">
                        <a:spcAft>
                          <a:spcPts val="0"/>
                        </a:spcAft>
                      </a:pPr>
                      <a:r>
                        <a:rPr lang="el-GR" sz="1400">
                          <a:latin typeface="Calibri"/>
                          <a:ea typeface="Calibri"/>
                          <a:cs typeface="Calibri"/>
                        </a:rPr>
                        <a:t>Έχουν πλατιά κοίτη και μικρή κλίση πυθμένα </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a:latin typeface="Calibri"/>
                          <a:ea typeface="Calibri"/>
                          <a:cs typeface="Calibri"/>
                        </a:rPr>
                        <a:t>Έχουν στενή κοίτη και σημαντική κλίση πυθμένα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49">
                <a:tc>
                  <a:txBody>
                    <a:bodyPr/>
                    <a:lstStyle/>
                    <a:p>
                      <a:pPr algn="l">
                        <a:spcAft>
                          <a:spcPts val="0"/>
                        </a:spcAft>
                      </a:pPr>
                      <a:r>
                        <a:rPr lang="en-GB" sz="1400">
                          <a:latin typeface="Calibri"/>
                          <a:ea typeface="Calibri"/>
                          <a:cs typeface="Calibri"/>
                        </a:rPr>
                        <a:t>M</a:t>
                      </a:r>
                      <a:r>
                        <a:rPr lang="el-GR" sz="1400">
                          <a:latin typeface="Calibri"/>
                          <a:ea typeface="Calibri"/>
                          <a:cs typeface="Calibri"/>
                        </a:rPr>
                        <a:t>εγάλη παροχή Q</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a:latin typeface="Calibri"/>
                          <a:ea typeface="Calibri"/>
                          <a:cs typeface="Calibri"/>
                        </a:rPr>
                        <a:t>Μικρή σχετικά παροχή Q</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49">
                <a:tc>
                  <a:txBody>
                    <a:bodyPr/>
                    <a:lstStyle/>
                    <a:p>
                      <a:pPr algn="l">
                        <a:spcAft>
                          <a:spcPts val="0"/>
                        </a:spcAft>
                      </a:pPr>
                      <a:r>
                        <a:rPr lang="el-GR" sz="1400">
                          <a:latin typeface="Calibri"/>
                          <a:ea typeface="Calibri"/>
                          <a:cs typeface="Calibri"/>
                        </a:rPr>
                        <a:t>Σχετικά σταθερή δίαιτα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a:latin typeface="Calibri"/>
                          <a:ea typeface="Calibri"/>
                          <a:cs typeface="Calibri"/>
                        </a:rPr>
                        <a:t>Ανώμαλη δίαιτα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49">
                <a:tc>
                  <a:txBody>
                    <a:bodyPr/>
                    <a:lstStyle/>
                    <a:p>
                      <a:pPr algn="l">
                        <a:spcAft>
                          <a:spcPts val="0"/>
                        </a:spcAft>
                      </a:pPr>
                      <a:r>
                        <a:rPr lang="el-GR" sz="1400">
                          <a:latin typeface="Calibri"/>
                          <a:ea typeface="Calibri"/>
                          <a:cs typeface="Calibri"/>
                        </a:rPr>
                        <a:t>Δημιουργούν παρατεταμένες πλημμύρες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a:latin typeface="Calibri"/>
                          <a:ea typeface="Calibri"/>
                          <a:cs typeface="Calibri"/>
                        </a:rPr>
                        <a:t>Δημιουργού</a:t>
                      </a:r>
                      <a:r>
                        <a:rPr lang="el-GR" sz="1400">
                          <a:latin typeface="Calibri"/>
                          <a:ea typeface="Calibri"/>
                          <a:cs typeface="Times New Roman"/>
                        </a:rPr>
                        <a:t>ν αιφνίδιες και σύντομες πλημμύρες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299">
                <a:tc>
                  <a:txBody>
                    <a:bodyPr/>
                    <a:lstStyle/>
                    <a:p>
                      <a:pPr algn="l">
                        <a:spcAft>
                          <a:spcPts val="0"/>
                        </a:spcAft>
                      </a:pPr>
                      <a:r>
                        <a:rPr lang="el-GR" sz="1400">
                          <a:latin typeface="Calibri"/>
                          <a:ea typeface="Calibri"/>
                          <a:cs typeface="Calibri"/>
                        </a:rPr>
                        <a:t>Στη λεκάνη τους κυριαρχούν τα τμήματα με ημιπεδινή, λοφώδη και </a:t>
                      </a:r>
                      <a:r>
                        <a:rPr lang="el-GR" sz="1400">
                          <a:latin typeface="Calibri"/>
                          <a:ea typeface="Calibri"/>
                          <a:cs typeface="Times New Roman"/>
                        </a:rPr>
                        <a:t>ημιορεινή διαμόρφωση</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a:latin typeface="Calibri"/>
                          <a:ea typeface="Calibri"/>
                          <a:cs typeface="Calibri"/>
                        </a:rPr>
                        <a:t>Στην λεκάνη τους κυριαρχούν τα τμήματα με ημιορεινή, ορεινή και πολύ </a:t>
                      </a:r>
                      <a:r>
                        <a:rPr lang="el-GR" sz="1400">
                          <a:latin typeface="Calibri"/>
                          <a:ea typeface="Calibri"/>
                          <a:cs typeface="Times New Roman"/>
                        </a:rPr>
                        <a:t>ορεινή διαμόρφωση</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299">
                <a:tc>
                  <a:txBody>
                    <a:bodyPr/>
                    <a:lstStyle/>
                    <a:p>
                      <a:pPr algn="l">
                        <a:spcAft>
                          <a:spcPts val="0"/>
                        </a:spcAft>
                      </a:pPr>
                      <a:r>
                        <a:rPr lang="el-GR" sz="1400" dirty="0">
                          <a:latin typeface="Calibri"/>
                          <a:ea typeface="Calibri"/>
                          <a:cs typeface="Calibri"/>
                        </a:rPr>
                        <a:t>Τροφοδοσία με ιζήματα κυρίως από παραποτάμους</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400" dirty="0">
                          <a:latin typeface="Calibri"/>
                          <a:ea typeface="Calibri"/>
                          <a:cs typeface="Calibri"/>
                        </a:rPr>
                        <a:t>Τροφοδοσία με ιζήματα από όλη τη λεκάνη</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Χειμαρρικά ρεύματα</a:t>
            </a:r>
            <a:endParaRPr lang="el-GR" dirty="0"/>
          </a:p>
        </p:txBody>
      </p:sp>
      <p:sp>
        <p:nvSpPr>
          <p:cNvPr id="3" name="Content Placeholder 2"/>
          <p:cNvSpPr>
            <a:spLocks noGrp="1"/>
          </p:cNvSpPr>
          <p:nvPr>
            <p:ph idx="1"/>
          </p:nvPr>
        </p:nvSpPr>
        <p:spPr/>
        <p:txBody>
          <a:bodyPr>
            <a:normAutofit/>
          </a:bodyPr>
          <a:lstStyle/>
          <a:p>
            <a:r>
              <a:rPr lang="el-GR" sz="2800" dirty="0" smtClean="0"/>
              <a:t>Χειμαρρικά ή χειμαρρώδη καλούνται </a:t>
            </a:r>
          </a:p>
          <a:p>
            <a:pPr lvl="1"/>
            <a:r>
              <a:rPr lang="el-GR" sz="2400" dirty="0" smtClean="0"/>
              <a:t>τα φυσικά ρεύματα (ορεινοί ποταμοί,  χειμαρροπόταμοι, χείμαρροι) </a:t>
            </a:r>
          </a:p>
          <a:p>
            <a:pPr lvl="1"/>
            <a:r>
              <a:rPr lang="el-GR" sz="2400" dirty="0" smtClean="0"/>
              <a:t>με έκταση λεκάνης απορροής έως 1500-2000Km2, </a:t>
            </a:r>
          </a:p>
          <a:p>
            <a:pPr lvl="1"/>
            <a:r>
              <a:rPr lang="el-GR" sz="2400" dirty="0" smtClean="0"/>
              <a:t>τα οποία εμφανίζουν έντονη χειμαρρικότητα, κυρίως λόγω ανθρωπογενών επιδράσεων και άλλων διαταραχών στο φυσικό περιβάλλον του χώρου δράσης τους, η οποία εκφράζεται με την μεταφορά σημαντικής ποσότητας φερτών υλών και με την ανώμαλη δίαιτα του νερού.</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Χειμαρρικά ρεύματα</a:t>
            </a:r>
            <a:endParaRPr lang="el-GR" dirty="0"/>
          </a:p>
        </p:txBody>
      </p:sp>
      <p:sp>
        <p:nvSpPr>
          <p:cNvPr id="3" name="Content Placeholder 2"/>
          <p:cNvSpPr>
            <a:spLocks noGrp="1"/>
          </p:cNvSpPr>
          <p:nvPr>
            <p:ph idx="1"/>
          </p:nvPr>
        </p:nvSpPr>
        <p:spPr/>
        <p:txBody>
          <a:bodyPr>
            <a:normAutofit fontScale="85000" lnSpcReduction="20000"/>
          </a:bodyPr>
          <a:lstStyle/>
          <a:p>
            <a:r>
              <a:rPr lang="el-GR" sz="2800" dirty="0" smtClean="0"/>
              <a:t>Μικρά χειμαρρικά ή μικρά χειμαρρώδη ρεύματα χαρακτηρίζονται </a:t>
            </a:r>
          </a:p>
          <a:p>
            <a:pPr lvl="1"/>
            <a:r>
              <a:rPr lang="el-GR" sz="2400" dirty="0" smtClean="0"/>
              <a:t>τα φυσικά ρεύματα </a:t>
            </a:r>
          </a:p>
          <a:p>
            <a:pPr lvl="1"/>
            <a:r>
              <a:rPr lang="el-GR" sz="2400" dirty="0" smtClean="0"/>
              <a:t>με έκταση ορεινής λεκάνης απορροής έως 300Km2 περίπου, </a:t>
            </a:r>
          </a:p>
          <a:p>
            <a:pPr lvl="1"/>
            <a:r>
              <a:rPr lang="el-GR" sz="2400" dirty="0" smtClean="0"/>
              <a:t>τα οποία αποτελούν τους συμβάλλοντες των χειμαρροποτάμων και ποταμών ή εμφανίζονται και ως αυτοτελείς μονάδες του υδρογραφικου δικτύου, </a:t>
            </a:r>
          </a:p>
          <a:p>
            <a:pPr lvl="1"/>
            <a:r>
              <a:rPr lang="el-GR" sz="2400" dirty="0" smtClean="0"/>
              <a:t>παρουσιάζουν ιδιαίτερα ανώμαλη δίαιτα νερού και </a:t>
            </a:r>
          </a:p>
          <a:p>
            <a:pPr lvl="1"/>
            <a:r>
              <a:rPr lang="el-GR" sz="2400" dirty="0" smtClean="0"/>
              <a:t>αποσπούν από τα ορεινά, μεταφέρουν και αποθέτουν στα πεδινά σχετικά άφθονες φερτές ύλες κατά κανόνα λόγω διαταραχής του φυσικού περιβάλλοντος από </a:t>
            </a:r>
            <a:r>
              <a:rPr lang="el-GR" sz="2400" dirty="0" smtClean="0"/>
              <a:t>ανθρωπογενείς </a:t>
            </a:r>
            <a:r>
              <a:rPr lang="el-GR" sz="2400" dirty="0" smtClean="0"/>
              <a:t>επιδράσεις. </a:t>
            </a:r>
          </a:p>
          <a:p>
            <a:pPr lvl="1"/>
            <a:r>
              <a:rPr lang="el-GR" sz="2400" dirty="0" smtClean="0"/>
              <a:t>Διακρίνονται σε χείμαρρους, σε χέραδους ή χείμαρρους λάβας και σε ρύακες, με χαρακτηριστικό στοιχείο την αστάθεια του γεωλογικού υποβάθρου, το χώρο εμφάνισης και την ένταση και ποσότητα μεταφοράς γεωϋλικών.</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Χειμαρρικότητα</a:t>
            </a:r>
            <a:endParaRPr lang="el-GR" dirty="0"/>
          </a:p>
        </p:txBody>
      </p:sp>
      <p:sp>
        <p:nvSpPr>
          <p:cNvPr id="3" name="Content Placeholder 2"/>
          <p:cNvSpPr>
            <a:spLocks noGrp="1"/>
          </p:cNvSpPr>
          <p:nvPr>
            <p:ph idx="1"/>
          </p:nvPr>
        </p:nvSpPr>
        <p:spPr/>
        <p:txBody>
          <a:bodyPr>
            <a:normAutofit fontScale="62500" lnSpcReduction="20000"/>
          </a:bodyPr>
          <a:lstStyle/>
          <a:p>
            <a:r>
              <a:rPr lang="el-GR" dirty="0"/>
              <a:t>Χ</a:t>
            </a:r>
            <a:r>
              <a:rPr lang="el-GR" dirty="0" smtClean="0"/>
              <a:t>αρακτηριστικό διακριτικό στοιχείο μεταξύ ποταμών και χειμάρρων είναι η ακανόνιστη δίαιτα</a:t>
            </a:r>
          </a:p>
          <a:p>
            <a:r>
              <a:rPr lang="el-GR" dirty="0" smtClean="0"/>
              <a:t>Ενδεικτική παράμετρος είναι ο λόγος μεταξύ παροχής αιχμής και μέσης παροχής (Qmax/Qmean), που δείχνει μεγαλύτερη χειμαρρικότητα (discharge variability), όσο μεγαλύτερος είναι. </a:t>
            </a:r>
          </a:p>
          <a:p>
            <a:r>
              <a:rPr lang="el-GR" dirty="0" smtClean="0"/>
              <a:t>Η ημερήσια τιμή Qmax/Qmean, είναι ενδεικτικό ότι χρησιμοποιείται ως δείκτης έντασης πλημμύρας και ενίοτε εμφανίζει σημαντικές τιμές ακόμα και σε ώριμα τροπικά ποτάμια συστήματα, γεγονός που συνδέεται και με τις εποχικότητα των βροχοπτώσεων, όπως οι μουσώνες </a:t>
            </a:r>
          </a:p>
          <a:p>
            <a:r>
              <a:rPr lang="el-GR" dirty="0" smtClean="0"/>
              <a:t>Σύγχρονες έρευνες έχουν δείξει τη χρησιμότητα διαφόρων δεικτών που σχετίζονται με τις μέγιστες, ελάχιστες και μέσες παροχές μέσα στο έτος (εποχικά) ή στη διάρκεια πολλών ετών, όπως οι δείκτες DVIa, DVIy και CVQ, που φαίνεται ότι σχετίζονται με την τάση των χειμάρρων να δημιουργούν ριπίδια στα οποία αντανακλώνται και σημαντικές κλιματικές μεταβολές.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Χειμαρρικός χώρος</a:t>
            </a:r>
            <a:endParaRPr lang="el-GR" dirty="0"/>
          </a:p>
        </p:txBody>
      </p:sp>
      <p:sp>
        <p:nvSpPr>
          <p:cNvPr id="3" name="Content Placeholder 2"/>
          <p:cNvSpPr>
            <a:spLocks noGrp="1"/>
          </p:cNvSpPr>
          <p:nvPr>
            <p:ph idx="1"/>
          </p:nvPr>
        </p:nvSpPr>
        <p:spPr/>
        <p:txBody>
          <a:bodyPr>
            <a:normAutofit fontScale="85000" lnSpcReduction="10000"/>
          </a:bodyPr>
          <a:lstStyle/>
          <a:p>
            <a:pPr lvl="0"/>
            <a:r>
              <a:rPr lang="el-GR" dirty="0"/>
              <a:t>Λεκάνη απορροής του χειμάρρου (από τον υδροκρίτη ως την εκβολή του). Περιλαμβάνει δύο τμήματα:</a:t>
            </a:r>
          </a:p>
          <a:p>
            <a:pPr lvl="1"/>
            <a:r>
              <a:rPr lang="el-GR" dirty="0"/>
              <a:t>Ορεινή λεκάνη απορροής (από τον υδροκρίτη έως την έξοδο από την ορεινή περιοχή)</a:t>
            </a:r>
          </a:p>
          <a:p>
            <a:pPr lvl="1"/>
            <a:r>
              <a:rPr lang="el-GR" dirty="0"/>
              <a:t>Πεδινή λεκάνη απορροής (από το σημείο εξόδου ως την εκβολή στον τελικό αποδέκτη)</a:t>
            </a:r>
          </a:p>
          <a:p>
            <a:pPr lvl="0"/>
            <a:r>
              <a:rPr lang="el-GR" dirty="0"/>
              <a:t>Ριπίδιο ή κώνος απόθεσης: η περιοχή που επηρεάζεται από την απόθεση των στερεών του χειμάρρου.</a:t>
            </a:r>
          </a:p>
          <a:p>
            <a:r>
              <a:rPr lang="el-GR" dirty="0"/>
              <a:t>Δέλτα: η περιοχή των αποθέσεων στις θέσεις εκβολής μέσα στον τελικό αποδέκτη.</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1143</Words>
  <Application>Microsoft Office PowerPoint</Application>
  <PresentationFormat>On-screen Show (4:3)</PresentationFormat>
  <Paragraphs>167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Ορεινή Υδρονομία Διευθετήσεις Ορεινών Υδάτων Χειμαρρικές Διευθετήσεις</vt:lpstr>
      <vt:lpstr>Περιεχόμενα</vt:lpstr>
      <vt:lpstr>Ορισμοί και Εννοιολογικό Πλαίσιο</vt:lpstr>
      <vt:lpstr>Ποταμοί και Χείμαρροι</vt:lpstr>
      <vt:lpstr>Χειμαρρικά ρεύματα</vt:lpstr>
      <vt:lpstr>Χειμαρρικά ρεύματα</vt:lpstr>
      <vt:lpstr>Χειμαρρικότητα</vt:lpstr>
      <vt:lpstr>Slide 8</vt:lpstr>
      <vt:lpstr>Χειμαρρικός χώρος</vt:lpstr>
      <vt:lpstr>Μορφολογία του χειμαρρικού χώρου</vt:lpstr>
      <vt:lpstr>Μορφομετρία</vt:lpstr>
      <vt:lpstr>Κοκκομετρία του κινητού πυθμένα</vt:lpstr>
      <vt:lpstr>Αρχές, στόχοι και συστήματα διευθέτησης χειμαρρικών υδάτων</vt:lpstr>
      <vt:lpstr>Αρχές, στόχοι και συστήματα διευθέτησης χειμαρρικών υδάτων</vt:lpstr>
      <vt:lpstr>Αρχές, στόχοι και συστήματα διευθέτησης χειμαρρικών υδάτων</vt:lpstr>
      <vt:lpstr>Αρχές, στόχοι και συστήματα διευθέτησης χειμαρρικών υδάτων</vt:lpstr>
      <vt:lpstr>Αρχές, στόχοι και συστήματα διευθέτησης χειμαρρικών υδάτων</vt:lpstr>
      <vt:lpstr>Έργα διευθέτησης χειμαρρικών υδάτων</vt:lpstr>
      <vt:lpstr>Έργα διευθέτησης χειμαρρικών υδάτων</vt:lpstr>
      <vt:lpstr>Έργα διευθέτησης χειμαρρικών υδάτων</vt:lpstr>
      <vt:lpstr>Έργα διευθέτησης χειμαρρικών υδάτων</vt:lpstr>
      <vt:lpstr>Έργα διευθέτησης χειμαρρικών υδάτων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Ορεινή Υδρονομία Διευθετήσεις Ορεινών Υδάτων Χειμαρρικές Διευθετήσεις</dc:title>
  <dc:creator>Andreadakis Emmanuil</dc:creator>
  <cp:lastModifiedBy>Manolis</cp:lastModifiedBy>
  <cp:revision>7</cp:revision>
  <dcterms:created xsi:type="dcterms:W3CDTF">2021-05-11T12:45:29Z</dcterms:created>
  <dcterms:modified xsi:type="dcterms:W3CDTF">2021-05-13T05:04:13Z</dcterms:modified>
</cp:coreProperties>
</file>