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63" r:id="rId5"/>
    <p:sldId id="262" r:id="rId6"/>
    <p:sldId id="264" r:id="rId7"/>
    <p:sldId id="265" r:id="rId8"/>
    <p:sldId id="266" r:id="rId9"/>
    <p:sldId id="258" r:id="rId10"/>
    <p:sldId id="267" r:id="rId11"/>
    <p:sldId id="259" r:id="rId12"/>
    <p:sldId id="260" r:id="rId13"/>
    <p:sldId id="268" r:id="rId14"/>
    <p:sldId id="26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8" y="-3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28C5FA90-0F8C-40D2-9039-FCE125E078F7}"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1C7F2-D335-4514-9FCD-4DD656F1CD7A}"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28C5FA90-0F8C-40D2-9039-FCE125E078F7}"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1C7F2-D335-4514-9FCD-4DD656F1CD7A}"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28C5FA90-0F8C-40D2-9039-FCE125E078F7}"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1C7F2-D335-4514-9FCD-4DD656F1CD7A}"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28C5FA90-0F8C-40D2-9039-FCE125E078F7}"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1C7F2-D335-4514-9FCD-4DD656F1CD7A}"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C5FA90-0F8C-40D2-9039-FCE125E078F7}" type="datetimeFigureOut">
              <a:rPr lang="el-GR" smtClean="0"/>
              <a:t>19/5/2021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4F1C7F2-D335-4514-9FCD-4DD656F1CD7A}"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28C5FA90-0F8C-40D2-9039-FCE125E078F7}" type="datetimeFigureOut">
              <a:rPr lang="el-GR" smtClean="0"/>
              <a:t>19/5/2021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4F1C7F2-D335-4514-9FCD-4DD656F1CD7A}"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28C5FA90-0F8C-40D2-9039-FCE125E078F7}" type="datetimeFigureOut">
              <a:rPr lang="el-GR" smtClean="0"/>
              <a:t>19/5/2021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4F1C7F2-D335-4514-9FCD-4DD656F1CD7A}"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28C5FA90-0F8C-40D2-9039-FCE125E078F7}" type="datetimeFigureOut">
              <a:rPr lang="el-GR" smtClean="0"/>
              <a:t>19/5/2021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4F1C7F2-D335-4514-9FCD-4DD656F1CD7A}"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C5FA90-0F8C-40D2-9039-FCE125E078F7}" type="datetimeFigureOut">
              <a:rPr lang="el-GR" smtClean="0"/>
              <a:t>19/5/2021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4F1C7F2-D335-4514-9FCD-4DD656F1CD7A}"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C5FA90-0F8C-40D2-9039-FCE125E078F7}" type="datetimeFigureOut">
              <a:rPr lang="el-GR" smtClean="0"/>
              <a:t>19/5/2021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4F1C7F2-D335-4514-9FCD-4DD656F1CD7A}"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C5FA90-0F8C-40D2-9039-FCE125E078F7}" type="datetimeFigureOut">
              <a:rPr lang="el-GR" smtClean="0"/>
              <a:t>19/5/2021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4F1C7F2-D335-4514-9FCD-4DD656F1CD7A}"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C5FA90-0F8C-40D2-9039-FCE125E078F7}" type="datetimeFigureOut">
              <a:rPr lang="el-GR" smtClean="0"/>
              <a:t>19/5/2021</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1C7F2-D335-4514-9FCD-4DD656F1CD7A}"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2800" dirty="0" smtClean="0"/>
              <a:t>Ειδικές Υδρογεωλογικές Μελέτες και Εκθέσεις</a:t>
            </a:r>
            <a:br>
              <a:rPr lang="el-GR" sz="2800" dirty="0" smtClean="0"/>
            </a:br>
            <a:r>
              <a:rPr lang="el-GR" sz="2800" dirty="0" smtClean="0"/>
              <a:t>Τεχνικές προδιαγραφές </a:t>
            </a:r>
            <a:br>
              <a:rPr lang="el-GR" sz="2800" dirty="0" smtClean="0"/>
            </a:br>
            <a:r>
              <a:rPr lang="el-GR" sz="2800" dirty="0" smtClean="0"/>
              <a:t>(Ειδική Γραμματεία Υδάτων)</a:t>
            </a:r>
            <a:endParaRPr lang="el-GR" sz="2800" dirty="0"/>
          </a:p>
        </p:txBody>
      </p:sp>
      <p:sp>
        <p:nvSpPr>
          <p:cNvPr id="3" name="Subtitle 2"/>
          <p:cNvSpPr>
            <a:spLocks noGrp="1"/>
          </p:cNvSpPr>
          <p:nvPr>
            <p:ph type="subTitle" idx="1"/>
          </p:nvPr>
        </p:nvSpPr>
        <p:spPr/>
        <p:txBody>
          <a:bodyPr/>
          <a:lstStyle/>
          <a:p>
            <a:r>
              <a:rPr lang="el-GR" dirty="0" smtClean="0"/>
              <a:t>Ε. Ανδρεαδάκης</a:t>
            </a:r>
          </a:p>
          <a:p>
            <a:r>
              <a:rPr lang="el-GR" smtClean="0"/>
              <a:t>Μάιος 2021</a:t>
            </a:r>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smtClean="0"/>
              <a:t>Γ. Εργασίες των ειδικών υδρογεωλογικών μελετών και εκθέσεων</a:t>
            </a:r>
            <a:endParaRPr lang="el-GR" sz="3600" dirty="0"/>
          </a:p>
        </p:txBody>
      </p:sp>
      <p:sp>
        <p:nvSpPr>
          <p:cNvPr id="3" name="Content Placeholder 2"/>
          <p:cNvSpPr>
            <a:spLocks noGrp="1"/>
          </p:cNvSpPr>
          <p:nvPr>
            <p:ph idx="1"/>
          </p:nvPr>
        </p:nvSpPr>
        <p:spPr/>
        <p:txBody>
          <a:bodyPr>
            <a:normAutofit fontScale="62500" lnSpcReduction="20000"/>
          </a:bodyPr>
          <a:lstStyle/>
          <a:p>
            <a:pPr marL="514350" indent="-514350">
              <a:buFont typeface="+mj-lt"/>
              <a:buAutoNum type="arabicPeriod"/>
            </a:pPr>
            <a:r>
              <a:rPr lang="el-GR" dirty="0" smtClean="0"/>
              <a:t>Συλλογή και αξιολόγηση υφιστάμενων μελετών</a:t>
            </a:r>
          </a:p>
          <a:p>
            <a:pPr marL="514350" indent="-514350">
              <a:buFont typeface="+mj-lt"/>
              <a:buAutoNum type="arabicPeriod"/>
            </a:pPr>
            <a:r>
              <a:rPr lang="el-GR" dirty="0" smtClean="0"/>
              <a:t>Γεωλογικές Χαρτογραφήσεις</a:t>
            </a:r>
          </a:p>
          <a:p>
            <a:pPr marL="514350" indent="-514350">
              <a:buFont typeface="+mj-lt"/>
              <a:buAutoNum type="arabicPeriod"/>
            </a:pPr>
            <a:r>
              <a:rPr lang="el-GR" dirty="0" smtClean="0"/>
              <a:t>Γεωλογικές Τομές και Διατομές</a:t>
            </a:r>
          </a:p>
          <a:p>
            <a:pPr marL="514350" indent="-514350">
              <a:buFont typeface="+mj-lt"/>
              <a:buAutoNum type="arabicPeriod"/>
            </a:pPr>
            <a:r>
              <a:rPr lang="el-GR" dirty="0" smtClean="0"/>
              <a:t>Ειδικοί και Βοηθητικοί Θεματικοί Χάρτες</a:t>
            </a:r>
          </a:p>
          <a:p>
            <a:pPr marL="971550" lvl="1" indent="-514350">
              <a:buFont typeface="+mj-lt"/>
              <a:buAutoNum type="alphaLcParenR"/>
            </a:pPr>
            <a:r>
              <a:rPr lang="el-GR" dirty="0" smtClean="0"/>
              <a:t>Υδρογεωλογικός χάρτης</a:t>
            </a:r>
          </a:p>
          <a:p>
            <a:pPr marL="971550" lvl="1" indent="-514350">
              <a:buFont typeface="+mj-lt"/>
              <a:buAutoNum type="alphaLcParenR"/>
            </a:pPr>
            <a:r>
              <a:rPr lang="el-GR" dirty="0" smtClean="0"/>
              <a:t>Πιεζομετρικός χάρτης</a:t>
            </a:r>
          </a:p>
          <a:p>
            <a:pPr marL="971550" lvl="1" indent="-514350">
              <a:buFont typeface="+mj-lt"/>
              <a:buAutoNum type="alphaLcParenR"/>
            </a:pPr>
            <a:r>
              <a:rPr lang="el-GR" dirty="0" smtClean="0"/>
              <a:t>Υδροχημικός χάρτης</a:t>
            </a:r>
          </a:p>
          <a:p>
            <a:pPr marL="971550" lvl="1" indent="-514350">
              <a:buFont typeface="+mj-lt"/>
              <a:buAutoNum type="alphaLcParenR"/>
            </a:pPr>
            <a:r>
              <a:rPr lang="el-GR" dirty="0" smtClean="0"/>
              <a:t>Χάρτης τρωτότητας ή ρυπαντικής επιδεκτικότητας</a:t>
            </a:r>
          </a:p>
          <a:p>
            <a:pPr marL="971550" lvl="1" indent="-514350">
              <a:buFont typeface="+mj-lt"/>
              <a:buAutoNum type="alphaLcParenR"/>
            </a:pPr>
            <a:r>
              <a:rPr lang="el-GR" dirty="0" smtClean="0"/>
              <a:t>Χάρτης προτεινόμενων έργων και επεμβάσεων</a:t>
            </a:r>
          </a:p>
          <a:p>
            <a:pPr marL="571500" indent="-514350">
              <a:buFont typeface="+mj-lt"/>
              <a:buAutoNum type="arabicPeriod"/>
            </a:pPr>
            <a:r>
              <a:rPr lang="el-GR" dirty="0" smtClean="0"/>
              <a:t>Απογραφή σημείων υδροληψίας</a:t>
            </a:r>
          </a:p>
          <a:p>
            <a:pPr marL="571500" indent="-514350">
              <a:buFont typeface="+mj-lt"/>
              <a:buAutoNum type="arabicPeriod"/>
            </a:pPr>
            <a:r>
              <a:rPr lang="el-GR" dirty="0" smtClean="0"/>
              <a:t>Μετρήσεις στάθμης</a:t>
            </a:r>
          </a:p>
          <a:p>
            <a:pPr marL="571500" indent="-514350">
              <a:buFont typeface="+mj-lt"/>
              <a:buAutoNum type="arabicPeriod"/>
            </a:pPr>
            <a:r>
              <a:rPr lang="el-GR" dirty="0" smtClean="0"/>
              <a:t>Εκτίμηση – Μετρήσεις Επιφανειακής Παροχής</a:t>
            </a:r>
          </a:p>
          <a:p>
            <a:pPr marL="971550" lvl="1" indent="-514350">
              <a:buFont typeface="+mj-lt"/>
              <a:buAutoNum type="alphaLcParenR"/>
            </a:pPr>
            <a:r>
              <a:rPr lang="el-GR" dirty="0" smtClean="0"/>
              <a:t>σε πηγές και χείμαρρους μικρής παροχής, με ογκομετρικά δοχεία και</a:t>
            </a:r>
          </a:p>
          <a:p>
            <a:pPr marL="971550" lvl="1" indent="-514350">
              <a:buFont typeface="+mj-lt"/>
              <a:buAutoNum type="alphaLcParenR"/>
            </a:pPr>
            <a:r>
              <a:rPr lang="el-GR" dirty="0" smtClean="0"/>
              <a:t>σε πηγές και χείμαρρους – ποταμούς μεγάλης παροχής με χρήση μυλίσκου.</a:t>
            </a:r>
          </a:p>
          <a:p>
            <a:pPr marL="971550" lvl="1" indent="-514350">
              <a:buFont typeface="+mj-lt"/>
              <a:buAutoNum type="alphaLcParenR"/>
            </a:pP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smtClean="0"/>
              <a:t>Γ. Εργασίες των ειδικών υδρογεωλογικών μελετών και εκθέσεων</a:t>
            </a:r>
            <a:endParaRPr lang="el-GR" sz="3600" dirty="0"/>
          </a:p>
        </p:txBody>
      </p:sp>
      <p:sp>
        <p:nvSpPr>
          <p:cNvPr id="3" name="Content Placeholder 2"/>
          <p:cNvSpPr>
            <a:spLocks noGrp="1"/>
          </p:cNvSpPr>
          <p:nvPr>
            <p:ph idx="1"/>
          </p:nvPr>
        </p:nvSpPr>
        <p:spPr/>
        <p:txBody>
          <a:bodyPr>
            <a:normAutofit fontScale="62500" lnSpcReduction="20000"/>
          </a:bodyPr>
          <a:lstStyle/>
          <a:p>
            <a:pPr marL="514350" indent="-514350">
              <a:buFont typeface="+mj-lt"/>
              <a:buAutoNum type="arabicPeriod" startAt="8"/>
            </a:pPr>
            <a:r>
              <a:rPr lang="el-GR" dirty="0" smtClean="0"/>
              <a:t>Δειγματοληψία Νερού και Αποστολή στο Εργαστήριο για Ανάλυση</a:t>
            </a:r>
          </a:p>
          <a:p>
            <a:pPr marL="514350" indent="-514350">
              <a:buFont typeface="+mj-lt"/>
              <a:buAutoNum type="arabicPeriod" startAt="8"/>
            </a:pPr>
            <a:r>
              <a:rPr lang="el-GR" dirty="0" smtClean="0"/>
              <a:t>Εκτέλεση Χημικής – Μικροβιολογικής Ανάλυσης Νερού</a:t>
            </a:r>
          </a:p>
          <a:p>
            <a:pPr marL="514350" indent="-514350">
              <a:buFont typeface="+mj-lt"/>
              <a:buAutoNum type="arabicPeriod" startAt="8"/>
            </a:pPr>
            <a:r>
              <a:rPr lang="el-GR" dirty="0" smtClean="0"/>
              <a:t>Προγραμματισμός, Εκτέλεση και Αξιολόγηση Ιχνηθετήσεων</a:t>
            </a:r>
          </a:p>
          <a:p>
            <a:pPr marL="514350" indent="-514350">
              <a:buFont typeface="+mj-lt"/>
              <a:buAutoNum type="arabicPeriod" startAt="8"/>
            </a:pPr>
            <a:r>
              <a:rPr lang="el-GR" dirty="0" smtClean="0"/>
              <a:t>Εκτέλεση, Επεξεργασία και Παρουσίαση Αποτελεσμάτων Γεωφυσικών διασκοπήσεων</a:t>
            </a:r>
          </a:p>
          <a:p>
            <a:pPr marL="514350" indent="-514350">
              <a:buFont typeface="+mj-lt"/>
              <a:buAutoNum type="arabicPeriod" startAt="8"/>
            </a:pPr>
            <a:r>
              <a:rPr lang="el-GR" dirty="0" smtClean="0"/>
              <a:t>Ερευνητικές Υδρογεωτρήσεις. Προγραμματισμός, Παρακολούθηση και Αξιολόγηση</a:t>
            </a:r>
          </a:p>
          <a:p>
            <a:pPr marL="514350" indent="-514350">
              <a:buFont typeface="+mj-lt"/>
              <a:buAutoNum type="arabicPeriod" startAt="8"/>
            </a:pPr>
            <a:r>
              <a:rPr lang="el-GR" dirty="0" smtClean="0"/>
              <a:t>Δοκιμαστικές Αντλήσεις. Προγραμματισμός, Παρακολούθηση, Επεξεργασία και Αξιολόγηση</a:t>
            </a:r>
          </a:p>
          <a:p>
            <a:pPr marL="514350" indent="-514350">
              <a:buFont typeface="+mj-lt"/>
              <a:buAutoNum type="arabicPeriod" startAt="8"/>
            </a:pPr>
            <a:r>
              <a:rPr lang="el-GR" dirty="0" smtClean="0"/>
              <a:t>Υδρολογική Ανάλυση στα Πλαίσια Υδρογεωλογικής Μελέτης</a:t>
            </a:r>
          </a:p>
          <a:p>
            <a:pPr marL="514350" indent="-514350">
              <a:buFont typeface="+mj-lt"/>
              <a:buAutoNum type="arabicPeriod" startAt="8"/>
            </a:pPr>
            <a:r>
              <a:rPr lang="el-GR" dirty="0" smtClean="0"/>
              <a:t>Μαθηματικά Μοντέλα Προσομοίωσης Ροής Υπόγειων Υδροφορέων</a:t>
            </a:r>
          </a:p>
          <a:p>
            <a:pPr marL="514350" indent="-514350">
              <a:buFont typeface="+mj-lt"/>
              <a:buAutoNum type="arabicPeriod" startAt="8"/>
            </a:pPr>
            <a:r>
              <a:rPr lang="el-GR" dirty="0" smtClean="0"/>
              <a:t>Μαθηματικά Μοντέλα Προσομοίωσης Διασποράς Ρύπων σε Υπόγειο Υδροφορέα</a:t>
            </a:r>
          </a:p>
          <a:p>
            <a:pPr marL="514350" indent="-514350">
              <a:buFont typeface="+mj-lt"/>
              <a:buAutoNum type="arabicPeriod" startAt="8"/>
            </a:pPr>
            <a:r>
              <a:rPr lang="el-GR" dirty="0" smtClean="0"/>
              <a:t>Ειδικές Υδρογεωλογικές Εργασίες</a:t>
            </a:r>
          </a:p>
          <a:p>
            <a:pPr marL="971550" lvl="1" indent="-514350">
              <a:buFont typeface="+mj-lt"/>
              <a:buAutoNum type="arabicPeriod"/>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 Περιεχόμενα ειδικής υδρογελογικής μελέτης και έκθεσης</a:t>
            </a:r>
            <a:endParaRPr lang="el-GR"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l-GR" dirty="0" smtClean="0"/>
              <a:t>Γενικό περιεχόμενο Ειδικής Υδρογεωλογικής Μελέτης</a:t>
            </a:r>
          </a:p>
          <a:p>
            <a:pPr marL="514350" indent="-514350">
              <a:buFont typeface="+mj-lt"/>
              <a:buAutoNum type="arabicPeriod"/>
            </a:pPr>
            <a:r>
              <a:rPr lang="el-GR" dirty="0" smtClean="0"/>
              <a:t>Περιεχόμενα Ειδικής Υδρογεωλογικής Έκθεσης</a:t>
            </a:r>
          </a:p>
          <a:p>
            <a:pPr marL="914400" lvl="1" indent="-514350"/>
            <a:r>
              <a:rPr lang="el-GR" dirty="0" smtClean="0"/>
              <a:t>Η υδρογεωλογική έκθεση συντάσσεται για απολήψεις κάτω από 10m3/ημέρα, όπως επίσης και για τοπικής σημασίας επεμβάσεις και δραστηριότητες που δεν χρήζουν, με βάση και τη σύμφωνη γνώμη των Διευθύνσεων Υδάτων, εμπεριστατωμένης μελέτης ευρύτερης έκτασης. Ενδεικτικά και όχι περιοριστικά αναφέρονται σε θέματα που σχετίζονται με αντικαταστάσεις ή εκβαθύνσεις γεωτρήσεων ή μικρές δραστηριότητες σε ζώνες απαγορεύσεων, σε ενστάσεις ή αντιρρήσεις για υφιστάμενες αδειοδοτήσεις της Υπηρεσίας.</a:t>
            </a:r>
          </a:p>
          <a:p>
            <a:pPr marL="514350" indent="-514350">
              <a:buFont typeface="+mj-lt"/>
              <a:buAutoNum type="arabicPeriod"/>
            </a:pPr>
            <a:r>
              <a:rPr lang="el-GR" dirty="0" smtClean="0"/>
              <a:t>Επιμέρους κατηγορίες Ειδικών Υδρογεωλογικών Μελετών και Εκθέσεων</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smtClean="0"/>
              <a:t>Περιεχόμενα Ειδικής Υδρογεωλογικής Έκθεσης</a:t>
            </a:r>
            <a:br>
              <a:rPr lang="el-GR" sz="3200" dirty="0" smtClean="0"/>
            </a:br>
            <a:endParaRPr lang="el-GR" sz="3200" dirty="0"/>
          </a:p>
        </p:txBody>
      </p:sp>
      <p:sp>
        <p:nvSpPr>
          <p:cNvPr id="3" name="Content Placeholder 2"/>
          <p:cNvSpPr>
            <a:spLocks noGrp="1"/>
          </p:cNvSpPr>
          <p:nvPr>
            <p:ph idx="1"/>
          </p:nvPr>
        </p:nvSpPr>
        <p:spPr/>
        <p:txBody>
          <a:bodyPr>
            <a:normAutofit fontScale="70000" lnSpcReduction="20000"/>
          </a:bodyPr>
          <a:lstStyle/>
          <a:p>
            <a:r>
              <a:rPr lang="el-GR" dirty="0" smtClean="0"/>
              <a:t>Γενική </a:t>
            </a:r>
            <a:r>
              <a:rPr lang="el-GR" dirty="0"/>
              <a:t>γεωλογική περιγραφή. </a:t>
            </a:r>
          </a:p>
          <a:p>
            <a:r>
              <a:rPr lang="el-GR" dirty="0" smtClean="0"/>
              <a:t>Περιγραφή </a:t>
            </a:r>
            <a:r>
              <a:rPr lang="el-GR" dirty="0"/>
              <a:t>των αναπτυσσόμενων υδροφοριών της περιοχής με αναφορές στην τροφοδοσία της στη φυσική εκφόρτιση και στον ποσοτικό και ποιοτικών καθεστώς αυτών. </a:t>
            </a:r>
          </a:p>
          <a:p>
            <a:r>
              <a:rPr lang="el-GR" dirty="0" smtClean="0"/>
              <a:t>Εκτίμηση </a:t>
            </a:r>
            <a:r>
              <a:rPr lang="el-GR" dirty="0"/>
              <a:t>ισοζυγίου με βάση στοιχεία υφιστάμενων υδρογεωλογικών μελετών. </a:t>
            </a:r>
          </a:p>
          <a:p>
            <a:r>
              <a:rPr lang="el-GR" dirty="0" smtClean="0"/>
              <a:t>Εκτίμηση </a:t>
            </a:r>
            <a:r>
              <a:rPr lang="el-GR" dirty="0"/>
              <a:t>μηχανισμού λειτουργίας, κίνησης και τροφοδοσίας πηγής ή υφιστάμενου υδροληπτικού έργου. </a:t>
            </a:r>
          </a:p>
          <a:p>
            <a:r>
              <a:rPr lang="el-GR" dirty="0" smtClean="0"/>
              <a:t>Ένταξη </a:t>
            </a:r>
            <a:r>
              <a:rPr lang="el-GR" dirty="0"/>
              <a:t>της περιοχής ενδιαφέροντος σε ένα από τα υπόγεια υδατικά συστήματα της περιοχής με βάση τα εγκεκριμένα Σχέδια Διαχείρισης Λεκανών Απορροής Ποταμών της 1ης Αναθεώρησης. Επισήμανση υφιστάμενων απαγορεύσεων στην περιοχή και του Αναλυτικού Κειμένου Τεκμηρίωσης του Προγράμματος Μέτρων με βάση τα εγκεκριμένα Σχέδια Διαχείρισης Λεκανών Απορροής Ποταμών της 1ης Αναθεώρησης.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smtClean="0"/>
              <a:t>Περιεχόμενα Ειδικής Υδρογεωλογικής Έκθεσης</a:t>
            </a:r>
            <a:br>
              <a:rPr lang="el-GR" sz="3200" dirty="0" smtClean="0"/>
            </a:br>
            <a:endParaRPr lang="el-GR" sz="3200" dirty="0"/>
          </a:p>
        </p:txBody>
      </p:sp>
      <p:sp>
        <p:nvSpPr>
          <p:cNvPr id="3" name="Content Placeholder 2"/>
          <p:cNvSpPr>
            <a:spLocks noGrp="1"/>
          </p:cNvSpPr>
          <p:nvPr>
            <p:ph idx="1"/>
          </p:nvPr>
        </p:nvSpPr>
        <p:spPr/>
        <p:txBody>
          <a:bodyPr>
            <a:normAutofit fontScale="62500" lnSpcReduction="20000"/>
          </a:bodyPr>
          <a:lstStyle/>
          <a:p>
            <a:r>
              <a:rPr lang="el-GR" dirty="0" smtClean="0"/>
              <a:t>Περιγραφή </a:t>
            </a:r>
            <a:r>
              <a:rPr lang="el-GR" dirty="0"/>
              <a:t>του νέου έργου (γεώτρηση, εγκατάσταση δραστηριότητας κλπ.) και των πιθανών περιβαλλοντικών προβλημάτων που απορρέουν από αυτό. </a:t>
            </a:r>
          </a:p>
          <a:p>
            <a:r>
              <a:rPr lang="el-GR" dirty="0" smtClean="0"/>
              <a:t>Αναγνώριση </a:t>
            </a:r>
            <a:r>
              <a:rPr lang="el-GR" dirty="0"/>
              <a:t>χαρακτηριστικών σημείων υδροληψίας και πιέσεων σε μια ζώνη περί τα 300-500 m από την περιοχή ενδιαφέροντος. </a:t>
            </a:r>
          </a:p>
          <a:p>
            <a:r>
              <a:rPr lang="el-GR" dirty="0" smtClean="0"/>
              <a:t>Διατύπωση </a:t>
            </a:r>
            <a:r>
              <a:rPr lang="el-GR" dirty="0"/>
              <a:t>απόψεων περί των επιπτώσεων του υφιστάμενου/νέου υδροληπτικού έργου στην ποιοτική ή ποσοτική κατάσταση του υπόγειου υδατικού συστήματος. Επηρεασμός και σχέση του έργου με το κοντινότερο σημείο προστασίας με βάση τα υφιστάμενα μέτρα. </a:t>
            </a:r>
          </a:p>
          <a:p>
            <a:r>
              <a:rPr lang="el-GR" dirty="0" smtClean="0"/>
              <a:t>Εκτίμηση </a:t>
            </a:r>
            <a:r>
              <a:rPr lang="el-GR" dirty="0"/>
              <a:t>των επιπτώσεων αυτών. </a:t>
            </a:r>
          </a:p>
          <a:p>
            <a:r>
              <a:rPr lang="el-GR" dirty="0" smtClean="0"/>
              <a:t>Πρόταση </a:t>
            </a:r>
            <a:r>
              <a:rPr lang="el-GR" dirty="0"/>
              <a:t>επανορθωτικών μέτρων, εφόσον απαιτούνται, για την αποφυγή ή την απομείωση των επιπτώσεων στο υπόγειο υδατικό σύστημα ή στο σημείο προστασίας. </a:t>
            </a:r>
          </a:p>
          <a:p>
            <a:r>
              <a:rPr lang="el-GR" dirty="0" smtClean="0"/>
              <a:t>Τελική </a:t>
            </a:r>
            <a:r>
              <a:rPr lang="el-GR" dirty="0"/>
              <a:t>πρόταση για την αποδοχή ή όχι ως προς την υλοποίηση του νέου/συνέχιση λειτουργίας υφιστάμενου έργου σε συνδυασμό με το μέγεθος και το είδος των επιπτώσεων.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 Γενικά</a:t>
            </a:r>
            <a:endParaRPr lang="el-GR" dirty="0"/>
          </a:p>
        </p:txBody>
      </p:sp>
      <p:sp>
        <p:nvSpPr>
          <p:cNvPr id="3" name="Content Placeholder 2"/>
          <p:cNvSpPr>
            <a:spLocks noGrp="1"/>
          </p:cNvSpPr>
          <p:nvPr>
            <p:ph idx="1"/>
          </p:nvPr>
        </p:nvSpPr>
        <p:spPr/>
        <p:txBody>
          <a:bodyPr>
            <a:noAutofit/>
          </a:bodyPr>
          <a:lstStyle/>
          <a:p>
            <a:r>
              <a:rPr lang="el-GR" sz="1800" dirty="0" smtClean="0"/>
              <a:t>Ορίζονται ο σκοπός, οι όροι, οι προϋποθέσεις, τα αντικείμενα και οι τεχνικές προδιαγραφές, με βάση τις οποίες εκπονούνται οι Ειδικές Υδρογεωλογικές Μελέτες και Εκθέσεις, που απαιτούνται σύμφωνα με τα Προγράμματα Μέτρων των Σχεδίων Διαχείρισης Λεκανών Απορροής Ποταμών της Χώρας, που θεσμοθετούνται στo πλαίσιο εφαρμογής της Οδηγίας 2000/60/ΕΚ. </a:t>
            </a:r>
          </a:p>
          <a:p>
            <a:r>
              <a:rPr lang="el-GR" sz="1800" dirty="0" smtClean="0"/>
              <a:t>Οι ειδικές υδρογεωλογικές μελέτες και εκθέσεις εκπονούνται από επιστήμονες ανάλογου γνωστικού αντικειμένου, σύμφωνα με τα οριζόμενα στο ΠΔ 344/2000 (ΦΕΚ 297/Α/29-12-2000), όπως ισχύει.</a:t>
            </a:r>
          </a:p>
          <a:p>
            <a:r>
              <a:rPr lang="el-GR" sz="1800" dirty="0" smtClean="0"/>
              <a:t>Οι τεχνικές προδιαγραφές και οι απαιτούμενες επιμέρους εργασίες των ειδικών υδρογεωλογικών μελετών και εκθέσεων αναφέρονται στην υπ’ αριθμ. απόφαση ΔΝΣγ/32129/ΦΝ466 (ΦΕΚ 2519/Β/20.07.2017) περί  Έγκρισης Κανονισμού Προεκτιμώμενων Αμοιβών μελετών και παροχής τεχνικών και λοιπών συναφών επιστημονικών υπηρεσιών κατά τη διαδικασία της παρ.8 δ του άρθρου 53 του ν.4412/2016 (Α΄ 147), όπως ισχύει.</a:t>
            </a:r>
            <a:endParaRPr lang="el-GR"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 Πεδία εφαρμογής</a:t>
            </a:r>
            <a:endParaRPr lang="el-GR"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l-GR" dirty="0" smtClean="0"/>
              <a:t>Ζώνες Προστασίας Υπόγειων Υδατικών Συστημάτων (ΥΥΣ)</a:t>
            </a:r>
          </a:p>
          <a:p>
            <a:pPr marL="514350" indent="-514350">
              <a:buFont typeface="+mj-lt"/>
              <a:buAutoNum type="arabicPeriod"/>
            </a:pPr>
            <a:r>
              <a:rPr lang="el-GR" dirty="0" smtClean="0"/>
              <a:t>Αναβάθμιση της κακής ποσοτικής και ποιοτικής κατάστασης ΥΥΣ που έχει προκληθεί από ανθρωπογενείς επεμβάσεις, περιλαμβανομένης και της φυσικής υφαλμύρινσης, όπως καθορίζεται στα Σχέδια Διαχείρισης Λεκανών Απορροής Ποταμών.</a:t>
            </a:r>
          </a:p>
          <a:p>
            <a:pPr marL="514350" indent="-514350">
              <a:buFont typeface="+mj-lt"/>
              <a:buAutoNum type="arabicPeriod"/>
            </a:pPr>
            <a:r>
              <a:rPr lang="el-GR" dirty="0" smtClean="0"/>
              <a:t>Εφαρμογή τεχνητού εμπλουτισμού Υπόγειων Υδατικών Συστημάτων (ΥΥΣ)</a:t>
            </a:r>
          </a:p>
          <a:p>
            <a:pPr marL="514350" indent="-514350">
              <a:buFont typeface="+mj-lt"/>
              <a:buAutoNum type="arabicPeriod"/>
            </a:pPr>
            <a:r>
              <a:rPr lang="el-GR" dirty="0" smtClean="0"/>
              <a:t>Κάλυψη αναγκών ύδρευσης από Υπόγεια Υδατικά Συστήματα (ΥΥΣ)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Β.1. Ζώνες Προστασίας Υπόγειων Υδατικών Συστημάτων (ΥΥΣ)</a:t>
            </a:r>
            <a:endParaRPr lang="el-GR" dirty="0"/>
          </a:p>
        </p:txBody>
      </p:sp>
      <p:sp>
        <p:nvSpPr>
          <p:cNvPr id="3" name="Content Placeholder 2"/>
          <p:cNvSpPr>
            <a:spLocks noGrp="1"/>
          </p:cNvSpPr>
          <p:nvPr>
            <p:ph idx="1"/>
          </p:nvPr>
        </p:nvSpPr>
        <p:spPr/>
        <p:txBody>
          <a:bodyPr>
            <a:normAutofit fontScale="55000" lnSpcReduction="20000"/>
          </a:bodyPr>
          <a:lstStyle/>
          <a:p>
            <a:r>
              <a:rPr lang="el-GR" dirty="0" smtClean="0"/>
              <a:t>Σκοπός των μελετών αυτών είναι η προστασία της ποσοτικής και ποιοτικής κατάστασης των ΥΥΣ σε εφαρμογή των παρακάτω μέτρων των Σχεδίων Διαχείρισης Λεκανών Απορροής Ποταμών:</a:t>
            </a:r>
          </a:p>
          <a:p>
            <a:pPr lvl="1"/>
            <a:r>
              <a:rPr lang="el-GR" dirty="0" smtClean="0"/>
              <a:t>Β.1.1.  </a:t>
            </a:r>
            <a:r>
              <a:rPr lang="el-GR" dirty="0" smtClean="0"/>
              <a:t>Λεπτομερής οριοθέτηση ζωνών προστασίας σημείων υδροληψίας υπόγειου νερού (πηγές, γεωτρήσεις) για απολήψεις νερού ύδρευσης.</a:t>
            </a:r>
          </a:p>
          <a:p>
            <a:pPr lvl="1"/>
            <a:r>
              <a:rPr lang="el-GR" dirty="0" smtClean="0"/>
              <a:t>Β.1.2. Προστασία ΥΥΣ που εντάσσονται στο μητρώο προστατευόμενων περιοχών πόσιμου ύδατος και καθορισμός θεσμικού πλαισίου προστασίας.</a:t>
            </a:r>
          </a:p>
          <a:p>
            <a:pPr lvl="1"/>
            <a:r>
              <a:rPr lang="el-GR" dirty="0" smtClean="0"/>
              <a:t>Β.1.3. Απαγόρευση και περιορισμός κατασκευής νέων υδροληπτικών έργων υπόγειων υδάτων (γεωτρήσεις, πηγάδια κ.λπ.) για νέες χρήσεις νερού καθώς και επέκτασης αδειών υφιστάμενων χρήσεων νερού: α) σε περιοχές ΥΥΣ με κακή ποσοτική κατάσταση, β) εντός των ζωνών των συλλογικών αρδευτικών δικτύων, γ) στις ζώνες προστασίας (Ι και ΙΙ) των έργων υδροληψίας για άντληση πόσιμου ύδατος και δ) παράκτια ΥΥΣ με προβλήματα υφαλμύρινσης, εκτεταμένης ή τοπικής, ανεξαρτήτως προέλευσης.</a:t>
            </a:r>
          </a:p>
          <a:p>
            <a:pPr lvl="1"/>
            <a:r>
              <a:rPr lang="el-GR" dirty="0" smtClean="0"/>
              <a:t>Β.1.4. Εφαρμογή ορίων συνολικών απολήψεων ανά ΥΥΣ.</a:t>
            </a:r>
          </a:p>
          <a:p>
            <a:pPr lvl="1"/>
            <a:r>
              <a:rPr lang="el-GR" dirty="0" smtClean="0"/>
              <a:t>Β.1.5. Προστασία Επιφανειακών Υδατικών Συστημάτων από τις άμεσες και έμμεσες απολήψεις μέσω των συσχετιζόμενων ΥΥΣ.</a:t>
            </a:r>
          </a:p>
          <a:p>
            <a:pPr lvl="1"/>
            <a:r>
              <a:rPr lang="el-GR" dirty="0" smtClean="0"/>
              <a:t>Β.1.6. Καθορισμός ζωνών προστασίας καταβοθρών και δολίνων.</a:t>
            </a:r>
          </a:p>
          <a:p>
            <a:pPr lvl="1"/>
            <a:r>
              <a:rPr lang="el-GR" dirty="0" smtClean="0"/>
              <a:t>Β.1.7. Ανάπτυξη δραστηριοτήτων πλησίον των επιφανειακών υδατικών συστημάτων και των αγωγών μεταφοράς νερού που προορίζονται για την ύδρευση της πρωτεύουσας (ΚΥΑ 131835/ΦΕΚ 1744/Β/13.12.2005 και ΚΥΑ Α5/2280/ΦΕΚ 720/Β/13.12.1983).</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000" dirty="0" smtClean="0"/>
              <a:t>Β.2. Αναβάθμιση της κακής ποσοτικής και ποιοτικής κατάστασης ΥΥΣ που έχει προκληθεί από ανθρωπογενείς επεμβάσεις, περιλαμβανομένης και της φυσικής υφαλμύρινσης, όπως καθορίζεται στα Σχέδια Διαχείρισης Λεκανών Απορροής Ποταμών.</a:t>
            </a:r>
            <a:endParaRPr lang="el-GR" sz="2000" dirty="0"/>
          </a:p>
        </p:txBody>
      </p:sp>
      <p:sp>
        <p:nvSpPr>
          <p:cNvPr id="3" name="Content Placeholder 2"/>
          <p:cNvSpPr>
            <a:spLocks noGrp="1"/>
          </p:cNvSpPr>
          <p:nvPr>
            <p:ph idx="1"/>
          </p:nvPr>
        </p:nvSpPr>
        <p:spPr/>
        <p:txBody>
          <a:bodyPr>
            <a:normAutofit fontScale="55000" lnSpcReduction="20000"/>
          </a:bodyPr>
          <a:lstStyle/>
          <a:p>
            <a:r>
              <a:rPr lang="el-GR" dirty="0" smtClean="0"/>
              <a:t>Σκοπός των μελετών αυτών είναι η αναβάθμιση της ποσοτικής και ποιοτικής κατάστασης ΥΥΣ σε εφαρμογή των παρακάτω μέτρων των Σχεδίων Διαχείρισης Λεκανών Απορροής Ποταμών:</a:t>
            </a:r>
          </a:p>
          <a:p>
            <a:pPr lvl="1"/>
            <a:r>
              <a:rPr lang="el-GR" dirty="0" smtClean="0"/>
              <a:t>Β.2.1. Ορισμός κατ’ αρχήν ζωνών περιορισμού ανόρυξης νέων γεωτρήσεων για νέες χρήσεις νερού καθώς και επέκτασης αδειών υφισταμένων χρήσεων στα παράκτια Υπόγεια Υδατικά Συστήματα, που παρατηρούνται φαινόμενα υφαλμύρινσης.</a:t>
            </a:r>
          </a:p>
          <a:p>
            <a:pPr lvl="1"/>
            <a:r>
              <a:rPr lang="el-GR" dirty="0" smtClean="0"/>
              <a:t>Β.2.2. Καθορισμός και οριοθέτηση περιοχών ΥΥΣ που παρουσιάζουν κακή ποιοτική κατάσταση λόγω υφαλμύρινσης ή παρουσιάζουν τοπική υφαλμύρινση.</a:t>
            </a:r>
          </a:p>
          <a:p>
            <a:pPr lvl="1"/>
            <a:r>
              <a:rPr lang="el-GR" dirty="0" smtClean="0"/>
              <a:t>Β.2.3. Σύνταξη Ειδικής Υδρογεωλογικής – Υδροχημικής μελέτης για τον καθορισμό ΥΥΣ ή τμημάτων αυτών που παρουσιάζονται χημικά στοιχεία με υψηλές τιμές φυσικού υποβάθρου.</a:t>
            </a:r>
          </a:p>
          <a:p>
            <a:pPr lvl="1"/>
            <a:r>
              <a:rPr lang="el-GR" dirty="0" smtClean="0"/>
              <a:t>Β.2.4. Μέτρα ειδικής προστασίας σε περιοχές ΥΥΣ όπου υπάρχουν θερμομεταλλικά και ιαματικά νερά.</a:t>
            </a:r>
          </a:p>
          <a:p>
            <a:pPr lvl="1"/>
            <a:r>
              <a:rPr lang="el-GR" dirty="0" smtClean="0"/>
              <a:t>Β.2.5. Καθορισμός επηρεασμού ΥΥΣ στις περιοχές ΧΥΤΑ και ΧΥΤΥ. Πρόγραμμα διερευνητικής παρακολούθησης ποιοτικής κατάστασης στα ΥΥΣ και στα επιφανειακά σώματα στις περιοχές υφιστάμενων ΧΥΤΑ και ΧΥΤΥ.</a:t>
            </a:r>
          </a:p>
          <a:p>
            <a:pPr lvl="1"/>
            <a:r>
              <a:rPr lang="el-GR" dirty="0" smtClean="0"/>
              <a:t>Β.2.6. Ποιοτική διερεύνηση ΥΥΣ, που επηρεάζουν τα ευαίσθητα επιφανειακά οικοσυστήματα (λίμνες, έλη, πηγές κλπ).</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000" dirty="0" smtClean="0"/>
              <a:t>Β.3. Εφαρμογή τεχνητού εμπλουτισμού Υπόγειων Υδατικών Συστημάτων (ΥΥΣ)</a:t>
            </a:r>
            <a:endParaRPr lang="el-GR" sz="2000" dirty="0"/>
          </a:p>
        </p:txBody>
      </p:sp>
      <p:sp>
        <p:nvSpPr>
          <p:cNvPr id="3" name="Content Placeholder 2"/>
          <p:cNvSpPr>
            <a:spLocks noGrp="1"/>
          </p:cNvSpPr>
          <p:nvPr>
            <p:ph idx="1"/>
          </p:nvPr>
        </p:nvSpPr>
        <p:spPr/>
        <p:txBody>
          <a:bodyPr>
            <a:normAutofit fontScale="85000" lnSpcReduction="20000"/>
          </a:bodyPr>
          <a:lstStyle/>
          <a:p>
            <a:r>
              <a:rPr lang="el-GR" dirty="0"/>
              <a:t>Σκοπός των υδρογεωλογικών αυτών μελετών είναι η αναβάθμιση ή/και διατήρηση της ποσοτικής και ποιοτικής κατάστασης των ΥΥΣ: </a:t>
            </a:r>
          </a:p>
          <a:p>
            <a:pPr lvl="1"/>
            <a:r>
              <a:rPr lang="el-GR" dirty="0"/>
              <a:t>Β.3.1. Εφαρμογή τεχνητού εμπλουτισμού ΥΥΣ, ως μέσο ποσοτικής ενίσχυσης και ποιοτικής προστασίας αυτών. </a:t>
            </a:r>
          </a:p>
          <a:p>
            <a:pPr lvl="1"/>
            <a:r>
              <a:rPr lang="el-GR" dirty="0"/>
              <a:t>Β.3.2. Εφαρμογή εμπλουτισμού υπόγειων υδροφορέων με επαναχρησιμοποίηση των επεξεργασμένων υγρών αποβλήτων σε εφαρμογή της ΚΥΑ 145116/ΦΕΚ354/Β/8.03.2011 (τεχνητός εμπλουτισμός, άρδευση κλπ), όπως κάθε φορά ισχύει. </a:t>
            </a:r>
          </a:p>
          <a:p>
            <a:pPr lvl="1"/>
            <a:r>
              <a:rPr lang="el-GR" dirty="0"/>
              <a:t>Β.3.3. Προγραμματισμός, εκτέλεση και αξιολόγηση πειραματικών/πιλοτικών εφαρμογών τεχνητού εμπλουτισμού.</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000" dirty="0" smtClean="0"/>
              <a:t>Β.3. Εφαρμογή τεχνητού εμπλουτισμού Υπόγειων Υδατικών Συστημάτων (ΥΥΣ)</a:t>
            </a:r>
            <a:endParaRPr lang="el-GR" sz="2000" dirty="0"/>
          </a:p>
        </p:txBody>
      </p:sp>
      <p:sp>
        <p:nvSpPr>
          <p:cNvPr id="3" name="Content Placeholder 2"/>
          <p:cNvSpPr>
            <a:spLocks noGrp="1"/>
          </p:cNvSpPr>
          <p:nvPr>
            <p:ph idx="1"/>
          </p:nvPr>
        </p:nvSpPr>
        <p:spPr/>
        <p:txBody>
          <a:bodyPr>
            <a:normAutofit fontScale="70000" lnSpcReduction="20000"/>
          </a:bodyPr>
          <a:lstStyle/>
          <a:p>
            <a:r>
              <a:rPr lang="el-GR" dirty="0"/>
              <a:t>Περιλαμβάνουν: </a:t>
            </a:r>
          </a:p>
          <a:p>
            <a:pPr lvl="1"/>
            <a:r>
              <a:rPr lang="el-GR" dirty="0" smtClean="0"/>
              <a:t>Προγραμματισμό </a:t>
            </a:r>
            <a:r>
              <a:rPr lang="el-GR" dirty="0"/>
              <a:t>και επιλογή της κατάλληλης μεθόδου εφαρμογής τεχνητού εμπλουτισμού. </a:t>
            </a:r>
          </a:p>
          <a:p>
            <a:pPr lvl="1"/>
            <a:r>
              <a:rPr lang="el-GR" dirty="0" smtClean="0"/>
              <a:t>Καθορισμό </a:t>
            </a:r>
            <a:r>
              <a:rPr lang="el-GR" dirty="0"/>
              <a:t>της θέσης κατασκευής έργων τεχνητού εμπλουτισμού (εκσκαφές, διαμόρφωση πεδίων, γεωτρήσεις, πηγάδια, πιεζόμετρα παρακολούθησης κλπ). </a:t>
            </a:r>
          </a:p>
          <a:p>
            <a:pPr lvl="1"/>
            <a:r>
              <a:rPr lang="el-GR" dirty="0" smtClean="0"/>
              <a:t>Καθορισμό </a:t>
            </a:r>
            <a:r>
              <a:rPr lang="el-GR" dirty="0"/>
              <a:t>θέσεων υδροληψίας, μεταφοράς νερού, βοηθητικών έργων (λεκανών καθίζησης αιωρούμενων). </a:t>
            </a:r>
          </a:p>
          <a:p>
            <a:pPr lvl="1"/>
            <a:r>
              <a:rPr lang="el-GR" dirty="0" smtClean="0"/>
              <a:t>Παρακολούθηση </a:t>
            </a:r>
            <a:r>
              <a:rPr lang="el-GR" dirty="0"/>
              <a:t>της εκτέλεσης των έργων τεχνητού εμπλουτισμού και καταγραφή υδρολογικών και υδρογεωλογικών στοιχείων. </a:t>
            </a:r>
          </a:p>
          <a:p>
            <a:pPr lvl="1"/>
            <a:r>
              <a:rPr lang="el-GR" dirty="0" smtClean="0"/>
              <a:t>Αξιολόγηση </a:t>
            </a:r>
            <a:r>
              <a:rPr lang="el-GR" dirty="0"/>
              <a:t>της ποσοτικής επάρκειας και της ποιοτικής καταλληλότητας του νερού εμπλουτισμού και της ζώνης επιρροής της πειραματικής εφαρμογής. </a:t>
            </a:r>
          </a:p>
          <a:p>
            <a:pPr lvl="1"/>
            <a:r>
              <a:rPr lang="el-GR" dirty="0" smtClean="0"/>
              <a:t>Συνολική </a:t>
            </a:r>
            <a:r>
              <a:rPr lang="el-GR" dirty="0"/>
              <a:t>αξιολόγηση της αποτελεσματικότητας και της επίτευξης των στόχων της ποσοτικής ή/και ποιοτικής βελτίωσης των υπόγειων υδατικών συστημάτων.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000" dirty="0" smtClean="0"/>
              <a:t>Β.4. Κάλυψη αναγκών ύδρευσης από Υπόγεια Υδατικά Συστήματα (ΥΥΣ)</a:t>
            </a:r>
            <a:endParaRPr lang="el-GR" sz="2000" dirty="0"/>
          </a:p>
        </p:txBody>
      </p:sp>
      <p:sp>
        <p:nvSpPr>
          <p:cNvPr id="3" name="Content Placeholder 2"/>
          <p:cNvSpPr>
            <a:spLocks noGrp="1"/>
          </p:cNvSpPr>
          <p:nvPr>
            <p:ph idx="1"/>
          </p:nvPr>
        </p:nvSpPr>
        <p:spPr/>
        <p:txBody>
          <a:bodyPr>
            <a:normAutofit/>
          </a:bodyPr>
          <a:lstStyle/>
          <a:p>
            <a:r>
              <a:rPr lang="el-GR" sz="2000" dirty="0"/>
              <a:t>Σκοπός των υδρογεωλογικών αυτών μελετών είναι η διερεύνηση της δυνατότητας κάλυψης υδρευτικών αναγκών από ΥΥΣ. </a:t>
            </a:r>
          </a:p>
          <a:p>
            <a:pPr lvl="1"/>
            <a:r>
              <a:rPr lang="el-GR" sz="1800" dirty="0"/>
              <a:t>Β.4.1. Μελέτη ΥΥΣ στο πλαίσιο σύνταξης / επικαιροποίησης των Γενικών Σχεδίων Ύδρευσης (Master Plan) από τις ΔΕΥΑ και τους φορείς ύδρευσης.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smtClean="0"/>
              <a:t>Γ. Εργασίες των ειδικών υδρογεωλογικών μελετών και εκθέσεων</a:t>
            </a:r>
            <a:endParaRPr lang="el-GR" sz="3600" dirty="0"/>
          </a:p>
        </p:txBody>
      </p:sp>
      <p:sp>
        <p:nvSpPr>
          <p:cNvPr id="3" name="Content Placeholder 2"/>
          <p:cNvSpPr>
            <a:spLocks noGrp="1"/>
          </p:cNvSpPr>
          <p:nvPr>
            <p:ph idx="1"/>
          </p:nvPr>
        </p:nvSpPr>
        <p:spPr/>
        <p:txBody>
          <a:bodyPr>
            <a:noAutofit/>
          </a:bodyPr>
          <a:lstStyle/>
          <a:p>
            <a:pPr marL="514350" indent="-514350"/>
            <a:r>
              <a:rPr lang="el-GR" sz="2000" dirty="0"/>
              <a:t>Οι ειδικές υδρογεωλογικές μελέτες και εκθέσεις εντάσσονται στην κατηγορία (20) «Γεωλογικές, υδρογεωλογικές και γεωφυσικές μελέτες και έρευνες» του άρθ. 2 παρ. 1 του Ν. 3316/2005 (ΦΕΚ 42 Α΄/22-02-2005), όπως κάθε φορά ισχύει και εκπονούνται από μελετητές κατόχους μελετητικού πτυχίου ανάλογου γνωστικού αντικειμένου, κατά τα οριζόμενα στο ΠΔ 344/2000 (ΦΕΚ 297/Α/29-12-2000). </a:t>
            </a:r>
            <a:endParaRPr lang="el-GR" sz="2000" dirty="0" smtClean="0"/>
          </a:p>
          <a:p>
            <a:pPr marL="514350" indent="-514350"/>
            <a:r>
              <a:rPr lang="el-GR" sz="2000" dirty="0" smtClean="0"/>
              <a:t>Εν </a:t>
            </a:r>
            <a:r>
              <a:rPr lang="el-GR" sz="2000" dirty="0"/>
              <a:t>συνεχεία, παρατίθεται ο κατάλογος των ερευνητικών εργασιών που μπορούν να συμβάλλουν στην εκπόνηση των ειδικών υδρογεωλογικών μελετών/εκθέσεων. Από τον κατάλογο επιλέγονται κατά περίπτωση οι κατάλληλες εργασίες με βάση τους σκοπούς και τις απαιτήσεις της μελέτης</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1477</Words>
  <Application>Microsoft Office PowerPoint</Application>
  <PresentationFormat>On-screen Show (4:3)</PresentationFormat>
  <Paragraphs>92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Ειδικές Υδρογεωλογικές Μελέτες και Εκθέσεις Τεχνικές προδιαγραφές  (Ειδική Γραμματεία Υδάτων)</vt:lpstr>
      <vt:lpstr>Α. Γενικά</vt:lpstr>
      <vt:lpstr>Β. Πεδία εφαρμογής</vt:lpstr>
      <vt:lpstr>Β.1. Ζώνες Προστασίας Υπόγειων Υδατικών Συστημάτων (ΥΥΣ)</vt:lpstr>
      <vt:lpstr>Β.2. Αναβάθμιση της κακής ποσοτικής και ποιοτικής κατάστασης ΥΥΣ που έχει προκληθεί από ανθρωπογενείς επεμβάσεις, περιλαμβανομένης και της φυσικής υφαλμύρινσης, όπως καθορίζεται στα Σχέδια Διαχείρισης Λεκανών Απορροής Ποταμών.</vt:lpstr>
      <vt:lpstr>Β.3. Εφαρμογή τεχνητού εμπλουτισμού Υπόγειων Υδατικών Συστημάτων (ΥΥΣ)</vt:lpstr>
      <vt:lpstr>Β.3. Εφαρμογή τεχνητού εμπλουτισμού Υπόγειων Υδατικών Συστημάτων (ΥΥΣ)</vt:lpstr>
      <vt:lpstr>Β.4. Κάλυψη αναγκών ύδρευσης από Υπόγεια Υδατικά Συστήματα (ΥΥΣ)</vt:lpstr>
      <vt:lpstr>Γ. Εργασίες των ειδικών υδρογεωλογικών μελετών και εκθέσεων</vt:lpstr>
      <vt:lpstr>Γ. Εργασίες των ειδικών υδρογεωλογικών μελετών και εκθέσεων</vt:lpstr>
      <vt:lpstr>Γ. Εργασίες των ειδικών υδρογεωλογικών μελετών και εκθέσεων</vt:lpstr>
      <vt:lpstr>Δ. Περιεχόμενα ειδικής υδρογελογικής μελέτης και έκθεσης</vt:lpstr>
      <vt:lpstr>Περιεχόμενα Ειδικής Υδρογεωλογικής Έκθεσης </vt:lpstr>
      <vt:lpstr>Περιεχόμενα Ειδικής Υδρογεωλογικής Έκθεσης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Ειδικές Υδρογεωλογικές Μελέτες και Εκθέσεις Τεχνικές προδιαγραφές  (Ειδική Γραμματεία Υδάτων)</dc:title>
  <dc:creator>Manolis</dc:creator>
  <cp:lastModifiedBy>Manolis</cp:lastModifiedBy>
  <cp:revision>1</cp:revision>
  <dcterms:created xsi:type="dcterms:W3CDTF">2021-05-19T05:31:10Z</dcterms:created>
  <dcterms:modified xsi:type="dcterms:W3CDTF">2021-05-19T05:58:37Z</dcterms:modified>
</cp:coreProperties>
</file>