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xls" ContentType="application/vnd.ms-exce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bin" ContentType="application/vnd.openxmlformats-officedocument.oleObject"/>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56" r:id="rId2"/>
    <p:sldId id="257" r:id="rId3"/>
    <p:sldId id="262" r:id="rId4"/>
    <p:sldId id="263" r:id="rId5"/>
    <p:sldId id="258" r:id="rId6"/>
    <p:sldId id="287" r:id="rId7"/>
    <p:sldId id="285" r:id="rId8"/>
    <p:sldId id="259" r:id="rId9"/>
    <p:sldId id="288" r:id="rId10"/>
    <p:sldId id="289" r:id="rId11"/>
    <p:sldId id="290" r:id="rId12"/>
    <p:sldId id="291" r:id="rId13"/>
    <p:sldId id="292" r:id="rId14"/>
    <p:sldId id="293" r:id="rId15"/>
    <p:sldId id="294" r:id="rId16"/>
    <p:sldId id="295" r:id="rId17"/>
    <p:sldId id="296" r:id="rId18"/>
    <p:sldId id="297" r:id="rId19"/>
    <p:sldId id="298" r:id="rId20"/>
    <p:sldId id="301" r:id="rId21"/>
    <p:sldId id="299" r:id="rId22"/>
    <p:sldId id="300" r:id="rId23"/>
    <p:sldId id="302" r:id="rId24"/>
    <p:sldId id="286" r:id="rId25"/>
    <p:sldId id="303" r:id="rId26"/>
    <p:sldId id="304" r:id="rId27"/>
    <p:sldId id="305" r:id="rId28"/>
    <p:sldId id="306" r:id="rId29"/>
    <p:sldId id="307" r:id="rId30"/>
    <p:sldId id="308" r:id="rId31"/>
    <p:sldId id="309" r:id="rId32"/>
    <p:sldId id="284" r:id="rId33"/>
  </p:sldIdLst>
  <p:sldSz cx="9144000" cy="6858000" type="screen4x3"/>
  <p:notesSz cx="6800850" cy="9850438"/>
  <p:defaultTextStyle>
    <a:defPPr>
      <a:defRPr lang="el-GR"/>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FFFF"/>
    <a:srgbClr val="009900"/>
    <a:srgbClr val="00FF00"/>
    <a:srgbClr val="0000FF"/>
    <a:srgbClr val="FF0000"/>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979" autoAdjust="0"/>
    <p:restoredTop sz="90929"/>
  </p:normalViewPr>
  <p:slideViewPr>
    <p:cSldViewPr>
      <p:cViewPr varScale="1">
        <p:scale>
          <a:sx n="147" d="100"/>
          <a:sy n="147" d="100"/>
        </p:scale>
        <p:origin x="-2394" y="-96"/>
      </p:cViewPr>
      <p:guideLst>
        <p:guide orient="horz" pos="2160"/>
        <p:guide pos="2880"/>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Lst>
  </p:outlin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_rels/viewProps.xml.rels><?xml version="1.0" encoding="UTF-8" standalone="yes"?>
<Relationships xmlns="http://schemas.openxmlformats.org/package/2006/relationships"><Relationship Id="rId8" Type="http://schemas.openxmlformats.org/officeDocument/2006/relationships/slide" Target="slides/slide10.xml"/><Relationship Id="rId13" Type="http://schemas.openxmlformats.org/officeDocument/2006/relationships/slide" Target="slides/slide15.xml"/><Relationship Id="rId18" Type="http://schemas.openxmlformats.org/officeDocument/2006/relationships/slide" Target="slides/slide20.xml"/><Relationship Id="rId26" Type="http://schemas.openxmlformats.org/officeDocument/2006/relationships/slide" Target="slides/slide29.xml"/><Relationship Id="rId3" Type="http://schemas.openxmlformats.org/officeDocument/2006/relationships/slide" Target="slides/slide5.xml"/><Relationship Id="rId21" Type="http://schemas.openxmlformats.org/officeDocument/2006/relationships/slide" Target="slides/slide24.xml"/><Relationship Id="rId7" Type="http://schemas.openxmlformats.org/officeDocument/2006/relationships/slide" Target="slides/slide9.xml"/><Relationship Id="rId12" Type="http://schemas.openxmlformats.org/officeDocument/2006/relationships/slide" Target="slides/slide14.xml"/><Relationship Id="rId17" Type="http://schemas.openxmlformats.org/officeDocument/2006/relationships/slide" Target="slides/slide19.xml"/><Relationship Id="rId25" Type="http://schemas.openxmlformats.org/officeDocument/2006/relationships/slide" Target="slides/slide28.xml"/><Relationship Id="rId2" Type="http://schemas.openxmlformats.org/officeDocument/2006/relationships/slide" Target="slides/slide2.xml"/><Relationship Id="rId16" Type="http://schemas.openxmlformats.org/officeDocument/2006/relationships/slide" Target="slides/slide18.xml"/><Relationship Id="rId20" Type="http://schemas.openxmlformats.org/officeDocument/2006/relationships/slide" Target="slides/slide22.xml"/><Relationship Id="rId29" Type="http://schemas.openxmlformats.org/officeDocument/2006/relationships/slide" Target="slides/slide32.xml"/><Relationship Id="rId1" Type="http://schemas.openxmlformats.org/officeDocument/2006/relationships/slide" Target="slides/slide1.xml"/><Relationship Id="rId6" Type="http://schemas.openxmlformats.org/officeDocument/2006/relationships/slide" Target="slides/slide8.xml"/><Relationship Id="rId11" Type="http://schemas.openxmlformats.org/officeDocument/2006/relationships/slide" Target="slides/slide13.xml"/><Relationship Id="rId24" Type="http://schemas.openxmlformats.org/officeDocument/2006/relationships/slide" Target="slides/slide27.xml"/><Relationship Id="rId5" Type="http://schemas.openxmlformats.org/officeDocument/2006/relationships/slide" Target="slides/slide7.xml"/><Relationship Id="rId15" Type="http://schemas.openxmlformats.org/officeDocument/2006/relationships/slide" Target="slides/slide17.xml"/><Relationship Id="rId23" Type="http://schemas.openxmlformats.org/officeDocument/2006/relationships/slide" Target="slides/slide26.xml"/><Relationship Id="rId28" Type="http://schemas.openxmlformats.org/officeDocument/2006/relationships/slide" Target="slides/slide31.xml"/><Relationship Id="rId10" Type="http://schemas.openxmlformats.org/officeDocument/2006/relationships/slide" Target="slides/slide12.xml"/><Relationship Id="rId19" Type="http://schemas.openxmlformats.org/officeDocument/2006/relationships/slide" Target="slides/slide21.xml"/><Relationship Id="rId4" Type="http://schemas.openxmlformats.org/officeDocument/2006/relationships/slide" Target="slides/slide6.xml"/><Relationship Id="rId9" Type="http://schemas.openxmlformats.org/officeDocument/2006/relationships/slide" Target="slides/slide11.xml"/><Relationship Id="rId14" Type="http://schemas.openxmlformats.org/officeDocument/2006/relationships/slide" Target="slides/slide16.xml"/><Relationship Id="rId22" Type="http://schemas.openxmlformats.org/officeDocument/2006/relationships/slide" Target="slides/slide25.xml"/><Relationship Id="rId27" Type="http://schemas.openxmlformats.org/officeDocument/2006/relationships/slide" Target="slides/slide30.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4.v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image" Target="../media/image1.wmf"/></Relationships>
</file>

<file path=ppt/drawings/_rels/vmlDrawing15.v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image" Target="../media/image1.wmf"/></Relationships>
</file>

<file path=ppt/drawings/_rels/vmlDrawing16.v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image" Target="../media/image1.w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31.v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image" Target="../media/image1.w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6.v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image" Target="../media/image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1026"/>
          <p:cNvSpPr>
            <a:spLocks noGrp="1" noChangeArrowheads="1"/>
          </p:cNvSpPr>
          <p:nvPr>
            <p:ph type="hdr" sz="quarter"/>
          </p:nvPr>
        </p:nvSpPr>
        <p:spPr bwMode="auto">
          <a:xfrm>
            <a:off x="0" y="0"/>
            <a:ext cx="2947988" cy="493713"/>
          </a:xfrm>
          <a:prstGeom prst="rect">
            <a:avLst/>
          </a:prstGeom>
          <a:noFill/>
          <a:ln w="9525">
            <a:noFill/>
            <a:miter lim="800000"/>
            <a:headEnd/>
            <a:tailEnd/>
          </a:ln>
          <a:effectLst/>
        </p:spPr>
        <p:txBody>
          <a:bodyPr vert="horz" wrap="square" lIns="92300" tIns="46150" rIns="92300" bIns="46150" numCol="1" anchor="t" anchorCtr="0" compatLnSpc="1">
            <a:prstTxWarp prst="textNoShape">
              <a:avLst/>
            </a:prstTxWarp>
          </a:bodyPr>
          <a:lstStyle>
            <a:lvl1pPr defTabSz="922338">
              <a:defRPr sz="1200"/>
            </a:lvl1pPr>
          </a:lstStyle>
          <a:p>
            <a:endParaRPr lang="el-GR"/>
          </a:p>
        </p:txBody>
      </p:sp>
      <p:sp>
        <p:nvSpPr>
          <p:cNvPr id="34819" name="Rectangle 1027"/>
          <p:cNvSpPr>
            <a:spLocks noGrp="1" noChangeArrowheads="1"/>
          </p:cNvSpPr>
          <p:nvPr>
            <p:ph type="dt" sz="quarter" idx="1"/>
          </p:nvPr>
        </p:nvSpPr>
        <p:spPr bwMode="auto">
          <a:xfrm>
            <a:off x="3852863" y="0"/>
            <a:ext cx="2947987" cy="493713"/>
          </a:xfrm>
          <a:prstGeom prst="rect">
            <a:avLst/>
          </a:prstGeom>
          <a:noFill/>
          <a:ln w="9525">
            <a:noFill/>
            <a:miter lim="800000"/>
            <a:headEnd/>
            <a:tailEnd/>
          </a:ln>
          <a:effectLst/>
        </p:spPr>
        <p:txBody>
          <a:bodyPr vert="horz" wrap="square" lIns="92300" tIns="46150" rIns="92300" bIns="46150" numCol="1" anchor="t" anchorCtr="0" compatLnSpc="1">
            <a:prstTxWarp prst="textNoShape">
              <a:avLst/>
            </a:prstTxWarp>
          </a:bodyPr>
          <a:lstStyle>
            <a:lvl1pPr algn="r" defTabSz="922338">
              <a:defRPr sz="1200"/>
            </a:lvl1pPr>
          </a:lstStyle>
          <a:p>
            <a:endParaRPr lang="el-GR"/>
          </a:p>
        </p:txBody>
      </p:sp>
      <p:sp>
        <p:nvSpPr>
          <p:cNvPr id="34820" name="Rectangle 1028"/>
          <p:cNvSpPr>
            <a:spLocks noGrp="1" noChangeArrowheads="1"/>
          </p:cNvSpPr>
          <p:nvPr>
            <p:ph type="ftr" sz="quarter" idx="2"/>
          </p:nvPr>
        </p:nvSpPr>
        <p:spPr bwMode="auto">
          <a:xfrm>
            <a:off x="0" y="9356725"/>
            <a:ext cx="2947988" cy="493713"/>
          </a:xfrm>
          <a:prstGeom prst="rect">
            <a:avLst/>
          </a:prstGeom>
          <a:noFill/>
          <a:ln w="9525">
            <a:noFill/>
            <a:miter lim="800000"/>
            <a:headEnd/>
            <a:tailEnd/>
          </a:ln>
          <a:effectLst/>
        </p:spPr>
        <p:txBody>
          <a:bodyPr vert="horz" wrap="square" lIns="92300" tIns="46150" rIns="92300" bIns="46150" numCol="1" anchor="b" anchorCtr="0" compatLnSpc="1">
            <a:prstTxWarp prst="textNoShape">
              <a:avLst/>
            </a:prstTxWarp>
          </a:bodyPr>
          <a:lstStyle>
            <a:lvl1pPr defTabSz="922338">
              <a:defRPr sz="1200"/>
            </a:lvl1pPr>
          </a:lstStyle>
          <a:p>
            <a:endParaRPr lang="el-GR"/>
          </a:p>
        </p:txBody>
      </p:sp>
      <p:sp>
        <p:nvSpPr>
          <p:cNvPr id="34821" name="Rectangle 1029"/>
          <p:cNvSpPr>
            <a:spLocks noGrp="1" noChangeArrowheads="1"/>
          </p:cNvSpPr>
          <p:nvPr>
            <p:ph type="sldNum" sz="quarter" idx="3"/>
          </p:nvPr>
        </p:nvSpPr>
        <p:spPr bwMode="auto">
          <a:xfrm>
            <a:off x="3852863" y="9356725"/>
            <a:ext cx="2947987" cy="493713"/>
          </a:xfrm>
          <a:prstGeom prst="rect">
            <a:avLst/>
          </a:prstGeom>
          <a:noFill/>
          <a:ln w="9525">
            <a:noFill/>
            <a:miter lim="800000"/>
            <a:headEnd/>
            <a:tailEnd/>
          </a:ln>
          <a:effectLst/>
        </p:spPr>
        <p:txBody>
          <a:bodyPr vert="horz" wrap="square" lIns="92300" tIns="46150" rIns="92300" bIns="46150" numCol="1" anchor="b" anchorCtr="0" compatLnSpc="1">
            <a:prstTxWarp prst="textNoShape">
              <a:avLst/>
            </a:prstTxWarp>
          </a:bodyPr>
          <a:lstStyle>
            <a:lvl1pPr algn="r" defTabSz="922338">
              <a:defRPr sz="1200"/>
            </a:lvl1pPr>
          </a:lstStyle>
          <a:p>
            <a:fld id="{A48EDC90-F72C-47AF-854D-AFF3B32EF9B8}" type="slidenum">
              <a:rPr lang="el-GR"/>
              <a:pPr/>
              <a:t>‹#›</a:t>
            </a:fld>
            <a:endParaRPr lang="el-G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l-GR"/>
          </a:p>
        </p:txBody>
      </p:sp>
      <p:sp>
        <p:nvSpPr>
          <p:cNvPr id="63491" name="Rectangle 3"/>
          <p:cNvSpPr>
            <a:spLocks noGrp="1" noChangeArrowheads="1"/>
          </p:cNvSpPr>
          <p:nvPr>
            <p:ph type="dt" idx="1"/>
          </p:nvPr>
        </p:nvSpPr>
        <p:spPr bwMode="auto">
          <a:xfrm>
            <a:off x="3886200" y="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l-GR"/>
          </a:p>
        </p:txBody>
      </p:sp>
      <p:sp>
        <p:nvSpPr>
          <p:cNvPr id="63492" name="Rectangle 4"/>
          <p:cNvSpPr>
            <a:spLocks noChangeArrowheads="1" noTextEdit="1"/>
          </p:cNvSpPr>
          <p:nvPr>
            <p:ph type="sldImg" idx="2"/>
          </p:nvPr>
        </p:nvSpPr>
        <p:spPr bwMode="auto">
          <a:xfrm>
            <a:off x="952500" y="762000"/>
            <a:ext cx="4876800" cy="3657600"/>
          </a:xfrm>
          <a:prstGeom prst="rect">
            <a:avLst/>
          </a:prstGeom>
          <a:noFill/>
          <a:ln w="9525">
            <a:solidFill>
              <a:srgbClr val="000000"/>
            </a:solidFill>
            <a:miter lim="800000"/>
            <a:headEnd/>
            <a:tailEnd/>
          </a:ln>
          <a:effectLst/>
        </p:spPr>
      </p:sp>
      <p:sp>
        <p:nvSpPr>
          <p:cNvPr id="63493" name="Rectangle 5"/>
          <p:cNvSpPr>
            <a:spLocks noGrp="1" noChangeArrowheads="1"/>
          </p:cNvSpPr>
          <p:nvPr>
            <p:ph type="body" sz="quarter" idx="3"/>
          </p:nvPr>
        </p:nvSpPr>
        <p:spPr bwMode="auto">
          <a:xfrm>
            <a:off x="914400" y="4648200"/>
            <a:ext cx="49530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63494" name="Rectangle 6"/>
          <p:cNvSpPr>
            <a:spLocks noGrp="1" noChangeArrowheads="1"/>
          </p:cNvSpPr>
          <p:nvPr>
            <p:ph type="ftr" sz="quarter" idx="4"/>
          </p:nvPr>
        </p:nvSpPr>
        <p:spPr bwMode="auto">
          <a:xfrm>
            <a:off x="0" y="93726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l-GR"/>
          </a:p>
        </p:txBody>
      </p:sp>
      <p:sp>
        <p:nvSpPr>
          <p:cNvPr id="63495" name="Rectangle 7"/>
          <p:cNvSpPr>
            <a:spLocks noGrp="1" noChangeArrowheads="1"/>
          </p:cNvSpPr>
          <p:nvPr>
            <p:ph type="sldNum" sz="quarter" idx="5"/>
          </p:nvPr>
        </p:nvSpPr>
        <p:spPr bwMode="auto">
          <a:xfrm>
            <a:off x="3886200" y="9372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BA0C992B-FEF1-4681-ABD7-2BF6640EEE52}" type="slidenum">
              <a:rPr lang="el-GR"/>
              <a:pPr/>
              <a:t>‹#›</a:t>
            </a:fld>
            <a:endParaRPr lang="el-G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Times New Roman" pitchFamily="18" charset="0"/>
        <a:ea typeface="+mn-ea"/>
        <a:cs typeface="+mn-cs"/>
      </a:defRPr>
    </a:lvl1pPr>
    <a:lvl2pPr marL="457200" algn="l" rtl="0" fontAlgn="base">
      <a:spcBef>
        <a:spcPct val="30000"/>
      </a:spcBef>
      <a:spcAft>
        <a:spcPct val="0"/>
      </a:spcAft>
      <a:defRPr sz="1200" kern="1200">
        <a:solidFill>
          <a:schemeClr val="tx1"/>
        </a:solidFill>
        <a:latin typeface="Times New Roman" pitchFamily="18" charset="0"/>
        <a:ea typeface="+mn-ea"/>
        <a:cs typeface="+mn-cs"/>
      </a:defRPr>
    </a:lvl2pPr>
    <a:lvl3pPr marL="914400" algn="l" rtl="0" fontAlgn="base">
      <a:spcBef>
        <a:spcPct val="30000"/>
      </a:spcBef>
      <a:spcAft>
        <a:spcPct val="0"/>
      </a:spcAft>
      <a:defRPr sz="1200" kern="1200">
        <a:solidFill>
          <a:schemeClr val="tx1"/>
        </a:solidFill>
        <a:latin typeface="Times New Roman" pitchFamily="18" charset="0"/>
        <a:ea typeface="+mn-ea"/>
        <a:cs typeface="+mn-cs"/>
      </a:defRPr>
    </a:lvl3pPr>
    <a:lvl4pPr marL="1371600" algn="l" rtl="0" fontAlgn="base">
      <a:spcBef>
        <a:spcPct val="30000"/>
      </a:spcBef>
      <a:spcAft>
        <a:spcPct val="0"/>
      </a:spcAft>
      <a:defRPr sz="1200" kern="1200">
        <a:solidFill>
          <a:schemeClr val="tx1"/>
        </a:solidFill>
        <a:latin typeface="Times New Roman" pitchFamily="18" charset="0"/>
        <a:ea typeface="+mn-ea"/>
        <a:cs typeface="+mn-cs"/>
      </a:defRPr>
    </a:lvl4pPr>
    <a:lvl5pPr marL="1828800" algn="l" rtl="0" fontAlgn="base">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63985218-8130-4FCE-88D9-3F11D2E506C5}" type="slidenum">
              <a:rPr lang="el-G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B98E77A7-703C-4CE7-985A-C1B2A190F461}" type="slidenum">
              <a:rPr lang="el-G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609600"/>
            <a:ext cx="1676400" cy="5486400"/>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1752600" y="609600"/>
            <a:ext cx="48768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50655799-56C3-4295-8D05-048F0191CEDC}" type="slidenum">
              <a:rPr lang="el-GR"/>
              <a:pPr/>
              <a:t>‹#›</a:t>
            </a:fld>
            <a:endParaRPr lang="el-G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1E476936-C9AC-4CCB-80B4-A46055DF590D}" type="slidenum">
              <a:rPr lang="el-G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l-GR"/>
          </a:p>
        </p:txBody>
      </p:sp>
      <p:sp>
        <p:nvSpPr>
          <p:cNvPr id="5" name="Footer Placeholder 4"/>
          <p:cNvSpPr>
            <a:spLocks noGrp="1"/>
          </p:cNvSpPr>
          <p:nvPr>
            <p:ph type="ftr" sz="quarter" idx="11"/>
          </p:nvPr>
        </p:nvSpPr>
        <p:spPr/>
        <p:txBody>
          <a:bodyPr/>
          <a:lstStyle>
            <a:lvl1pPr>
              <a:defRPr/>
            </a:lvl1pPr>
          </a:lstStyle>
          <a:p>
            <a:endParaRPr lang="el-GR"/>
          </a:p>
        </p:txBody>
      </p:sp>
      <p:sp>
        <p:nvSpPr>
          <p:cNvPr id="6" name="Slide Number Placeholder 5"/>
          <p:cNvSpPr>
            <a:spLocks noGrp="1"/>
          </p:cNvSpPr>
          <p:nvPr>
            <p:ph type="sldNum" sz="quarter" idx="12"/>
          </p:nvPr>
        </p:nvSpPr>
        <p:spPr/>
        <p:txBody>
          <a:bodyPr/>
          <a:lstStyle>
            <a:lvl1pPr>
              <a:defRPr/>
            </a:lvl1pPr>
          </a:lstStyle>
          <a:p>
            <a:fld id="{398D6F50-D756-4A13-B210-A9C717170670}" type="slidenum">
              <a:rPr lang="el-G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1752600" y="1981200"/>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5181600" y="1981200"/>
            <a:ext cx="3276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lvl1pPr>
              <a:defRPr/>
            </a:lvl1pPr>
          </a:lstStyle>
          <a:p>
            <a:endParaRPr lang="el-GR"/>
          </a:p>
        </p:txBody>
      </p:sp>
      <p:sp>
        <p:nvSpPr>
          <p:cNvPr id="6" name="Footer Placeholder 5"/>
          <p:cNvSpPr>
            <a:spLocks noGrp="1"/>
          </p:cNvSpPr>
          <p:nvPr>
            <p:ph type="ftr" sz="quarter" idx="11"/>
          </p:nvPr>
        </p:nvSpPr>
        <p:spPr/>
        <p:txBody>
          <a:bodyPr/>
          <a:lstStyle>
            <a:lvl1pPr>
              <a:defRPr/>
            </a:lvl1pPr>
          </a:lstStyle>
          <a:p>
            <a:endParaRPr lang="el-GR"/>
          </a:p>
        </p:txBody>
      </p:sp>
      <p:sp>
        <p:nvSpPr>
          <p:cNvPr id="7" name="Slide Number Placeholder 6"/>
          <p:cNvSpPr>
            <a:spLocks noGrp="1"/>
          </p:cNvSpPr>
          <p:nvPr>
            <p:ph type="sldNum" sz="quarter" idx="12"/>
          </p:nvPr>
        </p:nvSpPr>
        <p:spPr/>
        <p:txBody>
          <a:bodyPr/>
          <a:lstStyle>
            <a:lvl1pPr>
              <a:defRPr/>
            </a:lvl1pPr>
          </a:lstStyle>
          <a:p>
            <a:fld id="{47D17702-4F0A-4C48-84A9-89C65B6BECB3}" type="slidenum">
              <a:rPr lang="el-G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lvl1pPr>
              <a:defRPr/>
            </a:lvl1pPr>
          </a:lstStyle>
          <a:p>
            <a:endParaRPr lang="el-GR"/>
          </a:p>
        </p:txBody>
      </p:sp>
      <p:sp>
        <p:nvSpPr>
          <p:cNvPr id="8" name="Footer Placeholder 7"/>
          <p:cNvSpPr>
            <a:spLocks noGrp="1"/>
          </p:cNvSpPr>
          <p:nvPr>
            <p:ph type="ftr" sz="quarter" idx="11"/>
          </p:nvPr>
        </p:nvSpPr>
        <p:spPr/>
        <p:txBody>
          <a:bodyPr/>
          <a:lstStyle>
            <a:lvl1pPr>
              <a:defRPr/>
            </a:lvl1pPr>
          </a:lstStyle>
          <a:p>
            <a:endParaRPr lang="el-GR"/>
          </a:p>
        </p:txBody>
      </p:sp>
      <p:sp>
        <p:nvSpPr>
          <p:cNvPr id="9" name="Slide Number Placeholder 8"/>
          <p:cNvSpPr>
            <a:spLocks noGrp="1"/>
          </p:cNvSpPr>
          <p:nvPr>
            <p:ph type="sldNum" sz="quarter" idx="12"/>
          </p:nvPr>
        </p:nvSpPr>
        <p:spPr/>
        <p:txBody>
          <a:bodyPr/>
          <a:lstStyle>
            <a:lvl1pPr>
              <a:defRPr/>
            </a:lvl1pPr>
          </a:lstStyle>
          <a:p>
            <a:fld id="{6CB292F3-05DA-4A97-8B41-648907AE3760}" type="slidenum">
              <a:rPr lang="el-G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lvl1pPr>
              <a:defRPr/>
            </a:lvl1pPr>
          </a:lstStyle>
          <a:p>
            <a:endParaRPr lang="el-GR"/>
          </a:p>
        </p:txBody>
      </p:sp>
      <p:sp>
        <p:nvSpPr>
          <p:cNvPr id="4" name="Footer Placeholder 3"/>
          <p:cNvSpPr>
            <a:spLocks noGrp="1"/>
          </p:cNvSpPr>
          <p:nvPr>
            <p:ph type="ftr" sz="quarter" idx="11"/>
          </p:nvPr>
        </p:nvSpPr>
        <p:spPr/>
        <p:txBody>
          <a:bodyPr/>
          <a:lstStyle>
            <a:lvl1pPr>
              <a:defRPr/>
            </a:lvl1pPr>
          </a:lstStyle>
          <a:p>
            <a:endParaRPr lang="el-GR"/>
          </a:p>
        </p:txBody>
      </p:sp>
      <p:sp>
        <p:nvSpPr>
          <p:cNvPr id="5" name="Slide Number Placeholder 4"/>
          <p:cNvSpPr>
            <a:spLocks noGrp="1"/>
          </p:cNvSpPr>
          <p:nvPr>
            <p:ph type="sldNum" sz="quarter" idx="12"/>
          </p:nvPr>
        </p:nvSpPr>
        <p:spPr/>
        <p:txBody>
          <a:bodyPr/>
          <a:lstStyle>
            <a:lvl1pPr>
              <a:defRPr/>
            </a:lvl1pPr>
          </a:lstStyle>
          <a:p>
            <a:fld id="{A0EB4A7A-AB0F-4566-9C7D-2F376916F9E2}" type="slidenum">
              <a:rPr lang="el-G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l-GR"/>
          </a:p>
        </p:txBody>
      </p:sp>
      <p:sp>
        <p:nvSpPr>
          <p:cNvPr id="3" name="Footer Placeholder 2"/>
          <p:cNvSpPr>
            <a:spLocks noGrp="1"/>
          </p:cNvSpPr>
          <p:nvPr>
            <p:ph type="ftr" sz="quarter" idx="11"/>
          </p:nvPr>
        </p:nvSpPr>
        <p:spPr/>
        <p:txBody>
          <a:bodyPr/>
          <a:lstStyle>
            <a:lvl1pPr>
              <a:defRPr/>
            </a:lvl1pPr>
          </a:lstStyle>
          <a:p>
            <a:endParaRPr lang="el-GR"/>
          </a:p>
        </p:txBody>
      </p:sp>
      <p:sp>
        <p:nvSpPr>
          <p:cNvPr id="4" name="Slide Number Placeholder 3"/>
          <p:cNvSpPr>
            <a:spLocks noGrp="1"/>
          </p:cNvSpPr>
          <p:nvPr>
            <p:ph type="sldNum" sz="quarter" idx="12"/>
          </p:nvPr>
        </p:nvSpPr>
        <p:spPr/>
        <p:txBody>
          <a:bodyPr/>
          <a:lstStyle>
            <a:lvl1pPr>
              <a:defRPr/>
            </a:lvl1pPr>
          </a:lstStyle>
          <a:p>
            <a:fld id="{AA7CCDF3-F296-468C-A616-742082A69A8F}" type="slidenum">
              <a:rPr lang="el-G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l-GR"/>
          </a:p>
        </p:txBody>
      </p:sp>
      <p:sp>
        <p:nvSpPr>
          <p:cNvPr id="6" name="Footer Placeholder 5"/>
          <p:cNvSpPr>
            <a:spLocks noGrp="1"/>
          </p:cNvSpPr>
          <p:nvPr>
            <p:ph type="ftr" sz="quarter" idx="11"/>
          </p:nvPr>
        </p:nvSpPr>
        <p:spPr/>
        <p:txBody>
          <a:bodyPr/>
          <a:lstStyle>
            <a:lvl1pPr>
              <a:defRPr/>
            </a:lvl1pPr>
          </a:lstStyle>
          <a:p>
            <a:endParaRPr lang="el-GR"/>
          </a:p>
        </p:txBody>
      </p:sp>
      <p:sp>
        <p:nvSpPr>
          <p:cNvPr id="7" name="Slide Number Placeholder 6"/>
          <p:cNvSpPr>
            <a:spLocks noGrp="1"/>
          </p:cNvSpPr>
          <p:nvPr>
            <p:ph type="sldNum" sz="quarter" idx="12"/>
          </p:nvPr>
        </p:nvSpPr>
        <p:spPr/>
        <p:txBody>
          <a:bodyPr/>
          <a:lstStyle>
            <a:lvl1pPr>
              <a:defRPr/>
            </a:lvl1pPr>
          </a:lstStyle>
          <a:p>
            <a:fld id="{23149EDF-883B-4812-9B46-3B218E590D41}" type="slidenum">
              <a:rPr lang="el-G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l-GR"/>
          </a:p>
        </p:txBody>
      </p:sp>
      <p:sp>
        <p:nvSpPr>
          <p:cNvPr id="6" name="Footer Placeholder 5"/>
          <p:cNvSpPr>
            <a:spLocks noGrp="1"/>
          </p:cNvSpPr>
          <p:nvPr>
            <p:ph type="ftr" sz="quarter" idx="11"/>
          </p:nvPr>
        </p:nvSpPr>
        <p:spPr/>
        <p:txBody>
          <a:bodyPr/>
          <a:lstStyle>
            <a:lvl1pPr>
              <a:defRPr/>
            </a:lvl1pPr>
          </a:lstStyle>
          <a:p>
            <a:endParaRPr lang="el-GR"/>
          </a:p>
        </p:txBody>
      </p:sp>
      <p:sp>
        <p:nvSpPr>
          <p:cNvPr id="7" name="Slide Number Placeholder 6"/>
          <p:cNvSpPr>
            <a:spLocks noGrp="1"/>
          </p:cNvSpPr>
          <p:nvPr>
            <p:ph type="sldNum" sz="quarter" idx="12"/>
          </p:nvPr>
        </p:nvSpPr>
        <p:spPr/>
        <p:txBody>
          <a:bodyPr/>
          <a:lstStyle>
            <a:lvl1pPr>
              <a:defRPr/>
            </a:lvl1pPr>
          </a:lstStyle>
          <a:p>
            <a:fld id="{A11965BF-353C-4007-B6A3-6161BECDD44D}" type="slidenum">
              <a:rPr lang="el-G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FFCC"/>
            </a:gs>
            <a:gs pos="100000">
              <a:srgbClr val="66FFFF"/>
            </a:gs>
          </a:gsLst>
          <a:lin ang="5400000" scaled="1"/>
        </a:gradFill>
        <a:effectLst/>
      </p:bgPr>
    </p:bg>
    <p:spTree>
      <p:nvGrpSpPr>
        <p:cNvPr id="1" name=""/>
        <p:cNvGrpSpPr/>
        <p:nvPr/>
      </p:nvGrpSpPr>
      <p:grpSpPr>
        <a:xfrm>
          <a:off x="0" y="0"/>
          <a:ext cx="0" cy="0"/>
          <a:chOff x="0" y="0"/>
          <a:chExt cx="0" cy="0"/>
        </a:xfrm>
      </p:grpSpPr>
      <p:sp>
        <p:nvSpPr>
          <p:cNvPr id="1033" name="Rectangle 9"/>
          <p:cNvSpPr>
            <a:spLocks noChangeArrowheads="1"/>
          </p:cNvSpPr>
          <p:nvPr userDrawn="1"/>
        </p:nvSpPr>
        <p:spPr bwMode="auto">
          <a:xfrm rot="5400000">
            <a:off x="3886200" y="-3886200"/>
            <a:ext cx="1371600" cy="9144000"/>
          </a:xfrm>
          <a:prstGeom prst="rect">
            <a:avLst/>
          </a:prstGeom>
          <a:gradFill rotWithShape="0">
            <a:gsLst>
              <a:gs pos="0">
                <a:srgbClr val="0000FF"/>
              </a:gs>
              <a:gs pos="100000">
                <a:srgbClr val="00FFFF"/>
              </a:gs>
            </a:gsLst>
            <a:lin ang="0" scaled="1"/>
          </a:gradFill>
          <a:ln w="9525">
            <a:noFill/>
            <a:miter lim="800000"/>
            <a:headEnd/>
            <a:tailEnd/>
          </a:ln>
          <a:effectLst>
            <a:outerShdw dist="35921" dir="2700000" algn="ctr" rotWithShape="0">
              <a:srgbClr val="0000FF"/>
            </a:outerShdw>
          </a:effectLst>
        </p:spPr>
        <p:txBody>
          <a:bodyPr wrap="none" anchor="ctr"/>
          <a:lstStyle/>
          <a:p>
            <a:endParaRPr lang="el-GR"/>
          </a:p>
        </p:txBody>
      </p:sp>
      <p:sp>
        <p:nvSpPr>
          <p:cNvPr id="1026" name="Rectangle 2"/>
          <p:cNvSpPr>
            <a:spLocks noGrp="1" noChangeArrowheads="1"/>
          </p:cNvSpPr>
          <p:nvPr>
            <p:ph type="title"/>
          </p:nvPr>
        </p:nvSpPr>
        <p:spPr bwMode="auto">
          <a:xfrm>
            <a:off x="1752600" y="609600"/>
            <a:ext cx="6705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l-GR" smtClean="0"/>
              <a:t>Κάντε κλικ για να επεξεργαστείτε τον τίτλο</a:t>
            </a:r>
          </a:p>
        </p:txBody>
      </p:sp>
      <p:sp>
        <p:nvSpPr>
          <p:cNvPr id="1027" name="Rectangle 3"/>
          <p:cNvSpPr>
            <a:spLocks noGrp="1" noChangeArrowheads="1"/>
          </p:cNvSpPr>
          <p:nvPr>
            <p:ph type="body" idx="1"/>
          </p:nvPr>
        </p:nvSpPr>
        <p:spPr bwMode="auto">
          <a:xfrm>
            <a:off x="1752600" y="1981200"/>
            <a:ext cx="6705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smtClean="0"/>
              <a:t>Κάντε κλικ για να επεξεργαστείτε τα στυλ κειμένου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endParaRPr lang="el-G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endParaRPr lang="el-GR"/>
          </a:p>
        </p:txBody>
      </p:sp>
      <p:sp>
        <p:nvSpPr>
          <p:cNvPr id="1030" name="Rectangle 6"/>
          <p:cNvSpPr>
            <a:spLocks noGrp="1" noChangeArrowheads="1"/>
          </p:cNvSpPr>
          <p:nvPr>
            <p:ph type="sldNum" sz="quarter" idx="4"/>
          </p:nvPr>
        </p:nvSpPr>
        <p:spPr bwMode="auto">
          <a:xfrm>
            <a:off x="304800" y="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100">
                <a:solidFill>
                  <a:srgbClr val="66FFFF"/>
                </a:solidFill>
                <a:latin typeface="+mn-lt"/>
              </a:defRPr>
            </a:lvl1pPr>
          </a:lstStyle>
          <a:p>
            <a:fld id="{0B8EED02-8324-4FF7-8E1A-70E80EE0DE53}" type="slidenum">
              <a:rPr lang="el-GR"/>
              <a:pPr/>
              <a:t>‹#›</a:t>
            </a:fld>
            <a:endParaRPr lang="el-GR"/>
          </a:p>
        </p:txBody>
      </p:sp>
      <p:sp>
        <p:nvSpPr>
          <p:cNvPr id="1031" name="Rectangle 7"/>
          <p:cNvSpPr>
            <a:spLocks noChangeArrowheads="1"/>
          </p:cNvSpPr>
          <p:nvPr userDrawn="1"/>
        </p:nvSpPr>
        <p:spPr bwMode="auto">
          <a:xfrm>
            <a:off x="0" y="0"/>
            <a:ext cx="1752600" cy="6858000"/>
          </a:xfrm>
          <a:prstGeom prst="rect">
            <a:avLst/>
          </a:prstGeom>
          <a:gradFill rotWithShape="0">
            <a:gsLst>
              <a:gs pos="0">
                <a:srgbClr val="00FFFF"/>
              </a:gs>
              <a:gs pos="100000">
                <a:srgbClr val="0000FF"/>
              </a:gs>
            </a:gsLst>
            <a:lin ang="5400000" scaled="1"/>
          </a:gradFill>
          <a:ln w="9525">
            <a:noFill/>
            <a:miter lim="800000"/>
            <a:headEnd/>
            <a:tailEnd/>
          </a:ln>
          <a:effectLst>
            <a:outerShdw dist="35921" dir="2700000" algn="ctr" rotWithShape="0">
              <a:srgbClr val="0000FF"/>
            </a:outerShdw>
          </a:effectLst>
        </p:spPr>
        <p:txBody>
          <a:bodyPr wrap="none" anchor="ctr"/>
          <a:lstStyle/>
          <a:p>
            <a:endParaRPr lang="el-GR"/>
          </a:p>
        </p:txBody>
      </p:sp>
      <p:sp>
        <p:nvSpPr>
          <p:cNvPr id="1032" name="Text Box 8"/>
          <p:cNvSpPr txBox="1">
            <a:spLocks noChangeArrowheads="1"/>
          </p:cNvSpPr>
          <p:nvPr userDrawn="1"/>
        </p:nvSpPr>
        <p:spPr bwMode="auto">
          <a:xfrm>
            <a:off x="0" y="152400"/>
            <a:ext cx="1752600" cy="457200"/>
          </a:xfrm>
          <a:prstGeom prst="rect">
            <a:avLst/>
          </a:prstGeom>
          <a:noFill/>
          <a:ln w="9525">
            <a:noFill/>
            <a:miter lim="800000"/>
            <a:headEnd/>
            <a:tailEnd/>
          </a:ln>
          <a:effectLst/>
        </p:spPr>
        <p:txBody>
          <a:bodyPr>
            <a:spAutoFit/>
          </a:bodyPr>
          <a:lstStyle/>
          <a:p>
            <a:pPr algn="ctr"/>
            <a:r>
              <a:rPr lang="en-US" sz="1200">
                <a:solidFill>
                  <a:srgbClr val="0000FF"/>
                </a:solidFill>
                <a:latin typeface="Tahoma" pitchFamily="34" charset="0"/>
              </a:rPr>
              <a:t>TUCSON, ARIZONA</a:t>
            </a:r>
          </a:p>
          <a:p>
            <a:pPr algn="ctr"/>
            <a:r>
              <a:rPr lang="en-US" sz="1200">
                <a:solidFill>
                  <a:srgbClr val="0000FF"/>
                </a:solidFill>
                <a:latin typeface="Tahoma" pitchFamily="34" charset="0"/>
              </a:rPr>
              <a:t>JUNE 2001</a:t>
            </a:r>
            <a:endParaRPr lang="el-GR" sz="1200">
              <a:solidFill>
                <a:srgbClr val="0000FF"/>
              </a:solidFill>
              <a:latin typeface="Tahoma" pitchFamily="34" charset="0"/>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fontAlgn="base">
        <a:spcBef>
          <a:spcPct val="0"/>
        </a:spcBef>
        <a:spcAft>
          <a:spcPct val="0"/>
        </a:spcAft>
        <a:defRPr sz="3200">
          <a:solidFill>
            <a:schemeClr val="tx2"/>
          </a:solidFill>
          <a:latin typeface="+mj-lt"/>
          <a:ea typeface="+mj-ea"/>
          <a:cs typeface="+mj-cs"/>
        </a:defRPr>
      </a:lvl1pPr>
      <a:lvl2pPr algn="ctr" rtl="0" fontAlgn="base">
        <a:spcBef>
          <a:spcPct val="0"/>
        </a:spcBef>
        <a:spcAft>
          <a:spcPct val="0"/>
        </a:spcAft>
        <a:defRPr sz="3200">
          <a:solidFill>
            <a:schemeClr val="tx2"/>
          </a:solidFill>
          <a:latin typeface="Tahoma" pitchFamily="34" charset="0"/>
        </a:defRPr>
      </a:lvl2pPr>
      <a:lvl3pPr algn="ctr" rtl="0" fontAlgn="base">
        <a:spcBef>
          <a:spcPct val="0"/>
        </a:spcBef>
        <a:spcAft>
          <a:spcPct val="0"/>
        </a:spcAft>
        <a:defRPr sz="3200">
          <a:solidFill>
            <a:schemeClr val="tx2"/>
          </a:solidFill>
          <a:latin typeface="Tahoma" pitchFamily="34" charset="0"/>
        </a:defRPr>
      </a:lvl3pPr>
      <a:lvl4pPr algn="ctr" rtl="0" fontAlgn="base">
        <a:spcBef>
          <a:spcPct val="0"/>
        </a:spcBef>
        <a:spcAft>
          <a:spcPct val="0"/>
        </a:spcAft>
        <a:defRPr sz="3200">
          <a:solidFill>
            <a:schemeClr val="tx2"/>
          </a:solidFill>
          <a:latin typeface="Tahoma" pitchFamily="34" charset="0"/>
        </a:defRPr>
      </a:lvl4pPr>
      <a:lvl5pPr algn="ctr" rtl="0" fontAlgn="base">
        <a:spcBef>
          <a:spcPct val="0"/>
        </a:spcBef>
        <a:spcAft>
          <a:spcPct val="0"/>
        </a:spcAft>
        <a:defRPr sz="3200">
          <a:solidFill>
            <a:schemeClr val="tx2"/>
          </a:solidFill>
          <a:latin typeface="Tahoma" pitchFamily="34" charset="0"/>
        </a:defRPr>
      </a:lvl5pPr>
      <a:lvl6pPr marL="457200" algn="ctr" rtl="0" fontAlgn="base">
        <a:spcBef>
          <a:spcPct val="0"/>
        </a:spcBef>
        <a:spcAft>
          <a:spcPct val="0"/>
        </a:spcAft>
        <a:defRPr sz="3200">
          <a:solidFill>
            <a:schemeClr val="tx2"/>
          </a:solidFill>
          <a:latin typeface="Tahoma" pitchFamily="34" charset="0"/>
        </a:defRPr>
      </a:lvl6pPr>
      <a:lvl7pPr marL="914400" algn="ctr" rtl="0" fontAlgn="base">
        <a:spcBef>
          <a:spcPct val="0"/>
        </a:spcBef>
        <a:spcAft>
          <a:spcPct val="0"/>
        </a:spcAft>
        <a:defRPr sz="3200">
          <a:solidFill>
            <a:schemeClr val="tx2"/>
          </a:solidFill>
          <a:latin typeface="Tahoma" pitchFamily="34" charset="0"/>
        </a:defRPr>
      </a:lvl7pPr>
      <a:lvl8pPr marL="1371600" algn="ctr" rtl="0" fontAlgn="base">
        <a:spcBef>
          <a:spcPct val="0"/>
        </a:spcBef>
        <a:spcAft>
          <a:spcPct val="0"/>
        </a:spcAft>
        <a:defRPr sz="3200">
          <a:solidFill>
            <a:schemeClr val="tx2"/>
          </a:solidFill>
          <a:latin typeface="Tahoma" pitchFamily="34" charset="0"/>
        </a:defRPr>
      </a:lvl8pPr>
      <a:lvl9pPr marL="1828800" algn="ctr" rtl="0" fontAlgn="base">
        <a:spcBef>
          <a:spcPct val="0"/>
        </a:spcBef>
        <a:spcAft>
          <a:spcPct val="0"/>
        </a:spcAft>
        <a:defRPr sz="3200">
          <a:solidFill>
            <a:schemeClr val="tx2"/>
          </a:solidFill>
          <a:latin typeface="Tahoma" pitchFamily="34" charset="0"/>
        </a:defRPr>
      </a:lvl9pPr>
    </p:titleStyle>
    <p:bodyStyle>
      <a:lvl1pPr marL="342900" indent="-342900" algn="l" rtl="0" fontAlgn="base">
        <a:spcBef>
          <a:spcPct val="20000"/>
        </a:spcBef>
        <a:spcAft>
          <a:spcPct val="0"/>
        </a:spcAft>
        <a:buChar char="•"/>
        <a:defRPr sz="2800">
          <a:solidFill>
            <a:schemeClr val="tx1"/>
          </a:solidFill>
          <a:latin typeface="+mn-lt"/>
          <a:ea typeface="+mn-ea"/>
          <a:cs typeface="+mn-cs"/>
        </a:defRPr>
      </a:lvl1pPr>
      <a:lvl2pPr marL="742950" indent="-285750" algn="l" rtl="0" fontAlgn="base">
        <a:spcBef>
          <a:spcPct val="20000"/>
        </a:spcBef>
        <a:spcAft>
          <a:spcPct val="0"/>
        </a:spcAft>
        <a:buChar char="–"/>
        <a:defRPr sz="24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a:solidFill>
            <a:schemeClr val="tx1"/>
          </a:solidFill>
          <a:latin typeface="+mn-lt"/>
        </a:defRPr>
      </a:lvl4pPr>
      <a:lvl5pPr marL="2057400" indent="-228600" algn="l" rtl="0" fontAlgn="base">
        <a:spcBef>
          <a:spcPct val="20000"/>
        </a:spcBef>
        <a:spcAft>
          <a:spcPct val="0"/>
        </a:spcAft>
        <a:buChar char="»"/>
        <a:defRPr>
          <a:solidFill>
            <a:schemeClr val="tx1"/>
          </a:solidFill>
          <a:latin typeface="+mn-lt"/>
        </a:defRPr>
      </a:lvl5pPr>
      <a:lvl6pPr marL="2514600" indent="-228600" algn="l" rtl="0" fontAlgn="base">
        <a:spcBef>
          <a:spcPct val="20000"/>
        </a:spcBef>
        <a:spcAft>
          <a:spcPct val="0"/>
        </a:spcAft>
        <a:buChar char="»"/>
        <a:defRPr>
          <a:solidFill>
            <a:schemeClr val="tx1"/>
          </a:solidFill>
          <a:latin typeface="+mn-lt"/>
        </a:defRPr>
      </a:lvl6pPr>
      <a:lvl7pPr marL="2971800" indent="-228600" algn="l" rtl="0" fontAlgn="base">
        <a:spcBef>
          <a:spcPct val="20000"/>
        </a:spcBef>
        <a:spcAft>
          <a:spcPct val="0"/>
        </a:spcAft>
        <a:buChar char="»"/>
        <a:defRPr>
          <a:solidFill>
            <a:schemeClr val="tx1"/>
          </a:solidFill>
          <a:latin typeface="+mn-lt"/>
        </a:defRPr>
      </a:lvl7pPr>
      <a:lvl8pPr marL="3429000" indent="-228600" algn="l" rtl="0" fontAlgn="base">
        <a:spcBef>
          <a:spcPct val="20000"/>
        </a:spcBef>
        <a:spcAft>
          <a:spcPct val="0"/>
        </a:spcAft>
        <a:buChar char="»"/>
        <a:defRPr>
          <a:solidFill>
            <a:schemeClr val="tx1"/>
          </a:solidFill>
          <a:latin typeface="+mn-lt"/>
        </a:defRPr>
      </a:lvl8pPr>
      <a:lvl9pPr marL="3886200" indent="-228600" algn="l" rtl="0" fontAlgn="base">
        <a:spcBef>
          <a:spcPct val="20000"/>
        </a:spcBef>
        <a:spcAft>
          <a:spcPct val="0"/>
        </a:spcAft>
        <a:buChar char="»"/>
        <a:defRPr>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xml"/><Relationship Id="rId1" Type="http://schemas.openxmlformats.org/officeDocument/2006/relationships/vmlDrawing" Target="../drawings/vmlDrawing1.v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10.vml"/><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11.v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12.v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2.xml"/><Relationship Id="rId1" Type="http://schemas.openxmlformats.org/officeDocument/2006/relationships/vmlDrawing" Target="../drawings/vmlDrawing13.vml"/><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2.xml"/><Relationship Id="rId1" Type="http://schemas.openxmlformats.org/officeDocument/2006/relationships/vmlDrawing" Target="../drawings/vmlDrawing14.vml"/><Relationship Id="rId4" Type="http://schemas.openxmlformats.org/officeDocument/2006/relationships/oleObject" Target="../embeddings/Microsoft_Office_Excel_Chart2.xls"/></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2.xml"/><Relationship Id="rId1" Type="http://schemas.openxmlformats.org/officeDocument/2006/relationships/vmlDrawing" Target="../drawings/vmlDrawing15.vml"/><Relationship Id="rId4" Type="http://schemas.openxmlformats.org/officeDocument/2006/relationships/oleObject" Target="../embeddings/Microsoft_Office_Excel_Chart3.xls"/></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oleObject" Target="../embeddings/Microsoft_Office_Excel_Chart5.xls"/><Relationship Id="rId4" Type="http://schemas.openxmlformats.org/officeDocument/2006/relationships/oleObject" Target="../embeddings/Microsoft_Office_Excel_Chart4.xls"/></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2.xml"/><Relationship Id="rId1" Type="http://schemas.openxmlformats.org/officeDocument/2006/relationships/vmlDrawing" Target="../drawings/vmlDrawing17.v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18.vml"/></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Layout" Target="../slideLayouts/slideLayout2.xml"/><Relationship Id="rId1" Type="http://schemas.openxmlformats.org/officeDocument/2006/relationships/vmlDrawing" Target="../drawings/vmlDrawing19.vml"/><Relationship Id="rId5" Type="http://schemas.openxmlformats.org/officeDocument/2006/relationships/slide" Target="slide23.xml"/><Relationship Id="rId4" Type="http://schemas.openxmlformats.org/officeDocument/2006/relationships/image" Target="../media/image21.jpeg"/></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Layout" Target="../slideLayouts/slideLayout2.xml"/><Relationship Id="rId1" Type="http://schemas.openxmlformats.org/officeDocument/2006/relationships/vmlDrawing" Target="../drawings/vmlDrawing20.vml"/></Relationships>
</file>

<file path=ppt/slides/_rels/slide21.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2.xml"/><Relationship Id="rId1" Type="http://schemas.openxmlformats.org/officeDocument/2006/relationships/vmlDrawing" Target="../drawings/vmlDrawing21.vml"/></Relationships>
</file>

<file path=ppt/slides/_rels/slide22.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Layout" Target="../slideLayouts/slideLayout2.xml"/><Relationship Id="rId1" Type="http://schemas.openxmlformats.org/officeDocument/2006/relationships/vmlDrawing" Target="../drawings/vmlDrawing22.vml"/></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Layout" Target="../slideLayouts/slideLayout2.xml"/><Relationship Id="rId1" Type="http://schemas.openxmlformats.org/officeDocument/2006/relationships/vmlDrawing" Target="../drawings/vmlDrawing23.vml"/><Relationship Id="rId5" Type="http://schemas.openxmlformats.org/officeDocument/2006/relationships/image" Target="../media/image22.jpeg"/><Relationship Id="rId4" Type="http://schemas.openxmlformats.org/officeDocument/2006/relationships/slide" Target="slide19.xml"/></Relationships>
</file>

<file path=ppt/slides/_rels/slide24.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Layout" Target="../slideLayouts/slideLayout2.xml"/><Relationship Id="rId1" Type="http://schemas.openxmlformats.org/officeDocument/2006/relationships/vmlDrawing" Target="../drawings/vmlDrawing24.v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Layout" Target="../slideLayouts/slideLayout2.xml"/><Relationship Id="rId1" Type="http://schemas.openxmlformats.org/officeDocument/2006/relationships/vmlDrawing" Target="../drawings/vmlDrawing25.v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Layout" Target="../slideLayouts/slideLayout2.xml"/><Relationship Id="rId1" Type="http://schemas.openxmlformats.org/officeDocument/2006/relationships/vmlDrawing" Target="../drawings/vmlDrawing26.vml"/></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Layout" Target="../slideLayouts/slideLayout2.xml"/><Relationship Id="rId1" Type="http://schemas.openxmlformats.org/officeDocument/2006/relationships/vmlDrawing" Target="../drawings/vmlDrawing27.vml"/></Relationships>
</file>

<file path=ppt/slides/_rels/slide28.xml.rels><?xml version="1.0" encoding="UTF-8" standalone="yes"?>
<Relationships xmlns="http://schemas.openxmlformats.org/package/2006/relationships"><Relationship Id="rId3" Type="http://schemas.openxmlformats.org/officeDocument/2006/relationships/oleObject" Target="../embeddings/oleObject28.bin"/><Relationship Id="rId2" Type="http://schemas.openxmlformats.org/officeDocument/2006/relationships/slideLayout" Target="../slideLayouts/slideLayout2.xml"/><Relationship Id="rId1" Type="http://schemas.openxmlformats.org/officeDocument/2006/relationships/vmlDrawing" Target="../drawings/vmlDrawing28.vml"/><Relationship Id="rId5" Type="http://schemas.openxmlformats.org/officeDocument/2006/relationships/image" Target="../media/image24.jpeg"/><Relationship Id="rId4" Type="http://schemas.openxmlformats.org/officeDocument/2006/relationships/image" Target="../media/image23.jpe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29.bin"/><Relationship Id="rId2" Type="http://schemas.openxmlformats.org/officeDocument/2006/relationships/slideLayout" Target="../slideLayouts/slideLayout2.xml"/><Relationship Id="rId1" Type="http://schemas.openxmlformats.org/officeDocument/2006/relationships/vmlDrawing" Target="../drawings/vmlDrawing29.vml"/></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30.bin"/><Relationship Id="rId2" Type="http://schemas.openxmlformats.org/officeDocument/2006/relationships/slideLayout" Target="../slideLayouts/slideLayout2.xml"/><Relationship Id="rId1" Type="http://schemas.openxmlformats.org/officeDocument/2006/relationships/vmlDrawing" Target="../drawings/vmlDrawing30.v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1.bin"/><Relationship Id="rId2" Type="http://schemas.openxmlformats.org/officeDocument/2006/relationships/slideLayout" Target="../slideLayouts/slideLayout2.xml"/><Relationship Id="rId1" Type="http://schemas.openxmlformats.org/officeDocument/2006/relationships/vmlDrawing" Target="../drawings/vmlDrawing31.vml"/><Relationship Id="rId4" Type="http://schemas.openxmlformats.org/officeDocument/2006/relationships/oleObject" Target="../embeddings/Microsoft_Office_Excel_Chart6.xls"/></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32.bin"/><Relationship Id="rId2" Type="http://schemas.openxmlformats.org/officeDocument/2006/relationships/slideLayout" Target="../slideLayouts/slideLayout2.xml"/><Relationship Id="rId1" Type="http://schemas.openxmlformats.org/officeDocument/2006/relationships/vmlDrawing" Target="../drawings/vmlDrawing32.v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4.jpeg"/><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5.vm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2.xml"/><Relationship Id="rId1" Type="http://schemas.openxmlformats.org/officeDocument/2006/relationships/vmlDrawing" Target="../drawings/vmlDrawing6.vml"/><Relationship Id="rId4" Type="http://schemas.openxmlformats.org/officeDocument/2006/relationships/oleObject" Target="../embeddings/Microsoft_Office_Excel_Chart1.xls"/></Relationships>
</file>

<file path=ppt/slides/_rels/slide7.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7.jpe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8.v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9.v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49C2B8EA-6D3F-48C8-9F91-DA1A71453E30}" type="slidenum">
              <a:rPr lang="el-GR"/>
              <a:pPr/>
              <a:t>1</a:t>
            </a:fld>
            <a:endParaRPr lang="el-GR"/>
          </a:p>
        </p:txBody>
      </p:sp>
      <p:sp>
        <p:nvSpPr>
          <p:cNvPr id="2050" name="Rectangle 2"/>
          <p:cNvSpPr>
            <a:spLocks noGrp="1" noChangeArrowheads="1"/>
          </p:cNvSpPr>
          <p:nvPr>
            <p:ph type="ctrTitle"/>
          </p:nvPr>
        </p:nvSpPr>
        <p:spPr>
          <a:xfrm>
            <a:off x="1981200" y="1828800"/>
            <a:ext cx="6934200" cy="1524000"/>
          </a:xfrm>
        </p:spPr>
        <p:txBody>
          <a:bodyPr/>
          <a:lstStyle/>
          <a:p>
            <a:r>
              <a:rPr lang="el-GR" sz="2100">
                <a:solidFill>
                  <a:srgbClr val="0000FF"/>
                </a:solidFill>
              </a:rPr>
              <a:t>ARTIFICIAL RECHARGE </a:t>
            </a:r>
            <a:r>
              <a:rPr lang="en-US" sz="2100">
                <a:solidFill>
                  <a:srgbClr val="0000FF"/>
                </a:solidFill>
              </a:rPr>
              <a:t/>
            </a:r>
            <a:br>
              <a:rPr lang="en-US" sz="2100">
                <a:solidFill>
                  <a:srgbClr val="0000FF"/>
                </a:solidFill>
              </a:rPr>
            </a:br>
            <a:r>
              <a:rPr lang="el-GR" sz="2100">
                <a:solidFill>
                  <a:srgbClr val="0000FF"/>
                </a:solidFill>
              </a:rPr>
              <a:t>OF THE UNDERGROUND KARSTIC AQUIFER </a:t>
            </a:r>
            <a:br>
              <a:rPr lang="el-GR" sz="2100">
                <a:solidFill>
                  <a:srgbClr val="0000FF"/>
                </a:solidFill>
              </a:rPr>
            </a:br>
            <a:r>
              <a:rPr lang="en-US" sz="2100">
                <a:solidFill>
                  <a:srgbClr val="0000FF"/>
                </a:solidFill>
              </a:rPr>
              <a:t>IN </a:t>
            </a:r>
            <a:r>
              <a:rPr lang="el-GR" sz="2100">
                <a:solidFill>
                  <a:srgbClr val="0000FF"/>
                </a:solidFill>
              </a:rPr>
              <a:t>FARSALA AREA (THESSALY, CENTRAL GREECE)</a:t>
            </a:r>
          </a:p>
        </p:txBody>
      </p:sp>
      <p:sp>
        <p:nvSpPr>
          <p:cNvPr id="2051" name="Rectangle 3"/>
          <p:cNvSpPr>
            <a:spLocks noGrp="1" noChangeArrowheads="1"/>
          </p:cNvSpPr>
          <p:nvPr>
            <p:ph type="subTitle" idx="1"/>
          </p:nvPr>
        </p:nvSpPr>
        <p:spPr>
          <a:xfrm>
            <a:off x="2209800" y="3581400"/>
            <a:ext cx="6553200" cy="914400"/>
          </a:xfrm>
        </p:spPr>
        <p:txBody>
          <a:bodyPr/>
          <a:lstStyle/>
          <a:p>
            <a:r>
              <a:rPr lang="el-GR" sz="1600">
                <a:solidFill>
                  <a:srgbClr val="0000FF"/>
                </a:solidFill>
              </a:rPr>
              <a:t>MARIOLAKOS I., FOUNTOULIS I., SPYRIDONOS E., MARIOLAKOS D., ANDREADAKIS EM.</a:t>
            </a:r>
          </a:p>
          <a:p>
            <a:endParaRPr lang="el-GR" sz="1600">
              <a:solidFill>
                <a:srgbClr val="0000FF"/>
              </a:solidFill>
            </a:endParaRPr>
          </a:p>
        </p:txBody>
      </p:sp>
      <p:graphicFrame>
        <p:nvGraphicFramePr>
          <p:cNvPr id="2056" name="Object 8"/>
          <p:cNvGraphicFramePr>
            <a:graphicFrameLocks noChangeAspect="1"/>
          </p:cNvGraphicFramePr>
          <p:nvPr/>
        </p:nvGraphicFramePr>
        <p:xfrm>
          <a:off x="8386763" y="152400"/>
          <a:ext cx="577850" cy="1066800"/>
        </p:xfrm>
        <a:graphic>
          <a:graphicData uri="http://schemas.openxmlformats.org/presentationml/2006/ole">
            <p:oleObj spid="_x0000_s2056" name="CorelDRAW" r:id="rId3" imgW="493560" imgH="911520" progId="CorelDRAW.Graphic.9">
              <p:embed/>
            </p:oleObj>
          </a:graphicData>
        </a:graphic>
      </p:graphicFrame>
      <p:sp>
        <p:nvSpPr>
          <p:cNvPr id="2059" name="Text Box 11"/>
          <p:cNvSpPr txBox="1">
            <a:spLocks noChangeArrowheads="1"/>
          </p:cNvSpPr>
          <p:nvPr/>
        </p:nvSpPr>
        <p:spPr bwMode="auto">
          <a:xfrm>
            <a:off x="4495800" y="5943600"/>
            <a:ext cx="1524000" cy="457200"/>
          </a:xfrm>
          <a:prstGeom prst="rect">
            <a:avLst/>
          </a:prstGeom>
          <a:noFill/>
          <a:ln w="9525">
            <a:noFill/>
            <a:miter lim="800000"/>
            <a:headEnd/>
            <a:tailEnd/>
          </a:ln>
          <a:effectLst/>
        </p:spPr>
        <p:txBody>
          <a:bodyPr>
            <a:spAutoFit/>
          </a:bodyPr>
          <a:lstStyle/>
          <a:p>
            <a:pPr algn="ctr"/>
            <a:r>
              <a:rPr lang="en-US" sz="1200">
                <a:solidFill>
                  <a:srgbClr val="0000FF"/>
                </a:solidFill>
                <a:latin typeface="Tahoma" pitchFamily="34" charset="0"/>
              </a:rPr>
              <a:t>TUCSON, ARIZONA</a:t>
            </a:r>
          </a:p>
          <a:p>
            <a:pPr algn="ctr"/>
            <a:r>
              <a:rPr lang="en-US" sz="1200">
                <a:solidFill>
                  <a:srgbClr val="0000FF"/>
                </a:solidFill>
                <a:latin typeface="Tahoma" pitchFamily="34" charset="0"/>
              </a:rPr>
              <a:t>JUNE 2001</a:t>
            </a:r>
            <a:endParaRPr lang="el-GR" sz="1200">
              <a:solidFill>
                <a:srgbClr val="0000FF"/>
              </a:solidFill>
              <a:latin typeface="Tahoma" pitchFamily="34" charset="0"/>
            </a:endParaRPr>
          </a:p>
        </p:txBody>
      </p:sp>
      <p:sp>
        <p:nvSpPr>
          <p:cNvPr id="2060" name="Rectangle 12"/>
          <p:cNvSpPr>
            <a:spLocks noChangeArrowheads="1"/>
          </p:cNvSpPr>
          <p:nvPr/>
        </p:nvSpPr>
        <p:spPr bwMode="auto">
          <a:xfrm>
            <a:off x="3429000" y="457200"/>
            <a:ext cx="4724400" cy="609600"/>
          </a:xfrm>
          <a:prstGeom prst="rect">
            <a:avLst/>
          </a:prstGeom>
          <a:noFill/>
          <a:ln w="9525">
            <a:noFill/>
            <a:miter lim="800000"/>
            <a:headEnd/>
            <a:tailEnd/>
          </a:ln>
          <a:effectLst/>
        </p:spPr>
        <p:txBody>
          <a:bodyPr/>
          <a:lstStyle/>
          <a:p>
            <a:pPr algn="ctr"/>
            <a:r>
              <a:rPr lang="en-US" sz="1200">
                <a:solidFill>
                  <a:srgbClr val="0000FF"/>
                </a:solidFill>
                <a:latin typeface="Tahoma" pitchFamily="34" charset="0"/>
              </a:rPr>
              <a:t>NATIONAL AND KAPODISTRIAN UNIVERSITY OF ATHENS</a:t>
            </a:r>
          </a:p>
          <a:p>
            <a:pPr algn="ctr"/>
            <a:r>
              <a:rPr lang="en-US" sz="1200">
                <a:solidFill>
                  <a:srgbClr val="0000FF"/>
                </a:solidFill>
                <a:latin typeface="Tahoma" pitchFamily="34" charset="0"/>
              </a:rPr>
              <a:t>FACULTY OF GEOSCIENCES</a:t>
            </a:r>
          </a:p>
          <a:p>
            <a:pPr algn="ctr"/>
            <a:r>
              <a:rPr lang="en-US" sz="1200">
                <a:solidFill>
                  <a:srgbClr val="0000FF"/>
                </a:solidFill>
                <a:latin typeface="Tahoma" pitchFamily="34" charset="0"/>
              </a:rPr>
              <a:t>DEPARTMENT OF DYNAMIC, TECTONIC AND APPLIED GEOLOGY</a:t>
            </a:r>
            <a:endParaRPr lang="el-GR" sz="1200" b="1">
              <a:solidFill>
                <a:srgbClr val="0000FF"/>
              </a:solidFill>
              <a:latin typeface="Tahoma" pitchFamily="34" charset="0"/>
            </a:endParaRPr>
          </a:p>
          <a:p>
            <a:pPr algn="ctr"/>
            <a:endParaRPr lang="el-GR" sz="1200">
              <a:solidFill>
                <a:srgbClr val="0000FF"/>
              </a:solidFill>
              <a:latin typeface="Tahoma" pitchFamily="34" charset="0"/>
            </a:endParaRPr>
          </a:p>
        </p:txBody>
      </p:sp>
      <p:sp>
        <p:nvSpPr>
          <p:cNvPr id="2062" name="Rectangle 14"/>
          <p:cNvSpPr>
            <a:spLocks noChangeArrowheads="1"/>
          </p:cNvSpPr>
          <p:nvPr/>
        </p:nvSpPr>
        <p:spPr bwMode="auto">
          <a:xfrm>
            <a:off x="228600" y="3505200"/>
            <a:ext cx="1447800" cy="32924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l-GR" sz="1200">
                <a:solidFill>
                  <a:srgbClr val="FFFF00"/>
                </a:solidFill>
                <a:latin typeface="Tahoma" pitchFamily="34" charset="0"/>
              </a:rPr>
              <a:t>Introduction</a:t>
            </a:r>
          </a:p>
          <a:p>
            <a:pPr>
              <a:spcBef>
                <a:spcPct val="50000"/>
              </a:spcBef>
            </a:pPr>
            <a:r>
              <a:rPr lang="en-US" sz="1200">
                <a:solidFill>
                  <a:srgbClr val="FFFF00"/>
                </a:solidFill>
                <a:latin typeface="Tahoma" pitchFamily="34" charset="0"/>
              </a:rPr>
              <a:t>Water Shortage in Western Thessaly</a:t>
            </a:r>
            <a:endParaRPr lang="el-GR" sz="1200">
              <a:solidFill>
                <a:srgbClr val="FFFF00"/>
              </a:solidFill>
              <a:latin typeface="Tahoma" pitchFamily="34" charset="0"/>
            </a:endParaRPr>
          </a:p>
          <a:p>
            <a:pPr>
              <a:spcBef>
                <a:spcPct val="50000"/>
              </a:spcBef>
            </a:pPr>
            <a:r>
              <a:rPr lang="en-US" sz="1200">
                <a:solidFill>
                  <a:srgbClr val="FFFF00"/>
                </a:solidFill>
                <a:latin typeface="Tahoma" pitchFamily="34" charset="0"/>
              </a:rPr>
              <a:t>Phases of the Research</a:t>
            </a:r>
          </a:p>
          <a:p>
            <a:pPr>
              <a:spcBef>
                <a:spcPct val="50000"/>
              </a:spcBef>
            </a:pPr>
            <a:r>
              <a:rPr lang="el-GR" sz="1200">
                <a:solidFill>
                  <a:srgbClr val="FFFF00"/>
                </a:solidFill>
                <a:latin typeface="Tahoma" pitchFamily="34" charset="0"/>
              </a:rPr>
              <a:t>The karstic aquifer of Phylliion Mt.</a:t>
            </a:r>
          </a:p>
          <a:p>
            <a:pPr>
              <a:spcBef>
                <a:spcPct val="50000"/>
              </a:spcBef>
            </a:pPr>
            <a:r>
              <a:rPr lang="el-GR" sz="1200">
                <a:solidFill>
                  <a:srgbClr val="FFFF00"/>
                </a:solidFill>
                <a:latin typeface="Tahoma" pitchFamily="34" charset="0"/>
              </a:rPr>
              <a:t>Prospects for artificial recharge</a:t>
            </a:r>
          </a:p>
          <a:p>
            <a:pPr>
              <a:spcBef>
                <a:spcPct val="50000"/>
              </a:spcBef>
            </a:pPr>
            <a:r>
              <a:rPr lang="el-GR" sz="1200">
                <a:solidFill>
                  <a:srgbClr val="FFFF00"/>
                </a:solidFill>
                <a:latin typeface="Tahoma" pitchFamily="34" charset="0"/>
              </a:rPr>
              <a:t>Suggested works</a:t>
            </a:r>
          </a:p>
          <a:p>
            <a:pPr>
              <a:spcBef>
                <a:spcPct val="50000"/>
              </a:spcBef>
            </a:pPr>
            <a:r>
              <a:rPr lang="el-GR" sz="1200">
                <a:solidFill>
                  <a:srgbClr val="FFFF00"/>
                </a:solidFill>
                <a:latin typeface="Tahoma" pitchFamily="34" charset="0"/>
              </a:rPr>
              <a:t>Conditions for the protection of the aquifer system</a:t>
            </a:r>
            <a:endParaRPr lang="en-US" sz="1200">
              <a:solidFill>
                <a:srgbClr val="FFFF00"/>
              </a:solidFill>
              <a:latin typeface="Tahoma" pitchFamily="34" charset="0"/>
            </a:endParaRPr>
          </a:p>
          <a:p>
            <a:pPr>
              <a:spcBef>
                <a:spcPct val="50000"/>
              </a:spcBef>
            </a:pPr>
            <a:r>
              <a:rPr lang="en-US" sz="1200">
                <a:solidFill>
                  <a:srgbClr val="FFFF00"/>
                </a:solidFill>
                <a:latin typeface="Tahoma" pitchFamily="34" charset="0"/>
              </a:rPr>
              <a:t>Conclusions</a:t>
            </a:r>
            <a:endParaRPr lang="el-GR" sz="1200">
              <a:solidFill>
                <a:srgbClr val="FFFF00"/>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9" presetClass="entr" presetSubtype="10" fill="hold" nodeType="afterEffect">
                                  <p:stCondLst>
                                    <p:cond delay="2000"/>
                                  </p:stCondLst>
                                  <p:childTnLst>
                                    <p:set>
                                      <p:cBhvr>
                                        <p:cTn id="6" dur="1" fill="hold">
                                          <p:stCondLst>
                                            <p:cond delay="0"/>
                                          </p:stCondLst>
                                        </p:cTn>
                                        <p:tgtEl>
                                          <p:spTgt spid="2056"/>
                                        </p:tgtEl>
                                        <p:attrNameLst>
                                          <p:attrName>style.visibility</p:attrName>
                                        </p:attrNameLst>
                                      </p:cBhvr>
                                      <p:to>
                                        <p:strVal val="visible"/>
                                      </p:to>
                                    </p:set>
                                    <p:anim calcmode="lin" valueType="num">
                                      <p:cBhvr>
                                        <p:cTn id="7" dur="5000" fill="hold"/>
                                        <p:tgtEl>
                                          <p:spTgt spid="2056"/>
                                        </p:tgtEl>
                                        <p:attrNameLst>
                                          <p:attrName>ppt_w</p:attrName>
                                        </p:attrNameLst>
                                      </p:cBhvr>
                                      <p:tavLst>
                                        <p:tav tm="0" fmla="#ppt_w*sin(2.5*pi*$)">
                                          <p:val>
                                            <p:fltVal val="0"/>
                                          </p:val>
                                        </p:tav>
                                        <p:tav tm="100000">
                                          <p:val>
                                            <p:fltVal val="1"/>
                                          </p:val>
                                        </p:tav>
                                      </p:tavLst>
                                    </p:anim>
                                    <p:anim calcmode="lin" valueType="num">
                                      <p:cBhvr>
                                        <p:cTn id="8" dur="5000" fill="hold"/>
                                        <p:tgtEl>
                                          <p:spTgt spid="2056"/>
                                        </p:tgtEl>
                                        <p:attrNameLst>
                                          <p:attrName>ppt_h</p:attrName>
                                        </p:attrNameLst>
                                      </p:cBhvr>
                                      <p:tavLst>
                                        <p:tav tm="0">
                                          <p:val>
                                            <p:strVal val="#ppt_h"/>
                                          </p:val>
                                        </p:tav>
                                        <p:tav tm="100000">
                                          <p:val>
                                            <p:strVal val="#ppt_h"/>
                                          </p:val>
                                        </p:tav>
                                      </p:tavLst>
                                    </p:anim>
                                  </p:childTnLst>
                                </p:cTn>
                              </p:par>
                            </p:childTnLst>
                          </p:cTn>
                        </p:par>
                        <p:par>
                          <p:cTn id="9" fill="hold">
                            <p:stCondLst>
                              <p:cond delay="7000"/>
                            </p:stCondLst>
                            <p:childTnLst>
                              <p:par>
                                <p:cTn id="10" presetID="3" presetClass="entr" presetSubtype="10" fill="hold" grpId="0" nodeType="afterEffect">
                                  <p:stCondLst>
                                    <p:cond delay="2000"/>
                                  </p:stCondLst>
                                  <p:iterate type="wd">
                                    <p:tmPct val="100000"/>
                                  </p:iterate>
                                  <p:childTnLst>
                                    <p:set>
                                      <p:cBhvr>
                                        <p:cTn id="11" dur="1" fill="hold">
                                          <p:stCondLst>
                                            <p:cond delay="0"/>
                                          </p:stCondLst>
                                        </p:cTn>
                                        <p:tgtEl>
                                          <p:spTgt spid="2050"/>
                                        </p:tgtEl>
                                        <p:attrNameLst>
                                          <p:attrName>style.visibility</p:attrName>
                                        </p:attrNameLst>
                                      </p:cBhvr>
                                      <p:to>
                                        <p:strVal val="visible"/>
                                      </p:to>
                                    </p:set>
                                    <p:animEffect transition="in" filter="blinds(horizontal)">
                                      <p:cBhvr>
                                        <p:cTn id="12" dur="300"/>
                                        <p:tgtEl>
                                          <p:spTgt spid="2050"/>
                                        </p:tgtEl>
                                      </p:cBhvr>
                                    </p:animEffect>
                                  </p:childTnLst>
                                </p:cTn>
                              </p:par>
                            </p:childTnLst>
                          </p:cTn>
                        </p:par>
                        <p:par>
                          <p:cTn id="13" fill="hold">
                            <p:stCondLst>
                              <p:cond delay="13800"/>
                            </p:stCondLst>
                            <p:childTnLst>
                              <p:par>
                                <p:cTn id="14" presetID="17" presetClass="entr" presetSubtype="1" fill="hold" grpId="0" nodeType="afterEffect">
                                  <p:stCondLst>
                                    <p:cond delay="2000"/>
                                  </p:stCondLst>
                                  <p:childTnLst>
                                    <p:set>
                                      <p:cBhvr>
                                        <p:cTn id="15" dur="1" fill="hold">
                                          <p:stCondLst>
                                            <p:cond delay="0"/>
                                          </p:stCondLst>
                                        </p:cTn>
                                        <p:tgtEl>
                                          <p:spTgt spid="2051"/>
                                        </p:tgtEl>
                                        <p:attrNameLst>
                                          <p:attrName>style.visibility</p:attrName>
                                        </p:attrNameLst>
                                      </p:cBhvr>
                                      <p:to>
                                        <p:strVal val="visible"/>
                                      </p:to>
                                    </p:set>
                                    <p:anim calcmode="lin" valueType="num">
                                      <p:cBhvr>
                                        <p:cTn id="16" dur="500" fill="hold"/>
                                        <p:tgtEl>
                                          <p:spTgt spid="2051"/>
                                        </p:tgtEl>
                                        <p:attrNameLst>
                                          <p:attrName>ppt_x</p:attrName>
                                        </p:attrNameLst>
                                      </p:cBhvr>
                                      <p:tavLst>
                                        <p:tav tm="0">
                                          <p:val>
                                            <p:strVal val="#ppt_x"/>
                                          </p:val>
                                        </p:tav>
                                        <p:tav tm="100000">
                                          <p:val>
                                            <p:strVal val="#ppt_x"/>
                                          </p:val>
                                        </p:tav>
                                      </p:tavLst>
                                    </p:anim>
                                    <p:anim calcmode="lin" valueType="num">
                                      <p:cBhvr>
                                        <p:cTn id="17" dur="500" fill="hold"/>
                                        <p:tgtEl>
                                          <p:spTgt spid="2051"/>
                                        </p:tgtEl>
                                        <p:attrNameLst>
                                          <p:attrName>ppt_y</p:attrName>
                                        </p:attrNameLst>
                                      </p:cBhvr>
                                      <p:tavLst>
                                        <p:tav tm="0">
                                          <p:val>
                                            <p:strVal val="#ppt_y-#ppt_h/2"/>
                                          </p:val>
                                        </p:tav>
                                        <p:tav tm="100000">
                                          <p:val>
                                            <p:strVal val="#ppt_y"/>
                                          </p:val>
                                        </p:tav>
                                      </p:tavLst>
                                    </p:anim>
                                    <p:anim calcmode="lin" valueType="num">
                                      <p:cBhvr>
                                        <p:cTn id="18" dur="500" fill="hold"/>
                                        <p:tgtEl>
                                          <p:spTgt spid="2051"/>
                                        </p:tgtEl>
                                        <p:attrNameLst>
                                          <p:attrName>ppt_w</p:attrName>
                                        </p:attrNameLst>
                                      </p:cBhvr>
                                      <p:tavLst>
                                        <p:tav tm="0">
                                          <p:val>
                                            <p:strVal val="#ppt_w"/>
                                          </p:val>
                                        </p:tav>
                                        <p:tav tm="100000">
                                          <p:val>
                                            <p:strVal val="#ppt_w"/>
                                          </p:val>
                                        </p:tav>
                                      </p:tavLst>
                                    </p:anim>
                                    <p:anim calcmode="lin" valueType="num">
                                      <p:cBhvr>
                                        <p:cTn id="19" dur="500" fill="hold"/>
                                        <p:tgtEl>
                                          <p:spTgt spid="2051"/>
                                        </p:tgtEl>
                                        <p:attrNameLst>
                                          <p:attrName>ppt_h</p:attrName>
                                        </p:attrNameLst>
                                      </p:cBhvr>
                                      <p:tavLst>
                                        <p:tav tm="0">
                                          <p:val>
                                            <p:fltVal val="0"/>
                                          </p:val>
                                        </p:tav>
                                        <p:tav tm="100000">
                                          <p:val>
                                            <p:strVal val="#ppt_h"/>
                                          </p:val>
                                        </p:tav>
                                      </p:tavLst>
                                    </p:anim>
                                  </p:childTnLst>
                                </p:cTn>
                              </p:par>
                            </p:childTnLst>
                          </p:cTn>
                        </p:par>
                        <p:par>
                          <p:cTn id="20" fill="hold">
                            <p:stCondLst>
                              <p:cond delay="16300"/>
                            </p:stCondLst>
                            <p:childTnLst>
                              <p:par>
                                <p:cTn id="21" presetID="23" presetClass="entr" presetSubtype="528" fill="hold" grpId="0" nodeType="afterEffect">
                                  <p:stCondLst>
                                    <p:cond delay="2000"/>
                                  </p:stCondLst>
                                  <p:childTnLst>
                                    <p:set>
                                      <p:cBhvr>
                                        <p:cTn id="22" dur="1" fill="hold">
                                          <p:stCondLst>
                                            <p:cond delay="0"/>
                                          </p:stCondLst>
                                        </p:cTn>
                                        <p:tgtEl>
                                          <p:spTgt spid="2060"/>
                                        </p:tgtEl>
                                        <p:attrNameLst>
                                          <p:attrName>style.visibility</p:attrName>
                                        </p:attrNameLst>
                                      </p:cBhvr>
                                      <p:to>
                                        <p:strVal val="visible"/>
                                      </p:to>
                                    </p:set>
                                    <p:anim calcmode="lin" valueType="num">
                                      <p:cBhvr>
                                        <p:cTn id="23" dur="500" fill="hold"/>
                                        <p:tgtEl>
                                          <p:spTgt spid="2060"/>
                                        </p:tgtEl>
                                        <p:attrNameLst>
                                          <p:attrName>ppt_w</p:attrName>
                                        </p:attrNameLst>
                                      </p:cBhvr>
                                      <p:tavLst>
                                        <p:tav tm="0">
                                          <p:val>
                                            <p:fltVal val="0"/>
                                          </p:val>
                                        </p:tav>
                                        <p:tav tm="100000">
                                          <p:val>
                                            <p:strVal val="#ppt_w"/>
                                          </p:val>
                                        </p:tav>
                                      </p:tavLst>
                                    </p:anim>
                                    <p:anim calcmode="lin" valueType="num">
                                      <p:cBhvr>
                                        <p:cTn id="24" dur="500" fill="hold"/>
                                        <p:tgtEl>
                                          <p:spTgt spid="2060"/>
                                        </p:tgtEl>
                                        <p:attrNameLst>
                                          <p:attrName>ppt_h</p:attrName>
                                        </p:attrNameLst>
                                      </p:cBhvr>
                                      <p:tavLst>
                                        <p:tav tm="0">
                                          <p:val>
                                            <p:fltVal val="0"/>
                                          </p:val>
                                        </p:tav>
                                        <p:tav tm="100000">
                                          <p:val>
                                            <p:strVal val="#ppt_h"/>
                                          </p:val>
                                        </p:tav>
                                      </p:tavLst>
                                    </p:anim>
                                    <p:anim calcmode="lin" valueType="num">
                                      <p:cBhvr>
                                        <p:cTn id="25" dur="500" fill="hold"/>
                                        <p:tgtEl>
                                          <p:spTgt spid="2060"/>
                                        </p:tgtEl>
                                        <p:attrNameLst>
                                          <p:attrName>ppt_x</p:attrName>
                                        </p:attrNameLst>
                                      </p:cBhvr>
                                      <p:tavLst>
                                        <p:tav tm="0">
                                          <p:val>
                                            <p:fltVal val="0.5"/>
                                          </p:val>
                                        </p:tav>
                                        <p:tav tm="100000">
                                          <p:val>
                                            <p:strVal val="#ppt_x"/>
                                          </p:val>
                                        </p:tav>
                                      </p:tavLst>
                                    </p:anim>
                                    <p:anim calcmode="lin" valueType="num">
                                      <p:cBhvr>
                                        <p:cTn id="26" dur="500" fill="hold"/>
                                        <p:tgtEl>
                                          <p:spTgt spid="2060"/>
                                        </p:tgtEl>
                                        <p:attrNameLst>
                                          <p:attrName>ppt_y</p:attrName>
                                        </p:attrNameLst>
                                      </p:cBhvr>
                                      <p:tavLst>
                                        <p:tav tm="0">
                                          <p:val>
                                            <p:fltVal val="0.5"/>
                                          </p:val>
                                        </p:tav>
                                        <p:tav tm="100000">
                                          <p:val>
                                            <p:strVal val="#ppt_y"/>
                                          </p:val>
                                        </p:tav>
                                      </p:tavLst>
                                    </p:anim>
                                  </p:childTnLst>
                                </p:cTn>
                              </p:par>
                            </p:childTnLst>
                          </p:cTn>
                        </p:par>
                        <p:par>
                          <p:cTn id="27" fill="hold">
                            <p:stCondLst>
                              <p:cond delay="18800"/>
                            </p:stCondLst>
                            <p:childTnLst>
                              <p:par>
                                <p:cTn id="28" presetID="2" presetClass="entr" presetSubtype="8" fill="hold" grpId="0" nodeType="afterEffect">
                                  <p:stCondLst>
                                    <p:cond delay="2000"/>
                                  </p:stCondLst>
                                  <p:iterate type="lt">
                                    <p:tmPct val="100000"/>
                                  </p:iterate>
                                  <p:childTnLst>
                                    <p:set>
                                      <p:cBhvr>
                                        <p:cTn id="29" dur="1" fill="hold">
                                          <p:stCondLst>
                                            <p:cond delay="0"/>
                                          </p:stCondLst>
                                        </p:cTn>
                                        <p:tgtEl>
                                          <p:spTgt spid="2059"/>
                                        </p:tgtEl>
                                        <p:attrNameLst>
                                          <p:attrName>style.visibility</p:attrName>
                                        </p:attrNameLst>
                                      </p:cBhvr>
                                      <p:to>
                                        <p:strVal val="visible"/>
                                      </p:to>
                                    </p:set>
                                    <p:anim calcmode="lin" valueType="num">
                                      <p:cBhvr additive="base">
                                        <p:cTn id="30" dur="75" fill="hold"/>
                                        <p:tgtEl>
                                          <p:spTgt spid="2059"/>
                                        </p:tgtEl>
                                        <p:attrNameLst>
                                          <p:attrName>ppt_x</p:attrName>
                                        </p:attrNameLst>
                                      </p:cBhvr>
                                      <p:tavLst>
                                        <p:tav tm="0">
                                          <p:val>
                                            <p:strVal val="0-#ppt_w/2"/>
                                          </p:val>
                                        </p:tav>
                                        <p:tav tm="100000">
                                          <p:val>
                                            <p:strVal val="#ppt_x"/>
                                          </p:val>
                                        </p:tav>
                                      </p:tavLst>
                                    </p:anim>
                                    <p:anim calcmode="lin" valueType="num">
                                      <p:cBhvr additive="base">
                                        <p:cTn id="31" dur="75" fill="hold"/>
                                        <p:tgtEl>
                                          <p:spTgt spid="2059"/>
                                        </p:tgtEl>
                                        <p:attrNameLst>
                                          <p:attrName>ppt_y</p:attrName>
                                        </p:attrNameLst>
                                      </p:cBhvr>
                                      <p:tavLst>
                                        <p:tav tm="0">
                                          <p:val>
                                            <p:strVal val="#ppt_y"/>
                                          </p:val>
                                        </p:tav>
                                        <p:tav tm="100000">
                                          <p:val>
                                            <p:strVal val="#ppt_y"/>
                                          </p:val>
                                        </p:tav>
                                      </p:tavLst>
                                    </p:anim>
                                  </p:childTnLst>
                                </p:cTn>
                              </p:par>
                            </p:childTnLst>
                          </p:cTn>
                        </p:par>
                        <p:par>
                          <p:cTn id="32" fill="hold">
                            <p:stCondLst>
                              <p:cond delay="22450"/>
                            </p:stCondLst>
                            <p:childTnLst>
                              <p:par>
                                <p:cTn id="33" presetID="17" presetClass="entr" presetSubtype="4" fill="hold" grpId="0" nodeType="afterEffect">
                                  <p:stCondLst>
                                    <p:cond delay="0"/>
                                  </p:stCondLst>
                                  <p:childTnLst>
                                    <p:set>
                                      <p:cBhvr>
                                        <p:cTn id="34" dur="1" fill="hold">
                                          <p:stCondLst>
                                            <p:cond delay="0"/>
                                          </p:stCondLst>
                                        </p:cTn>
                                        <p:tgtEl>
                                          <p:spTgt spid="2062">
                                            <p:txEl>
                                              <p:pRg st="0" end="0"/>
                                            </p:txEl>
                                          </p:spTgt>
                                        </p:tgtEl>
                                        <p:attrNameLst>
                                          <p:attrName>style.visibility</p:attrName>
                                        </p:attrNameLst>
                                      </p:cBhvr>
                                      <p:to>
                                        <p:strVal val="visible"/>
                                      </p:to>
                                    </p:set>
                                    <p:anim calcmode="lin" valueType="num">
                                      <p:cBhvr>
                                        <p:cTn id="35" dur="500" fill="hold"/>
                                        <p:tgtEl>
                                          <p:spTgt spid="2062">
                                            <p:txEl>
                                              <p:pRg st="0" end="0"/>
                                            </p:txEl>
                                          </p:spTgt>
                                        </p:tgtEl>
                                        <p:attrNameLst>
                                          <p:attrName>ppt_x</p:attrName>
                                        </p:attrNameLst>
                                      </p:cBhvr>
                                      <p:tavLst>
                                        <p:tav tm="0">
                                          <p:val>
                                            <p:strVal val="#ppt_x"/>
                                          </p:val>
                                        </p:tav>
                                        <p:tav tm="100000">
                                          <p:val>
                                            <p:strVal val="#ppt_x"/>
                                          </p:val>
                                        </p:tav>
                                      </p:tavLst>
                                    </p:anim>
                                    <p:anim calcmode="lin" valueType="num">
                                      <p:cBhvr>
                                        <p:cTn id="36" dur="500" fill="hold"/>
                                        <p:tgtEl>
                                          <p:spTgt spid="2062">
                                            <p:txEl>
                                              <p:pRg st="0" end="0"/>
                                            </p:txEl>
                                          </p:spTgt>
                                        </p:tgtEl>
                                        <p:attrNameLst>
                                          <p:attrName>ppt_y</p:attrName>
                                        </p:attrNameLst>
                                      </p:cBhvr>
                                      <p:tavLst>
                                        <p:tav tm="0">
                                          <p:val>
                                            <p:strVal val="#ppt_y+#ppt_h/2"/>
                                          </p:val>
                                        </p:tav>
                                        <p:tav tm="100000">
                                          <p:val>
                                            <p:strVal val="#ppt_y"/>
                                          </p:val>
                                        </p:tav>
                                      </p:tavLst>
                                    </p:anim>
                                    <p:anim calcmode="lin" valueType="num">
                                      <p:cBhvr>
                                        <p:cTn id="37" dur="500" fill="hold"/>
                                        <p:tgtEl>
                                          <p:spTgt spid="2062">
                                            <p:txEl>
                                              <p:pRg st="0" end="0"/>
                                            </p:txEl>
                                          </p:spTgt>
                                        </p:tgtEl>
                                        <p:attrNameLst>
                                          <p:attrName>ppt_w</p:attrName>
                                        </p:attrNameLst>
                                      </p:cBhvr>
                                      <p:tavLst>
                                        <p:tav tm="0">
                                          <p:val>
                                            <p:strVal val="#ppt_w"/>
                                          </p:val>
                                        </p:tav>
                                        <p:tav tm="100000">
                                          <p:val>
                                            <p:strVal val="#ppt_w"/>
                                          </p:val>
                                        </p:tav>
                                      </p:tavLst>
                                    </p:anim>
                                    <p:anim calcmode="lin" valueType="num">
                                      <p:cBhvr>
                                        <p:cTn id="38" dur="500" fill="hold"/>
                                        <p:tgtEl>
                                          <p:spTgt spid="2062">
                                            <p:txEl>
                                              <p:pRg st="0" end="0"/>
                                            </p:txEl>
                                          </p:spTgt>
                                        </p:tgtEl>
                                        <p:attrNameLst>
                                          <p:attrName>ppt_h</p:attrName>
                                        </p:attrNameLst>
                                      </p:cBhvr>
                                      <p:tavLst>
                                        <p:tav tm="0">
                                          <p:val>
                                            <p:fltVal val="0"/>
                                          </p:val>
                                        </p:tav>
                                        <p:tav tm="100000">
                                          <p:val>
                                            <p:strVal val="#ppt_h"/>
                                          </p:val>
                                        </p:tav>
                                      </p:tavLst>
                                    </p:anim>
                                  </p:childTnLst>
                                </p:cTn>
                              </p:par>
                            </p:childTnLst>
                          </p:cTn>
                        </p:par>
                        <p:par>
                          <p:cTn id="39" fill="hold">
                            <p:stCondLst>
                              <p:cond delay="22950"/>
                            </p:stCondLst>
                            <p:childTnLst>
                              <p:par>
                                <p:cTn id="40" presetID="17" presetClass="entr" presetSubtype="4" fill="hold" grpId="0" nodeType="afterEffect">
                                  <p:stCondLst>
                                    <p:cond delay="0"/>
                                  </p:stCondLst>
                                  <p:childTnLst>
                                    <p:set>
                                      <p:cBhvr>
                                        <p:cTn id="41" dur="1" fill="hold">
                                          <p:stCondLst>
                                            <p:cond delay="0"/>
                                          </p:stCondLst>
                                        </p:cTn>
                                        <p:tgtEl>
                                          <p:spTgt spid="2062">
                                            <p:txEl>
                                              <p:pRg st="1" end="1"/>
                                            </p:txEl>
                                          </p:spTgt>
                                        </p:tgtEl>
                                        <p:attrNameLst>
                                          <p:attrName>style.visibility</p:attrName>
                                        </p:attrNameLst>
                                      </p:cBhvr>
                                      <p:to>
                                        <p:strVal val="visible"/>
                                      </p:to>
                                    </p:set>
                                    <p:anim calcmode="lin" valueType="num">
                                      <p:cBhvr>
                                        <p:cTn id="42" dur="500" fill="hold"/>
                                        <p:tgtEl>
                                          <p:spTgt spid="2062">
                                            <p:txEl>
                                              <p:pRg st="1" end="1"/>
                                            </p:txEl>
                                          </p:spTgt>
                                        </p:tgtEl>
                                        <p:attrNameLst>
                                          <p:attrName>ppt_x</p:attrName>
                                        </p:attrNameLst>
                                      </p:cBhvr>
                                      <p:tavLst>
                                        <p:tav tm="0">
                                          <p:val>
                                            <p:strVal val="#ppt_x"/>
                                          </p:val>
                                        </p:tav>
                                        <p:tav tm="100000">
                                          <p:val>
                                            <p:strVal val="#ppt_x"/>
                                          </p:val>
                                        </p:tav>
                                      </p:tavLst>
                                    </p:anim>
                                    <p:anim calcmode="lin" valueType="num">
                                      <p:cBhvr>
                                        <p:cTn id="43" dur="500" fill="hold"/>
                                        <p:tgtEl>
                                          <p:spTgt spid="2062">
                                            <p:txEl>
                                              <p:pRg st="1" end="1"/>
                                            </p:txEl>
                                          </p:spTgt>
                                        </p:tgtEl>
                                        <p:attrNameLst>
                                          <p:attrName>ppt_y</p:attrName>
                                        </p:attrNameLst>
                                      </p:cBhvr>
                                      <p:tavLst>
                                        <p:tav tm="0">
                                          <p:val>
                                            <p:strVal val="#ppt_y+#ppt_h/2"/>
                                          </p:val>
                                        </p:tav>
                                        <p:tav tm="100000">
                                          <p:val>
                                            <p:strVal val="#ppt_y"/>
                                          </p:val>
                                        </p:tav>
                                      </p:tavLst>
                                    </p:anim>
                                    <p:anim calcmode="lin" valueType="num">
                                      <p:cBhvr>
                                        <p:cTn id="44" dur="500" fill="hold"/>
                                        <p:tgtEl>
                                          <p:spTgt spid="2062">
                                            <p:txEl>
                                              <p:pRg st="1" end="1"/>
                                            </p:txEl>
                                          </p:spTgt>
                                        </p:tgtEl>
                                        <p:attrNameLst>
                                          <p:attrName>ppt_w</p:attrName>
                                        </p:attrNameLst>
                                      </p:cBhvr>
                                      <p:tavLst>
                                        <p:tav tm="0">
                                          <p:val>
                                            <p:strVal val="#ppt_w"/>
                                          </p:val>
                                        </p:tav>
                                        <p:tav tm="100000">
                                          <p:val>
                                            <p:strVal val="#ppt_w"/>
                                          </p:val>
                                        </p:tav>
                                      </p:tavLst>
                                    </p:anim>
                                    <p:anim calcmode="lin" valueType="num">
                                      <p:cBhvr>
                                        <p:cTn id="45" dur="500" fill="hold"/>
                                        <p:tgtEl>
                                          <p:spTgt spid="2062">
                                            <p:txEl>
                                              <p:pRg st="1" end="1"/>
                                            </p:txEl>
                                          </p:spTgt>
                                        </p:tgtEl>
                                        <p:attrNameLst>
                                          <p:attrName>ppt_h</p:attrName>
                                        </p:attrNameLst>
                                      </p:cBhvr>
                                      <p:tavLst>
                                        <p:tav tm="0">
                                          <p:val>
                                            <p:fltVal val="0"/>
                                          </p:val>
                                        </p:tav>
                                        <p:tav tm="100000">
                                          <p:val>
                                            <p:strVal val="#ppt_h"/>
                                          </p:val>
                                        </p:tav>
                                      </p:tavLst>
                                    </p:anim>
                                  </p:childTnLst>
                                </p:cTn>
                              </p:par>
                            </p:childTnLst>
                          </p:cTn>
                        </p:par>
                        <p:par>
                          <p:cTn id="46" fill="hold">
                            <p:stCondLst>
                              <p:cond delay="23450"/>
                            </p:stCondLst>
                            <p:childTnLst>
                              <p:par>
                                <p:cTn id="47" presetID="17" presetClass="entr" presetSubtype="4" fill="hold" grpId="0" nodeType="afterEffect">
                                  <p:stCondLst>
                                    <p:cond delay="0"/>
                                  </p:stCondLst>
                                  <p:childTnLst>
                                    <p:set>
                                      <p:cBhvr>
                                        <p:cTn id="48" dur="1" fill="hold">
                                          <p:stCondLst>
                                            <p:cond delay="0"/>
                                          </p:stCondLst>
                                        </p:cTn>
                                        <p:tgtEl>
                                          <p:spTgt spid="2062">
                                            <p:txEl>
                                              <p:pRg st="2" end="2"/>
                                            </p:txEl>
                                          </p:spTgt>
                                        </p:tgtEl>
                                        <p:attrNameLst>
                                          <p:attrName>style.visibility</p:attrName>
                                        </p:attrNameLst>
                                      </p:cBhvr>
                                      <p:to>
                                        <p:strVal val="visible"/>
                                      </p:to>
                                    </p:set>
                                    <p:anim calcmode="lin" valueType="num">
                                      <p:cBhvr>
                                        <p:cTn id="49" dur="500" fill="hold"/>
                                        <p:tgtEl>
                                          <p:spTgt spid="2062">
                                            <p:txEl>
                                              <p:pRg st="2" end="2"/>
                                            </p:txEl>
                                          </p:spTgt>
                                        </p:tgtEl>
                                        <p:attrNameLst>
                                          <p:attrName>ppt_x</p:attrName>
                                        </p:attrNameLst>
                                      </p:cBhvr>
                                      <p:tavLst>
                                        <p:tav tm="0">
                                          <p:val>
                                            <p:strVal val="#ppt_x"/>
                                          </p:val>
                                        </p:tav>
                                        <p:tav tm="100000">
                                          <p:val>
                                            <p:strVal val="#ppt_x"/>
                                          </p:val>
                                        </p:tav>
                                      </p:tavLst>
                                    </p:anim>
                                    <p:anim calcmode="lin" valueType="num">
                                      <p:cBhvr>
                                        <p:cTn id="50" dur="500" fill="hold"/>
                                        <p:tgtEl>
                                          <p:spTgt spid="2062">
                                            <p:txEl>
                                              <p:pRg st="2" end="2"/>
                                            </p:txEl>
                                          </p:spTgt>
                                        </p:tgtEl>
                                        <p:attrNameLst>
                                          <p:attrName>ppt_y</p:attrName>
                                        </p:attrNameLst>
                                      </p:cBhvr>
                                      <p:tavLst>
                                        <p:tav tm="0">
                                          <p:val>
                                            <p:strVal val="#ppt_y+#ppt_h/2"/>
                                          </p:val>
                                        </p:tav>
                                        <p:tav tm="100000">
                                          <p:val>
                                            <p:strVal val="#ppt_y"/>
                                          </p:val>
                                        </p:tav>
                                      </p:tavLst>
                                    </p:anim>
                                    <p:anim calcmode="lin" valueType="num">
                                      <p:cBhvr>
                                        <p:cTn id="51" dur="500" fill="hold"/>
                                        <p:tgtEl>
                                          <p:spTgt spid="2062">
                                            <p:txEl>
                                              <p:pRg st="2" end="2"/>
                                            </p:txEl>
                                          </p:spTgt>
                                        </p:tgtEl>
                                        <p:attrNameLst>
                                          <p:attrName>ppt_w</p:attrName>
                                        </p:attrNameLst>
                                      </p:cBhvr>
                                      <p:tavLst>
                                        <p:tav tm="0">
                                          <p:val>
                                            <p:strVal val="#ppt_w"/>
                                          </p:val>
                                        </p:tav>
                                        <p:tav tm="100000">
                                          <p:val>
                                            <p:strVal val="#ppt_w"/>
                                          </p:val>
                                        </p:tav>
                                      </p:tavLst>
                                    </p:anim>
                                    <p:anim calcmode="lin" valueType="num">
                                      <p:cBhvr>
                                        <p:cTn id="52" dur="500" fill="hold"/>
                                        <p:tgtEl>
                                          <p:spTgt spid="2062">
                                            <p:txEl>
                                              <p:pRg st="2" end="2"/>
                                            </p:txEl>
                                          </p:spTgt>
                                        </p:tgtEl>
                                        <p:attrNameLst>
                                          <p:attrName>ppt_h</p:attrName>
                                        </p:attrNameLst>
                                      </p:cBhvr>
                                      <p:tavLst>
                                        <p:tav tm="0">
                                          <p:val>
                                            <p:fltVal val="0"/>
                                          </p:val>
                                        </p:tav>
                                        <p:tav tm="100000">
                                          <p:val>
                                            <p:strVal val="#ppt_h"/>
                                          </p:val>
                                        </p:tav>
                                      </p:tavLst>
                                    </p:anim>
                                  </p:childTnLst>
                                </p:cTn>
                              </p:par>
                            </p:childTnLst>
                          </p:cTn>
                        </p:par>
                        <p:par>
                          <p:cTn id="53" fill="hold">
                            <p:stCondLst>
                              <p:cond delay="23950"/>
                            </p:stCondLst>
                            <p:childTnLst>
                              <p:par>
                                <p:cTn id="54" presetID="17" presetClass="entr" presetSubtype="4" fill="hold" grpId="0" nodeType="afterEffect">
                                  <p:stCondLst>
                                    <p:cond delay="0"/>
                                  </p:stCondLst>
                                  <p:childTnLst>
                                    <p:set>
                                      <p:cBhvr>
                                        <p:cTn id="55" dur="1" fill="hold">
                                          <p:stCondLst>
                                            <p:cond delay="0"/>
                                          </p:stCondLst>
                                        </p:cTn>
                                        <p:tgtEl>
                                          <p:spTgt spid="2062">
                                            <p:txEl>
                                              <p:pRg st="3" end="3"/>
                                            </p:txEl>
                                          </p:spTgt>
                                        </p:tgtEl>
                                        <p:attrNameLst>
                                          <p:attrName>style.visibility</p:attrName>
                                        </p:attrNameLst>
                                      </p:cBhvr>
                                      <p:to>
                                        <p:strVal val="visible"/>
                                      </p:to>
                                    </p:set>
                                    <p:anim calcmode="lin" valueType="num">
                                      <p:cBhvr>
                                        <p:cTn id="56" dur="500" fill="hold"/>
                                        <p:tgtEl>
                                          <p:spTgt spid="2062">
                                            <p:txEl>
                                              <p:pRg st="3" end="3"/>
                                            </p:txEl>
                                          </p:spTgt>
                                        </p:tgtEl>
                                        <p:attrNameLst>
                                          <p:attrName>ppt_x</p:attrName>
                                        </p:attrNameLst>
                                      </p:cBhvr>
                                      <p:tavLst>
                                        <p:tav tm="0">
                                          <p:val>
                                            <p:strVal val="#ppt_x"/>
                                          </p:val>
                                        </p:tav>
                                        <p:tav tm="100000">
                                          <p:val>
                                            <p:strVal val="#ppt_x"/>
                                          </p:val>
                                        </p:tav>
                                      </p:tavLst>
                                    </p:anim>
                                    <p:anim calcmode="lin" valueType="num">
                                      <p:cBhvr>
                                        <p:cTn id="57" dur="500" fill="hold"/>
                                        <p:tgtEl>
                                          <p:spTgt spid="2062">
                                            <p:txEl>
                                              <p:pRg st="3" end="3"/>
                                            </p:txEl>
                                          </p:spTgt>
                                        </p:tgtEl>
                                        <p:attrNameLst>
                                          <p:attrName>ppt_y</p:attrName>
                                        </p:attrNameLst>
                                      </p:cBhvr>
                                      <p:tavLst>
                                        <p:tav tm="0">
                                          <p:val>
                                            <p:strVal val="#ppt_y+#ppt_h/2"/>
                                          </p:val>
                                        </p:tav>
                                        <p:tav tm="100000">
                                          <p:val>
                                            <p:strVal val="#ppt_y"/>
                                          </p:val>
                                        </p:tav>
                                      </p:tavLst>
                                    </p:anim>
                                    <p:anim calcmode="lin" valueType="num">
                                      <p:cBhvr>
                                        <p:cTn id="58" dur="500" fill="hold"/>
                                        <p:tgtEl>
                                          <p:spTgt spid="2062">
                                            <p:txEl>
                                              <p:pRg st="3" end="3"/>
                                            </p:txEl>
                                          </p:spTgt>
                                        </p:tgtEl>
                                        <p:attrNameLst>
                                          <p:attrName>ppt_w</p:attrName>
                                        </p:attrNameLst>
                                      </p:cBhvr>
                                      <p:tavLst>
                                        <p:tav tm="0">
                                          <p:val>
                                            <p:strVal val="#ppt_w"/>
                                          </p:val>
                                        </p:tav>
                                        <p:tav tm="100000">
                                          <p:val>
                                            <p:strVal val="#ppt_w"/>
                                          </p:val>
                                        </p:tav>
                                      </p:tavLst>
                                    </p:anim>
                                    <p:anim calcmode="lin" valueType="num">
                                      <p:cBhvr>
                                        <p:cTn id="59" dur="500" fill="hold"/>
                                        <p:tgtEl>
                                          <p:spTgt spid="2062">
                                            <p:txEl>
                                              <p:pRg st="3" end="3"/>
                                            </p:txEl>
                                          </p:spTgt>
                                        </p:tgtEl>
                                        <p:attrNameLst>
                                          <p:attrName>ppt_h</p:attrName>
                                        </p:attrNameLst>
                                      </p:cBhvr>
                                      <p:tavLst>
                                        <p:tav tm="0">
                                          <p:val>
                                            <p:fltVal val="0"/>
                                          </p:val>
                                        </p:tav>
                                        <p:tav tm="100000">
                                          <p:val>
                                            <p:strVal val="#ppt_h"/>
                                          </p:val>
                                        </p:tav>
                                      </p:tavLst>
                                    </p:anim>
                                  </p:childTnLst>
                                </p:cTn>
                              </p:par>
                            </p:childTnLst>
                          </p:cTn>
                        </p:par>
                        <p:par>
                          <p:cTn id="60" fill="hold">
                            <p:stCondLst>
                              <p:cond delay="24450"/>
                            </p:stCondLst>
                            <p:childTnLst>
                              <p:par>
                                <p:cTn id="61" presetID="17" presetClass="entr" presetSubtype="4" fill="hold" grpId="0" nodeType="afterEffect">
                                  <p:stCondLst>
                                    <p:cond delay="0"/>
                                  </p:stCondLst>
                                  <p:childTnLst>
                                    <p:set>
                                      <p:cBhvr>
                                        <p:cTn id="62" dur="1" fill="hold">
                                          <p:stCondLst>
                                            <p:cond delay="0"/>
                                          </p:stCondLst>
                                        </p:cTn>
                                        <p:tgtEl>
                                          <p:spTgt spid="2062">
                                            <p:txEl>
                                              <p:pRg st="4" end="4"/>
                                            </p:txEl>
                                          </p:spTgt>
                                        </p:tgtEl>
                                        <p:attrNameLst>
                                          <p:attrName>style.visibility</p:attrName>
                                        </p:attrNameLst>
                                      </p:cBhvr>
                                      <p:to>
                                        <p:strVal val="visible"/>
                                      </p:to>
                                    </p:set>
                                    <p:anim calcmode="lin" valueType="num">
                                      <p:cBhvr>
                                        <p:cTn id="63" dur="500" fill="hold"/>
                                        <p:tgtEl>
                                          <p:spTgt spid="2062">
                                            <p:txEl>
                                              <p:pRg st="4" end="4"/>
                                            </p:txEl>
                                          </p:spTgt>
                                        </p:tgtEl>
                                        <p:attrNameLst>
                                          <p:attrName>ppt_x</p:attrName>
                                        </p:attrNameLst>
                                      </p:cBhvr>
                                      <p:tavLst>
                                        <p:tav tm="0">
                                          <p:val>
                                            <p:strVal val="#ppt_x"/>
                                          </p:val>
                                        </p:tav>
                                        <p:tav tm="100000">
                                          <p:val>
                                            <p:strVal val="#ppt_x"/>
                                          </p:val>
                                        </p:tav>
                                      </p:tavLst>
                                    </p:anim>
                                    <p:anim calcmode="lin" valueType="num">
                                      <p:cBhvr>
                                        <p:cTn id="64" dur="500" fill="hold"/>
                                        <p:tgtEl>
                                          <p:spTgt spid="2062">
                                            <p:txEl>
                                              <p:pRg st="4" end="4"/>
                                            </p:txEl>
                                          </p:spTgt>
                                        </p:tgtEl>
                                        <p:attrNameLst>
                                          <p:attrName>ppt_y</p:attrName>
                                        </p:attrNameLst>
                                      </p:cBhvr>
                                      <p:tavLst>
                                        <p:tav tm="0">
                                          <p:val>
                                            <p:strVal val="#ppt_y+#ppt_h/2"/>
                                          </p:val>
                                        </p:tav>
                                        <p:tav tm="100000">
                                          <p:val>
                                            <p:strVal val="#ppt_y"/>
                                          </p:val>
                                        </p:tav>
                                      </p:tavLst>
                                    </p:anim>
                                    <p:anim calcmode="lin" valueType="num">
                                      <p:cBhvr>
                                        <p:cTn id="65" dur="500" fill="hold"/>
                                        <p:tgtEl>
                                          <p:spTgt spid="2062">
                                            <p:txEl>
                                              <p:pRg st="4" end="4"/>
                                            </p:txEl>
                                          </p:spTgt>
                                        </p:tgtEl>
                                        <p:attrNameLst>
                                          <p:attrName>ppt_w</p:attrName>
                                        </p:attrNameLst>
                                      </p:cBhvr>
                                      <p:tavLst>
                                        <p:tav tm="0">
                                          <p:val>
                                            <p:strVal val="#ppt_w"/>
                                          </p:val>
                                        </p:tav>
                                        <p:tav tm="100000">
                                          <p:val>
                                            <p:strVal val="#ppt_w"/>
                                          </p:val>
                                        </p:tav>
                                      </p:tavLst>
                                    </p:anim>
                                    <p:anim calcmode="lin" valueType="num">
                                      <p:cBhvr>
                                        <p:cTn id="66" dur="500" fill="hold"/>
                                        <p:tgtEl>
                                          <p:spTgt spid="2062">
                                            <p:txEl>
                                              <p:pRg st="4" end="4"/>
                                            </p:txEl>
                                          </p:spTgt>
                                        </p:tgtEl>
                                        <p:attrNameLst>
                                          <p:attrName>ppt_h</p:attrName>
                                        </p:attrNameLst>
                                      </p:cBhvr>
                                      <p:tavLst>
                                        <p:tav tm="0">
                                          <p:val>
                                            <p:fltVal val="0"/>
                                          </p:val>
                                        </p:tav>
                                        <p:tav tm="100000">
                                          <p:val>
                                            <p:strVal val="#ppt_h"/>
                                          </p:val>
                                        </p:tav>
                                      </p:tavLst>
                                    </p:anim>
                                  </p:childTnLst>
                                </p:cTn>
                              </p:par>
                            </p:childTnLst>
                          </p:cTn>
                        </p:par>
                        <p:par>
                          <p:cTn id="67" fill="hold">
                            <p:stCondLst>
                              <p:cond delay="24950"/>
                            </p:stCondLst>
                            <p:childTnLst>
                              <p:par>
                                <p:cTn id="68" presetID="17" presetClass="entr" presetSubtype="4" fill="hold" grpId="0" nodeType="afterEffect">
                                  <p:stCondLst>
                                    <p:cond delay="0"/>
                                  </p:stCondLst>
                                  <p:childTnLst>
                                    <p:set>
                                      <p:cBhvr>
                                        <p:cTn id="69" dur="1" fill="hold">
                                          <p:stCondLst>
                                            <p:cond delay="0"/>
                                          </p:stCondLst>
                                        </p:cTn>
                                        <p:tgtEl>
                                          <p:spTgt spid="2062">
                                            <p:txEl>
                                              <p:pRg st="5" end="5"/>
                                            </p:txEl>
                                          </p:spTgt>
                                        </p:tgtEl>
                                        <p:attrNameLst>
                                          <p:attrName>style.visibility</p:attrName>
                                        </p:attrNameLst>
                                      </p:cBhvr>
                                      <p:to>
                                        <p:strVal val="visible"/>
                                      </p:to>
                                    </p:set>
                                    <p:anim calcmode="lin" valueType="num">
                                      <p:cBhvr>
                                        <p:cTn id="70" dur="500" fill="hold"/>
                                        <p:tgtEl>
                                          <p:spTgt spid="2062">
                                            <p:txEl>
                                              <p:pRg st="5" end="5"/>
                                            </p:txEl>
                                          </p:spTgt>
                                        </p:tgtEl>
                                        <p:attrNameLst>
                                          <p:attrName>ppt_x</p:attrName>
                                        </p:attrNameLst>
                                      </p:cBhvr>
                                      <p:tavLst>
                                        <p:tav tm="0">
                                          <p:val>
                                            <p:strVal val="#ppt_x"/>
                                          </p:val>
                                        </p:tav>
                                        <p:tav tm="100000">
                                          <p:val>
                                            <p:strVal val="#ppt_x"/>
                                          </p:val>
                                        </p:tav>
                                      </p:tavLst>
                                    </p:anim>
                                    <p:anim calcmode="lin" valueType="num">
                                      <p:cBhvr>
                                        <p:cTn id="71" dur="500" fill="hold"/>
                                        <p:tgtEl>
                                          <p:spTgt spid="2062">
                                            <p:txEl>
                                              <p:pRg st="5" end="5"/>
                                            </p:txEl>
                                          </p:spTgt>
                                        </p:tgtEl>
                                        <p:attrNameLst>
                                          <p:attrName>ppt_y</p:attrName>
                                        </p:attrNameLst>
                                      </p:cBhvr>
                                      <p:tavLst>
                                        <p:tav tm="0">
                                          <p:val>
                                            <p:strVal val="#ppt_y+#ppt_h/2"/>
                                          </p:val>
                                        </p:tav>
                                        <p:tav tm="100000">
                                          <p:val>
                                            <p:strVal val="#ppt_y"/>
                                          </p:val>
                                        </p:tav>
                                      </p:tavLst>
                                    </p:anim>
                                    <p:anim calcmode="lin" valueType="num">
                                      <p:cBhvr>
                                        <p:cTn id="72" dur="500" fill="hold"/>
                                        <p:tgtEl>
                                          <p:spTgt spid="2062">
                                            <p:txEl>
                                              <p:pRg st="5" end="5"/>
                                            </p:txEl>
                                          </p:spTgt>
                                        </p:tgtEl>
                                        <p:attrNameLst>
                                          <p:attrName>ppt_w</p:attrName>
                                        </p:attrNameLst>
                                      </p:cBhvr>
                                      <p:tavLst>
                                        <p:tav tm="0">
                                          <p:val>
                                            <p:strVal val="#ppt_w"/>
                                          </p:val>
                                        </p:tav>
                                        <p:tav tm="100000">
                                          <p:val>
                                            <p:strVal val="#ppt_w"/>
                                          </p:val>
                                        </p:tav>
                                      </p:tavLst>
                                    </p:anim>
                                    <p:anim calcmode="lin" valueType="num">
                                      <p:cBhvr>
                                        <p:cTn id="73" dur="500" fill="hold"/>
                                        <p:tgtEl>
                                          <p:spTgt spid="2062">
                                            <p:txEl>
                                              <p:pRg st="5" end="5"/>
                                            </p:txEl>
                                          </p:spTgt>
                                        </p:tgtEl>
                                        <p:attrNameLst>
                                          <p:attrName>ppt_h</p:attrName>
                                        </p:attrNameLst>
                                      </p:cBhvr>
                                      <p:tavLst>
                                        <p:tav tm="0">
                                          <p:val>
                                            <p:fltVal val="0"/>
                                          </p:val>
                                        </p:tav>
                                        <p:tav tm="100000">
                                          <p:val>
                                            <p:strVal val="#ppt_h"/>
                                          </p:val>
                                        </p:tav>
                                      </p:tavLst>
                                    </p:anim>
                                  </p:childTnLst>
                                </p:cTn>
                              </p:par>
                            </p:childTnLst>
                          </p:cTn>
                        </p:par>
                        <p:par>
                          <p:cTn id="74" fill="hold">
                            <p:stCondLst>
                              <p:cond delay="25450"/>
                            </p:stCondLst>
                            <p:childTnLst>
                              <p:par>
                                <p:cTn id="75" presetID="17" presetClass="entr" presetSubtype="4" fill="hold" grpId="0" nodeType="afterEffect">
                                  <p:stCondLst>
                                    <p:cond delay="0"/>
                                  </p:stCondLst>
                                  <p:childTnLst>
                                    <p:set>
                                      <p:cBhvr>
                                        <p:cTn id="76" dur="1" fill="hold">
                                          <p:stCondLst>
                                            <p:cond delay="0"/>
                                          </p:stCondLst>
                                        </p:cTn>
                                        <p:tgtEl>
                                          <p:spTgt spid="2062">
                                            <p:txEl>
                                              <p:pRg st="6" end="6"/>
                                            </p:txEl>
                                          </p:spTgt>
                                        </p:tgtEl>
                                        <p:attrNameLst>
                                          <p:attrName>style.visibility</p:attrName>
                                        </p:attrNameLst>
                                      </p:cBhvr>
                                      <p:to>
                                        <p:strVal val="visible"/>
                                      </p:to>
                                    </p:set>
                                    <p:anim calcmode="lin" valueType="num">
                                      <p:cBhvr>
                                        <p:cTn id="77" dur="500" fill="hold"/>
                                        <p:tgtEl>
                                          <p:spTgt spid="2062">
                                            <p:txEl>
                                              <p:pRg st="6" end="6"/>
                                            </p:txEl>
                                          </p:spTgt>
                                        </p:tgtEl>
                                        <p:attrNameLst>
                                          <p:attrName>ppt_x</p:attrName>
                                        </p:attrNameLst>
                                      </p:cBhvr>
                                      <p:tavLst>
                                        <p:tav tm="0">
                                          <p:val>
                                            <p:strVal val="#ppt_x"/>
                                          </p:val>
                                        </p:tav>
                                        <p:tav tm="100000">
                                          <p:val>
                                            <p:strVal val="#ppt_x"/>
                                          </p:val>
                                        </p:tav>
                                      </p:tavLst>
                                    </p:anim>
                                    <p:anim calcmode="lin" valueType="num">
                                      <p:cBhvr>
                                        <p:cTn id="78" dur="500" fill="hold"/>
                                        <p:tgtEl>
                                          <p:spTgt spid="2062">
                                            <p:txEl>
                                              <p:pRg st="6" end="6"/>
                                            </p:txEl>
                                          </p:spTgt>
                                        </p:tgtEl>
                                        <p:attrNameLst>
                                          <p:attrName>ppt_y</p:attrName>
                                        </p:attrNameLst>
                                      </p:cBhvr>
                                      <p:tavLst>
                                        <p:tav tm="0">
                                          <p:val>
                                            <p:strVal val="#ppt_y+#ppt_h/2"/>
                                          </p:val>
                                        </p:tav>
                                        <p:tav tm="100000">
                                          <p:val>
                                            <p:strVal val="#ppt_y"/>
                                          </p:val>
                                        </p:tav>
                                      </p:tavLst>
                                    </p:anim>
                                    <p:anim calcmode="lin" valueType="num">
                                      <p:cBhvr>
                                        <p:cTn id="79" dur="500" fill="hold"/>
                                        <p:tgtEl>
                                          <p:spTgt spid="2062">
                                            <p:txEl>
                                              <p:pRg st="6" end="6"/>
                                            </p:txEl>
                                          </p:spTgt>
                                        </p:tgtEl>
                                        <p:attrNameLst>
                                          <p:attrName>ppt_w</p:attrName>
                                        </p:attrNameLst>
                                      </p:cBhvr>
                                      <p:tavLst>
                                        <p:tav tm="0">
                                          <p:val>
                                            <p:strVal val="#ppt_w"/>
                                          </p:val>
                                        </p:tav>
                                        <p:tav tm="100000">
                                          <p:val>
                                            <p:strVal val="#ppt_w"/>
                                          </p:val>
                                        </p:tav>
                                      </p:tavLst>
                                    </p:anim>
                                    <p:anim calcmode="lin" valueType="num">
                                      <p:cBhvr>
                                        <p:cTn id="80" dur="500" fill="hold"/>
                                        <p:tgtEl>
                                          <p:spTgt spid="2062">
                                            <p:txEl>
                                              <p:pRg st="6" end="6"/>
                                            </p:txEl>
                                          </p:spTgt>
                                        </p:tgtEl>
                                        <p:attrNameLst>
                                          <p:attrName>ppt_h</p:attrName>
                                        </p:attrNameLst>
                                      </p:cBhvr>
                                      <p:tavLst>
                                        <p:tav tm="0">
                                          <p:val>
                                            <p:fltVal val="0"/>
                                          </p:val>
                                        </p:tav>
                                        <p:tav tm="100000">
                                          <p:val>
                                            <p:strVal val="#ppt_h"/>
                                          </p:val>
                                        </p:tav>
                                      </p:tavLst>
                                    </p:anim>
                                  </p:childTnLst>
                                </p:cTn>
                              </p:par>
                            </p:childTnLst>
                          </p:cTn>
                        </p:par>
                        <p:par>
                          <p:cTn id="81" fill="hold">
                            <p:stCondLst>
                              <p:cond delay="25950"/>
                            </p:stCondLst>
                            <p:childTnLst>
                              <p:par>
                                <p:cTn id="82" presetID="17" presetClass="entr" presetSubtype="4" fill="hold" grpId="0" nodeType="afterEffect">
                                  <p:stCondLst>
                                    <p:cond delay="0"/>
                                  </p:stCondLst>
                                  <p:childTnLst>
                                    <p:set>
                                      <p:cBhvr>
                                        <p:cTn id="83" dur="1" fill="hold">
                                          <p:stCondLst>
                                            <p:cond delay="0"/>
                                          </p:stCondLst>
                                        </p:cTn>
                                        <p:tgtEl>
                                          <p:spTgt spid="2062">
                                            <p:txEl>
                                              <p:pRg st="7" end="7"/>
                                            </p:txEl>
                                          </p:spTgt>
                                        </p:tgtEl>
                                        <p:attrNameLst>
                                          <p:attrName>style.visibility</p:attrName>
                                        </p:attrNameLst>
                                      </p:cBhvr>
                                      <p:to>
                                        <p:strVal val="visible"/>
                                      </p:to>
                                    </p:set>
                                    <p:anim calcmode="lin" valueType="num">
                                      <p:cBhvr>
                                        <p:cTn id="84" dur="500" fill="hold"/>
                                        <p:tgtEl>
                                          <p:spTgt spid="2062">
                                            <p:txEl>
                                              <p:pRg st="7" end="7"/>
                                            </p:txEl>
                                          </p:spTgt>
                                        </p:tgtEl>
                                        <p:attrNameLst>
                                          <p:attrName>ppt_x</p:attrName>
                                        </p:attrNameLst>
                                      </p:cBhvr>
                                      <p:tavLst>
                                        <p:tav tm="0">
                                          <p:val>
                                            <p:strVal val="#ppt_x"/>
                                          </p:val>
                                        </p:tav>
                                        <p:tav tm="100000">
                                          <p:val>
                                            <p:strVal val="#ppt_x"/>
                                          </p:val>
                                        </p:tav>
                                      </p:tavLst>
                                    </p:anim>
                                    <p:anim calcmode="lin" valueType="num">
                                      <p:cBhvr>
                                        <p:cTn id="85" dur="500" fill="hold"/>
                                        <p:tgtEl>
                                          <p:spTgt spid="2062">
                                            <p:txEl>
                                              <p:pRg st="7" end="7"/>
                                            </p:txEl>
                                          </p:spTgt>
                                        </p:tgtEl>
                                        <p:attrNameLst>
                                          <p:attrName>ppt_y</p:attrName>
                                        </p:attrNameLst>
                                      </p:cBhvr>
                                      <p:tavLst>
                                        <p:tav tm="0">
                                          <p:val>
                                            <p:strVal val="#ppt_y+#ppt_h/2"/>
                                          </p:val>
                                        </p:tav>
                                        <p:tav tm="100000">
                                          <p:val>
                                            <p:strVal val="#ppt_y"/>
                                          </p:val>
                                        </p:tav>
                                      </p:tavLst>
                                    </p:anim>
                                    <p:anim calcmode="lin" valueType="num">
                                      <p:cBhvr>
                                        <p:cTn id="86" dur="500" fill="hold"/>
                                        <p:tgtEl>
                                          <p:spTgt spid="2062">
                                            <p:txEl>
                                              <p:pRg st="7" end="7"/>
                                            </p:txEl>
                                          </p:spTgt>
                                        </p:tgtEl>
                                        <p:attrNameLst>
                                          <p:attrName>ppt_w</p:attrName>
                                        </p:attrNameLst>
                                      </p:cBhvr>
                                      <p:tavLst>
                                        <p:tav tm="0">
                                          <p:val>
                                            <p:strVal val="#ppt_w"/>
                                          </p:val>
                                        </p:tav>
                                        <p:tav tm="100000">
                                          <p:val>
                                            <p:strVal val="#ppt_w"/>
                                          </p:val>
                                        </p:tav>
                                      </p:tavLst>
                                    </p:anim>
                                    <p:anim calcmode="lin" valueType="num">
                                      <p:cBhvr>
                                        <p:cTn id="87" dur="500" fill="hold"/>
                                        <p:tgtEl>
                                          <p:spTgt spid="2062">
                                            <p:txEl>
                                              <p:pRg st="7" end="7"/>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autoUpdateAnimBg="0"/>
      <p:bldP spid="2051" grpId="0" autoUpdateAnimBg="0"/>
      <p:bldP spid="2059" grpId="0" autoUpdateAnimBg="0"/>
      <p:bldP spid="2060" grpId="0" autoUpdateAnimBg="0"/>
      <p:bldP spid="2062" grpId="0" build="p" autoUpdateAnimBg="0" advAuto="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5A689496-6332-48B1-B054-59F2A0512DE2}" type="slidenum">
              <a:rPr lang="el-GR"/>
              <a:pPr/>
              <a:t>10</a:t>
            </a:fld>
            <a:endParaRPr lang="el-GR"/>
          </a:p>
        </p:txBody>
      </p:sp>
      <p:sp>
        <p:nvSpPr>
          <p:cNvPr id="39938" name="Rectangle 2"/>
          <p:cNvSpPr>
            <a:spLocks noGrp="1" noChangeArrowheads="1"/>
          </p:cNvSpPr>
          <p:nvPr>
            <p:ph type="title"/>
          </p:nvPr>
        </p:nvSpPr>
        <p:spPr>
          <a:xfrm>
            <a:off x="1752600" y="457200"/>
            <a:ext cx="7239000" cy="914400"/>
          </a:xfrm>
        </p:spPr>
        <p:txBody>
          <a:bodyPr/>
          <a:lstStyle/>
          <a:p>
            <a:pPr algn="r"/>
            <a:r>
              <a:rPr lang="en-US" sz="2400" b="1">
                <a:solidFill>
                  <a:srgbClr val="0000FF"/>
                </a:solidFill>
              </a:rPr>
              <a:t>Phases of the Research</a:t>
            </a:r>
            <a:endParaRPr lang="el-GR" sz="2400" b="1">
              <a:solidFill>
                <a:srgbClr val="0000FF"/>
              </a:solidFill>
            </a:endParaRPr>
          </a:p>
        </p:txBody>
      </p:sp>
      <p:sp>
        <p:nvSpPr>
          <p:cNvPr id="39939" name="Rectangle 3"/>
          <p:cNvSpPr>
            <a:spLocks noGrp="1" noChangeArrowheads="1"/>
          </p:cNvSpPr>
          <p:nvPr>
            <p:ph type="body" idx="1"/>
          </p:nvPr>
        </p:nvSpPr>
        <p:spPr>
          <a:xfrm>
            <a:off x="1752600" y="5410200"/>
            <a:ext cx="7086600" cy="1219200"/>
          </a:xfrm>
        </p:spPr>
        <p:txBody>
          <a:bodyPr/>
          <a:lstStyle/>
          <a:p>
            <a:r>
              <a:rPr lang="en-US" sz="1800" b="1"/>
              <a:t>Fieldwork - Mapping - Tectonic  Analysis</a:t>
            </a:r>
            <a:r>
              <a:rPr lang="en-US" sz="1800"/>
              <a:t>. Karst develops </a:t>
            </a:r>
            <a:r>
              <a:rPr lang="en-US" sz="1800" b="1"/>
              <a:t>preferably along tectonic</a:t>
            </a:r>
            <a:r>
              <a:rPr lang="en-US" sz="1800"/>
              <a:t> surfaces like faults and thrusts.</a:t>
            </a:r>
          </a:p>
        </p:txBody>
      </p:sp>
      <p:graphicFrame>
        <p:nvGraphicFramePr>
          <p:cNvPr id="39941" name="Object 5"/>
          <p:cNvGraphicFramePr>
            <a:graphicFrameLocks noChangeAspect="1"/>
          </p:cNvGraphicFramePr>
          <p:nvPr/>
        </p:nvGraphicFramePr>
        <p:xfrm>
          <a:off x="685800" y="609600"/>
          <a:ext cx="288925" cy="533400"/>
        </p:xfrm>
        <a:graphic>
          <a:graphicData uri="http://schemas.openxmlformats.org/presentationml/2006/ole">
            <p:oleObj spid="_x0000_s39941" name="CorelDRAW" r:id="rId3" imgW="493560" imgH="911520" progId="CorelDRAW.Graphic.9">
              <p:embed/>
            </p:oleObj>
          </a:graphicData>
        </a:graphic>
      </p:graphicFrame>
      <p:sp>
        <p:nvSpPr>
          <p:cNvPr id="39942" name="Text Box 6"/>
          <p:cNvSpPr txBox="1">
            <a:spLocks noChangeArrowheads="1"/>
          </p:cNvSpPr>
          <p:nvPr/>
        </p:nvSpPr>
        <p:spPr bwMode="auto">
          <a:xfrm>
            <a:off x="420688" y="1143000"/>
            <a:ext cx="1027112" cy="822325"/>
          </a:xfrm>
          <a:prstGeom prst="rect">
            <a:avLst/>
          </a:prstGeom>
          <a:noFill/>
          <a:ln w="9525">
            <a:noFill/>
            <a:miter lim="800000"/>
            <a:headEnd/>
            <a:tailEnd/>
          </a:ln>
          <a:effectLst/>
        </p:spPr>
        <p:txBody>
          <a:bodyPr wrap="none">
            <a:spAutoFit/>
          </a:bodyPr>
          <a:lstStyle/>
          <a:p>
            <a:r>
              <a:rPr lang="en-US" sz="1200">
                <a:solidFill>
                  <a:srgbClr val="0000FF"/>
                </a:solidFill>
                <a:latin typeface="Tahoma" pitchFamily="34" charset="0"/>
              </a:rPr>
              <a:t>National</a:t>
            </a:r>
          </a:p>
          <a:p>
            <a:r>
              <a:rPr lang="en-US" sz="1200">
                <a:solidFill>
                  <a:srgbClr val="0000FF"/>
                </a:solidFill>
                <a:latin typeface="Tahoma" pitchFamily="34" charset="0"/>
              </a:rPr>
              <a:t>Kapodistrian</a:t>
            </a:r>
          </a:p>
          <a:p>
            <a:r>
              <a:rPr lang="en-US" sz="1200">
                <a:solidFill>
                  <a:srgbClr val="0000FF"/>
                </a:solidFill>
                <a:latin typeface="Tahoma" pitchFamily="34" charset="0"/>
              </a:rPr>
              <a:t>University of</a:t>
            </a:r>
          </a:p>
          <a:p>
            <a:r>
              <a:rPr lang="en-US" sz="1200">
                <a:solidFill>
                  <a:srgbClr val="0000FF"/>
                </a:solidFill>
                <a:latin typeface="Tahoma" pitchFamily="34" charset="0"/>
              </a:rPr>
              <a:t>Athens</a:t>
            </a:r>
            <a:endParaRPr lang="el-GR" sz="1200">
              <a:solidFill>
                <a:srgbClr val="0000FF"/>
              </a:solidFill>
              <a:latin typeface="Tahoma" pitchFamily="34" charset="0"/>
            </a:endParaRPr>
          </a:p>
        </p:txBody>
      </p:sp>
      <p:pic>
        <p:nvPicPr>
          <p:cNvPr id="39943" name="Picture 7" descr="E:\YPEGEO\Papers\Cannes-2001\Cannes-photos\new-1.tif"/>
          <p:cNvPicPr>
            <a:picLocks noChangeAspect="1" noChangeArrowheads="1"/>
          </p:cNvPicPr>
          <p:nvPr/>
        </p:nvPicPr>
        <p:blipFill>
          <a:blip r:embed="rId4" cstate="print"/>
          <a:srcRect/>
          <a:stretch>
            <a:fillRect/>
          </a:stretch>
        </p:blipFill>
        <p:spPr bwMode="auto">
          <a:xfrm>
            <a:off x="2792413" y="1600200"/>
            <a:ext cx="5360987" cy="3611563"/>
          </a:xfrm>
          <a:prstGeom prst="rect">
            <a:avLst/>
          </a:prstGeom>
          <a:noFill/>
        </p:spPr>
      </p:pic>
      <p:sp>
        <p:nvSpPr>
          <p:cNvPr id="39945" name="Rectangle 9"/>
          <p:cNvSpPr>
            <a:spLocks noChangeArrowheads="1"/>
          </p:cNvSpPr>
          <p:nvPr/>
        </p:nvSpPr>
        <p:spPr bwMode="auto">
          <a:xfrm>
            <a:off x="228600" y="3505200"/>
            <a:ext cx="1447800" cy="32924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l-GR" sz="1200">
                <a:solidFill>
                  <a:schemeClr val="folHlink"/>
                </a:solidFill>
                <a:latin typeface="Tahoma" pitchFamily="34" charset="0"/>
              </a:rPr>
              <a:t>Introduction</a:t>
            </a:r>
          </a:p>
          <a:p>
            <a:pPr>
              <a:spcBef>
                <a:spcPct val="50000"/>
              </a:spcBef>
            </a:pPr>
            <a:r>
              <a:rPr lang="en-US" sz="1200">
                <a:solidFill>
                  <a:schemeClr val="folHlink"/>
                </a:solidFill>
                <a:latin typeface="Tahoma" pitchFamily="34" charset="0"/>
              </a:rPr>
              <a:t>Water Shortage in Western Thessaly</a:t>
            </a:r>
            <a:endParaRPr lang="el-GR" sz="1200">
              <a:solidFill>
                <a:schemeClr val="folHlink"/>
              </a:solidFill>
              <a:latin typeface="Tahoma" pitchFamily="34" charset="0"/>
            </a:endParaRPr>
          </a:p>
          <a:p>
            <a:pPr>
              <a:spcBef>
                <a:spcPct val="50000"/>
              </a:spcBef>
            </a:pPr>
            <a:r>
              <a:rPr lang="en-US" sz="1200">
                <a:solidFill>
                  <a:srgbClr val="FFFF00"/>
                </a:solidFill>
                <a:latin typeface="Tahoma" pitchFamily="34" charset="0"/>
              </a:rPr>
              <a:t>Phases of the Research</a:t>
            </a:r>
          </a:p>
          <a:p>
            <a:pPr>
              <a:spcBef>
                <a:spcPct val="50000"/>
              </a:spcBef>
            </a:pPr>
            <a:r>
              <a:rPr lang="el-GR" sz="1200">
                <a:solidFill>
                  <a:schemeClr val="folHlink"/>
                </a:solidFill>
                <a:latin typeface="Tahoma" pitchFamily="34" charset="0"/>
              </a:rPr>
              <a:t>The karstic aquifer of Phylliion Mt.</a:t>
            </a:r>
          </a:p>
          <a:p>
            <a:pPr>
              <a:spcBef>
                <a:spcPct val="50000"/>
              </a:spcBef>
            </a:pPr>
            <a:r>
              <a:rPr lang="el-GR" sz="1200">
                <a:solidFill>
                  <a:schemeClr val="folHlink"/>
                </a:solidFill>
                <a:latin typeface="Tahoma" pitchFamily="34" charset="0"/>
              </a:rPr>
              <a:t>Prospects for artificial recharge</a:t>
            </a:r>
          </a:p>
          <a:p>
            <a:pPr>
              <a:spcBef>
                <a:spcPct val="50000"/>
              </a:spcBef>
            </a:pPr>
            <a:r>
              <a:rPr lang="el-GR" sz="1200">
                <a:solidFill>
                  <a:schemeClr val="folHlink"/>
                </a:solidFill>
                <a:latin typeface="Tahoma" pitchFamily="34" charset="0"/>
              </a:rPr>
              <a:t>Suggested works</a:t>
            </a:r>
          </a:p>
          <a:p>
            <a:pPr>
              <a:spcBef>
                <a:spcPct val="50000"/>
              </a:spcBef>
            </a:pPr>
            <a:r>
              <a:rPr lang="el-GR" sz="1200">
                <a:solidFill>
                  <a:schemeClr val="folHlink"/>
                </a:solidFill>
                <a:latin typeface="Tahoma" pitchFamily="34" charset="0"/>
              </a:rPr>
              <a:t>Conditions for the protection of the aquifer system</a:t>
            </a:r>
            <a:endParaRPr lang="en-US"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Conclusions</a:t>
            </a:r>
            <a:endParaRPr lang="el-GR" sz="1200">
              <a:solidFill>
                <a:schemeClr val="folHlink"/>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39943"/>
                                        </p:tgtEl>
                                        <p:attrNameLst>
                                          <p:attrName>style.visibility</p:attrName>
                                        </p:attrNameLst>
                                      </p:cBhvr>
                                      <p:to>
                                        <p:strVal val="visible"/>
                                      </p:to>
                                    </p:set>
                                    <p:animEffect transition="in" filter="randombar(vertical)">
                                      <p:cBhvr>
                                        <p:cTn id="7" dur="500"/>
                                        <p:tgtEl>
                                          <p:spTgt spid="39943"/>
                                        </p:tgtEl>
                                      </p:cBhvr>
                                    </p:animEffect>
                                  </p:childTnLst>
                                </p:cTn>
                              </p:par>
                            </p:childTnLst>
                          </p:cTn>
                        </p:par>
                        <p:par>
                          <p:cTn id="8" fill="hold">
                            <p:stCondLst>
                              <p:cond delay="500"/>
                            </p:stCondLst>
                            <p:childTnLst>
                              <p:par>
                                <p:cTn id="9" presetID="17" presetClass="entr" presetSubtype="1" fill="hold" grpId="0" nodeType="afterEffect">
                                  <p:stCondLst>
                                    <p:cond delay="2000"/>
                                  </p:stCondLst>
                                  <p:childTnLst>
                                    <p:set>
                                      <p:cBhvr>
                                        <p:cTn id="10" dur="1" fill="hold">
                                          <p:stCondLst>
                                            <p:cond delay="0"/>
                                          </p:stCondLst>
                                        </p:cTn>
                                        <p:tgtEl>
                                          <p:spTgt spid="39939">
                                            <p:txEl>
                                              <p:pRg st="0" end="0"/>
                                            </p:txEl>
                                          </p:spTgt>
                                        </p:tgtEl>
                                        <p:attrNameLst>
                                          <p:attrName>style.visibility</p:attrName>
                                        </p:attrNameLst>
                                      </p:cBhvr>
                                      <p:to>
                                        <p:strVal val="visible"/>
                                      </p:to>
                                    </p:set>
                                    <p:anim calcmode="lin" valueType="num">
                                      <p:cBhvr>
                                        <p:cTn id="11" dur="500" fill="hold"/>
                                        <p:tgtEl>
                                          <p:spTgt spid="39939">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39939">
                                            <p:txEl>
                                              <p:pRg st="0" end="0"/>
                                            </p:txEl>
                                          </p:spTgt>
                                        </p:tgtEl>
                                        <p:attrNameLst>
                                          <p:attrName>ppt_y</p:attrName>
                                        </p:attrNameLst>
                                      </p:cBhvr>
                                      <p:tavLst>
                                        <p:tav tm="0">
                                          <p:val>
                                            <p:strVal val="#ppt_y-#ppt_h/2"/>
                                          </p:val>
                                        </p:tav>
                                        <p:tav tm="100000">
                                          <p:val>
                                            <p:strVal val="#ppt_y"/>
                                          </p:val>
                                        </p:tav>
                                      </p:tavLst>
                                    </p:anim>
                                    <p:anim calcmode="lin" valueType="num">
                                      <p:cBhvr>
                                        <p:cTn id="13" dur="500" fill="hold"/>
                                        <p:tgtEl>
                                          <p:spTgt spid="39939">
                                            <p:txEl>
                                              <p:pRg st="0" end="0"/>
                                            </p:txEl>
                                          </p:spTgt>
                                        </p:tgtEl>
                                        <p:attrNameLst>
                                          <p:attrName>ppt_w</p:attrName>
                                        </p:attrNameLst>
                                      </p:cBhvr>
                                      <p:tavLst>
                                        <p:tav tm="0">
                                          <p:val>
                                            <p:strVal val="#ppt_w"/>
                                          </p:val>
                                        </p:tav>
                                        <p:tav tm="100000">
                                          <p:val>
                                            <p:strVal val="#ppt_w"/>
                                          </p:val>
                                        </p:tav>
                                      </p:tavLst>
                                    </p:anim>
                                    <p:anim calcmode="lin" valueType="num">
                                      <p:cBhvr>
                                        <p:cTn id="14" dur="500" fill="hold"/>
                                        <p:tgtEl>
                                          <p:spTgt spid="39939">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bldLvl="3" autoUpdateAnimBg="0" advAuto="200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FC5606AC-8F2E-4F2A-B948-48D1DB5F0DFC}" type="slidenum">
              <a:rPr lang="el-GR"/>
              <a:pPr/>
              <a:t>11</a:t>
            </a:fld>
            <a:endParaRPr lang="el-GR"/>
          </a:p>
        </p:txBody>
      </p:sp>
      <p:sp>
        <p:nvSpPr>
          <p:cNvPr id="40962" name="Rectangle 2"/>
          <p:cNvSpPr>
            <a:spLocks noGrp="1" noChangeArrowheads="1"/>
          </p:cNvSpPr>
          <p:nvPr>
            <p:ph type="title"/>
          </p:nvPr>
        </p:nvSpPr>
        <p:spPr>
          <a:xfrm>
            <a:off x="1752600" y="457200"/>
            <a:ext cx="7239000" cy="914400"/>
          </a:xfrm>
        </p:spPr>
        <p:txBody>
          <a:bodyPr/>
          <a:lstStyle/>
          <a:p>
            <a:pPr algn="r"/>
            <a:r>
              <a:rPr lang="en-US" sz="2400" b="1">
                <a:solidFill>
                  <a:srgbClr val="0000FF"/>
                </a:solidFill>
              </a:rPr>
              <a:t>Phases of the Research</a:t>
            </a:r>
            <a:endParaRPr lang="el-GR" sz="2400" b="1">
              <a:solidFill>
                <a:srgbClr val="0000FF"/>
              </a:solidFill>
            </a:endParaRPr>
          </a:p>
        </p:txBody>
      </p:sp>
      <p:sp>
        <p:nvSpPr>
          <p:cNvPr id="40963" name="Rectangle 3"/>
          <p:cNvSpPr>
            <a:spLocks noGrp="1" noChangeArrowheads="1"/>
          </p:cNvSpPr>
          <p:nvPr>
            <p:ph type="body" idx="1"/>
          </p:nvPr>
        </p:nvSpPr>
        <p:spPr>
          <a:xfrm>
            <a:off x="1752600" y="5410200"/>
            <a:ext cx="7086600" cy="1219200"/>
          </a:xfrm>
        </p:spPr>
        <p:txBody>
          <a:bodyPr/>
          <a:lstStyle/>
          <a:p>
            <a:r>
              <a:rPr lang="en-US" sz="1800" b="1"/>
              <a:t>Sampling and observation wells</a:t>
            </a:r>
            <a:r>
              <a:rPr lang="en-US" sz="1800"/>
              <a:t> in the study area. </a:t>
            </a:r>
            <a:r>
              <a:rPr lang="en-US" sz="1800" b="1"/>
              <a:t>Monitoring</a:t>
            </a:r>
            <a:r>
              <a:rPr lang="en-US" sz="1800"/>
              <a:t> of the seasonal fluctuation of the water table and estimation of the karst development in depth.</a:t>
            </a:r>
          </a:p>
        </p:txBody>
      </p:sp>
      <p:graphicFrame>
        <p:nvGraphicFramePr>
          <p:cNvPr id="40964" name="Object 4"/>
          <p:cNvGraphicFramePr>
            <a:graphicFrameLocks noChangeAspect="1"/>
          </p:cNvGraphicFramePr>
          <p:nvPr/>
        </p:nvGraphicFramePr>
        <p:xfrm>
          <a:off x="685800" y="609600"/>
          <a:ext cx="288925" cy="533400"/>
        </p:xfrm>
        <a:graphic>
          <a:graphicData uri="http://schemas.openxmlformats.org/presentationml/2006/ole">
            <p:oleObj spid="_x0000_s40964" name="CorelDRAW" r:id="rId3" imgW="493560" imgH="911520" progId="CorelDRAW.Graphic.9">
              <p:embed/>
            </p:oleObj>
          </a:graphicData>
        </a:graphic>
      </p:graphicFrame>
      <p:sp>
        <p:nvSpPr>
          <p:cNvPr id="40965" name="Text Box 5"/>
          <p:cNvSpPr txBox="1">
            <a:spLocks noChangeArrowheads="1"/>
          </p:cNvSpPr>
          <p:nvPr/>
        </p:nvSpPr>
        <p:spPr bwMode="auto">
          <a:xfrm>
            <a:off x="420688" y="1143000"/>
            <a:ext cx="1027112" cy="822325"/>
          </a:xfrm>
          <a:prstGeom prst="rect">
            <a:avLst/>
          </a:prstGeom>
          <a:noFill/>
          <a:ln w="9525">
            <a:noFill/>
            <a:miter lim="800000"/>
            <a:headEnd/>
            <a:tailEnd/>
          </a:ln>
          <a:effectLst/>
        </p:spPr>
        <p:txBody>
          <a:bodyPr wrap="none">
            <a:spAutoFit/>
          </a:bodyPr>
          <a:lstStyle/>
          <a:p>
            <a:r>
              <a:rPr lang="en-US" sz="1200">
                <a:solidFill>
                  <a:srgbClr val="0000FF"/>
                </a:solidFill>
                <a:latin typeface="Tahoma" pitchFamily="34" charset="0"/>
              </a:rPr>
              <a:t>National</a:t>
            </a:r>
          </a:p>
          <a:p>
            <a:r>
              <a:rPr lang="en-US" sz="1200">
                <a:solidFill>
                  <a:srgbClr val="0000FF"/>
                </a:solidFill>
                <a:latin typeface="Tahoma" pitchFamily="34" charset="0"/>
              </a:rPr>
              <a:t>Kapodistrian</a:t>
            </a:r>
          </a:p>
          <a:p>
            <a:r>
              <a:rPr lang="en-US" sz="1200">
                <a:solidFill>
                  <a:srgbClr val="0000FF"/>
                </a:solidFill>
                <a:latin typeface="Tahoma" pitchFamily="34" charset="0"/>
              </a:rPr>
              <a:t>University of</a:t>
            </a:r>
          </a:p>
          <a:p>
            <a:r>
              <a:rPr lang="en-US" sz="1200">
                <a:solidFill>
                  <a:srgbClr val="0000FF"/>
                </a:solidFill>
                <a:latin typeface="Tahoma" pitchFamily="34" charset="0"/>
              </a:rPr>
              <a:t>Athens</a:t>
            </a:r>
            <a:endParaRPr lang="el-GR" sz="1200">
              <a:solidFill>
                <a:srgbClr val="0000FF"/>
              </a:solidFill>
              <a:latin typeface="Tahoma" pitchFamily="34" charset="0"/>
            </a:endParaRPr>
          </a:p>
        </p:txBody>
      </p:sp>
      <p:pic>
        <p:nvPicPr>
          <p:cNvPr id="40968" name="Picture 8" descr="E:\YPEGEO\Papers\Cannes-2001\Cannes-photos\new-6.tif"/>
          <p:cNvPicPr>
            <a:picLocks noChangeAspect="1" noChangeArrowheads="1"/>
          </p:cNvPicPr>
          <p:nvPr/>
        </p:nvPicPr>
        <p:blipFill>
          <a:blip r:embed="rId4" cstate="print">
            <a:lum bright="-12000" contrast="12000"/>
          </a:blip>
          <a:srcRect/>
          <a:stretch>
            <a:fillRect/>
          </a:stretch>
        </p:blipFill>
        <p:spPr bwMode="auto">
          <a:xfrm>
            <a:off x="2743200" y="1587500"/>
            <a:ext cx="5394325" cy="3594100"/>
          </a:xfrm>
          <a:prstGeom prst="rect">
            <a:avLst/>
          </a:prstGeom>
          <a:noFill/>
        </p:spPr>
      </p:pic>
      <p:sp>
        <p:nvSpPr>
          <p:cNvPr id="40969" name="Rectangle 9"/>
          <p:cNvSpPr>
            <a:spLocks noChangeArrowheads="1"/>
          </p:cNvSpPr>
          <p:nvPr/>
        </p:nvSpPr>
        <p:spPr bwMode="auto">
          <a:xfrm>
            <a:off x="228600" y="3505200"/>
            <a:ext cx="1447800" cy="32924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l-GR" sz="1200">
                <a:solidFill>
                  <a:schemeClr val="folHlink"/>
                </a:solidFill>
                <a:latin typeface="Tahoma" pitchFamily="34" charset="0"/>
              </a:rPr>
              <a:t>Introduction</a:t>
            </a:r>
          </a:p>
          <a:p>
            <a:pPr>
              <a:spcBef>
                <a:spcPct val="50000"/>
              </a:spcBef>
            </a:pPr>
            <a:r>
              <a:rPr lang="en-US" sz="1200">
                <a:solidFill>
                  <a:schemeClr val="folHlink"/>
                </a:solidFill>
                <a:latin typeface="Tahoma" pitchFamily="34" charset="0"/>
              </a:rPr>
              <a:t>Water Shortage in Western Thessaly</a:t>
            </a:r>
            <a:endParaRPr lang="el-GR" sz="1200">
              <a:solidFill>
                <a:schemeClr val="folHlink"/>
              </a:solidFill>
              <a:latin typeface="Tahoma" pitchFamily="34" charset="0"/>
            </a:endParaRPr>
          </a:p>
          <a:p>
            <a:pPr>
              <a:spcBef>
                <a:spcPct val="50000"/>
              </a:spcBef>
            </a:pPr>
            <a:r>
              <a:rPr lang="en-US" sz="1200">
                <a:solidFill>
                  <a:srgbClr val="FFFF00"/>
                </a:solidFill>
                <a:latin typeface="Tahoma" pitchFamily="34" charset="0"/>
              </a:rPr>
              <a:t>Phases of the Research</a:t>
            </a:r>
          </a:p>
          <a:p>
            <a:pPr>
              <a:spcBef>
                <a:spcPct val="50000"/>
              </a:spcBef>
            </a:pPr>
            <a:r>
              <a:rPr lang="el-GR" sz="1200">
                <a:solidFill>
                  <a:schemeClr val="folHlink"/>
                </a:solidFill>
                <a:latin typeface="Tahoma" pitchFamily="34" charset="0"/>
              </a:rPr>
              <a:t>The karstic aquifer of Phylliion Mt.</a:t>
            </a:r>
          </a:p>
          <a:p>
            <a:pPr>
              <a:spcBef>
                <a:spcPct val="50000"/>
              </a:spcBef>
            </a:pPr>
            <a:r>
              <a:rPr lang="el-GR" sz="1200">
                <a:solidFill>
                  <a:schemeClr val="folHlink"/>
                </a:solidFill>
                <a:latin typeface="Tahoma" pitchFamily="34" charset="0"/>
              </a:rPr>
              <a:t>Prospects for artificial recharge</a:t>
            </a:r>
          </a:p>
          <a:p>
            <a:pPr>
              <a:spcBef>
                <a:spcPct val="50000"/>
              </a:spcBef>
            </a:pPr>
            <a:r>
              <a:rPr lang="el-GR" sz="1200">
                <a:solidFill>
                  <a:schemeClr val="folHlink"/>
                </a:solidFill>
                <a:latin typeface="Tahoma" pitchFamily="34" charset="0"/>
              </a:rPr>
              <a:t>Suggested works</a:t>
            </a:r>
          </a:p>
          <a:p>
            <a:pPr>
              <a:spcBef>
                <a:spcPct val="50000"/>
              </a:spcBef>
            </a:pPr>
            <a:r>
              <a:rPr lang="el-GR" sz="1200">
                <a:solidFill>
                  <a:schemeClr val="folHlink"/>
                </a:solidFill>
                <a:latin typeface="Tahoma" pitchFamily="34" charset="0"/>
              </a:rPr>
              <a:t>Conditions for the protection of the aquifer system</a:t>
            </a:r>
            <a:endParaRPr lang="en-US"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Conclusions</a:t>
            </a:r>
            <a:endParaRPr lang="el-GR" sz="1200">
              <a:solidFill>
                <a:schemeClr val="folHlink"/>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40968"/>
                                        </p:tgtEl>
                                        <p:attrNameLst>
                                          <p:attrName>style.visibility</p:attrName>
                                        </p:attrNameLst>
                                      </p:cBhvr>
                                      <p:to>
                                        <p:strVal val="visible"/>
                                      </p:to>
                                    </p:set>
                                    <p:animEffect transition="in" filter="randombar(vertical)">
                                      <p:cBhvr>
                                        <p:cTn id="7" dur="500"/>
                                        <p:tgtEl>
                                          <p:spTgt spid="40968"/>
                                        </p:tgtEl>
                                      </p:cBhvr>
                                    </p:animEffect>
                                  </p:childTnLst>
                                </p:cTn>
                              </p:par>
                            </p:childTnLst>
                          </p:cTn>
                        </p:par>
                        <p:par>
                          <p:cTn id="8" fill="hold">
                            <p:stCondLst>
                              <p:cond delay="500"/>
                            </p:stCondLst>
                            <p:childTnLst>
                              <p:par>
                                <p:cTn id="9" presetID="17" presetClass="entr" presetSubtype="1" fill="hold" grpId="0" nodeType="afterEffect">
                                  <p:stCondLst>
                                    <p:cond delay="2000"/>
                                  </p:stCondLst>
                                  <p:childTnLst>
                                    <p:set>
                                      <p:cBhvr>
                                        <p:cTn id="10" dur="1" fill="hold">
                                          <p:stCondLst>
                                            <p:cond delay="0"/>
                                          </p:stCondLst>
                                        </p:cTn>
                                        <p:tgtEl>
                                          <p:spTgt spid="40963">
                                            <p:txEl>
                                              <p:pRg st="0" end="0"/>
                                            </p:txEl>
                                          </p:spTgt>
                                        </p:tgtEl>
                                        <p:attrNameLst>
                                          <p:attrName>style.visibility</p:attrName>
                                        </p:attrNameLst>
                                      </p:cBhvr>
                                      <p:to>
                                        <p:strVal val="visible"/>
                                      </p:to>
                                    </p:set>
                                    <p:anim calcmode="lin" valueType="num">
                                      <p:cBhvr>
                                        <p:cTn id="11" dur="500" fill="hold"/>
                                        <p:tgtEl>
                                          <p:spTgt spid="40963">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40963">
                                            <p:txEl>
                                              <p:pRg st="0" end="0"/>
                                            </p:txEl>
                                          </p:spTgt>
                                        </p:tgtEl>
                                        <p:attrNameLst>
                                          <p:attrName>ppt_y</p:attrName>
                                        </p:attrNameLst>
                                      </p:cBhvr>
                                      <p:tavLst>
                                        <p:tav tm="0">
                                          <p:val>
                                            <p:strVal val="#ppt_y-#ppt_h/2"/>
                                          </p:val>
                                        </p:tav>
                                        <p:tav tm="100000">
                                          <p:val>
                                            <p:strVal val="#ppt_y"/>
                                          </p:val>
                                        </p:tav>
                                      </p:tavLst>
                                    </p:anim>
                                    <p:anim calcmode="lin" valueType="num">
                                      <p:cBhvr>
                                        <p:cTn id="13" dur="500" fill="hold"/>
                                        <p:tgtEl>
                                          <p:spTgt spid="40963">
                                            <p:txEl>
                                              <p:pRg st="0" end="0"/>
                                            </p:txEl>
                                          </p:spTgt>
                                        </p:tgtEl>
                                        <p:attrNameLst>
                                          <p:attrName>ppt_w</p:attrName>
                                        </p:attrNameLst>
                                      </p:cBhvr>
                                      <p:tavLst>
                                        <p:tav tm="0">
                                          <p:val>
                                            <p:strVal val="#ppt_w"/>
                                          </p:val>
                                        </p:tav>
                                        <p:tav tm="100000">
                                          <p:val>
                                            <p:strVal val="#ppt_w"/>
                                          </p:val>
                                        </p:tav>
                                      </p:tavLst>
                                    </p:anim>
                                    <p:anim calcmode="lin" valueType="num">
                                      <p:cBhvr>
                                        <p:cTn id="14" dur="500" fill="hold"/>
                                        <p:tgtEl>
                                          <p:spTgt spid="4096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bldLvl="3" autoUpdateAnimBg="0" advAuto="200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C4E5A099-9298-4058-834F-000366401C3F}" type="slidenum">
              <a:rPr lang="el-GR"/>
              <a:pPr/>
              <a:t>12</a:t>
            </a:fld>
            <a:endParaRPr lang="el-GR"/>
          </a:p>
        </p:txBody>
      </p:sp>
      <p:sp>
        <p:nvSpPr>
          <p:cNvPr id="41986" name="Rectangle 2"/>
          <p:cNvSpPr>
            <a:spLocks noGrp="1" noChangeArrowheads="1"/>
          </p:cNvSpPr>
          <p:nvPr>
            <p:ph type="title"/>
          </p:nvPr>
        </p:nvSpPr>
        <p:spPr>
          <a:xfrm>
            <a:off x="1752600" y="457200"/>
            <a:ext cx="7239000" cy="914400"/>
          </a:xfrm>
        </p:spPr>
        <p:txBody>
          <a:bodyPr/>
          <a:lstStyle/>
          <a:p>
            <a:pPr algn="r"/>
            <a:r>
              <a:rPr lang="en-US" sz="2400" b="1">
                <a:solidFill>
                  <a:srgbClr val="0000FF"/>
                </a:solidFill>
              </a:rPr>
              <a:t>Phases of the Research</a:t>
            </a:r>
            <a:endParaRPr lang="el-GR" sz="2400" b="1">
              <a:solidFill>
                <a:srgbClr val="0000FF"/>
              </a:solidFill>
            </a:endParaRPr>
          </a:p>
        </p:txBody>
      </p:sp>
      <p:sp>
        <p:nvSpPr>
          <p:cNvPr id="41987" name="Rectangle 3"/>
          <p:cNvSpPr>
            <a:spLocks noGrp="1" noChangeArrowheads="1"/>
          </p:cNvSpPr>
          <p:nvPr>
            <p:ph type="body" idx="1"/>
          </p:nvPr>
        </p:nvSpPr>
        <p:spPr>
          <a:xfrm>
            <a:off x="1752600" y="5410200"/>
            <a:ext cx="7086600" cy="1219200"/>
          </a:xfrm>
        </p:spPr>
        <p:txBody>
          <a:bodyPr/>
          <a:lstStyle/>
          <a:p>
            <a:r>
              <a:rPr lang="en-US" sz="1800" b="1"/>
              <a:t>Thorough examination</a:t>
            </a:r>
            <a:r>
              <a:rPr lang="en-US" sz="1800"/>
              <a:t> of the sample cores.</a:t>
            </a:r>
          </a:p>
        </p:txBody>
      </p:sp>
      <p:graphicFrame>
        <p:nvGraphicFramePr>
          <p:cNvPr id="41988" name="Object 4"/>
          <p:cNvGraphicFramePr>
            <a:graphicFrameLocks noChangeAspect="1"/>
          </p:cNvGraphicFramePr>
          <p:nvPr/>
        </p:nvGraphicFramePr>
        <p:xfrm>
          <a:off x="685800" y="609600"/>
          <a:ext cx="288925" cy="533400"/>
        </p:xfrm>
        <a:graphic>
          <a:graphicData uri="http://schemas.openxmlformats.org/presentationml/2006/ole">
            <p:oleObj spid="_x0000_s41988" name="CorelDRAW" r:id="rId3" imgW="493560" imgH="911520" progId="CorelDRAW.Graphic.9">
              <p:embed/>
            </p:oleObj>
          </a:graphicData>
        </a:graphic>
      </p:graphicFrame>
      <p:sp>
        <p:nvSpPr>
          <p:cNvPr id="41989" name="Text Box 5"/>
          <p:cNvSpPr txBox="1">
            <a:spLocks noChangeArrowheads="1"/>
          </p:cNvSpPr>
          <p:nvPr/>
        </p:nvSpPr>
        <p:spPr bwMode="auto">
          <a:xfrm>
            <a:off x="420688" y="1143000"/>
            <a:ext cx="1027112" cy="822325"/>
          </a:xfrm>
          <a:prstGeom prst="rect">
            <a:avLst/>
          </a:prstGeom>
          <a:noFill/>
          <a:ln w="9525">
            <a:noFill/>
            <a:miter lim="800000"/>
            <a:headEnd/>
            <a:tailEnd/>
          </a:ln>
          <a:effectLst/>
        </p:spPr>
        <p:txBody>
          <a:bodyPr wrap="none">
            <a:spAutoFit/>
          </a:bodyPr>
          <a:lstStyle/>
          <a:p>
            <a:r>
              <a:rPr lang="en-US" sz="1200">
                <a:solidFill>
                  <a:srgbClr val="0000FF"/>
                </a:solidFill>
                <a:latin typeface="Tahoma" pitchFamily="34" charset="0"/>
              </a:rPr>
              <a:t>National</a:t>
            </a:r>
          </a:p>
          <a:p>
            <a:r>
              <a:rPr lang="en-US" sz="1200">
                <a:solidFill>
                  <a:srgbClr val="0000FF"/>
                </a:solidFill>
                <a:latin typeface="Tahoma" pitchFamily="34" charset="0"/>
              </a:rPr>
              <a:t>Kapodistrian</a:t>
            </a:r>
          </a:p>
          <a:p>
            <a:r>
              <a:rPr lang="en-US" sz="1200">
                <a:solidFill>
                  <a:srgbClr val="0000FF"/>
                </a:solidFill>
                <a:latin typeface="Tahoma" pitchFamily="34" charset="0"/>
              </a:rPr>
              <a:t>University of</a:t>
            </a:r>
          </a:p>
          <a:p>
            <a:r>
              <a:rPr lang="en-US" sz="1200">
                <a:solidFill>
                  <a:srgbClr val="0000FF"/>
                </a:solidFill>
                <a:latin typeface="Tahoma" pitchFamily="34" charset="0"/>
              </a:rPr>
              <a:t>Athens</a:t>
            </a:r>
            <a:endParaRPr lang="el-GR" sz="1200">
              <a:solidFill>
                <a:srgbClr val="0000FF"/>
              </a:solidFill>
              <a:latin typeface="Tahoma" pitchFamily="34" charset="0"/>
            </a:endParaRPr>
          </a:p>
        </p:txBody>
      </p:sp>
      <p:pic>
        <p:nvPicPr>
          <p:cNvPr id="41992" name="Picture 8" descr="E:\YPEGEO\Papers\Cannes-2001\Cannes-photos\new-3.tif"/>
          <p:cNvPicPr>
            <a:picLocks noChangeAspect="1" noChangeArrowheads="1"/>
          </p:cNvPicPr>
          <p:nvPr/>
        </p:nvPicPr>
        <p:blipFill>
          <a:blip r:embed="rId4" cstate="print"/>
          <a:srcRect/>
          <a:stretch>
            <a:fillRect/>
          </a:stretch>
        </p:blipFill>
        <p:spPr bwMode="auto">
          <a:xfrm>
            <a:off x="2667000" y="1652588"/>
            <a:ext cx="5473700" cy="3529012"/>
          </a:xfrm>
          <a:prstGeom prst="rect">
            <a:avLst/>
          </a:prstGeom>
          <a:noFill/>
        </p:spPr>
      </p:pic>
      <p:sp>
        <p:nvSpPr>
          <p:cNvPr id="41993" name="Rectangle 9"/>
          <p:cNvSpPr>
            <a:spLocks noChangeArrowheads="1"/>
          </p:cNvSpPr>
          <p:nvPr/>
        </p:nvSpPr>
        <p:spPr bwMode="auto">
          <a:xfrm>
            <a:off x="228600" y="3505200"/>
            <a:ext cx="1447800" cy="32924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l-GR" sz="1200">
                <a:solidFill>
                  <a:schemeClr val="folHlink"/>
                </a:solidFill>
                <a:latin typeface="Tahoma" pitchFamily="34" charset="0"/>
              </a:rPr>
              <a:t>Introduction</a:t>
            </a:r>
          </a:p>
          <a:p>
            <a:pPr>
              <a:spcBef>
                <a:spcPct val="50000"/>
              </a:spcBef>
            </a:pPr>
            <a:r>
              <a:rPr lang="en-US" sz="1200">
                <a:solidFill>
                  <a:schemeClr val="folHlink"/>
                </a:solidFill>
                <a:latin typeface="Tahoma" pitchFamily="34" charset="0"/>
              </a:rPr>
              <a:t>Water Shortage in Western Thessaly</a:t>
            </a:r>
            <a:endParaRPr lang="el-GR" sz="1200">
              <a:solidFill>
                <a:schemeClr val="folHlink"/>
              </a:solidFill>
              <a:latin typeface="Tahoma" pitchFamily="34" charset="0"/>
            </a:endParaRPr>
          </a:p>
          <a:p>
            <a:pPr>
              <a:spcBef>
                <a:spcPct val="50000"/>
              </a:spcBef>
            </a:pPr>
            <a:r>
              <a:rPr lang="en-US" sz="1200">
                <a:solidFill>
                  <a:srgbClr val="FFFF00"/>
                </a:solidFill>
                <a:latin typeface="Tahoma" pitchFamily="34" charset="0"/>
              </a:rPr>
              <a:t>Phases of the Research</a:t>
            </a:r>
          </a:p>
          <a:p>
            <a:pPr>
              <a:spcBef>
                <a:spcPct val="50000"/>
              </a:spcBef>
            </a:pPr>
            <a:r>
              <a:rPr lang="el-GR" sz="1200">
                <a:solidFill>
                  <a:schemeClr val="folHlink"/>
                </a:solidFill>
                <a:latin typeface="Tahoma" pitchFamily="34" charset="0"/>
              </a:rPr>
              <a:t>The karstic aquifer of Phylliion Mt.</a:t>
            </a:r>
          </a:p>
          <a:p>
            <a:pPr>
              <a:spcBef>
                <a:spcPct val="50000"/>
              </a:spcBef>
            </a:pPr>
            <a:r>
              <a:rPr lang="el-GR" sz="1200">
                <a:solidFill>
                  <a:schemeClr val="folHlink"/>
                </a:solidFill>
                <a:latin typeface="Tahoma" pitchFamily="34" charset="0"/>
              </a:rPr>
              <a:t>Prospects for artificial recharge</a:t>
            </a:r>
          </a:p>
          <a:p>
            <a:pPr>
              <a:spcBef>
                <a:spcPct val="50000"/>
              </a:spcBef>
            </a:pPr>
            <a:r>
              <a:rPr lang="el-GR" sz="1200">
                <a:solidFill>
                  <a:schemeClr val="folHlink"/>
                </a:solidFill>
                <a:latin typeface="Tahoma" pitchFamily="34" charset="0"/>
              </a:rPr>
              <a:t>Suggested works</a:t>
            </a:r>
          </a:p>
          <a:p>
            <a:pPr>
              <a:spcBef>
                <a:spcPct val="50000"/>
              </a:spcBef>
            </a:pPr>
            <a:r>
              <a:rPr lang="el-GR" sz="1200">
                <a:solidFill>
                  <a:schemeClr val="folHlink"/>
                </a:solidFill>
                <a:latin typeface="Tahoma" pitchFamily="34" charset="0"/>
              </a:rPr>
              <a:t>Conditions for the protection of the aquifer system</a:t>
            </a:r>
            <a:endParaRPr lang="en-US"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Conclusions</a:t>
            </a:r>
            <a:endParaRPr lang="el-GR" sz="1200">
              <a:solidFill>
                <a:schemeClr val="folHlink"/>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41992"/>
                                        </p:tgtEl>
                                        <p:attrNameLst>
                                          <p:attrName>style.visibility</p:attrName>
                                        </p:attrNameLst>
                                      </p:cBhvr>
                                      <p:to>
                                        <p:strVal val="visible"/>
                                      </p:to>
                                    </p:set>
                                    <p:animEffect transition="in" filter="randombar(vertical)">
                                      <p:cBhvr>
                                        <p:cTn id="7" dur="500"/>
                                        <p:tgtEl>
                                          <p:spTgt spid="41992"/>
                                        </p:tgtEl>
                                      </p:cBhvr>
                                    </p:animEffect>
                                  </p:childTnLst>
                                </p:cTn>
                              </p:par>
                            </p:childTnLst>
                          </p:cTn>
                        </p:par>
                        <p:par>
                          <p:cTn id="8" fill="hold">
                            <p:stCondLst>
                              <p:cond delay="500"/>
                            </p:stCondLst>
                            <p:childTnLst>
                              <p:par>
                                <p:cTn id="9" presetID="17" presetClass="entr" presetSubtype="1" fill="hold" grpId="0" nodeType="afterEffect">
                                  <p:stCondLst>
                                    <p:cond delay="2000"/>
                                  </p:stCondLst>
                                  <p:childTnLst>
                                    <p:set>
                                      <p:cBhvr>
                                        <p:cTn id="10" dur="1" fill="hold">
                                          <p:stCondLst>
                                            <p:cond delay="0"/>
                                          </p:stCondLst>
                                        </p:cTn>
                                        <p:tgtEl>
                                          <p:spTgt spid="41987">
                                            <p:txEl>
                                              <p:pRg st="0" end="0"/>
                                            </p:txEl>
                                          </p:spTgt>
                                        </p:tgtEl>
                                        <p:attrNameLst>
                                          <p:attrName>style.visibility</p:attrName>
                                        </p:attrNameLst>
                                      </p:cBhvr>
                                      <p:to>
                                        <p:strVal val="visible"/>
                                      </p:to>
                                    </p:set>
                                    <p:anim calcmode="lin" valueType="num">
                                      <p:cBhvr>
                                        <p:cTn id="11" dur="500" fill="hold"/>
                                        <p:tgtEl>
                                          <p:spTgt spid="41987">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41987">
                                            <p:txEl>
                                              <p:pRg st="0" end="0"/>
                                            </p:txEl>
                                          </p:spTgt>
                                        </p:tgtEl>
                                        <p:attrNameLst>
                                          <p:attrName>ppt_y</p:attrName>
                                        </p:attrNameLst>
                                      </p:cBhvr>
                                      <p:tavLst>
                                        <p:tav tm="0">
                                          <p:val>
                                            <p:strVal val="#ppt_y-#ppt_h/2"/>
                                          </p:val>
                                        </p:tav>
                                        <p:tav tm="100000">
                                          <p:val>
                                            <p:strVal val="#ppt_y"/>
                                          </p:val>
                                        </p:tav>
                                      </p:tavLst>
                                    </p:anim>
                                    <p:anim calcmode="lin" valueType="num">
                                      <p:cBhvr>
                                        <p:cTn id="13" dur="500" fill="hold"/>
                                        <p:tgtEl>
                                          <p:spTgt spid="41987">
                                            <p:txEl>
                                              <p:pRg st="0" end="0"/>
                                            </p:txEl>
                                          </p:spTgt>
                                        </p:tgtEl>
                                        <p:attrNameLst>
                                          <p:attrName>ppt_w</p:attrName>
                                        </p:attrNameLst>
                                      </p:cBhvr>
                                      <p:tavLst>
                                        <p:tav tm="0">
                                          <p:val>
                                            <p:strVal val="#ppt_w"/>
                                          </p:val>
                                        </p:tav>
                                        <p:tav tm="100000">
                                          <p:val>
                                            <p:strVal val="#ppt_w"/>
                                          </p:val>
                                        </p:tav>
                                      </p:tavLst>
                                    </p:anim>
                                    <p:anim calcmode="lin" valueType="num">
                                      <p:cBhvr>
                                        <p:cTn id="14" dur="500" fill="hold"/>
                                        <p:tgtEl>
                                          <p:spTgt spid="4198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7" grpId="0" build="p" bldLvl="3" autoUpdateAnimBg="0" advAuto="200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A6F63B4D-8B21-43AA-834B-FD4A48919021}" type="slidenum">
              <a:rPr lang="el-GR"/>
              <a:pPr/>
              <a:t>13</a:t>
            </a:fld>
            <a:endParaRPr lang="el-GR"/>
          </a:p>
        </p:txBody>
      </p:sp>
      <p:sp>
        <p:nvSpPr>
          <p:cNvPr id="43010" name="Rectangle 2"/>
          <p:cNvSpPr>
            <a:spLocks noGrp="1" noChangeArrowheads="1"/>
          </p:cNvSpPr>
          <p:nvPr>
            <p:ph type="title"/>
          </p:nvPr>
        </p:nvSpPr>
        <p:spPr>
          <a:xfrm>
            <a:off x="1752600" y="457200"/>
            <a:ext cx="7239000" cy="914400"/>
          </a:xfrm>
        </p:spPr>
        <p:txBody>
          <a:bodyPr/>
          <a:lstStyle/>
          <a:p>
            <a:pPr algn="r"/>
            <a:r>
              <a:rPr lang="en-US" sz="2400" b="1">
                <a:solidFill>
                  <a:srgbClr val="0000FF"/>
                </a:solidFill>
              </a:rPr>
              <a:t>Phases of the Research</a:t>
            </a:r>
            <a:endParaRPr lang="el-GR" sz="2400" b="1">
              <a:solidFill>
                <a:srgbClr val="0000FF"/>
              </a:solidFill>
            </a:endParaRPr>
          </a:p>
        </p:txBody>
      </p:sp>
      <p:sp>
        <p:nvSpPr>
          <p:cNvPr id="43011" name="Rectangle 3"/>
          <p:cNvSpPr>
            <a:spLocks noGrp="1" noChangeArrowheads="1"/>
          </p:cNvSpPr>
          <p:nvPr>
            <p:ph type="body" idx="1"/>
          </p:nvPr>
        </p:nvSpPr>
        <p:spPr>
          <a:xfrm>
            <a:off x="1752600" y="5410200"/>
            <a:ext cx="7086600" cy="1219200"/>
          </a:xfrm>
        </p:spPr>
        <p:txBody>
          <a:bodyPr/>
          <a:lstStyle/>
          <a:p>
            <a:r>
              <a:rPr lang="en-US" sz="1800" b="1"/>
              <a:t>Tri-dimensional geological model</a:t>
            </a:r>
            <a:r>
              <a:rPr lang="en-US" sz="1800"/>
              <a:t> of Phylliion mountain. Apart from that, the research team simulated the 3D geometry of the geological structure, as well as the </a:t>
            </a:r>
            <a:r>
              <a:rPr lang="en-US" sz="1800" b="1"/>
              <a:t>geometry of the karstic aquifer</a:t>
            </a:r>
            <a:r>
              <a:rPr lang="en-US" sz="1800"/>
              <a:t>.</a:t>
            </a:r>
          </a:p>
        </p:txBody>
      </p:sp>
      <p:graphicFrame>
        <p:nvGraphicFramePr>
          <p:cNvPr id="43012" name="Object 4"/>
          <p:cNvGraphicFramePr>
            <a:graphicFrameLocks noChangeAspect="1"/>
          </p:cNvGraphicFramePr>
          <p:nvPr/>
        </p:nvGraphicFramePr>
        <p:xfrm>
          <a:off x="685800" y="609600"/>
          <a:ext cx="288925" cy="533400"/>
        </p:xfrm>
        <a:graphic>
          <a:graphicData uri="http://schemas.openxmlformats.org/presentationml/2006/ole">
            <p:oleObj spid="_x0000_s43012" name="CorelDRAW" r:id="rId3" imgW="493560" imgH="911520" progId="CorelDRAW.Graphic.9">
              <p:embed/>
            </p:oleObj>
          </a:graphicData>
        </a:graphic>
      </p:graphicFrame>
      <p:sp>
        <p:nvSpPr>
          <p:cNvPr id="43013" name="Text Box 5"/>
          <p:cNvSpPr txBox="1">
            <a:spLocks noChangeArrowheads="1"/>
          </p:cNvSpPr>
          <p:nvPr/>
        </p:nvSpPr>
        <p:spPr bwMode="auto">
          <a:xfrm>
            <a:off x="420688" y="1143000"/>
            <a:ext cx="1027112" cy="822325"/>
          </a:xfrm>
          <a:prstGeom prst="rect">
            <a:avLst/>
          </a:prstGeom>
          <a:noFill/>
          <a:ln w="9525">
            <a:noFill/>
            <a:miter lim="800000"/>
            <a:headEnd/>
            <a:tailEnd/>
          </a:ln>
          <a:effectLst/>
        </p:spPr>
        <p:txBody>
          <a:bodyPr wrap="none">
            <a:spAutoFit/>
          </a:bodyPr>
          <a:lstStyle/>
          <a:p>
            <a:r>
              <a:rPr lang="en-US" sz="1200">
                <a:solidFill>
                  <a:srgbClr val="0000FF"/>
                </a:solidFill>
                <a:latin typeface="Tahoma" pitchFamily="34" charset="0"/>
              </a:rPr>
              <a:t>National</a:t>
            </a:r>
          </a:p>
          <a:p>
            <a:r>
              <a:rPr lang="en-US" sz="1200">
                <a:solidFill>
                  <a:srgbClr val="0000FF"/>
                </a:solidFill>
                <a:latin typeface="Tahoma" pitchFamily="34" charset="0"/>
              </a:rPr>
              <a:t>Kapodistrian</a:t>
            </a:r>
          </a:p>
          <a:p>
            <a:r>
              <a:rPr lang="en-US" sz="1200">
                <a:solidFill>
                  <a:srgbClr val="0000FF"/>
                </a:solidFill>
                <a:latin typeface="Tahoma" pitchFamily="34" charset="0"/>
              </a:rPr>
              <a:t>University of</a:t>
            </a:r>
          </a:p>
          <a:p>
            <a:r>
              <a:rPr lang="en-US" sz="1200">
                <a:solidFill>
                  <a:srgbClr val="0000FF"/>
                </a:solidFill>
                <a:latin typeface="Tahoma" pitchFamily="34" charset="0"/>
              </a:rPr>
              <a:t>Athens</a:t>
            </a:r>
            <a:endParaRPr lang="el-GR" sz="1200">
              <a:solidFill>
                <a:srgbClr val="0000FF"/>
              </a:solidFill>
              <a:latin typeface="Tahoma" pitchFamily="34" charset="0"/>
            </a:endParaRPr>
          </a:p>
        </p:txBody>
      </p:sp>
      <p:pic>
        <p:nvPicPr>
          <p:cNvPr id="43017" name="Picture 9"/>
          <p:cNvPicPr>
            <a:picLocks noChangeAspect="1" noChangeArrowheads="1"/>
          </p:cNvPicPr>
          <p:nvPr/>
        </p:nvPicPr>
        <p:blipFill>
          <a:blip r:embed="rId4" cstate="print"/>
          <a:srcRect/>
          <a:stretch>
            <a:fillRect/>
          </a:stretch>
        </p:blipFill>
        <p:spPr bwMode="auto">
          <a:xfrm>
            <a:off x="1981200" y="2133600"/>
            <a:ext cx="6934200" cy="2708275"/>
          </a:xfrm>
          <a:prstGeom prst="rect">
            <a:avLst/>
          </a:prstGeom>
          <a:noFill/>
          <a:ln w="9525">
            <a:noFill/>
            <a:miter lim="800000"/>
            <a:headEnd/>
            <a:tailEnd/>
          </a:ln>
          <a:effectLst/>
        </p:spPr>
      </p:pic>
      <p:sp>
        <p:nvSpPr>
          <p:cNvPr id="43018" name="Rectangle 10"/>
          <p:cNvSpPr>
            <a:spLocks noChangeArrowheads="1"/>
          </p:cNvSpPr>
          <p:nvPr/>
        </p:nvSpPr>
        <p:spPr bwMode="auto">
          <a:xfrm>
            <a:off x="228600" y="3505200"/>
            <a:ext cx="1447800" cy="32924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l-GR" sz="1200">
                <a:solidFill>
                  <a:schemeClr val="folHlink"/>
                </a:solidFill>
                <a:latin typeface="Tahoma" pitchFamily="34" charset="0"/>
              </a:rPr>
              <a:t>Introduction</a:t>
            </a:r>
          </a:p>
          <a:p>
            <a:pPr>
              <a:spcBef>
                <a:spcPct val="50000"/>
              </a:spcBef>
            </a:pPr>
            <a:r>
              <a:rPr lang="en-US" sz="1200">
                <a:solidFill>
                  <a:schemeClr val="folHlink"/>
                </a:solidFill>
                <a:latin typeface="Tahoma" pitchFamily="34" charset="0"/>
              </a:rPr>
              <a:t>Water Shortage in Western Thessaly</a:t>
            </a:r>
            <a:endParaRPr lang="el-GR" sz="1200">
              <a:solidFill>
                <a:schemeClr val="folHlink"/>
              </a:solidFill>
              <a:latin typeface="Tahoma" pitchFamily="34" charset="0"/>
            </a:endParaRPr>
          </a:p>
          <a:p>
            <a:pPr>
              <a:spcBef>
                <a:spcPct val="50000"/>
              </a:spcBef>
            </a:pPr>
            <a:r>
              <a:rPr lang="en-US" sz="1200">
                <a:solidFill>
                  <a:srgbClr val="FFFF00"/>
                </a:solidFill>
                <a:latin typeface="Tahoma" pitchFamily="34" charset="0"/>
              </a:rPr>
              <a:t>Phases of the Research</a:t>
            </a:r>
          </a:p>
          <a:p>
            <a:pPr>
              <a:spcBef>
                <a:spcPct val="50000"/>
              </a:spcBef>
            </a:pPr>
            <a:r>
              <a:rPr lang="el-GR" sz="1200">
                <a:solidFill>
                  <a:schemeClr val="folHlink"/>
                </a:solidFill>
                <a:latin typeface="Tahoma" pitchFamily="34" charset="0"/>
              </a:rPr>
              <a:t>The karstic aquifer of Phylliion Mt.</a:t>
            </a:r>
          </a:p>
          <a:p>
            <a:pPr>
              <a:spcBef>
                <a:spcPct val="50000"/>
              </a:spcBef>
            </a:pPr>
            <a:r>
              <a:rPr lang="el-GR" sz="1200">
                <a:solidFill>
                  <a:schemeClr val="folHlink"/>
                </a:solidFill>
                <a:latin typeface="Tahoma" pitchFamily="34" charset="0"/>
              </a:rPr>
              <a:t>Prospects for artificial recharge</a:t>
            </a:r>
          </a:p>
          <a:p>
            <a:pPr>
              <a:spcBef>
                <a:spcPct val="50000"/>
              </a:spcBef>
            </a:pPr>
            <a:r>
              <a:rPr lang="el-GR" sz="1200">
                <a:solidFill>
                  <a:schemeClr val="folHlink"/>
                </a:solidFill>
                <a:latin typeface="Tahoma" pitchFamily="34" charset="0"/>
              </a:rPr>
              <a:t>Suggested works</a:t>
            </a:r>
          </a:p>
          <a:p>
            <a:pPr>
              <a:spcBef>
                <a:spcPct val="50000"/>
              </a:spcBef>
            </a:pPr>
            <a:r>
              <a:rPr lang="el-GR" sz="1200">
                <a:solidFill>
                  <a:schemeClr val="folHlink"/>
                </a:solidFill>
                <a:latin typeface="Tahoma" pitchFamily="34" charset="0"/>
              </a:rPr>
              <a:t>Conditions for the protection of the aquifer system</a:t>
            </a:r>
            <a:endParaRPr lang="en-US"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Conclusions</a:t>
            </a:r>
            <a:endParaRPr lang="el-GR" sz="1200">
              <a:solidFill>
                <a:schemeClr val="folHlink"/>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43017"/>
                                        </p:tgtEl>
                                        <p:attrNameLst>
                                          <p:attrName>style.visibility</p:attrName>
                                        </p:attrNameLst>
                                      </p:cBhvr>
                                      <p:to>
                                        <p:strVal val="visible"/>
                                      </p:to>
                                    </p:set>
                                    <p:animEffect transition="in" filter="randombar(vertical)">
                                      <p:cBhvr>
                                        <p:cTn id="7" dur="500"/>
                                        <p:tgtEl>
                                          <p:spTgt spid="43017"/>
                                        </p:tgtEl>
                                      </p:cBhvr>
                                    </p:animEffect>
                                  </p:childTnLst>
                                </p:cTn>
                              </p:par>
                            </p:childTnLst>
                          </p:cTn>
                        </p:par>
                        <p:par>
                          <p:cTn id="8" fill="hold">
                            <p:stCondLst>
                              <p:cond delay="500"/>
                            </p:stCondLst>
                            <p:childTnLst>
                              <p:par>
                                <p:cTn id="9" presetID="17" presetClass="entr" presetSubtype="1" fill="hold" grpId="0" nodeType="afterEffect">
                                  <p:stCondLst>
                                    <p:cond delay="2000"/>
                                  </p:stCondLst>
                                  <p:childTnLst>
                                    <p:set>
                                      <p:cBhvr>
                                        <p:cTn id="10" dur="1" fill="hold">
                                          <p:stCondLst>
                                            <p:cond delay="0"/>
                                          </p:stCondLst>
                                        </p:cTn>
                                        <p:tgtEl>
                                          <p:spTgt spid="43011">
                                            <p:txEl>
                                              <p:pRg st="0" end="0"/>
                                            </p:txEl>
                                          </p:spTgt>
                                        </p:tgtEl>
                                        <p:attrNameLst>
                                          <p:attrName>style.visibility</p:attrName>
                                        </p:attrNameLst>
                                      </p:cBhvr>
                                      <p:to>
                                        <p:strVal val="visible"/>
                                      </p:to>
                                    </p:set>
                                    <p:anim calcmode="lin" valueType="num">
                                      <p:cBhvr>
                                        <p:cTn id="11" dur="500" fill="hold"/>
                                        <p:tgtEl>
                                          <p:spTgt spid="43011">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43011">
                                            <p:txEl>
                                              <p:pRg st="0" end="0"/>
                                            </p:txEl>
                                          </p:spTgt>
                                        </p:tgtEl>
                                        <p:attrNameLst>
                                          <p:attrName>ppt_y</p:attrName>
                                        </p:attrNameLst>
                                      </p:cBhvr>
                                      <p:tavLst>
                                        <p:tav tm="0">
                                          <p:val>
                                            <p:strVal val="#ppt_y-#ppt_h/2"/>
                                          </p:val>
                                        </p:tav>
                                        <p:tav tm="100000">
                                          <p:val>
                                            <p:strVal val="#ppt_y"/>
                                          </p:val>
                                        </p:tav>
                                      </p:tavLst>
                                    </p:anim>
                                    <p:anim calcmode="lin" valueType="num">
                                      <p:cBhvr>
                                        <p:cTn id="13" dur="500" fill="hold"/>
                                        <p:tgtEl>
                                          <p:spTgt spid="43011">
                                            <p:txEl>
                                              <p:pRg st="0" end="0"/>
                                            </p:txEl>
                                          </p:spTgt>
                                        </p:tgtEl>
                                        <p:attrNameLst>
                                          <p:attrName>ppt_w</p:attrName>
                                        </p:attrNameLst>
                                      </p:cBhvr>
                                      <p:tavLst>
                                        <p:tav tm="0">
                                          <p:val>
                                            <p:strVal val="#ppt_w"/>
                                          </p:val>
                                        </p:tav>
                                        <p:tav tm="100000">
                                          <p:val>
                                            <p:strVal val="#ppt_w"/>
                                          </p:val>
                                        </p:tav>
                                      </p:tavLst>
                                    </p:anim>
                                    <p:anim calcmode="lin" valueType="num">
                                      <p:cBhvr>
                                        <p:cTn id="14" dur="500" fill="hold"/>
                                        <p:tgtEl>
                                          <p:spTgt spid="43011">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build="p" bldLvl="3" autoUpdateAnimBg="0" advAuto="2000"/>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BB741A92-D442-452A-971B-2087CD2D9EEA}" type="slidenum">
              <a:rPr lang="el-GR"/>
              <a:pPr/>
              <a:t>14</a:t>
            </a:fld>
            <a:endParaRPr lang="el-GR"/>
          </a:p>
        </p:txBody>
      </p:sp>
      <p:sp>
        <p:nvSpPr>
          <p:cNvPr id="44034" name="Rectangle 2"/>
          <p:cNvSpPr>
            <a:spLocks noGrp="1" noChangeArrowheads="1"/>
          </p:cNvSpPr>
          <p:nvPr>
            <p:ph type="title"/>
          </p:nvPr>
        </p:nvSpPr>
        <p:spPr>
          <a:xfrm>
            <a:off x="1752600" y="457200"/>
            <a:ext cx="7239000" cy="914400"/>
          </a:xfrm>
        </p:spPr>
        <p:txBody>
          <a:bodyPr/>
          <a:lstStyle/>
          <a:p>
            <a:pPr algn="r"/>
            <a:r>
              <a:rPr lang="en-US" sz="2400" b="1">
                <a:solidFill>
                  <a:srgbClr val="0000FF"/>
                </a:solidFill>
              </a:rPr>
              <a:t>Phases of the Research</a:t>
            </a:r>
            <a:endParaRPr lang="el-GR" sz="2400" b="1">
              <a:solidFill>
                <a:srgbClr val="0000FF"/>
              </a:solidFill>
            </a:endParaRPr>
          </a:p>
        </p:txBody>
      </p:sp>
      <p:sp>
        <p:nvSpPr>
          <p:cNvPr id="44035" name="Rectangle 3"/>
          <p:cNvSpPr>
            <a:spLocks noGrp="1" noChangeArrowheads="1"/>
          </p:cNvSpPr>
          <p:nvPr>
            <p:ph type="body" idx="1"/>
          </p:nvPr>
        </p:nvSpPr>
        <p:spPr>
          <a:xfrm>
            <a:off x="1752600" y="5410200"/>
            <a:ext cx="7086600" cy="1219200"/>
          </a:xfrm>
        </p:spPr>
        <p:txBody>
          <a:bodyPr/>
          <a:lstStyle/>
          <a:p>
            <a:r>
              <a:rPr lang="en-US" sz="1800" b="1"/>
              <a:t>Annual fluctuation of the water table</a:t>
            </a:r>
            <a:r>
              <a:rPr lang="en-US" sz="1800"/>
              <a:t> in the wells around Phylliion mountain (December 1997-December 1998).</a:t>
            </a:r>
          </a:p>
        </p:txBody>
      </p:sp>
      <p:graphicFrame>
        <p:nvGraphicFramePr>
          <p:cNvPr id="44036" name="Object 4"/>
          <p:cNvGraphicFramePr>
            <a:graphicFrameLocks noChangeAspect="1"/>
          </p:cNvGraphicFramePr>
          <p:nvPr/>
        </p:nvGraphicFramePr>
        <p:xfrm>
          <a:off x="685800" y="609600"/>
          <a:ext cx="288925" cy="533400"/>
        </p:xfrm>
        <a:graphic>
          <a:graphicData uri="http://schemas.openxmlformats.org/presentationml/2006/ole">
            <p:oleObj spid="_x0000_s44036" name="CorelDRAW" r:id="rId3" imgW="493560" imgH="911520" progId="CorelDRAW.Graphic.9">
              <p:embed/>
            </p:oleObj>
          </a:graphicData>
        </a:graphic>
      </p:graphicFrame>
      <p:sp>
        <p:nvSpPr>
          <p:cNvPr id="44037" name="Text Box 5"/>
          <p:cNvSpPr txBox="1">
            <a:spLocks noChangeArrowheads="1"/>
          </p:cNvSpPr>
          <p:nvPr/>
        </p:nvSpPr>
        <p:spPr bwMode="auto">
          <a:xfrm>
            <a:off x="420688" y="1143000"/>
            <a:ext cx="1027112" cy="822325"/>
          </a:xfrm>
          <a:prstGeom prst="rect">
            <a:avLst/>
          </a:prstGeom>
          <a:noFill/>
          <a:ln w="9525">
            <a:noFill/>
            <a:miter lim="800000"/>
            <a:headEnd/>
            <a:tailEnd/>
          </a:ln>
          <a:effectLst/>
        </p:spPr>
        <p:txBody>
          <a:bodyPr wrap="none">
            <a:spAutoFit/>
          </a:bodyPr>
          <a:lstStyle/>
          <a:p>
            <a:r>
              <a:rPr lang="en-US" sz="1200">
                <a:solidFill>
                  <a:srgbClr val="0000FF"/>
                </a:solidFill>
                <a:latin typeface="Tahoma" pitchFamily="34" charset="0"/>
              </a:rPr>
              <a:t>National</a:t>
            </a:r>
          </a:p>
          <a:p>
            <a:r>
              <a:rPr lang="en-US" sz="1200">
                <a:solidFill>
                  <a:srgbClr val="0000FF"/>
                </a:solidFill>
                <a:latin typeface="Tahoma" pitchFamily="34" charset="0"/>
              </a:rPr>
              <a:t>Kapodistrian</a:t>
            </a:r>
          </a:p>
          <a:p>
            <a:r>
              <a:rPr lang="en-US" sz="1200">
                <a:solidFill>
                  <a:srgbClr val="0000FF"/>
                </a:solidFill>
                <a:latin typeface="Tahoma" pitchFamily="34" charset="0"/>
              </a:rPr>
              <a:t>University of</a:t>
            </a:r>
          </a:p>
          <a:p>
            <a:r>
              <a:rPr lang="en-US" sz="1200">
                <a:solidFill>
                  <a:srgbClr val="0000FF"/>
                </a:solidFill>
                <a:latin typeface="Tahoma" pitchFamily="34" charset="0"/>
              </a:rPr>
              <a:t>Athens</a:t>
            </a:r>
            <a:endParaRPr lang="el-GR" sz="1200">
              <a:solidFill>
                <a:srgbClr val="0000FF"/>
              </a:solidFill>
              <a:latin typeface="Tahoma" pitchFamily="34" charset="0"/>
            </a:endParaRPr>
          </a:p>
        </p:txBody>
      </p:sp>
      <p:graphicFrame>
        <p:nvGraphicFramePr>
          <p:cNvPr id="44041" name="Object 9"/>
          <p:cNvGraphicFramePr>
            <a:graphicFrameLocks noChangeAspect="1"/>
          </p:cNvGraphicFramePr>
          <p:nvPr/>
        </p:nvGraphicFramePr>
        <p:xfrm>
          <a:off x="2286000" y="1524000"/>
          <a:ext cx="6400800" cy="3779838"/>
        </p:xfrm>
        <a:graphic>
          <a:graphicData uri="http://schemas.openxmlformats.org/presentationml/2006/ole">
            <p:oleObj spid="_x0000_s44041" name="Γράφημα" r:id="rId4" imgW="7420322" imgH="4381913" progId="Excel.Chart.8">
              <p:embed/>
            </p:oleObj>
          </a:graphicData>
        </a:graphic>
      </p:graphicFrame>
      <p:sp>
        <p:nvSpPr>
          <p:cNvPr id="44042" name="Rectangle 10"/>
          <p:cNvSpPr>
            <a:spLocks noChangeArrowheads="1"/>
          </p:cNvSpPr>
          <p:nvPr/>
        </p:nvSpPr>
        <p:spPr bwMode="auto">
          <a:xfrm>
            <a:off x="228600" y="3505200"/>
            <a:ext cx="1447800" cy="32924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l-GR" sz="1200">
                <a:solidFill>
                  <a:schemeClr val="folHlink"/>
                </a:solidFill>
                <a:latin typeface="Tahoma" pitchFamily="34" charset="0"/>
              </a:rPr>
              <a:t>Introduction</a:t>
            </a:r>
          </a:p>
          <a:p>
            <a:pPr>
              <a:spcBef>
                <a:spcPct val="50000"/>
              </a:spcBef>
            </a:pPr>
            <a:r>
              <a:rPr lang="en-US" sz="1200">
                <a:solidFill>
                  <a:schemeClr val="folHlink"/>
                </a:solidFill>
                <a:latin typeface="Tahoma" pitchFamily="34" charset="0"/>
              </a:rPr>
              <a:t>Water Shortage in Western Thessaly</a:t>
            </a:r>
            <a:endParaRPr lang="el-GR" sz="1200">
              <a:solidFill>
                <a:schemeClr val="folHlink"/>
              </a:solidFill>
              <a:latin typeface="Tahoma" pitchFamily="34" charset="0"/>
            </a:endParaRPr>
          </a:p>
          <a:p>
            <a:pPr>
              <a:spcBef>
                <a:spcPct val="50000"/>
              </a:spcBef>
            </a:pPr>
            <a:r>
              <a:rPr lang="en-US" sz="1200">
                <a:solidFill>
                  <a:srgbClr val="FFFF00"/>
                </a:solidFill>
                <a:latin typeface="Tahoma" pitchFamily="34" charset="0"/>
              </a:rPr>
              <a:t>Phases of the Research</a:t>
            </a:r>
          </a:p>
          <a:p>
            <a:pPr>
              <a:spcBef>
                <a:spcPct val="50000"/>
              </a:spcBef>
            </a:pPr>
            <a:r>
              <a:rPr lang="el-GR" sz="1200">
                <a:solidFill>
                  <a:schemeClr val="folHlink"/>
                </a:solidFill>
                <a:latin typeface="Tahoma" pitchFamily="34" charset="0"/>
              </a:rPr>
              <a:t>The karstic aquifer of Phylliion Mt.</a:t>
            </a:r>
          </a:p>
          <a:p>
            <a:pPr>
              <a:spcBef>
                <a:spcPct val="50000"/>
              </a:spcBef>
            </a:pPr>
            <a:r>
              <a:rPr lang="el-GR" sz="1200">
                <a:solidFill>
                  <a:schemeClr val="folHlink"/>
                </a:solidFill>
                <a:latin typeface="Tahoma" pitchFamily="34" charset="0"/>
              </a:rPr>
              <a:t>Prospects for artificial recharge</a:t>
            </a:r>
          </a:p>
          <a:p>
            <a:pPr>
              <a:spcBef>
                <a:spcPct val="50000"/>
              </a:spcBef>
            </a:pPr>
            <a:r>
              <a:rPr lang="el-GR" sz="1200">
                <a:solidFill>
                  <a:schemeClr val="folHlink"/>
                </a:solidFill>
                <a:latin typeface="Tahoma" pitchFamily="34" charset="0"/>
              </a:rPr>
              <a:t>Suggested works</a:t>
            </a:r>
          </a:p>
          <a:p>
            <a:pPr>
              <a:spcBef>
                <a:spcPct val="50000"/>
              </a:spcBef>
            </a:pPr>
            <a:r>
              <a:rPr lang="el-GR" sz="1200">
                <a:solidFill>
                  <a:schemeClr val="folHlink"/>
                </a:solidFill>
                <a:latin typeface="Tahoma" pitchFamily="34" charset="0"/>
              </a:rPr>
              <a:t>Conditions for the protection of the aquifer system</a:t>
            </a:r>
            <a:endParaRPr lang="en-US"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Conclusions</a:t>
            </a:r>
            <a:endParaRPr lang="el-GR" sz="1200">
              <a:solidFill>
                <a:schemeClr val="folHlink"/>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4041">
                                            <p:oleChartEl type="gridLegend"/>
                                          </p:spTgt>
                                        </p:tgtEl>
                                        <p:attrNameLst>
                                          <p:attrName>style.visibility</p:attrName>
                                        </p:attrNameLst>
                                      </p:cBhvr>
                                      <p:to>
                                        <p:strVal val="visible"/>
                                      </p:to>
                                    </p:set>
                                    <p:animEffect transition="in" filter="wipe(left)">
                                      <p:cBhvr>
                                        <p:cTn id="7" dur="500"/>
                                        <p:tgtEl>
                                          <p:spTgt spid="44041">
                                            <p:oleChartEl type="gridLegend"/>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4041">
                                            <p:oleChartEl type="series" lvl="1"/>
                                          </p:spTgt>
                                        </p:tgtEl>
                                        <p:attrNameLst>
                                          <p:attrName>style.visibility</p:attrName>
                                        </p:attrNameLst>
                                      </p:cBhvr>
                                      <p:to>
                                        <p:strVal val="visible"/>
                                      </p:to>
                                    </p:set>
                                    <p:animEffect transition="in" filter="wipe(left)">
                                      <p:cBhvr>
                                        <p:cTn id="11" dur="500"/>
                                        <p:tgtEl>
                                          <p:spTgt spid="44041">
                                            <p:oleChartEl type="series" lvl="1"/>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4041">
                                            <p:oleChartEl type="series" lvl="2"/>
                                          </p:spTgt>
                                        </p:tgtEl>
                                        <p:attrNameLst>
                                          <p:attrName>style.visibility</p:attrName>
                                        </p:attrNameLst>
                                      </p:cBhvr>
                                      <p:to>
                                        <p:strVal val="visible"/>
                                      </p:to>
                                    </p:set>
                                    <p:animEffect transition="in" filter="wipe(left)">
                                      <p:cBhvr>
                                        <p:cTn id="15" dur="500"/>
                                        <p:tgtEl>
                                          <p:spTgt spid="44041">
                                            <p:oleChartEl type="series" lvl="2"/>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4041">
                                            <p:oleChartEl type="series" lvl="3"/>
                                          </p:spTgt>
                                        </p:tgtEl>
                                        <p:attrNameLst>
                                          <p:attrName>style.visibility</p:attrName>
                                        </p:attrNameLst>
                                      </p:cBhvr>
                                      <p:to>
                                        <p:strVal val="visible"/>
                                      </p:to>
                                    </p:set>
                                    <p:animEffect transition="in" filter="wipe(left)">
                                      <p:cBhvr>
                                        <p:cTn id="19" dur="500"/>
                                        <p:tgtEl>
                                          <p:spTgt spid="44041">
                                            <p:oleChartEl type="series" lvl="3"/>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44041">
                                            <p:oleChartEl type="series" lvl="4"/>
                                          </p:spTgt>
                                        </p:tgtEl>
                                        <p:attrNameLst>
                                          <p:attrName>style.visibility</p:attrName>
                                        </p:attrNameLst>
                                      </p:cBhvr>
                                      <p:to>
                                        <p:strVal val="visible"/>
                                      </p:to>
                                    </p:set>
                                    <p:animEffect transition="in" filter="wipe(left)">
                                      <p:cBhvr>
                                        <p:cTn id="23" dur="500"/>
                                        <p:tgtEl>
                                          <p:spTgt spid="44041">
                                            <p:oleChartEl type="series" lvl="4"/>
                                          </p:spTgt>
                                        </p:tgtEl>
                                      </p:cBhvr>
                                    </p:animEffect>
                                  </p:childTnLst>
                                </p:cTn>
                              </p:par>
                            </p:childTnLst>
                          </p:cTn>
                        </p:par>
                        <p:par>
                          <p:cTn id="24" fill="hold">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44041">
                                            <p:oleChartEl type="series" lvl="5"/>
                                          </p:spTgt>
                                        </p:tgtEl>
                                        <p:attrNameLst>
                                          <p:attrName>style.visibility</p:attrName>
                                        </p:attrNameLst>
                                      </p:cBhvr>
                                      <p:to>
                                        <p:strVal val="visible"/>
                                      </p:to>
                                    </p:set>
                                    <p:animEffect transition="in" filter="wipe(left)">
                                      <p:cBhvr>
                                        <p:cTn id="27" dur="500"/>
                                        <p:tgtEl>
                                          <p:spTgt spid="44041">
                                            <p:oleChartEl type="series" lvl="5"/>
                                          </p:spTgt>
                                        </p:tgtEl>
                                      </p:cBhvr>
                                    </p:animEffect>
                                  </p:childTnLst>
                                </p:cTn>
                              </p:par>
                            </p:childTnLst>
                          </p:cTn>
                        </p:par>
                        <p:par>
                          <p:cTn id="28" fill="hold">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44041">
                                            <p:oleChartEl type="series" lvl="6"/>
                                          </p:spTgt>
                                        </p:tgtEl>
                                        <p:attrNameLst>
                                          <p:attrName>style.visibility</p:attrName>
                                        </p:attrNameLst>
                                      </p:cBhvr>
                                      <p:to>
                                        <p:strVal val="visible"/>
                                      </p:to>
                                    </p:set>
                                    <p:animEffect transition="in" filter="wipe(left)">
                                      <p:cBhvr>
                                        <p:cTn id="31" dur="500"/>
                                        <p:tgtEl>
                                          <p:spTgt spid="44041">
                                            <p:oleChartEl type="series" lvl="6"/>
                                          </p:spTgt>
                                        </p:tgtEl>
                                      </p:cBhvr>
                                    </p:animEffect>
                                  </p:childTnLst>
                                </p:cTn>
                              </p:par>
                            </p:childTnLst>
                          </p:cTn>
                        </p:par>
                        <p:par>
                          <p:cTn id="32" fill="hold">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44041">
                                            <p:oleChartEl type="series" lvl="7"/>
                                          </p:spTgt>
                                        </p:tgtEl>
                                        <p:attrNameLst>
                                          <p:attrName>style.visibility</p:attrName>
                                        </p:attrNameLst>
                                      </p:cBhvr>
                                      <p:to>
                                        <p:strVal val="visible"/>
                                      </p:to>
                                    </p:set>
                                    <p:animEffect transition="in" filter="wipe(left)">
                                      <p:cBhvr>
                                        <p:cTn id="35" dur="500"/>
                                        <p:tgtEl>
                                          <p:spTgt spid="44041">
                                            <p:oleChartEl type="series" lvl="7"/>
                                          </p:spTgt>
                                        </p:tgtEl>
                                      </p:cBhvr>
                                    </p:animEffect>
                                  </p:childTnLst>
                                </p:cTn>
                              </p:par>
                            </p:childTnLst>
                          </p:cTn>
                        </p:par>
                        <p:par>
                          <p:cTn id="36" fill="hold">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44041">
                                            <p:oleChartEl type="series" lvl="8"/>
                                          </p:spTgt>
                                        </p:tgtEl>
                                        <p:attrNameLst>
                                          <p:attrName>style.visibility</p:attrName>
                                        </p:attrNameLst>
                                      </p:cBhvr>
                                      <p:to>
                                        <p:strVal val="visible"/>
                                      </p:to>
                                    </p:set>
                                    <p:animEffect transition="in" filter="wipe(left)">
                                      <p:cBhvr>
                                        <p:cTn id="39" dur="500"/>
                                        <p:tgtEl>
                                          <p:spTgt spid="44041">
                                            <p:oleChartEl type="series" lvl="8"/>
                                          </p:spTgt>
                                        </p:tgtEl>
                                      </p:cBhvr>
                                    </p:animEffect>
                                  </p:childTnLst>
                                </p:cTn>
                              </p:par>
                            </p:childTnLst>
                          </p:cTn>
                        </p:par>
                        <p:par>
                          <p:cTn id="40" fill="hold">
                            <p:stCondLst>
                              <p:cond delay="4500"/>
                            </p:stCondLst>
                            <p:childTnLst>
                              <p:par>
                                <p:cTn id="41" presetID="17" presetClass="entr" presetSubtype="1" fill="hold" grpId="0" nodeType="afterEffect">
                                  <p:stCondLst>
                                    <p:cond delay="2000"/>
                                  </p:stCondLst>
                                  <p:childTnLst>
                                    <p:set>
                                      <p:cBhvr>
                                        <p:cTn id="42" dur="1" fill="hold">
                                          <p:stCondLst>
                                            <p:cond delay="0"/>
                                          </p:stCondLst>
                                        </p:cTn>
                                        <p:tgtEl>
                                          <p:spTgt spid="44035">
                                            <p:txEl>
                                              <p:pRg st="0" end="0"/>
                                            </p:txEl>
                                          </p:spTgt>
                                        </p:tgtEl>
                                        <p:attrNameLst>
                                          <p:attrName>style.visibility</p:attrName>
                                        </p:attrNameLst>
                                      </p:cBhvr>
                                      <p:to>
                                        <p:strVal val="visible"/>
                                      </p:to>
                                    </p:set>
                                    <p:anim calcmode="lin" valueType="num">
                                      <p:cBhvr>
                                        <p:cTn id="43" dur="500" fill="hold"/>
                                        <p:tgtEl>
                                          <p:spTgt spid="44035">
                                            <p:txEl>
                                              <p:pRg st="0" end="0"/>
                                            </p:txEl>
                                          </p:spTgt>
                                        </p:tgtEl>
                                        <p:attrNameLst>
                                          <p:attrName>ppt_x</p:attrName>
                                        </p:attrNameLst>
                                      </p:cBhvr>
                                      <p:tavLst>
                                        <p:tav tm="0">
                                          <p:val>
                                            <p:strVal val="#ppt_x"/>
                                          </p:val>
                                        </p:tav>
                                        <p:tav tm="100000">
                                          <p:val>
                                            <p:strVal val="#ppt_x"/>
                                          </p:val>
                                        </p:tav>
                                      </p:tavLst>
                                    </p:anim>
                                    <p:anim calcmode="lin" valueType="num">
                                      <p:cBhvr>
                                        <p:cTn id="44" dur="500" fill="hold"/>
                                        <p:tgtEl>
                                          <p:spTgt spid="44035">
                                            <p:txEl>
                                              <p:pRg st="0" end="0"/>
                                            </p:txEl>
                                          </p:spTgt>
                                        </p:tgtEl>
                                        <p:attrNameLst>
                                          <p:attrName>ppt_y</p:attrName>
                                        </p:attrNameLst>
                                      </p:cBhvr>
                                      <p:tavLst>
                                        <p:tav tm="0">
                                          <p:val>
                                            <p:strVal val="#ppt_y-#ppt_h/2"/>
                                          </p:val>
                                        </p:tav>
                                        <p:tav tm="100000">
                                          <p:val>
                                            <p:strVal val="#ppt_y"/>
                                          </p:val>
                                        </p:tav>
                                      </p:tavLst>
                                    </p:anim>
                                    <p:anim calcmode="lin" valueType="num">
                                      <p:cBhvr>
                                        <p:cTn id="45" dur="500" fill="hold"/>
                                        <p:tgtEl>
                                          <p:spTgt spid="44035">
                                            <p:txEl>
                                              <p:pRg st="0" end="0"/>
                                            </p:txEl>
                                          </p:spTgt>
                                        </p:tgtEl>
                                        <p:attrNameLst>
                                          <p:attrName>ppt_w</p:attrName>
                                        </p:attrNameLst>
                                      </p:cBhvr>
                                      <p:tavLst>
                                        <p:tav tm="0">
                                          <p:val>
                                            <p:strVal val="#ppt_w"/>
                                          </p:val>
                                        </p:tav>
                                        <p:tav tm="100000">
                                          <p:val>
                                            <p:strVal val="#ppt_w"/>
                                          </p:val>
                                        </p:tav>
                                      </p:tavLst>
                                    </p:anim>
                                    <p:anim calcmode="lin" valueType="num">
                                      <p:cBhvr>
                                        <p:cTn id="46" dur="500" fill="hold"/>
                                        <p:tgtEl>
                                          <p:spTgt spid="4403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5" grpId="0" build="p" bldLvl="3" autoUpdateAnimBg="0" advAuto="2000"/>
      <p:bldOleChart spid="44041" grpId="0" bld="series"/>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434A379F-5E62-477A-8D49-4297E9597696}" type="slidenum">
              <a:rPr lang="el-GR"/>
              <a:pPr/>
              <a:t>15</a:t>
            </a:fld>
            <a:endParaRPr lang="el-GR"/>
          </a:p>
        </p:txBody>
      </p:sp>
      <p:sp>
        <p:nvSpPr>
          <p:cNvPr id="45058" name="Rectangle 2"/>
          <p:cNvSpPr>
            <a:spLocks noGrp="1" noChangeArrowheads="1"/>
          </p:cNvSpPr>
          <p:nvPr>
            <p:ph type="title"/>
          </p:nvPr>
        </p:nvSpPr>
        <p:spPr>
          <a:xfrm>
            <a:off x="1752600" y="457200"/>
            <a:ext cx="7239000" cy="914400"/>
          </a:xfrm>
        </p:spPr>
        <p:txBody>
          <a:bodyPr/>
          <a:lstStyle/>
          <a:p>
            <a:pPr algn="r"/>
            <a:r>
              <a:rPr lang="en-US" sz="2400" b="1">
                <a:solidFill>
                  <a:srgbClr val="0000FF"/>
                </a:solidFill>
              </a:rPr>
              <a:t>Phases of the Research</a:t>
            </a:r>
            <a:endParaRPr lang="el-GR" sz="2400" b="1">
              <a:solidFill>
                <a:srgbClr val="0000FF"/>
              </a:solidFill>
            </a:endParaRPr>
          </a:p>
        </p:txBody>
      </p:sp>
      <p:sp>
        <p:nvSpPr>
          <p:cNvPr id="45059" name="Rectangle 3"/>
          <p:cNvSpPr>
            <a:spLocks noGrp="1" noChangeArrowheads="1"/>
          </p:cNvSpPr>
          <p:nvPr>
            <p:ph type="body" idx="1"/>
          </p:nvPr>
        </p:nvSpPr>
        <p:spPr>
          <a:xfrm>
            <a:off x="1752600" y="5410200"/>
            <a:ext cx="7086600" cy="1219200"/>
          </a:xfrm>
        </p:spPr>
        <p:txBody>
          <a:bodyPr/>
          <a:lstStyle/>
          <a:p>
            <a:r>
              <a:rPr lang="en-US" sz="1800"/>
              <a:t>The </a:t>
            </a:r>
            <a:r>
              <a:rPr lang="en-US" sz="1800" b="1"/>
              <a:t>drainage</a:t>
            </a:r>
            <a:r>
              <a:rPr lang="en-US" sz="1800"/>
              <a:t> of the river  </a:t>
            </a:r>
            <a:r>
              <a:rPr lang="en-US" sz="1800" b="1"/>
              <a:t>should not be disturbed during the summer</a:t>
            </a:r>
            <a:r>
              <a:rPr lang="en-US" sz="1800"/>
              <a:t> (dry) period, during the months May to September. Instead, the surplus of the wet period can provide large quantities of water.</a:t>
            </a:r>
          </a:p>
        </p:txBody>
      </p:sp>
      <p:graphicFrame>
        <p:nvGraphicFramePr>
          <p:cNvPr id="45060" name="Object 4"/>
          <p:cNvGraphicFramePr>
            <a:graphicFrameLocks noChangeAspect="1"/>
          </p:cNvGraphicFramePr>
          <p:nvPr/>
        </p:nvGraphicFramePr>
        <p:xfrm>
          <a:off x="685800" y="609600"/>
          <a:ext cx="288925" cy="533400"/>
        </p:xfrm>
        <a:graphic>
          <a:graphicData uri="http://schemas.openxmlformats.org/presentationml/2006/ole">
            <p:oleObj spid="_x0000_s45060" name="CorelDRAW" r:id="rId3" imgW="493560" imgH="911520" progId="CorelDRAW.Graphic.9">
              <p:embed/>
            </p:oleObj>
          </a:graphicData>
        </a:graphic>
      </p:graphicFrame>
      <p:sp>
        <p:nvSpPr>
          <p:cNvPr id="45061" name="Text Box 5"/>
          <p:cNvSpPr txBox="1">
            <a:spLocks noChangeArrowheads="1"/>
          </p:cNvSpPr>
          <p:nvPr/>
        </p:nvSpPr>
        <p:spPr bwMode="auto">
          <a:xfrm>
            <a:off x="420688" y="1143000"/>
            <a:ext cx="1027112" cy="822325"/>
          </a:xfrm>
          <a:prstGeom prst="rect">
            <a:avLst/>
          </a:prstGeom>
          <a:noFill/>
          <a:ln w="9525">
            <a:noFill/>
            <a:miter lim="800000"/>
            <a:headEnd/>
            <a:tailEnd/>
          </a:ln>
          <a:effectLst/>
        </p:spPr>
        <p:txBody>
          <a:bodyPr wrap="none">
            <a:spAutoFit/>
          </a:bodyPr>
          <a:lstStyle/>
          <a:p>
            <a:r>
              <a:rPr lang="en-US" sz="1200">
                <a:solidFill>
                  <a:srgbClr val="0000FF"/>
                </a:solidFill>
                <a:latin typeface="Tahoma" pitchFamily="34" charset="0"/>
              </a:rPr>
              <a:t>National</a:t>
            </a:r>
          </a:p>
          <a:p>
            <a:r>
              <a:rPr lang="en-US" sz="1200">
                <a:solidFill>
                  <a:srgbClr val="0000FF"/>
                </a:solidFill>
                <a:latin typeface="Tahoma" pitchFamily="34" charset="0"/>
              </a:rPr>
              <a:t>Kapodistrian</a:t>
            </a:r>
          </a:p>
          <a:p>
            <a:r>
              <a:rPr lang="en-US" sz="1200">
                <a:solidFill>
                  <a:srgbClr val="0000FF"/>
                </a:solidFill>
                <a:latin typeface="Tahoma" pitchFamily="34" charset="0"/>
              </a:rPr>
              <a:t>University of</a:t>
            </a:r>
          </a:p>
          <a:p>
            <a:r>
              <a:rPr lang="en-US" sz="1200">
                <a:solidFill>
                  <a:srgbClr val="0000FF"/>
                </a:solidFill>
                <a:latin typeface="Tahoma" pitchFamily="34" charset="0"/>
              </a:rPr>
              <a:t>Athens</a:t>
            </a:r>
            <a:endParaRPr lang="el-GR" sz="1200">
              <a:solidFill>
                <a:srgbClr val="0000FF"/>
              </a:solidFill>
              <a:latin typeface="Tahoma" pitchFamily="34" charset="0"/>
            </a:endParaRPr>
          </a:p>
        </p:txBody>
      </p:sp>
      <p:graphicFrame>
        <p:nvGraphicFramePr>
          <p:cNvPr id="45064" name="Object 8"/>
          <p:cNvGraphicFramePr>
            <a:graphicFrameLocks noChangeAspect="1"/>
          </p:cNvGraphicFramePr>
          <p:nvPr/>
        </p:nvGraphicFramePr>
        <p:xfrm>
          <a:off x="2033588" y="1936750"/>
          <a:ext cx="6729412" cy="3321050"/>
        </p:xfrm>
        <a:graphic>
          <a:graphicData uri="http://schemas.openxmlformats.org/presentationml/2006/ole">
            <p:oleObj spid="_x0000_s45064" name="Γράφημα" r:id="rId4" imgW="5077291" imgH="2505546" progId="Excel.Chart.8">
              <p:embed/>
            </p:oleObj>
          </a:graphicData>
        </a:graphic>
      </p:graphicFrame>
      <p:sp>
        <p:nvSpPr>
          <p:cNvPr id="45065" name="Rectangle 9"/>
          <p:cNvSpPr>
            <a:spLocks noChangeArrowheads="1"/>
          </p:cNvSpPr>
          <p:nvPr/>
        </p:nvSpPr>
        <p:spPr bwMode="auto">
          <a:xfrm>
            <a:off x="228600" y="3505200"/>
            <a:ext cx="1447800" cy="32924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l-GR" sz="1200">
                <a:solidFill>
                  <a:schemeClr val="folHlink"/>
                </a:solidFill>
                <a:latin typeface="Tahoma" pitchFamily="34" charset="0"/>
              </a:rPr>
              <a:t>Introduction</a:t>
            </a:r>
          </a:p>
          <a:p>
            <a:pPr>
              <a:spcBef>
                <a:spcPct val="50000"/>
              </a:spcBef>
            </a:pPr>
            <a:r>
              <a:rPr lang="en-US" sz="1200">
                <a:solidFill>
                  <a:schemeClr val="folHlink"/>
                </a:solidFill>
                <a:latin typeface="Tahoma" pitchFamily="34" charset="0"/>
              </a:rPr>
              <a:t>Water Shortage in Western Thessaly</a:t>
            </a:r>
            <a:endParaRPr lang="el-GR" sz="1200">
              <a:solidFill>
                <a:schemeClr val="folHlink"/>
              </a:solidFill>
              <a:latin typeface="Tahoma" pitchFamily="34" charset="0"/>
            </a:endParaRPr>
          </a:p>
          <a:p>
            <a:pPr>
              <a:spcBef>
                <a:spcPct val="50000"/>
              </a:spcBef>
            </a:pPr>
            <a:r>
              <a:rPr lang="en-US" sz="1200">
                <a:solidFill>
                  <a:srgbClr val="FFFF00"/>
                </a:solidFill>
                <a:latin typeface="Tahoma" pitchFamily="34" charset="0"/>
              </a:rPr>
              <a:t>Phases of the Research</a:t>
            </a:r>
          </a:p>
          <a:p>
            <a:pPr>
              <a:spcBef>
                <a:spcPct val="50000"/>
              </a:spcBef>
            </a:pPr>
            <a:r>
              <a:rPr lang="el-GR" sz="1200">
                <a:solidFill>
                  <a:schemeClr val="folHlink"/>
                </a:solidFill>
                <a:latin typeface="Tahoma" pitchFamily="34" charset="0"/>
              </a:rPr>
              <a:t>The karstic aquifer of Phylliion Mt.</a:t>
            </a:r>
          </a:p>
          <a:p>
            <a:pPr>
              <a:spcBef>
                <a:spcPct val="50000"/>
              </a:spcBef>
            </a:pPr>
            <a:r>
              <a:rPr lang="el-GR" sz="1200">
                <a:solidFill>
                  <a:schemeClr val="folHlink"/>
                </a:solidFill>
                <a:latin typeface="Tahoma" pitchFamily="34" charset="0"/>
              </a:rPr>
              <a:t>Prospects for artificial recharge</a:t>
            </a:r>
          </a:p>
          <a:p>
            <a:pPr>
              <a:spcBef>
                <a:spcPct val="50000"/>
              </a:spcBef>
            </a:pPr>
            <a:r>
              <a:rPr lang="el-GR" sz="1200">
                <a:solidFill>
                  <a:schemeClr val="folHlink"/>
                </a:solidFill>
                <a:latin typeface="Tahoma" pitchFamily="34" charset="0"/>
              </a:rPr>
              <a:t>Suggested works</a:t>
            </a:r>
          </a:p>
          <a:p>
            <a:pPr>
              <a:spcBef>
                <a:spcPct val="50000"/>
              </a:spcBef>
            </a:pPr>
            <a:r>
              <a:rPr lang="el-GR" sz="1200">
                <a:solidFill>
                  <a:schemeClr val="folHlink"/>
                </a:solidFill>
                <a:latin typeface="Tahoma" pitchFamily="34" charset="0"/>
              </a:rPr>
              <a:t>Conditions for the protection of the aquifer system</a:t>
            </a:r>
            <a:endParaRPr lang="en-US"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Conclusions</a:t>
            </a:r>
            <a:endParaRPr lang="el-GR" sz="1200">
              <a:solidFill>
                <a:schemeClr val="folHlink"/>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afterEffect">
                                  <p:stCondLst>
                                    <p:cond delay="0"/>
                                  </p:stCondLst>
                                  <p:childTnLst>
                                    <p:set>
                                      <p:cBhvr>
                                        <p:cTn id="6" dur="1" fill="hold">
                                          <p:stCondLst>
                                            <p:cond delay="0"/>
                                          </p:stCondLst>
                                        </p:cTn>
                                        <p:tgtEl>
                                          <p:spTgt spid="45064">
                                            <p:oleChartEl type="gridLegend"/>
                                          </p:spTgt>
                                        </p:tgtEl>
                                        <p:attrNameLst>
                                          <p:attrName>style.visibility</p:attrName>
                                        </p:attrNameLst>
                                      </p:cBhvr>
                                      <p:to>
                                        <p:strVal val="visible"/>
                                      </p:to>
                                    </p:set>
                                    <p:animEffect transition="in" filter="strips(upRight)">
                                      <p:cBhvr>
                                        <p:cTn id="7" dur="500"/>
                                        <p:tgtEl>
                                          <p:spTgt spid="45064">
                                            <p:oleChartEl type="gridLegend"/>
                                          </p:spTgt>
                                        </p:tgtEl>
                                      </p:cBhvr>
                                    </p:animEffect>
                                  </p:childTnLst>
                                </p:cTn>
                              </p:par>
                            </p:childTnLst>
                          </p:cTn>
                        </p:par>
                        <p:par>
                          <p:cTn id="8" fill="hold">
                            <p:stCondLst>
                              <p:cond delay="500"/>
                            </p:stCondLst>
                            <p:childTnLst>
                              <p:par>
                                <p:cTn id="9" presetID="18" presetClass="entr" presetSubtype="3" fill="hold" grpId="0" nodeType="afterEffect">
                                  <p:stCondLst>
                                    <p:cond delay="0"/>
                                  </p:stCondLst>
                                  <p:childTnLst>
                                    <p:set>
                                      <p:cBhvr>
                                        <p:cTn id="10" dur="1" fill="hold">
                                          <p:stCondLst>
                                            <p:cond delay="0"/>
                                          </p:stCondLst>
                                        </p:cTn>
                                        <p:tgtEl>
                                          <p:spTgt spid="45064">
                                            <p:oleChartEl type="series" lvl="1"/>
                                          </p:spTgt>
                                        </p:tgtEl>
                                        <p:attrNameLst>
                                          <p:attrName>style.visibility</p:attrName>
                                        </p:attrNameLst>
                                      </p:cBhvr>
                                      <p:to>
                                        <p:strVal val="visible"/>
                                      </p:to>
                                    </p:set>
                                    <p:animEffect transition="in" filter="strips(upRight)">
                                      <p:cBhvr>
                                        <p:cTn id="11" dur="500"/>
                                        <p:tgtEl>
                                          <p:spTgt spid="45064">
                                            <p:oleChartEl type="series" lvl="1"/>
                                          </p:spTgt>
                                        </p:tgtEl>
                                      </p:cBhvr>
                                    </p:animEffect>
                                  </p:childTnLst>
                                </p:cTn>
                              </p:par>
                            </p:childTnLst>
                          </p:cTn>
                        </p:par>
                        <p:par>
                          <p:cTn id="12" fill="hold">
                            <p:stCondLst>
                              <p:cond delay="1000"/>
                            </p:stCondLst>
                            <p:childTnLst>
                              <p:par>
                                <p:cTn id="13" presetID="17" presetClass="entr" presetSubtype="1" fill="hold" grpId="0" nodeType="afterEffect">
                                  <p:stCondLst>
                                    <p:cond delay="2000"/>
                                  </p:stCondLst>
                                  <p:childTnLst>
                                    <p:set>
                                      <p:cBhvr>
                                        <p:cTn id="14" dur="1" fill="hold">
                                          <p:stCondLst>
                                            <p:cond delay="0"/>
                                          </p:stCondLst>
                                        </p:cTn>
                                        <p:tgtEl>
                                          <p:spTgt spid="45059">
                                            <p:txEl>
                                              <p:pRg st="0" end="0"/>
                                            </p:txEl>
                                          </p:spTgt>
                                        </p:tgtEl>
                                        <p:attrNameLst>
                                          <p:attrName>style.visibility</p:attrName>
                                        </p:attrNameLst>
                                      </p:cBhvr>
                                      <p:to>
                                        <p:strVal val="visible"/>
                                      </p:to>
                                    </p:set>
                                    <p:anim calcmode="lin" valueType="num">
                                      <p:cBhvr>
                                        <p:cTn id="15" dur="500" fill="hold"/>
                                        <p:tgtEl>
                                          <p:spTgt spid="45059">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45059">
                                            <p:txEl>
                                              <p:pRg st="0" end="0"/>
                                            </p:txEl>
                                          </p:spTgt>
                                        </p:tgtEl>
                                        <p:attrNameLst>
                                          <p:attrName>ppt_y</p:attrName>
                                        </p:attrNameLst>
                                      </p:cBhvr>
                                      <p:tavLst>
                                        <p:tav tm="0">
                                          <p:val>
                                            <p:strVal val="#ppt_y-#ppt_h/2"/>
                                          </p:val>
                                        </p:tav>
                                        <p:tav tm="100000">
                                          <p:val>
                                            <p:strVal val="#ppt_y"/>
                                          </p:val>
                                        </p:tav>
                                      </p:tavLst>
                                    </p:anim>
                                    <p:anim calcmode="lin" valueType="num">
                                      <p:cBhvr>
                                        <p:cTn id="17" dur="500" fill="hold"/>
                                        <p:tgtEl>
                                          <p:spTgt spid="45059">
                                            <p:txEl>
                                              <p:pRg st="0" end="0"/>
                                            </p:txEl>
                                          </p:spTgt>
                                        </p:tgtEl>
                                        <p:attrNameLst>
                                          <p:attrName>ppt_w</p:attrName>
                                        </p:attrNameLst>
                                      </p:cBhvr>
                                      <p:tavLst>
                                        <p:tav tm="0">
                                          <p:val>
                                            <p:strVal val="#ppt_w"/>
                                          </p:val>
                                        </p:tav>
                                        <p:tav tm="100000">
                                          <p:val>
                                            <p:strVal val="#ppt_w"/>
                                          </p:val>
                                        </p:tav>
                                      </p:tavLst>
                                    </p:anim>
                                    <p:anim calcmode="lin" valueType="num">
                                      <p:cBhvr>
                                        <p:cTn id="18" dur="500" fill="hold"/>
                                        <p:tgtEl>
                                          <p:spTgt spid="45059">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9" grpId="0" build="p" bldLvl="3" autoUpdateAnimBg="0" advAuto="2000"/>
      <p:bldOleChart spid="45064" grpId="0" bld="series"/>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fld id="{7E73A0FC-3785-4A37-95C1-2D168F142DAA}" type="slidenum">
              <a:rPr lang="el-GR"/>
              <a:pPr/>
              <a:t>16</a:t>
            </a:fld>
            <a:endParaRPr lang="el-GR"/>
          </a:p>
        </p:txBody>
      </p:sp>
      <p:sp>
        <p:nvSpPr>
          <p:cNvPr id="46082" name="Rectangle 2"/>
          <p:cNvSpPr>
            <a:spLocks noGrp="1" noChangeArrowheads="1"/>
          </p:cNvSpPr>
          <p:nvPr>
            <p:ph type="title"/>
          </p:nvPr>
        </p:nvSpPr>
        <p:spPr>
          <a:xfrm>
            <a:off x="1752600" y="457200"/>
            <a:ext cx="7239000" cy="914400"/>
          </a:xfrm>
        </p:spPr>
        <p:txBody>
          <a:bodyPr/>
          <a:lstStyle/>
          <a:p>
            <a:pPr algn="r"/>
            <a:r>
              <a:rPr lang="en-US" sz="2400" b="1">
                <a:solidFill>
                  <a:srgbClr val="0000FF"/>
                </a:solidFill>
              </a:rPr>
              <a:t>Phases of the Research</a:t>
            </a:r>
            <a:endParaRPr lang="el-GR" sz="2400" b="1">
              <a:solidFill>
                <a:srgbClr val="0000FF"/>
              </a:solidFill>
            </a:endParaRPr>
          </a:p>
        </p:txBody>
      </p:sp>
      <p:sp>
        <p:nvSpPr>
          <p:cNvPr id="46083" name="Rectangle 3"/>
          <p:cNvSpPr>
            <a:spLocks noGrp="1" noChangeArrowheads="1"/>
          </p:cNvSpPr>
          <p:nvPr>
            <p:ph type="body" idx="1"/>
          </p:nvPr>
        </p:nvSpPr>
        <p:spPr>
          <a:xfrm>
            <a:off x="1752600" y="5410200"/>
            <a:ext cx="7086600" cy="1219200"/>
          </a:xfrm>
        </p:spPr>
        <p:txBody>
          <a:bodyPr/>
          <a:lstStyle/>
          <a:p>
            <a:r>
              <a:rPr lang="en-US" sz="1800" b="1"/>
              <a:t>Quality control</a:t>
            </a:r>
            <a:r>
              <a:rPr lang="en-US" sz="1800"/>
              <a:t> of the river water before the experimental injection. According to the European legislation, this water is suitable for irrigation purposes.</a:t>
            </a:r>
          </a:p>
        </p:txBody>
      </p:sp>
      <p:graphicFrame>
        <p:nvGraphicFramePr>
          <p:cNvPr id="46084" name="Object 4"/>
          <p:cNvGraphicFramePr>
            <a:graphicFrameLocks noChangeAspect="1"/>
          </p:cNvGraphicFramePr>
          <p:nvPr/>
        </p:nvGraphicFramePr>
        <p:xfrm>
          <a:off x="685800" y="609600"/>
          <a:ext cx="288925" cy="533400"/>
        </p:xfrm>
        <a:graphic>
          <a:graphicData uri="http://schemas.openxmlformats.org/presentationml/2006/ole">
            <p:oleObj spid="_x0000_s46084" name="CorelDRAW" r:id="rId3" imgW="493560" imgH="911520" progId="CorelDRAW.Graphic.9">
              <p:embed/>
            </p:oleObj>
          </a:graphicData>
        </a:graphic>
      </p:graphicFrame>
      <p:sp>
        <p:nvSpPr>
          <p:cNvPr id="46085" name="Text Box 5"/>
          <p:cNvSpPr txBox="1">
            <a:spLocks noChangeArrowheads="1"/>
          </p:cNvSpPr>
          <p:nvPr/>
        </p:nvSpPr>
        <p:spPr bwMode="auto">
          <a:xfrm>
            <a:off x="420688" y="1143000"/>
            <a:ext cx="1027112" cy="822325"/>
          </a:xfrm>
          <a:prstGeom prst="rect">
            <a:avLst/>
          </a:prstGeom>
          <a:noFill/>
          <a:ln w="9525">
            <a:noFill/>
            <a:miter lim="800000"/>
            <a:headEnd/>
            <a:tailEnd/>
          </a:ln>
          <a:effectLst/>
        </p:spPr>
        <p:txBody>
          <a:bodyPr wrap="none">
            <a:spAutoFit/>
          </a:bodyPr>
          <a:lstStyle/>
          <a:p>
            <a:r>
              <a:rPr lang="en-US" sz="1200">
                <a:solidFill>
                  <a:srgbClr val="0000FF"/>
                </a:solidFill>
                <a:latin typeface="Tahoma" pitchFamily="34" charset="0"/>
              </a:rPr>
              <a:t>National</a:t>
            </a:r>
          </a:p>
          <a:p>
            <a:r>
              <a:rPr lang="en-US" sz="1200">
                <a:solidFill>
                  <a:srgbClr val="0000FF"/>
                </a:solidFill>
                <a:latin typeface="Tahoma" pitchFamily="34" charset="0"/>
              </a:rPr>
              <a:t>Kapodistrian</a:t>
            </a:r>
          </a:p>
          <a:p>
            <a:r>
              <a:rPr lang="en-US" sz="1200">
                <a:solidFill>
                  <a:srgbClr val="0000FF"/>
                </a:solidFill>
                <a:latin typeface="Tahoma" pitchFamily="34" charset="0"/>
              </a:rPr>
              <a:t>University of</a:t>
            </a:r>
          </a:p>
          <a:p>
            <a:r>
              <a:rPr lang="en-US" sz="1200">
                <a:solidFill>
                  <a:srgbClr val="0000FF"/>
                </a:solidFill>
                <a:latin typeface="Tahoma" pitchFamily="34" charset="0"/>
              </a:rPr>
              <a:t>Athens</a:t>
            </a:r>
            <a:endParaRPr lang="el-GR" sz="1200">
              <a:solidFill>
                <a:srgbClr val="0000FF"/>
              </a:solidFill>
              <a:latin typeface="Tahoma" pitchFamily="34" charset="0"/>
            </a:endParaRPr>
          </a:p>
        </p:txBody>
      </p:sp>
      <p:sp>
        <p:nvSpPr>
          <p:cNvPr id="46089" name="Rectangle 9"/>
          <p:cNvSpPr>
            <a:spLocks noChangeArrowheads="1"/>
          </p:cNvSpPr>
          <p:nvPr/>
        </p:nvSpPr>
        <p:spPr bwMode="auto">
          <a:xfrm>
            <a:off x="2828925" y="2324100"/>
            <a:ext cx="9144000" cy="0"/>
          </a:xfrm>
          <a:prstGeom prst="rect">
            <a:avLst/>
          </a:prstGeom>
          <a:noFill/>
          <a:ln w="9525">
            <a:noFill/>
            <a:miter lim="800000"/>
            <a:headEnd/>
            <a:tailEnd/>
          </a:ln>
          <a:effectLst/>
        </p:spPr>
        <p:txBody>
          <a:bodyPr>
            <a:spAutoFit/>
          </a:bodyPr>
          <a:lstStyle/>
          <a:p>
            <a:endParaRPr lang="el-GR"/>
          </a:p>
        </p:txBody>
      </p:sp>
      <p:graphicFrame>
        <p:nvGraphicFramePr>
          <p:cNvPr id="46088" name="Object 8"/>
          <p:cNvGraphicFramePr>
            <a:graphicFrameLocks noChangeAspect="1"/>
          </p:cNvGraphicFramePr>
          <p:nvPr/>
        </p:nvGraphicFramePr>
        <p:xfrm>
          <a:off x="2000250" y="1447800"/>
          <a:ext cx="3486150" cy="2209800"/>
        </p:xfrm>
        <a:graphic>
          <a:graphicData uri="http://schemas.openxmlformats.org/presentationml/2006/ole">
            <p:oleObj spid="_x0000_s46088" name="Γράφημα" r:id="rId4" imgW="3486370" imgH="2210055" progId="Excel.Chart.8">
              <p:embed/>
            </p:oleObj>
          </a:graphicData>
        </a:graphic>
      </p:graphicFrame>
      <p:sp>
        <p:nvSpPr>
          <p:cNvPr id="46091" name="Rectangle 11"/>
          <p:cNvSpPr>
            <a:spLocks noChangeArrowheads="1"/>
          </p:cNvSpPr>
          <p:nvPr/>
        </p:nvSpPr>
        <p:spPr bwMode="auto">
          <a:xfrm>
            <a:off x="2752725" y="2247900"/>
            <a:ext cx="9144000" cy="0"/>
          </a:xfrm>
          <a:prstGeom prst="rect">
            <a:avLst/>
          </a:prstGeom>
          <a:noFill/>
          <a:ln w="9525">
            <a:noFill/>
            <a:miter lim="800000"/>
            <a:headEnd/>
            <a:tailEnd/>
          </a:ln>
          <a:effectLst/>
        </p:spPr>
        <p:txBody>
          <a:bodyPr>
            <a:spAutoFit/>
          </a:bodyPr>
          <a:lstStyle/>
          <a:p>
            <a:endParaRPr lang="el-GR"/>
          </a:p>
        </p:txBody>
      </p:sp>
      <p:graphicFrame>
        <p:nvGraphicFramePr>
          <p:cNvPr id="46090" name="Object 10"/>
          <p:cNvGraphicFramePr>
            <a:graphicFrameLocks noChangeAspect="1"/>
          </p:cNvGraphicFramePr>
          <p:nvPr/>
        </p:nvGraphicFramePr>
        <p:xfrm>
          <a:off x="5048250" y="3124200"/>
          <a:ext cx="3638550" cy="2362200"/>
        </p:xfrm>
        <a:graphic>
          <a:graphicData uri="http://schemas.openxmlformats.org/presentationml/2006/ole">
            <p:oleObj spid="_x0000_s46090" name="Γράφημα" r:id="rId5" imgW="3638815" imgH="2362485" progId="Excel.Chart.8">
              <p:embed/>
            </p:oleObj>
          </a:graphicData>
        </a:graphic>
      </p:graphicFrame>
      <p:sp>
        <p:nvSpPr>
          <p:cNvPr id="46092" name="Rectangle 12"/>
          <p:cNvSpPr>
            <a:spLocks noChangeArrowheads="1"/>
          </p:cNvSpPr>
          <p:nvPr/>
        </p:nvSpPr>
        <p:spPr bwMode="auto">
          <a:xfrm>
            <a:off x="228600" y="3505200"/>
            <a:ext cx="1447800" cy="32924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l-GR" sz="1200">
                <a:solidFill>
                  <a:schemeClr val="folHlink"/>
                </a:solidFill>
                <a:latin typeface="Tahoma" pitchFamily="34" charset="0"/>
              </a:rPr>
              <a:t>Introduction</a:t>
            </a:r>
          </a:p>
          <a:p>
            <a:pPr>
              <a:spcBef>
                <a:spcPct val="50000"/>
              </a:spcBef>
            </a:pPr>
            <a:r>
              <a:rPr lang="en-US" sz="1200">
                <a:solidFill>
                  <a:schemeClr val="folHlink"/>
                </a:solidFill>
                <a:latin typeface="Tahoma" pitchFamily="34" charset="0"/>
              </a:rPr>
              <a:t>Water Shortage in Western Thessaly</a:t>
            </a:r>
            <a:endParaRPr lang="el-GR" sz="1200">
              <a:solidFill>
                <a:schemeClr val="folHlink"/>
              </a:solidFill>
              <a:latin typeface="Tahoma" pitchFamily="34" charset="0"/>
            </a:endParaRPr>
          </a:p>
          <a:p>
            <a:pPr>
              <a:spcBef>
                <a:spcPct val="50000"/>
              </a:spcBef>
            </a:pPr>
            <a:r>
              <a:rPr lang="en-US" sz="1200">
                <a:solidFill>
                  <a:srgbClr val="FFFF00"/>
                </a:solidFill>
                <a:latin typeface="Tahoma" pitchFamily="34" charset="0"/>
              </a:rPr>
              <a:t>Phases of the Research</a:t>
            </a:r>
          </a:p>
          <a:p>
            <a:pPr>
              <a:spcBef>
                <a:spcPct val="50000"/>
              </a:spcBef>
            </a:pPr>
            <a:r>
              <a:rPr lang="el-GR" sz="1200">
                <a:solidFill>
                  <a:schemeClr val="folHlink"/>
                </a:solidFill>
                <a:latin typeface="Tahoma" pitchFamily="34" charset="0"/>
              </a:rPr>
              <a:t>The karstic aquifer of Phylliion Mt.</a:t>
            </a:r>
          </a:p>
          <a:p>
            <a:pPr>
              <a:spcBef>
                <a:spcPct val="50000"/>
              </a:spcBef>
            </a:pPr>
            <a:r>
              <a:rPr lang="el-GR" sz="1200">
                <a:solidFill>
                  <a:schemeClr val="folHlink"/>
                </a:solidFill>
                <a:latin typeface="Tahoma" pitchFamily="34" charset="0"/>
              </a:rPr>
              <a:t>Prospects for artificial recharge</a:t>
            </a:r>
          </a:p>
          <a:p>
            <a:pPr>
              <a:spcBef>
                <a:spcPct val="50000"/>
              </a:spcBef>
            </a:pPr>
            <a:r>
              <a:rPr lang="el-GR" sz="1200">
                <a:solidFill>
                  <a:schemeClr val="folHlink"/>
                </a:solidFill>
                <a:latin typeface="Tahoma" pitchFamily="34" charset="0"/>
              </a:rPr>
              <a:t>Suggested works</a:t>
            </a:r>
          </a:p>
          <a:p>
            <a:pPr>
              <a:spcBef>
                <a:spcPct val="50000"/>
              </a:spcBef>
            </a:pPr>
            <a:r>
              <a:rPr lang="el-GR" sz="1200">
                <a:solidFill>
                  <a:schemeClr val="folHlink"/>
                </a:solidFill>
                <a:latin typeface="Tahoma" pitchFamily="34" charset="0"/>
              </a:rPr>
              <a:t>Conditions for the protection of the aquifer system</a:t>
            </a:r>
            <a:endParaRPr lang="en-US"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Conclusions</a:t>
            </a:r>
            <a:endParaRPr lang="el-GR" sz="1200">
              <a:solidFill>
                <a:schemeClr val="folHlink"/>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46088">
                                            <p:oleChartEl type="gridLegend"/>
                                          </p:spTgt>
                                        </p:tgtEl>
                                        <p:attrNameLst>
                                          <p:attrName>style.visibility</p:attrName>
                                        </p:attrNameLst>
                                      </p:cBhvr>
                                      <p:to>
                                        <p:strVal val="visible"/>
                                      </p:to>
                                    </p:set>
                                    <p:animEffect transition="in" filter="randombar(vertical)">
                                      <p:cBhvr>
                                        <p:cTn id="7" dur="500"/>
                                        <p:tgtEl>
                                          <p:spTgt spid="46088">
                                            <p:oleChartEl type="gridLegend"/>
                                          </p:spTgt>
                                        </p:tgtEl>
                                      </p:cBhvr>
                                    </p:animEffect>
                                  </p:childTnLst>
                                </p:cTn>
                              </p:par>
                            </p:childTnLst>
                          </p:cTn>
                        </p:par>
                        <p:par>
                          <p:cTn id="8" fill="hold">
                            <p:stCondLst>
                              <p:cond delay="500"/>
                            </p:stCondLst>
                            <p:childTnLst>
                              <p:par>
                                <p:cTn id="9" presetID="14" presetClass="entr" presetSubtype="5" fill="hold" grpId="0" nodeType="afterEffect">
                                  <p:stCondLst>
                                    <p:cond delay="0"/>
                                  </p:stCondLst>
                                  <p:childTnLst>
                                    <p:set>
                                      <p:cBhvr>
                                        <p:cTn id="10" dur="1" fill="hold">
                                          <p:stCondLst>
                                            <p:cond delay="0"/>
                                          </p:stCondLst>
                                        </p:cTn>
                                        <p:tgtEl>
                                          <p:spTgt spid="46088">
                                            <p:oleChartEl type="category" lvl="1"/>
                                          </p:spTgt>
                                        </p:tgtEl>
                                        <p:attrNameLst>
                                          <p:attrName>style.visibility</p:attrName>
                                        </p:attrNameLst>
                                      </p:cBhvr>
                                      <p:to>
                                        <p:strVal val="visible"/>
                                      </p:to>
                                    </p:set>
                                    <p:animEffect transition="in" filter="randombar(vertical)">
                                      <p:cBhvr>
                                        <p:cTn id="11" dur="500"/>
                                        <p:tgtEl>
                                          <p:spTgt spid="46088">
                                            <p:oleChartEl type="category" lvl="1"/>
                                          </p:spTgt>
                                        </p:tgtEl>
                                      </p:cBhvr>
                                    </p:animEffect>
                                  </p:childTnLst>
                                </p:cTn>
                              </p:par>
                            </p:childTnLst>
                          </p:cTn>
                        </p:par>
                        <p:par>
                          <p:cTn id="12" fill="hold">
                            <p:stCondLst>
                              <p:cond delay="1000"/>
                            </p:stCondLst>
                            <p:childTnLst>
                              <p:par>
                                <p:cTn id="13" presetID="14" presetClass="entr" presetSubtype="5" fill="hold" grpId="0" nodeType="afterEffect">
                                  <p:stCondLst>
                                    <p:cond delay="0"/>
                                  </p:stCondLst>
                                  <p:childTnLst>
                                    <p:set>
                                      <p:cBhvr>
                                        <p:cTn id="14" dur="1" fill="hold">
                                          <p:stCondLst>
                                            <p:cond delay="0"/>
                                          </p:stCondLst>
                                        </p:cTn>
                                        <p:tgtEl>
                                          <p:spTgt spid="46088">
                                            <p:oleChartEl type="category" lvl="2"/>
                                          </p:spTgt>
                                        </p:tgtEl>
                                        <p:attrNameLst>
                                          <p:attrName>style.visibility</p:attrName>
                                        </p:attrNameLst>
                                      </p:cBhvr>
                                      <p:to>
                                        <p:strVal val="visible"/>
                                      </p:to>
                                    </p:set>
                                    <p:animEffect transition="in" filter="randombar(vertical)">
                                      <p:cBhvr>
                                        <p:cTn id="15" dur="500"/>
                                        <p:tgtEl>
                                          <p:spTgt spid="46088">
                                            <p:oleChartEl type="category" lvl="2"/>
                                          </p:spTgt>
                                        </p:tgtEl>
                                      </p:cBhvr>
                                    </p:animEffect>
                                  </p:childTnLst>
                                </p:cTn>
                              </p:par>
                            </p:childTnLst>
                          </p:cTn>
                        </p:par>
                        <p:par>
                          <p:cTn id="16" fill="hold">
                            <p:stCondLst>
                              <p:cond delay="1500"/>
                            </p:stCondLst>
                            <p:childTnLst>
                              <p:par>
                                <p:cTn id="17" presetID="14" presetClass="entr" presetSubtype="5" fill="hold" grpId="0" nodeType="afterEffect">
                                  <p:stCondLst>
                                    <p:cond delay="0"/>
                                  </p:stCondLst>
                                  <p:childTnLst>
                                    <p:set>
                                      <p:cBhvr>
                                        <p:cTn id="18" dur="1" fill="hold">
                                          <p:stCondLst>
                                            <p:cond delay="0"/>
                                          </p:stCondLst>
                                        </p:cTn>
                                        <p:tgtEl>
                                          <p:spTgt spid="46088">
                                            <p:oleChartEl type="category" lvl="3"/>
                                          </p:spTgt>
                                        </p:tgtEl>
                                        <p:attrNameLst>
                                          <p:attrName>style.visibility</p:attrName>
                                        </p:attrNameLst>
                                      </p:cBhvr>
                                      <p:to>
                                        <p:strVal val="visible"/>
                                      </p:to>
                                    </p:set>
                                    <p:animEffect transition="in" filter="randombar(vertical)">
                                      <p:cBhvr>
                                        <p:cTn id="19" dur="500"/>
                                        <p:tgtEl>
                                          <p:spTgt spid="46088">
                                            <p:oleChartEl type="category" lvl="3"/>
                                          </p:spTgt>
                                        </p:tgtEl>
                                      </p:cBhvr>
                                    </p:animEffect>
                                  </p:childTnLst>
                                </p:cTn>
                              </p:par>
                            </p:childTnLst>
                          </p:cTn>
                        </p:par>
                        <p:par>
                          <p:cTn id="20" fill="hold">
                            <p:stCondLst>
                              <p:cond delay="2000"/>
                            </p:stCondLst>
                            <p:childTnLst>
                              <p:par>
                                <p:cTn id="21" presetID="14" presetClass="entr" presetSubtype="5" fill="hold" grpId="0" nodeType="afterEffect">
                                  <p:stCondLst>
                                    <p:cond delay="0"/>
                                  </p:stCondLst>
                                  <p:childTnLst>
                                    <p:set>
                                      <p:cBhvr>
                                        <p:cTn id="22" dur="1" fill="hold">
                                          <p:stCondLst>
                                            <p:cond delay="0"/>
                                          </p:stCondLst>
                                        </p:cTn>
                                        <p:tgtEl>
                                          <p:spTgt spid="46088">
                                            <p:oleChartEl type="category" lvl="4"/>
                                          </p:spTgt>
                                        </p:tgtEl>
                                        <p:attrNameLst>
                                          <p:attrName>style.visibility</p:attrName>
                                        </p:attrNameLst>
                                      </p:cBhvr>
                                      <p:to>
                                        <p:strVal val="visible"/>
                                      </p:to>
                                    </p:set>
                                    <p:animEffect transition="in" filter="randombar(vertical)">
                                      <p:cBhvr>
                                        <p:cTn id="23" dur="500"/>
                                        <p:tgtEl>
                                          <p:spTgt spid="46088">
                                            <p:oleChartEl type="category" lvl="4"/>
                                          </p:spTgt>
                                        </p:tgtEl>
                                      </p:cBhvr>
                                    </p:animEffect>
                                  </p:childTnLst>
                                </p:cTn>
                              </p:par>
                            </p:childTnLst>
                          </p:cTn>
                        </p:par>
                        <p:par>
                          <p:cTn id="24" fill="hold">
                            <p:stCondLst>
                              <p:cond delay="2500"/>
                            </p:stCondLst>
                            <p:childTnLst>
                              <p:par>
                                <p:cTn id="25" presetID="14" presetClass="entr" presetSubtype="5" fill="hold" grpId="0" nodeType="afterEffect">
                                  <p:stCondLst>
                                    <p:cond delay="0"/>
                                  </p:stCondLst>
                                  <p:childTnLst>
                                    <p:set>
                                      <p:cBhvr>
                                        <p:cTn id="26" dur="1" fill="hold">
                                          <p:stCondLst>
                                            <p:cond delay="0"/>
                                          </p:stCondLst>
                                        </p:cTn>
                                        <p:tgtEl>
                                          <p:spTgt spid="46088">
                                            <p:oleChartEl type="category" lvl="5"/>
                                          </p:spTgt>
                                        </p:tgtEl>
                                        <p:attrNameLst>
                                          <p:attrName>style.visibility</p:attrName>
                                        </p:attrNameLst>
                                      </p:cBhvr>
                                      <p:to>
                                        <p:strVal val="visible"/>
                                      </p:to>
                                    </p:set>
                                    <p:animEffect transition="in" filter="randombar(vertical)">
                                      <p:cBhvr>
                                        <p:cTn id="27" dur="500"/>
                                        <p:tgtEl>
                                          <p:spTgt spid="46088">
                                            <p:oleChartEl type="category" lvl="5"/>
                                          </p:spTgt>
                                        </p:tgtEl>
                                      </p:cBhvr>
                                    </p:animEffect>
                                  </p:childTnLst>
                                </p:cTn>
                              </p:par>
                            </p:childTnLst>
                          </p:cTn>
                        </p:par>
                        <p:par>
                          <p:cTn id="28" fill="hold">
                            <p:stCondLst>
                              <p:cond delay="3000"/>
                            </p:stCondLst>
                            <p:childTnLst>
                              <p:par>
                                <p:cTn id="29" presetID="14" presetClass="entr" presetSubtype="5" fill="hold" grpId="0" nodeType="afterEffect">
                                  <p:stCondLst>
                                    <p:cond delay="0"/>
                                  </p:stCondLst>
                                  <p:childTnLst>
                                    <p:set>
                                      <p:cBhvr>
                                        <p:cTn id="30" dur="1" fill="hold">
                                          <p:stCondLst>
                                            <p:cond delay="0"/>
                                          </p:stCondLst>
                                        </p:cTn>
                                        <p:tgtEl>
                                          <p:spTgt spid="46090">
                                            <p:oleChartEl type="gridLegend"/>
                                          </p:spTgt>
                                        </p:tgtEl>
                                        <p:attrNameLst>
                                          <p:attrName>style.visibility</p:attrName>
                                        </p:attrNameLst>
                                      </p:cBhvr>
                                      <p:to>
                                        <p:strVal val="visible"/>
                                      </p:to>
                                    </p:set>
                                    <p:animEffect transition="in" filter="randombar(vertical)">
                                      <p:cBhvr>
                                        <p:cTn id="31" dur="500"/>
                                        <p:tgtEl>
                                          <p:spTgt spid="46090">
                                            <p:oleChartEl type="gridLegend"/>
                                          </p:spTgt>
                                        </p:tgtEl>
                                      </p:cBhvr>
                                    </p:animEffect>
                                  </p:childTnLst>
                                </p:cTn>
                              </p:par>
                            </p:childTnLst>
                          </p:cTn>
                        </p:par>
                        <p:par>
                          <p:cTn id="32" fill="hold">
                            <p:stCondLst>
                              <p:cond delay="3500"/>
                            </p:stCondLst>
                            <p:childTnLst>
                              <p:par>
                                <p:cTn id="33" presetID="14" presetClass="entr" presetSubtype="5" fill="hold" grpId="0" nodeType="afterEffect">
                                  <p:stCondLst>
                                    <p:cond delay="0"/>
                                  </p:stCondLst>
                                  <p:childTnLst>
                                    <p:set>
                                      <p:cBhvr>
                                        <p:cTn id="34" dur="1" fill="hold">
                                          <p:stCondLst>
                                            <p:cond delay="0"/>
                                          </p:stCondLst>
                                        </p:cTn>
                                        <p:tgtEl>
                                          <p:spTgt spid="46090">
                                            <p:oleChartEl type="category" lvl="1"/>
                                          </p:spTgt>
                                        </p:tgtEl>
                                        <p:attrNameLst>
                                          <p:attrName>style.visibility</p:attrName>
                                        </p:attrNameLst>
                                      </p:cBhvr>
                                      <p:to>
                                        <p:strVal val="visible"/>
                                      </p:to>
                                    </p:set>
                                    <p:animEffect transition="in" filter="randombar(vertical)">
                                      <p:cBhvr>
                                        <p:cTn id="35" dur="500"/>
                                        <p:tgtEl>
                                          <p:spTgt spid="46090">
                                            <p:oleChartEl type="category" lvl="1"/>
                                          </p:spTgt>
                                        </p:tgtEl>
                                      </p:cBhvr>
                                    </p:animEffect>
                                  </p:childTnLst>
                                </p:cTn>
                              </p:par>
                            </p:childTnLst>
                          </p:cTn>
                        </p:par>
                        <p:par>
                          <p:cTn id="36" fill="hold">
                            <p:stCondLst>
                              <p:cond delay="4000"/>
                            </p:stCondLst>
                            <p:childTnLst>
                              <p:par>
                                <p:cTn id="37" presetID="14" presetClass="entr" presetSubtype="5" fill="hold" grpId="0" nodeType="afterEffect">
                                  <p:stCondLst>
                                    <p:cond delay="0"/>
                                  </p:stCondLst>
                                  <p:childTnLst>
                                    <p:set>
                                      <p:cBhvr>
                                        <p:cTn id="38" dur="1" fill="hold">
                                          <p:stCondLst>
                                            <p:cond delay="0"/>
                                          </p:stCondLst>
                                        </p:cTn>
                                        <p:tgtEl>
                                          <p:spTgt spid="46090">
                                            <p:oleChartEl type="category" lvl="2"/>
                                          </p:spTgt>
                                        </p:tgtEl>
                                        <p:attrNameLst>
                                          <p:attrName>style.visibility</p:attrName>
                                        </p:attrNameLst>
                                      </p:cBhvr>
                                      <p:to>
                                        <p:strVal val="visible"/>
                                      </p:to>
                                    </p:set>
                                    <p:animEffect transition="in" filter="randombar(vertical)">
                                      <p:cBhvr>
                                        <p:cTn id="39" dur="500"/>
                                        <p:tgtEl>
                                          <p:spTgt spid="46090">
                                            <p:oleChartEl type="category" lvl="2"/>
                                          </p:spTgt>
                                        </p:tgtEl>
                                      </p:cBhvr>
                                    </p:animEffect>
                                  </p:childTnLst>
                                </p:cTn>
                              </p:par>
                            </p:childTnLst>
                          </p:cTn>
                        </p:par>
                        <p:par>
                          <p:cTn id="40" fill="hold">
                            <p:stCondLst>
                              <p:cond delay="4500"/>
                            </p:stCondLst>
                            <p:childTnLst>
                              <p:par>
                                <p:cTn id="41" presetID="14" presetClass="entr" presetSubtype="5" fill="hold" grpId="0" nodeType="afterEffect">
                                  <p:stCondLst>
                                    <p:cond delay="0"/>
                                  </p:stCondLst>
                                  <p:childTnLst>
                                    <p:set>
                                      <p:cBhvr>
                                        <p:cTn id="42" dur="1" fill="hold">
                                          <p:stCondLst>
                                            <p:cond delay="0"/>
                                          </p:stCondLst>
                                        </p:cTn>
                                        <p:tgtEl>
                                          <p:spTgt spid="46090">
                                            <p:oleChartEl type="category" lvl="3"/>
                                          </p:spTgt>
                                        </p:tgtEl>
                                        <p:attrNameLst>
                                          <p:attrName>style.visibility</p:attrName>
                                        </p:attrNameLst>
                                      </p:cBhvr>
                                      <p:to>
                                        <p:strVal val="visible"/>
                                      </p:to>
                                    </p:set>
                                    <p:animEffect transition="in" filter="randombar(vertical)">
                                      <p:cBhvr>
                                        <p:cTn id="43" dur="500"/>
                                        <p:tgtEl>
                                          <p:spTgt spid="46090">
                                            <p:oleChartEl type="category" lvl="3"/>
                                          </p:spTgt>
                                        </p:tgtEl>
                                      </p:cBhvr>
                                    </p:animEffect>
                                  </p:childTnLst>
                                </p:cTn>
                              </p:par>
                            </p:childTnLst>
                          </p:cTn>
                        </p:par>
                        <p:par>
                          <p:cTn id="44" fill="hold">
                            <p:stCondLst>
                              <p:cond delay="5000"/>
                            </p:stCondLst>
                            <p:childTnLst>
                              <p:par>
                                <p:cTn id="45" presetID="17" presetClass="entr" presetSubtype="1" fill="hold" grpId="0" nodeType="afterEffect">
                                  <p:stCondLst>
                                    <p:cond delay="2000"/>
                                  </p:stCondLst>
                                  <p:childTnLst>
                                    <p:set>
                                      <p:cBhvr>
                                        <p:cTn id="46" dur="1" fill="hold">
                                          <p:stCondLst>
                                            <p:cond delay="0"/>
                                          </p:stCondLst>
                                        </p:cTn>
                                        <p:tgtEl>
                                          <p:spTgt spid="46083">
                                            <p:txEl>
                                              <p:pRg st="0" end="0"/>
                                            </p:txEl>
                                          </p:spTgt>
                                        </p:tgtEl>
                                        <p:attrNameLst>
                                          <p:attrName>style.visibility</p:attrName>
                                        </p:attrNameLst>
                                      </p:cBhvr>
                                      <p:to>
                                        <p:strVal val="visible"/>
                                      </p:to>
                                    </p:set>
                                    <p:anim calcmode="lin" valueType="num">
                                      <p:cBhvr>
                                        <p:cTn id="47" dur="500" fill="hold"/>
                                        <p:tgtEl>
                                          <p:spTgt spid="46083">
                                            <p:txEl>
                                              <p:pRg st="0" end="0"/>
                                            </p:txEl>
                                          </p:spTgt>
                                        </p:tgtEl>
                                        <p:attrNameLst>
                                          <p:attrName>ppt_x</p:attrName>
                                        </p:attrNameLst>
                                      </p:cBhvr>
                                      <p:tavLst>
                                        <p:tav tm="0">
                                          <p:val>
                                            <p:strVal val="#ppt_x"/>
                                          </p:val>
                                        </p:tav>
                                        <p:tav tm="100000">
                                          <p:val>
                                            <p:strVal val="#ppt_x"/>
                                          </p:val>
                                        </p:tav>
                                      </p:tavLst>
                                    </p:anim>
                                    <p:anim calcmode="lin" valueType="num">
                                      <p:cBhvr>
                                        <p:cTn id="48" dur="500" fill="hold"/>
                                        <p:tgtEl>
                                          <p:spTgt spid="46083">
                                            <p:txEl>
                                              <p:pRg st="0" end="0"/>
                                            </p:txEl>
                                          </p:spTgt>
                                        </p:tgtEl>
                                        <p:attrNameLst>
                                          <p:attrName>ppt_y</p:attrName>
                                        </p:attrNameLst>
                                      </p:cBhvr>
                                      <p:tavLst>
                                        <p:tav tm="0">
                                          <p:val>
                                            <p:strVal val="#ppt_y-#ppt_h/2"/>
                                          </p:val>
                                        </p:tav>
                                        <p:tav tm="100000">
                                          <p:val>
                                            <p:strVal val="#ppt_y"/>
                                          </p:val>
                                        </p:tav>
                                      </p:tavLst>
                                    </p:anim>
                                    <p:anim calcmode="lin" valueType="num">
                                      <p:cBhvr>
                                        <p:cTn id="49" dur="500" fill="hold"/>
                                        <p:tgtEl>
                                          <p:spTgt spid="46083">
                                            <p:txEl>
                                              <p:pRg st="0" end="0"/>
                                            </p:txEl>
                                          </p:spTgt>
                                        </p:tgtEl>
                                        <p:attrNameLst>
                                          <p:attrName>ppt_w</p:attrName>
                                        </p:attrNameLst>
                                      </p:cBhvr>
                                      <p:tavLst>
                                        <p:tav tm="0">
                                          <p:val>
                                            <p:strVal val="#ppt_w"/>
                                          </p:val>
                                        </p:tav>
                                        <p:tav tm="100000">
                                          <p:val>
                                            <p:strVal val="#ppt_w"/>
                                          </p:val>
                                        </p:tav>
                                      </p:tavLst>
                                    </p:anim>
                                    <p:anim calcmode="lin" valueType="num">
                                      <p:cBhvr>
                                        <p:cTn id="50" dur="500" fill="hold"/>
                                        <p:tgtEl>
                                          <p:spTgt spid="4608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083" grpId="0" build="p" bldLvl="3" autoUpdateAnimBg="0" advAuto="2000"/>
      <p:bldOleChart spid="46088" grpId="0" bld="category"/>
      <p:bldOleChart spid="46090" grpId="0" bld="category"/>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p:txBody>
          <a:bodyPr/>
          <a:lstStyle/>
          <a:p>
            <a:fld id="{81358E88-6CFD-486B-B4DB-852BF104E0C3}" type="slidenum">
              <a:rPr lang="el-GR"/>
              <a:pPr/>
              <a:t>17</a:t>
            </a:fld>
            <a:endParaRPr lang="el-GR"/>
          </a:p>
        </p:txBody>
      </p:sp>
      <p:sp>
        <p:nvSpPr>
          <p:cNvPr id="47106" name="Rectangle 2"/>
          <p:cNvSpPr>
            <a:spLocks noGrp="1" noChangeArrowheads="1"/>
          </p:cNvSpPr>
          <p:nvPr>
            <p:ph type="title"/>
          </p:nvPr>
        </p:nvSpPr>
        <p:spPr>
          <a:xfrm>
            <a:off x="1752600" y="457200"/>
            <a:ext cx="7239000" cy="914400"/>
          </a:xfrm>
        </p:spPr>
        <p:txBody>
          <a:bodyPr/>
          <a:lstStyle/>
          <a:p>
            <a:pPr algn="r"/>
            <a:r>
              <a:rPr lang="en-US" sz="2400" b="1">
                <a:solidFill>
                  <a:srgbClr val="0000FF"/>
                </a:solidFill>
              </a:rPr>
              <a:t>Phases of the Research</a:t>
            </a:r>
            <a:endParaRPr lang="el-GR" sz="2400" b="1">
              <a:solidFill>
                <a:srgbClr val="0000FF"/>
              </a:solidFill>
            </a:endParaRPr>
          </a:p>
        </p:txBody>
      </p:sp>
      <p:sp>
        <p:nvSpPr>
          <p:cNvPr id="47107" name="Rectangle 3"/>
          <p:cNvSpPr>
            <a:spLocks noGrp="1" noChangeArrowheads="1"/>
          </p:cNvSpPr>
          <p:nvPr>
            <p:ph type="body" idx="1"/>
          </p:nvPr>
        </p:nvSpPr>
        <p:spPr>
          <a:xfrm>
            <a:off x="1752600" y="5410200"/>
            <a:ext cx="7086600" cy="1219200"/>
          </a:xfrm>
        </p:spPr>
        <p:txBody>
          <a:bodyPr/>
          <a:lstStyle/>
          <a:p>
            <a:r>
              <a:rPr lang="en-US" sz="1800" b="1"/>
              <a:t>Experimental</a:t>
            </a:r>
            <a:r>
              <a:rPr lang="en-US" sz="1800"/>
              <a:t> pumping from Enipeas River and </a:t>
            </a:r>
            <a:r>
              <a:rPr lang="en-US" sz="1800" b="1"/>
              <a:t>injection</a:t>
            </a:r>
            <a:r>
              <a:rPr lang="en-US" sz="1800"/>
              <a:t> into the karstic aquifer.</a:t>
            </a:r>
          </a:p>
        </p:txBody>
      </p:sp>
      <p:graphicFrame>
        <p:nvGraphicFramePr>
          <p:cNvPr id="47108" name="Object 4"/>
          <p:cNvGraphicFramePr>
            <a:graphicFrameLocks noChangeAspect="1"/>
          </p:cNvGraphicFramePr>
          <p:nvPr/>
        </p:nvGraphicFramePr>
        <p:xfrm>
          <a:off x="685800" y="609600"/>
          <a:ext cx="288925" cy="533400"/>
        </p:xfrm>
        <a:graphic>
          <a:graphicData uri="http://schemas.openxmlformats.org/presentationml/2006/ole">
            <p:oleObj spid="_x0000_s47108" name="CorelDRAW" r:id="rId3" imgW="493560" imgH="911520" progId="CorelDRAW.Graphic.9">
              <p:embed/>
            </p:oleObj>
          </a:graphicData>
        </a:graphic>
      </p:graphicFrame>
      <p:sp>
        <p:nvSpPr>
          <p:cNvPr id="47109" name="Text Box 5"/>
          <p:cNvSpPr txBox="1">
            <a:spLocks noChangeArrowheads="1"/>
          </p:cNvSpPr>
          <p:nvPr/>
        </p:nvSpPr>
        <p:spPr bwMode="auto">
          <a:xfrm>
            <a:off x="420688" y="1143000"/>
            <a:ext cx="1027112" cy="822325"/>
          </a:xfrm>
          <a:prstGeom prst="rect">
            <a:avLst/>
          </a:prstGeom>
          <a:noFill/>
          <a:ln w="9525">
            <a:noFill/>
            <a:miter lim="800000"/>
            <a:headEnd/>
            <a:tailEnd/>
          </a:ln>
          <a:effectLst/>
        </p:spPr>
        <p:txBody>
          <a:bodyPr wrap="none">
            <a:spAutoFit/>
          </a:bodyPr>
          <a:lstStyle/>
          <a:p>
            <a:r>
              <a:rPr lang="en-US" sz="1200">
                <a:solidFill>
                  <a:srgbClr val="0000FF"/>
                </a:solidFill>
                <a:latin typeface="Tahoma" pitchFamily="34" charset="0"/>
              </a:rPr>
              <a:t>National</a:t>
            </a:r>
          </a:p>
          <a:p>
            <a:r>
              <a:rPr lang="en-US" sz="1200">
                <a:solidFill>
                  <a:srgbClr val="0000FF"/>
                </a:solidFill>
                <a:latin typeface="Tahoma" pitchFamily="34" charset="0"/>
              </a:rPr>
              <a:t>Kapodistrian</a:t>
            </a:r>
          </a:p>
          <a:p>
            <a:r>
              <a:rPr lang="en-US" sz="1200">
                <a:solidFill>
                  <a:srgbClr val="0000FF"/>
                </a:solidFill>
                <a:latin typeface="Tahoma" pitchFamily="34" charset="0"/>
              </a:rPr>
              <a:t>University of</a:t>
            </a:r>
          </a:p>
          <a:p>
            <a:r>
              <a:rPr lang="en-US" sz="1200">
                <a:solidFill>
                  <a:srgbClr val="0000FF"/>
                </a:solidFill>
                <a:latin typeface="Tahoma" pitchFamily="34" charset="0"/>
              </a:rPr>
              <a:t>Athens</a:t>
            </a:r>
            <a:endParaRPr lang="el-GR" sz="1200">
              <a:solidFill>
                <a:srgbClr val="0000FF"/>
              </a:solidFill>
              <a:latin typeface="Tahoma" pitchFamily="34" charset="0"/>
            </a:endParaRPr>
          </a:p>
        </p:txBody>
      </p:sp>
      <p:sp>
        <p:nvSpPr>
          <p:cNvPr id="47111" name="Rectangle 7"/>
          <p:cNvSpPr>
            <a:spLocks noChangeArrowheads="1"/>
          </p:cNvSpPr>
          <p:nvPr/>
        </p:nvSpPr>
        <p:spPr bwMode="auto">
          <a:xfrm>
            <a:off x="2828925" y="2324100"/>
            <a:ext cx="9144000" cy="0"/>
          </a:xfrm>
          <a:prstGeom prst="rect">
            <a:avLst/>
          </a:prstGeom>
          <a:noFill/>
          <a:ln w="9525">
            <a:noFill/>
            <a:miter lim="800000"/>
            <a:headEnd/>
            <a:tailEnd/>
          </a:ln>
          <a:effectLst/>
        </p:spPr>
        <p:txBody>
          <a:bodyPr>
            <a:spAutoFit/>
          </a:bodyPr>
          <a:lstStyle/>
          <a:p>
            <a:endParaRPr lang="el-GR"/>
          </a:p>
        </p:txBody>
      </p:sp>
      <p:sp>
        <p:nvSpPr>
          <p:cNvPr id="47113" name="Rectangle 9"/>
          <p:cNvSpPr>
            <a:spLocks noChangeArrowheads="1"/>
          </p:cNvSpPr>
          <p:nvPr/>
        </p:nvSpPr>
        <p:spPr bwMode="auto">
          <a:xfrm>
            <a:off x="2752725" y="2247900"/>
            <a:ext cx="9144000" cy="0"/>
          </a:xfrm>
          <a:prstGeom prst="rect">
            <a:avLst/>
          </a:prstGeom>
          <a:noFill/>
          <a:ln w="9525">
            <a:noFill/>
            <a:miter lim="800000"/>
            <a:headEnd/>
            <a:tailEnd/>
          </a:ln>
          <a:effectLst/>
        </p:spPr>
        <p:txBody>
          <a:bodyPr>
            <a:spAutoFit/>
          </a:bodyPr>
          <a:lstStyle/>
          <a:p>
            <a:endParaRPr lang="el-GR"/>
          </a:p>
        </p:txBody>
      </p:sp>
      <p:pic>
        <p:nvPicPr>
          <p:cNvPr id="47115" name="Picture 11" descr="E:\YPEGEO\Papers\Cannes-2001\Cannes-photos\new-8.tif"/>
          <p:cNvPicPr>
            <a:picLocks noChangeAspect="1" noChangeArrowheads="1"/>
          </p:cNvPicPr>
          <p:nvPr/>
        </p:nvPicPr>
        <p:blipFill>
          <a:blip r:embed="rId4" cstate="print">
            <a:lum bright="-6000" contrast="6000"/>
          </a:blip>
          <a:srcRect/>
          <a:stretch>
            <a:fillRect/>
          </a:stretch>
        </p:blipFill>
        <p:spPr bwMode="auto">
          <a:xfrm>
            <a:off x="2895600" y="1600200"/>
            <a:ext cx="5089525" cy="3608388"/>
          </a:xfrm>
          <a:prstGeom prst="rect">
            <a:avLst/>
          </a:prstGeom>
          <a:noFill/>
        </p:spPr>
      </p:pic>
      <p:pic>
        <p:nvPicPr>
          <p:cNvPr id="47116" name="Picture 12" descr="E:\YPEGEO\Papers\Cannes-2001\Cannes-photos\new-9.tif"/>
          <p:cNvPicPr>
            <a:picLocks noChangeAspect="1" noChangeArrowheads="1"/>
          </p:cNvPicPr>
          <p:nvPr/>
        </p:nvPicPr>
        <p:blipFill>
          <a:blip r:embed="rId5" cstate="print">
            <a:lum bright="-6000" contrast="24000"/>
          </a:blip>
          <a:srcRect/>
          <a:stretch>
            <a:fillRect/>
          </a:stretch>
        </p:blipFill>
        <p:spPr bwMode="auto">
          <a:xfrm>
            <a:off x="5791200" y="3194050"/>
            <a:ext cx="3200400" cy="2165350"/>
          </a:xfrm>
          <a:prstGeom prst="rect">
            <a:avLst/>
          </a:prstGeom>
          <a:noFill/>
          <a:effectLst>
            <a:outerShdw dist="53882" dir="2700000" algn="ctr" rotWithShape="0">
              <a:srgbClr val="0000FF"/>
            </a:outerShdw>
          </a:effectLst>
        </p:spPr>
      </p:pic>
      <p:pic>
        <p:nvPicPr>
          <p:cNvPr id="47117" name="Picture 13" descr="E:\YPEGEO\Papers\Cannes-2001\Cannes-photos\new-4.tif"/>
          <p:cNvPicPr>
            <a:picLocks noChangeAspect="1" noChangeArrowheads="1"/>
          </p:cNvPicPr>
          <p:nvPr/>
        </p:nvPicPr>
        <p:blipFill>
          <a:blip r:embed="rId6" cstate="print">
            <a:lum contrast="6000"/>
          </a:blip>
          <a:srcRect/>
          <a:stretch>
            <a:fillRect/>
          </a:stretch>
        </p:blipFill>
        <p:spPr bwMode="auto">
          <a:xfrm>
            <a:off x="1828800" y="1447800"/>
            <a:ext cx="3048000" cy="1984375"/>
          </a:xfrm>
          <a:prstGeom prst="rect">
            <a:avLst/>
          </a:prstGeom>
          <a:noFill/>
          <a:effectLst>
            <a:outerShdw dist="53882" dir="2700000" algn="ctr" rotWithShape="0">
              <a:srgbClr val="FF0000"/>
            </a:outerShdw>
          </a:effectLst>
        </p:spPr>
      </p:pic>
      <p:sp>
        <p:nvSpPr>
          <p:cNvPr id="47118" name="Rectangle 14"/>
          <p:cNvSpPr>
            <a:spLocks noChangeArrowheads="1"/>
          </p:cNvSpPr>
          <p:nvPr/>
        </p:nvSpPr>
        <p:spPr bwMode="auto">
          <a:xfrm>
            <a:off x="228600" y="3505200"/>
            <a:ext cx="1447800" cy="32924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l-GR" sz="1200">
                <a:solidFill>
                  <a:schemeClr val="folHlink"/>
                </a:solidFill>
                <a:latin typeface="Tahoma" pitchFamily="34" charset="0"/>
              </a:rPr>
              <a:t>Introduction</a:t>
            </a:r>
          </a:p>
          <a:p>
            <a:pPr>
              <a:spcBef>
                <a:spcPct val="50000"/>
              </a:spcBef>
            </a:pPr>
            <a:r>
              <a:rPr lang="en-US" sz="1200">
                <a:solidFill>
                  <a:schemeClr val="folHlink"/>
                </a:solidFill>
                <a:latin typeface="Tahoma" pitchFamily="34" charset="0"/>
              </a:rPr>
              <a:t>Water Shortage in Western Thessaly</a:t>
            </a:r>
            <a:endParaRPr lang="el-GR" sz="1200">
              <a:solidFill>
                <a:schemeClr val="folHlink"/>
              </a:solidFill>
              <a:latin typeface="Tahoma" pitchFamily="34" charset="0"/>
            </a:endParaRPr>
          </a:p>
          <a:p>
            <a:pPr>
              <a:spcBef>
                <a:spcPct val="50000"/>
              </a:spcBef>
            </a:pPr>
            <a:r>
              <a:rPr lang="en-US" sz="1200">
                <a:solidFill>
                  <a:srgbClr val="FFFF00"/>
                </a:solidFill>
                <a:latin typeface="Tahoma" pitchFamily="34" charset="0"/>
              </a:rPr>
              <a:t>Phases of the Research</a:t>
            </a:r>
          </a:p>
          <a:p>
            <a:pPr>
              <a:spcBef>
                <a:spcPct val="50000"/>
              </a:spcBef>
            </a:pPr>
            <a:r>
              <a:rPr lang="el-GR" sz="1200">
                <a:solidFill>
                  <a:schemeClr val="folHlink"/>
                </a:solidFill>
                <a:latin typeface="Tahoma" pitchFamily="34" charset="0"/>
              </a:rPr>
              <a:t>The karstic aquifer of Phylliion Mt.</a:t>
            </a:r>
          </a:p>
          <a:p>
            <a:pPr>
              <a:spcBef>
                <a:spcPct val="50000"/>
              </a:spcBef>
            </a:pPr>
            <a:r>
              <a:rPr lang="el-GR" sz="1200">
                <a:solidFill>
                  <a:schemeClr val="folHlink"/>
                </a:solidFill>
                <a:latin typeface="Tahoma" pitchFamily="34" charset="0"/>
              </a:rPr>
              <a:t>Prospects for artificial recharge</a:t>
            </a:r>
          </a:p>
          <a:p>
            <a:pPr>
              <a:spcBef>
                <a:spcPct val="50000"/>
              </a:spcBef>
            </a:pPr>
            <a:r>
              <a:rPr lang="el-GR" sz="1200">
                <a:solidFill>
                  <a:schemeClr val="folHlink"/>
                </a:solidFill>
                <a:latin typeface="Tahoma" pitchFamily="34" charset="0"/>
              </a:rPr>
              <a:t>Suggested works</a:t>
            </a:r>
          </a:p>
          <a:p>
            <a:pPr>
              <a:spcBef>
                <a:spcPct val="50000"/>
              </a:spcBef>
            </a:pPr>
            <a:r>
              <a:rPr lang="el-GR" sz="1200">
                <a:solidFill>
                  <a:schemeClr val="folHlink"/>
                </a:solidFill>
                <a:latin typeface="Tahoma" pitchFamily="34" charset="0"/>
              </a:rPr>
              <a:t>Conditions for the protection of the aquifer system</a:t>
            </a:r>
            <a:endParaRPr lang="en-US"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Conclusions</a:t>
            </a:r>
            <a:endParaRPr lang="el-GR" sz="1200">
              <a:solidFill>
                <a:schemeClr val="folHlink"/>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47115"/>
                                        </p:tgtEl>
                                        <p:attrNameLst>
                                          <p:attrName>style.visibility</p:attrName>
                                        </p:attrNameLst>
                                      </p:cBhvr>
                                      <p:to>
                                        <p:strVal val="visible"/>
                                      </p:to>
                                    </p:set>
                                    <p:animEffect transition="in" filter="randombar(vertical)">
                                      <p:cBhvr>
                                        <p:cTn id="7" dur="500"/>
                                        <p:tgtEl>
                                          <p:spTgt spid="47115"/>
                                        </p:tgtEl>
                                      </p:cBhvr>
                                    </p:animEffect>
                                  </p:childTnLst>
                                </p:cTn>
                              </p:par>
                            </p:childTnLst>
                          </p:cTn>
                        </p:par>
                        <p:par>
                          <p:cTn id="8" fill="hold">
                            <p:stCondLst>
                              <p:cond delay="500"/>
                            </p:stCondLst>
                            <p:childTnLst>
                              <p:par>
                                <p:cTn id="9" presetID="17" presetClass="entr" presetSubtype="1" fill="hold" grpId="0" nodeType="afterEffect">
                                  <p:stCondLst>
                                    <p:cond delay="2000"/>
                                  </p:stCondLst>
                                  <p:childTnLst>
                                    <p:set>
                                      <p:cBhvr>
                                        <p:cTn id="10" dur="1" fill="hold">
                                          <p:stCondLst>
                                            <p:cond delay="0"/>
                                          </p:stCondLst>
                                        </p:cTn>
                                        <p:tgtEl>
                                          <p:spTgt spid="47107">
                                            <p:txEl>
                                              <p:pRg st="0" end="0"/>
                                            </p:txEl>
                                          </p:spTgt>
                                        </p:tgtEl>
                                        <p:attrNameLst>
                                          <p:attrName>style.visibility</p:attrName>
                                        </p:attrNameLst>
                                      </p:cBhvr>
                                      <p:to>
                                        <p:strVal val="visible"/>
                                      </p:to>
                                    </p:set>
                                    <p:anim calcmode="lin" valueType="num">
                                      <p:cBhvr>
                                        <p:cTn id="11" dur="500" fill="hold"/>
                                        <p:tgtEl>
                                          <p:spTgt spid="47107">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47107">
                                            <p:txEl>
                                              <p:pRg st="0" end="0"/>
                                            </p:txEl>
                                          </p:spTgt>
                                        </p:tgtEl>
                                        <p:attrNameLst>
                                          <p:attrName>ppt_y</p:attrName>
                                        </p:attrNameLst>
                                      </p:cBhvr>
                                      <p:tavLst>
                                        <p:tav tm="0">
                                          <p:val>
                                            <p:strVal val="#ppt_y-#ppt_h/2"/>
                                          </p:val>
                                        </p:tav>
                                        <p:tav tm="100000">
                                          <p:val>
                                            <p:strVal val="#ppt_y"/>
                                          </p:val>
                                        </p:tav>
                                      </p:tavLst>
                                    </p:anim>
                                    <p:anim calcmode="lin" valueType="num">
                                      <p:cBhvr>
                                        <p:cTn id="13" dur="500" fill="hold"/>
                                        <p:tgtEl>
                                          <p:spTgt spid="47107">
                                            <p:txEl>
                                              <p:pRg st="0" end="0"/>
                                            </p:txEl>
                                          </p:spTgt>
                                        </p:tgtEl>
                                        <p:attrNameLst>
                                          <p:attrName>ppt_w</p:attrName>
                                        </p:attrNameLst>
                                      </p:cBhvr>
                                      <p:tavLst>
                                        <p:tav tm="0">
                                          <p:val>
                                            <p:strVal val="#ppt_w"/>
                                          </p:val>
                                        </p:tav>
                                        <p:tav tm="100000">
                                          <p:val>
                                            <p:strVal val="#ppt_w"/>
                                          </p:val>
                                        </p:tav>
                                      </p:tavLst>
                                    </p:anim>
                                    <p:anim calcmode="lin" valueType="num">
                                      <p:cBhvr>
                                        <p:cTn id="14" dur="500" fill="hold"/>
                                        <p:tgtEl>
                                          <p:spTgt spid="4710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272" fill="hold" nodeType="clickEffect">
                                  <p:stCondLst>
                                    <p:cond delay="0"/>
                                  </p:stCondLst>
                                  <p:childTnLst>
                                    <p:set>
                                      <p:cBhvr>
                                        <p:cTn id="18" dur="1" fill="hold">
                                          <p:stCondLst>
                                            <p:cond delay="0"/>
                                          </p:stCondLst>
                                        </p:cTn>
                                        <p:tgtEl>
                                          <p:spTgt spid="47117"/>
                                        </p:tgtEl>
                                        <p:attrNameLst>
                                          <p:attrName>style.visibility</p:attrName>
                                        </p:attrNameLst>
                                      </p:cBhvr>
                                      <p:to>
                                        <p:strVal val="visible"/>
                                      </p:to>
                                    </p:set>
                                    <p:anim calcmode="lin" valueType="num">
                                      <p:cBhvr>
                                        <p:cTn id="19" dur="500" fill="hold"/>
                                        <p:tgtEl>
                                          <p:spTgt spid="47117"/>
                                        </p:tgtEl>
                                        <p:attrNameLst>
                                          <p:attrName>ppt_w</p:attrName>
                                        </p:attrNameLst>
                                      </p:cBhvr>
                                      <p:tavLst>
                                        <p:tav tm="0">
                                          <p:val>
                                            <p:strVal val="2/3*#ppt_w"/>
                                          </p:val>
                                        </p:tav>
                                        <p:tav tm="100000">
                                          <p:val>
                                            <p:strVal val="#ppt_w"/>
                                          </p:val>
                                        </p:tav>
                                      </p:tavLst>
                                    </p:anim>
                                    <p:anim calcmode="lin" valueType="num">
                                      <p:cBhvr>
                                        <p:cTn id="20" dur="500" fill="hold"/>
                                        <p:tgtEl>
                                          <p:spTgt spid="47117"/>
                                        </p:tgtEl>
                                        <p:attrNameLst>
                                          <p:attrName>ppt_h</p:attrName>
                                        </p:attrNameLst>
                                      </p:cBhvr>
                                      <p:tavLst>
                                        <p:tav tm="0">
                                          <p:val>
                                            <p:strVal val="2/3*#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nodeType="clickEffect">
                                  <p:stCondLst>
                                    <p:cond delay="0"/>
                                  </p:stCondLst>
                                  <p:childTnLst>
                                    <p:set>
                                      <p:cBhvr>
                                        <p:cTn id="24" dur="1" fill="hold">
                                          <p:stCondLst>
                                            <p:cond delay="0"/>
                                          </p:stCondLst>
                                        </p:cTn>
                                        <p:tgtEl>
                                          <p:spTgt spid="47116"/>
                                        </p:tgtEl>
                                        <p:attrNameLst>
                                          <p:attrName>style.visibility</p:attrName>
                                        </p:attrNameLst>
                                      </p:cBhvr>
                                      <p:to>
                                        <p:strVal val="visible"/>
                                      </p:to>
                                    </p:set>
                                    <p:anim calcmode="lin" valueType="num">
                                      <p:cBhvr>
                                        <p:cTn id="25" dur="500" fill="hold"/>
                                        <p:tgtEl>
                                          <p:spTgt spid="47116"/>
                                        </p:tgtEl>
                                        <p:attrNameLst>
                                          <p:attrName>ppt_w</p:attrName>
                                        </p:attrNameLst>
                                      </p:cBhvr>
                                      <p:tavLst>
                                        <p:tav tm="0">
                                          <p:val>
                                            <p:fltVal val="0"/>
                                          </p:val>
                                        </p:tav>
                                        <p:tav tm="100000">
                                          <p:val>
                                            <p:strVal val="#ppt_w"/>
                                          </p:val>
                                        </p:tav>
                                      </p:tavLst>
                                    </p:anim>
                                    <p:anim calcmode="lin" valueType="num">
                                      <p:cBhvr>
                                        <p:cTn id="26" dur="500" fill="hold"/>
                                        <p:tgtEl>
                                          <p:spTgt spid="4711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bldLvl="3" autoUpdateAnimBg="0" advAuto="200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4CF7A262-19B9-4074-B4DD-77080F79AE37}" type="slidenum">
              <a:rPr lang="el-GR"/>
              <a:pPr/>
              <a:t>18</a:t>
            </a:fld>
            <a:endParaRPr lang="el-GR"/>
          </a:p>
        </p:txBody>
      </p:sp>
      <p:sp>
        <p:nvSpPr>
          <p:cNvPr id="48130" name="Rectangle 2"/>
          <p:cNvSpPr>
            <a:spLocks noGrp="1" noChangeArrowheads="1"/>
          </p:cNvSpPr>
          <p:nvPr>
            <p:ph type="title"/>
          </p:nvPr>
        </p:nvSpPr>
        <p:spPr>
          <a:xfrm>
            <a:off x="1752600" y="457200"/>
            <a:ext cx="7239000" cy="914400"/>
          </a:xfrm>
        </p:spPr>
        <p:txBody>
          <a:bodyPr/>
          <a:lstStyle/>
          <a:p>
            <a:pPr algn="r"/>
            <a:r>
              <a:rPr lang="en-US" sz="2400" b="1">
                <a:solidFill>
                  <a:srgbClr val="0000FF"/>
                </a:solidFill>
              </a:rPr>
              <a:t>The karstic aquifer</a:t>
            </a:r>
            <a:br>
              <a:rPr lang="en-US" sz="2400" b="1">
                <a:solidFill>
                  <a:srgbClr val="0000FF"/>
                </a:solidFill>
              </a:rPr>
            </a:br>
            <a:r>
              <a:rPr lang="en-US" sz="2400" b="1">
                <a:solidFill>
                  <a:srgbClr val="0000FF"/>
                </a:solidFill>
              </a:rPr>
              <a:t>of Phylliion Mt.</a:t>
            </a:r>
            <a:endParaRPr lang="el-GR" sz="2400" b="1">
              <a:solidFill>
                <a:srgbClr val="0000FF"/>
              </a:solidFill>
            </a:endParaRPr>
          </a:p>
        </p:txBody>
      </p:sp>
      <p:graphicFrame>
        <p:nvGraphicFramePr>
          <p:cNvPr id="48132" name="Object 4"/>
          <p:cNvGraphicFramePr>
            <a:graphicFrameLocks noChangeAspect="1"/>
          </p:cNvGraphicFramePr>
          <p:nvPr/>
        </p:nvGraphicFramePr>
        <p:xfrm>
          <a:off x="685800" y="609600"/>
          <a:ext cx="288925" cy="533400"/>
        </p:xfrm>
        <a:graphic>
          <a:graphicData uri="http://schemas.openxmlformats.org/presentationml/2006/ole">
            <p:oleObj spid="_x0000_s48132" name="CorelDRAW" r:id="rId3" imgW="493560" imgH="911520" progId="CorelDRAW.Graphic.9">
              <p:embed/>
            </p:oleObj>
          </a:graphicData>
        </a:graphic>
      </p:graphicFrame>
      <p:sp>
        <p:nvSpPr>
          <p:cNvPr id="48133" name="Text Box 5"/>
          <p:cNvSpPr txBox="1">
            <a:spLocks noChangeArrowheads="1"/>
          </p:cNvSpPr>
          <p:nvPr/>
        </p:nvSpPr>
        <p:spPr bwMode="auto">
          <a:xfrm>
            <a:off x="420688" y="1143000"/>
            <a:ext cx="1027112" cy="822325"/>
          </a:xfrm>
          <a:prstGeom prst="rect">
            <a:avLst/>
          </a:prstGeom>
          <a:noFill/>
          <a:ln w="9525">
            <a:noFill/>
            <a:miter lim="800000"/>
            <a:headEnd/>
            <a:tailEnd/>
          </a:ln>
          <a:effectLst/>
        </p:spPr>
        <p:txBody>
          <a:bodyPr wrap="none">
            <a:spAutoFit/>
          </a:bodyPr>
          <a:lstStyle/>
          <a:p>
            <a:r>
              <a:rPr lang="en-US" sz="1200">
                <a:solidFill>
                  <a:srgbClr val="0000FF"/>
                </a:solidFill>
                <a:latin typeface="Tahoma" pitchFamily="34" charset="0"/>
              </a:rPr>
              <a:t>National</a:t>
            </a:r>
          </a:p>
          <a:p>
            <a:r>
              <a:rPr lang="en-US" sz="1200">
                <a:solidFill>
                  <a:srgbClr val="0000FF"/>
                </a:solidFill>
                <a:latin typeface="Tahoma" pitchFamily="34" charset="0"/>
              </a:rPr>
              <a:t>Kapodistrian</a:t>
            </a:r>
          </a:p>
          <a:p>
            <a:r>
              <a:rPr lang="en-US" sz="1200">
                <a:solidFill>
                  <a:srgbClr val="0000FF"/>
                </a:solidFill>
                <a:latin typeface="Tahoma" pitchFamily="34" charset="0"/>
              </a:rPr>
              <a:t>University of</a:t>
            </a:r>
          </a:p>
          <a:p>
            <a:r>
              <a:rPr lang="en-US" sz="1200">
                <a:solidFill>
                  <a:srgbClr val="0000FF"/>
                </a:solidFill>
                <a:latin typeface="Tahoma" pitchFamily="34" charset="0"/>
              </a:rPr>
              <a:t>Athens</a:t>
            </a:r>
            <a:endParaRPr lang="el-GR" sz="1200">
              <a:solidFill>
                <a:srgbClr val="0000FF"/>
              </a:solidFill>
              <a:latin typeface="Tahoma" pitchFamily="34" charset="0"/>
            </a:endParaRPr>
          </a:p>
        </p:txBody>
      </p:sp>
      <p:sp>
        <p:nvSpPr>
          <p:cNvPr id="48135" name="Rectangle 7"/>
          <p:cNvSpPr>
            <a:spLocks noChangeArrowheads="1"/>
          </p:cNvSpPr>
          <p:nvPr/>
        </p:nvSpPr>
        <p:spPr bwMode="auto">
          <a:xfrm>
            <a:off x="2828925" y="2324100"/>
            <a:ext cx="9144000" cy="0"/>
          </a:xfrm>
          <a:prstGeom prst="rect">
            <a:avLst/>
          </a:prstGeom>
          <a:noFill/>
          <a:ln w="9525">
            <a:noFill/>
            <a:miter lim="800000"/>
            <a:headEnd/>
            <a:tailEnd/>
          </a:ln>
          <a:effectLst/>
        </p:spPr>
        <p:txBody>
          <a:bodyPr>
            <a:spAutoFit/>
          </a:bodyPr>
          <a:lstStyle/>
          <a:p>
            <a:endParaRPr lang="el-GR"/>
          </a:p>
        </p:txBody>
      </p:sp>
      <p:sp>
        <p:nvSpPr>
          <p:cNvPr id="48141" name="Rectangle 13"/>
          <p:cNvSpPr>
            <a:spLocks noGrp="1" noChangeArrowheads="1"/>
          </p:cNvSpPr>
          <p:nvPr>
            <p:ph type="body" idx="1"/>
          </p:nvPr>
        </p:nvSpPr>
        <p:spPr>
          <a:xfrm>
            <a:off x="1752600" y="1828800"/>
            <a:ext cx="7086600" cy="4267200"/>
          </a:xfrm>
          <a:noFill/>
          <a:ln/>
        </p:spPr>
        <p:txBody>
          <a:bodyPr/>
          <a:lstStyle/>
          <a:p>
            <a:r>
              <a:rPr lang="en-US" sz="1800"/>
              <a:t>The present groundwater level of the karstic aquifer at the Phylliion Mt is fluctuating </a:t>
            </a:r>
            <a:r>
              <a:rPr lang="en-US" sz="1800" b="1"/>
              <a:t>several tens of meters below the level of the springs</a:t>
            </a:r>
            <a:r>
              <a:rPr lang="en-US" sz="1800"/>
              <a:t> of Mikro Vouno, where the aquifer used to discharge before the overexploitation took place.</a:t>
            </a:r>
          </a:p>
          <a:p>
            <a:r>
              <a:rPr lang="en-US" sz="1800"/>
              <a:t>The objective of the calculations was to approach with accuracy </a:t>
            </a:r>
          </a:p>
          <a:p>
            <a:pPr lvl="1"/>
            <a:r>
              <a:rPr lang="en-US" sz="1600"/>
              <a:t>the </a:t>
            </a:r>
            <a:r>
              <a:rPr lang="en-US" sz="1600" b="1"/>
              <a:t>volume of water represented by this level drop</a:t>
            </a:r>
            <a:r>
              <a:rPr lang="en-US" sz="1600"/>
              <a:t> and stands for the water deficiency that needs to be replaced, as well as </a:t>
            </a:r>
          </a:p>
          <a:p>
            <a:pPr lvl="1"/>
            <a:r>
              <a:rPr lang="en-US" sz="1600"/>
              <a:t>the potential of Enipeas River towards this direction.</a:t>
            </a:r>
          </a:p>
        </p:txBody>
      </p:sp>
      <p:sp>
        <p:nvSpPr>
          <p:cNvPr id="48142" name="Rectangle 14"/>
          <p:cNvSpPr>
            <a:spLocks noChangeArrowheads="1"/>
          </p:cNvSpPr>
          <p:nvPr/>
        </p:nvSpPr>
        <p:spPr bwMode="auto">
          <a:xfrm>
            <a:off x="228600" y="3505200"/>
            <a:ext cx="1447800" cy="32924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l-GR" sz="1200">
                <a:solidFill>
                  <a:schemeClr val="folHlink"/>
                </a:solidFill>
                <a:latin typeface="Tahoma" pitchFamily="34" charset="0"/>
              </a:rPr>
              <a:t>Introduction</a:t>
            </a:r>
          </a:p>
          <a:p>
            <a:pPr>
              <a:spcBef>
                <a:spcPct val="50000"/>
              </a:spcBef>
            </a:pPr>
            <a:r>
              <a:rPr lang="en-US" sz="1200">
                <a:solidFill>
                  <a:schemeClr val="folHlink"/>
                </a:solidFill>
                <a:latin typeface="Tahoma" pitchFamily="34" charset="0"/>
              </a:rPr>
              <a:t>Water Shortage in Western Thessaly</a:t>
            </a:r>
            <a:endParaRPr lang="el-GR"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Phases of the Research</a:t>
            </a:r>
          </a:p>
          <a:p>
            <a:pPr>
              <a:spcBef>
                <a:spcPct val="50000"/>
              </a:spcBef>
            </a:pPr>
            <a:r>
              <a:rPr lang="el-GR" sz="1200">
                <a:solidFill>
                  <a:srgbClr val="FFFF00"/>
                </a:solidFill>
                <a:latin typeface="Tahoma" pitchFamily="34" charset="0"/>
              </a:rPr>
              <a:t>The karstic aquifer of Phylliion Mt.</a:t>
            </a:r>
          </a:p>
          <a:p>
            <a:pPr>
              <a:spcBef>
                <a:spcPct val="50000"/>
              </a:spcBef>
            </a:pPr>
            <a:r>
              <a:rPr lang="el-GR" sz="1200">
                <a:solidFill>
                  <a:schemeClr val="folHlink"/>
                </a:solidFill>
                <a:latin typeface="Tahoma" pitchFamily="34" charset="0"/>
              </a:rPr>
              <a:t>Prospects for artificial recharge</a:t>
            </a:r>
          </a:p>
          <a:p>
            <a:pPr>
              <a:spcBef>
                <a:spcPct val="50000"/>
              </a:spcBef>
            </a:pPr>
            <a:r>
              <a:rPr lang="el-GR" sz="1200">
                <a:solidFill>
                  <a:schemeClr val="folHlink"/>
                </a:solidFill>
                <a:latin typeface="Tahoma" pitchFamily="34" charset="0"/>
              </a:rPr>
              <a:t>Suggested works</a:t>
            </a:r>
          </a:p>
          <a:p>
            <a:pPr>
              <a:spcBef>
                <a:spcPct val="50000"/>
              </a:spcBef>
            </a:pPr>
            <a:r>
              <a:rPr lang="el-GR" sz="1200">
                <a:solidFill>
                  <a:schemeClr val="folHlink"/>
                </a:solidFill>
                <a:latin typeface="Tahoma" pitchFamily="34" charset="0"/>
              </a:rPr>
              <a:t>Conditions for the protection of the aquifer system</a:t>
            </a:r>
            <a:endParaRPr lang="en-US"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Conclusions</a:t>
            </a:r>
            <a:endParaRPr lang="el-GR" sz="1200">
              <a:solidFill>
                <a:schemeClr val="folHlink"/>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2000"/>
                                  </p:stCondLst>
                                  <p:childTnLst>
                                    <p:set>
                                      <p:cBhvr>
                                        <p:cTn id="6" dur="1" fill="hold">
                                          <p:stCondLst>
                                            <p:cond delay="0"/>
                                          </p:stCondLst>
                                        </p:cTn>
                                        <p:tgtEl>
                                          <p:spTgt spid="48141">
                                            <p:txEl>
                                              <p:pRg st="0" end="0"/>
                                            </p:txEl>
                                          </p:spTgt>
                                        </p:tgtEl>
                                        <p:attrNameLst>
                                          <p:attrName>style.visibility</p:attrName>
                                        </p:attrNameLst>
                                      </p:cBhvr>
                                      <p:to>
                                        <p:strVal val="visible"/>
                                      </p:to>
                                    </p:set>
                                    <p:anim calcmode="lin" valueType="num">
                                      <p:cBhvr>
                                        <p:cTn id="7" dur="500" fill="hold"/>
                                        <p:tgtEl>
                                          <p:spTgt spid="48141">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48141">
                                            <p:txEl>
                                              <p:pRg st="0" end="0"/>
                                            </p:txEl>
                                          </p:spTgt>
                                        </p:tgtEl>
                                        <p:attrNameLst>
                                          <p:attrName>ppt_y</p:attrName>
                                        </p:attrNameLst>
                                      </p:cBhvr>
                                      <p:tavLst>
                                        <p:tav tm="0">
                                          <p:val>
                                            <p:strVal val="#ppt_y-#ppt_h/2"/>
                                          </p:val>
                                        </p:tav>
                                        <p:tav tm="100000">
                                          <p:val>
                                            <p:strVal val="#ppt_y"/>
                                          </p:val>
                                        </p:tav>
                                      </p:tavLst>
                                    </p:anim>
                                    <p:anim calcmode="lin" valueType="num">
                                      <p:cBhvr>
                                        <p:cTn id="9" dur="500" fill="hold"/>
                                        <p:tgtEl>
                                          <p:spTgt spid="48141">
                                            <p:txEl>
                                              <p:pRg st="0" end="0"/>
                                            </p:txEl>
                                          </p:spTgt>
                                        </p:tgtEl>
                                        <p:attrNameLst>
                                          <p:attrName>ppt_w</p:attrName>
                                        </p:attrNameLst>
                                      </p:cBhvr>
                                      <p:tavLst>
                                        <p:tav tm="0">
                                          <p:val>
                                            <p:strVal val="#ppt_w"/>
                                          </p:val>
                                        </p:tav>
                                        <p:tav tm="100000">
                                          <p:val>
                                            <p:strVal val="#ppt_w"/>
                                          </p:val>
                                        </p:tav>
                                      </p:tavLst>
                                    </p:anim>
                                    <p:anim calcmode="lin" valueType="num">
                                      <p:cBhvr>
                                        <p:cTn id="10" dur="500" fill="hold"/>
                                        <p:tgtEl>
                                          <p:spTgt spid="48141">
                                            <p:txEl>
                                              <p:pRg st="0" end="0"/>
                                            </p:txEl>
                                          </p:spTgt>
                                        </p:tgtEl>
                                        <p:attrNameLst>
                                          <p:attrName>ppt_h</p:attrName>
                                        </p:attrNameLst>
                                      </p:cBhvr>
                                      <p:tavLst>
                                        <p:tav tm="0">
                                          <p:val>
                                            <p:fltVal val="0"/>
                                          </p:val>
                                        </p:tav>
                                        <p:tav tm="100000">
                                          <p:val>
                                            <p:strVal val="#ppt_h"/>
                                          </p:val>
                                        </p:tav>
                                      </p:tavLst>
                                    </p:anim>
                                  </p:childTnLst>
                                </p:cTn>
                              </p:par>
                            </p:childTnLst>
                          </p:cTn>
                        </p:par>
                        <p:par>
                          <p:cTn id="11" fill="hold">
                            <p:stCondLst>
                              <p:cond delay="2500"/>
                            </p:stCondLst>
                            <p:childTnLst>
                              <p:par>
                                <p:cTn id="12" presetID="17" presetClass="entr" presetSubtype="1" fill="hold" grpId="0" nodeType="afterEffect">
                                  <p:stCondLst>
                                    <p:cond delay="2000"/>
                                  </p:stCondLst>
                                  <p:childTnLst>
                                    <p:set>
                                      <p:cBhvr>
                                        <p:cTn id="13" dur="1" fill="hold">
                                          <p:stCondLst>
                                            <p:cond delay="0"/>
                                          </p:stCondLst>
                                        </p:cTn>
                                        <p:tgtEl>
                                          <p:spTgt spid="48141">
                                            <p:txEl>
                                              <p:pRg st="1" end="1"/>
                                            </p:txEl>
                                          </p:spTgt>
                                        </p:tgtEl>
                                        <p:attrNameLst>
                                          <p:attrName>style.visibility</p:attrName>
                                        </p:attrNameLst>
                                      </p:cBhvr>
                                      <p:to>
                                        <p:strVal val="visible"/>
                                      </p:to>
                                    </p:set>
                                    <p:anim calcmode="lin" valueType="num">
                                      <p:cBhvr>
                                        <p:cTn id="14" dur="500" fill="hold"/>
                                        <p:tgtEl>
                                          <p:spTgt spid="48141">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48141">
                                            <p:txEl>
                                              <p:pRg st="1" end="1"/>
                                            </p:txEl>
                                          </p:spTgt>
                                        </p:tgtEl>
                                        <p:attrNameLst>
                                          <p:attrName>ppt_y</p:attrName>
                                        </p:attrNameLst>
                                      </p:cBhvr>
                                      <p:tavLst>
                                        <p:tav tm="0">
                                          <p:val>
                                            <p:strVal val="#ppt_y-#ppt_h/2"/>
                                          </p:val>
                                        </p:tav>
                                        <p:tav tm="100000">
                                          <p:val>
                                            <p:strVal val="#ppt_y"/>
                                          </p:val>
                                        </p:tav>
                                      </p:tavLst>
                                    </p:anim>
                                    <p:anim calcmode="lin" valueType="num">
                                      <p:cBhvr>
                                        <p:cTn id="16" dur="500" fill="hold"/>
                                        <p:tgtEl>
                                          <p:spTgt spid="48141">
                                            <p:txEl>
                                              <p:pRg st="1" end="1"/>
                                            </p:txEl>
                                          </p:spTgt>
                                        </p:tgtEl>
                                        <p:attrNameLst>
                                          <p:attrName>ppt_w</p:attrName>
                                        </p:attrNameLst>
                                      </p:cBhvr>
                                      <p:tavLst>
                                        <p:tav tm="0">
                                          <p:val>
                                            <p:strVal val="#ppt_w"/>
                                          </p:val>
                                        </p:tav>
                                        <p:tav tm="100000">
                                          <p:val>
                                            <p:strVal val="#ppt_w"/>
                                          </p:val>
                                        </p:tav>
                                      </p:tavLst>
                                    </p:anim>
                                    <p:anim calcmode="lin" valueType="num">
                                      <p:cBhvr>
                                        <p:cTn id="17" dur="500" fill="hold"/>
                                        <p:tgtEl>
                                          <p:spTgt spid="48141">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5000"/>
                            </p:stCondLst>
                            <p:childTnLst>
                              <p:par>
                                <p:cTn id="19" presetID="17" presetClass="entr" presetSubtype="1" fill="hold" grpId="0" nodeType="afterEffect">
                                  <p:stCondLst>
                                    <p:cond delay="2000"/>
                                  </p:stCondLst>
                                  <p:childTnLst>
                                    <p:set>
                                      <p:cBhvr>
                                        <p:cTn id="20" dur="1" fill="hold">
                                          <p:stCondLst>
                                            <p:cond delay="0"/>
                                          </p:stCondLst>
                                        </p:cTn>
                                        <p:tgtEl>
                                          <p:spTgt spid="48141">
                                            <p:txEl>
                                              <p:pRg st="2" end="2"/>
                                            </p:txEl>
                                          </p:spTgt>
                                        </p:tgtEl>
                                        <p:attrNameLst>
                                          <p:attrName>style.visibility</p:attrName>
                                        </p:attrNameLst>
                                      </p:cBhvr>
                                      <p:to>
                                        <p:strVal val="visible"/>
                                      </p:to>
                                    </p:set>
                                    <p:anim calcmode="lin" valueType="num">
                                      <p:cBhvr>
                                        <p:cTn id="21" dur="500" fill="hold"/>
                                        <p:tgtEl>
                                          <p:spTgt spid="48141">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48141">
                                            <p:txEl>
                                              <p:pRg st="2" end="2"/>
                                            </p:txEl>
                                          </p:spTgt>
                                        </p:tgtEl>
                                        <p:attrNameLst>
                                          <p:attrName>ppt_y</p:attrName>
                                        </p:attrNameLst>
                                      </p:cBhvr>
                                      <p:tavLst>
                                        <p:tav tm="0">
                                          <p:val>
                                            <p:strVal val="#ppt_y-#ppt_h/2"/>
                                          </p:val>
                                        </p:tav>
                                        <p:tav tm="100000">
                                          <p:val>
                                            <p:strVal val="#ppt_y"/>
                                          </p:val>
                                        </p:tav>
                                      </p:tavLst>
                                    </p:anim>
                                    <p:anim calcmode="lin" valueType="num">
                                      <p:cBhvr>
                                        <p:cTn id="23" dur="500" fill="hold"/>
                                        <p:tgtEl>
                                          <p:spTgt spid="48141">
                                            <p:txEl>
                                              <p:pRg st="2" end="2"/>
                                            </p:txEl>
                                          </p:spTgt>
                                        </p:tgtEl>
                                        <p:attrNameLst>
                                          <p:attrName>ppt_w</p:attrName>
                                        </p:attrNameLst>
                                      </p:cBhvr>
                                      <p:tavLst>
                                        <p:tav tm="0">
                                          <p:val>
                                            <p:strVal val="#ppt_w"/>
                                          </p:val>
                                        </p:tav>
                                        <p:tav tm="100000">
                                          <p:val>
                                            <p:strVal val="#ppt_w"/>
                                          </p:val>
                                        </p:tav>
                                      </p:tavLst>
                                    </p:anim>
                                    <p:anim calcmode="lin" valueType="num">
                                      <p:cBhvr>
                                        <p:cTn id="24" dur="500" fill="hold"/>
                                        <p:tgtEl>
                                          <p:spTgt spid="48141">
                                            <p:txEl>
                                              <p:pRg st="2" end="2"/>
                                            </p:txEl>
                                          </p:spTgt>
                                        </p:tgtEl>
                                        <p:attrNameLst>
                                          <p:attrName>ppt_h</p:attrName>
                                        </p:attrNameLst>
                                      </p:cBhvr>
                                      <p:tavLst>
                                        <p:tav tm="0">
                                          <p:val>
                                            <p:fltVal val="0"/>
                                          </p:val>
                                        </p:tav>
                                        <p:tav tm="100000">
                                          <p:val>
                                            <p:strVal val="#ppt_h"/>
                                          </p:val>
                                        </p:tav>
                                      </p:tavLst>
                                    </p:anim>
                                  </p:childTnLst>
                                </p:cTn>
                              </p:par>
                            </p:childTnLst>
                          </p:cTn>
                        </p:par>
                        <p:par>
                          <p:cTn id="25" fill="hold">
                            <p:stCondLst>
                              <p:cond delay="7500"/>
                            </p:stCondLst>
                            <p:childTnLst>
                              <p:par>
                                <p:cTn id="26" presetID="17" presetClass="entr" presetSubtype="1" fill="hold" grpId="0" nodeType="afterEffect">
                                  <p:stCondLst>
                                    <p:cond delay="2000"/>
                                  </p:stCondLst>
                                  <p:childTnLst>
                                    <p:set>
                                      <p:cBhvr>
                                        <p:cTn id="27" dur="1" fill="hold">
                                          <p:stCondLst>
                                            <p:cond delay="0"/>
                                          </p:stCondLst>
                                        </p:cTn>
                                        <p:tgtEl>
                                          <p:spTgt spid="48141">
                                            <p:txEl>
                                              <p:pRg st="3" end="3"/>
                                            </p:txEl>
                                          </p:spTgt>
                                        </p:tgtEl>
                                        <p:attrNameLst>
                                          <p:attrName>style.visibility</p:attrName>
                                        </p:attrNameLst>
                                      </p:cBhvr>
                                      <p:to>
                                        <p:strVal val="visible"/>
                                      </p:to>
                                    </p:set>
                                    <p:anim calcmode="lin" valueType="num">
                                      <p:cBhvr>
                                        <p:cTn id="28" dur="500" fill="hold"/>
                                        <p:tgtEl>
                                          <p:spTgt spid="48141">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48141">
                                            <p:txEl>
                                              <p:pRg st="3" end="3"/>
                                            </p:txEl>
                                          </p:spTgt>
                                        </p:tgtEl>
                                        <p:attrNameLst>
                                          <p:attrName>ppt_y</p:attrName>
                                        </p:attrNameLst>
                                      </p:cBhvr>
                                      <p:tavLst>
                                        <p:tav tm="0">
                                          <p:val>
                                            <p:strVal val="#ppt_y-#ppt_h/2"/>
                                          </p:val>
                                        </p:tav>
                                        <p:tav tm="100000">
                                          <p:val>
                                            <p:strVal val="#ppt_y"/>
                                          </p:val>
                                        </p:tav>
                                      </p:tavLst>
                                    </p:anim>
                                    <p:anim calcmode="lin" valueType="num">
                                      <p:cBhvr>
                                        <p:cTn id="30" dur="500" fill="hold"/>
                                        <p:tgtEl>
                                          <p:spTgt spid="48141">
                                            <p:txEl>
                                              <p:pRg st="3" end="3"/>
                                            </p:txEl>
                                          </p:spTgt>
                                        </p:tgtEl>
                                        <p:attrNameLst>
                                          <p:attrName>ppt_w</p:attrName>
                                        </p:attrNameLst>
                                      </p:cBhvr>
                                      <p:tavLst>
                                        <p:tav tm="0">
                                          <p:val>
                                            <p:strVal val="#ppt_w"/>
                                          </p:val>
                                        </p:tav>
                                        <p:tav tm="100000">
                                          <p:val>
                                            <p:strVal val="#ppt_w"/>
                                          </p:val>
                                        </p:tav>
                                      </p:tavLst>
                                    </p:anim>
                                    <p:anim calcmode="lin" valueType="num">
                                      <p:cBhvr>
                                        <p:cTn id="31" dur="500" fill="hold"/>
                                        <p:tgtEl>
                                          <p:spTgt spid="48141">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41" grpId="0" build="p" bldLvl="3" autoUpdateAnimBg="0" advAuto="2000"/>
    </p:bldLst>
  </p:timing>
</p:sld>
</file>

<file path=ppt/slides/slide1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fld id="{E0AB3A87-2248-44A6-9CE6-7ECE4F483A3A}" type="slidenum">
              <a:rPr lang="el-GR"/>
              <a:pPr/>
              <a:t>19</a:t>
            </a:fld>
            <a:endParaRPr lang="el-GR"/>
          </a:p>
        </p:txBody>
      </p:sp>
      <p:sp>
        <p:nvSpPr>
          <p:cNvPr id="49154" name="Rectangle 2"/>
          <p:cNvSpPr>
            <a:spLocks noGrp="1" noChangeArrowheads="1"/>
          </p:cNvSpPr>
          <p:nvPr>
            <p:ph type="title"/>
          </p:nvPr>
        </p:nvSpPr>
        <p:spPr>
          <a:xfrm>
            <a:off x="1752600" y="457200"/>
            <a:ext cx="7239000" cy="914400"/>
          </a:xfrm>
        </p:spPr>
        <p:txBody>
          <a:bodyPr/>
          <a:lstStyle/>
          <a:p>
            <a:pPr algn="r"/>
            <a:r>
              <a:rPr lang="en-US" sz="2400" b="1">
                <a:solidFill>
                  <a:srgbClr val="0000FF"/>
                </a:solidFill>
              </a:rPr>
              <a:t>The karstic aquifer</a:t>
            </a:r>
            <a:br>
              <a:rPr lang="en-US" sz="2400" b="1">
                <a:solidFill>
                  <a:srgbClr val="0000FF"/>
                </a:solidFill>
              </a:rPr>
            </a:br>
            <a:r>
              <a:rPr lang="en-US" sz="2400" b="1">
                <a:solidFill>
                  <a:srgbClr val="0000FF"/>
                </a:solidFill>
              </a:rPr>
              <a:t>of Phylliion Mt.</a:t>
            </a:r>
            <a:endParaRPr lang="el-GR" sz="2400" b="1">
              <a:solidFill>
                <a:srgbClr val="0000FF"/>
              </a:solidFill>
            </a:endParaRPr>
          </a:p>
        </p:txBody>
      </p:sp>
      <p:graphicFrame>
        <p:nvGraphicFramePr>
          <p:cNvPr id="49155" name="Object 3"/>
          <p:cNvGraphicFramePr>
            <a:graphicFrameLocks noChangeAspect="1"/>
          </p:cNvGraphicFramePr>
          <p:nvPr/>
        </p:nvGraphicFramePr>
        <p:xfrm>
          <a:off x="685800" y="609600"/>
          <a:ext cx="288925" cy="533400"/>
        </p:xfrm>
        <a:graphic>
          <a:graphicData uri="http://schemas.openxmlformats.org/presentationml/2006/ole">
            <p:oleObj spid="_x0000_s49155" name="CorelDRAW" r:id="rId3" imgW="493560" imgH="911520" progId="CorelDRAW.Graphic.9">
              <p:embed/>
            </p:oleObj>
          </a:graphicData>
        </a:graphic>
      </p:graphicFrame>
      <p:sp>
        <p:nvSpPr>
          <p:cNvPr id="49156" name="Text Box 4"/>
          <p:cNvSpPr txBox="1">
            <a:spLocks noChangeArrowheads="1"/>
          </p:cNvSpPr>
          <p:nvPr/>
        </p:nvSpPr>
        <p:spPr bwMode="auto">
          <a:xfrm>
            <a:off x="420688" y="1143000"/>
            <a:ext cx="1027112" cy="822325"/>
          </a:xfrm>
          <a:prstGeom prst="rect">
            <a:avLst/>
          </a:prstGeom>
          <a:noFill/>
          <a:ln w="9525">
            <a:noFill/>
            <a:miter lim="800000"/>
            <a:headEnd/>
            <a:tailEnd/>
          </a:ln>
          <a:effectLst/>
        </p:spPr>
        <p:txBody>
          <a:bodyPr wrap="none">
            <a:spAutoFit/>
          </a:bodyPr>
          <a:lstStyle/>
          <a:p>
            <a:r>
              <a:rPr lang="en-US" sz="1200">
                <a:solidFill>
                  <a:srgbClr val="0000FF"/>
                </a:solidFill>
                <a:latin typeface="Tahoma" pitchFamily="34" charset="0"/>
              </a:rPr>
              <a:t>National</a:t>
            </a:r>
          </a:p>
          <a:p>
            <a:r>
              <a:rPr lang="en-US" sz="1200">
                <a:solidFill>
                  <a:srgbClr val="0000FF"/>
                </a:solidFill>
                <a:latin typeface="Tahoma" pitchFamily="34" charset="0"/>
              </a:rPr>
              <a:t>Kapodistrian</a:t>
            </a:r>
          </a:p>
          <a:p>
            <a:r>
              <a:rPr lang="en-US" sz="1200">
                <a:solidFill>
                  <a:srgbClr val="0000FF"/>
                </a:solidFill>
                <a:latin typeface="Tahoma" pitchFamily="34" charset="0"/>
              </a:rPr>
              <a:t>University of</a:t>
            </a:r>
          </a:p>
          <a:p>
            <a:r>
              <a:rPr lang="en-US" sz="1200">
                <a:solidFill>
                  <a:srgbClr val="0000FF"/>
                </a:solidFill>
                <a:latin typeface="Tahoma" pitchFamily="34" charset="0"/>
              </a:rPr>
              <a:t>Athens</a:t>
            </a:r>
            <a:endParaRPr lang="el-GR" sz="1200">
              <a:solidFill>
                <a:srgbClr val="0000FF"/>
              </a:solidFill>
              <a:latin typeface="Tahoma" pitchFamily="34" charset="0"/>
            </a:endParaRPr>
          </a:p>
        </p:txBody>
      </p:sp>
      <p:pic>
        <p:nvPicPr>
          <p:cNvPr id="49162" name="Picture 10" descr="E:\YPEGEO\Papers\Arizona-2001\PRESENTATION\Cannes-Farsala-2001.jpg"/>
          <p:cNvPicPr>
            <a:picLocks noChangeAspect="1" noChangeArrowheads="1"/>
          </p:cNvPicPr>
          <p:nvPr/>
        </p:nvPicPr>
        <p:blipFill>
          <a:blip r:embed="rId4" cstate="print"/>
          <a:srcRect/>
          <a:stretch>
            <a:fillRect/>
          </a:stretch>
        </p:blipFill>
        <p:spPr bwMode="auto">
          <a:xfrm>
            <a:off x="1828800" y="1447800"/>
            <a:ext cx="3598863" cy="5257800"/>
          </a:xfrm>
          <a:prstGeom prst="rect">
            <a:avLst/>
          </a:prstGeom>
          <a:noFill/>
        </p:spPr>
      </p:pic>
      <p:sp>
        <p:nvSpPr>
          <p:cNvPr id="49164" name="Line 12">
            <a:hlinkClick r:id="rId5" action="ppaction://hlinksldjump"/>
          </p:cNvPr>
          <p:cNvSpPr>
            <a:spLocks noChangeShapeType="1"/>
          </p:cNvSpPr>
          <p:nvPr/>
        </p:nvSpPr>
        <p:spPr bwMode="auto">
          <a:xfrm>
            <a:off x="2438400" y="1524000"/>
            <a:ext cx="609600" cy="1066800"/>
          </a:xfrm>
          <a:prstGeom prst="line">
            <a:avLst/>
          </a:prstGeom>
          <a:noFill/>
          <a:ln w="38100">
            <a:solidFill>
              <a:srgbClr val="0000FF"/>
            </a:solidFill>
            <a:prstDash val="sysDot"/>
            <a:round/>
            <a:headEnd/>
            <a:tailEnd/>
          </a:ln>
          <a:effectLst/>
        </p:spPr>
        <p:txBody>
          <a:bodyPr/>
          <a:lstStyle/>
          <a:p>
            <a:endParaRPr lang="el-GR"/>
          </a:p>
        </p:txBody>
      </p:sp>
      <p:sp>
        <p:nvSpPr>
          <p:cNvPr id="49165" name="Rectangle 13"/>
          <p:cNvSpPr>
            <a:spLocks noGrp="1" noChangeArrowheads="1"/>
          </p:cNvSpPr>
          <p:nvPr>
            <p:ph type="body" idx="1"/>
          </p:nvPr>
        </p:nvSpPr>
        <p:spPr>
          <a:xfrm>
            <a:off x="5486400" y="4495800"/>
            <a:ext cx="3352800" cy="2133600"/>
          </a:xfrm>
          <a:noFill/>
          <a:ln/>
        </p:spPr>
        <p:txBody>
          <a:bodyPr/>
          <a:lstStyle/>
          <a:p>
            <a:r>
              <a:rPr lang="en-US" sz="1800"/>
              <a:t>Hydrogeological map of the study area.</a:t>
            </a:r>
          </a:p>
        </p:txBody>
      </p:sp>
      <p:sp>
        <p:nvSpPr>
          <p:cNvPr id="49166" name="Rectangle 14"/>
          <p:cNvSpPr>
            <a:spLocks noChangeArrowheads="1"/>
          </p:cNvSpPr>
          <p:nvPr/>
        </p:nvSpPr>
        <p:spPr bwMode="auto">
          <a:xfrm>
            <a:off x="228600" y="3505200"/>
            <a:ext cx="1447800" cy="32924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l-GR" sz="1200">
                <a:solidFill>
                  <a:schemeClr val="folHlink"/>
                </a:solidFill>
                <a:latin typeface="Tahoma" pitchFamily="34" charset="0"/>
              </a:rPr>
              <a:t>Introduction</a:t>
            </a:r>
          </a:p>
          <a:p>
            <a:pPr>
              <a:spcBef>
                <a:spcPct val="50000"/>
              </a:spcBef>
            </a:pPr>
            <a:r>
              <a:rPr lang="en-US" sz="1200">
                <a:solidFill>
                  <a:schemeClr val="folHlink"/>
                </a:solidFill>
                <a:latin typeface="Tahoma" pitchFamily="34" charset="0"/>
              </a:rPr>
              <a:t>Water Shortage in Western Thessaly</a:t>
            </a:r>
            <a:endParaRPr lang="el-GR"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Phases of the Research</a:t>
            </a:r>
          </a:p>
          <a:p>
            <a:pPr>
              <a:spcBef>
                <a:spcPct val="50000"/>
              </a:spcBef>
            </a:pPr>
            <a:r>
              <a:rPr lang="el-GR" sz="1200">
                <a:solidFill>
                  <a:srgbClr val="FFFF00"/>
                </a:solidFill>
                <a:latin typeface="Tahoma" pitchFamily="34" charset="0"/>
              </a:rPr>
              <a:t>The karstic aquifer of Phylliion Mt.</a:t>
            </a:r>
          </a:p>
          <a:p>
            <a:pPr>
              <a:spcBef>
                <a:spcPct val="50000"/>
              </a:spcBef>
            </a:pPr>
            <a:r>
              <a:rPr lang="el-GR" sz="1200">
                <a:solidFill>
                  <a:schemeClr val="folHlink"/>
                </a:solidFill>
                <a:latin typeface="Tahoma" pitchFamily="34" charset="0"/>
              </a:rPr>
              <a:t>Prospects for artificial recharge</a:t>
            </a:r>
          </a:p>
          <a:p>
            <a:pPr>
              <a:spcBef>
                <a:spcPct val="50000"/>
              </a:spcBef>
            </a:pPr>
            <a:r>
              <a:rPr lang="el-GR" sz="1200">
                <a:solidFill>
                  <a:schemeClr val="folHlink"/>
                </a:solidFill>
                <a:latin typeface="Tahoma" pitchFamily="34" charset="0"/>
              </a:rPr>
              <a:t>Suggested works</a:t>
            </a:r>
          </a:p>
          <a:p>
            <a:pPr>
              <a:spcBef>
                <a:spcPct val="50000"/>
              </a:spcBef>
            </a:pPr>
            <a:r>
              <a:rPr lang="el-GR" sz="1200">
                <a:solidFill>
                  <a:schemeClr val="folHlink"/>
                </a:solidFill>
                <a:latin typeface="Tahoma" pitchFamily="34" charset="0"/>
              </a:rPr>
              <a:t>Conditions for the protection of the aquifer system</a:t>
            </a:r>
            <a:endParaRPr lang="en-US"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Conclusions</a:t>
            </a:r>
            <a:endParaRPr lang="el-GR" sz="1200">
              <a:solidFill>
                <a:schemeClr val="folHlink"/>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1000"/>
                                  </p:stCondLst>
                                  <p:childTnLst>
                                    <p:set>
                                      <p:cBhvr>
                                        <p:cTn id="6" dur="1" fill="hold">
                                          <p:stCondLst>
                                            <p:cond delay="0"/>
                                          </p:stCondLst>
                                        </p:cTn>
                                        <p:tgtEl>
                                          <p:spTgt spid="49165">
                                            <p:txEl>
                                              <p:pRg st="0" end="0"/>
                                            </p:txEl>
                                          </p:spTgt>
                                        </p:tgtEl>
                                        <p:attrNameLst>
                                          <p:attrName>style.visibility</p:attrName>
                                        </p:attrNameLst>
                                      </p:cBhvr>
                                      <p:to>
                                        <p:strVal val="visible"/>
                                      </p:to>
                                    </p:set>
                                    <p:anim calcmode="lin" valueType="num">
                                      <p:cBhvr>
                                        <p:cTn id="7" dur="500" fill="hold"/>
                                        <p:tgtEl>
                                          <p:spTgt spid="49165">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49165">
                                            <p:txEl>
                                              <p:pRg st="0" end="0"/>
                                            </p:txEl>
                                          </p:spTgt>
                                        </p:tgtEl>
                                        <p:attrNameLst>
                                          <p:attrName>ppt_y</p:attrName>
                                        </p:attrNameLst>
                                      </p:cBhvr>
                                      <p:tavLst>
                                        <p:tav tm="0">
                                          <p:val>
                                            <p:strVal val="#ppt_y-#ppt_h/2"/>
                                          </p:val>
                                        </p:tav>
                                        <p:tav tm="100000">
                                          <p:val>
                                            <p:strVal val="#ppt_y"/>
                                          </p:val>
                                        </p:tav>
                                      </p:tavLst>
                                    </p:anim>
                                    <p:anim calcmode="lin" valueType="num">
                                      <p:cBhvr>
                                        <p:cTn id="9" dur="500" fill="hold"/>
                                        <p:tgtEl>
                                          <p:spTgt spid="49165">
                                            <p:txEl>
                                              <p:pRg st="0" end="0"/>
                                            </p:txEl>
                                          </p:spTgt>
                                        </p:tgtEl>
                                        <p:attrNameLst>
                                          <p:attrName>ppt_w</p:attrName>
                                        </p:attrNameLst>
                                      </p:cBhvr>
                                      <p:tavLst>
                                        <p:tav tm="0">
                                          <p:val>
                                            <p:strVal val="#ppt_w"/>
                                          </p:val>
                                        </p:tav>
                                        <p:tav tm="100000">
                                          <p:val>
                                            <p:strVal val="#ppt_w"/>
                                          </p:val>
                                        </p:tav>
                                      </p:tavLst>
                                    </p:anim>
                                    <p:anim calcmode="lin" valueType="num">
                                      <p:cBhvr>
                                        <p:cTn id="10" dur="500" fill="hold"/>
                                        <p:tgtEl>
                                          <p:spTgt spid="49165">
                                            <p:txEl>
                                              <p:pRg st="0" end="0"/>
                                            </p:txEl>
                                          </p:spTgt>
                                        </p:tgtEl>
                                        <p:attrNameLst>
                                          <p:attrName>ppt_h</p:attrName>
                                        </p:attrNameLst>
                                      </p:cBhvr>
                                      <p:tavLst>
                                        <p:tav tm="0">
                                          <p:val>
                                            <p:fltVal val="0"/>
                                          </p:val>
                                        </p:tav>
                                        <p:tav tm="100000">
                                          <p:val>
                                            <p:strVal val="#ppt_h"/>
                                          </p:val>
                                        </p:tav>
                                      </p:tavLst>
                                    </p:anim>
                                  </p:childTnLst>
                                </p:cTn>
                              </p:par>
                            </p:childTnLst>
                          </p:cTn>
                        </p:par>
                        <p:par>
                          <p:cTn id="11" fill="hold">
                            <p:stCondLst>
                              <p:cond delay="1500"/>
                            </p:stCondLst>
                            <p:childTnLst>
                              <p:par>
                                <p:cTn id="12" presetID="9" presetClass="entr" presetSubtype="0" fill="hold" nodeType="afterEffect">
                                  <p:stCondLst>
                                    <p:cond delay="0"/>
                                  </p:stCondLst>
                                  <p:childTnLst>
                                    <p:set>
                                      <p:cBhvr>
                                        <p:cTn id="13" dur="1" fill="hold">
                                          <p:stCondLst>
                                            <p:cond delay="0"/>
                                          </p:stCondLst>
                                        </p:cTn>
                                        <p:tgtEl>
                                          <p:spTgt spid="49162"/>
                                        </p:tgtEl>
                                        <p:attrNameLst>
                                          <p:attrName>style.visibility</p:attrName>
                                        </p:attrNameLst>
                                      </p:cBhvr>
                                      <p:to>
                                        <p:strVal val="visible"/>
                                      </p:to>
                                    </p:set>
                                    <p:animEffect transition="in" filter="dissolve">
                                      <p:cBhvr>
                                        <p:cTn id="14" dur="500"/>
                                        <p:tgtEl>
                                          <p:spTgt spid="49162"/>
                                        </p:tgtEl>
                                      </p:cBhvr>
                                    </p:animEffect>
                                  </p:childTnLst>
                                </p:cTn>
                              </p:par>
                            </p:childTnLst>
                          </p:cTn>
                        </p:par>
                        <p:par>
                          <p:cTn id="15" fill="hold">
                            <p:stCondLst>
                              <p:cond delay="2000"/>
                            </p:stCondLst>
                            <p:childTnLst>
                              <p:par>
                                <p:cTn id="16" presetID="22" presetClass="entr" presetSubtype="1" fill="hold" grpId="0" nodeType="afterEffect">
                                  <p:stCondLst>
                                    <p:cond delay="0"/>
                                  </p:stCondLst>
                                  <p:childTnLst>
                                    <p:set>
                                      <p:cBhvr>
                                        <p:cTn id="17" dur="1" fill="hold">
                                          <p:stCondLst>
                                            <p:cond delay="0"/>
                                          </p:stCondLst>
                                        </p:cTn>
                                        <p:tgtEl>
                                          <p:spTgt spid="49164"/>
                                        </p:tgtEl>
                                        <p:attrNameLst>
                                          <p:attrName>style.visibility</p:attrName>
                                        </p:attrNameLst>
                                      </p:cBhvr>
                                      <p:to>
                                        <p:strVal val="visible"/>
                                      </p:to>
                                    </p:set>
                                    <p:animEffect transition="in" filter="wipe(up)">
                                      <p:cBhvr>
                                        <p:cTn id="18" dur="500"/>
                                        <p:tgtEl>
                                          <p:spTgt spid="49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64" grpId="0" animBg="1"/>
      <p:bldP spid="49165" grpId="0" build="p" bldLvl="3" autoUpdateAnimBg="0" advAuto="100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47F2DEAC-422D-4D1A-9FF9-9C82E984A3AB}" type="slidenum">
              <a:rPr lang="el-GR"/>
              <a:pPr/>
              <a:t>2</a:t>
            </a:fld>
            <a:endParaRPr lang="el-GR"/>
          </a:p>
        </p:txBody>
      </p:sp>
      <p:sp>
        <p:nvSpPr>
          <p:cNvPr id="3074" name="Rectangle 2"/>
          <p:cNvSpPr>
            <a:spLocks noGrp="1" noChangeArrowheads="1"/>
          </p:cNvSpPr>
          <p:nvPr>
            <p:ph type="title"/>
          </p:nvPr>
        </p:nvSpPr>
        <p:spPr>
          <a:xfrm>
            <a:off x="1752600" y="609600"/>
            <a:ext cx="7239000" cy="914400"/>
          </a:xfrm>
        </p:spPr>
        <p:txBody>
          <a:bodyPr/>
          <a:lstStyle/>
          <a:p>
            <a:pPr algn="r"/>
            <a:r>
              <a:rPr lang="en-US" sz="2400" b="1">
                <a:solidFill>
                  <a:srgbClr val="0000FF"/>
                </a:solidFill>
              </a:rPr>
              <a:t>Introduction</a:t>
            </a:r>
            <a:endParaRPr lang="el-GR" sz="2400" b="1">
              <a:solidFill>
                <a:srgbClr val="0000FF"/>
              </a:solidFill>
            </a:endParaRPr>
          </a:p>
        </p:txBody>
      </p:sp>
      <p:sp>
        <p:nvSpPr>
          <p:cNvPr id="3075" name="Rectangle 3"/>
          <p:cNvSpPr>
            <a:spLocks noGrp="1" noChangeArrowheads="1"/>
          </p:cNvSpPr>
          <p:nvPr>
            <p:ph type="body" idx="1"/>
          </p:nvPr>
        </p:nvSpPr>
        <p:spPr>
          <a:xfrm>
            <a:off x="1752600" y="1828800"/>
            <a:ext cx="7086600" cy="4038600"/>
          </a:xfrm>
        </p:spPr>
        <p:txBody>
          <a:bodyPr/>
          <a:lstStyle/>
          <a:p>
            <a:pPr>
              <a:lnSpc>
                <a:spcPct val="90000"/>
              </a:lnSpc>
            </a:pPr>
            <a:r>
              <a:rPr lang="en-US" sz="1800"/>
              <a:t>The area of Farsala (Thessaly) is a representative case of </a:t>
            </a:r>
            <a:r>
              <a:rPr lang="en-US" sz="1800" b="1"/>
              <a:t>overexploitation of groundwater resources</a:t>
            </a:r>
            <a:r>
              <a:rPr lang="en-US" sz="1800"/>
              <a:t>, leading to the continuous </a:t>
            </a:r>
            <a:r>
              <a:rPr lang="en-US" sz="1800" b="1"/>
              <a:t>exhaustion of the</a:t>
            </a:r>
            <a:r>
              <a:rPr lang="en-US" sz="1800"/>
              <a:t> grained, as well as the karstic </a:t>
            </a:r>
            <a:r>
              <a:rPr lang="en-US" sz="1800" b="1"/>
              <a:t>aquifers</a:t>
            </a:r>
            <a:r>
              <a:rPr lang="en-US" sz="1800"/>
              <a:t>. </a:t>
            </a:r>
          </a:p>
          <a:p>
            <a:pPr>
              <a:lnSpc>
                <a:spcPct val="90000"/>
              </a:lnSpc>
            </a:pPr>
            <a:r>
              <a:rPr lang="en-US" sz="1800"/>
              <a:t>The Hellenic Ministry of Agriculture appointed the University of Athens to examine the possible solutions to the problem. </a:t>
            </a:r>
          </a:p>
          <a:p>
            <a:pPr>
              <a:lnSpc>
                <a:spcPct val="90000"/>
              </a:lnSpc>
            </a:pPr>
            <a:r>
              <a:rPr lang="en-US" sz="1800"/>
              <a:t>The application of the internationally accepted method of artificial recharge on the karstic aquifer was decided to be the most effective for the restoration of balance of the hydrogeological system. </a:t>
            </a:r>
          </a:p>
          <a:p>
            <a:pPr>
              <a:lnSpc>
                <a:spcPct val="90000"/>
              </a:lnSpc>
            </a:pPr>
            <a:r>
              <a:rPr lang="en-US" sz="1800"/>
              <a:t>Deep knowledge of the details of the geological structure and the hydrogeological conditions of the area was necessary for the success of the method, whose planning was done within the framework of environmental protection and sustainable development. </a:t>
            </a:r>
          </a:p>
          <a:p>
            <a:pPr>
              <a:lnSpc>
                <a:spcPct val="90000"/>
              </a:lnSpc>
            </a:pPr>
            <a:r>
              <a:rPr lang="en-US" sz="1800"/>
              <a:t>State-of-the-art technology and estimation of all the parameters involved, have been taken into account.</a:t>
            </a:r>
            <a:endParaRPr lang="el-GR" sz="1800"/>
          </a:p>
        </p:txBody>
      </p:sp>
      <p:graphicFrame>
        <p:nvGraphicFramePr>
          <p:cNvPr id="3079" name="Object 7"/>
          <p:cNvGraphicFramePr>
            <a:graphicFrameLocks noChangeAspect="1"/>
          </p:cNvGraphicFramePr>
          <p:nvPr/>
        </p:nvGraphicFramePr>
        <p:xfrm>
          <a:off x="685800" y="609600"/>
          <a:ext cx="288925" cy="533400"/>
        </p:xfrm>
        <a:graphic>
          <a:graphicData uri="http://schemas.openxmlformats.org/presentationml/2006/ole">
            <p:oleObj spid="_x0000_s3079" name="CorelDRAW" r:id="rId3" imgW="493560" imgH="911520" progId="CorelDRAW.Graphic.9">
              <p:embed/>
            </p:oleObj>
          </a:graphicData>
        </a:graphic>
      </p:graphicFrame>
      <p:sp>
        <p:nvSpPr>
          <p:cNvPr id="3080" name="Text Box 8"/>
          <p:cNvSpPr txBox="1">
            <a:spLocks noChangeArrowheads="1"/>
          </p:cNvSpPr>
          <p:nvPr/>
        </p:nvSpPr>
        <p:spPr bwMode="auto">
          <a:xfrm>
            <a:off x="420688" y="1143000"/>
            <a:ext cx="1027112" cy="822325"/>
          </a:xfrm>
          <a:prstGeom prst="rect">
            <a:avLst/>
          </a:prstGeom>
          <a:noFill/>
          <a:ln w="9525">
            <a:noFill/>
            <a:miter lim="800000"/>
            <a:headEnd/>
            <a:tailEnd/>
          </a:ln>
          <a:effectLst/>
        </p:spPr>
        <p:txBody>
          <a:bodyPr wrap="none">
            <a:spAutoFit/>
          </a:bodyPr>
          <a:lstStyle/>
          <a:p>
            <a:r>
              <a:rPr lang="en-US" sz="1200">
                <a:solidFill>
                  <a:srgbClr val="0000FF"/>
                </a:solidFill>
                <a:latin typeface="Tahoma" pitchFamily="34" charset="0"/>
              </a:rPr>
              <a:t>National</a:t>
            </a:r>
          </a:p>
          <a:p>
            <a:r>
              <a:rPr lang="en-US" sz="1200">
                <a:solidFill>
                  <a:srgbClr val="0000FF"/>
                </a:solidFill>
                <a:latin typeface="Tahoma" pitchFamily="34" charset="0"/>
              </a:rPr>
              <a:t>Kapodistrian</a:t>
            </a:r>
          </a:p>
          <a:p>
            <a:r>
              <a:rPr lang="en-US" sz="1200">
                <a:solidFill>
                  <a:srgbClr val="0000FF"/>
                </a:solidFill>
                <a:latin typeface="Tahoma" pitchFamily="34" charset="0"/>
              </a:rPr>
              <a:t>University of</a:t>
            </a:r>
          </a:p>
          <a:p>
            <a:r>
              <a:rPr lang="en-US" sz="1200">
                <a:solidFill>
                  <a:srgbClr val="0000FF"/>
                </a:solidFill>
                <a:latin typeface="Tahoma" pitchFamily="34" charset="0"/>
              </a:rPr>
              <a:t>Athens</a:t>
            </a:r>
            <a:endParaRPr lang="el-GR" sz="1200">
              <a:solidFill>
                <a:srgbClr val="0000FF"/>
              </a:solidFill>
              <a:latin typeface="Tahoma" pitchFamily="34" charset="0"/>
            </a:endParaRPr>
          </a:p>
        </p:txBody>
      </p:sp>
      <p:sp>
        <p:nvSpPr>
          <p:cNvPr id="3083" name="Rectangle 11"/>
          <p:cNvSpPr>
            <a:spLocks noChangeArrowheads="1"/>
          </p:cNvSpPr>
          <p:nvPr/>
        </p:nvSpPr>
        <p:spPr bwMode="auto">
          <a:xfrm>
            <a:off x="228600" y="3505200"/>
            <a:ext cx="1447800" cy="32924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l-GR" sz="1200">
                <a:solidFill>
                  <a:srgbClr val="FFFF00"/>
                </a:solidFill>
                <a:latin typeface="Tahoma" pitchFamily="34" charset="0"/>
              </a:rPr>
              <a:t>Introduction</a:t>
            </a:r>
          </a:p>
          <a:p>
            <a:pPr>
              <a:spcBef>
                <a:spcPct val="50000"/>
              </a:spcBef>
            </a:pPr>
            <a:r>
              <a:rPr lang="en-US" sz="1200">
                <a:solidFill>
                  <a:schemeClr val="folHlink"/>
                </a:solidFill>
                <a:latin typeface="Tahoma" pitchFamily="34" charset="0"/>
              </a:rPr>
              <a:t>Water Shortage in Western Thessaly</a:t>
            </a:r>
            <a:endParaRPr lang="el-GR"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Phases of the Research</a:t>
            </a:r>
          </a:p>
          <a:p>
            <a:pPr>
              <a:spcBef>
                <a:spcPct val="50000"/>
              </a:spcBef>
            </a:pPr>
            <a:r>
              <a:rPr lang="el-GR" sz="1200">
                <a:solidFill>
                  <a:schemeClr val="folHlink"/>
                </a:solidFill>
                <a:latin typeface="Tahoma" pitchFamily="34" charset="0"/>
              </a:rPr>
              <a:t>The karstic aquifer of Phylliion Mt.</a:t>
            </a:r>
          </a:p>
          <a:p>
            <a:pPr>
              <a:spcBef>
                <a:spcPct val="50000"/>
              </a:spcBef>
            </a:pPr>
            <a:r>
              <a:rPr lang="el-GR" sz="1200">
                <a:solidFill>
                  <a:schemeClr val="folHlink"/>
                </a:solidFill>
                <a:latin typeface="Tahoma" pitchFamily="34" charset="0"/>
              </a:rPr>
              <a:t>Prospects for artificial recharge</a:t>
            </a:r>
          </a:p>
          <a:p>
            <a:pPr>
              <a:spcBef>
                <a:spcPct val="50000"/>
              </a:spcBef>
            </a:pPr>
            <a:r>
              <a:rPr lang="el-GR" sz="1200">
                <a:solidFill>
                  <a:schemeClr val="folHlink"/>
                </a:solidFill>
                <a:latin typeface="Tahoma" pitchFamily="34" charset="0"/>
              </a:rPr>
              <a:t>Suggested works</a:t>
            </a:r>
          </a:p>
          <a:p>
            <a:pPr>
              <a:spcBef>
                <a:spcPct val="50000"/>
              </a:spcBef>
            </a:pPr>
            <a:r>
              <a:rPr lang="el-GR" sz="1200">
                <a:solidFill>
                  <a:schemeClr val="folHlink"/>
                </a:solidFill>
                <a:latin typeface="Tahoma" pitchFamily="34" charset="0"/>
              </a:rPr>
              <a:t>Conditions for the protection of the aquifer system</a:t>
            </a:r>
            <a:endParaRPr lang="en-US"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Conclusions</a:t>
            </a:r>
            <a:endParaRPr lang="el-GR" sz="1200">
              <a:solidFill>
                <a:schemeClr val="folHlink"/>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2000"/>
                                  </p:stCondLst>
                                  <p:iterate type="wd">
                                    <p:tmPct val="100000"/>
                                  </p:iterate>
                                  <p:childTnLst>
                                    <p:set>
                                      <p:cBhvr>
                                        <p:cTn id="6" dur="1" fill="hold">
                                          <p:stCondLst>
                                            <p:cond delay="0"/>
                                          </p:stCondLst>
                                        </p:cTn>
                                        <p:tgtEl>
                                          <p:spTgt spid="3074">
                                            <p:txEl>
                                              <p:pRg st="0" end="0"/>
                                            </p:txEl>
                                          </p:spTgt>
                                        </p:tgtEl>
                                        <p:attrNameLst>
                                          <p:attrName>style.visibility</p:attrName>
                                        </p:attrNameLst>
                                      </p:cBhvr>
                                      <p:to>
                                        <p:strVal val="visible"/>
                                      </p:to>
                                    </p:set>
                                    <p:anim calcmode="lin" valueType="num">
                                      <p:cBhvr>
                                        <p:cTn id="7" dur="300" fill="hold"/>
                                        <p:tgtEl>
                                          <p:spTgt spid="3074">
                                            <p:txEl>
                                              <p:pRg st="0" end="0"/>
                                            </p:txEl>
                                          </p:spTgt>
                                        </p:tgtEl>
                                        <p:attrNameLst>
                                          <p:attrName>ppt_x</p:attrName>
                                        </p:attrNameLst>
                                      </p:cBhvr>
                                      <p:tavLst>
                                        <p:tav tm="0">
                                          <p:val>
                                            <p:strVal val="#ppt_x-#ppt_w/2"/>
                                          </p:val>
                                        </p:tav>
                                        <p:tav tm="100000">
                                          <p:val>
                                            <p:strVal val="#ppt_x"/>
                                          </p:val>
                                        </p:tav>
                                      </p:tavLst>
                                    </p:anim>
                                    <p:anim calcmode="lin" valueType="num">
                                      <p:cBhvr>
                                        <p:cTn id="8" dur="300" fill="hold"/>
                                        <p:tgtEl>
                                          <p:spTgt spid="3074">
                                            <p:txEl>
                                              <p:pRg st="0" end="0"/>
                                            </p:txEl>
                                          </p:spTgt>
                                        </p:tgtEl>
                                        <p:attrNameLst>
                                          <p:attrName>ppt_y</p:attrName>
                                        </p:attrNameLst>
                                      </p:cBhvr>
                                      <p:tavLst>
                                        <p:tav tm="0">
                                          <p:val>
                                            <p:strVal val="#ppt_y"/>
                                          </p:val>
                                        </p:tav>
                                        <p:tav tm="100000">
                                          <p:val>
                                            <p:strVal val="#ppt_y"/>
                                          </p:val>
                                        </p:tav>
                                      </p:tavLst>
                                    </p:anim>
                                    <p:anim calcmode="lin" valueType="num">
                                      <p:cBhvr>
                                        <p:cTn id="9" dur="300" fill="hold"/>
                                        <p:tgtEl>
                                          <p:spTgt spid="3074">
                                            <p:txEl>
                                              <p:pRg st="0" end="0"/>
                                            </p:txEl>
                                          </p:spTgt>
                                        </p:tgtEl>
                                        <p:attrNameLst>
                                          <p:attrName>ppt_w</p:attrName>
                                        </p:attrNameLst>
                                      </p:cBhvr>
                                      <p:tavLst>
                                        <p:tav tm="0">
                                          <p:val>
                                            <p:fltVal val="0"/>
                                          </p:val>
                                        </p:tav>
                                        <p:tav tm="100000">
                                          <p:val>
                                            <p:strVal val="#ppt_w"/>
                                          </p:val>
                                        </p:tav>
                                      </p:tavLst>
                                    </p:anim>
                                    <p:anim calcmode="lin" valueType="num">
                                      <p:cBhvr>
                                        <p:cTn id="10" dur="300" fill="hold"/>
                                        <p:tgtEl>
                                          <p:spTgt spid="3074">
                                            <p:txEl>
                                              <p:pRg st="0" end="0"/>
                                            </p:txEl>
                                          </p:spTgt>
                                        </p:tgtEl>
                                        <p:attrNameLst>
                                          <p:attrName>ppt_h</p:attrName>
                                        </p:attrNameLst>
                                      </p:cBhvr>
                                      <p:tavLst>
                                        <p:tav tm="0">
                                          <p:val>
                                            <p:strVal val="#ppt_h"/>
                                          </p:val>
                                        </p:tav>
                                        <p:tav tm="100000">
                                          <p:val>
                                            <p:strVal val="#ppt_h"/>
                                          </p:val>
                                        </p:tav>
                                      </p:tavLst>
                                    </p:anim>
                                  </p:childTnLst>
                                </p:cTn>
                              </p:par>
                            </p:childTnLst>
                          </p:cTn>
                        </p:par>
                        <p:par>
                          <p:cTn id="11" fill="hold">
                            <p:stCondLst>
                              <p:cond delay="2300"/>
                            </p:stCondLst>
                            <p:childTnLst>
                              <p:par>
                                <p:cTn id="12" presetID="17" presetClass="entr" presetSubtype="1" fill="hold" grpId="0" nodeType="afterEffect">
                                  <p:stCondLst>
                                    <p:cond delay="2000"/>
                                  </p:stCondLst>
                                  <p:childTnLst>
                                    <p:set>
                                      <p:cBhvr>
                                        <p:cTn id="13" dur="1" fill="hold">
                                          <p:stCondLst>
                                            <p:cond delay="0"/>
                                          </p:stCondLst>
                                        </p:cTn>
                                        <p:tgtEl>
                                          <p:spTgt spid="3075">
                                            <p:txEl>
                                              <p:pRg st="0" end="0"/>
                                            </p:txEl>
                                          </p:spTgt>
                                        </p:tgtEl>
                                        <p:attrNameLst>
                                          <p:attrName>style.visibility</p:attrName>
                                        </p:attrNameLst>
                                      </p:cBhvr>
                                      <p:to>
                                        <p:strVal val="visible"/>
                                      </p:to>
                                    </p:set>
                                    <p:anim calcmode="lin" valueType="num">
                                      <p:cBhvr>
                                        <p:cTn id="14" dur="500" fill="hold"/>
                                        <p:tgtEl>
                                          <p:spTgt spid="3075">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3075">
                                            <p:txEl>
                                              <p:pRg st="0" end="0"/>
                                            </p:txEl>
                                          </p:spTgt>
                                        </p:tgtEl>
                                        <p:attrNameLst>
                                          <p:attrName>ppt_y</p:attrName>
                                        </p:attrNameLst>
                                      </p:cBhvr>
                                      <p:tavLst>
                                        <p:tav tm="0">
                                          <p:val>
                                            <p:strVal val="#ppt_y-#ppt_h/2"/>
                                          </p:val>
                                        </p:tav>
                                        <p:tav tm="100000">
                                          <p:val>
                                            <p:strVal val="#ppt_y"/>
                                          </p:val>
                                        </p:tav>
                                      </p:tavLst>
                                    </p:anim>
                                    <p:anim calcmode="lin" valueType="num">
                                      <p:cBhvr>
                                        <p:cTn id="16" dur="500" fill="hold"/>
                                        <p:tgtEl>
                                          <p:spTgt spid="3075">
                                            <p:txEl>
                                              <p:pRg st="0" end="0"/>
                                            </p:txEl>
                                          </p:spTgt>
                                        </p:tgtEl>
                                        <p:attrNameLst>
                                          <p:attrName>ppt_w</p:attrName>
                                        </p:attrNameLst>
                                      </p:cBhvr>
                                      <p:tavLst>
                                        <p:tav tm="0">
                                          <p:val>
                                            <p:strVal val="#ppt_w"/>
                                          </p:val>
                                        </p:tav>
                                        <p:tav tm="100000">
                                          <p:val>
                                            <p:strVal val="#ppt_w"/>
                                          </p:val>
                                        </p:tav>
                                      </p:tavLst>
                                    </p:anim>
                                    <p:anim calcmode="lin" valueType="num">
                                      <p:cBhvr>
                                        <p:cTn id="17" dur="500" fill="hold"/>
                                        <p:tgtEl>
                                          <p:spTgt spid="3075">
                                            <p:txEl>
                                              <p:pRg st="0" end="0"/>
                                            </p:txEl>
                                          </p:spTgt>
                                        </p:tgtEl>
                                        <p:attrNameLst>
                                          <p:attrName>ppt_h</p:attrName>
                                        </p:attrNameLst>
                                      </p:cBhvr>
                                      <p:tavLst>
                                        <p:tav tm="0">
                                          <p:val>
                                            <p:fltVal val="0"/>
                                          </p:val>
                                        </p:tav>
                                        <p:tav tm="100000">
                                          <p:val>
                                            <p:strVal val="#ppt_h"/>
                                          </p:val>
                                        </p:tav>
                                      </p:tavLst>
                                    </p:anim>
                                  </p:childTnLst>
                                </p:cTn>
                              </p:par>
                            </p:childTnLst>
                          </p:cTn>
                        </p:par>
                        <p:par>
                          <p:cTn id="18" fill="hold">
                            <p:stCondLst>
                              <p:cond delay="4800"/>
                            </p:stCondLst>
                            <p:childTnLst>
                              <p:par>
                                <p:cTn id="19" presetID="17" presetClass="entr" presetSubtype="1" fill="hold" grpId="0" nodeType="afterEffect">
                                  <p:stCondLst>
                                    <p:cond delay="2000"/>
                                  </p:stCondLst>
                                  <p:childTnLst>
                                    <p:set>
                                      <p:cBhvr>
                                        <p:cTn id="20" dur="1" fill="hold">
                                          <p:stCondLst>
                                            <p:cond delay="0"/>
                                          </p:stCondLst>
                                        </p:cTn>
                                        <p:tgtEl>
                                          <p:spTgt spid="3075">
                                            <p:txEl>
                                              <p:pRg st="1" end="1"/>
                                            </p:txEl>
                                          </p:spTgt>
                                        </p:tgtEl>
                                        <p:attrNameLst>
                                          <p:attrName>style.visibility</p:attrName>
                                        </p:attrNameLst>
                                      </p:cBhvr>
                                      <p:to>
                                        <p:strVal val="visible"/>
                                      </p:to>
                                    </p:set>
                                    <p:anim calcmode="lin" valueType="num">
                                      <p:cBhvr>
                                        <p:cTn id="21" dur="500" fill="hold"/>
                                        <p:tgtEl>
                                          <p:spTgt spid="3075">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3075">
                                            <p:txEl>
                                              <p:pRg st="1" end="1"/>
                                            </p:txEl>
                                          </p:spTgt>
                                        </p:tgtEl>
                                        <p:attrNameLst>
                                          <p:attrName>ppt_y</p:attrName>
                                        </p:attrNameLst>
                                      </p:cBhvr>
                                      <p:tavLst>
                                        <p:tav tm="0">
                                          <p:val>
                                            <p:strVal val="#ppt_y-#ppt_h/2"/>
                                          </p:val>
                                        </p:tav>
                                        <p:tav tm="100000">
                                          <p:val>
                                            <p:strVal val="#ppt_y"/>
                                          </p:val>
                                        </p:tav>
                                      </p:tavLst>
                                    </p:anim>
                                    <p:anim calcmode="lin" valueType="num">
                                      <p:cBhvr>
                                        <p:cTn id="23" dur="500" fill="hold"/>
                                        <p:tgtEl>
                                          <p:spTgt spid="3075">
                                            <p:txEl>
                                              <p:pRg st="1" end="1"/>
                                            </p:txEl>
                                          </p:spTgt>
                                        </p:tgtEl>
                                        <p:attrNameLst>
                                          <p:attrName>ppt_w</p:attrName>
                                        </p:attrNameLst>
                                      </p:cBhvr>
                                      <p:tavLst>
                                        <p:tav tm="0">
                                          <p:val>
                                            <p:strVal val="#ppt_w"/>
                                          </p:val>
                                        </p:tav>
                                        <p:tav tm="100000">
                                          <p:val>
                                            <p:strVal val="#ppt_w"/>
                                          </p:val>
                                        </p:tav>
                                      </p:tavLst>
                                    </p:anim>
                                    <p:anim calcmode="lin" valueType="num">
                                      <p:cBhvr>
                                        <p:cTn id="24" dur="500" fill="hold"/>
                                        <p:tgtEl>
                                          <p:spTgt spid="3075">
                                            <p:txEl>
                                              <p:pRg st="1" end="1"/>
                                            </p:txEl>
                                          </p:spTgt>
                                        </p:tgtEl>
                                        <p:attrNameLst>
                                          <p:attrName>ppt_h</p:attrName>
                                        </p:attrNameLst>
                                      </p:cBhvr>
                                      <p:tavLst>
                                        <p:tav tm="0">
                                          <p:val>
                                            <p:fltVal val="0"/>
                                          </p:val>
                                        </p:tav>
                                        <p:tav tm="100000">
                                          <p:val>
                                            <p:strVal val="#ppt_h"/>
                                          </p:val>
                                        </p:tav>
                                      </p:tavLst>
                                    </p:anim>
                                  </p:childTnLst>
                                </p:cTn>
                              </p:par>
                            </p:childTnLst>
                          </p:cTn>
                        </p:par>
                        <p:par>
                          <p:cTn id="25" fill="hold">
                            <p:stCondLst>
                              <p:cond delay="7300"/>
                            </p:stCondLst>
                            <p:childTnLst>
                              <p:par>
                                <p:cTn id="26" presetID="17" presetClass="entr" presetSubtype="1" fill="hold" grpId="0" nodeType="afterEffect">
                                  <p:stCondLst>
                                    <p:cond delay="2000"/>
                                  </p:stCondLst>
                                  <p:childTnLst>
                                    <p:set>
                                      <p:cBhvr>
                                        <p:cTn id="27" dur="1" fill="hold">
                                          <p:stCondLst>
                                            <p:cond delay="0"/>
                                          </p:stCondLst>
                                        </p:cTn>
                                        <p:tgtEl>
                                          <p:spTgt spid="3075">
                                            <p:txEl>
                                              <p:pRg st="2" end="2"/>
                                            </p:txEl>
                                          </p:spTgt>
                                        </p:tgtEl>
                                        <p:attrNameLst>
                                          <p:attrName>style.visibility</p:attrName>
                                        </p:attrNameLst>
                                      </p:cBhvr>
                                      <p:to>
                                        <p:strVal val="visible"/>
                                      </p:to>
                                    </p:set>
                                    <p:anim calcmode="lin" valueType="num">
                                      <p:cBhvr>
                                        <p:cTn id="28" dur="500" fill="hold"/>
                                        <p:tgtEl>
                                          <p:spTgt spid="3075">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3075">
                                            <p:txEl>
                                              <p:pRg st="2" end="2"/>
                                            </p:txEl>
                                          </p:spTgt>
                                        </p:tgtEl>
                                        <p:attrNameLst>
                                          <p:attrName>ppt_y</p:attrName>
                                        </p:attrNameLst>
                                      </p:cBhvr>
                                      <p:tavLst>
                                        <p:tav tm="0">
                                          <p:val>
                                            <p:strVal val="#ppt_y-#ppt_h/2"/>
                                          </p:val>
                                        </p:tav>
                                        <p:tav tm="100000">
                                          <p:val>
                                            <p:strVal val="#ppt_y"/>
                                          </p:val>
                                        </p:tav>
                                      </p:tavLst>
                                    </p:anim>
                                    <p:anim calcmode="lin" valueType="num">
                                      <p:cBhvr>
                                        <p:cTn id="30" dur="500" fill="hold"/>
                                        <p:tgtEl>
                                          <p:spTgt spid="3075">
                                            <p:txEl>
                                              <p:pRg st="2" end="2"/>
                                            </p:txEl>
                                          </p:spTgt>
                                        </p:tgtEl>
                                        <p:attrNameLst>
                                          <p:attrName>ppt_w</p:attrName>
                                        </p:attrNameLst>
                                      </p:cBhvr>
                                      <p:tavLst>
                                        <p:tav tm="0">
                                          <p:val>
                                            <p:strVal val="#ppt_w"/>
                                          </p:val>
                                        </p:tav>
                                        <p:tav tm="100000">
                                          <p:val>
                                            <p:strVal val="#ppt_w"/>
                                          </p:val>
                                        </p:tav>
                                      </p:tavLst>
                                    </p:anim>
                                    <p:anim calcmode="lin" valueType="num">
                                      <p:cBhvr>
                                        <p:cTn id="31" dur="500" fill="hold"/>
                                        <p:tgtEl>
                                          <p:spTgt spid="3075">
                                            <p:txEl>
                                              <p:pRg st="2" end="2"/>
                                            </p:txEl>
                                          </p:spTgt>
                                        </p:tgtEl>
                                        <p:attrNameLst>
                                          <p:attrName>ppt_h</p:attrName>
                                        </p:attrNameLst>
                                      </p:cBhvr>
                                      <p:tavLst>
                                        <p:tav tm="0">
                                          <p:val>
                                            <p:fltVal val="0"/>
                                          </p:val>
                                        </p:tav>
                                        <p:tav tm="100000">
                                          <p:val>
                                            <p:strVal val="#ppt_h"/>
                                          </p:val>
                                        </p:tav>
                                      </p:tavLst>
                                    </p:anim>
                                  </p:childTnLst>
                                </p:cTn>
                              </p:par>
                            </p:childTnLst>
                          </p:cTn>
                        </p:par>
                        <p:par>
                          <p:cTn id="32" fill="hold">
                            <p:stCondLst>
                              <p:cond delay="9800"/>
                            </p:stCondLst>
                            <p:childTnLst>
                              <p:par>
                                <p:cTn id="33" presetID="17" presetClass="entr" presetSubtype="1" fill="hold" grpId="0" nodeType="afterEffect">
                                  <p:stCondLst>
                                    <p:cond delay="2000"/>
                                  </p:stCondLst>
                                  <p:childTnLst>
                                    <p:set>
                                      <p:cBhvr>
                                        <p:cTn id="34" dur="1" fill="hold">
                                          <p:stCondLst>
                                            <p:cond delay="0"/>
                                          </p:stCondLst>
                                        </p:cTn>
                                        <p:tgtEl>
                                          <p:spTgt spid="3075">
                                            <p:txEl>
                                              <p:pRg st="3" end="3"/>
                                            </p:txEl>
                                          </p:spTgt>
                                        </p:tgtEl>
                                        <p:attrNameLst>
                                          <p:attrName>style.visibility</p:attrName>
                                        </p:attrNameLst>
                                      </p:cBhvr>
                                      <p:to>
                                        <p:strVal val="visible"/>
                                      </p:to>
                                    </p:set>
                                    <p:anim calcmode="lin" valueType="num">
                                      <p:cBhvr>
                                        <p:cTn id="35" dur="500" fill="hold"/>
                                        <p:tgtEl>
                                          <p:spTgt spid="3075">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3075">
                                            <p:txEl>
                                              <p:pRg st="3" end="3"/>
                                            </p:txEl>
                                          </p:spTgt>
                                        </p:tgtEl>
                                        <p:attrNameLst>
                                          <p:attrName>ppt_y</p:attrName>
                                        </p:attrNameLst>
                                      </p:cBhvr>
                                      <p:tavLst>
                                        <p:tav tm="0">
                                          <p:val>
                                            <p:strVal val="#ppt_y-#ppt_h/2"/>
                                          </p:val>
                                        </p:tav>
                                        <p:tav tm="100000">
                                          <p:val>
                                            <p:strVal val="#ppt_y"/>
                                          </p:val>
                                        </p:tav>
                                      </p:tavLst>
                                    </p:anim>
                                    <p:anim calcmode="lin" valueType="num">
                                      <p:cBhvr>
                                        <p:cTn id="37" dur="500" fill="hold"/>
                                        <p:tgtEl>
                                          <p:spTgt spid="3075">
                                            <p:txEl>
                                              <p:pRg st="3" end="3"/>
                                            </p:txEl>
                                          </p:spTgt>
                                        </p:tgtEl>
                                        <p:attrNameLst>
                                          <p:attrName>ppt_w</p:attrName>
                                        </p:attrNameLst>
                                      </p:cBhvr>
                                      <p:tavLst>
                                        <p:tav tm="0">
                                          <p:val>
                                            <p:strVal val="#ppt_w"/>
                                          </p:val>
                                        </p:tav>
                                        <p:tav tm="100000">
                                          <p:val>
                                            <p:strVal val="#ppt_w"/>
                                          </p:val>
                                        </p:tav>
                                      </p:tavLst>
                                    </p:anim>
                                    <p:anim calcmode="lin" valueType="num">
                                      <p:cBhvr>
                                        <p:cTn id="38" dur="500" fill="hold"/>
                                        <p:tgtEl>
                                          <p:spTgt spid="3075">
                                            <p:txEl>
                                              <p:pRg st="3" end="3"/>
                                            </p:txEl>
                                          </p:spTgt>
                                        </p:tgtEl>
                                        <p:attrNameLst>
                                          <p:attrName>ppt_h</p:attrName>
                                        </p:attrNameLst>
                                      </p:cBhvr>
                                      <p:tavLst>
                                        <p:tav tm="0">
                                          <p:val>
                                            <p:fltVal val="0"/>
                                          </p:val>
                                        </p:tav>
                                        <p:tav tm="100000">
                                          <p:val>
                                            <p:strVal val="#ppt_h"/>
                                          </p:val>
                                        </p:tav>
                                      </p:tavLst>
                                    </p:anim>
                                  </p:childTnLst>
                                </p:cTn>
                              </p:par>
                            </p:childTnLst>
                          </p:cTn>
                        </p:par>
                        <p:par>
                          <p:cTn id="39" fill="hold">
                            <p:stCondLst>
                              <p:cond delay="12300"/>
                            </p:stCondLst>
                            <p:childTnLst>
                              <p:par>
                                <p:cTn id="40" presetID="17" presetClass="entr" presetSubtype="1" fill="hold" grpId="0" nodeType="afterEffect">
                                  <p:stCondLst>
                                    <p:cond delay="2000"/>
                                  </p:stCondLst>
                                  <p:childTnLst>
                                    <p:set>
                                      <p:cBhvr>
                                        <p:cTn id="41" dur="1" fill="hold">
                                          <p:stCondLst>
                                            <p:cond delay="0"/>
                                          </p:stCondLst>
                                        </p:cTn>
                                        <p:tgtEl>
                                          <p:spTgt spid="3075">
                                            <p:txEl>
                                              <p:pRg st="4" end="4"/>
                                            </p:txEl>
                                          </p:spTgt>
                                        </p:tgtEl>
                                        <p:attrNameLst>
                                          <p:attrName>style.visibility</p:attrName>
                                        </p:attrNameLst>
                                      </p:cBhvr>
                                      <p:to>
                                        <p:strVal val="visible"/>
                                      </p:to>
                                    </p:set>
                                    <p:anim calcmode="lin" valueType="num">
                                      <p:cBhvr>
                                        <p:cTn id="42" dur="500" fill="hold"/>
                                        <p:tgtEl>
                                          <p:spTgt spid="3075">
                                            <p:txEl>
                                              <p:pRg st="4" end="4"/>
                                            </p:txEl>
                                          </p:spTgt>
                                        </p:tgtEl>
                                        <p:attrNameLst>
                                          <p:attrName>ppt_x</p:attrName>
                                        </p:attrNameLst>
                                      </p:cBhvr>
                                      <p:tavLst>
                                        <p:tav tm="0">
                                          <p:val>
                                            <p:strVal val="#ppt_x"/>
                                          </p:val>
                                        </p:tav>
                                        <p:tav tm="100000">
                                          <p:val>
                                            <p:strVal val="#ppt_x"/>
                                          </p:val>
                                        </p:tav>
                                      </p:tavLst>
                                    </p:anim>
                                    <p:anim calcmode="lin" valueType="num">
                                      <p:cBhvr>
                                        <p:cTn id="43" dur="500" fill="hold"/>
                                        <p:tgtEl>
                                          <p:spTgt spid="3075">
                                            <p:txEl>
                                              <p:pRg st="4" end="4"/>
                                            </p:txEl>
                                          </p:spTgt>
                                        </p:tgtEl>
                                        <p:attrNameLst>
                                          <p:attrName>ppt_y</p:attrName>
                                        </p:attrNameLst>
                                      </p:cBhvr>
                                      <p:tavLst>
                                        <p:tav tm="0">
                                          <p:val>
                                            <p:strVal val="#ppt_y-#ppt_h/2"/>
                                          </p:val>
                                        </p:tav>
                                        <p:tav tm="100000">
                                          <p:val>
                                            <p:strVal val="#ppt_y"/>
                                          </p:val>
                                        </p:tav>
                                      </p:tavLst>
                                    </p:anim>
                                    <p:anim calcmode="lin" valueType="num">
                                      <p:cBhvr>
                                        <p:cTn id="44" dur="500" fill="hold"/>
                                        <p:tgtEl>
                                          <p:spTgt spid="3075">
                                            <p:txEl>
                                              <p:pRg st="4" end="4"/>
                                            </p:txEl>
                                          </p:spTgt>
                                        </p:tgtEl>
                                        <p:attrNameLst>
                                          <p:attrName>ppt_w</p:attrName>
                                        </p:attrNameLst>
                                      </p:cBhvr>
                                      <p:tavLst>
                                        <p:tav tm="0">
                                          <p:val>
                                            <p:strVal val="#ppt_w"/>
                                          </p:val>
                                        </p:tav>
                                        <p:tav tm="100000">
                                          <p:val>
                                            <p:strVal val="#ppt_w"/>
                                          </p:val>
                                        </p:tav>
                                      </p:tavLst>
                                    </p:anim>
                                    <p:anim calcmode="lin" valueType="num">
                                      <p:cBhvr>
                                        <p:cTn id="45" dur="500" fill="hold"/>
                                        <p:tgtEl>
                                          <p:spTgt spid="3075">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build="p" autoUpdateAnimBg="0" advAuto="2000"/>
      <p:bldP spid="3075" grpId="0" build="p" bldLvl="2" autoUpdateAnimBg="0" advAuto="2000"/>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7BD35883-C581-4458-A9A3-7F7B7458938E}" type="slidenum">
              <a:rPr lang="el-GR"/>
              <a:pPr/>
              <a:t>20</a:t>
            </a:fld>
            <a:endParaRPr lang="el-GR"/>
          </a:p>
        </p:txBody>
      </p:sp>
      <p:sp>
        <p:nvSpPr>
          <p:cNvPr id="52226" name="Rectangle 2"/>
          <p:cNvSpPr>
            <a:spLocks noGrp="1" noChangeArrowheads="1"/>
          </p:cNvSpPr>
          <p:nvPr>
            <p:ph type="title"/>
          </p:nvPr>
        </p:nvSpPr>
        <p:spPr>
          <a:xfrm>
            <a:off x="1752600" y="457200"/>
            <a:ext cx="7239000" cy="914400"/>
          </a:xfrm>
        </p:spPr>
        <p:txBody>
          <a:bodyPr/>
          <a:lstStyle/>
          <a:p>
            <a:pPr algn="r"/>
            <a:r>
              <a:rPr lang="en-US" sz="2400" b="1">
                <a:solidFill>
                  <a:srgbClr val="0000FF"/>
                </a:solidFill>
              </a:rPr>
              <a:t>The karstic aquifer</a:t>
            </a:r>
            <a:br>
              <a:rPr lang="en-US" sz="2400" b="1">
                <a:solidFill>
                  <a:srgbClr val="0000FF"/>
                </a:solidFill>
              </a:rPr>
            </a:br>
            <a:r>
              <a:rPr lang="en-US" sz="2400" b="1">
                <a:solidFill>
                  <a:srgbClr val="0000FF"/>
                </a:solidFill>
              </a:rPr>
              <a:t>of Phylliion Mt.</a:t>
            </a:r>
            <a:endParaRPr lang="el-GR" sz="2400" b="1">
              <a:solidFill>
                <a:srgbClr val="0000FF"/>
              </a:solidFill>
            </a:endParaRPr>
          </a:p>
        </p:txBody>
      </p:sp>
      <p:graphicFrame>
        <p:nvGraphicFramePr>
          <p:cNvPr id="52227" name="Object 3"/>
          <p:cNvGraphicFramePr>
            <a:graphicFrameLocks noChangeAspect="1"/>
          </p:cNvGraphicFramePr>
          <p:nvPr/>
        </p:nvGraphicFramePr>
        <p:xfrm>
          <a:off x="685800" y="609600"/>
          <a:ext cx="288925" cy="533400"/>
        </p:xfrm>
        <a:graphic>
          <a:graphicData uri="http://schemas.openxmlformats.org/presentationml/2006/ole">
            <p:oleObj spid="_x0000_s52227" name="CorelDRAW" r:id="rId3" imgW="493560" imgH="911520" progId="CorelDRAW.Graphic.9">
              <p:embed/>
            </p:oleObj>
          </a:graphicData>
        </a:graphic>
      </p:graphicFrame>
      <p:sp>
        <p:nvSpPr>
          <p:cNvPr id="52228" name="Text Box 4"/>
          <p:cNvSpPr txBox="1">
            <a:spLocks noChangeArrowheads="1"/>
          </p:cNvSpPr>
          <p:nvPr/>
        </p:nvSpPr>
        <p:spPr bwMode="auto">
          <a:xfrm>
            <a:off x="420688" y="1143000"/>
            <a:ext cx="1027112" cy="822325"/>
          </a:xfrm>
          <a:prstGeom prst="rect">
            <a:avLst/>
          </a:prstGeom>
          <a:noFill/>
          <a:ln w="9525">
            <a:noFill/>
            <a:miter lim="800000"/>
            <a:headEnd/>
            <a:tailEnd/>
          </a:ln>
          <a:effectLst/>
        </p:spPr>
        <p:txBody>
          <a:bodyPr wrap="none">
            <a:spAutoFit/>
          </a:bodyPr>
          <a:lstStyle/>
          <a:p>
            <a:r>
              <a:rPr lang="en-US" sz="1200">
                <a:solidFill>
                  <a:srgbClr val="0000FF"/>
                </a:solidFill>
                <a:latin typeface="Tahoma" pitchFamily="34" charset="0"/>
              </a:rPr>
              <a:t>National</a:t>
            </a:r>
          </a:p>
          <a:p>
            <a:r>
              <a:rPr lang="en-US" sz="1200">
                <a:solidFill>
                  <a:srgbClr val="0000FF"/>
                </a:solidFill>
                <a:latin typeface="Tahoma" pitchFamily="34" charset="0"/>
              </a:rPr>
              <a:t>Kapodistrian</a:t>
            </a:r>
          </a:p>
          <a:p>
            <a:r>
              <a:rPr lang="en-US" sz="1200">
                <a:solidFill>
                  <a:srgbClr val="0000FF"/>
                </a:solidFill>
                <a:latin typeface="Tahoma" pitchFamily="34" charset="0"/>
              </a:rPr>
              <a:t>University of</a:t>
            </a:r>
          </a:p>
          <a:p>
            <a:r>
              <a:rPr lang="en-US" sz="1200">
                <a:solidFill>
                  <a:srgbClr val="0000FF"/>
                </a:solidFill>
                <a:latin typeface="Tahoma" pitchFamily="34" charset="0"/>
              </a:rPr>
              <a:t>Athens</a:t>
            </a:r>
            <a:endParaRPr lang="el-GR" sz="1200">
              <a:solidFill>
                <a:srgbClr val="0000FF"/>
              </a:solidFill>
              <a:latin typeface="Tahoma" pitchFamily="34" charset="0"/>
            </a:endParaRPr>
          </a:p>
        </p:txBody>
      </p:sp>
      <p:sp>
        <p:nvSpPr>
          <p:cNvPr id="52232" name="Rectangle 8"/>
          <p:cNvSpPr>
            <a:spLocks noGrp="1" noChangeArrowheads="1"/>
          </p:cNvSpPr>
          <p:nvPr>
            <p:ph type="body" idx="1"/>
          </p:nvPr>
        </p:nvSpPr>
        <p:spPr>
          <a:xfrm>
            <a:off x="1752600" y="1828800"/>
            <a:ext cx="7086600" cy="4267200"/>
          </a:xfrm>
          <a:noFill/>
          <a:ln/>
        </p:spPr>
        <p:txBody>
          <a:bodyPr/>
          <a:lstStyle/>
          <a:p>
            <a:r>
              <a:rPr lang="en-US" sz="1800"/>
              <a:t>Regarding the </a:t>
            </a:r>
            <a:r>
              <a:rPr lang="en-US" sz="1800" b="1"/>
              <a:t>hydrogeological system of Phylliion Mt.</a:t>
            </a:r>
            <a:r>
              <a:rPr lang="en-US" sz="1800"/>
              <a:t> the following conclusions have been extracted:</a:t>
            </a:r>
          </a:p>
          <a:p>
            <a:pPr lvl="1"/>
            <a:r>
              <a:rPr lang="en-US" sz="1600"/>
              <a:t>The limestone mass of Phylliion Mt., together with the smaller mass of Htouri hill to the south, represent </a:t>
            </a:r>
            <a:r>
              <a:rPr lang="en-US" sz="1600" b="1"/>
              <a:t>two isolated karstic tanks</a:t>
            </a:r>
            <a:r>
              <a:rPr lang="en-US" sz="1600"/>
              <a:t>, which under normal conditions are connected to the aquifer that develops in the unconsolidated post alpine material.</a:t>
            </a:r>
          </a:p>
          <a:p>
            <a:pPr lvl="1"/>
            <a:r>
              <a:rPr lang="en-US" sz="1600"/>
              <a:t>The development of springs west of Htouri hill and north of Phylliion (Mikro Vouno) is the result of the altitudinal difference of the free surface of the unconsolidated material on either side of the limestone masses, in combination with the sudden water velocity reduction at the front of the substratum contact </a:t>
            </a:r>
            <a:r>
              <a:rPr lang="en-US" sz="1600" b="1"/>
              <a:t>between the limestone and the granular material</a:t>
            </a:r>
            <a:r>
              <a:rPr lang="en-US" sz="1600"/>
              <a:t>.</a:t>
            </a:r>
          </a:p>
        </p:txBody>
      </p:sp>
      <p:sp>
        <p:nvSpPr>
          <p:cNvPr id="52233" name="Rectangle 9"/>
          <p:cNvSpPr>
            <a:spLocks noChangeArrowheads="1"/>
          </p:cNvSpPr>
          <p:nvPr/>
        </p:nvSpPr>
        <p:spPr bwMode="auto">
          <a:xfrm>
            <a:off x="228600" y="3505200"/>
            <a:ext cx="1447800" cy="32924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l-GR" sz="1200">
                <a:solidFill>
                  <a:schemeClr val="folHlink"/>
                </a:solidFill>
                <a:latin typeface="Tahoma" pitchFamily="34" charset="0"/>
              </a:rPr>
              <a:t>Introduction</a:t>
            </a:r>
          </a:p>
          <a:p>
            <a:pPr>
              <a:spcBef>
                <a:spcPct val="50000"/>
              </a:spcBef>
            </a:pPr>
            <a:r>
              <a:rPr lang="en-US" sz="1200">
                <a:solidFill>
                  <a:schemeClr val="folHlink"/>
                </a:solidFill>
                <a:latin typeface="Tahoma" pitchFamily="34" charset="0"/>
              </a:rPr>
              <a:t>Water Shortage in Western Thessaly</a:t>
            </a:r>
            <a:endParaRPr lang="el-GR"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Phases of the Research</a:t>
            </a:r>
          </a:p>
          <a:p>
            <a:pPr>
              <a:spcBef>
                <a:spcPct val="50000"/>
              </a:spcBef>
            </a:pPr>
            <a:r>
              <a:rPr lang="el-GR" sz="1200">
                <a:solidFill>
                  <a:srgbClr val="FFFF00"/>
                </a:solidFill>
                <a:latin typeface="Tahoma" pitchFamily="34" charset="0"/>
              </a:rPr>
              <a:t>The karstic aquifer of Phylliion Mt.</a:t>
            </a:r>
          </a:p>
          <a:p>
            <a:pPr>
              <a:spcBef>
                <a:spcPct val="50000"/>
              </a:spcBef>
            </a:pPr>
            <a:r>
              <a:rPr lang="el-GR" sz="1200">
                <a:solidFill>
                  <a:schemeClr val="folHlink"/>
                </a:solidFill>
                <a:latin typeface="Tahoma" pitchFamily="34" charset="0"/>
              </a:rPr>
              <a:t>Prospects for artificial recharge</a:t>
            </a:r>
          </a:p>
          <a:p>
            <a:pPr>
              <a:spcBef>
                <a:spcPct val="50000"/>
              </a:spcBef>
            </a:pPr>
            <a:r>
              <a:rPr lang="el-GR" sz="1200">
                <a:solidFill>
                  <a:schemeClr val="folHlink"/>
                </a:solidFill>
                <a:latin typeface="Tahoma" pitchFamily="34" charset="0"/>
              </a:rPr>
              <a:t>Suggested works</a:t>
            </a:r>
          </a:p>
          <a:p>
            <a:pPr>
              <a:spcBef>
                <a:spcPct val="50000"/>
              </a:spcBef>
            </a:pPr>
            <a:r>
              <a:rPr lang="el-GR" sz="1200">
                <a:solidFill>
                  <a:schemeClr val="folHlink"/>
                </a:solidFill>
                <a:latin typeface="Tahoma" pitchFamily="34" charset="0"/>
              </a:rPr>
              <a:t>Conditions for the protection of the aquifer system</a:t>
            </a:r>
            <a:endParaRPr lang="en-US"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Conclusions</a:t>
            </a:r>
            <a:endParaRPr lang="el-GR" sz="1200">
              <a:solidFill>
                <a:schemeClr val="folHlink"/>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2000"/>
                                  </p:stCondLst>
                                  <p:childTnLst>
                                    <p:set>
                                      <p:cBhvr>
                                        <p:cTn id="6" dur="1" fill="hold">
                                          <p:stCondLst>
                                            <p:cond delay="0"/>
                                          </p:stCondLst>
                                        </p:cTn>
                                        <p:tgtEl>
                                          <p:spTgt spid="52232">
                                            <p:txEl>
                                              <p:pRg st="0" end="0"/>
                                            </p:txEl>
                                          </p:spTgt>
                                        </p:tgtEl>
                                        <p:attrNameLst>
                                          <p:attrName>style.visibility</p:attrName>
                                        </p:attrNameLst>
                                      </p:cBhvr>
                                      <p:to>
                                        <p:strVal val="visible"/>
                                      </p:to>
                                    </p:set>
                                    <p:anim calcmode="lin" valueType="num">
                                      <p:cBhvr>
                                        <p:cTn id="7" dur="500" fill="hold"/>
                                        <p:tgtEl>
                                          <p:spTgt spid="52232">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52232">
                                            <p:txEl>
                                              <p:pRg st="0" end="0"/>
                                            </p:txEl>
                                          </p:spTgt>
                                        </p:tgtEl>
                                        <p:attrNameLst>
                                          <p:attrName>ppt_y</p:attrName>
                                        </p:attrNameLst>
                                      </p:cBhvr>
                                      <p:tavLst>
                                        <p:tav tm="0">
                                          <p:val>
                                            <p:strVal val="#ppt_y-#ppt_h/2"/>
                                          </p:val>
                                        </p:tav>
                                        <p:tav tm="100000">
                                          <p:val>
                                            <p:strVal val="#ppt_y"/>
                                          </p:val>
                                        </p:tav>
                                      </p:tavLst>
                                    </p:anim>
                                    <p:anim calcmode="lin" valueType="num">
                                      <p:cBhvr>
                                        <p:cTn id="9" dur="500" fill="hold"/>
                                        <p:tgtEl>
                                          <p:spTgt spid="52232">
                                            <p:txEl>
                                              <p:pRg st="0" end="0"/>
                                            </p:txEl>
                                          </p:spTgt>
                                        </p:tgtEl>
                                        <p:attrNameLst>
                                          <p:attrName>ppt_w</p:attrName>
                                        </p:attrNameLst>
                                      </p:cBhvr>
                                      <p:tavLst>
                                        <p:tav tm="0">
                                          <p:val>
                                            <p:strVal val="#ppt_w"/>
                                          </p:val>
                                        </p:tav>
                                        <p:tav tm="100000">
                                          <p:val>
                                            <p:strVal val="#ppt_w"/>
                                          </p:val>
                                        </p:tav>
                                      </p:tavLst>
                                    </p:anim>
                                    <p:anim calcmode="lin" valueType="num">
                                      <p:cBhvr>
                                        <p:cTn id="10" dur="500" fill="hold"/>
                                        <p:tgtEl>
                                          <p:spTgt spid="52232">
                                            <p:txEl>
                                              <p:pRg st="0" end="0"/>
                                            </p:txEl>
                                          </p:spTgt>
                                        </p:tgtEl>
                                        <p:attrNameLst>
                                          <p:attrName>ppt_h</p:attrName>
                                        </p:attrNameLst>
                                      </p:cBhvr>
                                      <p:tavLst>
                                        <p:tav tm="0">
                                          <p:val>
                                            <p:fltVal val="0"/>
                                          </p:val>
                                        </p:tav>
                                        <p:tav tm="100000">
                                          <p:val>
                                            <p:strVal val="#ppt_h"/>
                                          </p:val>
                                        </p:tav>
                                      </p:tavLst>
                                    </p:anim>
                                  </p:childTnLst>
                                </p:cTn>
                              </p:par>
                            </p:childTnLst>
                          </p:cTn>
                        </p:par>
                        <p:par>
                          <p:cTn id="11" fill="hold">
                            <p:stCondLst>
                              <p:cond delay="2500"/>
                            </p:stCondLst>
                            <p:childTnLst>
                              <p:par>
                                <p:cTn id="12" presetID="17" presetClass="entr" presetSubtype="1" fill="hold" grpId="0" nodeType="afterEffect">
                                  <p:stCondLst>
                                    <p:cond delay="2000"/>
                                  </p:stCondLst>
                                  <p:childTnLst>
                                    <p:set>
                                      <p:cBhvr>
                                        <p:cTn id="13" dur="1" fill="hold">
                                          <p:stCondLst>
                                            <p:cond delay="0"/>
                                          </p:stCondLst>
                                        </p:cTn>
                                        <p:tgtEl>
                                          <p:spTgt spid="52232">
                                            <p:txEl>
                                              <p:pRg st="1" end="1"/>
                                            </p:txEl>
                                          </p:spTgt>
                                        </p:tgtEl>
                                        <p:attrNameLst>
                                          <p:attrName>style.visibility</p:attrName>
                                        </p:attrNameLst>
                                      </p:cBhvr>
                                      <p:to>
                                        <p:strVal val="visible"/>
                                      </p:to>
                                    </p:set>
                                    <p:anim calcmode="lin" valueType="num">
                                      <p:cBhvr>
                                        <p:cTn id="14" dur="500" fill="hold"/>
                                        <p:tgtEl>
                                          <p:spTgt spid="52232">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52232">
                                            <p:txEl>
                                              <p:pRg st="1" end="1"/>
                                            </p:txEl>
                                          </p:spTgt>
                                        </p:tgtEl>
                                        <p:attrNameLst>
                                          <p:attrName>ppt_y</p:attrName>
                                        </p:attrNameLst>
                                      </p:cBhvr>
                                      <p:tavLst>
                                        <p:tav tm="0">
                                          <p:val>
                                            <p:strVal val="#ppt_y-#ppt_h/2"/>
                                          </p:val>
                                        </p:tav>
                                        <p:tav tm="100000">
                                          <p:val>
                                            <p:strVal val="#ppt_y"/>
                                          </p:val>
                                        </p:tav>
                                      </p:tavLst>
                                    </p:anim>
                                    <p:anim calcmode="lin" valueType="num">
                                      <p:cBhvr>
                                        <p:cTn id="16" dur="500" fill="hold"/>
                                        <p:tgtEl>
                                          <p:spTgt spid="52232">
                                            <p:txEl>
                                              <p:pRg st="1" end="1"/>
                                            </p:txEl>
                                          </p:spTgt>
                                        </p:tgtEl>
                                        <p:attrNameLst>
                                          <p:attrName>ppt_w</p:attrName>
                                        </p:attrNameLst>
                                      </p:cBhvr>
                                      <p:tavLst>
                                        <p:tav tm="0">
                                          <p:val>
                                            <p:strVal val="#ppt_w"/>
                                          </p:val>
                                        </p:tav>
                                        <p:tav tm="100000">
                                          <p:val>
                                            <p:strVal val="#ppt_w"/>
                                          </p:val>
                                        </p:tav>
                                      </p:tavLst>
                                    </p:anim>
                                    <p:anim calcmode="lin" valueType="num">
                                      <p:cBhvr>
                                        <p:cTn id="17" dur="500" fill="hold"/>
                                        <p:tgtEl>
                                          <p:spTgt spid="52232">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5000"/>
                            </p:stCondLst>
                            <p:childTnLst>
                              <p:par>
                                <p:cTn id="19" presetID="17" presetClass="entr" presetSubtype="1" fill="hold" grpId="0" nodeType="afterEffect">
                                  <p:stCondLst>
                                    <p:cond delay="2000"/>
                                  </p:stCondLst>
                                  <p:childTnLst>
                                    <p:set>
                                      <p:cBhvr>
                                        <p:cTn id="20" dur="1" fill="hold">
                                          <p:stCondLst>
                                            <p:cond delay="0"/>
                                          </p:stCondLst>
                                        </p:cTn>
                                        <p:tgtEl>
                                          <p:spTgt spid="52232">
                                            <p:txEl>
                                              <p:pRg st="2" end="2"/>
                                            </p:txEl>
                                          </p:spTgt>
                                        </p:tgtEl>
                                        <p:attrNameLst>
                                          <p:attrName>style.visibility</p:attrName>
                                        </p:attrNameLst>
                                      </p:cBhvr>
                                      <p:to>
                                        <p:strVal val="visible"/>
                                      </p:to>
                                    </p:set>
                                    <p:anim calcmode="lin" valueType="num">
                                      <p:cBhvr>
                                        <p:cTn id="21" dur="500" fill="hold"/>
                                        <p:tgtEl>
                                          <p:spTgt spid="52232">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52232">
                                            <p:txEl>
                                              <p:pRg st="2" end="2"/>
                                            </p:txEl>
                                          </p:spTgt>
                                        </p:tgtEl>
                                        <p:attrNameLst>
                                          <p:attrName>ppt_y</p:attrName>
                                        </p:attrNameLst>
                                      </p:cBhvr>
                                      <p:tavLst>
                                        <p:tav tm="0">
                                          <p:val>
                                            <p:strVal val="#ppt_y-#ppt_h/2"/>
                                          </p:val>
                                        </p:tav>
                                        <p:tav tm="100000">
                                          <p:val>
                                            <p:strVal val="#ppt_y"/>
                                          </p:val>
                                        </p:tav>
                                      </p:tavLst>
                                    </p:anim>
                                    <p:anim calcmode="lin" valueType="num">
                                      <p:cBhvr>
                                        <p:cTn id="23" dur="500" fill="hold"/>
                                        <p:tgtEl>
                                          <p:spTgt spid="52232">
                                            <p:txEl>
                                              <p:pRg st="2" end="2"/>
                                            </p:txEl>
                                          </p:spTgt>
                                        </p:tgtEl>
                                        <p:attrNameLst>
                                          <p:attrName>ppt_w</p:attrName>
                                        </p:attrNameLst>
                                      </p:cBhvr>
                                      <p:tavLst>
                                        <p:tav tm="0">
                                          <p:val>
                                            <p:strVal val="#ppt_w"/>
                                          </p:val>
                                        </p:tav>
                                        <p:tav tm="100000">
                                          <p:val>
                                            <p:strVal val="#ppt_w"/>
                                          </p:val>
                                        </p:tav>
                                      </p:tavLst>
                                    </p:anim>
                                    <p:anim calcmode="lin" valueType="num">
                                      <p:cBhvr>
                                        <p:cTn id="24" dur="500" fill="hold"/>
                                        <p:tgtEl>
                                          <p:spTgt spid="52232">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2" grpId="0" build="p" bldLvl="3" autoUpdateAnimBg="0" advAuto="200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18AFF31C-C6A7-42C1-B513-32AFC284FDD1}" type="slidenum">
              <a:rPr lang="el-GR"/>
              <a:pPr/>
              <a:t>21</a:t>
            </a:fld>
            <a:endParaRPr lang="el-GR"/>
          </a:p>
        </p:txBody>
      </p:sp>
      <p:sp>
        <p:nvSpPr>
          <p:cNvPr id="50178" name="Rectangle 2"/>
          <p:cNvSpPr>
            <a:spLocks noGrp="1" noChangeArrowheads="1"/>
          </p:cNvSpPr>
          <p:nvPr>
            <p:ph type="title"/>
          </p:nvPr>
        </p:nvSpPr>
        <p:spPr>
          <a:xfrm>
            <a:off x="1752600" y="457200"/>
            <a:ext cx="7239000" cy="914400"/>
          </a:xfrm>
        </p:spPr>
        <p:txBody>
          <a:bodyPr/>
          <a:lstStyle/>
          <a:p>
            <a:pPr algn="r"/>
            <a:r>
              <a:rPr lang="en-US" sz="2400" b="1">
                <a:solidFill>
                  <a:srgbClr val="0000FF"/>
                </a:solidFill>
              </a:rPr>
              <a:t>The karstic aquifer</a:t>
            </a:r>
            <a:br>
              <a:rPr lang="en-US" sz="2400" b="1">
                <a:solidFill>
                  <a:srgbClr val="0000FF"/>
                </a:solidFill>
              </a:rPr>
            </a:br>
            <a:r>
              <a:rPr lang="en-US" sz="2400" b="1">
                <a:solidFill>
                  <a:srgbClr val="0000FF"/>
                </a:solidFill>
              </a:rPr>
              <a:t>of Phylliion Mt.</a:t>
            </a:r>
            <a:endParaRPr lang="el-GR" sz="2400" b="1">
              <a:solidFill>
                <a:srgbClr val="0000FF"/>
              </a:solidFill>
            </a:endParaRPr>
          </a:p>
        </p:txBody>
      </p:sp>
      <p:graphicFrame>
        <p:nvGraphicFramePr>
          <p:cNvPr id="50179" name="Object 3"/>
          <p:cNvGraphicFramePr>
            <a:graphicFrameLocks noChangeAspect="1"/>
          </p:cNvGraphicFramePr>
          <p:nvPr/>
        </p:nvGraphicFramePr>
        <p:xfrm>
          <a:off x="685800" y="609600"/>
          <a:ext cx="288925" cy="533400"/>
        </p:xfrm>
        <a:graphic>
          <a:graphicData uri="http://schemas.openxmlformats.org/presentationml/2006/ole">
            <p:oleObj spid="_x0000_s50179" name="CorelDRAW" r:id="rId3" imgW="493560" imgH="911520" progId="CorelDRAW.Graphic.9">
              <p:embed/>
            </p:oleObj>
          </a:graphicData>
        </a:graphic>
      </p:graphicFrame>
      <p:sp>
        <p:nvSpPr>
          <p:cNvPr id="50180" name="Text Box 4"/>
          <p:cNvSpPr txBox="1">
            <a:spLocks noChangeArrowheads="1"/>
          </p:cNvSpPr>
          <p:nvPr/>
        </p:nvSpPr>
        <p:spPr bwMode="auto">
          <a:xfrm>
            <a:off x="420688" y="1143000"/>
            <a:ext cx="1027112" cy="822325"/>
          </a:xfrm>
          <a:prstGeom prst="rect">
            <a:avLst/>
          </a:prstGeom>
          <a:noFill/>
          <a:ln w="9525">
            <a:noFill/>
            <a:miter lim="800000"/>
            <a:headEnd/>
            <a:tailEnd/>
          </a:ln>
          <a:effectLst/>
        </p:spPr>
        <p:txBody>
          <a:bodyPr wrap="none">
            <a:spAutoFit/>
          </a:bodyPr>
          <a:lstStyle/>
          <a:p>
            <a:r>
              <a:rPr lang="en-US" sz="1200">
                <a:solidFill>
                  <a:srgbClr val="0000FF"/>
                </a:solidFill>
                <a:latin typeface="Tahoma" pitchFamily="34" charset="0"/>
              </a:rPr>
              <a:t>National</a:t>
            </a:r>
          </a:p>
          <a:p>
            <a:r>
              <a:rPr lang="en-US" sz="1200">
                <a:solidFill>
                  <a:srgbClr val="0000FF"/>
                </a:solidFill>
                <a:latin typeface="Tahoma" pitchFamily="34" charset="0"/>
              </a:rPr>
              <a:t>Kapodistrian</a:t>
            </a:r>
          </a:p>
          <a:p>
            <a:r>
              <a:rPr lang="en-US" sz="1200">
                <a:solidFill>
                  <a:srgbClr val="0000FF"/>
                </a:solidFill>
                <a:latin typeface="Tahoma" pitchFamily="34" charset="0"/>
              </a:rPr>
              <a:t>University of</a:t>
            </a:r>
          </a:p>
          <a:p>
            <a:r>
              <a:rPr lang="en-US" sz="1200">
                <a:solidFill>
                  <a:srgbClr val="0000FF"/>
                </a:solidFill>
                <a:latin typeface="Tahoma" pitchFamily="34" charset="0"/>
              </a:rPr>
              <a:t>Athens</a:t>
            </a:r>
            <a:endParaRPr lang="el-GR" sz="1200">
              <a:solidFill>
                <a:srgbClr val="0000FF"/>
              </a:solidFill>
              <a:latin typeface="Tahoma" pitchFamily="34" charset="0"/>
            </a:endParaRPr>
          </a:p>
        </p:txBody>
      </p:sp>
      <p:sp>
        <p:nvSpPr>
          <p:cNvPr id="50184" name="Rectangle 8"/>
          <p:cNvSpPr>
            <a:spLocks noGrp="1" noChangeArrowheads="1"/>
          </p:cNvSpPr>
          <p:nvPr>
            <p:ph type="body" idx="1"/>
          </p:nvPr>
        </p:nvSpPr>
        <p:spPr>
          <a:xfrm>
            <a:off x="1752600" y="1828800"/>
            <a:ext cx="7086600" cy="4267200"/>
          </a:xfrm>
          <a:noFill/>
          <a:ln/>
        </p:spPr>
        <p:txBody>
          <a:bodyPr/>
          <a:lstStyle/>
          <a:p>
            <a:pPr lvl="1"/>
            <a:r>
              <a:rPr lang="en-US" sz="1600"/>
              <a:t>At Htouri hill, under normal conditions water flows from the east through the unconsolidated aquifer and discharge to the west, while the same phenomenon is observed at Phylliion mt., but with a south towards north direction.</a:t>
            </a:r>
          </a:p>
          <a:p>
            <a:pPr lvl="1"/>
            <a:r>
              <a:rPr lang="en-US" sz="1600"/>
              <a:t>Practically, the </a:t>
            </a:r>
            <a:r>
              <a:rPr lang="en-US" sz="1600" b="1"/>
              <a:t>two limestone masses are just</a:t>
            </a:r>
            <a:r>
              <a:rPr lang="en-US" sz="1600"/>
              <a:t> </a:t>
            </a:r>
            <a:r>
              <a:rPr lang="en-US" sz="1600" b="1"/>
              <a:t>two open tanks of high water conductivity</a:t>
            </a:r>
            <a:r>
              <a:rPr lang="en-US" sz="1600"/>
              <a:t> that intercalate in the continuous underground draining of the plain surface through the unconsolidated aquifer.</a:t>
            </a:r>
          </a:p>
          <a:p>
            <a:pPr lvl="1"/>
            <a:r>
              <a:rPr lang="en-US" sz="1600"/>
              <a:t>The charging quantities of the karstic aquifers are mainly controlled by the unconsolidated aquifer and in a smaller scale by the atmospheric precipitation.</a:t>
            </a:r>
          </a:p>
          <a:p>
            <a:pPr lvl="1"/>
            <a:r>
              <a:rPr lang="en-US" sz="1600"/>
              <a:t>Before overexploitation, the piezometry of the unconsolidated aquifer presented a double function. </a:t>
            </a:r>
            <a:r>
              <a:rPr lang="en-US" sz="1600" b="1"/>
              <a:t>During the dry period</a:t>
            </a:r>
            <a:r>
              <a:rPr lang="en-US" sz="1600"/>
              <a:t> the aquifer was charged by the karstic aquifer, due to the use of water from the post-alpine table, while </a:t>
            </a:r>
            <a:r>
              <a:rPr lang="en-US" sz="1600" b="1"/>
              <a:t>during the wet period</a:t>
            </a:r>
            <a:r>
              <a:rPr lang="en-US" sz="1600"/>
              <a:t> the karstic aquifer was replenished by the unconsolidated aquifer.</a:t>
            </a:r>
          </a:p>
        </p:txBody>
      </p:sp>
      <p:sp>
        <p:nvSpPr>
          <p:cNvPr id="50185" name="Rectangle 9"/>
          <p:cNvSpPr>
            <a:spLocks noChangeArrowheads="1"/>
          </p:cNvSpPr>
          <p:nvPr/>
        </p:nvSpPr>
        <p:spPr bwMode="auto">
          <a:xfrm>
            <a:off x="228600" y="3505200"/>
            <a:ext cx="1447800" cy="32924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l-GR" sz="1200">
                <a:solidFill>
                  <a:schemeClr val="folHlink"/>
                </a:solidFill>
                <a:latin typeface="Tahoma" pitchFamily="34" charset="0"/>
              </a:rPr>
              <a:t>Introduction</a:t>
            </a:r>
          </a:p>
          <a:p>
            <a:pPr>
              <a:spcBef>
                <a:spcPct val="50000"/>
              </a:spcBef>
            </a:pPr>
            <a:r>
              <a:rPr lang="en-US" sz="1200">
                <a:solidFill>
                  <a:schemeClr val="folHlink"/>
                </a:solidFill>
                <a:latin typeface="Tahoma" pitchFamily="34" charset="0"/>
              </a:rPr>
              <a:t>Water Shortage in Western Thessaly</a:t>
            </a:r>
            <a:endParaRPr lang="el-GR"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Phases of the Research</a:t>
            </a:r>
          </a:p>
          <a:p>
            <a:pPr>
              <a:spcBef>
                <a:spcPct val="50000"/>
              </a:spcBef>
            </a:pPr>
            <a:r>
              <a:rPr lang="el-GR" sz="1200">
                <a:solidFill>
                  <a:srgbClr val="FFFF00"/>
                </a:solidFill>
                <a:latin typeface="Tahoma" pitchFamily="34" charset="0"/>
              </a:rPr>
              <a:t>The karstic aquifer of Phylliion Mt.</a:t>
            </a:r>
          </a:p>
          <a:p>
            <a:pPr>
              <a:spcBef>
                <a:spcPct val="50000"/>
              </a:spcBef>
            </a:pPr>
            <a:r>
              <a:rPr lang="el-GR" sz="1200">
                <a:solidFill>
                  <a:schemeClr val="folHlink"/>
                </a:solidFill>
                <a:latin typeface="Tahoma" pitchFamily="34" charset="0"/>
              </a:rPr>
              <a:t>Prospects for artificial recharge</a:t>
            </a:r>
          </a:p>
          <a:p>
            <a:pPr>
              <a:spcBef>
                <a:spcPct val="50000"/>
              </a:spcBef>
            </a:pPr>
            <a:r>
              <a:rPr lang="el-GR" sz="1200">
                <a:solidFill>
                  <a:schemeClr val="folHlink"/>
                </a:solidFill>
                <a:latin typeface="Tahoma" pitchFamily="34" charset="0"/>
              </a:rPr>
              <a:t>Suggested works</a:t>
            </a:r>
          </a:p>
          <a:p>
            <a:pPr>
              <a:spcBef>
                <a:spcPct val="50000"/>
              </a:spcBef>
            </a:pPr>
            <a:r>
              <a:rPr lang="el-GR" sz="1200">
                <a:solidFill>
                  <a:schemeClr val="folHlink"/>
                </a:solidFill>
                <a:latin typeface="Tahoma" pitchFamily="34" charset="0"/>
              </a:rPr>
              <a:t>Conditions for the protection of the aquifer system</a:t>
            </a:r>
            <a:endParaRPr lang="en-US"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Conclusions</a:t>
            </a:r>
            <a:endParaRPr lang="el-GR" sz="1200">
              <a:solidFill>
                <a:schemeClr val="folHlink"/>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2000"/>
                                  </p:stCondLst>
                                  <p:childTnLst>
                                    <p:set>
                                      <p:cBhvr>
                                        <p:cTn id="6" dur="1" fill="hold">
                                          <p:stCondLst>
                                            <p:cond delay="0"/>
                                          </p:stCondLst>
                                        </p:cTn>
                                        <p:tgtEl>
                                          <p:spTgt spid="50184">
                                            <p:txEl>
                                              <p:pRg st="0" end="0"/>
                                            </p:txEl>
                                          </p:spTgt>
                                        </p:tgtEl>
                                        <p:attrNameLst>
                                          <p:attrName>style.visibility</p:attrName>
                                        </p:attrNameLst>
                                      </p:cBhvr>
                                      <p:to>
                                        <p:strVal val="visible"/>
                                      </p:to>
                                    </p:set>
                                    <p:anim calcmode="lin" valueType="num">
                                      <p:cBhvr>
                                        <p:cTn id="7" dur="500" fill="hold"/>
                                        <p:tgtEl>
                                          <p:spTgt spid="50184">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50184">
                                            <p:txEl>
                                              <p:pRg st="0" end="0"/>
                                            </p:txEl>
                                          </p:spTgt>
                                        </p:tgtEl>
                                        <p:attrNameLst>
                                          <p:attrName>ppt_y</p:attrName>
                                        </p:attrNameLst>
                                      </p:cBhvr>
                                      <p:tavLst>
                                        <p:tav tm="0">
                                          <p:val>
                                            <p:strVal val="#ppt_y-#ppt_h/2"/>
                                          </p:val>
                                        </p:tav>
                                        <p:tav tm="100000">
                                          <p:val>
                                            <p:strVal val="#ppt_y"/>
                                          </p:val>
                                        </p:tav>
                                      </p:tavLst>
                                    </p:anim>
                                    <p:anim calcmode="lin" valueType="num">
                                      <p:cBhvr>
                                        <p:cTn id="9" dur="500" fill="hold"/>
                                        <p:tgtEl>
                                          <p:spTgt spid="50184">
                                            <p:txEl>
                                              <p:pRg st="0" end="0"/>
                                            </p:txEl>
                                          </p:spTgt>
                                        </p:tgtEl>
                                        <p:attrNameLst>
                                          <p:attrName>ppt_w</p:attrName>
                                        </p:attrNameLst>
                                      </p:cBhvr>
                                      <p:tavLst>
                                        <p:tav tm="0">
                                          <p:val>
                                            <p:strVal val="#ppt_w"/>
                                          </p:val>
                                        </p:tav>
                                        <p:tav tm="100000">
                                          <p:val>
                                            <p:strVal val="#ppt_w"/>
                                          </p:val>
                                        </p:tav>
                                      </p:tavLst>
                                    </p:anim>
                                    <p:anim calcmode="lin" valueType="num">
                                      <p:cBhvr>
                                        <p:cTn id="10" dur="500" fill="hold"/>
                                        <p:tgtEl>
                                          <p:spTgt spid="50184">
                                            <p:txEl>
                                              <p:pRg st="0" end="0"/>
                                            </p:txEl>
                                          </p:spTgt>
                                        </p:tgtEl>
                                        <p:attrNameLst>
                                          <p:attrName>ppt_h</p:attrName>
                                        </p:attrNameLst>
                                      </p:cBhvr>
                                      <p:tavLst>
                                        <p:tav tm="0">
                                          <p:val>
                                            <p:fltVal val="0"/>
                                          </p:val>
                                        </p:tav>
                                        <p:tav tm="100000">
                                          <p:val>
                                            <p:strVal val="#ppt_h"/>
                                          </p:val>
                                        </p:tav>
                                      </p:tavLst>
                                    </p:anim>
                                  </p:childTnLst>
                                </p:cTn>
                              </p:par>
                            </p:childTnLst>
                          </p:cTn>
                        </p:par>
                        <p:par>
                          <p:cTn id="11" fill="hold">
                            <p:stCondLst>
                              <p:cond delay="2500"/>
                            </p:stCondLst>
                            <p:childTnLst>
                              <p:par>
                                <p:cTn id="12" presetID="17" presetClass="entr" presetSubtype="1" fill="hold" grpId="0" nodeType="afterEffect">
                                  <p:stCondLst>
                                    <p:cond delay="2000"/>
                                  </p:stCondLst>
                                  <p:childTnLst>
                                    <p:set>
                                      <p:cBhvr>
                                        <p:cTn id="13" dur="1" fill="hold">
                                          <p:stCondLst>
                                            <p:cond delay="0"/>
                                          </p:stCondLst>
                                        </p:cTn>
                                        <p:tgtEl>
                                          <p:spTgt spid="50184">
                                            <p:txEl>
                                              <p:pRg st="1" end="1"/>
                                            </p:txEl>
                                          </p:spTgt>
                                        </p:tgtEl>
                                        <p:attrNameLst>
                                          <p:attrName>style.visibility</p:attrName>
                                        </p:attrNameLst>
                                      </p:cBhvr>
                                      <p:to>
                                        <p:strVal val="visible"/>
                                      </p:to>
                                    </p:set>
                                    <p:anim calcmode="lin" valueType="num">
                                      <p:cBhvr>
                                        <p:cTn id="14" dur="500" fill="hold"/>
                                        <p:tgtEl>
                                          <p:spTgt spid="50184">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50184">
                                            <p:txEl>
                                              <p:pRg st="1" end="1"/>
                                            </p:txEl>
                                          </p:spTgt>
                                        </p:tgtEl>
                                        <p:attrNameLst>
                                          <p:attrName>ppt_y</p:attrName>
                                        </p:attrNameLst>
                                      </p:cBhvr>
                                      <p:tavLst>
                                        <p:tav tm="0">
                                          <p:val>
                                            <p:strVal val="#ppt_y-#ppt_h/2"/>
                                          </p:val>
                                        </p:tav>
                                        <p:tav tm="100000">
                                          <p:val>
                                            <p:strVal val="#ppt_y"/>
                                          </p:val>
                                        </p:tav>
                                      </p:tavLst>
                                    </p:anim>
                                    <p:anim calcmode="lin" valueType="num">
                                      <p:cBhvr>
                                        <p:cTn id="16" dur="500" fill="hold"/>
                                        <p:tgtEl>
                                          <p:spTgt spid="50184">
                                            <p:txEl>
                                              <p:pRg st="1" end="1"/>
                                            </p:txEl>
                                          </p:spTgt>
                                        </p:tgtEl>
                                        <p:attrNameLst>
                                          <p:attrName>ppt_w</p:attrName>
                                        </p:attrNameLst>
                                      </p:cBhvr>
                                      <p:tavLst>
                                        <p:tav tm="0">
                                          <p:val>
                                            <p:strVal val="#ppt_w"/>
                                          </p:val>
                                        </p:tav>
                                        <p:tav tm="100000">
                                          <p:val>
                                            <p:strVal val="#ppt_w"/>
                                          </p:val>
                                        </p:tav>
                                      </p:tavLst>
                                    </p:anim>
                                    <p:anim calcmode="lin" valueType="num">
                                      <p:cBhvr>
                                        <p:cTn id="17" dur="500" fill="hold"/>
                                        <p:tgtEl>
                                          <p:spTgt spid="50184">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5000"/>
                            </p:stCondLst>
                            <p:childTnLst>
                              <p:par>
                                <p:cTn id="19" presetID="17" presetClass="entr" presetSubtype="1" fill="hold" grpId="0" nodeType="afterEffect">
                                  <p:stCondLst>
                                    <p:cond delay="2000"/>
                                  </p:stCondLst>
                                  <p:childTnLst>
                                    <p:set>
                                      <p:cBhvr>
                                        <p:cTn id="20" dur="1" fill="hold">
                                          <p:stCondLst>
                                            <p:cond delay="0"/>
                                          </p:stCondLst>
                                        </p:cTn>
                                        <p:tgtEl>
                                          <p:spTgt spid="50184">
                                            <p:txEl>
                                              <p:pRg st="2" end="2"/>
                                            </p:txEl>
                                          </p:spTgt>
                                        </p:tgtEl>
                                        <p:attrNameLst>
                                          <p:attrName>style.visibility</p:attrName>
                                        </p:attrNameLst>
                                      </p:cBhvr>
                                      <p:to>
                                        <p:strVal val="visible"/>
                                      </p:to>
                                    </p:set>
                                    <p:anim calcmode="lin" valueType="num">
                                      <p:cBhvr>
                                        <p:cTn id="21" dur="500" fill="hold"/>
                                        <p:tgtEl>
                                          <p:spTgt spid="50184">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50184">
                                            <p:txEl>
                                              <p:pRg st="2" end="2"/>
                                            </p:txEl>
                                          </p:spTgt>
                                        </p:tgtEl>
                                        <p:attrNameLst>
                                          <p:attrName>ppt_y</p:attrName>
                                        </p:attrNameLst>
                                      </p:cBhvr>
                                      <p:tavLst>
                                        <p:tav tm="0">
                                          <p:val>
                                            <p:strVal val="#ppt_y-#ppt_h/2"/>
                                          </p:val>
                                        </p:tav>
                                        <p:tav tm="100000">
                                          <p:val>
                                            <p:strVal val="#ppt_y"/>
                                          </p:val>
                                        </p:tav>
                                      </p:tavLst>
                                    </p:anim>
                                    <p:anim calcmode="lin" valueType="num">
                                      <p:cBhvr>
                                        <p:cTn id="23" dur="500" fill="hold"/>
                                        <p:tgtEl>
                                          <p:spTgt spid="50184">
                                            <p:txEl>
                                              <p:pRg st="2" end="2"/>
                                            </p:txEl>
                                          </p:spTgt>
                                        </p:tgtEl>
                                        <p:attrNameLst>
                                          <p:attrName>ppt_w</p:attrName>
                                        </p:attrNameLst>
                                      </p:cBhvr>
                                      <p:tavLst>
                                        <p:tav tm="0">
                                          <p:val>
                                            <p:strVal val="#ppt_w"/>
                                          </p:val>
                                        </p:tav>
                                        <p:tav tm="100000">
                                          <p:val>
                                            <p:strVal val="#ppt_w"/>
                                          </p:val>
                                        </p:tav>
                                      </p:tavLst>
                                    </p:anim>
                                    <p:anim calcmode="lin" valueType="num">
                                      <p:cBhvr>
                                        <p:cTn id="24" dur="500" fill="hold"/>
                                        <p:tgtEl>
                                          <p:spTgt spid="50184">
                                            <p:txEl>
                                              <p:pRg st="2" end="2"/>
                                            </p:txEl>
                                          </p:spTgt>
                                        </p:tgtEl>
                                        <p:attrNameLst>
                                          <p:attrName>ppt_h</p:attrName>
                                        </p:attrNameLst>
                                      </p:cBhvr>
                                      <p:tavLst>
                                        <p:tav tm="0">
                                          <p:val>
                                            <p:fltVal val="0"/>
                                          </p:val>
                                        </p:tav>
                                        <p:tav tm="100000">
                                          <p:val>
                                            <p:strVal val="#ppt_h"/>
                                          </p:val>
                                        </p:tav>
                                      </p:tavLst>
                                    </p:anim>
                                  </p:childTnLst>
                                </p:cTn>
                              </p:par>
                            </p:childTnLst>
                          </p:cTn>
                        </p:par>
                        <p:par>
                          <p:cTn id="25" fill="hold">
                            <p:stCondLst>
                              <p:cond delay="7500"/>
                            </p:stCondLst>
                            <p:childTnLst>
                              <p:par>
                                <p:cTn id="26" presetID="17" presetClass="entr" presetSubtype="1" fill="hold" grpId="0" nodeType="afterEffect">
                                  <p:stCondLst>
                                    <p:cond delay="2000"/>
                                  </p:stCondLst>
                                  <p:childTnLst>
                                    <p:set>
                                      <p:cBhvr>
                                        <p:cTn id="27" dur="1" fill="hold">
                                          <p:stCondLst>
                                            <p:cond delay="0"/>
                                          </p:stCondLst>
                                        </p:cTn>
                                        <p:tgtEl>
                                          <p:spTgt spid="50184">
                                            <p:txEl>
                                              <p:pRg st="3" end="3"/>
                                            </p:txEl>
                                          </p:spTgt>
                                        </p:tgtEl>
                                        <p:attrNameLst>
                                          <p:attrName>style.visibility</p:attrName>
                                        </p:attrNameLst>
                                      </p:cBhvr>
                                      <p:to>
                                        <p:strVal val="visible"/>
                                      </p:to>
                                    </p:set>
                                    <p:anim calcmode="lin" valueType="num">
                                      <p:cBhvr>
                                        <p:cTn id="28" dur="500" fill="hold"/>
                                        <p:tgtEl>
                                          <p:spTgt spid="50184">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50184">
                                            <p:txEl>
                                              <p:pRg st="3" end="3"/>
                                            </p:txEl>
                                          </p:spTgt>
                                        </p:tgtEl>
                                        <p:attrNameLst>
                                          <p:attrName>ppt_y</p:attrName>
                                        </p:attrNameLst>
                                      </p:cBhvr>
                                      <p:tavLst>
                                        <p:tav tm="0">
                                          <p:val>
                                            <p:strVal val="#ppt_y-#ppt_h/2"/>
                                          </p:val>
                                        </p:tav>
                                        <p:tav tm="100000">
                                          <p:val>
                                            <p:strVal val="#ppt_y"/>
                                          </p:val>
                                        </p:tav>
                                      </p:tavLst>
                                    </p:anim>
                                    <p:anim calcmode="lin" valueType="num">
                                      <p:cBhvr>
                                        <p:cTn id="30" dur="500" fill="hold"/>
                                        <p:tgtEl>
                                          <p:spTgt spid="50184">
                                            <p:txEl>
                                              <p:pRg st="3" end="3"/>
                                            </p:txEl>
                                          </p:spTgt>
                                        </p:tgtEl>
                                        <p:attrNameLst>
                                          <p:attrName>ppt_w</p:attrName>
                                        </p:attrNameLst>
                                      </p:cBhvr>
                                      <p:tavLst>
                                        <p:tav tm="0">
                                          <p:val>
                                            <p:strVal val="#ppt_w"/>
                                          </p:val>
                                        </p:tav>
                                        <p:tav tm="100000">
                                          <p:val>
                                            <p:strVal val="#ppt_w"/>
                                          </p:val>
                                        </p:tav>
                                      </p:tavLst>
                                    </p:anim>
                                    <p:anim calcmode="lin" valueType="num">
                                      <p:cBhvr>
                                        <p:cTn id="31" dur="500" fill="hold"/>
                                        <p:tgtEl>
                                          <p:spTgt spid="50184">
                                            <p:txEl>
                                              <p:pRg st="3" end="3"/>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4" grpId="0" build="p" bldLvl="3" autoUpdateAnimBg="0" advAuto="200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10DEA344-A22C-45B7-8078-6F300A68D5AC}" type="slidenum">
              <a:rPr lang="el-GR"/>
              <a:pPr/>
              <a:t>22</a:t>
            </a:fld>
            <a:endParaRPr lang="el-GR"/>
          </a:p>
        </p:txBody>
      </p:sp>
      <p:sp>
        <p:nvSpPr>
          <p:cNvPr id="51202" name="Rectangle 2"/>
          <p:cNvSpPr>
            <a:spLocks noGrp="1" noChangeArrowheads="1"/>
          </p:cNvSpPr>
          <p:nvPr>
            <p:ph type="title"/>
          </p:nvPr>
        </p:nvSpPr>
        <p:spPr>
          <a:xfrm>
            <a:off x="1752600" y="457200"/>
            <a:ext cx="7239000" cy="914400"/>
          </a:xfrm>
        </p:spPr>
        <p:txBody>
          <a:bodyPr/>
          <a:lstStyle/>
          <a:p>
            <a:pPr algn="r"/>
            <a:r>
              <a:rPr lang="en-US" sz="2400" b="1">
                <a:solidFill>
                  <a:srgbClr val="0000FF"/>
                </a:solidFill>
              </a:rPr>
              <a:t>The karstic aquifer</a:t>
            </a:r>
            <a:br>
              <a:rPr lang="en-US" sz="2400" b="1">
                <a:solidFill>
                  <a:srgbClr val="0000FF"/>
                </a:solidFill>
              </a:rPr>
            </a:br>
            <a:r>
              <a:rPr lang="en-US" sz="2400" b="1">
                <a:solidFill>
                  <a:srgbClr val="0000FF"/>
                </a:solidFill>
              </a:rPr>
              <a:t>of Phylliion Mt.</a:t>
            </a:r>
            <a:endParaRPr lang="el-GR" sz="2400" b="1">
              <a:solidFill>
                <a:srgbClr val="0000FF"/>
              </a:solidFill>
            </a:endParaRPr>
          </a:p>
        </p:txBody>
      </p:sp>
      <p:graphicFrame>
        <p:nvGraphicFramePr>
          <p:cNvPr id="51203" name="Object 3"/>
          <p:cNvGraphicFramePr>
            <a:graphicFrameLocks noChangeAspect="1"/>
          </p:cNvGraphicFramePr>
          <p:nvPr/>
        </p:nvGraphicFramePr>
        <p:xfrm>
          <a:off x="685800" y="609600"/>
          <a:ext cx="288925" cy="533400"/>
        </p:xfrm>
        <a:graphic>
          <a:graphicData uri="http://schemas.openxmlformats.org/presentationml/2006/ole">
            <p:oleObj spid="_x0000_s51203" name="CorelDRAW" r:id="rId3" imgW="493560" imgH="911520" progId="CorelDRAW.Graphic.9">
              <p:embed/>
            </p:oleObj>
          </a:graphicData>
        </a:graphic>
      </p:graphicFrame>
      <p:sp>
        <p:nvSpPr>
          <p:cNvPr id="51204" name="Text Box 4"/>
          <p:cNvSpPr txBox="1">
            <a:spLocks noChangeArrowheads="1"/>
          </p:cNvSpPr>
          <p:nvPr/>
        </p:nvSpPr>
        <p:spPr bwMode="auto">
          <a:xfrm>
            <a:off x="420688" y="1143000"/>
            <a:ext cx="1027112" cy="822325"/>
          </a:xfrm>
          <a:prstGeom prst="rect">
            <a:avLst/>
          </a:prstGeom>
          <a:noFill/>
          <a:ln w="9525">
            <a:noFill/>
            <a:miter lim="800000"/>
            <a:headEnd/>
            <a:tailEnd/>
          </a:ln>
          <a:effectLst/>
        </p:spPr>
        <p:txBody>
          <a:bodyPr wrap="none">
            <a:spAutoFit/>
          </a:bodyPr>
          <a:lstStyle/>
          <a:p>
            <a:r>
              <a:rPr lang="en-US" sz="1200">
                <a:solidFill>
                  <a:srgbClr val="0000FF"/>
                </a:solidFill>
                <a:latin typeface="Tahoma" pitchFamily="34" charset="0"/>
              </a:rPr>
              <a:t>National</a:t>
            </a:r>
          </a:p>
          <a:p>
            <a:r>
              <a:rPr lang="en-US" sz="1200">
                <a:solidFill>
                  <a:srgbClr val="0000FF"/>
                </a:solidFill>
                <a:latin typeface="Tahoma" pitchFamily="34" charset="0"/>
              </a:rPr>
              <a:t>Kapodistrian</a:t>
            </a:r>
          </a:p>
          <a:p>
            <a:r>
              <a:rPr lang="en-US" sz="1200">
                <a:solidFill>
                  <a:srgbClr val="0000FF"/>
                </a:solidFill>
                <a:latin typeface="Tahoma" pitchFamily="34" charset="0"/>
              </a:rPr>
              <a:t>University of</a:t>
            </a:r>
          </a:p>
          <a:p>
            <a:r>
              <a:rPr lang="en-US" sz="1200">
                <a:solidFill>
                  <a:srgbClr val="0000FF"/>
                </a:solidFill>
                <a:latin typeface="Tahoma" pitchFamily="34" charset="0"/>
              </a:rPr>
              <a:t>Athens</a:t>
            </a:r>
            <a:endParaRPr lang="el-GR" sz="1200">
              <a:solidFill>
                <a:srgbClr val="0000FF"/>
              </a:solidFill>
              <a:latin typeface="Tahoma" pitchFamily="34" charset="0"/>
            </a:endParaRPr>
          </a:p>
        </p:txBody>
      </p:sp>
      <p:sp>
        <p:nvSpPr>
          <p:cNvPr id="51208" name="Rectangle 8"/>
          <p:cNvSpPr>
            <a:spLocks noGrp="1" noChangeArrowheads="1"/>
          </p:cNvSpPr>
          <p:nvPr>
            <p:ph type="body" idx="1"/>
          </p:nvPr>
        </p:nvSpPr>
        <p:spPr>
          <a:xfrm>
            <a:off x="1752600" y="1828800"/>
            <a:ext cx="7086600" cy="4267200"/>
          </a:xfrm>
          <a:noFill/>
          <a:ln/>
        </p:spPr>
        <p:txBody>
          <a:bodyPr/>
          <a:lstStyle/>
          <a:p>
            <a:pPr lvl="1"/>
            <a:r>
              <a:rPr lang="en-US" sz="1600"/>
              <a:t>Today, taking into account the disturbance of this balance and the fact that the water loss in the karstic aquifer is not replaced but increases annually, its double function and the charging route from the karstic aquifer towards the unconsolidated aquifer has stopped, as we are going through a period of low water supply.</a:t>
            </a:r>
          </a:p>
          <a:p>
            <a:pPr lvl="1"/>
            <a:r>
              <a:rPr lang="en-US" sz="1600"/>
              <a:t>The replacement of the Phylliion karstic tank supplies is expected to restore the reverse flow direction towards the unconsolidated aquifer (this time during the wet period where the recharge will take place), from the moment that the level in the limestone will reach the level of the unconsolidated aquifer and until the operation of the Mikro Vouno springs is restored. This fact will have as a result the reduction of the rate of rise of the water table in the limestone, since the inflowing quantities will also have to cover the loss within the unconsolidated aquifer.</a:t>
            </a:r>
          </a:p>
        </p:txBody>
      </p:sp>
      <p:sp>
        <p:nvSpPr>
          <p:cNvPr id="51209" name="Rectangle 9"/>
          <p:cNvSpPr>
            <a:spLocks noChangeArrowheads="1"/>
          </p:cNvSpPr>
          <p:nvPr/>
        </p:nvSpPr>
        <p:spPr bwMode="auto">
          <a:xfrm>
            <a:off x="228600" y="3505200"/>
            <a:ext cx="1447800" cy="32924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l-GR" sz="1200">
                <a:solidFill>
                  <a:schemeClr val="folHlink"/>
                </a:solidFill>
                <a:latin typeface="Tahoma" pitchFamily="34" charset="0"/>
              </a:rPr>
              <a:t>Introduction</a:t>
            </a:r>
          </a:p>
          <a:p>
            <a:pPr>
              <a:spcBef>
                <a:spcPct val="50000"/>
              </a:spcBef>
            </a:pPr>
            <a:r>
              <a:rPr lang="en-US" sz="1200">
                <a:solidFill>
                  <a:schemeClr val="folHlink"/>
                </a:solidFill>
                <a:latin typeface="Tahoma" pitchFamily="34" charset="0"/>
              </a:rPr>
              <a:t>Water Shortage in Western Thessaly</a:t>
            </a:r>
            <a:endParaRPr lang="el-GR"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Phases of the Research</a:t>
            </a:r>
          </a:p>
          <a:p>
            <a:pPr>
              <a:spcBef>
                <a:spcPct val="50000"/>
              </a:spcBef>
            </a:pPr>
            <a:r>
              <a:rPr lang="el-GR" sz="1200">
                <a:solidFill>
                  <a:srgbClr val="FFFF00"/>
                </a:solidFill>
                <a:latin typeface="Tahoma" pitchFamily="34" charset="0"/>
              </a:rPr>
              <a:t>The karstic aquifer of Phylliion Mt.</a:t>
            </a:r>
          </a:p>
          <a:p>
            <a:pPr>
              <a:spcBef>
                <a:spcPct val="50000"/>
              </a:spcBef>
            </a:pPr>
            <a:r>
              <a:rPr lang="el-GR" sz="1200">
                <a:solidFill>
                  <a:schemeClr val="folHlink"/>
                </a:solidFill>
                <a:latin typeface="Tahoma" pitchFamily="34" charset="0"/>
              </a:rPr>
              <a:t>Prospects for artificial recharge</a:t>
            </a:r>
          </a:p>
          <a:p>
            <a:pPr>
              <a:spcBef>
                <a:spcPct val="50000"/>
              </a:spcBef>
            </a:pPr>
            <a:r>
              <a:rPr lang="el-GR" sz="1200">
                <a:solidFill>
                  <a:schemeClr val="folHlink"/>
                </a:solidFill>
                <a:latin typeface="Tahoma" pitchFamily="34" charset="0"/>
              </a:rPr>
              <a:t>Suggested works</a:t>
            </a:r>
          </a:p>
          <a:p>
            <a:pPr>
              <a:spcBef>
                <a:spcPct val="50000"/>
              </a:spcBef>
            </a:pPr>
            <a:r>
              <a:rPr lang="el-GR" sz="1200">
                <a:solidFill>
                  <a:schemeClr val="folHlink"/>
                </a:solidFill>
                <a:latin typeface="Tahoma" pitchFamily="34" charset="0"/>
              </a:rPr>
              <a:t>Conditions for the protection of the aquifer system</a:t>
            </a:r>
            <a:endParaRPr lang="en-US"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Conclusions</a:t>
            </a:r>
            <a:endParaRPr lang="el-GR" sz="1200">
              <a:solidFill>
                <a:schemeClr val="folHlink"/>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2000"/>
                                  </p:stCondLst>
                                  <p:childTnLst>
                                    <p:set>
                                      <p:cBhvr>
                                        <p:cTn id="6" dur="1" fill="hold">
                                          <p:stCondLst>
                                            <p:cond delay="0"/>
                                          </p:stCondLst>
                                        </p:cTn>
                                        <p:tgtEl>
                                          <p:spTgt spid="51208">
                                            <p:txEl>
                                              <p:pRg st="0" end="0"/>
                                            </p:txEl>
                                          </p:spTgt>
                                        </p:tgtEl>
                                        <p:attrNameLst>
                                          <p:attrName>style.visibility</p:attrName>
                                        </p:attrNameLst>
                                      </p:cBhvr>
                                      <p:to>
                                        <p:strVal val="visible"/>
                                      </p:to>
                                    </p:set>
                                    <p:anim calcmode="lin" valueType="num">
                                      <p:cBhvr>
                                        <p:cTn id="7" dur="500" fill="hold"/>
                                        <p:tgtEl>
                                          <p:spTgt spid="51208">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51208">
                                            <p:txEl>
                                              <p:pRg st="0" end="0"/>
                                            </p:txEl>
                                          </p:spTgt>
                                        </p:tgtEl>
                                        <p:attrNameLst>
                                          <p:attrName>ppt_y</p:attrName>
                                        </p:attrNameLst>
                                      </p:cBhvr>
                                      <p:tavLst>
                                        <p:tav tm="0">
                                          <p:val>
                                            <p:strVal val="#ppt_y-#ppt_h/2"/>
                                          </p:val>
                                        </p:tav>
                                        <p:tav tm="100000">
                                          <p:val>
                                            <p:strVal val="#ppt_y"/>
                                          </p:val>
                                        </p:tav>
                                      </p:tavLst>
                                    </p:anim>
                                    <p:anim calcmode="lin" valueType="num">
                                      <p:cBhvr>
                                        <p:cTn id="9" dur="500" fill="hold"/>
                                        <p:tgtEl>
                                          <p:spTgt spid="51208">
                                            <p:txEl>
                                              <p:pRg st="0" end="0"/>
                                            </p:txEl>
                                          </p:spTgt>
                                        </p:tgtEl>
                                        <p:attrNameLst>
                                          <p:attrName>ppt_w</p:attrName>
                                        </p:attrNameLst>
                                      </p:cBhvr>
                                      <p:tavLst>
                                        <p:tav tm="0">
                                          <p:val>
                                            <p:strVal val="#ppt_w"/>
                                          </p:val>
                                        </p:tav>
                                        <p:tav tm="100000">
                                          <p:val>
                                            <p:strVal val="#ppt_w"/>
                                          </p:val>
                                        </p:tav>
                                      </p:tavLst>
                                    </p:anim>
                                    <p:anim calcmode="lin" valueType="num">
                                      <p:cBhvr>
                                        <p:cTn id="10" dur="500" fill="hold"/>
                                        <p:tgtEl>
                                          <p:spTgt spid="51208">
                                            <p:txEl>
                                              <p:pRg st="0" end="0"/>
                                            </p:txEl>
                                          </p:spTgt>
                                        </p:tgtEl>
                                        <p:attrNameLst>
                                          <p:attrName>ppt_h</p:attrName>
                                        </p:attrNameLst>
                                      </p:cBhvr>
                                      <p:tavLst>
                                        <p:tav tm="0">
                                          <p:val>
                                            <p:fltVal val="0"/>
                                          </p:val>
                                        </p:tav>
                                        <p:tav tm="100000">
                                          <p:val>
                                            <p:strVal val="#ppt_h"/>
                                          </p:val>
                                        </p:tav>
                                      </p:tavLst>
                                    </p:anim>
                                  </p:childTnLst>
                                </p:cTn>
                              </p:par>
                            </p:childTnLst>
                          </p:cTn>
                        </p:par>
                        <p:par>
                          <p:cTn id="11" fill="hold">
                            <p:stCondLst>
                              <p:cond delay="2500"/>
                            </p:stCondLst>
                            <p:childTnLst>
                              <p:par>
                                <p:cTn id="12" presetID="17" presetClass="entr" presetSubtype="1" fill="hold" grpId="0" nodeType="afterEffect">
                                  <p:stCondLst>
                                    <p:cond delay="2000"/>
                                  </p:stCondLst>
                                  <p:childTnLst>
                                    <p:set>
                                      <p:cBhvr>
                                        <p:cTn id="13" dur="1" fill="hold">
                                          <p:stCondLst>
                                            <p:cond delay="0"/>
                                          </p:stCondLst>
                                        </p:cTn>
                                        <p:tgtEl>
                                          <p:spTgt spid="51208">
                                            <p:txEl>
                                              <p:pRg st="1" end="1"/>
                                            </p:txEl>
                                          </p:spTgt>
                                        </p:tgtEl>
                                        <p:attrNameLst>
                                          <p:attrName>style.visibility</p:attrName>
                                        </p:attrNameLst>
                                      </p:cBhvr>
                                      <p:to>
                                        <p:strVal val="visible"/>
                                      </p:to>
                                    </p:set>
                                    <p:anim calcmode="lin" valueType="num">
                                      <p:cBhvr>
                                        <p:cTn id="14" dur="500" fill="hold"/>
                                        <p:tgtEl>
                                          <p:spTgt spid="51208">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51208">
                                            <p:txEl>
                                              <p:pRg st="1" end="1"/>
                                            </p:txEl>
                                          </p:spTgt>
                                        </p:tgtEl>
                                        <p:attrNameLst>
                                          <p:attrName>ppt_y</p:attrName>
                                        </p:attrNameLst>
                                      </p:cBhvr>
                                      <p:tavLst>
                                        <p:tav tm="0">
                                          <p:val>
                                            <p:strVal val="#ppt_y-#ppt_h/2"/>
                                          </p:val>
                                        </p:tav>
                                        <p:tav tm="100000">
                                          <p:val>
                                            <p:strVal val="#ppt_y"/>
                                          </p:val>
                                        </p:tav>
                                      </p:tavLst>
                                    </p:anim>
                                    <p:anim calcmode="lin" valueType="num">
                                      <p:cBhvr>
                                        <p:cTn id="16" dur="500" fill="hold"/>
                                        <p:tgtEl>
                                          <p:spTgt spid="51208">
                                            <p:txEl>
                                              <p:pRg st="1" end="1"/>
                                            </p:txEl>
                                          </p:spTgt>
                                        </p:tgtEl>
                                        <p:attrNameLst>
                                          <p:attrName>ppt_w</p:attrName>
                                        </p:attrNameLst>
                                      </p:cBhvr>
                                      <p:tavLst>
                                        <p:tav tm="0">
                                          <p:val>
                                            <p:strVal val="#ppt_w"/>
                                          </p:val>
                                        </p:tav>
                                        <p:tav tm="100000">
                                          <p:val>
                                            <p:strVal val="#ppt_w"/>
                                          </p:val>
                                        </p:tav>
                                      </p:tavLst>
                                    </p:anim>
                                    <p:anim calcmode="lin" valueType="num">
                                      <p:cBhvr>
                                        <p:cTn id="17" dur="500" fill="hold"/>
                                        <p:tgtEl>
                                          <p:spTgt spid="51208">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8" grpId="0" build="p" bldLvl="3" autoUpdateAnimBg="0" advAuto="200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DEE0437B-E61C-4728-B972-59A6EB46A654}" type="slidenum">
              <a:rPr lang="el-GR"/>
              <a:pPr/>
              <a:t>23</a:t>
            </a:fld>
            <a:endParaRPr lang="el-GR"/>
          </a:p>
        </p:txBody>
      </p:sp>
      <p:sp>
        <p:nvSpPr>
          <p:cNvPr id="53250" name="Rectangle 2"/>
          <p:cNvSpPr>
            <a:spLocks noGrp="1" noChangeArrowheads="1"/>
          </p:cNvSpPr>
          <p:nvPr>
            <p:ph type="title"/>
          </p:nvPr>
        </p:nvSpPr>
        <p:spPr>
          <a:xfrm>
            <a:off x="1752600" y="457200"/>
            <a:ext cx="7239000" cy="914400"/>
          </a:xfrm>
        </p:spPr>
        <p:txBody>
          <a:bodyPr/>
          <a:lstStyle/>
          <a:p>
            <a:pPr algn="r"/>
            <a:r>
              <a:rPr lang="en-US" sz="2400" b="1">
                <a:solidFill>
                  <a:srgbClr val="0000FF"/>
                </a:solidFill>
              </a:rPr>
              <a:t>The karstic aquifer</a:t>
            </a:r>
            <a:br>
              <a:rPr lang="en-US" sz="2400" b="1">
                <a:solidFill>
                  <a:srgbClr val="0000FF"/>
                </a:solidFill>
              </a:rPr>
            </a:br>
            <a:r>
              <a:rPr lang="en-US" sz="2400" b="1">
                <a:solidFill>
                  <a:srgbClr val="0000FF"/>
                </a:solidFill>
              </a:rPr>
              <a:t>of Phylliion Mt.</a:t>
            </a:r>
            <a:endParaRPr lang="el-GR" sz="2400" b="1">
              <a:solidFill>
                <a:srgbClr val="0000FF"/>
              </a:solidFill>
            </a:endParaRPr>
          </a:p>
        </p:txBody>
      </p:sp>
      <p:graphicFrame>
        <p:nvGraphicFramePr>
          <p:cNvPr id="53251" name="Object 3"/>
          <p:cNvGraphicFramePr>
            <a:graphicFrameLocks noChangeAspect="1"/>
          </p:cNvGraphicFramePr>
          <p:nvPr/>
        </p:nvGraphicFramePr>
        <p:xfrm>
          <a:off x="685800" y="609600"/>
          <a:ext cx="288925" cy="533400"/>
        </p:xfrm>
        <a:graphic>
          <a:graphicData uri="http://schemas.openxmlformats.org/presentationml/2006/ole">
            <p:oleObj spid="_x0000_s53251" name="CorelDRAW" r:id="rId3" imgW="493560" imgH="911520" progId="CorelDRAW.Graphic.9">
              <p:embed/>
            </p:oleObj>
          </a:graphicData>
        </a:graphic>
      </p:graphicFrame>
      <p:sp>
        <p:nvSpPr>
          <p:cNvPr id="53252" name="Text Box 4"/>
          <p:cNvSpPr txBox="1">
            <a:spLocks noChangeArrowheads="1"/>
          </p:cNvSpPr>
          <p:nvPr/>
        </p:nvSpPr>
        <p:spPr bwMode="auto">
          <a:xfrm>
            <a:off x="420688" y="1143000"/>
            <a:ext cx="1027112" cy="822325"/>
          </a:xfrm>
          <a:prstGeom prst="rect">
            <a:avLst/>
          </a:prstGeom>
          <a:noFill/>
          <a:ln w="9525">
            <a:noFill/>
            <a:miter lim="800000"/>
            <a:headEnd/>
            <a:tailEnd/>
          </a:ln>
          <a:effectLst/>
        </p:spPr>
        <p:txBody>
          <a:bodyPr wrap="none">
            <a:spAutoFit/>
          </a:bodyPr>
          <a:lstStyle/>
          <a:p>
            <a:r>
              <a:rPr lang="en-US" sz="1200">
                <a:solidFill>
                  <a:srgbClr val="0000FF"/>
                </a:solidFill>
                <a:latin typeface="Tahoma" pitchFamily="34" charset="0"/>
              </a:rPr>
              <a:t>National</a:t>
            </a:r>
          </a:p>
          <a:p>
            <a:r>
              <a:rPr lang="en-US" sz="1200">
                <a:solidFill>
                  <a:srgbClr val="0000FF"/>
                </a:solidFill>
                <a:latin typeface="Tahoma" pitchFamily="34" charset="0"/>
              </a:rPr>
              <a:t>Kapodistrian</a:t>
            </a:r>
          </a:p>
          <a:p>
            <a:r>
              <a:rPr lang="en-US" sz="1200">
                <a:solidFill>
                  <a:srgbClr val="0000FF"/>
                </a:solidFill>
                <a:latin typeface="Tahoma" pitchFamily="34" charset="0"/>
              </a:rPr>
              <a:t>University of</a:t>
            </a:r>
          </a:p>
          <a:p>
            <a:r>
              <a:rPr lang="en-US" sz="1200">
                <a:solidFill>
                  <a:srgbClr val="0000FF"/>
                </a:solidFill>
                <a:latin typeface="Tahoma" pitchFamily="34" charset="0"/>
              </a:rPr>
              <a:t>Athens</a:t>
            </a:r>
            <a:endParaRPr lang="el-GR" sz="1200">
              <a:solidFill>
                <a:srgbClr val="0000FF"/>
              </a:solidFill>
              <a:latin typeface="Tahoma" pitchFamily="34" charset="0"/>
            </a:endParaRPr>
          </a:p>
        </p:txBody>
      </p:sp>
      <p:sp>
        <p:nvSpPr>
          <p:cNvPr id="53261" name="AutoShape 13">
            <a:hlinkClick r:id="rId4" action="ppaction://hlinksldjump" highlightClick="1"/>
          </p:cNvPr>
          <p:cNvSpPr>
            <a:spLocks noChangeArrowheads="1"/>
          </p:cNvSpPr>
          <p:nvPr/>
        </p:nvSpPr>
        <p:spPr bwMode="auto">
          <a:xfrm>
            <a:off x="8686800" y="6400800"/>
            <a:ext cx="304800" cy="304800"/>
          </a:xfrm>
          <a:prstGeom prst="actionButtonReturn">
            <a:avLst/>
          </a:prstGeom>
          <a:solidFill>
            <a:schemeClr val="accent1"/>
          </a:solidFill>
          <a:ln w="9525">
            <a:noFill/>
            <a:miter lim="800000"/>
            <a:headEnd/>
            <a:tailEnd/>
          </a:ln>
          <a:effectLst/>
        </p:spPr>
        <p:txBody>
          <a:bodyPr wrap="none" anchor="ctr"/>
          <a:lstStyle/>
          <a:p>
            <a:endParaRPr lang="el-GR"/>
          </a:p>
        </p:txBody>
      </p:sp>
      <p:sp>
        <p:nvSpPr>
          <p:cNvPr id="53262" name="Rectangle 14"/>
          <p:cNvSpPr>
            <a:spLocks noChangeArrowheads="1"/>
          </p:cNvSpPr>
          <p:nvPr/>
        </p:nvSpPr>
        <p:spPr bwMode="auto">
          <a:xfrm>
            <a:off x="228600" y="3505200"/>
            <a:ext cx="1447800" cy="32924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l-GR" sz="1200">
                <a:solidFill>
                  <a:schemeClr val="folHlink"/>
                </a:solidFill>
                <a:latin typeface="Tahoma" pitchFamily="34" charset="0"/>
              </a:rPr>
              <a:t>Introduction</a:t>
            </a:r>
          </a:p>
          <a:p>
            <a:pPr>
              <a:spcBef>
                <a:spcPct val="50000"/>
              </a:spcBef>
            </a:pPr>
            <a:r>
              <a:rPr lang="en-US" sz="1200">
                <a:solidFill>
                  <a:schemeClr val="folHlink"/>
                </a:solidFill>
                <a:latin typeface="Tahoma" pitchFamily="34" charset="0"/>
              </a:rPr>
              <a:t>Water Shortage in Western Thessaly</a:t>
            </a:r>
            <a:endParaRPr lang="el-GR"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Phases of the Research</a:t>
            </a:r>
          </a:p>
          <a:p>
            <a:pPr>
              <a:spcBef>
                <a:spcPct val="50000"/>
              </a:spcBef>
            </a:pPr>
            <a:r>
              <a:rPr lang="el-GR" sz="1200">
                <a:solidFill>
                  <a:srgbClr val="FFFF00"/>
                </a:solidFill>
                <a:latin typeface="Tahoma" pitchFamily="34" charset="0"/>
              </a:rPr>
              <a:t>The karstic aquifer of Phylliion Mt.</a:t>
            </a:r>
          </a:p>
          <a:p>
            <a:pPr>
              <a:spcBef>
                <a:spcPct val="50000"/>
              </a:spcBef>
            </a:pPr>
            <a:r>
              <a:rPr lang="el-GR" sz="1200">
                <a:solidFill>
                  <a:schemeClr val="folHlink"/>
                </a:solidFill>
                <a:latin typeface="Tahoma" pitchFamily="34" charset="0"/>
              </a:rPr>
              <a:t>Prospects for artificial recharge</a:t>
            </a:r>
          </a:p>
          <a:p>
            <a:pPr>
              <a:spcBef>
                <a:spcPct val="50000"/>
              </a:spcBef>
            </a:pPr>
            <a:r>
              <a:rPr lang="el-GR" sz="1200">
                <a:solidFill>
                  <a:schemeClr val="folHlink"/>
                </a:solidFill>
                <a:latin typeface="Tahoma" pitchFamily="34" charset="0"/>
              </a:rPr>
              <a:t>Suggested works</a:t>
            </a:r>
          </a:p>
          <a:p>
            <a:pPr>
              <a:spcBef>
                <a:spcPct val="50000"/>
              </a:spcBef>
            </a:pPr>
            <a:r>
              <a:rPr lang="el-GR" sz="1200">
                <a:solidFill>
                  <a:schemeClr val="folHlink"/>
                </a:solidFill>
                <a:latin typeface="Tahoma" pitchFamily="34" charset="0"/>
              </a:rPr>
              <a:t>Conditions for the protection of the aquifer system</a:t>
            </a:r>
            <a:endParaRPr lang="en-US"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Conclusions</a:t>
            </a:r>
            <a:endParaRPr lang="el-GR" sz="1200">
              <a:solidFill>
                <a:schemeClr val="folHlink"/>
              </a:solidFill>
              <a:latin typeface="Tahoma" pitchFamily="34" charset="0"/>
            </a:endParaRPr>
          </a:p>
        </p:txBody>
      </p:sp>
      <p:pic>
        <p:nvPicPr>
          <p:cNvPr id="53263" name="Picture 15" descr="E:\YPEGEO\Papers\Arizona-2001\PRESENTATION\cross-section.jpg"/>
          <p:cNvPicPr>
            <a:picLocks noChangeAspect="1" noChangeArrowheads="1"/>
          </p:cNvPicPr>
          <p:nvPr/>
        </p:nvPicPr>
        <p:blipFill>
          <a:blip r:embed="rId5" cstate="print">
            <a:lum bright="-12000" contrast="24000"/>
          </a:blip>
          <a:srcRect/>
          <a:stretch>
            <a:fillRect/>
          </a:stretch>
        </p:blipFill>
        <p:spPr bwMode="auto">
          <a:xfrm>
            <a:off x="1905000" y="1524000"/>
            <a:ext cx="6705600" cy="4851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53263"/>
                                        </p:tgtEl>
                                        <p:attrNameLst>
                                          <p:attrName>style.visibility</p:attrName>
                                        </p:attrNameLst>
                                      </p:cBhvr>
                                      <p:to>
                                        <p:strVal val="visible"/>
                                      </p:to>
                                    </p:set>
                                    <p:animEffect transition="in" filter="randombar(vertical)">
                                      <p:cBhvr>
                                        <p:cTn id="7" dur="500"/>
                                        <p:tgtEl>
                                          <p:spTgt spid="532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F7C28452-5B56-4AE2-978D-ABBF4ADE1758}" type="slidenum">
              <a:rPr lang="el-GR"/>
              <a:pPr/>
              <a:t>24</a:t>
            </a:fld>
            <a:endParaRPr lang="el-GR"/>
          </a:p>
        </p:txBody>
      </p:sp>
      <p:sp>
        <p:nvSpPr>
          <p:cNvPr id="36867" name="Rectangle 3"/>
          <p:cNvSpPr>
            <a:spLocks noGrp="1" noChangeArrowheads="1"/>
          </p:cNvSpPr>
          <p:nvPr>
            <p:ph type="body" idx="1"/>
          </p:nvPr>
        </p:nvSpPr>
        <p:spPr>
          <a:xfrm>
            <a:off x="1752600" y="1828800"/>
            <a:ext cx="7086600" cy="4267200"/>
          </a:xfrm>
        </p:spPr>
        <p:txBody>
          <a:bodyPr/>
          <a:lstStyle/>
          <a:p>
            <a:r>
              <a:rPr lang="en-US" sz="1800"/>
              <a:t>Taking into account Agenda 21 (Rio) and mainly the point that </a:t>
            </a:r>
            <a:r>
              <a:rPr lang="en-US" sz="1800" b="1" u="sng"/>
              <a:t>every human attempt of intervention to the various physicogeological systems must keep within the frames of sustainable development</a:t>
            </a:r>
            <a:r>
              <a:rPr lang="en-US" sz="1800"/>
              <a:t>, the management of the problem and the application of the calculations in relation to the quantities of Enipeas River that could be used for artificial re-charge, should follow the next pattern:</a:t>
            </a:r>
          </a:p>
          <a:p>
            <a:pPr lvl="1"/>
            <a:r>
              <a:rPr lang="en-US" sz="1600"/>
              <a:t>In any case, the charging of Enipeas should not be disturbed during the summer (dry) period, during the months May to September. During these months the charge of Enipeas is less than 1m</a:t>
            </a:r>
            <a:r>
              <a:rPr lang="en-US" sz="1600" baseline="30000"/>
              <a:t>3</a:t>
            </a:r>
            <a:r>
              <a:rPr lang="en-US" sz="1600"/>
              <a:t>/sec at the Dendrakia measuring station.</a:t>
            </a:r>
          </a:p>
          <a:p>
            <a:pPr lvl="1"/>
            <a:r>
              <a:rPr lang="en-US" sz="1600"/>
              <a:t>During the wet period water should be extracted only when the river charge is greater than 1m</a:t>
            </a:r>
            <a:r>
              <a:rPr lang="en-US" sz="1600" baseline="30000"/>
              <a:t>3</a:t>
            </a:r>
            <a:r>
              <a:rPr lang="en-US" sz="1600"/>
              <a:t>/sec.</a:t>
            </a:r>
          </a:p>
        </p:txBody>
      </p:sp>
      <p:graphicFrame>
        <p:nvGraphicFramePr>
          <p:cNvPr id="36869" name="Object 5"/>
          <p:cNvGraphicFramePr>
            <a:graphicFrameLocks noChangeAspect="1"/>
          </p:cNvGraphicFramePr>
          <p:nvPr/>
        </p:nvGraphicFramePr>
        <p:xfrm>
          <a:off x="685800" y="609600"/>
          <a:ext cx="288925" cy="533400"/>
        </p:xfrm>
        <a:graphic>
          <a:graphicData uri="http://schemas.openxmlformats.org/presentationml/2006/ole">
            <p:oleObj spid="_x0000_s36869" name="CorelDRAW" r:id="rId3" imgW="493560" imgH="911520" progId="CorelDRAW.Graphic.9">
              <p:embed/>
            </p:oleObj>
          </a:graphicData>
        </a:graphic>
      </p:graphicFrame>
      <p:sp>
        <p:nvSpPr>
          <p:cNvPr id="36870" name="Text Box 6"/>
          <p:cNvSpPr txBox="1">
            <a:spLocks noChangeArrowheads="1"/>
          </p:cNvSpPr>
          <p:nvPr/>
        </p:nvSpPr>
        <p:spPr bwMode="auto">
          <a:xfrm>
            <a:off x="420688" y="1143000"/>
            <a:ext cx="1027112" cy="822325"/>
          </a:xfrm>
          <a:prstGeom prst="rect">
            <a:avLst/>
          </a:prstGeom>
          <a:noFill/>
          <a:ln w="9525">
            <a:noFill/>
            <a:miter lim="800000"/>
            <a:headEnd/>
            <a:tailEnd/>
          </a:ln>
          <a:effectLst/>
        </p:spPr>
        <p:txBody>
          <a:bodyPr wrap="none">
            <a:spAutoFit/>
          </a:bodyPr>
          <a:lstStyle/>
          <a:p>
            <a:r>
              <a:rPr lang="en-US" sz="1200">
                <a:solidFill>
                  <a:srgbClr val="0000FF"/>
                </a:solidFill>
                <a:latin typeface="Tahoma" pitchFamily="34" charset="0"/>
              </a:rPr>
              <a:t>National</a:t>
            </a:r>
          </a:p>
          <a:p>
            <a:r>
              <a:rPr lang="en-US" sz="1200">
                <a:solidFill>
                  <a:srgbClr val="0000FF"/>
                </a:solidFill>
                <a:latin typeface="Tahoma" pitchFamily="34" charset="0"/>
              </a:rPr>
              <a:t>Kapodistrian</a:t>
            </a:r>
          </a:p>
          <a:p>
            <a:r>
              <a:rPr lang="en-US" sz="1200">
                <a:solidFill>
                  <a:srgbClr val="0000FF"/>
                </a:solidFill>
                <a:latin typeface="Tahoma" pitchFamily="34" charset="0"/>
              </a:rPr>
              <a:t>University of</a:t>
            </a:r>
          </a:p>
          <a:p>
            <a:r>
              <a:rPr lang="en-US" sz="1200">
                <a:solidFill>
                  <a:srgbClr val="0000FF"/>
                </a:solidFill>
                <a:latin typeface="Tahoma" pitchFamily="34" charset="0"/>
              </a:rPr>
              <a:t>Athens</a:t>
            </a:r>
            <a:endParaRPr lang="el-GR" sz="1200">
              <a:solidFill>
                <a:srgbClr val="0000FF"/>
              </a:solidFill>
              <a:latin typeface="Tahoma" pitchFamily="34" charset="0"/>
            </a:endParaRPr>
          </a:p>
        </p:txBody>
      </p:sp>
      <p:sp>
        <p:nvSpPr>
          <p:cNvPr id="36873" name="Rectangle 9"/>
          <p:cNvSpPr>
            <a:spLocks noGrp="1" noChangeArrowheads="1"/>
          </p:cNvSpPr>
          <p:nvPr>
            <p:ph type="title"/>
          </p:nvPr>
        </p:nvSpPr>
        <p:spPr>
          <a:xfrm>
            <a:off x="1752600" y="457200"/>
            <a:ext cx="7239000" cy="914400"/>
          </a:xfrm>
          <a:noFill/>
          <a:ln/>
        </p:spPr>
        <p:txBody>
          <a:bodyPr/>
          <a:lstStyle/>
          <a:p>
            <a:pPr algn="r"/>
            <a:r>
              <a:rPr lang="el-GR" sz="2400" b="1">
                <a:solidFill>
                  <a:srgbClr val="0000FF"/>
                </a:solidFill>
              </a:rPr>
              <a:t>Prospects for </a:t>
            </a:r>
            <a:r>
              <a:rPr lang="en-US" sz="2400" b="1">
                <a:solidFill>
                  <a:srgbClr val="0000FF"/>
                </a:solidFill>
              </a:rPr>
              <a:t>A</a:t>
            </a:r>
            <a:r>
              <a:rPr lang="el-GR" sz="2400" b="1">
                <a:solidFill>
                  <a:srgbClr val="0000FF"/>
                </a:solidFill>
              </a:rPr>
              <a:t>rtificial </a:t>
            </a:r>
            <a:r>
              <a:rPr lang="en-US" sz="2400" b="1">
                <a:solidFill>
                  <a:srgbClr val="0000FF"/>
                </a:solidFill>
              </a:rPr>
              <a:t>R</a:t>
            </a:r>
            <a:r>
              <a:rPr lang="el-GR" sz="2400" b="1">
                <a:solidFill>
                  <a:srgbClr val="0000FF"/>
                </a:solidFill>
              </a:rPr>
              <a:t>echarge</a:t>
            </a:r>
          </a:p>
        </p:txBody>
      </p:sp>
      <p:sp>
        <p:nvSpPr>
          <p:cNvPr id="36875" name="Rectangle 11"/>
          <p:cNvSpPr>
            <a:spLocks noChangeArrowheads="1"/>
          </p:cNvSpPr>
          <p:nvPr/>
        </p:nvSpPr>
        <p:spPr bwMode="auto">
          <a:xfrm>
            <a:off x="228600" y="3505200"/>
            <a:ext cx="1447800" cy="32924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l-GR" sz="1200">
                <a:solidFill>
                  <a:schemeClr val="folHlink"/>
                </a:solidFill>
                <a:latin typeface="Tahoma" pitchFamily="34" charset="0"/>
              </a:rPr>
              <a:t>Introduction</a:t>
            </a:r>
          </a:p>
          <a:p>
            <a:pPr>
              <a:spcBef>
                <a:spcPct val="50000"/>
              </a:spcBef>
            </a:pPr>
            <a:r>
              <a:rPr lang="en-US" sz="1200">
                <a:solidFill>
                  <a:schemeClr val="folHlink"/>
                </a:solidFill>
                <a:latin typeface="Tahoma" pitchFamily="34" charset="0"/>
              </a:rPr>
              <a:t>Water Shortage in Western Thessaly</a:t>
            </a:r>
            <a:endParaRPr lang="el-GR"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Phases of the Research</a:t>
            </a:r>
          </a:p>
          <a:p>
            <a:pPr>
              <a:spcBef>
                <a:spcPct val="50000"/>
              </a:spcBef>
            </a:pPr>
            <a:r>
              <a:rPr lang="el-GR" sz="1200">
                <a:solidFill>
                  <a:schemeClr val="folHlink"/>
                </a:solidFill>
                <a:latin typeface="Tahoma" pitchFamily="34" charset="0"/>
              </a:rPr>
              <a:t>The karstic aquifer of Phylliion Mt.</a:t>
            </a:r>
          </a:p>
          <a:p>
            <a:pPr>
              <a:spcBef>
                <a:spcPct val="50000"/>
              </a:spcBef>
            </a:pPr>
            <a:r>
              <a:rPr lang="el-GR" sz="1200">
                <a:solidFill>
                  <a:srgbClr val="FFFF00"/>
                </a:solidFill>
                <a:latin typeface="Tahoma" pitchFamily="34" charset="0"/>
              </a:rPr>
              <a:t>Prospects for artificial recharge</a:t>
            </a:r>
          </a:p>
          <a:p>
            <a:pPr>
              <a:spcBef>
                <a:spcPct val="50000"/>
              </a:spcBef>
            </a:pPr>
            <a:r>
              <a:rPr lang="el-GR" sz="1200">
                <a:solidFill>
                  <a:schemeClr val="folHlink"/>
                </a:solidFill>
                <a:latin typeface="Tahoma" pitchFamily="34" charset="0"/>
              </a:rPr>
              <a:t>Suggested works</a:t>
            </a:r>
          </a:p>
          <a:p>
            <a:pPr>
              <a:spcBef>
                <a:spcPct val="50000"/>
              </a:spcBef>
            </a:pPr>
            <a:r>
              <a:rPr lang="el-GR" sz="1200">
                <a:solidFill>
                  <a:schemeClr val="folHlink"/>
                </a:solidFill>
                <a:latin typeface="Tahoma" pitchFamily="34" charset="0"/>
              </a:rPr>
              <a:t>Conditions for the protection of the aquifer system</a:t>
            </a:r>
            <a:endParaRPr lang="en-US"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Conclusions</a:t>
            </a:r>
            <a:endParaRPr lang="el-GR" sz="1200">
              <a:solidFill>
                <a:schemeClr val="folHlink"/>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2000"/>
                                  </p:stCondLst>
                                  <p:iterate type="wd">
                                    <p:tmPct val="100000"/>
                                  </p:iterate>
                                  <p:childTnLst>
                                    <p:set>
                                      <p:cBhvr>
                                        <p:cTn id="6" dur="1" fill="hold">
                                          <p:stCondLst>
                                            <p:cond delay="0"/>
                                          </p:stCondLst>
                                        </p:cTn>
                                        <p:tgtEl>
                                          <p:spTgt spid="36873">
                                            <p:txEl>
                                              <p:pRg st="0" end="0"/>
                                            </p:txEl>
                                          </p:spTgt>
                                        </p:tgtEl>
                                        <p:attrNameLst>
                                          <p:attrName>style.visibility</p:attrName>
                                        </p:attrNameLst>
                                      </p:cBhvr>
                                      <p:to>
                                        <p:strVal val="visible"/>
                                      </p:to>
                                    </p:set>
                                    <p:anim calcmode="lin" valueType="num">
                                      <p:cBhvr>
                                        <p:cTn id="7" dur="300" fill="hold"/>
                                        <p:tgtEl>
                                          <p:spTgt spid="36873">
                                            <p:txEl>
                                              <p:pRg st="0" end="0"/>
                                            </p:txEl>
                                          </p:spTgt>
                                        </p:tgtEl>
                                        <p:attrNameLst>
                                          <p:attrName>ppt_x</p:attrName>
                                        </p:attrNameLst>
                                      </p:cBhvr>
                                      <p:tavLst>
                                        <p:tav tm="0">
                                          <p:val>
                                            <p:strVal val="#ppt_x-#ppt_w/2"/>
                                          </p:val>
                                        </p:tav>
                                        <p:tav tm="100000">
                                          <p:val>
                                            <p:strVal val="#ppt_x"/>
                                          </p:val>
                                        </p:tav>
                                      </p:tavLst>
                                    </p:anim>
                                    <p:anim calcmode="lin" valueType="num">
                                      <p:cBhvr>
                                        <p:cTn id="8" dur="300" fill="hold"/>
                                        <p:tgtEl>
                                          <p:spTgt spid="36873">
                                            <p:txEl>
                                              <p:pRg st="0" end="0"/>
                                            </p:txEl>
                                          </p:spTgt>
                                        </p:tgtEl>
                                        <p:attrNameLst>
                                          <p:attrName>ppt_y</p:attrName>
                                        </p:attrNameLst>
                                      </p:cBhvr>
                                      <p:tavLst>
                                        <p:tav tm="0">
                                          <p:val>
                                            <p:strVal val="#ppt_y"/>
                                          </p:val>
                                        </p:tav>
                                        <p:tav tm="100000">
                                          <p:val>
                                            <p:strVal val="#ppt_y"/>
                                          </p:val>
                                        </p:tav>
                                      </p:tavLst>
                                    </p:anim>
                                    <p:anim calcmode="lin" valueType="num">
                                      <p:cBhvr>
                                        <p:cTn id="9" dur="300" fill="hold"/>
                                        <p:tgtEl>
                                          <p:spTgt spid="36873">
                                            <p:txEl>
                                              <p:pRg st="0" end="0"/>
                                            </p:txEl>
                                          </p:spTgt>
                                        </p:tgtEl>
                                        <p:attrNameLst>
                                          <p:attrName>ppt_w</p:attrName>
                                        </p:attrNameLst>
                                      </p:cBhvr>
                                      <p:tavLst>
                                        <p:tav tm="0">
                                          <p:val>
                                            <p:fltVal val="0"/>
                                          </p:val>
                                        </p:tav>
                                        <p:tav tm="100000">
                                          <p:val>
                                            <p:strVal val="#ppt_w"/>
                                          </p:val>
                                        </p:tav>
                                      </p:tavLst>
                                    </p:anim>
                                    <p:anim calcmode="lin" valueType="num">
                                      <p:cBhvr>
                                        <p:cTn id="10" dur="300" fill="hold"/>
                                        <p:tgtEl>
                                          <p:spTgt spid="36873">
                                            <p:txEl>
                                              <p:pRg st="0" end="0"/>
                                            </p:txEl>
                                          </p:spTgt>
                                        </p:tgtEl>
                                        <p:attrNameLst>
                                          <p:attrName>ppt_h</p:attrName>
                                        </p:attrNameLst>
                                      </p:cBhvr>
                                      <p:tavLst>
                                        <p:tav tm="0">
                                          <p:val>
                                            <p:strVal val="#ppt_h"/>
                                          </p:val>
                                        </p:tav>
                                        <p:tav tm="100000">
                                          <p:val>
                                            <p:strVal val="#ppt_h"/>
                                          </p:val>
                                        </p:tav>
                                      </p:tavLst>
                                    </p:anim>
                                  </p:childTnLst>
                                </p:cTn>
                              </p:par>
                            </p:childTnLst>
                          </p:cTn>
                        </p:par>
                        <p:par>
                          <p:cTn id="11" fill="hold">
                            <p:stCondLst>
                              <p:cond delay="3800"/>
                            </p:stCondLst>
                            <p:childTnLst>
                              <p:par>
                                <p:cTn id="12" presetID="17" presetClass="entr" presetSubtype="1" fill="hold" grpId="0" nodeType="afterEffect">
                                  <p:stCondLst>
                                    <p:cond delay="2000"/>
                                  </p:stCondLst>
                                  <p:childTnLst>
                                    <p:set>
                                      <p:cBhvr>
                                        <p:cTn id="13" dur="1" fill="hold">
                                          <p:stCondLst>
                                            <p:cond delay="0"/>
                                          </p:stCondLst>
                                        </p:cTn>
                                        <p:tgtEl>
                                          <p:spTgt spid="36867">
                                            <p:txEl>
                                              <p:pRg st="0" end="0"/>
                                            </p:txEl>
                                          </p:spTgt>
                                        </p:tgtEl>
                                        <p:attrNameLst>
                                          <p:attrName>style.visibility</p:attrName>
                                        </p:attrNameLst>
                                      </p:cBhvr>
                                      <p:to>
                                        <p:strVal val="visible"/>
                                      </p:to>
                                    </p:set>
                                    <p:anim calcmode="lin" valueType="num">
                                      <p:cBhvr>
                                        <p:cTn id="14" dur="500" fill="hold"/>
                                        <p:tgtEl>
                                          <p:spTgt spid="36867">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36867">
                                            <p:txEl>
                                              <p:pRg st="0" end="0"/>
                                            </p:txEl>
                                          </p:spTgt>
                                        </p:tgtEl>
                                        <p:attrNameLst>
                                          <p:attrName>ppt_y</p:attrName>
                                        </p:attrNameLst>
                                      </p:cBhvr>
                                      <p:tavLst>
                                        <p:tav tm="0">
                                          <p:val>
                                            <p:strVal val="#ppt_y-#ppt_h/2"/>
                                          </p:val>
                                        </p:tav>
                                        <p:tav tm="100000">
                                          <p:val>
                                            <p:strVal val="#ppt_y"/>
                                          </p:val>
                                        </p:tav>
                                      </p:tavLst>
                                    </p:anim>
                                    <p:anim calcmode="lin" valueType="num">
                                      <p:cBhvr>
                                        <p:cTn id="16" dur="500" fill="hold"/>
                                        <p:tgtEl>
                                          <p:spTgt spid="36867">
                                            <p:txEl>
                                              <p:pRg st="0" end="0"/>
                                            </p:txEl>
                                          </p:spTgt>
                                        </p:tgtEl>
                                        <p:attrNameLst>
                                          <p:attrName>ppt_w</p:attrName>
                                        </p:attrNameLst>
                                      </p:cBhvr>
                                      <p:tavLst>
                                        <p:tav tm="0">
                                          <p:val>
                                            <p:strVal val="#ppt_w"/>
                                          </p:val>
                                        </p:tav>
                                        <p:tav tm="100000">
                                          <p:val>
                                            <p:strVal val="#ppt_w"/>
                                          </p:val>
                                        </p:tav>
                                      </p:tavLst>
                                    </p:anim>
                                    <p:anim calcmode="lin" valueType="num">
                                      <p:cBhvr>
                                        <p:cTn id="17" dur="500" fill="hold"/>
                                        <p:tgtEl>
                                          <p:spTgt spid="36867">
                                            <p:txEl>
                                              <p:pRg st="0" end="0"/>
                                            </p:txEl>
                                          </p:spTgt>
                                        </p:tgtEl>
                                        <p:attrNameLst>
                                          <p:attrName>ppt_h</p:attrName>
                                        </p:attrNameLst>
                                      </p:cBhvr>
                                      <p:tavLst>
                                        <p:tav tm="0">
                                          <p:val>
                                            <p:fltVal val="0"/>
                                          </p:val>
                                        </p:tav>
                                        <p:tav tm="100000">
                                          <p:val>
                                            <p:strVal val="#ppt_h"/>
                                          </p:val>
                                        </p:tav>
                                      </p:tavLst>
                                    </p:anim>
                                  </p:childTnLst>
                                </p:cTn>
                              </p:par>
                            </p:childTnLst>
                          </p:cTn>
                        </p:par>
                        <p:par>
                          <p:cTn id="18" fill="hold">
                            <p:stCondLst>
                              <p:cond delay="6300"/>
                            </p:stCondLst>
                            <p:childTnLst>
                              <p:par>
                                <p:cTn id="19" presetID="17" presetClass="entr" presetSubtype="1" fill="hold" grpId="0" nodeType="afterEffect">
                                  <p:stCondLst>
                                    <p:cond delay="2000"/>
                                  </p:stCondLst>
                                  <p:childTnLst>
                                    <p:set>
                                      <p:cBhvr>
                                        <p:cTn id="20" dur="1" fill="hold">
                                          <p:stCondLst>
                                            <p:cond delay="0"/>
                                          </p:stCondLst>
                                        </p:cTn>
                                        <p:tgtEl>
                                          <p:spTgt spid="36867">
                                            <p:txEl>
                                              <p:pRg st="1" end="1"/>
                                            </p:txEl>
                                          </p:spTgt>
                                        </p:tgtEl>
                                        <p:attrNameLst>
                                          <p:attrName>style.visibility</p:attrName>
                                        </p:attrNameLst>
                                      </p:cBhvr>
                                      <p:to>
                                        <p:strVal val="visible"/>
                                      </p:to>
                                    </p:set>
                                    <p:anim calcmode="lin" valueType="num">
                                      <p:cBhvr>
                                        <p:cTn id="21" dur="500" fill="hold"/>
                                        <p:tgtEl>
                                          <p:spTgt spid="36867">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36867">
                                            <p:txEl>
                                              <p:pRg st="1" end="1"/>
                                            </p:txEl>
                                          </p:spTgt>
                                        </p:tgtEl>
                                        <p:attrNameLst>
                                          <p:attrName>ppt_y</p:attrName>
                                        </p:attrNameLst>
                                      </p:cBhvr>
                                      <p:tavLst>
                                        <p:tav tm="0">
                                          <p:val>
                                            <p:strVal val="#ppt_y-#ppt_h/2"/>
                                          </p:val>
                                        </p:tav>
                                        <p:tav tm="100000">
                                          <p:val>
                                            <p:strVal val="#ppt_y"/>
                                          </p:val>
                                        </p:tav>
                                      </p:tavLst>
                                    </p:anim>
                                    <p:anim calcmode="lin" valueType="num">
                                      <p:cBhvr>
                                        <p:cTn id="23" dur="500" fill="hold"/>
                                        <p:tgtEl>
                                          <p:spTgt spid="36867">
                                            <p:txEl>
                                              <p:pRg st="1" end="1"/>
                                            </p:txEl>
                                          </p:spTgt>
                                        </p:tgtEl>
                                        <p:attrNameLst>
                                          <p:attrName>ppt_w</p:attrName>
                                        </p:attrNameLst>
                                      </p:cBhvr>
                                      <p:tavLst>
                                        <p:tav tm="0">
                                          <p:val>
                                            <p:strVal val="#ppt_w"/>
                                          </p:val>
                                        </p:tav>
                                        <p:tav tm="100000">
                                          <p:val>
                                            <p:strVal val="#ppt_w"/>
                                          </p:val>
                                        </p:tav>
                                      </p:tavLst>
                                    </p:anim>
                                    <p:anim calcmode="lin" valueType="num">
                                      <p:cBhvr>
                                        <p:cTn id="24" dur="500" fill="hold"/>
                                        <p:tgtEl>
                                          <p:spTgt spid="36867">
                                            <p:txEl>
                                              <p:pRg st="1" end="1"/>
                                            </p:txEl>
                                          </p:spTgt>
                                        </p:tgtEl>
                                        <p:attrNameLst>
                                          <p:attrName>ppt_h</p:attrName>
                                        </p:attrNameLst>
                                      </p:cBhvr>
                                      <p:tavLst>
                                        <p:tav tm="0">
                                          <p:val>
                                            <p:fltVal val="0"/>
                                          </p:val>
                                        </p:tav>
                                        <p:tav tm="100000">
                                          <p:val>
                                            <p:strVal val="#ppt_h"/>
                                          </p:val>
                                        </p:tav>
                                      </p:tavLst>
                                    </p:anim>
                                  </p:childTnLst>
                                </p:cTn>
                              </p:par>
                            </p:childTnLst>
                          </p:cTn>
                        </p:par>
                        <p:par>
                          <p:cTn id="25" fill="hold">
                            <p:stCondLst>
                              <p:cond delay="8800"/>
                            </p:stCondLst>
                            <p:childTnLst>
                              <p:par>
                                <p:cTn id="26" presetID="17" presetClass="entr" presetSubtype="1" fill="hold" grpId="0" nodeType="afterEffect">
                                  <p:stCondLst>
                                    <p:cond delay="2000"/>
                                  </p:stCondLst>
                                  <p:childTnLst>
                                    <p:set>
                                      <p:cBhvr>
                                        <p:cTn id="27" dur="1" fill="hold">
                                          <p:stCondLst>
                                            <p:cond delay="0"/>
                                          </p:stCondLst>
                                        </p:cTn>
                                        <p:tgtEl>
                                          <p:spTgt spid="36867">
                                            <p:txEl>
                                              <p:pRg st="2" end="2"/>
                                            </p:txEl>
                                          </p:spTgt>
                                        </p:tgtEl>
                                        <p:attrNameLst>
                                          <p:attrName>style.visibility</p:attrName>
                                        </p:attrNameLst>
                                      </p:cBhvr>
                                      <p:to>
                                        <p:strVal val="visible"/>
                                      </p:to>
                                    </p:set>
                                    <p:anim calcmode="lin" valueType="num">
                                      <p:cBhvr>
                                        <p:cTn id="28" dur="500" fill="hold"/>
                                        <p:tgtEl>
                                          <p:spTgt spid="36867">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36867">
                                            <p:txEl>
                                              <p:pRg st="2" end="2"/>
                                            </p:txEl>
                                          </p:spTgt>
                                        </p:tgtEl>
                                        <p:attrNameLst>
                                          <p:attrName>ppt_y</p:attrName>
                                        </p:attrNameLst>
                                      </p:cBhvr>
                                      <p:tavLst>
                                        <p:tav tm="0">
                                          <p:val>
                                            <p:strVal val="#ppt_y-#ppt_h/2"/>
                                          </p:val>
                                        </p:tav>
                                        <p:tav tm="100000">
                                          <p:val>
                                            <p:strVal val="#ppt_y"/>
                                          </p:val>
                                        </p:tav>
                                      </p:tavLst>
                                    </p:anim>
                                    <p:anim calcmode="lin" valueType="num">
                                      <p:cBhvr>
                                        <p:cTn id="30" dur="500" fill="hold"/>
                                        <p:tgtEl>
                                          <p:spTgt spid="36867">
                                            <p:txEl>
                                              <p:pRg st="2" end="2"/>
                                            </p:txEl>
                                          </p:spTgt>
                                        </p:tgtEl>
                                        <p:attrNameLst>
                                          <p:attrName>ppt_w</p:attrName>
                                        </p:attrNameLst>
                                      </p:cBhvr>
                                      <p:tavLst>
                                        <p:tav tm="0">
                                          <p:val>
                                            <p:strVal val="#ppt_w"/>
                                          </p:val>
                                        </p:tav>
                                        <p:tav tm="100000">
                                          <p:val>
                                            <p:strVal val="#ppt_w"/>
                                          </p:val>
                                        </p:tav>
                                      </p:tavLst>
                                    </p:anim>
                                    <p:anim calcmode="lin" valueType="num">
                                      <p:cBhvr>
                                        <p:cTn id="31" dur="500" fill="hold"/>
                                        <p:tgtEl>
                                          <p:spTgt spid="36867">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bldLvl="3" autoUpdateAnimBg="0" advAuto="2000"/>
      <p:bldP spid="36873" grpId="0" build="p" autoUpdateAnimBg="0" advAuto="2000"/>
    </p:bldLst>
  </p:timing>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8" name="Slide Number Placeholder 5"/>
          <p:cNvSpPr>
            <a:spLocks noGrp="1"/>
          </p:cNvSpPr>
          <p:nvPr>
            <p:ph type="sldNum" sz="quarter" idx="12"/>
          </p:nvPr>
        </p:nvSpPr>
        <p:spPr/>
        <p:txBody>
          <a:bodyPr/>
          <a:lstStyle/>
          <a:p>
            <a:fld id="{9EDD68AE-8432-46F3-B4A2-907410E2573F}" type="slidenum">
              <a:rPr lang="el-GR"/>
              <a:pPr/>
              <a:t>25</a:t>
            </a:fld>
            <a:endParaRPr lang="el-GR"/>
          </a:p>
        </p:txBody>
      </p:sp>
      <p:sp>
        <p:nvSpPr>
          <p:cNvPr id="54274" name="Rectangle 2"/>
          <p:cNvSpPr>
            <a:spLocks noGrp="1" noChangeArrowheads="1"/>
          </p:cNvSpPr>
          <p:nvPr>
            <p:ph type="body" idx="1"/>
          </p:nvPr>
        </p:nvSpPr>
        <p:spPr>
          <a:xfrm>
            <a:off x="1752600" y="1828800"/>
            <a:ext cx="7086600" cy="4267200"/>
          </a:xfrm>
        </p:spPr>
        <p:txBody>
          <a:bodyPr/>
          <a:lstStyle/>
          <a:p>
            <a:r>
              <a:rPr lang="en-US" sz="1800"/>
              <a:t>The necessary quantities for the recharge can be seen in the following table, and by the comparison to the useful supplies of Enipeas River, it is clear that the available quantities are sufficient for the balancing of the annual increase of the deficiency of the karstic aquifer and for its gradual counterbalance of the total deficiency.</a:t>
            </a:r>
          </a:p>
        </p:txBody>
      </p:sp>
      <p:graphicFrame>
        <p:nvGraphicFramePr>
          <p:cNvPr id="54275" name="Object 3"/>
          <p:cNvGraphicFramePr>
            <a:graphicFrameLocks noChangeAspect="1"/>
          </p:cNvGraphicFramePr>
          <p:nvPr/>
        </p:nvGraphicFramePr>
        <p:xfrm>
          <a:off x="685800" y="609600"/>
          <a:ext cx="288925" cy="533400"/>
        </p:xfrm>
        <a:graphic>
          <a:graphicData uri="http://schemas.openxmlformats.org/presentationml/2006/ole">
            <p:oleObj spid="_x0000_s54275" name="CorelDRAW" r:id="rId3" imgW="493560" imgH="911520" progId="CorelDRAW.Graphic.9">
              <p:embed/>
            </p:oleObj>
          </a:graphicData>
        </a:graphic>
      </p:graphicFrame>
      <p:sp>
        <p:nvSpPr>
          <p:cNvPr id="54276" name="Text Box 4"/>
          <p:cNvSpPr txBox="1">
            <a:spLocks noChangeArrowheads="1"/>
          </p:cNvSpPr>
          <p:nvPr/>
        </p:nvSpPr>
        <p:spPr bwMode="auto">
          <a:xfrm>
            <a:off x="420688" y="1143000"/>
            <a:ext cx="1027112" cy="822325"/>
          </a:xfrm>
          <a:prstGeom prst="rect">
            <a:avLst/>
          </a:prstGeom>
          <a:noFill/>
          <a:ln w="9525">
            <a:noFill/>
            <a:miter lim="800000"/>
            <a:headEnd/>
            <a:tailEnd/>
          </a:ln>
          <a:effectLst/>
        </p:spPr>
        <p:txBody>
          <a:bodyPr wrap="none">
            <a:spAutoFit/>
          </a:bodyPr>
          <a:lstStyle/>
          <a:p>
            <a:r>
              <a:rPr lang="en-US" sz="1200">
                <a:solidFill>
                  <a:srgbClr val="0000FF"/>
                </a:solidFill>
                <a:latin typeface="Tahoma" pitchFamily="34" charset="0"/>
              </a:rPr>
              <a:t>National</a:t>
            </a:r>
          </a:p>
          <a:p>
            <a:r>
              <a:rPr lang="en-US" sz="1200">
                <a:solidFill>
                  <a:srgbClr val="0000FF"/>
                </a:solidFill>
                <a:latin typeface="Tahoma" pitchFamily="34" charset="0"/>
              </a:rPr>
              <a:t>Kapodistrian</a:t>
            </a:r>
          </a:p>
          <a:p>
            <a:r>
              <a:rPr lang="en-US" sz="1200">
                <a:solidFill>
                  <a:srgbClr val="0000FF"/>
                </a:solidFill>
                <a:latin typeface="Tahoma" pitchFamily="34" charset="0"/>
              </a:rPr>
              <a:t>University of</a:t>
            </a:r>
          </a:p>
          <a:p>
            <a:r>
              <a:rPr lang="en-US" sz="1200">
                <a:solidFill>
                  <a:srgbClr val="0000FF"/>
                </a:solidFill>
                <a:latin typeface="Tahoma" pitchFamily="34" charset="0"/>
              </a:rPr>
              <a:t>Athens</a:t>
            </a:r>
            <a:endParaRPr lang="el-GR" sz="1200">
              <a:solidFill>
                <a:srgbClr val="0000FF"/>
              </a:solidFill>
              <a:latin typeface="Tahoma" pitchFamily="34" charset="0"/>
            </a:endParaRPr>
          </a:p>
        </p:txBody>
      </p:sp>
      <p:sp>
        <p:nvSpPr>
          <p:cNvPr id="54277" name="Rectangle 5"/>
          <p:cNvSpPr>
            <a:spLocks noGrp="1" noChangeArrowheads="1"/>
          </p:cNvSpPr>
          <p:nvPr>
            <p:ph type="title"/>
          </p:nvPr>
        </p:nvSpPr>
        <p:spPr>
          <a:xfrm>
            <a:off x="1752600" y="457200"/>
            <a:ext cx="7239000" cy="914400"/>
          </a:xfrm>
          <a:noFill/>
          <a:ln/>
        </p:spPr>
        <p:txBody>
          <a:bodyPr/>
          <a:lstStyle/>
          <a:p>
            <a:pPr algn="r"/>
            <a:r>
              <a:rPr lang="el-GR" sz="2400" b="1">
                <a:solidFill>
                  <a:srgbClr val="0000FF"/>
                </a:solidFill>
              </a:rPr>
              <a:t>Prospects for </a:t>
            </a:r>
            <a:r>
              <a:rPr lang="en-US" sz="2400" b="1">
                <a:solidFill>
                  <a:srgbClr val="0000FF"/>
                </a:solidFill>
              </a:rPr>
              <a:t>A</a:t>
            </a:r>
            <a:r>
              <a:rPr lang="el-GR" sz="2400" b="1">
                <a:solidFill>
                  <a:srgbClr val="0000FF"/>
                </a:solidFill>
              </a:rPr>
              <a:t>rtificial </a:t>
            </a:r>
            <a:r>
              <a:rPr lang="en-US" sz="2400" b="1">
                <a:solidFill>
                  <a:srgbClr val="0000FF"/>
                </a:solidFill>
              </a:rPr>
              <a:t>R</a:t>
            </a:r>
            <a:r>
              <a:rPr lang="el-GR" sz="2400" b="1">
                <a:solidFill>
                  <a:srgbClr val="0000FF"/>
                </a:solidFill>
              </a:rPr>
              <a:t>echarge</a:t>
            </a:r>
          </a:p>
        </p:txBody>
      </p:sp>
      <p:graphicFrame>
        <p:nvGraphicFramePr>
          <p:cNvPr id="54533" name="Group 261"/>
          <p:cNvGraphicFramePr>
            <a:graphicFrameLocks noGrp="1"/>
          </p:cNvGraphicFramePr>
          <p:nvPr/>
        </p:nvGraphicFramePr>
        <p:xfrm>
          <a:off x="1905000" y="3962400"/>
          <a:ext cx="7102475" cy="1981200"/>
        </p:xfrm>
        <a:graphic>
          <a:graphicData uri="http://schemas.openxmlformats.org/drawingml/2006/table">
            <a:tbl>
              <a:tblPr/>
              <a:tblGrid>
                <a:gridCol w="857250"/>
                <a:gridCol w="857250"/>
                <a:gridCol w="857250"/>
                <a:gridCol w="1009650"/>
                <a:gridCol w="990600"/>
                <a:gridCol w="1219200"/>
                <a:gridCol w="609600"/>
                <a:gridCol w="701675"/>
              </a:tblGrid>
              <a:tr h="863600">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rgbClr val="0000FF"/>
                          </a:solidFill>
                          <a:effectLst/>
                          <a:latin typeface="Tahoma" pitchFamily="34" charset="0"/>
                        </a:rPr>
                        <a:t>Storability(%)</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rgbClr val="0000FF"/>
                          </a:solidFill>
                          <a:effectLst/>
                          <a:latin typeface="Tahoma" pitchFamily="34" charset="0"/>
                        </a:rPr>
                        <a:t>Volume of voids (water deficiency) between boundary levels (million m</a:t>
                      </a:r>
                      <a:r>
                        <a:rPr kumimoji="0" lang="el-GR" sz="1200" b="0" i="0" u="none" strike="noStrike" cap="none" normalizeH="0" baseline="30000" smtClean="0">
                          <a:ln>
                            <a:noFill/>
                          </a:ln>
                          <a:solidFill>
                            <a:srgbClr val="0000FF"/>
                          </a:solidFill>
                          <a:effectLst/>
                          <a:latin typeface="Tahoma" pitchFamily="34" charset="0"/>
                        </a:rPr>
                        <a:t>3</a:t>
                      </a:r>
                      <a:r>
                        <a:rPr kumimoji="0" lang="el-GR" sz="1200" b="0" i="0" u="none" strike="noStrike" cap="none" normalizeH="0" baseline="0" smtClean="0">
                          <a:ln>
                            <a:noFill/>
                          </a:ln>
                          <a:solidFill>
                            <a:srgbClr val="0000FF"/>
                          </a:solidFill>
                          <a:effectLst/>
                          <a:latin typeface="Tahoma" pitchFamily="34" charset="0"/>
                        </a:rPr>
                        <a:t>)</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hMerge="1">
                  <a:txBody>
                    <a:bodyPr/>
                    <a:lstStyle/>
                    <a:p>
                      <a:endParaRPr lang="el-GR"/>
                    </a:p>
                  </a:txBody>
                  <a:tcPr/>
                </a:tc>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rgbClr val="0000FF"/>
                          </a:solidFill>
                          <a:effectLst/>
                          <a:latin typeface="Tahoma" pitchFamily="34" charset="0"/>
                        </a:rPr>
                        <a:t>Mean annual increase of deficiency (million m</a:t>
                      </a:r>
                      <a:r>
                        <a:rPr kumimoji="0" lang="el-GR" sz="1200" b="0" i="0" u="none" strike="noStrike" cap="none" normalizeH="0" baseline="30000" smtClean="0">
                          <a:ln>
                            <a:noFill/>
                          </a:ln>
                          <a:solidFill>
                            <a:srgbClr val="0000FF"/>
                          </a:solidFill>
                          <a:effectLst/>
                          <a:latin typeface="Tahoma" pitchFamily="34" charset="0"/>
                        </a:rPr>
                        <a:t>3</a:t>
                      </a:r>
                      <a:r>
                        <a:rPr kumimoji="0" lang="el-GR" sz="1200" b="0" i="0" u="none" strike="noStrike" cap="none" normalizeH="0" baseline="0" smtClean="0">
                          <a:ln>
                            <a:noFill/>
                          </a:ln>
                          <a:solidFill>
                            <a:srgbClr val="0000FF"/>
                          </a:solidFill>
                          <a:effectLst/>
                          <a:latin typeface="Tahoma" pitchFamily="34" charset="0"/>
                        </a:rPr>
                        <a:t>)</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rgbClr val="0000FF"/>
                          </a:solidFill>
                          <a:effectLst/>
                          <a:latin typeface="Tahoma" pitchFamily="34" charset="0"/>
                        </a:rPr>
                        <a:t>Mean annual infiltration of lime-stones (million m</a:t>
                      </a:r>
                      <a:r>
                        <a:rPr kumimoji="0" lang="el-GR" sz="1200" b="0" i="0" u="none" strike="noStrike" cap="none" normalizeH="0" baseline="30000" smtClean="0">
                          <a:ln>
                            <a:noFill/>
                          </a:ln>
                          <a:solidFill>
                            <a:srgbClr val="0000FF"/>
                          </a:solidFill>
                          <a:effectLst/>
                          <a:latin typeface="Tahoma" pitchFamily="34" charset="0"/>
                        </a:rPr>
                        <a:t>3</a:t>
                      </a:r>
                      <a:r>
                        <a:rPr kumimoji="0" lang="el-GR" sz="1200" b="0" i="0" u="none" strike="noStrike" cap="none" normalizeH="0" baseline="0" smtClean="0">
                          <a:ln>
                            <a:noFill/>
                          </a:ln>
                          <a:solidFill>
                            <a:srgbClr val="0000FF"/>
                          </a:solidFill>
                          <a:effectLst/>
                          <a:latin typeface="Tahoma" pitchFamily="34" charset="0"/>
                        </a:rPr>
                        <a:t>)</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row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rgbClr val="0000FF"/>
                          </a:solidFill>
                          <a:effectLst/>
                          <a:latin typeface="Tahoma" pitchFamily="34" charset="0"/>
                        </a:rPr>
                        <a:t>Expected annual charge by the unconsolidated aquifer (million m</a:t>
                      </a:r>
                      <a:r>
                        <a:rPr kumimoji="0" lang="el-GR" sz="1200" b="0" i="0" u="none" strike="noStrike" cap="none" normalizeH="0" baseline="30000" smtClean="0">
                          <a:ln>
                            <a:noFill/>
                          </a:ln>
                          <a:solidFill>
                            <a:srgbClr val="0000FF"/>
                          </a:solidFill>
                          <a:effectLst/>
                          <a:latin typeface="Tahoma" pitchFamily="34" charset="0"/>
                        </a:rPr>
                        <a:t>3</a:t>
                      </a:r>
                      <a:r>
                        <a:rPr kumimoji="0" lang="el-GR" sz="1200" b="0" i="0" u="none" strike="noStrike" cap="none" normalizeH="0" baseline="0" smtClean="0">
                          <a:ln>
                            <a:noFill/>
                          </a:ln>
                          <a:solidFill>
                            <a:srgbClr val="0000FF"/>
                          </a:solidFill>
                          <a:effectLst/>
                          <a:latin typeface="Tahoma" pitchFamily="34" charset="0"/>
                        </a:rPr>
                        <a:t>)</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rowSpan="2" gridSpan="2">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rgbClr val="0000FF"/>
                          </a:solidFill>
                          <a:effectLst/>
                          <a:latin typeface="Tahoma" pitchFamily="34" charset="0"/>
                        </a:rPr>
                        <a:t>Annual available water quantities by Enipeas (million m</a:t>
                      </a:r>
                      <a:r>
                        <a:rPr kumimoji="0" lang="el-GR" sz="1200" b="0" i="0" u="none" strike="noStrike" cap="none" normalizeH="0" baseline="30000" smtClean="0">
                          <a:ln>
                            <a:noFill/>
                          </a:ln>
                          <a:solidFill>
                            <a:srgbClr val="0000FF"/>
                          </a:solidFill>
                          <a:effectLst/>
                          <a:latin typeface="Tahoma" pitchFamily="34" charset="0"/>
                        </a:rPr>
                        <a:t>3</a:t>
                      </a:r>
                      <a:r>
                        <a:rPr kumimoji="0" lang="el-GR" sz="1200" b="0" i="0" u="none" strike="noStrike" cap="none" normalizeH="0" baseline="0" smtClean="0">
                          <a:ln>
                            <a:noFill/>
                          </a:ln>
                          <a:solidFill>
                            <a:srgbClr val="0000FF"/>
                          </a:solidFill>
                          <a:effectLst/>
                          <a:latin typeface="Tahoma" pitchFamily="34" charset="0"/>
                        </a:rPr>
                        <a:t>)</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rowSpan="2" hMerge="1">
                  <a:txBody>
                    <a:bodyPr/>
                    <a:lstStyle/>
                    <a:p>
                      <a:endParaRPr lang="el-GR"/>
                    </a:p>
                  </a:txBody>
                  <a:tcPr/>
                </a:tc>
              </a:tr>
              <a:tr h="584200">
                <a:tc vMerge="1">
                  <a:txBody>
                    <a:bodyPr/>
                    <a:lstStyle/>
                    <a:p>
                      <a:endParaRPr lang="el-GR"/>
                    </a:p>
                  </a:txBody>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rgbClr val="0000FF"/>
                          </a:solidFill>
                          <a:effectLst/>
                          <a:latin typeface="Tahoma" pitchFamily="34" charset="0"/>
                        </a:rPr>
                        <a:t>+102m -+65m</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l-GR" sz="1200" b="0" i="0" u="none" strike="noStrike" cap="none" normalizeH="0" baseline="0" smtClean="0">
                          <a:ln>
                            <a:noFill/>
                          </a:ln>
                          <a:solidFill>
                            <a:srgbClr val="0000FF"/>
                          </a:solidFill>
                          <a:effectLst/>
                          <a:latin typeface="Tahoma" pitchFamily="34" charset="0"/>
                        </a:rPr>
                        <a:t>+65m -+38m</a:t>
                      </a: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vMerge="1">
                  <a:txBody>
                    <a:bodyPr/>
                    <a:lstStyle/>
                    <a:p>
                      <a:endParaRPr lang="el-GR"/>
                    </a:p>
                  </a:txBody>
                  <a:tcPr/>
                </a:tc>
                <a:tc vMerge="1">
                  <a:txBody>
                    <a:bodyPr/>
                    <a:lstStyle/>
                    <a:p>
                      <a:endParaRPr lang="el-GR"/>
                    </a:p>
                  </a:txBody>
                  <a:tcPr/>
                </a:tc>
                <a:tc vMerge="1">
                  <a:txBody>
                    <a:bodyPr/>
                    <a:lstStyle/>
                    <a:p>
                      <a:endParaRPr lang="el-GR"/>
                    </a:p>
                  </a:txBody>
                  <a:tcPr/>
                </a:tc>
                <a:tc gridSpan="2" vMerge="1">
                  <a:txBody>
                    <a:bodyPr/>
                    <a:lstStyle/>
                    <a:p>
                      <a:endParaRPr lang="el-GR"/>
                    </a:p>
                  </a:txBody>
                  <a:tcPr/>
                </a:tc>
                <a:tc hMerge="1" vMerge="1">
                  <a:txBody>
                    <a:bodyPr/>
                    <a:lstStyle/>
                    <a:p>
                      <a:endParaRPr lang="el-GR"/>
                    </a:p>
                  </a:txBody>
                  <a:tcPr/>
                </a:tc>
              </a:tr>
              <a:tr h="533400">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0000FF"/>
                          </a:solidFill>
                          <a:effectLst/>
                          <a:latin typeface="Tahoma" pitchFamily="34" charset="0"/>
                          <a:cs typeface="Times New Roman" pitchFamily="18" charset="0"/>
                        </a:rPr>
                        <a:t>4.22</a:t>
                      </a:r>
                      <a:endParaRPr kumimoji="0" lang="el-GR" sz="1400" b="0" i="0" u="none" strike="noStrike" cap="none" normalizeH="0" baseline="0" smtClean="0">
                        <a:ln>
                          <a:noFill/>
                        </a:ln>
                        <a:solidFill>
                          <a:srgbClr val="0000FF"/>
                        </a:solidFill>
                        <a:effectLst/>
                        <a:latin typeface="Tahoma" pitchFamily="34" charset="0"/>
                        <a:cs typeface="Times New Roman" pitchFamily="18"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0000FF"/>
                          </a:solidFill>
                          <a:effectLst/>
                          <a:latin typeface="Tahoma" pitchFamily="34" charset="0"/>
                          <a:cs typeface="Times New Roman" pitchFamily="18" charset="0"/>
                        </a:rPr>
                        <a:t>27.2</a:t>
                      </a:r>
                      <a:endParaRPr kumimoji="0" lang="el-GR" sz="1400" b="0" i="0" u="none" strike="noStrike" cap="none" normalizeH="0" baseline="0" smtClean="0">
                        <a:ln>
                          <a:noFill/>
                        </a:ln>
                        <a:solidFill>
                          <a:srgbClr val="0000FF"/>
                        </a:solidFill>
                        <a:effectLst/>
                        <a:latin typeface="Tahoma" pitchFamily="34" charset="0"/>
                        <a:cs typeface="Times New Roman" pitchFamily="18"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0000FF"/>
                          </a:solidFill>
                          <a:effectLst/>
                          <a:latin typeface="Tahoma" pitchFamily="34" charset="0"/>
                          <a:cs typeface="Times New Roman" pitchFamily="18" charset="0"/>
                        </a:rPr>
                        <a:t>25.6</a:t>
                      </a:r>
                      <a:endParaRPr kumimoji="0" lang="el-GR" sz="1400" b="0" i="0" u="none" strike="noStrike" cap="none" normalizeH="0" baseline="0" smtClean="0">
                        <a:ln>
                          <a:noFill/>
                        </a:ln>
                        <a:solidFill>
                          <a:srgbClr val="0000FF"/>
                        </a:solidFill>
                        <a:effectLst/>
                        <a:latin typeface="Tahoma" pitchFamily="34" charset="0"/>
                        <a:cs typeface="Times New Roman" pitchFamily="18"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0000FF"/>
                          </a:solidFill>
                          <a:effectLst/>
                          <a:latin typeface="Tahoma" pitchFamily="34" charset="0"/>
                          <a:cs typeface="Times New Roman" pitchFamily="18" charset="0"/>
                        </a:rPr>
                        <a:t>2.1</a:t>
                      </a:r>
                      <a:endParaRPr kumimoji="0" lang="el-GR" sz="1400" b="0" i="0" u="none" strike="noStrike" cap="none" normalizeH="0" baseline="0" smtClean="0">
                        <a:ln>
                          <a:noFill/>
                        </a:ln>
                        <a:solidFill>
                          <a:srgbClr val="0000FF"/>
                        </a:solidFill>
                        <a:effectLst/>
                        <a:latin typeface="Tahoma" pitchFamily="34" charset="0"/>
                        <a:cs typeface="Times New Roman" pitchFamily="18"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0000FF"/>
                          </a:solidFill>
                          <a:effectLst/>
                          <a:latin typeface="Tahoma" pitchFamily="34" charset="0"/>
                          <a:cs typeface="Times New Roman" pitchFamily="18" charset="0"/>
                        </a:rPr>
                        <a:t>4.5</a:t>
                      </a:r>
                      <a:endParaRPr kumimoji="0" lang="el-GR" sz="1400" b="0" i="0" u="none" strike="noStrike" cap="none" normalizeH="0" baseline="0" smtClean="0">
                        <a:ln>
                          <a:noFill/>
                        </a:ln>
                        <a:solidFill>
                          <a:srgbClr val="0000FF"/>
                        </a:solidFill>
                        <a:effectLst/>
                        <a:latin typeface="Tahoma" pitchFamily="34" charset="0"/>
                        <a:cs typeface="Times New Roman" pitchFamily="18"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0000FF"/>
                          </a:solidFill>
                          <a:effectLst/>
                          <a:latin typeface="Tahoma" pitchFamily="34" charset="0"/>
                          <a:cs typeface="Times New Roman" pitchFamily="18" charset="0"/>
                        </a:rPr>
                        <a:t>19.0</a:t>
                      </a:r>
                      <a:endParaRPr kumimoji="0" lang="el-GR" sz="1400" b="0" i="0" u="none" strike="noStrike" cap="none" normalizeH="0" baseline="0" smtClean="0">
                        <a:ln>
                          <a:noFill/>
                        </a:ln>
                        <a:solidFill>
                          <a:srgbClr val="0000FF"/>
                        </a:solidFill>
                        <a:effectLst/>
                        <a:latin typeface="Tahoma" pitchFamily="34" charset="0"/>
                        <a:cs typeface="Times New Roman" pitchFamily="18"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0000FF"/>
                          </a:solidFill>
                          <a:effectLst/>
                          <a:latin typeface="Tahoma" pitchFamily="34" charset="0"/>
                          <a:cs typeface="Times New Roman" pitchFamily="18" charset="0"/>
                        </a:rPr>
                        <a:t>Mean</a:t>
                      </a:r>
                      <a:endParaRPr kumimoji="0" lang="el-GR" sz="1400" b="0" i="0" u="none" strike="noStrike" cap="none" normalizeH="0" baseline="0" smtClean="0">
                        <a:ln>
                          <a:noFill/>
                        </a:ln>
                        <a:solidFill>
                          <a:srgbClr val="0000FF"/>
                        </a:solidFill>
                        <a:effectLst/>
                        <a:latin typeface="Tahoma" pitchFamily="34" charset="0"/>
                        <a:cs typeface="Times New Roman" pitchFamily="18"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c>
                  <a:txBody>
                    <a:bodyPr/>
                    <a:lstStyle/>
                    <a:p>
                      <a:pPr marL="0" marR="0" lvl="0" indent="0" algn="just" defTabSz="914400" rtl="0" eaLnBrk="1" fontAlgn="base" latinLnBrk="0" hangingPunct="1">
                        <a:lnSpc>
                          <a:spcPct val="100000"/>
                        </a:lnSpc>
                        <a:spcBef>
                          <a:spcPct val="20000"/>
                        </a:spcBef>
                        <a:spcAft>
                          <a:spcPct val="0"/>
                        </a:spcAft>
                        <a:buClrTx/>
                        <a:buSzTx/>
                        <a:buFontTx/>
                        <a:buNone/>
                        <a:tabLst/>
                      </a:pPr>
                      <a:r>
                        <a:rPr kumimoji="0" lang="en-US" sz="1400" b="0" i="0" u="none" strike="noStrike" cap="none" normalizeH="0" baseline="0" smtClean="0">
                          <a:ln>
                            <a:noFill/>
                          </a:ln>
                          <a:solidFill>
                            <a:srgbClr val="0000FF"/>
                          </a:solidFill>
                          <a:effectLst/>
                          <a:latin typeface="Tahoma" pitchFamily="34" charset="0"/>
                          <a:cs typeface="Times New Roman" pitchFamily="18" charset="0"/>
                        </a:rPr>
                        <a:t>16.7</a:t>
                      </a:r>
                      <a:endParaRPr kumimoji="0" lang="el-GR" sz="1400" b="0" i="0" u="none" strike="noStrike" cap="none" normalizeH="0" baseline="0" smtClean="0">
                        <a:ln>
                          <a:noFill/>
                        </a:ln>
                        <a:solidFill>
                          <a:srgbClr val="0000FF"/>
                        </a:solidFill>
                        <a:effectLst/>
                        <a:latin typeface="Tahoma" pitchFamily="34" charset="0"/>
                        <a:cs typeface="Times New Roman" pitchFamily="18" charset="0"/>
                      </a:endParaRPr>
                    </a:p>
                  </a:txBody>
                  <a:tcPr horzOverflow="overflow">
                    <a:lnL w="12700" cap="flat" cmpd="sng" algn="ctr">
                      <a:solidFill>
                        <a:srgbClr val="0000FF"/>
                      </a:solidFill>
                      <a:prstDash val="solid"/>
                      <a:round/>
                      <a:headEnd type="none" w="med" len="med"/>
                      <a:tailEnd type="none" w="med" len="med"/>
                    </a:lnL>
                    <a:lnR w="12700" cap="flat" cmpd="sng" algn="ctr">
                      <a:solidFill>
                        <a:srgbClr val="0000FF"/>
                      </a:solidFill>
                      <a:prstDash val="solid"/>
                      <a:round/>
                      <a:headEnd type="none" w="med" len="med"/>
                      <a:tailEnd type="none" w="med" len="med"/>
                    </a:lnR>
                    <a:lnT w="12700" cap="flat" cmpd="sng" algn="ctr">
                      <a:solidFill>
                        <a:srgbClr val="0000FF"/>
                      </a:solidFill>
                      <a:prstDash val="solid"/>
                      <a:round/>
                      <a:headEnd type="none" w="med" len="med"/>
                      <a:tailEnd type="none" w="med" len="med"/>
                    </a:lnT>
                    <a:lnB w="12700" cap="flat" cmpd="sng" algn="ctr">
                      <a:solidFill>
                        <a:srgbClr val="0000FF"/>
                      </a:solidFill>
                      <a:prstDash val="solid"/>
                      <a:round/>
                      <a:headEnd type="none" w="med" len="med"/>
                      <a:tailEnd type="none" w="med" len="med"/>
                    </a:lnB>
                    <a:lnTlToBr>
                      <a:noFill/>
                    </a:lnTlToBr>
                    <a:lnBlToTr>
                      <a:noFill/>
                    </a:lnBlToTr>
                    <a:noFill/>
                  </a:tcPr>
                </a:tc>
              </a:tr>
            </a:tbl>
          </a:graphicData>
        </a:graphic>
      </p:graphicFrame>
      <p:sp>
        <p:nvSpPr>
          <p:cNvPr id="54534" name="Rectangle 262"/>
          <p:cNvSpPr>
            <a:spLocks noChangeArrowheads="1"/>
          </p:cNvSpPr>
          <p:nvPr/>
        </p:nvSpPr>
        <p:spPr bwMode="auto">
          <a:xfrm>
            <a:off x="228600" y="3505200"/>
            <a:ext cx="1447800" cy="32924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l-GR" sz="1200">
                <a:solidFill>
                  <a:schemeClr val="folHlink"/>
                </a:solidFill>
                <a:latin typeface="Tahoma" pitchFamily="34" charset="0"/>
              </a:rPr>
              <a:t>Introduction</a:t>
            </a:r>
          </a:p>
          <a:p>
            <a:pPr>
              <a:spcBef>
                <a:spcPct val="50000"/>
              </a:spcBef>
            </a:pPr>
            <a:r>
              <a:rPr lang="en-US" sz="1200">
                <a:solidFill>
                  <a:schemeClr val="folHlink"/>
                </a:solidFill>
                <a:latin typeface="Tahoma" pitchFamily="34" charset="0"/>
              </a:rPr>
              <a:t>Water Shortage in Western Thessaly</a:t>
            </a:r>
            <a:endParaRPr lang="el-GR"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Phases of the Research</a:t>
            </a:r>
          </a:p>
          <a:p>
            <a:pPr>
              <a:spcBef>
                <a:spcPct val="50000"/>
              </a:spcBef>
            </a:pPr>
            <a:r>
              <a:rPr lang="el-GR" sz="1200">
                <a:solidFill>
                  <a:schemeClr val="folHlink"/>
                </a:solidFill>
                <a:latin typeface="Tahoma" pitchFamily="34" charset="0"/>
              </a:rPr>
              <a:t>The karstic aquifer of Phylliion Mt.</a:t>
            </a:r>
          </a:p>
          <a:p>
            <a:pPr>
              <a:spcBef>
                <a:spcPct val="50000"/>
              </a:spcBef>
            </a:pPr>
            <a:r>
              <a:rPr lang="el-GR" sz="1200">
                <a:solidFill>
                  <a:srgbClr val="FFFF00"/>
                </a:solidFill>
                <a:latin typeface="Tahoma" pitchFamily="34" charset="0"/>
              </a:rPr>
              <a:t>Prospects for artificial recharge</a:t>
            </a:r>
          </a:p>
          <a:p>
            <a:pPr>
              <a:spcBef>
                <a:spcPct val="50000"/>
              </a:spcBef>
            </a:pPr>
            <a:r>
              <a:rPr lang="el-GR" sz="1200">
                <a:solidFill>
                  <a:schemeClr val="folHlink"/>
                </a:solidFill>
                <a:latin typeface="Tahoma" pitchFamily="34" charset="0"/>
              </a:rPr>
              <a:t>Suggested works</a:t>
            </a:r>
          </a:p>
          <a:p>
            <a:pPr>
              <a:spcBef>
                <a:spcPct val="50000"/>
              </a:spcBef>
            </a:pPr>
            <a:r>
              <a:rPr lang="el-GR" sz="1200">
                <a:solidFill>
                  <a:schemeClr val="folHlink"/>
                </a:solidFill>
                <a:latin typeface="Tahoma" pitchFamily="34" charset="0"/>
              </a:rPr>
              <a:t>Conditions for the protection of the aquifer system</a:t>
            </a:r>
            <a:endParaRPr lang="en-US"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Conclusions</a:t>
            </a:r>
            <a:endParaRPr lang="el-GR" sz="1200">
              <a:solidFill>
                <a:schemeClr val="folHlink"/>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2000"/>
                                  </p:stCondLst>
                                  <p:childTnLst>
                                    <p:set>
                                      <p:cBhvr>
                                        <p:cTn id="6" dur="1" fill="hold">
                                          <p:stCondLst>
                                            <p:cond delay="0"/>
                                          </p:stCondLst>
                                        </p:cTn>
                                        <p:tgtEl>
                                          <p:spTgt spid="54274">
                                            <p:txEl>
                                              <p:pRg st="0" end="0"/>
                                            </p:txEl>
                                          </p:spTgt>
                                        </p:tgtEl>
                                        <p:attrNameLst>
                                          <p:attrName>style.visibility</p:attrName>
                                        </p:attrNameLst>
                                      </p:cBhvr>
                                      <p:to>
                                        <p:strVal val="visible"/>
                                      </p:to>
                                    </p:set>
                                    <p:anim calcmode="lin" valueType="num">
                                      <p:cBhvr>
                                        <p:cTn id="7" dur="500" fill="hold"/>
                                        <p:tgtEl>
                                          <p:spTgt spid="54274">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54274">
                                            <p:txEl>
                                              <p:pRg st="0" end="0"/>
                                            </p:txEl>
                                          </p:spTgt>
                                        </p:tgtEl>
                                        <p:attrNameLst>
                                          <p:attrName>ppt_y</p:attrName>
                                        </p:attrNameLst>
                                      </p:cBhvr>
                                      <p:tavLst>
                                        <p:tav tm="0">
                                          <p:val>
                                            <p:strVal val="#ppt_y-#ppt_h/2"/>
                                          </p:val>
                                        </p:tav>
                                        <p:tav tm="100000">
                                          <p:val>
                                            <p:strVal val="#ppt_y"/>
                                          </p:val>
                                        </p:tav>
                                      </p:tavLst>
                                    </p:anim>
                                    <p:anim calcmode="lin" valueType="num">
                                      <p:cBhvr>
                                        <p:cTn id="9" dur="500" fill="hold"/>
                                        <p:tgtEl>
                                          <p:spTgt spid="54274">
                                            <p:txEl>
                                              <p:pRg st="0" end="0"/>
                                            </p:txEl>
                                          </p:spTgt>
                                        </p:tgtEl>
                                        <p:attrNameLst>
                                          <p:attrName>ppt_w</p:attrName>
                                        </p:attrNameLst>
                                      </p:cBhvr>
                                      <p:tavLst>
                                        <p:tav tm="0">
                                          <p:val>
                                            <p:strVal val="#ppt_w"/>
                                          </p:val>
                                        </p:tav>
                                        <p:tav tm="100000">
                                          <p:val>
                                            <p:strVal val="#ppt_w"/>
                                          </p:val>
                                        </p:tav>
                                      </p:tavLst>
                                    </p:anim>
                                    <p:anim calcmode="lin" valueType="num">
                                      <p:cBhvr>
                                        <p:cTn id="10" dur="500" fill="hold"/>
                                        <p:tgtEl>
                                          <p:spTgt spid="54274">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4" fill="hold" nodeType="clickEffect">
                                  <p:stCondLst>
                                    <p:cond delay="0"/>
                                  </p:stCondLst>
                                  <p:childTnLst>
                                    <p:set>
                                      <p:cBhvr>
                                        <p:cTn id="14" dur="1" fill="hold">
                                          <p:stCondLst>
                                            <p:cond delay="0"/>
                                          </p:stCondLst>
                                        </p:cTn>
                                        <p:tgtEl>
                                          <p:spTgt spid="54533"/>
                                        </p:tgtEl>
                                        <p:attrNameLst>
                                          <p:attrName>style.visibility</p:attrName>
                                        </p:attrNameLst>
                                      </p:cBhvr>
                                      <p:to>
                                        <p:strVal val="visible"/>
                                      </p:to>
                                    </p:set>
                                    <p:anim calcmode="lin" valueType="num">
                                      <p:cBhvr>
                                        <p:cTn id="15" dur="500" fill="hold"/>
                                        <p:tgtEl>
                                          <p:spTgt spid="54533"/>
                                        </p:tgtEl>
                                        <p:attrNameLst>
                                          <p:attrName>ppt_x</p:attrName>
                                        </p:attrNameLst>
                                      </p:cBhvr>
                                      <p:tavLst>
                                        <p:tav tm="0">
                                          <p:val>
                                            <p:strVal val="#ppt_x"/>
                                          </p:val>
                                        </p:tav>
                                        <p:tav tm="100000">
                                          <p:val>
                                            <p:strVal val="#ppt_x"/>
                                          </p:val>
                                        </p:tav>
                                      </p:tavLst>
                                    </p:anim>
                                    <p:anim calcmode="lin" valueType="num">
                                      <p:cBhvr>
                                        <p:cTn id="16" dur="500" fill="hold"/>
                                        <p:tgtEl>
                                          <p:spTgt spid="54533"/>
                                        </p:tgtEl>
                                        <p:attrNameLst>
                                          <p:attrName>ppt_y</p:attrName>
                                        </p:attrNameLst>
                                      </p:cBhvr>
                                      <p:tavLst>
                                        <p:tav tm="0">
                                          <p:val>
                                            <p:strVal val="#ppt_y+#ppt_h/2"/>
                                          </p:val>
                                        </p:tav>
                                        <p:tav tm="100000">
                                          <p:val>
                                            <p:strVal val="#ppt_y"/>
                                          </p:val>
                                        </p:tav>
                                      </p:tavLst>
                                    </p:anim>
                                    <p:anim calcmode="lin" valueType="num">
                                      <p:cBhvr>
                                        <p:cTn id="17" dur="500" fill="hold"/>
                                        <p:tgtEl>
                                          <p:spTgt spid="54533"/>
                                        </p:tgtEl>
                                        <p:attrNameLst>
                                          <p:attrName>ppt_w</p:attrName>
                                        </p:attrNameLst>
                                      </p:cBhvr>
                                      <p:tavLst>
                                        <p:tav tm="0">
                                          <p:val>
                                            <p:strVal val="#ppt_w"/>
                                          </p:val>
                                        </p:tav>
                                        <p:tav tm="100000">
                                          <p:val>
                                            <p:strVal val="#ppt_w"/>
                                          </p:val>
                                        </p:tav>
                                      </p:tavLst>
                                    </p:anim>
                                    <p:anim calcmode="lin" valueType="num">
                                      <p:cBhvr>
                                        <p:cTn id="18" dur="500" fill="hold"/>
                                        <p:tgtEl>
                                          <p:spTgt spid="54533"/>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build="p" bldLvl="3" autoUpdateAnimBg="0" advAuto="2000"/>
    </p:bld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BD0A9AB8-710D-4235-80CF-826BD4DDA755}" type="slidenum">
              <a:rPr lang="el-GR"/>
              <a:pPr/>
              <a:t>26</a:t>
            </a:fld>
            <a:endParaRPr lang="el-GR"/>
          </a:p>
        </p:txBody>
      </p:sp>
      <p:sp>
        <p:nvSpPr>
          <p:cNvPr id="55298" name="Rectangle 2"/>
          <p:cNvSpPr>
            <a:spLocks noGrp="1" noChangeArrowheads="1"/>
          </p:cNvSpPr>
          <p:nvPr>
            <p:ph type="body" idx="1"/>
          </p:nvPr>
        </p:nvSpPr>
        <p:spPr>
          <a:xfrm>
            <a:off x="1752600" y="1828800"/>
            <a:ext cx="7086600" cy="4267200"/>
          </a:xfrm>
        </p:spPr>
        <p:txBody>
          <a:bodyPr/>
          <a:lstStyle/>
          <a:p>
            <a:r>
              <a:rPr lang="en-US" sz="1800"/>
              <a:t>For the selection of the appropriate method and the design of the artificial recharge works in the specific area, the following factors have been taken into account:</a:t>
            </a:r>
          </a:p>
          <a:p>
            <a:pPr lvl="1"/>
            <a:r>
              <a:rPr lang="en-US" sz="1600"/>
              <a:t>The </a:t>
            </a:r>
            <a:r>
              <a:rPr lang="en-US" sz="1600" b="1"/>
              <a:t>geological – tectonic – neotectonic structure</a:t>
            </a:r>
            <a:r>
              <a:rPr lang="en-US" sz="1600"/>
              <a:t> and evolution of the area.</a:t>
            </a:r>
          </a:p>
          <a:p>
            <a:pPr lvl="1"/>
            <a:r>
              <a:rPr lang="en-US" sz="1600"/>
              <a:t>The </a:t>
            </a:r>
            <a:r>
              <a:rPr lang="en-US" sz="1600" b="1"/>
              <a:t>karstification</a:t>
            </a:r>
            <a:r>
              <a:rPr lang="en-US" sz="1600"/>
              <a:t> of the carbonate formations.</a:t>
            </a:r>
          </a:p>
          <a:p>
            <a:pPr lvl="1"/>
            <a:r>
              <a:rPr lang="en-US" sz="1600"/>
              <a:t>The </a:t>
            </a:r>
            <a:r>
              <a:rPr lang="en-US" sz="1600" b="1"/>
              <a:t>geometry of the deep karstic aquifers</a:t>
            </a:r>
            <a:r>
              <a:rPr lang="en-US" sz="1600"/>
              <a:t> and mainly those that develop west of the imaginary line between Htouri and Yperia.</a:t>
            </a:r>
          </a:p>
          <a:p>
            <a:pPr lvl="1"/>
            <a:r>
              <a:rPr lang="en-US" sz="1600"/>
              <a:t>The fact that the karstified limestone of Phylliion Mountain has a lateral hydraulic connection with the underground karstic aquifers.</a:t>
            </a:r>
          </a:p>
          <a:p>
            <a:pPr lvl="1"/>
            <a:r>
              <a:rPr lang="en-US" sz="1600"/>
              <a:t>The fact that the lateral and underground karstified aquifers are hydraulically connected to the unconsolidated aquifers.</a:t>
            </a:r>
          </a:p>
        </p:txBody>
      </p:sp>
      <p:graphicFrame>
        <p:nvGraphicFramePr>
          <p:cNvPr id="55299" name="Object 3"/>
          <p:cNvGraphicFramePr>
            <a:graphicFrameLocks noChangeAspect="1"/>
          </p:cNvGraphicFramePr>
          <p:nvPr/>
        </p:nvGraphicFramePr>
        <p:xfrm>
          <a:off x="685800" y="609600"/>
          <a:ext cx="288925" cy="533400"/>
        </p:xfrm>
        <a:graphic>
          <a:graphicData uri="http://schemas.openxmlformats.org/presentationml/2006/ole">
            <p:oleObj spid="_x0000_s55299" name="CorelDRAW" r:id="rId3" imgW="493560" imgH="911520" progId="CorelDRAW.Graphic.9">
              <p:embed/>
            </p:oleObj>
          </a:graphicData>
        </a:graphic>
      </p:graphicFrame>
      <p:sp>
        <p:nvSpPr>
          <p:cNvPr id="55300" name="Text Box 4"/>
          <p:cNvSpPr txBox="1">
            <a:spLocks noChangeArrowheads="1"/>
          </p:cNvSpPr>
          <p:nvPr/>
        </p:nvSpPr>
        <p:spPr bwMode="auto">
          <a:xfrm>
            <a:off x="420688" y="1143000"/>
            <a:ext cx="1027112" cy="822325"/>
          </a:xfrm>
          <a:prstGeom prst="rect">
            <a:avLst/>
          </a:prstGeom>
          <a:noFill/>
          <a:ln w="9525">
            <a:noFill/>
            <a:miter lim="800000"/>
            <a:headEnd/>
            <a:tailEnd/>
          </a:ln>
          <a:effectLst/>
        </p:spPr>
        <p:txBody>
          <a:bodyPr wrap="none">
            <a:spAutoFit/>
          </a:bodyPr>
          <a:lstStyle/>
          <a:p>
            <a:r>
              <a:rPr lang="en-US" sz="1200">
                <a:solidFill>
                  <a:srgbClr val="0000FF"/>
                </a:solidFill>
                <a:latin typeface="Tahoma" pitchFamily="34" charset="0"/>
              </a:rPr>
              <a:t>National</a:t>
            </a:r>
          </a:p>
          <a:p>
            <a:r>
              <a:rPr lang="en-US" sz="1200">
                <a:solidFill>
                  <a:srgbClr val="0000FF"/>
                </a:solidFill>
                <a:latin typeface="Tahoma" pitchFamily="34" charset="0"/>
              </a:rPr>
              <a:t>Kapodistrian</a:t>
            </a:r>
          </a:p>
          <a:p>
            <a:r>
              <a:rPr lang="en-US" sz="1200">
                <a:solidFill>
                  <a:srgbClr val="0000FF"/>
                </a:solidFill>
                <a:latin typeface="Tahoma" pitchFamily="34" charset="0"/>
              </a:rPr>
              <a:t>University of</a:t>
            </a:r>
          </a:p>
          <a:p>
            <a:r>
              <a:rPr lang="en-US" sz="1200">
                <a:solidFill>
                  <a:srgbClr val="0000FF"/>
                </a:solidFill>
                <a:latin typeface="Tahoma" pitchFamily="34" charset="0"/>
              </a:rPr>
              <a:t>Athens</a:t>
            </a:r>
            <a:endParaRPr lang="el-GR" sz="1200">
              <a:solidFill>
                <a:srgbClr val="0000FF"/>
              </a:solidFill>
              <a:latin typeface="Tahoma" pitchFamily="34" charset="0"/>
            </a:endParaRPr>
          </a:p>
        </p:txBody>
      </p:sp>
      <p:sp>
        <p:nvSpPr>
          <p:cNvPr id="55301" name="Rectangle 5"/>
          <p:cNvSpPr>
            <a:spLocks noGrp="1" noChangeArrowheads="1"/>
          </p:cNvSpPr>
          <p:nvPr>
            <p:ph type="title"/>
          </p:nvPr>
        </p:nvSpPr>
        <p:spPr>
          <a:xfrm>
            <a:off x="1752600" y="457200"/>
            <a:ext cx="7239000" cy="914400"/>
          </a:xfrm>
          <a:noFill/>
          <a:ln/>
        </p:spPr>
        <p:txBody>
          <a:bodyPr/>
          <a:lstStyle/>
          <a:p>
            <a:pPr algn="r"/>
            <a:r>
              <a:rPr lang="el-GR" sz="2400" b="1">
                <a:solidFill>
                  <a:srgbClr val="0000FF"/>
                </a:solidFill>
              </a:rPr>
              <a:t>Suggested </a:t>
            </a:r>
            <a:r>
              <a:rPr lang="en-US" sz="2400" b="1">
                <a:solidFill>
                  <a:srgbClr val="0000FF"/>
                </a:solidFill>
              </a:rPr>
              <a:t>W</a:t>
            </a:r>
            <a:r>
              <a:rPr lang="el-GR" sz="2400" b="1">
                <a:solidFill>
                  <a:srgbClr val="0000FF"/>
                </a:solidFill>
              </a:rPr>
              <a:t>orks</a:t>
            </a:r>
          </a:p>
        </p:txBody>
      </p:sp>
      <p:sp>
        <p:nvSpPr>
          <p:cNvPr id="55333" name="Rectangle 37"/>
          <p:cNvSpPr>
            <a:spLocks noChangeArrowheads="1"/>
          </p:cNvSpPr>
          <p:nvPr/>
        </p:nvSpPr>
        <p:spPr bwMode="auto">
          <a:xfrm>
            <a:off x="228600" y="3505200"/>
            <a:ext cx="1447800" cy="32924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l-GR" sz="1200">
                <a:solidFill>
                  <a:schemeClr val="folHlink"/>
                </a:solidFill>
                <a:latin typeface="Tahoma" pitchFamily="34" charset="0"/>
              </a:rPr>
              <a:t>Introduction</a:t>
            </a:r>
          </a:p>
          <a:p>
            <a:pPr>
              <a:spcBef>
                <a:spcPct val="50000"/>
              </a:spcBef>
            </a:pPr>
            <a:r>
              <a:rPr lang="en-US" sz="1200">
                <a:solidFill>
                  <a:schemeClr val="folHlink"/>
                </a:solidFill>
                <a:latin typeface="Tahoma" pitchFamily="34" charset="0"/>
              </a:rPr>
              <a:t>Water Shortage in Western Thessaly</a:t>
            </a:r>
            <a:endParaRPr lang="el-GR"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Phases of the Research</a:t>
            </a:r>
          </a:p>
          <a:p>
            <a:pPr>
              <a:spcBef>
                <a:spcPct val="50000"/>
              </a:spcBef>
            </a:pPr>
            <a:r>
              <a:rPr lang="el-GR" sz="1200">
                <a:solidFill>
                  <a:schemeClr val="folHlink"/>
                </a:solidFill>
                <a:latin typeface="Tahoma" pitchFamily="34" charset="0"/>
              </a:rPr>
              <a:t>The karstic aquifer of Phylliion Mt.</a:t>
            </a:r>
          </a:p>
          <a:p>
            <a:pPr>
              <a:spcBef>
                <a:spcPct val="50000"/>
              </a:spcBef>
            </a:pPr>
            <a:r>
              <a:rPr lang="el-GR" sz="1200">
                <a:solidFill>
                  <a:schemeClr val="folHlink"/>
                </a:solidFill>
                <a:latin typeface="Tahoma" pitchFamily="34" charset="0"/>
              </a:rPr>
              <a:t>Prospects for artificial recharge</a:t>
            </a:r>
          </a:p>
          <a:p>
            <a:pPr>
              <a:spcBef>
                <a:spcPct val="50000"/>
              </a:spcBef>
            </a:pPr>
            <a:r>
              <a:rPr lang="el-GR" sz="1200">
                <a:solidFill>
                  <a:srgbClr val="FFFF00"/>
                </a:solidFill>
                <a:latin typeface="Tahoma" pitchFamily="34" charset="0"/>
              </a:rPr>
              <a:t>Suggested works</a:t>
            </a:r>
          </a:p>
          <a:p>
            <a:pPr>
              <a:spcBef>
                <a:spcPct val="50000"/>
              </a:spcBef>
            </a:pPr>
            <a:r>
              <a:rPr lang="el-GR" sz="1200">
                <a:solidFill>
                  <a:schemeClr val="folHlink"/>
                </a:solidFill>
                <a:latin typeface="Tahoma" pitchFamily="34" charset="0"/>
              </a:rPr>
              <a:t>Conditions for the protection of the aquifer system</a:t>
            </a:r>
            <a:endParaRPr lang="en-US"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Conclusions</a:t>
            </a:r>
            <a:endParaRPr lang="el-GR" sz="1200">
              <a:solidFill>
                <a:schemeClr val="folHlink"/>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2000"/>
                                  </p:stCondLst>
                                  <p:iterate type="wd">
                                    <p:tmPct val="100000"/>
                                  </p:iterate>
                                  <p:childTnLst>
                                    <p:set>
                                      <p:cBhvr>
                                        <p:cTn id="6" dur="1" fill="hold">
                                          <p:stCondLst>
                                            <p:cond delay="0"/>
                                          </p:stCondLst>
                                        </p:cTn>
                                        <p:tgtEl>
                                          <p:spTgt spid="55301">
                                            <p:txEl>
                                              <p:pRg st="0" end="0"/>
                                            </p:txEl>
                                          </p:spTgt>
                                        </p:tgtEl>
                                        <p:attrNameLst>
                                          <p:attrName>style.visibility</p:attrName>
                                        </p:attrNameLst>
                                      </p:cBhvr>
                                      <p:to>
                                        <p:strVal val="visible"/>
                                      </p:to>
                                    </p:set>
                                    <p:anim calcmode="lin" valueType="num">
                                      <p:cBhvr>
                                        <p:cTn id="7" dur="300" fill="hold"/>
                                        <p:tgtEl>
                                          <p:spTgt spid="55301">
                                            <p:txEl>
                                              <p:pRg st="0" end="0"/>
                                            </p:txEl>
                                          </p:spTgt>
                                        </p:tgtEl>
                                        <p:attrNameLst>
                                          <p:attrName>ppt_x</p:attrName>
                                        </p:attrNameLst>
                                      </p:cBhvr>
                                      <p:tavLst>
                                        <p:tav tm="0">
                                          <p:val>
                                            <p:strVal val="#ppt_x-#ppt_w/2"/>
                                          </p:val>
                                        </p:tav>
                                        <p:tav tm="100000">
                                          <p:val>
                                            <p:strVal val="#ppt_x"/>
                                          </p:val>
                                        </p:tav>
                                      </p:tavLst>
                                    </p:anim>
                                    <p:anim calcmode="lin" valueType="num">
                                      <p:cBhvr>
                                        <p:cTn id="8" dur="300" fill="hold"/>
                                        <p:tgtEl>
                                          <p:spTgt spid="55301">
                                            <p:txEl>
                                              <p:pRg st="0" end="0"/>
                                            </p:txEl>
                                          </p:spTgt>
                                        </p:tgtEl>
                                        <p:attrNameLst>
                                          <p:attrName>ppt_y</p:attrName>
                                        </p:attrNameLst>
                                      </p:cBhvr>
                                      <p:tavLst>
                                        <p:tav tm="0">
                                          <p:val>
                                            <p:strVal val="#ppt_y"/>
                                          </p:val>
                                        </p:tav>
                                        <p:tav tm="100000">
                                          <p:val>
                                            <p:strVal val="#ppt_y"/>
                                          </p:val>
                                        </p:tav>
                                      </p:tavLst>
                                    </p:anim>
                                    <p:anim calcmode="lin" valueType="num">
                                      <p:cBhvr>
                                        <p:cTn id="9" dur="300" fill="hold"/>
                                        <p:tgtEl>
                                          <p:spTgt spid="55301">
                                            <p:txEl>
                                              <p:pRg st="0" end="0"/>
                                            </p:txEl>
                                          </p:spTgt>
                                        </p:tgtEl>
                                        <p:attrNameLst>
                                          <p:attrName>ppt_w</p:attrName>
                                        </p:attrNameLst>
                                      </p:cBhvr>
                                      <p:tavLst>
                                        <p:tav tm="0">
                                          <p:val>
                                            <p:fltVal val="0"/>
                                          </p:val>
                                        </p:tav>
                                        <p:tav tm="100000">
                                          <p:val>
                                            <p:strVal val="#ppt_w"/>
                                          </p:val>
                                        </p:tav>
                                      </p:tavLst>
                                    </p:anim>
                                    <p:anim calcmode="lin" valueType="num">
                                      <p:cBhvr>
                                        <p:cTn id="10" dur="300" fill="hold"/>
                                        <p:tgtEl>
                                          <p:spTgt spid="55301">
                                            <p:txEl>
                                              <p:pRg st="0" end="0"/>
                                            </p:txEl>
                                          </p:spTgt>
                                        </p:tgtEl>
                                        <p:attrNameLst>
                                          <p:attrName>ppt_h</p:attrName>
                                        </p:attrNameLst>
                                      </p:cBhvr>
                                      <p:tavLst>
                                        <p:tav tm="0">
                                          <p:val>
                                            <p:strVal val="#ppt_h"/>
                                          </p:val>
                                        </p:tav>
                                        <p:tav tm="100000">
                                          <p:val>
                                            <p:strVal val="#ppt_h"/>
                                          </p:val>
                                        </p:tav>
                                      </p:tavLst>
                                    </p:anim>
                                  </p:childTnLst>
                                </p:cTn>
                              </p:par>
                            </p:childTnLst>
                          </p:cTn>
                        </p:par>
                        <p:par>
                          <p:cTn id="11" fill="hold">
                            <p:stCondLst>
                              <p:cond delay="2900"/>
                            </p:stCondLst>
                            <p:childTnLst>
                              <p:par>
                                <p:cTn id="12" presetID="17" presetClass="entr" presetSubtype="1" fill="hold" grpId="0" nodeType="afterEffect">
                                  <p:stCondLst>
                                    <p:cond delay="2000"/>
                                  </p:stCondLst>
                                  <p:childTnLst>
                                    <p:set>
                                      <p:cBhvr>
                                        <p:cTn id="13" dur="1" fill="hold">
                                          <p:stCondLst>
                                            <p:cond delay="0"/>
                                          </p:stCondLst>
                                        </p:cTn>
                                        <p:tgtEl>
                                          <p:spTgt spid="55298">
                                            <p:txEl>
                                              <p:pRg st="0" end="0"/>
                                            </p:txEl>
                                          </p:spTgt>
                                        </p:tgtEl>
                                        <p:attrNameLst>
                                          <p:attrName>style.visibility</p:attrName>
                                        </p:attrNameLst>
                                      </p:cBhvr>
                                      <p:to>
                                        <p:strVal val="visible"/>
                                      </p:to>
                                    </p:set>
                                    <p:anim calcmode="lin" valueType="num">
                                      <p:cBhvr>
                                        <p:cTn id="14" dur="500" fill="hold"/>
                                        <p:tgtEl>
                                          <p:spTgt spid="55298">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55298">
                                            <p:txEl>
                                              <p:pRg st="0" end="0"/>
                                            </p:txEl>
                                          </p:spTgt>
                                        </p:tgtEl>
                                        <p:attrNameLst>
                                          <p:attrName>ppt_y</p:attrName>
                                        </p:attrNameLst>
                                      </p:cBhvr>
                                      <p:tavLst>
                                        <p:tav tm="0">
                                          <p:val>
                                            <p:strVal val="#ppt_y-#ppt_h/2"/>
                                          </p:val>
                                        </p:tav>
                                        <p:tav tm="100000">
                                          <p:val>
                                            <p:strVal val="#ppt_y"/>
                                          </p:val>
                                        </p:tav>
                                      </p:tavLst>
                                    </p:anim>
                                    <p:anim calcmode="lin" valueType="num">
                                      <p:cBhvr>
                                        <p:cTn id="16" dur="500" fill="hold"/>
                                        <p:tgtEl>
                                          <p:spTgt spid="55298">
                                            <p:txEl>
                                              <p:pRg st="0" end="0"/>
                                            </p:txEl>
                                          </p:spTgt>
                                        </p:tgtEl>
                                        <p:attrNameLst>
                                          <p:attrName>ppt_w</p:attrName>
                                        </p:attrNameLst>
                                      </p:cBhvr>
                                      <p:tavLst>
                                        <p:tav tm="0">
                                          <p:val>
                                            <p:strVal val="#ppt_w"/>
                                          </p:val>
                                        </p:tav>
                                        <p:tav tm="100000">
                                          <p:val>
                                            <p:strVal val="#ppt_w"/>
                                          </p:val>
                                        </p:tav>
                                      </p:tavLst>
                                    </p:anim>
                                    <p:anim calcmode="lin" valueType="num">
                                      <p:cBhvr>
                                        <p:cTn id="17" dur="500" fill="hold"/>
                                        <p:tgtEl>
                                          <p:spTgt spid="55298">
                                            <p:txEl>
                                              <p:pRg st="0" end="0"/>
                                            </p:txEl>
                                          </p:spTgt>
                                        </p:tgtEl>
                                        <p:attrNameLst>
                                          <p:attrName>ppt_h</p:attrName>
                                        </p:attrNameLst>
                                      </p:cBhvr>
                                      <p:tavLst>
                                        <p:tav tm="0">
                                          <p:val>
                                            <p:fltVal val="0"/>
                                          </p:val>
                                        </p:tav>
                                        <p:tav tm="100000">
                                          <p:val>
                                            <p:strVal val="#ppt_h"/>
                                          </p:val>
                                        </p:tav>
                                      </p:tavLst>
                                    </p:anim>
                                  </p:childTnLst>
                                </p:cTn>
                              </p:par>
                            </p:childTnLst>
                          </p:cTn>
                        </p:par>
                        <p:par>
                          <p:cTn id="18" fill="hold">
                            <p:stCondLst>
                              <p:cond delay="5400"/>
                            </p:stCondLst>
                            <p:childTnLst>
                              <p:par>
                                <p:cTn id="19" presetID="17" presetClass="entr" presetSubtype="1" fill="hold" grpId="0" nodeType="afterEffect">
                                  <p:stCondLst>
                                    <p:cond delay="2000"/>
                                  </p:stCondLst>
                                  <p:childTnLst>
                                    <p:set>
                                      <p:cBhvr>
                                        <p:cTn id="20" dur="1" fill="hold">
                                          <p:stCondLst>
                                            <p:cond delay="0"/>
                                          </p:stCondLst>
                                        </p:cTn>
                                        <p:tgtEl>
                                          <p:spTgt spid="55298">
                                            <p:txEl>
                                              <p:pRg st="1" end="1"/>
                                            </p:txEl>
                                          </p:spTgt>
                                        </p:tgtEl>
                                        <p:attrNameLst>
                                          <p:attrName>style.visibility</p:attrName>
                                        </p:attrNameLst>
                                      </p:cBhvr>
                                      <p:to>
                                        <p:strVal val="visible"/>
                                      </p:to>
                                    </p:set>
                                    <p:anim calcmode="lin" valueType="num">
                                      <p:cBhvr>
                                        <p:cTn id="21" dur="500" fill="hold"/>
                                        <p:tgtEl>
                                          <p:spTgt spid="55298">
                                            <p:txEl>
                                              <p:pRg st="1" end="1"/>
                                            </p:txEl>
                                          </p:spTgt>
                                        </p:tgtEl>
                                        <p:attrNameLst>
                                          <p:attrName>ppt_x</p:attrName>
                                        </p:attrNameLst>
                                      </p:cBhvr>
                                      <p:tavLst>
                                        <p:tav tm="0">
                                          <p:val>
                                            <p:strVal val="#ppt_x"/>
                                          </p:val>
                                        </p:tav>
                                        <p:tav tm="100000">
                                          <p:val>
                                            <p:strVal val="#ppt_x"/>
                                          </p:val>
                                        </p:tav>
                                      </p:tavLst>
                                    </p:anim>
                                    <p:anim calcmode="lin" valueType="num">
                                      <p:cBhvr>
                                        <p:cTn id="22" dur="500" fill="hold"/>
                                        <p:tgtEl>
                                          <p:spTgt spid="55298">
                                            <p:txEl>
                                              <p:pRg st="1" end="1"/>
                                            </p:txEl>
                                          </p:spTgt>
                                        </p:tgtEl>
                                        <p:attrNameLst>
                                          <p:attrName>ppt_y</p:attrName>
                                        </p:attrNameLst>
                                      </p:cBhvr>
                                      <p:tavLst>
                                        <p:tav tm="0">
                                          <p:val>
                                            <p:strVal val="#ppt_y-#ppt_h/2"/>
                                          </p:val>
                                        </p:tav>
                                        <p:tav tm="100000">
                                          <p:val>
                                            <p:strVal val="#ppt_y"/>
                                          </p:val>
                                        </p:tav>
                                      </p:tavLst>
                                    </p:anim>
                                    <p:anim calcmode="lin" valueType="num">
                                      <p:cBhvr>
                                        <p:cTn id="23" dur="500" fill="hold"/>
                                        <p:tgtEl>
                                          <p:spTgt spid="55298">
                                            <p:txEl>
                                              <p:pRg st="1" end="1"/>
                                            </p:txEl>
                                          </p:spTgt>
                                        </p:tgtEl>
                                        <p:attrNameLst>
                                          <p:attrName>ppt_w</p:attrName>
                                        </p:attrNameLst>
                                      </p:cBhvr>
                                      <p:tavLst>
                                        <p:tav tm="0">
                                          <p:val>
                                            <p:strVal val="#ppt_w"/>
                                          </p:val>
                                        </p:tav>
                                        <p:tav tm="100000">
                                          <p:val>
                                            <p:strVal val="#ppt_w"/>
                                          </p:val>
                                        </p:tav>
                                      </p:tavLst>
                                    </p:anim>
                                    <p:anim calcmode="lin" valueType="num">
                                      <p:cBhvr>
                                        <p:cTn id="24" dur="500" fill="hold"/>
                                        <p:tgtEl>
                                          <p:spTgt spid="55298">
                                            <p:txEl>
                                              <p:pRg st="1" end="1"/>
                                            </p:txEl>
                                          </p:spTgt>
                                        </p:tgtEl>
                                        <p:attrNameLst>
                                          <p:attrName>ppt_h</p:attrName>
                                        </p:attrNameLst>
                                      </p:cBhvr>
                                      <p:tavLst>
                                        <p:tav tm="0">
                                          <p:val>
                                            <p:fltVal val="0"/>
                                          </p:val>
                                        </p:tav>
                                        <p:tav tm="100000">
                                          <p:val>
                                            <p:strVal val="#ppt_h"/>
                                          </p:val>
                                        </p:tav>
                                      </p:tavLst>
                                    </p:anim>
                                  </p:childTnLst>
                                </p:cTn>
                              </p:par>
                            </p:childTnLst>
                          </p:cTn>
                        </p:par>
                        <p:par>
                          <p:cTn id="25" fill="hold">
                            <p:stCondLst>
                              <p:cond delay="7900"/>
                            </p:stCondLst>
                            <p:childTnLst>
                              <p:par>
                                <p:cTn id="26" presetID="17" presetClass="entr" presetSubtype="1" fill="hold" grpId="0" nodeType="afterEffect">
                                  <p:stCondLst>
                                    <p:cond delay="2000"/>
                                  </p:stCondLst>
                                  <p:childTnLst>
                                    <p:set>
                                      <p:cBhvr>
                                        <p:cTn id="27" dur="1" fill="hold">
                                          <p:stCondLst>
                                            <p:cond delay="0"/>
                                          </p:stCondLst>
                                        </p:cTn>
                                        <p:tgtEl>
                                          <p:spTgt spid="55298">
                                            <p:txEl>
                                              <p:pRg st="2" end="2"/>
                                            </p:txEl>
                                          </p:spTgt>
                                        </p:tgtEl>
                                        <p:attrNameLst>
                                          <p:attrName>style.visibility</p:attrName>
                                        </p:attrNameLst>
                                      </p:cBhvr>
                                      <p:to>
                                        <p:strVal val="visible"/>
                                      </p:to>
                                    </p:set>
                                    <p:anim calcmode="lin" valueType="num">
                                      <p:cBhvr>
                                        <p:cTn id="28" dur="500" fill="hold"/>
                                        <p:tgtEl>
                                          <p:spTgt spid="55298">
                                            <p:txEl>
                                              <p:pRg st="2" end="2"/>
                                            </p:txEl>
                                          </p:spTgt>
                                        </p:tgtEl>
                                        <p:attrNameLst>
                                          <p:attrName>ppt_x</p:attrName>
                                        </p:attrNameLst>
                                      </p:cBhvr>
                                      <p:tavLst>
                                        <p:tav tm="0">
                                          <p:val>
                                            <p:strVal val="#ppt_x"/>
                                          </p:val>
                                        </p:tav>
                                        <p:tav tm="100000">
                                          <p:val>
                                            <p:strVal val="#ppt_x"/>
                                          </p:val>
                                        </p:tav>
                                      </p:tavLst>
                                    </p:anim>
                                    <p:anim calcmode="lin" valueType="num">
                                      <p:cBhvr>
                                        <p:cTn id="29" dur="500" fill="hold"/>
                                        <p:tgtEl>
                                          <p:spTgt spid="55298">
                                            <p:txEl>
                                              <p:pRg st="2" end="2"/>
                                            </p:txEl>
                                          </p:spTgt>
                                        </p:tgtEl>
                                        <p:attrNameLst>
                                          <p:attrName>ppt_y</p:attrName>
                                        </p:attrNameLst>
                                      </p:cBhvr>
                                      <p:tavLst>
                                        <p:tav tm="0">
                                          <p:val>
                                            <p:strVal val="#ppt_y-#ppt_h/2"/>
                                          </p:val>
                                        </p:tav>
                                        <p:tav tm="100000">
                                          <p:val>
                                            <p:strVal val="#ppt_y"/>
                                          </p:val>
                                        </p:tav>
                                      </p:tavLst>
                                    </p:anim>
                                    <p:anim calcmode="lin" valueType="num">
                                      <p:cBhvr>
                                        <p:cTn id="30" dur="500" fill="hold"/>
                                        <p:tgtEl>
                                          <p:spTgt spid="55298">
                                            <p:txEl>
                                              <p:pRg st="2" end="2"/>
                                            </p:txEl>
                                          </p:spTgt>
                                        </p:tgtEl>
                                        <p:attrNameLst>
                                          <p:attrName>ppt_w</p:attrName>
                                        </p:attrNameLst>
                                      </p:cBhvr>
                                      <p:tavLst>
                                        <p:tav tm="0">
                                          <p:val>
                                            <p:strVal val="#ppt_w"/>
                                          </p:val>
                                        </p:tav>
                                        <p:tav tm="100000">
                                          <p:val>
                                            <p:strVal val="#ppt_w"/>
                                          </p:val>
                                        </p:tav>
                                      </p:tavLst>
                                    </p:anim>
                                    <p:anim calcmode="lin" valueType="num">
                                      <p:cBhvr>
                                        <p:cTn id="31" dur="500" fill="hold"/>
                                        <p:tgtEl>
                                          <p:spTgt spid="55298">
                                            <p:txEl>
                                              <p:pRg st="2" end="2"/>
                                            </p:txEl>
                                          </p:spTgt>
                                        </p:tgtEl>
                                        <p:attrNameLst>
                                          <p:attrName>ppt_h</p:attrName>
                                        </p:attrNameLst>
                                      </p:cBhvr>
                                      <p:tavLst>
                                        <p:tav tm="0">
                                          <p:val>
                                            <p:fltVal val="0"/>
                                          </p:val>
                                        </p:tav>
                                        <p:tav tm="100000">
                                          <p:val>
                                            <p:strVal val="#ppt_h"/>
                                          </p:val>
                                        </p:tav>
                                      </p:tavLst>
                                    </p:anim>
                                  </p:childTnLst>
                                </p:cTn>
                              </p:par>
                            </p:childTnLst>
                          </p:cTn>
                        </p:par>
                        <p:par>
                          <p:cTn id="32" fill="hold">
                            <p:stCondLst>
                              <p:cond delay="10400"/>
                            </p:stCondLst>
                            <p:childTnLst>
                              <p:par>
                                <p:cTn id="33" presetID="17" presetClass="entr" presetSubtype="1" fill="hold" grpId="0" nodeType="afterEffect">
                                  <p:stCondLst>
                                    <p:cond delay="2000"/>
                                  </p:stCondLst>
                                  <p:childTnLst>
                                    <p:set>
                                      <p:cBhvr>
                                        <p:cTn id="34" dur="1" fill="hold">
                                          <p:stCondLst>
                                            <p:cond delay="0"/>
                                          </p:stCondLst>
                                        </p:cTn>
                                        <p:tgtEl>
                                          <p:spTgt spid="55298">
                                            <p:txEl>
                                              <p:pRg st="3" end="3"/>
                                            </p:txEl>
                                          </p:spTgt>
                                        </p:tgtEl>
                                        <p:attrNameLst>
                                          <p:attrName>style.visibility</p:attrName>
                                        </p:attrNameLst>
                                      </p:cBhvr>
                                      <p:to>
                                        <p:strVal val="visible"/>
                                      </p:to>
                                    </p:set>
                                    <p:anim calcmode="lin" valueType="num">
                                      <p:cBhvr>
                                        <p:cTn id="35" dur="500" fill="hold"/>
                                        <p:tgtEl>
                                          <p:spTgt spid="55298">
                                            <p:txEl>
                                              <p:pRg st="3" end="3"/>
                                            </p:txEl>
                                          </p:spTgt>
                                        </p:tgtEl>
                                        <p:attrNameLst>
                                          <p:attrName>ppt_x</p:attrName>
                                        </p:attrNameLst>
                                      </p:cBhvr>
                                      <p:tavLst>
                                        <p:tav tm="0">
                                          <p:val>
                                            <p:strVal val="#ppt_x"/>
                                          </p:val>
                                        </p:tav>
                                        <p:tav tm="100000">
                                          <p:val>
                                            <p:strVal val="#ppt_x"/>
                                          </p:val>
                                        </p:tav>
                                      </p:tavLst>
                                    </p:anim>
                                    <p:anim calcmode="lin" valueType="num">
                                      <p:cBhvr>
                                        <p:cTn id="36" dur="500" fill="hold"/>
                                        <p:tgtEl>
                                          <p:spTgt spid="55298">
                                            <p:txEl>
                                              <p:pRg st="3" end="3"/>
                                            </p:txEl>
                                          </p:spTgt>
                                        </p:tgtEl>
                                        <p:attrNameLst>
                                          <p:attrName>ppt_y</p:attrName>
                                        </p:attrNameLst>
                                      </p:cBhvr>
                                      <p:tavLst>
                                        <p:tav tm="0">
                                          <p:val>
                                            <p:strVal val="#ppt_y-#ppt_h/2"/>
                                          </p:val>
                                        </p:tav>
                                        <p:tav tm="100000">
                                          <p:val>
                                            <p:strVal val="#ppt_y"/>
                                          </p:val>
                                        </p:tav>
                                      </p:tavLst>
                                    </p:anim>
                                    <p:anim calcmode="lin" valueType="num">
                                      <p:cBhvr>
                                        <p:cTn id="37" dur="500" fill="hold"/>
                                        <p:tgtEl>
                                          <p:spTgt spid="55298">
                                            <p:txEl>
                                              <p:pRg st="3" end="3"/>
                                            </p:txEl>
                                          </p:spTgt>
                                        </p:tgtEl>
                                        <p:attrNameLst>
                                          <p:attrName>ppt_w</p:attrName>
                                        </p:attrNameLst>
                                      </p:cBhvr>
                                      <p:tavLst>
                                        <p:tav tm="0">
                                          <p:val>
                                            <p:strVal val="#ppt_w"/>
                                          </p:val>
                                        </p:tav>
                                        <p:tav tm="100000">
                                          <p:val>
                                            <p:strVal val="#ppt_w"/>
                                          </p:val>
                                        </p:tav>
                                      </p:tavLst>
                                    </p:anim>
                                    <p:anim calcmode="lin" valueType="num">
                                      <p:cBhvr>
                                        <p:cTn id="38" dur="500" fill="hold"/>
                                        <p:tgtEl>
                                          <p:spTgt spid="55298">
                                            <p:txEl>
                                              <p:pRg st="3" end="3"/>
                                            </p:txEl>
                                          </p:spTgt>
                                        </p:tgtEl>
                                        <p:attrNameLst>
                                          <p:attrName>ppt_h</p:attrName>
                                        </p:attrNameLst>
                                      </p:cBhvr>
                                      <p:tavLst>
                                        <p:tav tm="0">
                                          <p:val>
                                            <p:fltVal val="0"/>
                                          </p:val>
                                        </p:tav>
                                        <p:tav tm="100000">
                                          <p:val>
                                            <p:strVal val="#ppt_h"/>
                                          </p:val>
                                        </p:tav>
                                      </p:tavLst>
                                    </p:anim>
                                  </p:childTnLst>
                                </p:cTn>
                              </p:par>
                            </p:childTnLst>
                          </p:cTn>
                        </p:par>
                        <p:par>
                          <p:cTn id="39" fill="hold">
                            <p:stCondLst>
                              <p:cond delay="12900"/>
                            </p:stCondLst>
                            <p:childTnLst>
                              <p:par>
                                <p:cTn id="40" presetID="17" presetClass="entr" presetSubtype="1" fill="hold" grpId="0" nodeType="afterEffect">
                                  <p:stCondLst>
                                    <p:cond delay="2000"/>
                                  </p:stCondLst>
                                  <p:childTnLst>
                                    <p:set>
                                      <p:cBhvr>
                                        <p:cTn id="41" dur="1" fill="hold">
                                          <p:stCondLst>
                                            <p:cond delay="0"/>
                                          </p:stCondLst>
                                        </p:cTn>
                                        <p:tgtEl>
                                          <p:spTgt spid="55298">
                                            <p:txEl>
                                              <p:pRg st="4" end="4"/>
                                            </p:txEl>
                                          </p:spTgt>
                                        </p:tgtEl>
                                        <p:attrNameLst>
                                          <p:attrName>style.visibility</p:attrName>
                                        </p:attrNameLst>
                                      </p:cBhvr>
                                      <p:to>
                                        <p:strVal val="visible"/>
                                      </p:to>
                                    </p:set>
                                    <p:anim calcmode="lin" valueType="num">
                                      <p:cBhvr>
                                        <p:cTn id="42" dur="500" fill="hold"/>
                                        <p:tgtEl>
                                          <p:spTgt spid="55298">
                                            <p:txEl>
                                              <p:pRg st="4" end="4"/>
                                            </p:txEl>
                                          </p:spTgt>
                                        </p:tgtEl>
                                        <p:attrNameLst>
                                          <p:attrName>ppt_x</p:attrName>
                                        </p:attrNameLst>
                                      </p:cBhvr>
                                      <p:tavLst>
                                        <p:tav tm="0">
                                          <p:val>
                                            <p:strVal val="#ppt_x"/>
                                          </p:val>
                                        </p:tav>
                                        <p:tav tm="100000">
                                          <p:val>
                                            <p:strVal val="#ppt_x"/>
                                          </p:val>
                                        </p:tav>
                                      </p:tavLst>
                                    </p:anim>
                                    <p:anim calcmode="lin" valueType="num">
                                      <p:cBhvr>
                                        <p:cTn id="43" dur="500" fill="hold"/>
                                        <p:tgtEl>
                                          <p:spTgt spid="55298">
                                            <p:txEl>
                                              <p:pRg st="4" end="4"/>
                                            </p:txEl>
                                          </p:spTgt>
                                        </p:tgtEl>
                                        <p:attrNameLst>
                                          <p:attrName>ppt_y</p:attrName>
                                        </p:attrNameLst>
                                      </p:cBhvr>
                                      <p:tavLst>
                                        <p:tav tm="0">
                                          <p:val>
                                            <p:strVal val="#ppt_y-#ppt_h/2"/>
                                          </p:val>
                                        </p:tav>
                                        <p:tav tm="100000">
                                          <p:val>
                                            <p:strVal val="#ppt_y"/>
                                          </p:val>
                                        </p:tav>
                                      </p:tavLst>
                                    </p:anim>
                                    <p:anim calcmode="lin" valueType="num">
                                      <p:cBhvr>
                                        <p:cTn id="44" dur="500" fill="hold"/>
                                        <p:tgtEl>
                                          <p:spTgt spid="55298">
                                            <p:txEl>
                                              <p:pRg st="4" end="4"/>
                                            </p:txEl>
                                          </p:spTgt>
                                        </p:tgtEl>
                                        <p:attrNameLst>
                                          <p:attrName>ppt_w</p:attrName>
                                        </p:attrNameLst>
                                      </p:cBhvr>
                                      <p:tavLst>
                                        <p:tav tm="0">
                                          <p:val>
                                            <p:strVal val="#ppt_w"/>
                                          </p:val>
                                        </p:tav>
                                        <p:tav tm="100000">
                                          <p:val>
                                            <p:strVal val="#ppt_w"/>
                                          </p:val>
                                        </p:tav>
                                      </p:tavLst>
                                    </p:anim>
                                    <p:anim calcmode="lin" valueType="num">
                                      <p:cBhvr>
                                        <p:cTn id="45" dur="500" fill="hold"/>
                                        <p:tgtEl>
                                          <p:spTgt spid="55298">
                                            <p:txEl>
                                              <p:pRg st="4" end="4"/>
                                            </p:txEl>
                                          </p:spTgt>
                                        </p:tgtEl>
                                        <p:attrNameLst>
                                          <p:attrName>ppt_h</p:attrName>
                                        </p:attrNameLst>
                                      </p:cBhvr>
                                      <p:tavLst>
                                        <p:tav tm="0">
                                          <p:val>
                                            <p:fltVal val="0"/>
                                          </p:val>
                                        </p:tav>
                                        <p:tav tm="100000">
                                          <p:val>
                                            <p:strVal val="#ppt_h"/>
                                          </p:val>
                                        </p:tav>
                                      </p:tavLst>
                                    </p:anim>
                                  </p:childTnLst>
                                </p:cTn>
                              </p:par>
                            </p:childTnLst>
                          </p:cTn>
                        </p:par>
                        <p:par>
                          <p:cTn id="46" fill="hold">
                            <p:stCondLst>
                              <p:cond delay="15400"/>
                            </p:stCondLst>
                            <p:childTnLst>
                              <p:par>
                                <p:cTn id="47" presetID="17" presetClass="entr" presetSubtype="1" fill="hold" grpId="0" nodeType="afterEffect">
                                  <p:stCondLst>
                                    <p:cond delay="2000"/>
                                  </p:stCondLst>
                                  <p:childTnLst>
                                    <p:set>
                                      <p:cBhvr>
                                        <p:cTn id="48" dur="1" fill="hold">
                                          <p:stCondLst>
                                            <p:cond delay="0"/>
                                          </p:stCondLst>
                                        </p:cTn>
                                        <p:tgtEl>
                                          <p:spTgt spid="55298">
                                            <p:txEl>
                                              <p:pRg st="5" end="5"/>
                                            </p:txEl>
                                          </p:spTgt>
                                        </p:tgtEl>
                                        <p:attrNameLst>
                                          <p:attrName>style.visibility</p:attrName>
                                        </p:attrNameLst>
                                      </p:cBhvr>
                                      <p:to>
                                        <p:strVal val="visible"/>
                                      </p:to>
                                    </p:set>
                                    <p:anim calcmode="lin" valueType="num">
                                      <p:cBhvr>
                                        <p:cTn id="49" dur="500" fill="hold"/>
                                        <p:tgtEl>
                                          <p:spTgt spid="55298">
                                            <p:txEl>
                                              <p:pRg st="5" end="5"/>
                                            </p:txEl>
                                          </p:spTgt>
                                        </p:tgtEl>
                                        <p:attrNameLst>
                                          <p:attrName>ppt_x</p:attrName>
                                        </p:attrNameLst>
                                      </p:cBhvr>
                                      <p:tavLst>
                                        <p:tav tm="0">
                                          <p:val>
                                            <p:strVal val="#ppt_x"/>
                                          </p:val>
                                        </p:tav>
                                        <p:tav tm="100000">
                                          <p:val>
                                            <p:strVal val="#ppt_x"/>
                                          </p:val>
                                        </p:tav>
                                      </p:tavLst>
                                    </p:anim>
                                    <p:anim calcmode="lin" valueType="num">
                                      <p:cBhvr>
                                        <p:cTn id="50" dur="500" fill="hold"/>
                                        <p:tgtEl>
                                          <p:spTgt spid="55298">
                                            <p:txEl>
                                              <p:pRg st="5" end="5"/>
                                            </p:txEl>
                                          </p:spTgt>
                                        </p:tgtEl>
                                        <p:attrNameLst>
                                          <p:attrName>ppt_y</p:attrName>
                                        </p:attrNameLst>
                                      </p:cBhvr>
                                      <p:tavLst>
                                        <p:tav tm="0">
                                          <p:val>
                                            <p:strVal val="#ppt_y-#ppt_h/2"/>
                                          </p:val>
                                        </p:tav>
                                        <p:tav tm="100000">
                                          <p:val>
                                            <p:strVal val="#ppt_y"/>
                                          </p:val>
                                        </p:tav>
                                      </p:tavLst>
                                    </p:anim>
                                    <p:anim calcmode="lin" valueType="num">
                                      <p:cBhvr>
                                        <p:cTn id="51" dur="500" fill="hold"/>
                                        <p:tgtEl>
                                          <p:spTgt spid="55298">
                                            <p:txEl>
                                              <p:pRg st="5" end="5"/>
                                            </p:txEl>
                                          </p:spTgt>
                                        </p:tgtEl>
                                        <p:attrNameLst>
                                          <p:attrName>ppt_w</p:attrName>
                                        </p:attrNameLst>
                                      </p:cBhvr>
                                      <p:tavLst>
                                        <p:tav tm="0">
                                          <p:val>
                                            <p:strVal val="#ppt_w"/>
                                          </p:val>
                                        </p:tav>
                                        <p:tav tm="100000">
                                          <p:val>
                                            <p:strVal val="#ppt_w"/>
                                          </p:val>
                                        </p:tav>
                                      </p:tavLst>
                                    </p:anim>
                                    <p:anim calcmode="lin" valueType="num">
                                      <p:cBhvr>
                                        <p:cTn id="52" dur="500" fill="hold"/>
                                        <p:tgtEl>
                                          <p:spTgt spid="55298">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build="p" bldLvl="3" autoUpdateAnimBg="0" advAuto="2000"/>
      <p:bldP spid="55301" grpId="0" build="p" autoUpdateAnimBg="0" advAuto="2000"/>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7BEE583B-5467-4A07-B4D1-A2C5B8912112}" type="slidenum">
              <a:rPr lang="el-GR"/>
              <a:pPr/>
              <a:t>27</a:t>
            </a:fld>
            <a:endParaRPr lang="el-GR"/>
          </a:p>
        </p:txBody>
      </p:sp>
      <p:sp>
        <p:nvSpPr>
          <p:cNvPr id="56322" name="Rectangle 2"/>
          <p:cNvSpPr>
            <a:spLocks noGrp="1" noChangeArrowheads="1"/>
          </p:cNvSpPr>
          <p:nvPr>
            <p:ph type="body" idx="1"/>
          </p:nvPr>
        </p:nvSpPr>
        <p:spPr>
          <a:xfrm>
            <a:off x="1752600" y="1828800"/>
            <a:ext cx="7086600" cy="4267200"/>
          </a:xfrm>
        </p:spPr>
        <p:txBody>
          <a:bodyPr/>
          <a:lstStyle/>
          <a:p>
            <a:pPr>
              <a:lnSpc>
                <a:spcPct val="90000"/>
              </a:lnSpc>
            </a:pPr>
            <a:r>
              <a:rPr lang="en-US" sz="1600"/>
              <a:t>For the recharge, part of the winter discharge of Enipeas River will be used. The main works will be as follows:</a:t>
            </a:r>
          </a:p>
          <a:p>
            <a:pPr lvl="1">
              <a:lnSpc>
                <a:spcPct val="90000"/>
              </a:lnSpc>
            </a:pPr>
            <a:r>
              <a:rPr lang="en-US" sz="1400"/>
              <a:t>Small </a:t>
            </a:r>
            <a:r>
              <a:rPr lang="en-US" sz="1400" b="1"/>
              <a:t>retaining dam</a:t>
            </a:r>
            <a:r>
              <a:rPr lang="en-US" sz="1400"/>
              <a:t> at the watercourse of the river. From this point the water will be directed straight to the precipitation basin.</a:t>
            </a:r>
          </a:p>
          <a:p>
            <a:pPr lvl="1">
              <a:lnSpc>
                <a:spcPct val="90000"/>
              </a:lnSpc>
            </a:pPr>
            <a:r>
              <a:rPr lang="en-US" sz="1400" b="1"/>
              <a:t>Precipitation basin</a:t>
            </a:r>
            <a:r>
              <a:rPr lang="en-US" sz="1400"/>
              <a:t> that will have such dimensions in order to cover the supplies that are going to be used for the recharge.</a:t>
            </a:r>
          </a:p>
          <a:p>
            <a:pPr lvl="1">
              <a:lnSpc>
                <a:spcPct val="90000"/>
              </a:lnSpc>
            </a:pPr>
            <a:r>
              <a:rPr lang="en-US" sz="1400" b="1"/>
              <a:t>Transport channels</a:t>
            </a:r>
            <a:r>
              <a:rPr lang="en-US" sz="1400"/>
              <a:t> from the precipitation basin to the recharge location through which the free from suspended material water in the precipitation basin will be directed through a channel to a rest tank.</a:t>
            </a:r>
          </a:p>
          <a:p>
            <a:pPr lvl="1">
              <a:lnSpc>
                <a:spcPct val="90000"/>
              </a:lnSpc>
            </a:pPr>
            <a:r>
              <a:rPr lang="en-US" sz="1400" b="1"/>
              <a:t>Rest tank</a:t>
            </a:r>
            <a:r>
              <a:rPr lang="en-US" sz="1400"/>
              <a:t>, which can be a well of relatively small depth.</a:t>
            </a:r>
          </a:p>
          <a:p>
            <a:pPr lvl="1">
              <a:lnSpc>
                <a:spcPct val="90000"/>
              </a:lnSpc>
            </a:pPr>
            <a:r>
              <a:rPr lang="en-US" sz="1400" b="1"/>
              <a:t>Access tunnel within the limestone</a:t>
            </a:r>
            <a:r>
              <a:rPr lang="en-US" sz="1400"/>
              <a:t>, which must have a crosscut of at least 3m x 3m and initial length of 30m and a dip allowing the movement of special vehicles, such as small drilling vehicles, vehicles carrying excavation material, vehicles for filter cleaning etc.</a:t>
            </a:r>
          </a:p>
          <a:p>
            <a:pPr lvl="1">
              <a:lnSpc>
                <a:spcPct val="90000"/>
              </a:lnSpc>
            </a:pPr>
            <a:r>
              <a:rPr lang="en-US" sz="1400" b="1"/>
              <a:t>Wells</a:t>
            </a:r>
            <a:r>
              <a:rPr lang="en-US" sz="1400"/>
              <a:t> within the access tunnel that will be constructed every five meters and will have small dimensions (1mx1mx1m).</a:t>
            </a:r>
          </a:p>
          <a:p>
            <a:pPr lvl="1">
              <a:lnSpc>
                <a:spcPct val="90000"/>
              </a:lnSpc>
            </a:pPr>
            <a:r>
              <a:rPr lang="en-US" sz="1400" b="1"/>
              <a:t>Piezometers</a:t>
            </a:r>
            <a:r>
              <a:rPr lang="en-US" sz="1400"/>
              <a:t> with 100m mean depth in various locations around the supply area for the monitoring of the aquifer response to the recharge.</a:t>
            </a:r>
          </a:p>
          <a:p>
            <a:pPr lvl="1">
              <a:lnSpc>
                <a:spcPct val="90000"/>
              </a:lnSpc>
            </a:pPr>
            <a:r>
              <a:rPr lang="en-US" sz="1400"/>
              <a:t>Automatic digital </a:t>
            </a:r>
            <a:r>
              <a:rPr lang="en-US" sz="1400" b="1"/>
              <a:t>recording and transmission stations</a:t>
            </a:r>
            <a:r>
              <a:rPr lang="en-US" sz="1400"/>
              <a:t> of the qualitative and quantitative characteristics of the water for the recharge at the point of supply and uphill and downhill of this point.</a:t>
            </a:r>
          </a:p>
        </p:txBody>
      </p:sp>
      <p:graphicFrame>
        <p:nvGraphicFramePr>
          <p:cNvPr id="56323" name="Object 3"/>
          <p:cNvGraphicFramePr>
            <a:graphicFrameLocks noChangeAspect="1"/>
          </p:cNvGraphicFramePr>
          <p:nvPr/>
        </p:nvGraphicFramePr>
        <p:xfrm>
          <a:off x="685800" y="609600"/>
          <a:ext cx="288925" cy="533400"/>
        </p:xfrm>
        <a:graphic>
          <a:graphicData uri="http://schemas.openxmlformats.org/presentationml/2006/ole">
            <p:oleObj spid="_x0000_s56323" name="CorelDRAW" r:id="rId3" imgW="493560" imgH="911520" progId="CorelDRAW.Graphic.9">
              <p:embed/>
            </p:oleObj>
          </a:graphicData>
        </a:graphic>
      </p:graphicFrame>
      <p:sp>
        <p:nvSpPr>
          <p:cNvPr id="56324" name="Text Box 4"/>
          <p:cNvSpPr txBox="1">
            <a:spLocks noChangeArrowheads="1"/>
          </p:cNvSpPr>
          <p:nvPr/>
        </p:nvSpPr>
        <p:spPr bwMode="auto">
          <a:xfrm>
            <a:off x="420688" y="1143000"/>
            <a:ext cx="1027112" cy="822325"/>
          </a:xfrm>
          <a:prstGeom prst="rect">
            <a:avLst/>
          </a:prstGeom>
          <a:noFill/>
          <a:ln w="9525">
            <a:noFill/>
            <a:miter lim="800000"/>
            <a:headEnd/>
            <a:tailEnd/>
          </a:ln>
          <a:effectLst/>
        </p:spPr>
        <p:txBody>
          <a:bodyPr wrap="none">
            <a:spAutoFit/>
          </a:bodyPr>
          <a:lstStyle/>
          <a:p>
            <a:r>
              <a:rPr lang="en-US" sz="1200">
                <a:solidFill>
                  <a:srgbClr val="0000FF"/>
                </a:solidFill>
                <a:latin typeface="Tahoma" pitchFamily="34" charset="0"/>
              </a:rPr>
              <a:t>National</a:t>
            </a:r>
          </a:p>
          <a:p>
            <a:r>
              <a:rPr lang="en-US" sz="1200">
                <a:solidFill>
                  <a:srgbClr val="0000FF"/>
                </a:solidFill>
                <a:latin typeface="Tahoma" pitchFamily="34" charset="0"/>
              </a:rPr>
              <a:t>Kapodistrian</a:t>
            </a:r>
          </a:p>
          <a:p>
            <a:r>
              <a:rPr lang="en-US" sz="1200">
                <a:solidFill>
                  <a:srgbClr val="0000FF"/>
                </a:solidFill>
                <a:latin typeface="Tahoma" pitchFamily="34" charset="0"/>
              </a:rPr>
              <a:t>University of</a:t>
            </a:r>
          </a:p>
          <a:p>
            <a:r>
              <a:rPr lang="en-US" sz="1200">
                <a:solidFill>
                  <a:srgbClr val="0000FF"/>
                </a:solidFill>
                <a:latin typeface="Tahoma" pitchFamily="34" charset="0"/>
              </a:rPr>
              <a:t>Athens</a:t>
            </a:r>
            <a:endParaRPr lang="el-GR" sz="1200">
              <a:solidFill>
                <a:srgbClr val="0000FF"/>
              </a:solidFill>
              <a:latin typeface="Tahoma" pitchFamily="34" charset="0"/>
            </a:endParaRPr>
          </a:p>
        </p:txBody>
      </p:sp>
      <p:sp>
        <p:nvSpPr>
          <p:cNvPr id="56325" name="Rectangle 5"/>
          <p:cNvSpPr>
            <a:spLocks noGrp="1" noChangeArrowheads="1"/>
          </p:cNvSpPr>
          <p:nvPr>
            <p:ph type="title"/>
          </p:nvPr>
        </p:nvSpPr>
        <p:spPr>
          <a:xfrm>
            <a:off x="1752600" y="457200"/>
            <a:ext cx="7239000" cy="914400"/>
          </a:xfrm>
          <a:noFill/>
          <a:ln/>
        </p:spPr>
        <p:txBody>
          <a:bodyPr/>
          <a:lstStyle/>
          <a:p>
            <a:pPr algn="r"/>
            <a:r>
              <a:rPr lang="el-GR" sz="2400" b="1">
                <a:solidFill>
                  <a:srgbClr val="0000FF"/>
                </a:solidFill>
              </a:rPr>
              <a:t>Suggested </a:t>
            </a:r>
            <a:r>
              <a:rPr lang="en-US" sz="2400" b="1">
                <a:solidFill>
                  <a:srgbClr val="0000FF"/>
                </a:solidFill>
              </a:rPr>
              <a:t>W</a:t>
            </a:r>
            <a:r>
              <a:rPr lang="el-GR" sz="2400" b="1">
                <a:solidFill>
                  <a:srgbClr val="0000FF"/>
                </a:solidFill>
              </a:rPr>
              <a:t>orks</a:t>
            </a:r>
          </a:p>
        </p:txBody>
      </p:sp>
      <p:sp>
        <p:nvSpPr>
          <p:cNvPr id="56327" name="Rectangle 7"/>
          <p:cNvSpPr>
            <a:spLocks noChangeArrowheads="1"/>
          </p:cNvSpPr>
          <p:nvPr/>
        </p:nvSpPr>
        <p:spPr bwMode="auto">
          <a:xfrm>
            <a:off x="228600" y="3505200"/>
            <a:ext cx="1447800" cy="32924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l-GR" sz="1200">
                <a:solidFill>
                  <a:schemeClr val="folHlink"/>
                </a:solidFill>
                <a:latin typeface="Tahoma" pitchFamily="34" charset="0"/>
              </a:rPr>
              <a:t>Introduction</a:t>
            </a:r>
          </a:p>
          <a:p>
            <a:pPr>
              <a:spcBef>
                <a:spcPct val="50000"/>
              </a:spcBef>
            </a:pPr>
            <a:r>
              <a:rPr lang="en-US" sz="1200">
                <a:solidFill>
                  <a:schemeClr val="folHlink"/>
                </a:solidFill>
                <a:latin typeface="Tahoma" pitchFamily="34" charset="0"/>
              </a:rPr>
              <a:t>Water Shortage in Western Thessaly</a:t>
            </a:r>
            <a:endParaRPr lang="el-GR"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Phases of the Research</a:t>
            </a:r>
          </a:p>
          <a:p>
            <a:pPr>
              <a:spcBef>
                <a:spcPct val="50000"/>
              </a:spcBef>
            </a:pPr>
            <a:r>
              <a:rPr lang="el-GR" sz="1200">
                <a:solidFill>
                  <a:schemeClr val="folHlink"/>
                </a:solidFill>
                <a:latin typeface="Tahoma" pitchFamily="34" charset="0"/>
              </a:rPr>
              <a:t>The karstic aquifer of Phylliion Mt.</a:t>
            </a:r>
          </a:p>
          <a:p>
            <a:pPr>
              <a:spcBef>
                <a:spcPct val="50000"/>
              </a:spcBef>
            </a:pPr>
            <a:r>
              <a:rPr lang="el-GR" sz="1200">
                <a:solidFill>
                  <a:schemeClr val="folHlink"/>
                </a:solidFill>
                <a:latin typeface="Tahoma" pitchFamily="34" charset="0"/>
              </a:rPr>
              <a:t>Prospects for artificial recharge</a:t>
            </a:r>
          </a:p>
          <a:p>
            <a:pPr>
              <a:spcBef>
                <a:spcPct val="50000"/>
              </a:spcBef>
            </a:pPr>
            <a:r>
              <a:rPr lang="el-GR" sz="1200">
                <a:solidFill>
                  <a:srgbClr val="FFFF00"/>
                </a:solidFill>
                <a:latin typeface="Tahoma" pitchFamily="34" charset="0"/>
              </a:rPr>
              <a:t>Suggested works</a:t>
            </a:r>
          </a:p>
          <a:p>
            <a:pPr>
              <a:spcBef>
                <a:spcPct val="50000"/>
              </a:spcBef>
            </a:pPr>
            <a:r>
              <a:rPr lang="el-GR" sz="1200">
                <a:solidFill>
                  <a:schemeClr val="folHlink"/>
                </a:solidFill>
                <a:latin typeface="Tahoma" pitchFamily="34" charset="0"/>
              </a:rPr>
              <a:t>Conditions for the protection of the aquifer system</a:t>
            </a:r>
            <a:endParaRPr lang="en-US"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Conclusions</a:t>
            </a:r>
            <a:endParaRPr lang="el-GR" sz="1200">
              <a:solidFill>
                <a:schemeClr val="folHlink"/>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2000"/>
                                  </p:stCondLst>
                                  <p:childTnLst>
                                    <p:set>
                                      <p:cBhvr>
                                        <p:cTn id="6" dur="1" fill="hold">
                                          <p:stCondLst>
                                            <p:cond delay="0"/>
                                          </p:stCondLst>
                                        </p:cTn>
                                        <p:tgtEl>
                                          <p:spTgt spid="56322">
                                            <p:txEl>
                                              <p:pRg st="0" end="0"/>
                                            </p:txEl>
                                          </p:spTgt>
                                        </p:tgtEl>
                                        <p:attrNameLst>
                                          <p:attrName>style.visibility</p:attrName>
                                        </p:attrNameLst>
                                      </p:cBhvr>
                                      <p:to>
                                        <p:strVal val="visible"/>
                                      </p:to>
                                    </p:set>
                                    <p:anim calcmode="lin" valueType="num">
                                      <p:cBhvr>
                                        <p:cTn id="7" dur="500" fill="hold"/>
                                        <p:tgtEl>
                                          <p:spTgt spid="56322">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56322">
                                            <p:txEl>
                                              <p:pRg st="0" end="0"/>
                                            </p:txEl>
                                          </p:spTgt>
                                        </p:tgtEl>
                                        <p:attrNameLst>
                                          <p:attrName>ppt_y</p:attrName>
                                        </p:attrNameLst>
                                      </p:cBhvr>
                                      <p:tavLst>
                                        <p:tav tm="0">
                                          <p:val>
                                            <p:strVal val="#ppt_y-#ppt_h/2"/>
                                          </p:val>
                                        </p:tav>
                                        <p:tav tm="100000">
                                          <p:val>
                                            <p:strVal val="#ppt_y"/>
                                          </p:val>
                                        </p:tav>
                                      </p:tavLst>
                                    </p:anim>
                                    <p:anim calcmode="lin" valueType="num">
                                      <p:cBhvr>
                                        <p:cTn id="9" dur="500" fill="hold"/>
                                        <p:tgtEl>
                                          <p:spTgt spid="56322">
                                            <p:txEl>
                                              <p:pRg st="0" end="0"/>
                                            </p:txEl>
                                          </p:spTgt>
                                        </p:tgtEl>
                                        <p:attrNameLst>
                                          <p:attrName>ppt_w</p:attrName>
                                        </p:attrNameLst>
                                      </p:cBhvr>
                                      <p:tavLst>
                                        <p:tav tm="0">
                                          <p:val>
                                            <p:strVal val="#ppt_w"/>
                                          </p:val>
                                        </p:tav>
                                        <p:tav tm="100000">
                                          <p:val>
                                            <p:strVal val="#ppt_w"/>
                                          </p:val>
                                        </p:tav>
                                      </p:tavLst>
                                    </p:anim>
                                    <p:anim calcmode="lin" valueType="num">
                                      <p:cBhvr>
                                        <p:cTn id="10" dur="500" fill="hold"/>
                                        <p:tgtEl>
                                          <p:spTgt spid="56322">
                                            <p:txEl>
                                              <p:pRg st="0" end="0"/>
                                            </p:txEl>
                                          </p:spTgt>
                                        </p:tgtEl>
                                        <p:attrNameLst>
                                          <p:attrName>ppt_h</p:attrName>
                                        </p:attrNameLst>
                                      </p:cBhvr>
                                      <p:tavLst>
                                        <p:tav tm="0">
                                          <p:val>
                                            <p:fltVal val="0"/>
                                          </p:val>
                                        </p:tav>
                                        <p:tav tm="100000">
                                          <p:val>
                                            <p:strVal val="#ppt_h"/>
                                          </p:val>
                                        </p:tav>
                                      </p:tavLst>
                                    </p:anim>
                                  </p:childTnLst>
                                </p:cTn>
                              </p:par>
                            </p:childTnLst>
                          </p:cTn>
                        </p:par>
                        <p:par>
                          <p:cTn id="11" fill="hold">
                            <p:stCondLst>
                              <p:cond delay="2500"/>
                            </p:stCondLst>
                            <p:childTnLst>
                              <p:par>
                                <p:cTn id="12" presetID="17" presetClass="entr" presetSubtype="1" fill="hold" grpId="0" nodeType="afterEffect">
                                  <p:stCondLst>
                                    <p:cond delay="2000"/>
                                  </p:stCondLst>
                                  <p:childTnLst>
                                    <p:set>
                                      <p:cBhvr>
                                        <p:cTn id="13" dur="1" fill="hold">
                                          <p:stCondLst>
                                            <p:cond delay="0"/>
                                          </p:stCondLst>
                                        </p:cTn>
                                        <p:tgtEl>
                                          <p:spTgt spid="56322">
                                            <p:txEl>
                                              <p:pRg st="1" end="1"/>
                                            </p:txEl>
                                          </p:spTgt>
                                        </p:tgtEl>
                                        <p:attrNameLst>
                                          <p:attrName>style.visibility</p:attrName>
                                        </p:attrNameLst>
                                      </p:cBhvr>
                                      <p:to>
                                        <p:strVal val="visible"/>
                                      </p:to>
                                    </p:set>
                                    <p:anim calcmode="lin" valueType="num">
                                      <p:cBhvr>
                                        <p:cTn id="14" dur="500" fill="hold"/>
                                        <p:tgtEl>
                                          <p:spTgt spid="56322">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56322">
                                            <p:txEl>
                                              <p:pRg st="1" end="1"/>
                                            </p:txEl>
                                          </p:spTgt>
                                        </p:tgtEl>
                                        <p:attrNameLst>
                                          <p:attrName>ppt_y</p:attrName>
                                        </p:attrNameLst>
                                      </p:cBhvr>
                                      <p:tavLst>
                                        <p:tav tm="0">
                                          <p:val>
                                            <p:strVal val="#ppt_y-#ppt_h/2"/>
                                          </p:val>
                                        </p:tav>
                                        <p:tav tm="100000">
                                          <p:val>
                                            <p:strVal val="#ppt_y"/>
                                          </p:val>
                                        </p:tav>
                                      </p:tavLst>
                                    </p:anim>
                                    <p:anim calcmode="lin" valueType="num">
                                      <p:cBhvr>
                                        <p:cTn id="16" dur="500" fill="hold"/>
                                        <p:tgtEl>
                                          <p:spTgt spid="56322">
                                            <p:txEl>
                                              <p:pRg st="1" end="1"/>
                                            </p:txEl>
                                          </p:spTgt>
                                        </p:tgtEl>
                                        <p:attrNameLst>
                                          <p:attrName>ppt_w</p:attrName>
                                        </p:attrNameLst>
                                      </p:cBhvr>
                                      <p:tavLst>
                                        <p:tav tm="0">
                                          <p:val>
                                            <p:strVal val="#ppt_w"/>
                                          </p:val>
                                        </p:tav>
                                        <p:tav tm="100000">
                                          <p:val>
                                            <p:strVal val="#ppt_w"/>
                                          </p:val>
                                        </p:tav>
                                      </p:tavLst>
                                    </p:anim>
                                    <p:anim calcmode="lin" valueType="num">
                                      <p:cBhvr>
                                        <p:cTn id="17" dur="500" fill="hold"/>
                                        <p:tgtEl>
                                          <p:spTgt spid="56322">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5000"/>
                            </p:stCondLst>
                            <p:childTnLst>
                              <p:par>
                                <p:cTn id="19" presetID="17" presetClass="entr" presetSubtype="1" fill="hold" grpId="0" nodeType="afterEffect">
                                  <p:stCondLst>
                                    <p:cond delay="2000"/>
                                  </p:stCondLst>
                                  <p:childTnLst>
                                    <p:set>
                                      <p:cBhvr>
                                        <p:cTn id="20" dur="1" fill="hold">
                                          <p:stCondLst>
                                            <p:cond delay="0"/>
                                          </p:stCondLst>
                                        </p:cTn>
                                        <p:tgtEl>
                                          <p:spTgt spid="56322">
                                            <p:txEl>
                                              <p:pRg st="2" end="2"/>
                                            </p:txEl>
                                          </p:spTgt>
                                        </p:tgtEl>
                                        <p:attrNameLst>
                                          <p:attrName>style.visibility</p:attrName>
                                        </p:attrNameLst>
                                      </p:cBhvr>
                                      <p:to>
                                        <p:strVal val="visible"/>
                                      </p:to>
                                    </p:set>
                                    <p:anim calcmode="lin" valueType="num">
                                      <p:cBhvr>
                                        <p:cTn id="21" dur="500" fill="hold"/>
                                        <p:tgtEl>
                                          <p:spTgt spid="56322">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56322">
                                            <p:txEl>
                                              <p:pRg st="2" end="2"/>
                                            </p:txEl>
                                          </p:spTgt>
                                        </p:tgtEl>
                                        <p:attrNameLst>
                                          <p:attrName>ppt_y</p:attrName>
                                        </p:attrNameLst>
                                      </p:cBhvr>
                                      <p:tavLst>
                                        <p:tav tm="0">
                                          <p:val>
                                            <p:strVal val="#ppt_y-#ppt_h/2"/>
                                          </p:val>
                                        </p:tav>
                                        <p:tav tm="100000">
                                          <p:val>
                                            <p:strVal val="#ppt_y"/>
                                          </p:val>
                                        </p:tav>
                                      </p:tavLst>
                                    </p:anim>
                                    <p:anim calcmode="lin" valueType="num">
                                      <p:cBhvr>
                                        <p:cTn id="23" dur="500" fill="hold"/>
                                        <p:tgtEl>
                                          <p:spTgt spid="56322">
                                            <p:txEl>
                                              <p:pRg st="2" end="2"/>
                                            </p:txEl>
                                          </p:spTgt>
                                        </p:tgtEl>
                                        <p:attrNameLst>
                                          <p:attrName>ppt_w</p:attrName>
                                        </p:attrNameLst>
                                      </p:cBhvr>
                                      <p:tavLst>
                                        <p:tav tm="0">
                                          <p:val>
                                            <p:strVal val="#ppt_w"/>
                                          </p:val>
                                        </p:tav>
                                        <p:tav tm="100000">
                                          <p:val>
                                            <p:strVal val="#ppt_w"/>
                                          </p:val>
                                        </p:tav>
                                      </p:tavLst>
                                    </p:anim>
                                    <p:anim calcmode="lin" valueType="num">
                                      <p:cBhvr>
                                        <p:cTn id="24" dur="500" fill="hold"/>
                                        <p:tgtEl>
                                          <p:spTgt spid="56322">
                                            <p:txEl>
                                              <p:pRg st="2" end="2"/>
                                            </p:txEl>
                                          </p:spTgt>
                                        </p:tgtEl>
                                        <p:attrNameLst>
                                          <p:attrName>ppt_h</p:attrName>
                                        </p:attrNameLst>
                                      </p:cBhvr>
                                      <p:tavLst>
                                        <p:tav tm="0">
                                          <p:val>
                                            <p:fltVal val="0"/>
                                          </p:val>
                                        </p:tav>
                                        <p:tav tm="100000">
                                          <p:val>
                                            <p:strVal val="#ppt_h"/>
                                          </p:val>
                                        </p:tav>
                                      </p:tavLst>
                                    </p:anim>
                                  </p:childTnLst>
                                </p:cTn>
                              </p:par>
                            </p:childTnLst>
                          </p:cTn>
                        </p:par>
                        <p:par>
                          <p:cTn id="25" fill="hold">
                            <p:stCondLst>
                              <p:cond delay="7500"/>
                            </p:stCondLst>
                            <p:childTnLst>
                              <p:par>
                                <p:cTn id="26" presetID="17" presetClass="entr" presetSubtype="1" fill="hold" grpId="0" nodeType="afterEffect">
                                  <p:stCondLst>
                                    <p:cond delay="2000"/>
                                  </p:stCondLst>
                                  <p:childTnLst>
                                    <p:set>
                                      <p:cBhvr>
                                        <p:cTn id="27" dur="1" fill="hold">
                                          <p:stCondLst>
                                            <p:cond delay="0"/>
                                          </p:stCondLst>
                                        </p:cTn>
                                        <p:tgtEl>
                                          <p:spTgt spid="56322">
                                            <p:txEl>
                                              <p:pRg st="3" end="3"/>
                                            </p:txEl>
                                          </p:spTgt>
                                        </p:tgtEl>
                                        <p:attrNameLst>
                                          <p:attrName>style.visibility</p:attrName>
                                        </p:attrNameLst>
                                      </p:cBhvr>
                                      <p:to>
                                        <p:strVal val="visible"/>
                                      </p:to>
                                    </p:set>
                                    <p:anim calcmode="lin" valueType="num">
                                      <p:cBhvr>
                                        <p:cTn id="28" dur="500" fill="hold"/>
                                        <p:tgtEl>
                                          <p:spTgt spid="56322">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56322">
                                            <p:txEl>
                                              <p:pRg st="3" end="3"/>
                                            </p:txEl>
                                          </p:spTgt>
                                        </p:tgtEl>
                                        <p:attrNameLst>
                                          <p:attrName>ppt_y</p:attrName>
                                        </p:attrNameLst>
                                      </p:cBhvr>
                                      <p:tavLst>
                                        <p:tav tm="0">
                                          <p:val>
                                            <p:strVal val="#ppt_y-#ppt_h/2"/>
                                          </p:val>
                                        </p:tav>
                                        <p:tav tm="100000">
                                          <p:val>
                                            <p:strVal val="#ppt_y"/>
                                          </p:val>
                                        </p:tav>
                                      </p:tavLst>
                                    </p:anim>
                                    <p:anim calcmode="lin" valueType="num">
                                      <p:cBhvr>
                                        <p:cTn id="30" dur="500" fill="hold"/>
                                        <p:tgtEl>
                                          <p:spTgt spid="56322">
                                            <p:txEl>
                                              <p:pRg st="3" end="3"/>
                                            </p:txEl>
                                          </p:spTgt>
                                        </p:tgtEl>
                                        <p:attrNameLst>
                                          <p:attrName>ppt_w</p:attrName>
                                        </p:attrNameLst>
                                      </p:cBhvr>
                                      <p:tavLst>
                                        <p:tav tm="0">
                                          <p:val>
                                            <p:strVal val="#ppt_w"/>
                                          </p:val>
                                        </p:tav>
                                        <p:tav tm="100000">
                                          <p:val>
                                            <p:strVal val="#ppt_w"/>
                                          </p:val>
                                        </p:tav>
                                      </p:tavLst>
                                    </p:anim>
                                    <p:anim calcmode="lin" valueType="num">
                                      <p:cBhvr>
                                        <p:cTn id="31" dur="500" fill="hold"/>
                                        <p:tgtEl>
                                          <p:spTgt spid="56322">
                                            <p:txEl>
                                              <p:pRg st="3" end="3"/>
                                            </p:txEl>
                                          </p:spTgt>
                                        </p:tgtEl>
                                        <p:attrNameLst>
                                          <p:attrName>ppt_h</p:attrName>
                                        </p:attrNameLst>
                                      </p:cBhvr>
                                      <p:tavLst>
                                        <p:tav tm="0">
                                          <p:val>
                                            <p:fltVal val="0"/>
                                          </p:val>
                                        </p:tav>
                                        <p:tav tm="100000">
                                          <p:val>
                                            <p:strVal val="#ppt_h"/>
                                          </p:val>
                                        </p:tav>
                                      </p:tavLst>
                                    </p:anim>
                                  </p:childTnLst>
                                </p:cTn>
                              </p:par>
                            </p:childTnLst>
                          </p:cTn>
                        </p:par>
                        <p:par>
                          <p:cTn id="32" fill="hold">
                            <p:stCondLst>
                              <p:cond delay="10000"/>
                            </p:stCondLst>
                            <p:childTnLst>
                              <p:par>
                                <p:cTn id="33" presetID="17" presetClass="entr" presetSubtype="1" fill="hold" grpId="0" nodeType="afterEffect">
                                  <p:stCondLst>
                                    <p:cond delay="2000"/>
                                  </p:stCondLst>
                                  <p:childTnLst>
                                    <p:set>
                                      <p:cBhvr>
                                        <p:cTn id="34" dur="1" fill="hold">
                                          <p:stCondLst>
                                            <p:cond delay="0"/>
                                          </p:stCondLst>
                                        </p:cTn>
                                        <p:tgtEl>
                                          <p:spTgt spid="56322">
                                            <p:txEl>
                                              <p:pRg st="4" end="4"/>
                                            </p:txEl>
                                          </p:spTgt>
                                        </p:tgtEl>
                                        <p:attrNameLst>
                                          <p:attrName>style.visibility</p:attrName>
                                        </p:attrNameLst>
                                      </p:cBhvr>
                                      <p:to>
                                        <p:strVal val="visible"/>
                                      </p:to>
                                    </p:set>
                                    <p:anim calcmode="lin" valueType="num">
                                      <p:cBhvr>
                                        <p:cTn id="35" dur="500" fill="hold"/>
                                        <p:tgtEl>
                                          <p:spTgt spid="56322">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56322">
                                            <p:txEl>
                                              <p:pRg st="4" end="4"/>
                                            </p:txEl>
                                          </p:spTgt>
                                        </p:tgtEl>
                                        <p:attrNameLst>
                                          <p:attrName>ppt_y</p:attrName>
                                        </p:attrNameLst>
                                      </p:cBhvr>
                                      <p:tavLst>
                                        <p:tav tm="0">
                                          <p:val>
                                            <p:strVal val="#ppt_y-#ppt_h/2"/>
                                          </p:val>
                                        </p:tav>
                                        <p:tav tm="100000">
                                          <p:val>
                                            <p:strVal val="#ppt_y"/>
                                          </p:val>
                                        </p:tav>
                                      </p:tavLst>
                                    </p:anim>
                                    <p:anim calcmode="lin" valueType="num">
                                      <p:cBhvr>
                                        <p:cTn id="37" dur="500" fill="hold"/>
                                        <p:tgtEl>
                                          <p:spTgt spid="56322">
                                            <p:txEl>
                                              <p:pRg st="4" end="4"/>
                                            </p:txEl>
                                          </p:spTgt>
                                        </p:tgtEl>
                                        <p:attrNameLst>
                                          <p:attrName>ppt_w</p:attrName>
                                        </p:attrNameLst>
                                      </p:cBhvr>
                                      <p:tavLst>
                                        <p:tav tm="0">
                                          <p:val>
                                            <p:strVal val="#ppt_w"/>
                                          </p:val>
                                        </p:tav>
                                        <p:tav tm="100000">
                                          <p:val>
                                            <p:strVal val="#ppt_w"/>
                                          </p:val>
                                        </p:tav>
                                      </p:tavLst>
                                    </p:anim>
                                    <p:anim calcmode="lin" valueType="num">
                                      <p:cBhvr>
                                        <p:cTn id="38" dur="500" fill="hold"/>
                                        <p:tgtEl>
                                          <p:spTgt spid="56322">
                                            <p:txEl>
                                              <p:pRg st="4" end="4"/>
                                            </p:txEl>
                                          </p:spTgt>
                                        </p:tgtEl>
                                        <p:attrNameLst>
                                          <p:attrName>ppt_h</p:attrName>
                                        </p:attrNameLst>
                                      </p:cBhvr>
                                      <p:tavLst>
                                        <p:tav tm="0">
                                          <p:val>
                                            <p:fltVal val="0"/>
                                          </p:val>
                                        </p:tav>
                                        <p:tav tm="100000">
                                          <p:val>
                                            <p:strVal val="#ppt_h"/>
                                          </p:val>
                                        </p:tav>
                                      </p:tavLst>
                                    </p:anim>
                                  </p:childTnLst>
                                </p:cTn>
                              </p:par>
                            </p:childTnLst>
                          </p:cTn>
                        </p:par>
                        <p:par>
                          <p:cTn id="39" fill="hold">
                            <p:stCondLst>
                              <p:cond delay="12500"/>
                            </p:stCondLst>
                            <p:childTnLst>
                              <p:par>
                                <p:cTn id="40" presetID="17" presetClass="entr" presetSubtype="1" fill="hold" grpId="0" nodeType="afterEffect">
                                  <p:stCondLst>
                                    <p:cond delay="2000"/>
                                  </p:stCondLst>
                                  <p:childTnLst>
                                    <p:set>
                                      <p:cBhvr>
                                        <p:cTn id="41" dur="1" fill="hold">
                                          <p:stCondLst>
                                            <p:cond delay="0"/>
                                          </p:stCondLst>
                                        </p:cTn>
                                        <p:tgtEl>
                                          <p:spTgt spid="56322">
                                            <p:txEl>
                                              <p:pRg st="5" end="5"/>
                                            </p:txEl>
                                          </p:spTgt>
                                        </p:tgtEl>
                                        <p:attrNameLst>
                                          <p:attrName>style.visibility</p:attrName>
                                        </p:attrNameLst>
                                      </p:cBhvr>
                                      <p:to>
                                        <p:strVal val="visible"/>
                                      </p:to>
                                    </p:set>
                                    <p:anim calcmode="lin" valueType="num">
                                      <p:cBhvr>
                                        <p:cTn id="42" dur="500" fill="hold"/>
                                        <p:tgtEl>
                                          <p:spTgt spid="56322">
                                            <p:txEl>
                                              <p:pRg st="5" end="5"/>
                                            </p:txEl>
                                          </p:spTgt>
                                        </p:tgtEl>
                                        <p:attrNameLst>
                                          <p:attrName>ppt_x</p:attrName>
                                        </p:attrNameLst>
                                      </p:cBhvr>
                                      <p:tavLst>
                                        <p:tav tm="0">
                                          <p:val>
                                            <p:strVal val="#ppt_x"/>
                                          </p:val>
                                        </p:tav>
                                        <p:tav tm="100000">
                                          <p:val>
                                            <p:strVal val="#ppt_x"/>
                                          </p:val>
                                        </p:tav>
                                      </p:tavLst>
                                    </p:anim>
                                    <p:anim calcmode="lin" valueType="num">
                                      <p:cBhvr>
                                        <p:cTn id="43" dur="500" fill="hold"/>
                                        <p:tgtEl>
                                          <p:spTgt spid="56322">
                                            <p:txEl>
                                              <p:pRg st="5" end="5"/>
                                            </p:txEl>
                                          </p:spTgt>
                                        </p:tgtEl>
                                        <p:attrNameLst>
                                          <p:attrName>ppt_y</p:attrName>
                                        </p:attrNameLst>
                                      </p:cBhvr>
                                      <p:tavLst>
                                        <p:tav tm="0">
                                          <p:val>
                                            <p:strVal val="#ppt_y-#ppt_h/2"/>
                                          </p:val>
                                        </p:tav>
                                        <p:tav tm="100000">
                                          <p:val>
                                            <p:strVal val="#ppt_y"/>
                                          </p:val>
                                        </p:tav>
                                      </p:tavLst>
                                    </p:anim>
                                    <p:anim calcmode="lin" valueType="num">
                                      <p:cBhvr>
                                        <p:cTn id="44" dur="500" fill="hold"/>
                                        <p:tgtEl>
                                          <p:spTgt spid="56322">
                                            <p:txEl>
                                              <p:pRg st="5" end="5"/>
                                            </p:txEl>
                                          </p:spTgt>
                                        </p:tgtEl>
                                        <p:attrNameLst>
                                          <p:attrName>ppt_w</p:attrName>
                                        </p:attrNameLst>
                                      </p:cBhvr>
                                      <p:tavLst>
                                        <p:tav tm="0">
                                          <p:val>
                                            <p:strVal val="#ppt_w"/>
                                          </p:val>
                                        </p:tav>
                                        <p:tav tm="100000">
                                          <p:val>
                                            <p:strVal val="#ppt_w"/>
                                          </p:val>
                                        </p:tav>
                                      </p:tavLst>
                                    </p:anim>
                                    <p:anim calcmode="lin" valueType="num">
                                      <p:cBhvr>
                                        <p:cTn id="45" dur="500" fill="hold"/>
                                        <p:tgtEl>
                                          <p:spTgt spid="56322">
                                            <p:txEl>
                                              <p:pRg st="5" end="5"/>
                                            </p:txEl>
                                          </p:spTgt>
                                        </p:tgtEl>
                                        <p:attrNameLst>
                                          <p:attrName>ppt_h</p:attrName>
                                        </p:attrNameLst>
                                      </p:cBhvr>
                                      <p:tavLst>
                                        <p:tav tm="0">
                                          <p:val>
                                            <p:fltVal val="0"/>
                                          </p:val>
                                        </p:tav>
                                        <p:tav tm="100000">
                                          <p:val>
                                            <p:strVal val="#ppt_h"/>
                                          </p:val>
                                        </p:tav>
                                      </p:tavLst>
                                    </p:anim>
                                  </p:childTnLst>
                                </p:cTn>
                              </p:par>
                            </p:childTnLst>
                          </p:cTn>
                        </p:par>
                        <p:par>
                          <p:cTn id="46" fill="hold">
                            <p:stCondLst>
                              <p:cond delay="15000"/>
                            </p:stCondLst>
                            <p:childTnLst>
                              <p:par>
                                <p:cTn id="47" presetID="17" presetClass="entr" presetSubtype="1" fill="hold" grpId="0" nodeType="afterEffect">
                                  <p:stCondLst>
                                    <p:cond delay="2000"/>
                                  </p:stCondLst>
                                  <p:childTnLst>
                                    <p:set>
                                      <p:cBhvr>
                                        <p:cTn id="48" dur="1" fill="hold">
                                          <p:stCondLst>
                                            <p:cond delay="0"/>
                                          </p:stCondLst>
                                        </p:cTn>
                                        <p:tgtEl>
                                          <p:spTgt spid="56322">
                                            <p:txEl>
                                              <p:pRg st="6" end="6"/>
                                            </p:txEl>
                                          </p:spTgt>
                                        </p:tgtEl>
                                        <p:attrNameLst>
                                          <p:attrName>style.visibility</p:attrName>
                                        </p:attrNameLst>
                                      </p:cBhvr>
                                      <p:to>
                                        <p:strVal val="visible"/>
                                      </p:to>
                                    </p:set>
                                    <p:anim calcmode="lin" valueType="num">
                                      <p:cBhvr>
                                        <p:cTn id="49" dur="500" fill="hold"/>
                                        <p:tgtEl>
                                          <p:spTgt spid="56322">
                                            <p:txEl>
                                              <p:pRg st="6" end="6"/>
                                            </p:txEl>
                                          </p:spTgt>
                                        </p:tgtEl>
                                        <p:attrNameLst>
                                          <p:attrName>ppt_x</p:attrName>
                                        </p:attrNameLst>
                                      </p:cBhvr>
                                      <p:tavLst>
                                        <p:tav tm="0">
                                          <p:val>
                                            <p:strVal val="#ppt_x"/>
                                          </p:val>
                                        </p:tav>
                                        <p:tav tm="100000">
                                          <p:val>
                                            <p:strVal val="#ppt_x"/>
                                          </p:val>
                                        </p:tav>
                                      </p:tavLst>
                                    </p:anim>
                                    <p:anim calcmode="lin" valueType="num">
                                      <p:cBhvr>
                                        <p:cTn id="50" dur="500" fill="hold"/>
                                        <p:tgtEl>
                                          <p:spTgt spid="56322">
                                            <p:txEl>
                                              <p:pRg st="6" end="6"/>
                                            </p:txEl>
                                          </p:spTgt>
                                        </p:tgtEl>
                                        <p:attrNameLst>
                                          <p:attrName>ppt_y</p:attrName>
                                        </p:attrNameLst>
                                      </p:cBhvr>
                                      <p:tavLst>
                                        <p:tav tm="0">
                                          <p:val>
                                            <p:strVal val="#ppt_y-#ppt_h/2"/>
                                          </p:val>
                                        </p:tav>
                                        <p:tav tm="100000">
                                          <p:val>
                                            <p:strVal val="#ppt_y"/>
                                          </p:val>
                                        </p:tav>
                                      </p:tavLst>
                                    </p:anim>
                                    <p:anim calcmode="lin" valueType="num">
                                      <p:cBhvr>
                                        <p:cTn id="51" dur="500" fill="hold"/>
                                        <p:tgtEl>
                                          <p:spTgt spid="56322">
                                            <p:txEl>
                                              <p:pRg st="6" end="6"/>
                                            </p:txEl>
                                          </p:spTgt>
                                        </p:tgtEl>
                                        <p:attrNameLst>
                                          <p:attrName>ppt_w</p:attrName>
                                        </p:attrNameLst>
                                      </p:cBhvr>
                                      <p:tavLst>
                                        <p:tav tm="0">
                                          <p:val>
                                            <p:strVal val="#ppt_w"/>
                                          </p:val>
                                        </p:tav>
                                        <p:tav tm="100000">
                                          <p:val>
                                            <p:strVal val="#ppt_w"/>
                                          </p:val>
                                        </p:tav>
                                      </p:tavLst>
                                    </p:anim>
                                    <p:anim calcmode="lin" valueType="num">
                                      <p:cBhvr>
                                        <p:cTn id="52" dur="500" fill="hold"/>
                                        <p:tgtEl>
                                          <p:spTgt spid="56322">
                                            <p:txEl>
                                              <p:pRg st="6" end="6"/>
                                            </p:txEl>
                                          </p:spTgt>
                                        </p:tgtEl>
                                        <p:attrNameLst>
                                          <p:attrName>ppt_h</p:attrName>
                                        </p:attrNameLst>
                                      </p:cBhvr>
                                      <p:tavLst>
                                        <p:tav tm="0">
                                          <p:val>
                                            <p:fltVal val="0"/>
                                          </p:val>
                                        </p:tav>
                                        <p:tav tm="100000">
                                          <p:val>
                                            <p:strVal val="#ppt_h"/>
                                          </p:val>
                                        </p:tav>
                                      </p:tavLst>
                                    </p:anim>
                                  </p:childTnLst>
                                </p:cTn>
                              </p:par>
                            </p:childTnLst>
                          </p:cTn>
                        </p:par>
                        <p:par>
                          <p:cTn id="53" fill="hold">
                            <p:stCondLst>
                              <p:cond delay="17500"/>
                            </p:stCondLst>
                            <p:childTnLst>
                              <p:par>
                                <p:cTn id="54" presetID="17" presetClass="entr" presetSubtype="1" fill="hold" grpId="0" nodeType="afterEffect">
                                  <p:stCondLst>
                                    <p:cond delay="2000"/>
                                  </p:stCondLst>
                                  <p:childTnLst>
                                    <p:set>
                                      <p:cBhvr>
                                        <p:cTn id="55" dur="1" fill="hold">
                                          <p:stCondLst>
                                            <p:cond delay="0"/>
                                          </p:stCondLst>
                                        </p:cTn>
                                        <p:tgtEl>
                                          <p:spTgt spid="56322">
                                            <p:txEl>
                                              <p:pRg st="7" end="7"/>
                                            </p:txEl>
                                          </p:spTgt>
                                        </p:tgtEl>
                                        <p:attrNameLst>
                                          <p:attrName>style.visibility</p:attrName>
                                        </p:attrNameLst>
                                      </p:cBhvr>
                                      <p:to>
                                        <p:strVal val="visible"/>
                                      </p:to>
                                    </p:set>
                                    <p:anim calcmode="lin" valueType="num">
                                      <p:cBhvr>
                                        <p:cTn id="56" dur="500" fill="hold"/>
                                        <p:tgtEl>
                                          <p:spTgt spid="56322">
                                            <p:txEl>
                                              <p:pRg st="7" end="7"/>
                                            </p:txEl>
                                          </p:spTgt>
                                        </p:tgtEl>
                                        <p:attrNameLst>
                                          <p:attrName>ppt_x</p:attrName>
                                        </p:attrNameLst>
                                      </p:cBhvr>
                                      <p:tavLst>
                                        <p:tav tm="0">
                                          <p:val>
                                            <p:strVal val="#ppt_x"/>
                                          </p:val>
                                        </p:tav>
                                        <p:tav tm="100000">
                                          <p:val>
                                            <p:strVal val="#ppt_x"/>
                                          </p:val>
                                        </p:tav>
                                      </p:tavLst>
                                    </p:anim>
                                    <p:anim calcmode="lin" valueType="num">
                                      <p:cBhvr>
                                        <p:cTn id="57" dur="500" fill="hold"/>
                                        <p:tgtEl>
                                          <p:spTgt spid="56322">
                                            <p:txEl>
                                              <p:pRg st="7" end="7"/>
                                            </p:txEl>
                                          </p:spTgt>
                                        </p:tgtEl>
                                        <p:attrNameLst>
                                          <p:attrName>ppt_y</p:attrName>
                                        </p:attrNameLst>
                                      </p:cBhvr>
                                      <p:tavLst>
                                        <p:tav tm="0">
                                          <p:val>
                                            <p:strVal val="#ppt_y-#ppt_h/2"/>
                                          </p:val>
                                        </p:tav>
                                        <p:tav tm="100000">
                                          <p:val>
                                            <p:strVal val="#ppt_y"/>
                                          </p:val>
                                        </p:tav>
                                      </p:tavLst>
                                    </p:anim>
                                    <p:anim calcmode="lin" valueType="num">
                                      <p:cBhvr>
                                        <p:cTn id="58" dur="500" fill="hold"/>
                                        <p:tgtEl>
                                          <p:spTgt spid="56322">
                                            <p:txEl>
                                              <p:pRg st="7" end="7"/>
                                            </p:txEl>
                                          </p:spTgt>
                                        </p:tgtEl>
                                        <p:attrNameLst>
                                          <p:attrName>ppt_w</p:attrName>
                                        </p:attrNameLst>
                                      </p:cBhvr>
                                      <p:tavLst>
                                        <p:tav tm="0">
                                          <p:val>
                                            <p:strVal val="#ppt_w"/>
                                          </p:val>
                                        </p:tav>
                                        <p:tav tm="100000">
                                          <p:val>
                                            <p:strVal val="#ppt_w"/>
                                          </p:val>
                                        </p:tav>
                                      </p:tavLst>
                                    </p:anim>
                                    <p:anim calcmode="lin" valueType="num">
                                      <p:cBhvr>
                                        <p:cTn id="59" dur="500" fill="hold"/>
                                        <p:tgtEl>
                                          <p:spTgt spid="56322">
                                            <p:txEl>
                                              <p:pRg st="7" end="7"/>
                                            </p:txEl>
                                          </p:spTgt>
                                        </p:tgtEl>
                                        <p:attrNameLst>
                                          <p:attrName>ppt_h</p:attrName>
                                        </p:attrNameLst>
                                      </p:cBhvr>
                                      <p:tavLst>
                                        <p:tav tm="0">
                                          <p:val>
                                            <p:fltVal val="0"/>
                                          </p:val>
                                        </p:tav>
                                        <p:tav tm="100000">
                                          <p:val>
                                            <p:strVal val="#ppt_h"/>
                                          </p:val>
                                        </p:tav>
                                      </p:tavLst>
                                    </p:anim>
                                  </p:childTnLst>
                                </p:cTn>
                              </p:par>
                            </p:childTnLst>
                          </p:cTn>
                        </p:par>
                        <p:par>
                          <p:cTn id="60" fill="hold">
                            <p:stCondLst>
                              <p:cond delay="20000"/>
                            </p:stCondLst>
                            <p:childTnLst>
                              <p:par>
                                <p:cTn id="61" presetID="17" presetClass="entr" presetSubtype="1" fill="hold" grpId="0" nodeType="afterEffect">
                                  <p:stCondLst>
                                    <p:cond delay="2000"/>
                                  </p:stCondLst>
                                  <p:childTnLst>
                                    <p:set>
                                      <p:cBhvr>
                                        <p:cTn id="62" dur="1" fill="hold">
                                          <p:stCondLst>
                                            <p:cond delay="0"/>
                                          </p:stCondLst>
                                        </p:cTn>
                                        <p:tgtEl>
                                          <p:spTgt spid="56322">
                                            <p:txEl>
                                              <p:pRg st="8" end="8"/>
                                            </p:txEl>
                                          </p:spTgt>
                                        </p:tgtEl>
                                        <p:attrNameLst>
                                          <p:attrName>style.visibility</p:attrName>
                                        </p:attrNameLst>
                                      </p:cBhvr>
                                      <p:to>
                                        <p:strVal val="visible"/>
                                      </p:to>
                                    </p:set>
                                    <p:anim calcmode="lin" valueType="num">
                                      <p:cBhvr>
                                        <p:cTn id="63" dur="500" fill="hold"/>
                                        <p:tgtEl>
                                          <p:spTgt spid="56322">
                                            <p:txEl>
                                              <p:pRg st="8" end="8"/>
                                            </p:txEl>
                                          </p:spTgt>
                                        </p:tgtEl>
                                        <p:attrNameLst>
                                          <p:attrName>ppt_x</p:attrName>
                                        </p:attrNameLst>
                                      </p:cBhvr>
                                      <p:tavLst>
                                        <p:tav tm="0">
                                          <p:val>
                                            <p:strVal val="#ppt_x"/>
                                          </p:val>
                                        </p:tav>
                                        <p:tav tm="100000">
                                          <p:val>
                                            <p:strVal val="#ppt_x"/>
                                          </p:val>
                                        </p:tav>
                                      </p:tavLst>
                                    </p:anim>
                                    <p:anim calcmode="lin" valueType="num">
                                      <p:cBhvr>
                                        <p:cTn id="64" dur="500" fill="hold"/>
                                        <p:tgtEl>
                                          <p:spTgt spid="56322">
                                            <p:txEl>
                                              <p:pRg st="8" end="8"/>
                                            </p:txEl>
                                          </p:spTgt>
                                        </p:tgtEl>
                                        <p:attrNameLst>
                                          <p:attrName>ppt_y</p:attrName>
                                        </p:attrNameLst>
                                      </p:cBhvr>
                                      <p:tavLst>
                                        <p:tav tm="0">
                                          <p:val>
                                            <p:strVal val="#ppt_y-#ppt_h/2"/>
                                          </p:val>
                                        </p:tav>
                                        <p:tav tm="100000">
                                          <p:val>
                                            <p:strVal val="#ppt_y"/>
                                          </p:val>
                                        </p:tav>
                                      </p:tavLst>
                                    </p:anim>
                                    <p:anim calcmode="lin" valueType="num">
                                      <p:cBhvr>
                                        <p:cTn id="65" dur="500" fill="hold"/>
                                        <p:tgtEl>
                                          <p:spTgt spid="56322">
                                            <p:txEl>
                                              <p:pRg st="8" end="8"/>
                                            </p:txEl>
                                          </p:spTgt>
                                        </p:tgtEl>
                                        <p:attrNameLst>
                                          <p:attrName>ppt_w</p:attrName>
                                        </p:attrNameLst>
                                      </p:cBhvr>
                                      <p:tavLst>
                                        <p:tav tm="0">
                                          <p:val>
                                            <p:strVal val="#ppt_w"/>
                                          </p:val>
                                        </p:tav>
                                        <p:tav tm="100000">
                                          <p:val>
                                            <p:strVal val="#ppt_w"/>
                                          </p:val>
                                        </p:tav>
                                      </p:tavLst>
                                    </p:anim>
                                    <p:anim calcmode="lin" valueType="num">
                                      <p:cBhvr>
                                        <p:cTn id="66" dur="500" fill="hold"/>
                                        <p:tgtEl>
                                          <p:spTgt spid="56322">
                                            <p:txEl>
                                              <p:pRg st="8" end="8"/>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build="p" bldLvl="3" autoUpdateAnimBg="0" advAuto="2000"/>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fld id="{C90A9570-3292-47C1-B09B-2E80B3AD72E9}" type="slidenum">
              <a:rPr lang="el-GR"/>
              <a:pPr/>
              <a:t>28</a:t>
            </a:fld>
            <a:endParaRPr lang="el-GR"/>
          </a:p>
        </p:txBody>
      </p:sp>
      <p:graphicFrame>
        <p:nvGraphicFramePr>
          <p:cNvPr id="57347" name="Object 3"/>
          <p:cNvGraphicFramePr>
            <a:graphicFrameLocks noChangeAspect="1"/>
          </p:cNvGraphicFramePr>
          <p:nvPr/>
        </p:nvGraphicFramePr>
        <p:xfrm>
          <a:off x="685800" y="609600"/>
          <a:ext cx="288925" cy="533400"/>
        </p:xfrm>
        <a:graphic>
          <a:graphicData uri="http://schemas.openxmlformats.org/presentationml/2006/ole">
            <p:oleObj spid="_x0000_s57347" name="CorelDRAW" r:id="rId3" imgW="493560" imgH="911520" progId="CorelDRAW.Graphic.9">
              <p:embed/>
            </p:oleObj>
          </a:graphicData>
        </a:graphic>
      </p:graphicFrame>
      <p:sp>
        <p:nvSpPr>
          <p:cNvPr id="57348" name="Text Box 4"/>
          <p:cNvSpPr txBox="1">
            <a:spLocks noChangeArrowheads="1"/>
          </p:cNvSpPr>
          <p:nvPr/>
        </p:nvSpPr>
        <p:spPr bwMode="auto">
          <a:xfrm>
            <a:off x="420688" y="1143000"/>
            <a:ext cx="1027112" cy="822325"/>
          </a:xfrm>
          <a:prstGeom prst="rect">
            <a:avLst/>
          </a:prstGeom>
          <a:noFill/>
          <a:ln w="9525">
            <a:noFill/>
            <a:miter lim="800000"/>
            <a:headEnd/>
            <a:tailEnd/>
          </a:ln>
          <a:effectLst/>
        </p:spPr>
        <p:txBody>
          <a:bodyPr wrap="none">
            <a:spAutoFit/>
          </a:bodyPr>
          <a:lstStyle/>
          <a:p>
            <a:r>
              <a:rPr lang="en-US" sz="1200">
                <a:solidFill>
                  <a:srgbClr val="0000FF"/>
                </a:solidFill>
                <a:latin typeface="Tahoma" pitchFamily="34" charset="0"/>
              </a:rPr>
              <a:t>National</a:t>
            </a:r>
          </a:p>
          <a:p>
            <a:r>
              <a:rPr lang="en-US" sz="1200">
                <a:solidFill>
                  <a:srgbClr val="0000FF"/>
                </a:solidFill>
                <a:latin typeface="Tahoma" pitchFamily="34" charset="0"/>
              </a:rPr>
              <a:t>Kapodistrian</a:t>
            </a:r>
          </a:p>
          <a:p>
            <a:r>
              <a:rPr lang="en-US" sz="1200">
                <a:solidFill>
                  <a:srgbClr val="0000FF"/>
                </a:solidFill>
                <a:latin typeface="Tahoma" pitchFamily="34" charset="0"/>
              </a:rPr>
              <a:t>University of</a:t>
            </a:r>
          </a:p>
          <a:p>
            <a:r>
              <a:rPr lang="en-US" sz="1200">
                <a:solidFill>
                  <a:srgbClr val="0000FF"/>
                </a:solidFill>
                <a:latin typeface="Tahoma" pitchFamily="34" charset="0"/>
              </a:rPr>
              <a:t>Athens</a:t>
            </a:r>
            <a:endParaRPr lang="el-GR" sz="1200">
              <a:solidFill>
                <a:srgbClr val="0000FF"/>
              </a:solidFill>
              <a:latin typeface="Tahoma" pitchFamily="34" charset="0"/>
            </a:endParaRPr>
          </a:p>
        </p:txBody>
      </p:sp>
      <p:sp>
        <p:nvSpPr>
          <p:cNvPr id="57349" name="Rectangle 5"/>
          <p:cNvSpPr>
            <a:spLocks noGrp="1" noChangeArrowheads="1"/>
          </p:cNvSpPr>
          <p:nvPr>
            <p:ph type="title"/>
          </p:nvPr>
        </p:nvSpPr>
        <p:spPr>
          <a:xfrm>
            <a:off x="1752600" y="457200"/>
            <a:ext cx="7239000" cy="914400"/>
          </a:xfrm>
          <a:noFill/>
          <a:ln/>
        </p:spPr>
        <p:txBody>
          <a:bodyPr/>
          <a:lstStyle/>
          <a:p>
            <a:pPr algn="r"/>
            <a:r>
              <a:rPr lang="el-GR" sz="2400" b="1">
                <a:solidFill>
                  <a:srgbClr val="0000FF"/>
                </a:solidFill>
              </a:rPr>
              <a:t>Suggested </a:t>
            </a:r>
            <a:r>
              <a:rPr lang="en-US" sz="2400" b="1">
                <a:solidFill>
                  <a:srgbClr val="0000FF"/>
                </a:solidFill>
              </a:rPr>
              <a:t>W</a:t>
            </a:r>
            <a:r>
              <a:rPr lang="el-GR" sz="2400" b="1">
                <a:solidFill>
                  <a:srgbClr val="0000FF"/>
                </a:solidFill>
              </a:rPr>
              <a:t>orks</a:t>
            </a:r>
          </a:p>
        </p:txBody>
      </p:sp>
      <p:pic>
        <p:nvPicPr>
          <p:cNvPr id="57353" name="Picture 9" descr="E:\YPEGEO\Papers\Arizona-2001\PRESENTATION\recharge-works.jpg"/>
          <p:cNvPicPr>
            <a:picLocks noChangeAspect="1" noChangeArrowheads="1"/>
          </p:cNvPicPr>
          <p:nvPr/>
        </p:nvPicPr>
        <p:blipFill>
          <a:blip r:embed="rId4" cstate="print">
            <a:lum bright="-18000" contrast="30000"/>
          </a:blip>
          <a:srcRect/>
          <a:stretch>
            <a:fillRect/>
          </a:stretch>
        </p:blipFill>
        <p:spPr bwMode="auto">
          <a:xfrm>
            <a:off x="3581400" y="1600200"/>
            <a:ext cx="5334000" cy="5000625"/>
          </a:xfrm>
          <a:prstGeom prst="rect">
            <a:avLst/>
          </a:prstGeom>
          <a:noFill/>
        </p:spPr>
      </p:pic>
      <p:pic>
        <p:nvPicPr>
          <p:cNvPr id="57354" name="Picture 10" descr="E:\YPEGEO\Papers\Arizona-2001\PRESENTATION\works-detail.jpg"/>
          <p:cNvPicPr>
            <a:picLocks noChangeAspect="1" noChangeArrowheads="1"/>
          </p:cNvPicPr>
          <p:nvPr/>
        </p:nvPicPr>
        <p:blipFill>
          <a:blip r:embed="rId5" cstate="print"/>
          <a:srcRect/>
          <a:stretch>
            <a:fillRect/>
          </a:stretch>
        </p:blipFill>
        <p:spPr bwMode="auto">
          <a:xfrm>
            <a:off x="1905000" y="1600200"/>
            <a:ext cx="3352800" cy="2274888"/>
          </a:xfrm>
          <a:prstGeom prst="rect">
            <a:avLst/>
          </a:prstGeom>
          <a:noFill/>
          <a:effectLst>
            <a:outerShdw dist="53882" dir="2700000" algn="ctr" rotWithShape="0">
              <a:srgbClr val="FF0000">
                <a:alpha val="50000"/>
              </a:srgbClr>
            </a:outerShdw>
          </a:effectLst>
        </p:spPr>
      </p:pic>
      <p:sp>
        <p:nvSpPr>
          <p:cNvPr id="57355" name="Rectangle 11"/>
          <p:cNvSpPr>
            <a:spLocks noGrp="1" noChangeArrowheads="1"/>
          </p:cNvSpPr>
          <p:nvPr>
            <p:ph type="body" idx="1"/>
          </p:nvPr>
        </p:nvSpPr>
        <p:spPr>
          <a:xfrm>
            <a:off x="1828800" y="4114800"/>
            <a:ext cx="1676400" cy="2514600"/>
          </a:xfrm>
          <a:noFill/>
          <a:ln/>
        </p:spPr>
        <p:txBody>
          <a:bodyPr/>
          <a:lstStyle/>
          <a:p>
            <a:pPr>
              <a:lnSpc>
                <a:spcPct val="90000"/>
              </a:lnSpc>
            </a:pPr>
            <a:r>
              <a:rPr lang="en-US" sz="1400"/>
              <a:t>General map of the suggested works for the artificial recharge (right) and part of the suggested works for the artificial recharge in detail (above).</a:t>
            </a:r>
          </a:p>
        </p:txBody>
      </p:sp>
      <p:sp>
        <p:nvSpPr>
          <p:cNvPr id="57356" name="Rectangle 12"/>
          <p:cNvSpPr>
            <a:spLocks noChangeArrowheads="1"/>
          </p:cNvSpPr>
          <p:nvPr/>
        </p:nvSpPr>
        <p:spPr bwMode="auto">
          <a:xfrm>
            <a:off x="228600" y="3505200"/>
            <a:ext cx="1447800" cy="32924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l-GR" sz="1200">
                <a:solidFill>
                  <a:schemeClr val="folHlink"/>
                </a:solidFill>
                <a:latin typeface="Tahoma" pitchFamily="34" charset="0"/>
              </a:rPr>
              <a:t>Introduction</a:t>
            </a:r>
          </a:p>
          <a:p>
            <a:pPr>
              <a:spcBef>
                <a:spcPct val="50000"/>
              </a:spcBef>
            </a:pPr>
            <a:r>
              <a:rPr lang="en-US" sz="1200">
                <a:solidFill>
                  <a:schemeClr val="folHlink"/>
                </a:solidFill>
                <a:latin typeface="Tahoma" pitchFamily="34" charset="0"/>
              </a:rPr>
              <a:t>Water Shortage in Western Thessaly</a:t>
            </a:r>
            <a:endParaRPr lang="el-GR"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Phases of the Research</a:t>
            </a:r>
          </a:p>
          <a:p>
            <a:pPr>
              <a:spcBef>
                <a:spcPct val="50000"/>
              </a:spcBef>
            </a:pPr>
            <a:r>
              <a:rPr lang="el-GR" sz="1200">
                <a:solidFill>
                  <a:schemeClr val="folHlink"/>
                </a:solidFill>
                <a:latin typeface="Tahoma" pitchFamily="34" charset="0"/>
              </a:rPr>
              <a:t>The karstic aquifer of Phylliion Mt.</a:t>
            </a:r>
          </a:p>
          <a:p>
            <a:pPr>
              <a:spcBef>
                <a:spcPct val="50000"/>
              </a:spcBef>
            </a:pPr>
            <a:r>
              <a:rPr lang="el-GR" sz="1200">
                <a:solidFill>
                  <a:schemeClr val="folHlink"/>
                </a:solidFill>
                <a:latin typeface="Tahoma" pitchFamily="34" charset="0"/>
              </a:rPr>
              <a:t>Prospects for artificial recharge</a:t>
            </a:r>
          </a:p>
          <a:p>
            <a:pPr>
              <a:spcBef>
                <a:spcPct val="50000"/>
              </a:spcBef>
            </a:pPr>
            <a:r>
              <a:rPr lang="el-GR" sz="1200">
                <a:solidFill>
                  <a:srgbClr val="FFFF00"/>
                </a:solidFill>
                <a:latin typeface="Tahoma" pitchFamily="34" charset="0"/>
              </a:rPr>
              <a:t>Suggested works</a:t>
            </a:r>
          </a:p>
          <a:p>
            <a:pPr>
              <a:spcBef>
                <a:spcPct val="50000"/>
              </a:spcBef>
            </a:pPr>
            <a:r>
              <a:rPr lang="el-GR" sz="1200">
                <a:solidFill>
                  <a:schemeClr val="folHlink"/>
                </a:solidFill>
                <a:latin typeface="Tahoma" pitchFamily="34" charset="0"/>
              </a:rPr>
              <a:t>Conditions for the protection of the aquifer system</a:t>
            </a:r>
            <a:endParaRPr lang="en-US"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Conclusions</a:t>
            </a:r>
            <a:endParaRPr lang="el-GR" sz="1200">
              <a:solidFill>
                <a:schemeClr val="folHlink"/>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2000"/>
                                  </p:stCondLst>
                                  <p:childTnLst>
                                    <p:set>
                                      <p:cBhvr>
                                        <p:cTn id="6" dur="1" fill="hold">
                                          <p:stCondLst>
                                            <p:cond delay="0"/>
                                          </p:stCondLst>
                                        </p:cTn>
                                        <p:tgtEl>
                                          <p:spTgt spid="57353"/>
                                        </p:tgtEl>
                                        <p:attrNameLst>
                                          <p:attrName>style.visibility</p:attrName>
                                        </p:attrNameLst>
                                      </p:cBhvr>
                                      <p:to>
                                        <p:strVal val="visible"/>
                                      </p:to>
                                    </p:set>
                                    <p:animEffect transition="in" filter="randombar(vertical)">
                                      <p:cBhvr>
                                        <p:cTn id="7" dur="500"/>
                                        <p:tgtEl>
                                          <p:spTgt spid="57353"/>
                                        </p:tgtEl>
                                      </p:cBhvr>
                                    </p:animEffect>
                                  </p:childTnLst>
                                </p:cTn>
                              </p:par>
                            </p:childTnLst>
                          </p:cTn>
                        </p:par>
                        <p:par>
                          <p:cTn id="8" fill="hold">
                            <p:stCondLst>
                              <p:cond delay="2500"/>
                            </p:stCondLst>
                            <p:childTnLst>
                              <p:par>
                                <p:cTn id="9" presetID="23" presetClass="entr" presetSubtype="16" fill="hold" nodeType="afterEffect">
                                  <p:stCondLst>
                                    <p:cond delay="0"/>
                                  </p:stCondLst>
                                  <p:childTnLst>
                                    <p:set>
                                      <p:cBhvr>
                                        <p:cTn id="10" dur="1" fill="hold">
                                          <p:stCondLst>
                                            <p:cond delay="0"/>
                                          </p:stCondLst>
                                        </p:cTn>
                                        <p:tgtEl>
                                          <p:spTgt spid="57354"/>
                                        </p:tgtEl>
                                        <p:attrNameLst>
                                          <p:attrName>style.visibility</p:attrName>
                                        </p:attrNameLst>
                                      </p:cBhvr>
                                      <p:to>
                                        <p:strVal val="visible"/>
                                      </p:to>
                                    </p:set>
                                    <p:anim calcmode="lin" valueType="num">
                                      <p:cBhvr>
                                        <p:cTn id="11" dur="500" fill="hold"/>
                                        <p:tgtEl>
                                          <p:spTgt spid="57354"/>
                                        </p:tgtEl>
                                        <p:attrNameLst>
                                          <p:attrName>ppt_w</p:attrName>
                                        </p:attrNameLst>
                                      </p:cBhvr>
                                      <p:tavLst>
                                        <p:tav tm="0">
                                          <p:val>
                                            <p:fltVal val="0"/>
                                          </p:val>
                                        </p:tav>
                                        <p:tav tm="100000">
                                          <p:val>
                                            <p:strVal val="#ppt_w"/>
                                          </p:val>
                                        </p:tav>
                                      </p:tavLst>
                                    </p:anim>
                                    <p:anim calcmode="lin" valueType="num">
                                      <p:cBhvr>
                                        <p:cTn id="12" dur="500" fill="hold"/>
                                        <p:tgtEl>
                                          <p:spTgt spid="57354"/>
                                        </p:tgtEl>
                                        <p:attrNameLst>
                                          <p:attrName>ppt_h</p:attrName>
                                        </p:attrNameLst>
                                      </p:cBhvr>
                                      <p:tavLst>
                                        <p:tav tm="0">
                                          <p:val>
                                            <p:fltVal val="0"/>
                                          </p:val>
                                        </p:tav>
                                        <p:tav tm="100000">
                                          <p:val>
                                            <p:strVal val="#ppt_h"/>
                                          </p:val>
                                        </p:tav>
                                      </p:tavLst>
                                    </p:anim>
                                  </p:childTnLst>
                                </p:cTn>
                              </p:par>
                            </p:childTnLst>
                          </p:cTn>
                        </p:par>
                        <p:par>
                          <p:cTn id="13" fill="hold">
                            <p:stCondLst>
                              <p:cond delay="3000"/>
                            </p:stCondLst>
                            <p:childTnLst>
                              <p:par>
                                <p:cTn id="14" presetID="17" presetClass="entr" presetSubtype="1" fill="hold" grpId="0" nodeType="afterEffect">
                                  <p:stCondLst>
                                    <p:cond delay="2000"/>
                                  </p:stCondLst>
                                  <p:childTnLst>
                                    <p:set>
                                      <p:cBhvr>
                                        <p:cTn id="15" dur="1" fill="hold">
                                          <p:stCondLst>
                                            <p:cond delay="0"/>
                                          </p:stCondLst>
                                        </p:cTn>
                                        <p:tgtEl>
                                          <p:spTgt spid="57355">
                                            <p:txEl>
                                              <p:pRg st="0" end="0"/>
                                            </p:txEl>
                                          </p:spTgt>
                                        </p:tgtEl>
                                        <p:attrNameLst>
                                          <p:attrName>style.visibility</p:attrName>
                                        </p:attrNameLst>
                                      </p:cBhvr>
                                      <p:to>
                                        <p:strVal val="visible"/>
                                      </p:to>
                                    </p:set>
                                    <p:anim calcmode="lin" valueType="num">
                                      <p:cBhvr>
                                        <p:cTn id="16" dur="500" fill="hold"/>
                                        <p:tgtEl>
                                          <p:spTgt spid="57355">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57355">
                                            <p:txEl>
                                              <p:pRg st="0" end="0"/>
                                            </p:txEl>
                                          </p:spTgt>
                                        </p:tgtEl>
                                        <p:attrNameLst>
                                          <p:attrName>ppt_y</p:attrName>
                                        </p:attrNameLst>
                                      </p:cBhvr>
                                      <p:tavLst>
                                        <p:tav tm="0">
                                          <p:val>
                                            <p:strVal val="#ppt_y-#ppt_h/2"/>
                                          </p:val>
                                        </p:tav>
                                        <p:tav tm="100000">
                                          <p:val>
                                            <p:strVal val="#ppt_y"/>
                                          </p:val>
                                        </p:tav>
                                      </p:tavLst>
                                    </p:anim>
                                    <p:anim calcmode="lin" valueType="num">
                                      <p:cBhvr>
                                        <p:cTn id="18" dur="500" fill="hold"/>
                                        <p:tgtEl>
                                          <p:spTgt spid="57355">
                                            <p:txEl>
                                              <p:pRg st="0" end="0"/>
                                            </p:txEl>
                                          </p:spTgt>
                                        </p:tgtEl>
                                        <p:attrNameLst>
                                          <p:attrName>ppt_w</p:attrName>
                                        </p:attrNameLst>
                                      </p:cBhvr>
                                      <p:tavLst>
                                        <p:tav tm="0">
                                          <p:val>
                                            <p:strVal val="#ppt_w"/>
                                          </p:val>
                                        </p:tav>
                                        <p:tav tm="100000">
                                          <p:val>
                                            <p:strVal val="#ppt_w"/>
                                          </p:val>
                                        </p:tav>
                                      </p:tavLst>
                                    </p:anim>
                                    <p:anim calcmode="lin" valueType="num">
                                      <p:cBhvr>
                                        <p:cTn id="19" dur="500" fill="hold"/>
                                        <p:tgtEl>
                                          <p:spTgt spid="5735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355" grpId="0" build="p" bldLvl="3" autoUpdateAnimBg="0" advAuto="2000"/>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D04B4DD2-BADE-4481-899F-D4B3070DA3A7}" type="slidenum">
              <a:rPr lang="el-GR"/>
              <a:pPr/>
              <a:t>29</a:t>
            </a:fld>
            <a:endParaRPr lang="el-GR"/>
          </a:p>
        </p:txBody>
      </p:sp>
      <p:sp>
        <p:nvSpPr>
          <p:cNvPr id="58370" name="Rectangle 2"/>
          <p:cNvSpPr>
            <a:spLocks noGrp="1" noChangeArrowheads="1"/>
          </p:cNvSpPr>
          <p:nvPr>
            <p:ph type="body" idx="1"/>
          </p:nvPr>
        </p:nvSpPr>
        <p:spPr>
          <a:xfrm>
            <a:off x="1752600" y="1828800"/>
            <a:ext cx="7086600" cy="4267200"/>
          </a:xfrm>
        </p:spPr>
        <p:txBody>
          <a:bodyPr/>
          <a:lstStyle/>
          <a:p>
            <a:pPr>
              <a:lnSpc>
                <a:spcPct val="90000"/>
              </a:lnSpc>
            </a:pPr>
            <a:r>
              <a:rPr lang="en-US" sz="1600"/>
              <a:t>The recharge of the karstic aquifer is not to be done in expense of the natural recharge of the unconsolidated aquifer. The volume and the quality of Enipeas water that will reach the lowlands of the interest areas should not affect negatively the existing eco-systems and hydrogeological conditions.</a:t>
            </a:r>
          </a:p>
          <a:p>
            <a:pPr lvl="1">
              <a:lnSpc>
                <a:spcPct val="90000"/>
              </a:lnSpc>
            </a:pPr>
            <a:r>
              <a:rPr lang="en-US" sz="1400"/>
              <a:t>Therefore, a necessary condition for the operation of the project, together with the construction of the recharge works, is the </a:t>
            </a:r>
            <a:r>
              <a:rPr lang="en-US" sz="1400" b="1"/>
              <a:t>installation and the equipment of certain monitoring stations</a:t>
            </a:r>
            <a:r>
              <a:rPr lang="en-US" sz="1400"/>
              <a:t> and measurements with autographic instruments, for the parameters that it is technologically possible. At those stations there will be </a:t>
            </a:r>
            <a:r>
              <a:rPr lang="en-US" sz="1400" b="1"/>
              <a:t>continuous monitoring of the supply and the level of Enipeas, continuous analysis of specific pollutants</a:t>
            </a:r>
            <a:r>
              <a:rPr lang="en-US" sz="1400"/>
              <a:t> in order to avoid recharge with polluted water, </a:t>
            </a:r>
            <a:r>
              <a:rPr lang="en-US" sz="1400" b="1"/>
              <a:t>and measurements of the solid load of Enipeas</a:t>
            </a:r>
            <a:r>
              <a:rPr lang="en-US" sz="1400"/>
              <a:t>.</a:t>
            </a:r>
          </a:p>
          <a:p>
            <a:pPr lvl="1">
              <a:lnSpc>
                <a:spcPct val="90000"/>
              </a:lnSpc>
            </a:pPr>
            <a:r>
              <a:rPr lang="en-US" sz="1400"/>
              <a:t>In the downhill station the continuous monitoring of the supply and the level of Enipeas will record any losses from the recharge location until this point.</a:t>
            </a:r>
          </a:p>
          <a:p>
            <a:pPr lvl="1">
              <a:lnSpc>
                <a:spcPct val="90000"/>
              </a:lnSpc>
            </a:pPr>
            <a:r>
              <a:rPr lang="en-US" sz="1400"/>
              <a:t>Finally, the piezometry must be perimetrically and systematically monitored in the recharged karstic and unconsolidated aquifer in various locations from the recharge location.</a:t>
            </a:r>
          </a:p>
          <a:p>
            <a:pPr lvl="1">
              <a:lnSpc>
                <a:spcPct val="90000"/>
              </a:lnSpc>
            </a:pPr>
            <a:r>
              <a:rPr lang="en-US" sz="1400" b="1"/>
              <a:t>When the measurements exceed specific crucial limits</a:t>
            </a:r>
            <a:r>
              <a:rPr lang="en-US" sz="1400"/>
              <a:t> for the supply, the pollutants and the solid load, </a:t>
            </a:r>
            <a:r>
              <a:rPr lang="en-US" sz="1400" b="1"/>
              <a:t>the recharge will automatically be interrupted</a:t>
            </a:r>
            <a:r>
              <a:rPr lang="en-US" sz="1400"/>
              <a:t> until the end of the unfavourable conditions.</a:t>
            </a:r>
          </a:p>
        </p:txBody>
      </p:sp>
      <p:graphicFrame>
        <p:nvGraphicFramePr>
          <p:cNvPr id="67584" name="Object 0"/>
          <p:cNvGraphicFramePr>
            <a:graphicFrameLocks noChangeAspect="1"/>
          </p:cNvGraphicFramePr>
          <p:nvPr/>
        </p:nvGraphicFramePr>
        <p:xfrm>
          <a:off x="685800" y="609600"/>
          <a:ext cx="288925" cy="533400"/>
        </p:xfrm>
        <a:graphic>
          <a:graphicData uri="http://schemas.openxmlformats.org/presentationml/2006/ole">
            <p:oleObj spid="_x0000_s67584" name="CorelDRAW" r:id="rId3" imgW="493560" imgH="911520" progId="CorelDRAW.Graphic.9">
              <p:embed/>
            </p:oleObj>
          </a:graphicData>
        </a:graphic>
      </p:graphicFrame>
      <p:sp>
        <p:nvSpPr>
          <p:cNvPr id="58372" name="Text Box 4"/>
          <p:cNvSpPr txBox="1">
            <a:spLocks noChangeArrowheads="1"/>
          </p:cNvSpPr>
          <p:nvPr/>
        </p:nvSpPr>
        <p:spPr bwMode="auto">
          <a:xfrm>
            <a:off x="420688" y="1143000"/>
            <a:ext cx="1027112" cy="822325"/>
          </a:xfrm>
          <a:prstGeom prst="rect">
            <a:avLst/>
          </a:prstGeom>
          <a:noFill/>
          <a:ln w="9525">
            <a:noFill/>
            <a:miter lim="800000"/>
            <a:headEnd/>
            <a:tailEnd/>
          </a:ln>
          <a:effectLst/>
        </p:spPr>
        <p:txBody>
          <a:bodyPr wrap="none">
            <a:spAutoFit/>
          </a:bodyPr>
          <a:lstStyle/>
          <a:p>
            <a:r>
              <a:rPr lang="en-US" sz="1200">
                <a:solidFill>
                  <a:srgbClr val="0000FF"/>
                </a:solidFill>
                <a:latin typeface="Tahoma" pitchFamily="34" charset="0"/>
              </a:rPr>
              <a:t>National</a:t>
            </a:r>
          </a:p>
          <a:p>
            <a:r>
              <a:rPr lang="en-US" sz="1200">
                <a:solidFill>
                  <a:srgbClr val="0000FF"/>
                </a:solidFill>
                <a:latin typeface="Tahoma" pitchFamily="34" charset="0"/>
              </a:rPr>
              <a:t>Kapodistrian</a:t>
            </a:r>
          </a:p>
          <a:p>
            <a:r>
              <a:rPr lang="en-US" sz="1200">
                <a:solidFill>
                  <a:srgbClr val="0000FF"/>
                </a:solidFill>
                <a:latin typeface="Tahoma" pitchFamily="34" charset="0"/>
              </a:rPr>
              <a:t>University of</a:t>
            </a:r>
          </a:p>
          <a:p>
            <a:r>
              <a:rPr lang="en-US" sz="1200">
                <a:solidFill>
                  <a:srgbClr val="0000FF"/>
                </a:solidFill>
                <a:latin typeface="Tahoma" pitchFamily="34" charset="0"/>
              </a:rPr>
              <a:t>Athens</a:t>
            </a:r>
            <a:endParaRPr lang="el-GR" sz="1200">
              <a:solidFill>
                <a:srgbClr val="0000FF"/>
              </a:solidFill>
              <a:latin typeface="Tahoma" pitchFamily="34" charset="0"/>
            </a:endParaRPr>
          </a:p>
        </p:txBody>
      </p:sp>
      <p:sp>
        <p:nvSpPr>
          <p:cNvPr id="58373" name="Rectangle 5"/>
          <p:cNvSpPr>
            <a:spLocks noGrp="1" noChangeArrowheads="1"/>
          </p:cNvSpPr>
          <p:nvPr>
            <p:ph type="title"/>
          </p:nvPr>
        </p:nvSpPr>
        <p:spPr>
          <a:xfrm>
            <a:off x="1752600" y="457200"/>
            <a:ext cx="7239000" cy="914400"/>
          </a:xfrm>
          <a:noFill/>
          <a:ln/>
        </p:spPr>
        <p:txBody>
          <a:bodyPr/>
          <a:lstStyle/>
          <a:p>
            <a:pPr algn="r"/>
            <a:r>
              <a:rPr lang="el-GR" sz="2400" b="1">
                <a:solidFill>
                  <a:srgbClr val="0000FF"/>
                </a:solidFill>
              </a:rPr>
              <a:t>Conditions for the protection </a:t>
            </a:r>
            <a:r>
              <a:rPr lang="en-US" sz="2400" b="1">
                <a:solidFill>
                  <a:srgbClr val="0000FF"/>
                </a:solidFill>
              </a:rPr>
              <a:t/>
            </a:r>
            <a:br>
              <a:rPr lang="en-US" sz="2400" b="1">
                <a:solidFill>
                  <a:srgbClr val="0000FF"/>
                </a:solidFill>
              </a:rPr>
            </a:br>
            <a:r>
              <a:rPr lang="el-GR" sz="2400" b="1">
                <a:solidFill>
                  <a:srgbClr val="0000FF"/>
                </a:solidFill>
              </a:rPr>
              <a:t>of the aquifer system</a:t>
            </a:r>
            <a:br>
              <a:rPr lang="el-GR" sz="2400" b="1">
                <a:solidFill>
                  <a:srgbClr val="0000FF"/>
                </a:solidFill>
              </a:rPr>
            </a:br>
            <a:endParaRPr lang="el-GR" sz="2400" b="1">
              <a:solidFill>
                <a:srgbClr val="0000FF"/>
              </a:solidFill>
            </a:endParaRPr>
          </a:p>
        </p:txBody>
      </p:sp>
      <p:sp>
        <p:nvSpPr>
          <p:cNvPr id="58375" name="Rectangle 7"/>
          <p:cNvSpPr>
            <a:spLocks noChangeArrowheads="1"/>
          </p:cNvSpPr>
          <p:nvPr/>
        </p:nvSpPr>
        <p:spPr bwMode="auto">
          <a:xfrm>
            <a:off x="228600" y="3505200"/>
            <a:ext cx="1447800" cy="32924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l-GR" sz="1200">
                <a:solidFill>
                  <a:schemeClr val="folHlink"/>
                </a:solidFill>
                <a:latin typeface="Tahoma" pitchFamily="34" charset="0"/>
              </a:rPr>
              <a:t>Introduction</a:t>
            </a:r>
          </a:p>
          <a:p>
            <a:pPr>
              <a:spcBef>
                <a:spcPct val="50000"/>
              </a:spcBef>
            </a:pPr>
            <a:r>
              <a:rPr lang="en-US" sz="1200">
                <a:solidFill>
                  <a:schemeClr val="folHlink"/>
                </a:solidFill>
                <a:latin typeface="Tahoma" pitchFamily="34" charset="0"/>
              </a:rPr>
              <a:t>Water Shortage in Western Thessaly</a:t>
            </a:r>
            <a:endParaRPr lang="el-GR"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Phases of the Research</a:t>
            </a:r>
          </a:p>
          <a:p>
            <a:pPr>
              <a:spcBef>
                <a:spcPct val="50000"/>
              </a:spcBef>
            </a:pPr>
            <a:r>
              <a:rPr lang="el-GR" sz="1200">
                <a:solidFill>
                  <a:schemeClr val="folHlink"/>
                </a:solidFill>
                <a:latin typeface="Tahoma" pitchFamily="34" charset="0"/>
              </a:rPr>
              <a:t>The karstic aquifer of Phylliion Mt.</a:t>
            </a:r>
          </a:p>
          <a:p>
            <a:pPr>
              <a:spcBef>
                <a:spcPct val="50000"/>
              </a:spcBef>
            </a:pPr>
            <a:r>
              <a:rPr lang="el-GR" sz="1200">
                <a:solidFill>
                  <a:schemeClr val="folHlink"/>
                </a:solidFill>
                <a:latin typeface="Tahoma" pitchFamily="34" charset="0"/>
              </a:rPr>
              <a:t>Prospects for artificial recharge</a:t>
            </a:r>
          </a:p>
          <a:p>
            <a:pPr>
              <a:spcBef>
                <a:spcPct val="50000"/>
              </a:spcBef>
            </a:pPr>
            <a:r>
              <a:rPr lang="el-GR" sz="1200">
                <a:solidFill>
                  <a:schemeClr val="folHlink"/>
                </a:solidFill>
                <a:latin typeface="Tahoma" pitchFamily="34" charset="0"/>
              </a:rPr>
              <a:t>Suggested works</a:t>
            </a:r>
          </a:p>
          <a:p>
            <a:pPr>
              <a:spcBef>
                <a:spcPct val="50000"/>
              </a:spcBef>
            </a:pPr>
            <a:r>
              <a:rPr lang="el-GR" sz="1200">
                <a:solidFill>
                  <a:srgbClr val="FFFF00"/>
                </a:solidFill>
                <a:latin typeface="Tahoma" pitchFamily="34" charset="0"/>
              </a:rPr>
              <a:t>Conditions for the protection of the aquifer system</a:t>
            </a:r>
            <a:endParaRPr lang="en-US" sz="1200">
              <a:solidFill>
                <a:srgbClr val="FFFF00"/>
              </a:solidFill>
              <a:latin typeface="Tahoma" pitchFamily="34" charset="0"/>
            </a:endParaRPr>
          </a:p>
          <a:p>
            <a:pPr>
              <a:spcBef>
                <a:spcPct val="50000"/>
              </a:spcBef>
            </a:pPr>
            <a:r>
              <a:rPr lang="en-US" sz="1200">
                <a:solidFill>
                  <a:schemeClr val="folHlink"/>
                </a:solidFill>
                <a:latin typeface="Tahoma" pitchFamily="34" charset="0"/>
              </a:rPr>
              <a:t>Conclusions</a:t>
            </a:r>
            <a:endParaRPr lang="el-GR" sz="1200">
              <a:solidFill>
                <a:schemeClr val="folHlink"/>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2000"/>
                                  </p:stCondLst>
                                  <p:childTnLst>
                                    <p:set>
                                      <p:cBhvr>
                                        <p:cTn id="6" dur="1" fill="hold">
                                          <p:stCondLst>
                                            <p:cond delay="0"/>
                                          </p:stCondLst>
                                        </p:cTn>
                                        <p:tgtEl>
                                          <p:spTgt spid="58370">
                                            <p:txEl>
                                              <p:pRg st="0" end="0"/>
                                            </p:txEl>
                                          </p:spTgt>
                                        </p:tgtEl>
                                        <p:attrNameLst>
                                          <p:attrName>style.visibility</p:attrName>
                                        </p:attrNameLst>
                                      </p:cBhvr>
                                      <p:to>
                                        <p:strVal val="visible"/>
                                      </p:to>
                                    </p:set>
                                    <p:anim calcmode="lin" valueType="num">
                                      <p:cBhvr>
                                        <p:cTn id="7" dur="500" fill="hold"/>
                                        <p:tgtEl>
                                          <p:spTgt spid="58370">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58370">
                                            <p:txEl>
                                              <p:pRg st="0" end="0"/>
                                            </p:txEl>
                                          </p:spTgt>
                                        </p:tgtEl>
                                        <p:attrNameLst>
                                          <p:attrName>ppt_y</p:attrName>
                                        </p:attrNameLst>
                                      </p:cBhvr>
                                      <p:tavLst>
                                        <p:tav tm="0">
                                          <p:val>
                                            <p:strVal val="#ppt_y-#ppt_h/2"/>
                                          </p:val>
                                        </p:tav>
                                        <p:tav tm="100000">
                                          <p:val>
                                            <p:strVal val="#ppt_y"/>
                                          </p:val>
                                        </p:tav>
                                      </p:tavLst>
                                    </p:anim>
                                    <p:anim calcmode="lin" valueType="num">
                                      <p:cBhvr>
                                        <p:cTn id="9" dur="500" fill="hold"/>
                                        <p:tgtEl>
                                          <p:spTgt spid="58370">
                                            <p:txEl>
                                              <p:pRg st="0" end="0"/>
                                            </p:txEl>
                                          </p:spTgt>
                                        </p:tgtEl>
                                        <p:attrNameLst>
                                          <p:attrName>ppt_w</p:attrName>
                                        </p:attrNameLst>
                                      </p:cBhvr>
                                      <p:tavLst>
                                        <p:tav tm="0">
                                          <p:val>
                                            <p:strVal val="#ppt_w"/>
                                          </p:val>
                                        </p:tav>
                                        <p:tav tm="100000">
                                          <p:val>
                                            <p:strVal val="#ppt_w"/>
                                          </p:val>
                                        </p:tav>
                                      </p:tavLst>
                                    </p:anim>
                                    <p:anim calcmode="lin" valueType="num">
                                      <p:cBhvr>
                                        <p:cTn id="10" dur="500" fill="hold"/>
                                        <p:tgtEl>
                                          <p:spTgt spid="58370">
                                            <p:txEl>
                                              <p:pRg st="0" end="0"/>
                                            </p:txEl>
                                          </p:spTgt>
                                        </p:tgtEl>
                                        <p:attrNameLst>
                                          <p:attrName>ppt_h</p:attrName>
                                        </p:attrNameLst>
                                      </p:cBhvr>
                                      <p:tavLst>
                                        <p:tav tm="0">
                                          <p:val>
                                            <p:fltVal val="0"/>
                                          </p:val>
                                        </p:tav>
                                        <p:tav tm="100000">
                                          <p:val>
                                            <p:strVal val="#ppt_h"/>
                                          </p:val>
                                        </p:tav>
                                      </p:tavLst>
                                    </p:anim>
                                  </p:childTnLst>
                                </p:cTn>
                              </p:par>
                            </p:childTnLst>
                          </p:cTn>
                        </p:par>
                        <p:par>
                          <p:cTn id="11" fill="hold">
                            <p:stCondLst>
                              <p:cond delay="2500"/>
                            </p:stCondLst>
                            <p:childTnLst>
                              <p:par>
                                <p:cTn id="12" presetID="17" presetClass="entr" presetSubtype="1" fill="hold" grpId="0" nodeType="afterEffect">
                                  <p:stCondLst>
                                    <p:cond delay="2000"/>
                                  </p:stCondLst>
                                  <p:childTnLst>
                                    <p:set>
                                      <p:cBhvr>
                                        <p:cTn id="13" dur="1" fill="hold">
                                          <p:stCondLst>
                                            <p:cond delay="0"/>
                                          </p:stCondLst>
                                        </p:cTn>
                                        <p:tgtEl>
                                          <p:spTgt spid="58370">
                                            <p:txEl>
                                              <p:pRg st="1" end="1"/>
                                            </p:txEl>
                                          </p:spTgt>
                                        </p:tgtEl>
                                        <p:attrNameLst>
                                          <p:attrName>style.visibility</p:attrName>
                                        </p:attrNameLst>
                                      </p:cBhvr>
                                      <p:to>
                                        <p:strVal val="visible"/>
                                      </p:to>
                                    </p:set>
                                    <p:anim calcmode="lin" valueType="num">
                                      <p:cBhvr>
                                        <p:cTn id="14" dur="500" fill="hold"/>
                                        <p:tgtEl>
                                          <p:spTgt spid="58370">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58370">
                                            <p:txEl>
                                              <p:pRg st="1" end="1"/>
                                            </p:txEl>
                                          </p:spTgt>
                                        </p:tgtEl>
                                        <p:attrNameLst>
                                          <p:attrName>ppt_y</p:attrName>
                                        </p:attrNameLst>
                                      </p:cBhvr>
                                      <p:tavLst>
                                        <p:tav tm="0">
                                          <p:val>
                                            <p:strVal val="#ppt_y-#ppt_h/2"/>
                                          </p:val>
                                        </p:tav>
                                        <p:tav tm="100000">
                                          <p:val>
                                            <p:strVal val="#ppt_y"/>
                                          </p:val>
                                        </p:tav>
                                      </p:tavLst>
                                    </p:anim>
                                    <p:anim calcmode="lin" valueType="num">
                                      <p:cBhvr>
                                        <p:cTn id="16" dur="500" fill="hold"/>
                                        <p:tgtEl>
                                          <p:spTgt spid="58370">
                                            <p:txEl>
                                              <p:pRg st="1" end="1"/>
                                            </p:txEl>
                                          </p:spTgt>
                                        </p:tgtEl>
                                        <p:attrNameLst>
                                          <p:attrName>ppt_w</p:attrName>
                                        </p:attrNameLst>
                                      </p:cBhvr>
                                      <p:tavLst>
                                        <p:tav tm="0">
                                          <p:val>
                                            <p:strVal val="#ppt_w"/>
                                          </p:val>
                                        </p:tav>
                                        <p:tav tm="100000">
                                          <p:val>
                                            <p:strVal val="#ppt_w"/>
                                          </p:val>
                                        </p:tav>
                                      </p:tavLst>
                                    </p:anim>
                                    <p:anim calcmode="lin" valueType="num">
                                      <p:cBhvr>
                                        <p:cTn id="17" dur="500" fill="hold"/>
                                        <p:tgtEl>
                                          <p:spTgt spid="58370">
                                            <p:txEl>
                                              <p:pRg st="1" end="1"/>
                                            </p:txEl>
                                          </p:spTgt>
                                        </p:tgtEl>
                                        <p:attrNameLst>
                                          <p:attrName>ppt_h</p:attrName>
                                        </p:attrNameLst>
                                      </p:cBhvr>
                                      <p:tavLst>
                                        <p:tav tm="0">
                                          <p:val>
                                            <p:fltVal val="0"/>
                                          </p:val>
                                        </p:tav>
                                        <p:tav tm="100000">
                                          <p:val>
                                            <p:strVal val="#ppt_h"/>
                                          </p:val>
                                        </p:tav>
                                      </p:tavLst>
                                    </p:anim>
                                  </p:childTnLst>
                                </p:cTn>
                              </p:par>
                            </p:childTnLst>
                          </p:cTn>
                        </p:par>
                        <p:par>
                          <p:cTn id="18" fill="hold">
                            <p:stCondLst>
                              <p:cond delay="5000"/>
                            </p:stCondLst>
                            <p:childTnLst>
                              <p:par>
                                <p:cTn id="19" presetID="17" presetClass="entr" presetSubtype="1" fill="hold" grpId="0" nodeType="afterEffect">
                                  <p:stCondLst>
                                    <p:cond delay="2000"/>
                                  </p:stCondLst>
                                  <p:childTnLst>
                                    <p:set>
                                      <p:cBhvr>
                                        <p:cTn id="20" dur="1" fill="hold">
                                          <p:stCondLst>
                                            <p:cond delay="0"/>
                                          </p:stCondLst>
                                        </p:cTn>
                                        <p:tgtEl>
                                          <p:spTgt spid="58370">
                                            <p:txEl>
                                              <p:pRg st="2" end="2"/>
                                            </p:txEl>
                                          </p:spTgt>
                                        </p:tgtEl>
                                        <p:attrNameLst>
                                          <p:attrName>style.visibility</p:attrName>
                                        </p:attrNameLst>
                                      </p:cBhvr>
                                      <p:to>
                                        <p:strVal val="visible"/>
                                      </p:to>
                                    </p:set>
                                    <p:anim calcmode="lin" valueType="num">
                                      <p:cBhvr>
                                        <p:cTn id="21" dur="500" fill="hold"/>
                                        <p:tgtEl>
                                          <p:spTgt spid="58370">
                                            <p:txEl>
                                              <p:pRg st="2" end="2"/>
                                            </p:txEl>
                                          </p:spTgt>
                                        </p:tgtEl>
                                        <p:attrNameLst>
                                          <p:attrName>ppt_x</p:attrName>
                                        </p:attrNameLst>
                                      </p:cBhvr>
                                      <p:tavLst>
                                        <p:tav tm="0">
                                          <p:val>
                                            <p:strVal val="#ppt_x"/>
                                          </p:val>
                                        </p:tav>
                                        <p:tav tm="100000">
                                          <p:val>
                                            <p:strVal val="#ppt_x"/>
                                          </p:val>
                                        </p:tav>
                                      </p:tavLst>
                                    </p:anim>
                                    <p:anim calcmode="lin" valueType="num">
                                      <p:cBhvr>
                                        <p:cTn id="22" dur="500" fill="hold"/>
                                        <p:tgtEl>
                                          <p:spTgt spid="58370">
                                            <p:txEl>
                                              <p:pRg st="2" end="2"/>
                                            </p:txEl>
                                          </p:spTgt>
                                        </p:tgtEl>
                                        <p:attrNameLst>
                                          <p:attrName>ppt_y</p:attrName>
                                        </p:attrNameLst>
                                      </p:cBhvr>
                                      <p:tavLst>
                                        <p:tav tm="0">
                                          <p:val>
                                            <p:strVal val="#ppt_y-#ppt_h/2"/>
                                          </p:val>
                                        </p:tav>
                                        <p:tav tm="100000">
                                          <p:val>
                                            <p:strVal val="#ppt_y"/>
                                          </p:val>
                                        </p:tav>
                                      </p:tavLst>
                                    </p:anim>
                                    <p:anim calcmode="lin" valueType="num">
                                      <p:cBhvr>
                                        <p:cTn id="23" dur="500" fill="hold"/>
                                        <p:tgtEl>
                                          <p:spTgt spid="58370">
                                            <p:txEl>
                                              <p:pRg st="2" end="2"/>
                                            </p:txEl>
                                          </p:spTgt>
                                        </p:tgtEl>
                                        <p:attrNameLst>
                                          <p:attrName>ppt_w</p:attrName>
                                        </p:attrNameLst>
                                      </p:cBhvr>
                                      <p:tavLst>
                                        <p:tav tm="0">
                                          <p:val>
                                            <p:strVal val="#ppt_w"/>
                                          </p:val>
                                        </p:tav>
                                        <p:tav tm="100000">
                                          <p:val>
                                            <p:strVal val="#ppt_w"/>
                                          </p:val>
                                        </p:tav>
                                      </p:tavLst>
                                    </p:anim>
                                    <p:anim calcmode="lin" valueType="num">
                                      <p:cBhvr>
                                        <p:cTn id="24" dur="500" fill="hold"/>
                                        <p:tgtEl>
                                          <p:spTgt spid="58370">
                                            <p:txEl>
                                              <p:pRg st="2" end="2"/>
                                            </p:txEl>
                                          </p:spTgt>
                                        </p:tgtEl>
                                        <p:attrNameLst>
                                          <p:attrName>ppt_h</p:attrName>
                                        </p:attrNameLst>
                                      </p:cBhvr>
                                      <p:tavLst>
                                        <p:tav tm="0">
                                          <p:val>
                                            <p:fltVal val="0"/>
                                          </p:val>
                                        </p:tav>
                                        <p:tav tm="100000">
                                          <p:val>
                                            <p:strVal val="#ppt_h"/>
                                          </p:val>
                                        </p:tav>
                                      </p:tavLst>
                                    </p:anim>
                                  </p:childTnLst>
                                </p:cTn>
                              </p:par>
                            </p:childTnLst>
                          </p:cTn>
                        </p:par>
                        <p:par>
                          <p:cTn id="25" fill="hold">
                            <p:stCondLst>
                              <p:cond delay="7500"/>
                            </p:stCondLst>
                            <p:childTnLst>
                              <p:par>
                                <p:cTn id="26" presetID="17" presetClass="entr" presetSubtype="1" fill="hold" grpId="0" nodeType="afterEffect">
                                  <p:stCondLst>
                                    <p:cond delay="2000"/>
                                  </p:stCondLst>
                                  <p:childTnLst>
                                    <p:set>
                                      <p:cBhvr>
                                        <p:cTn id="27" dur="1" fill="hold">
                                          <p:stCondLst>
                                            <p:cond delay="0"/>
                                          </p:stCondLst>
                                        </p:cTn>
                                        <p:tgtEl>
                                          <p:spTgt spid="58370">
                                            <p:txEl>
                                              <p:pRg st="3" end="3"/>
                                            </p:txEl>
                                          </p:spTgt>
                                        </p:tgtEl>
                                        <p:attrNameLst>
                                          <p:attrName>style.visibility</p:attrName>
                                        </p:attrNameLst>
                                      </p:cBhvr>
                                      <p:to>
                                        <p:strVal val="visible"/>
                                      </p:to>
                                    </p:set>
                                    <p:anim calcmode="lin" valueType="num">
                                      <p:cBhvr>
                                        <p:cTn id="28" dur="500" fill="hold"/>
                                        <p:tgtEl>
                                          <p:spTgt spid="58370">
                                            <p:txEl>
                                              <p:pRg st="3" end="3"/>
                                            </p:txEl>
                                          </p:spTgt>
                                        </p:tgtEl>
                                        <p:attrNameLst>
                                          <p:attrName>ppt_x</p:attrName>
                                        </p:attrNameLst>
                                      </p:cBhvr>
                                      <p:tavLst>
                                        <p:tav tm="0">
                                          <p:val>
                                            <p:strVal val="#ppt_x"/>
                                          </p:val>
                                        </p:tav>
                                        <p:tav tm="100000">
                                          <p:val>
                                            <p:strVal val="#ppt_x"/>
                                          </p:val>
                                        </p:tav>
                                      </p:tavLst>
                                    </p:anim>
                                    <p:anim calcmode="lin" valueType="num">
                                      <p:cBhvr>
                                        <p:cTn id="29" dur="500" fill="hold"/>
                                        <p:tgtEl>
                                          <p:spTgt spid="58370">
                                            <p:txEl>
                                              <p:pRg st="3" end="3"/>
                                            </p:txEl>
                                          </p:spTgt>
                                        </p:tgtEl>
                                        <p:attrNameLst>
                                          <p:attrName>ppt_y</p:attrName>
                                        </p:attrNameLst>
                                      </p:cBhvr>
                                      <p:tavLst>
                                        <p:tav tm="0">
                                          <p:val>
                                            <p:strVal val="#ppt_y-#ppt_h/2"/>
                                          </p:val>
                                        </p:tav>
                                        <p:tav tm="100000">
                                          <p:val>
                                            <p:strVal val="#ppt_y"/>
                                          </p:val>
                                        </p:tav>
                                      </p:tavLst>
                                    </p:anim>
                                    <p:anim calcmode="lin" valueType="num">
                                      <p:cBhvr>
                                        <p:cTn id="30" dur="500" fill="hold"/>
                                        <p:tgtEl>
                                          <p:spTgt spid="58370">
                                            <p:txEl>
                                              <p:pRg st="3" end="3"/>
                                            </p:txEl>
                                          </p:spTgt>
                                        </p:tgtEl>
                                        <p:attrNameLst>
                                          <p:attrName>ppt_w</p:attrName>
                                        </p:attrNameLst>
                                      </p:cBhvr>
                                      <p:tavLst>
                                        <p:tav tm="0">
                                          <p:val>
                                            <p:strVal val="#ppt_w"/>
                                          </p:val>
                                        </p:tav>
                                        <p:tav tm="100000">
                                          <p:val>
                                            <p:strVal val="#ppt_w"/>
                                          </p:val>
                                        </p:tav>
                                      </p:tavLst>
                                    </p:anim>
                                    <p:anim calcmode="lin" valueType="num">
                                      <p:cBhvr>
                                        <p:cTn id="31" dur="500" fill="hold"/>
                                        <p:tgtEl>
                                          <p:spTgt spid="58370">
                                            <p:txEl>
                                              <p:pRg st="3" end="3"/>
                                            </p:txEl>
                                          </p:spTgt>
                                        </p:tgtEl>
                                        <p:attrNameLst>
                                          <p:attrName>ppt_h</p:attrName>
                                        </p:attrNameLst>
                                      </p:cBhvr>
                                      <p:tavLst>
                                        <p:tav tm="0">
                                          <p:val>
                                            <p:fltVal val="0"/>
                                          </p:val>
                                        </p:tav>
                                        <p:tav tm="100000">
                                          <p:val>
                                            <p:strVal val="#ppt_h"/>
                                          </p:val>
                                        </p:tav>
                                      </p:tavLst>
                                    </p:anim>
                                  </p:childTnLst>
                                </p:cTn>
                              </p:par>
                            </p:childTnLst>
                          </p:cTn>
                        </p:par>
                        <p:par>
                          <p:cTn id="32" fill="hold">
                            <p:stCondLst>
                              <p:cond delay="10000"/>
                            </p:stCondLst>
                            <p:childTnLst>
                              <p:par>
                                <p:cTn id="33" presetID="17" presetClass="entr" presetSubtype="1" fill="hold" grpId="0" nodeType="afterEffect">
                                  <p:stCondLst>
                                    <p:cond delay="2000"/>
                                  </p:stCondLst>
                                  <p:childTnLst>
                                    <p:set>
                                      <p:cBhvr>
                                        <p:cTn id="34" dur="1" fill="hold">
                                          <p:stCondLst>
                                            <p:cond delay="0"/>
                                          </p:stCondLst>
                                        </p:cTn>
                                        <p:tgtEl>
                                          <p:spTgt spid="58370">
                                            <p:txEl>
                                              <p:pRg st="4" end="4"/>
                                            </p:txEl>
                                          </p:spTgt>
                                        </p:tgtEl>
                                        <p:attrNameLst>
                                          <p:attrName>style.visibility</p:attrName>
                                        </p:attrNameLst>
                                      </p:cBhvr>
                                      <p:to>
                                        <p:strVal val="visible"/>
                                      </p:to>
                                    </p:set>
                                    <p:anim calcmode="lin" valueType="num">
                                      <p:cBhvr>
                                        <p:cTn id="35" dur="500" fill="hold"/>
                                        <p:tgtEl>
                                          <p:spTgt spid="58370">
                                            <p:txEl>
                                              <p:pRg st="4" end="4"/>
                                            </p:txEl>
                                          </p:spTgt>
                                        </p:tgtEl>
                                        <p:attrNameLst>
                                          <p:attrName>ppt_x</p:attrName>
                                        </p:attrNameLst>
                                      </p:cBhvr>
                                      <p:tavLst>
                                        <p:tav tm="0">
                                          <p:val>
                                            <p:strVal val="#ppt_x"/>
                                          </p:val>
                                        </p:tav>
                                        <p:tav tm="100000">
                                          <p:val>
                                            <p:strVal val="#ppt_x"/>
                                          </p:val>
                                        </p:tav>
                                      </p:tavLst>
                                    </p:anim>
                                    <p:anim calcmode="lin" valueType="num">
                                      <p:cBhvr>
                                        <p:cTn id="36" dur="500" fill="hold"/>
                                        <p:tgtEl>
                                          <p:spTgt spid="58370">
                                            <p:txEl>
                                              <p:pRg st="4" end="4"/>
                                            </p:txEl>
                                          </p:spTgt>
                                        </p:tgtEl>
                                        <p:attrNameLst>
                                          <p:attrName>ppt_y</p:attrName>
                                        </p:attrNameLst>
                                      </p:cBhvr>
                                      <p:tavLst>
                                        <p:tav tm="0">
                                          <p:val>
                                            <p:strVal val="#ppt_y-#ppt_h/2"/>
                                          </p:val>
                                        </p:tav>
                                        <p:tav tm="100000">
                                          <p:val>
                                            <p:strVal val="#ppt_y"/>
                                          </p:val>
                                        </p:tav>
                                      </p:tavLst>
                                    </p:anim>
                                    <p:anim calcmode="lin" valueType="num">
                                      <p:cBhvr>
                                        <p:cTn id="37" dur="500" fill="hold"/>
                                        <p:tgtEl>
                                          <p:spTgt spid="58370">
                                            <p:txEl>
                                              <p:pRg st="4" end="4"/>
                                            </p:txEl>
                                          </p:spTgt>
                                        </p:tgtEl>
                                        <p:attrNameLst>
                                          <p:attrName>ppt_w</p:attrName>
                                        </p:attrNameLst>
                                      </p:cBhvr>
                                      <p:tavLst>
                                        <p:tav tm="0">
                                          <p:val>
                                            <p:strVal val="#ppt_w"/>
                                          </p:val>
                                        </p:tav>
                                        <p:tav tm="100000">
                                          <p:val>
                                            <p:strVal val="#ppt_w"/>
                                          </p:val>
                                        </p:tav>
                                      </p:tavLst>
                                    </p:anim>
                                    <p:anim calcmode="lin" valueType="num">
                                      <p:cBhvr>
                                        <p:cTn id="38" dur="500" fill="hold"/>
                                        <p:tgtEl>
                                          <p:spTgt spid="58370">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build="p" bldLvl="3" autoUpdateAnimBg="0" advAuto="200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CF68ADFE-FF0E-40DD-9DD2-66BD78B823EA}" type="slidenum">
              <a:rPr lang="el-GR"/>
              <a:pPr/>
              <a:t>3</a:t>
            </a:fld>
            <a:endParaRPr lang="el-GR"/>
          </a:p>
        </p:txBody>
      </p:sp>
      <p:graphicFrame>
        <p:nvGraphicFramePr>
          <p:cNvPr id="65536" name="Object 0"/>
          <p:cNvGraphicFramePr>
            <a:graphicFrameLocks noChangeAspect="1"/>
          </p:cNvGraphicFramePr>
          <p:nvPr/>
        </p:nvGraphicFramePr>
        <p:xfrm>
          <a:off x="685800" y="609600"/>
          <a:ext cx="288925" cy="533400"/>
        </p:xfrm>
        <a:graphic>
          <a:graphicData uri="http://schemas.openxmlformats.org/presentationml/2006/ole">
            <p:oleObj spid="_x0000_s65536" name="CorelDRAW" r:id="rId3" imgW="493560" imgH="911520" progId="CorelDRAW.Graphic.9">
              <p:embed/>
            </p:oleObj>
          </a:graphicData>
        </a:graphic>
      </p:graphicFrame>
      <p:sp>
        <p:nvSpPr>
          <p:cNvPr id="9222" name="Text Box 6"/>
          <p:cNvSpPr txBox="1">
            <a:spLocks noChangeArrowheads="1"/>
          </p:cNvSpPr>
          <p:nvPr/>
        </p:nvSpPr>
        <p:spPr bwMode="auto">
          <a:xfrm>
            <a:off x="420688" y="1143000"/>
            <a:ext cx="1027112" cy="822325"/>
          </a:xfrm>
          <a:prstGeom prst="rect">
            <a:avLst/>
          </a:prstGeom>
          <a:noFill/>
          <a:ln w="9525">
            <a:noFill/>
            <a:miter lim="800000"/>
            <a:headEnd/>
            <a:tailEnd/>
          </a:ln>
          <a:effectLst/>
        </p:spPr>
        <p:txBody>
          <a:bodyPr wrap="none">
            <a:spAutoFit/>
          </a:bodyPr>
          <a:lstStyle/>
          <a:p>
            <a:r>
              <a:rPr lang="en-US" sz="1200">
                <a:solidFill>
                  <a:srgbClr val="0000FF"/>
                </a:solidFill>
                <a:latin typeface="Tahoma" pitchFamily="34" charset="0"/>
              </a:rPr>
              <a:t>National</a:t>
            </a:r>
          </a:p>
          <a:p>
            <a:r>
              <a:rPr lang="en-US" sz="1200">
                <a:solidFill>
                  <a:srgbClr val="0000FF"/>
                </a:solidFill>
                <a:latin typeface="Tahoma" pitchFamily="34" charset="0"/>
              </a:rPr>
              <a:t>Kapodistrian</a:t>
            </a:r>
          </a:p>
          <a:p>
            <a:r>
              <a:rPr lang="en-US" sz="1200">
                <a:solidFill>
                  <a:srgbClr val="0000FF"/>
                </a:solidFill>
                <a:latin typeface="Tahoma" pitchFamily="34" charset="0"/>
              </a:rPr>
              <a:t>University of</a:t>
            </a:r>
          </a:p>
          <a:p>
            <a:r>
              <a:rPr lang="en-US" sz="1200">
                <a:solidFill>
                  <a:srgbClr val="0000FF"/>
                </a:solidFill>
                <a:latin typeface="Tahoma" pitchFamily="34" charset="0"/>
              </a:rPr>
              <a:t>Athens</a:t>
            </a:r>
            <a:endParaRPr lang="el-GR" sz="1200">
              <a:solidFill>
                <a:srgbClr val="0000FF"/>
              </a:solidFill>
              <a:latin typeface="Tahoma" pitchFamily="34" charset="0"/>
            </a:endParaRPr>
          </a:p>
        </p:txBody>
      </p:sp>
      <p:pic>
        <p:nvPicPr>
          <p:cNvPr id="9224" name="Picture 8" descr="E:\YPEGEO\Papers\Cannes-2001\globecol.gif"/>
          <p:cNvPicPr>
            <a:picLocks noChangeAspect="1" noChangeArrowheads="1"/>
          </p:cNvPicPr>
          <p:nvPr/>
        </p:nvPicPr>
        <p:blipFill>
          <a:blip r:embed="rId4" cstate="print"/>
          <a:srcRect/>
          <a:stretch>
            <a:fillRect/>
          </a:stretch>
        </p:blipFill>
        <p:spPr bwMode="auto">
          <a:xfrm>
            <a:off x="1981200" y="1524000"/>
            <a:ext cx="6934200" cy="3467100"/>
          </a:xfrm>
          <a:prstGeom prst="rect">
            <a:avLst/>
          </a:prstGeom>
          <a:noFill/>
        </p:spPr>
      </p:pic>
      <p:sp>
        <p:nvSpPr>
          <p:cNvPr id="9231" name="Rectangle 15"/>
          <p:cNvSpPr>
            <a:spLocks noChangeArrowheads="1"/>
          </p:cNvSpPr>
          <p:nvPr/>
        </p:nvSpPr>
        <p:spPr bwMode="auto">
          <a:xfrm>
            <a:off x="5029200" y="2362200"/>
            <a:ext cx="1149350" cy="473075"/>
          </a:xfrm>
          <a:prstGeom prst="rect">
            <a:avLst/>
          </a:prstGeom>
          <a:noFill/>
          <a:ln w="25400" cap="rnd">
            <a:solidFill>
              <a:srgbClr val="FFFF00"/>
            </a:solidFill>
            <a:prstDash val="sysDot"/>
            <a:miter lim="800000"/>
            <a:headEnd/>
            <a:tailEnd/>
          </a:ln>
          <a:effectLst/>
        </p:spPr>
        <p:txBody>
          <a:bodyPr wrap="none" anchor="ctr"/>
          <a:lstStyle/>
          <a:p>
            <a:endParaRPr lang="el-GR"/>
          </a:p>
        </p:txBody>
      </p:sp>
      <p:sp>
        <p:nvSpPr>
          <p:cNvPr id="9233" name="Rectangle 17"/>
          <p:cNvSpPr>
            <a:spLocks noGrp="1" noChangeArrowheads="1"/>
          </p:cNvSpPr>
          <p:nvPr>
            <p:ph type="title"/>
          </p:nvPr>
        </p:nvSpPr>
        <p:spPr>
          <a:xfrm>
            <a:off x="1752600" y="609600"/>
            <a:ext cx="7239000" cy="914400"/>
          </a:xfrm>
          <a:noFill/>
          <a:ln/>
        </p:spPr>
        <p:txBody>
          <a:bodyPr/>
          <a:lstStyle/>
          <a:p>
            <a:pPr algn="r"/>
            <a:r>
              <a:rPr lang="en-US" sz="2400" b="1">
                <a:solidFill>
                  <a:srgbClr val="0000FF"/>
                </a:solidFill>
              </a:rPr>
              <a:t>Introduction</a:t>
            </a:r>
            <a:endParaRPr lang="el-GR" sz="2400" b="1">
              <a:solidFill>
                <a:srgbClr val="0000FF"/>
              </a:solidFill>
            </a:endParaRPr>
          </a:p>
        </p:txBody>
      </p:sp>
      <p:sp>
        <p:nvSpPr>
          <p:cNvPr id="9236" name="Rectangle 20"/>
          <p:cNvSpPr>
            <a:spLocks noChangeArrowheads="1"/>
          </p:cNvSpPr>
          <p:nvPr/>
        </p:nvSpPr>
        <p:spPr bwMode="auto">
          <a:xfrm>
            <a:off x="228600" y="3505200"/>
            <a:ext cx="1447800" cy="32924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l-GR" sz="1200">
                <a:solidFill>
                  <a:srgbClr val="FFFF00"/>
                </a:solidFill>
                <a:latin typeface="Tahoma" pitchFamily="34" charset="0"/>
              </a:rPr>
              <a:t>Introduction</a:t>
            </a:r>
          </a:p>
          <a:p>
            <a:pPr>
              <a:spcBef>
                <a:spcPct val="50000"/>
              </a:spcBef>
            </a:pPr>
            <a:r>
              <a:rPr lang="en-US" sz="1200">
                <a:solidFill>
                  <a:schemeClr val="folHlink"/>
                </a:solidFill>
                <a:latin typeface="Tahoma" pitchFamily="34" charset="0"/>
              </a:rPr>
              <a:t>Water Shortage in Western Thessaly</a:t>
            </a:r>
            <a:endParaRPr lang="el-GR"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Phases of the Research</a:t>
            </a:r>
          </a:p>
          <a:p>
            <a:pPr>
              <a:spcBef>
                <a:spcPct val="50000"/>
              </a:spcBef>
            </a:pPr>
            <a:r>
              <a:rPr lang="el-GR" sz="1200">
                <a:solidFill>
                  <a:schemeClr val="folHlink"/>
                </a:solidFill>
                <a:latin typeface="Tahoma" pitchFamily="34" charset="0"/>
              </a:rPr>
              <a:t>The karstic aquifer of Phylliion Mt.</a:t>
            </a:r>
          </a:p>
          <a:p>
            <a:pPr>
              <a:spcBef>
                <a:spcPct val="50000"/>
              </a:spcBef>
            </a:pPr>
            <a:r>
              <a:rPr lang="el-GR" sz="1200">
                <a:solidFill>
                  <a:schemeClr val="folHlink"/>
                </a:solidFill>
                <a:latin typeface="Tahoma" pitchFamily="34" charset="0"/>
              </a:rPr>
              <a:t>Prospects for artificial recharge</a:t>
            </a:r>
          </a:p>
          <a:p>
            <a:pPr>
              <a:spcBef>
                <a:spcPct val="50000"/>
              </a:spcBef>
            </a:pPr>
            <a:r>
              <a:rPr lang="el-GR" sz="1200">
                <a:solidFill>
                  <a:schemeClr val="folHlink"/>
                </a:solidFill>
                <a:latin typeface="Tahoma" pitchFamily="34" charset="0"/>
              </a:rPr>
              <a:t>Suggested works</a:t>
            </a:r>
          </a:p>
          <a:p>
            <a:pPr>
              <a:spcBef>
                <a:spcPct val="50000"/>
              </a:spcBef>
            </a:pPr>
            <a:r>
              <a:rPr lang="el-GR" sz="1200">
                <a:solidFill>
                  <a:schemeClr val="folHlink"/>
                </a:solidFill>
                <a:latin typeface="Tahoma" pitchFamily="34" charset="0"/>
              </a:rPr>
              <a:t>Conditions for the protection of the aquifer system</a:t>
            </a:r>
            <a:endParaRPr lang="en-US"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Conclusions</a:t>
            </a:r>
            <a:endParaRPr lang="el-GR" sz="1200">
              <a:solidFill>
                <a:schemeClr val="folHlink"/>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1000"/>
                                  </p:stCondLst>
                                  <p:childTnLst>
                                    <p:set>
                                      <p:cBhvr>
                                        <p:cTn id="6" dur="1" fill="hold">
                                          <p:stCondLst>
                                            <p:cond delay="0"/>
                                          </p:stCondLst>
                                        </p:cTn>
                                        <p:tgtEl>
                                          <p:spTgt spid="9224"/>
                                        </p:tgtEl>
                                        <p:attrNameLst>
                                          <p:attrName>style.visibility</p:attrName>
                                        </p:attrNameLst>
                                      </p:cBhvr>
                                      <p:to>
                                        <p:strVal val="visible"/>
                                      </p:to>
                                    </p:set>
                                    <p:animEffect transition="in" filter="randombar(vertical)">
                                      <p:cBhvr>
                                        <p:cTn id="7" dur="500"/>
                                        <p:tgtEl>
                                          <p:spTgt spid="9224"/>
                                        </p:tgtEl>
                                      </p:cBhvr>
                                    </p:animEffect>
                                  </p:childTnLst>
                                </p:cTn>
                              </p:par>
                            </p:childTnLst>
                          </p:cTn>
                        </p:par>
                        <p:par>
                          <p:cTn id="8" fill="hold">
                            <p:stCondLst>
                              <p:cond delay="1500"/>
                            </p:stCondLst>
                            <p:childTnLst>
                              <p:par>
                                <p:cTn id="9" presetID="23" presetClass="entr" presetSubtype="32" fill="hold" grpId="0" nodeType="afterEffect">
                                  <p:stCondLst>
                                    <p:cond delay="0"/>
                                  </p:stCondLst>
                                  <p:childTnLst>
                                    <p:set>
                                      <p:cBhvr>
                                        <p:cTn id="10" dur="1" fill="hold">
                                          <p:stCondLst>
                                            <p:cond delay="0"/>
                                          </p:stCondLst>
                                        </p:cTn>
                                        <p:tgtEl>
                                          <p:spTgt spid="9231"/>
                                        </p:tgtEl>
                                        <p:attrNameLst>
                                          <p:attrName>style.visibility</p:attrName>
                                        </p:attrNameLst>
                                      </p:cBhvr>
                                      <p:to>
                                        <p:strVal val="visible"/>
                                      </p:to>
                                    </p:set>
                                    <p:anim calcmode="lin" valueType="num">
                                      <p:cBhvr>
                                        <p:cTn id="11" dur="500" fill="hold"/>
                                        <p:tgtEl>
                                          <p:spTgt spid="9231"/>
                                        </p:tgtEl>
                                        <p:attrNameLst>
                                          <p:attrName>ppt_w</p:attrName>
                                        </p:attrNameLst>
                                      </p:cBhvr>
                                      <p:tavLst>
                                        <p:tav tm="0">
                                          <p:val>
                                            <p:strVal val="4*#ppt_w"/>
                                          </p:val>
                                        </p:tav>
                                        <p:tav tm="100000">
                                          <p:val>
                                            <p:strVal val="#ppt_w"/>
                                          </p:val>
                                        </p:tav>
                                      </p:tavLst>
                                    </p:anim>
                                    <p:anim calcmode="lin" valueType="num">
                                      <p:cBhvr>
                                        <p:cTn id="12" dur="500" fill="hold"/>
                                        <p:tgtEl>
                                          <p:spTgt spid="923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31"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C8FB00AD-23E3-41BA-ACFB-E0B064177967}" type="slidenum">
              <a:rPr lang="el-GR"/>
              <a:pPr/>
              <a:t>30</a:t>
            </a:fld>
            <a:endParaRPr lang="el-GR"/>
          </a:p>
        </p:txBody>
      </p:sp>
      <p:sp>
        <p:nvSpPr>
          <p:cNvPr id="59394" name="Rectangle 2"/>
          <p:cNvSpPr>
            <a:spLocks noGrp="1" noChangeArrowheads="1"/>
          </p:cNvSpPr>
          <p:nvPr>
            <p:ph type="body" idx="1"/>
          </p:nvPr>
        </p:nvSpPr>
        <p:spPr>
          <a:xfrm>
            <a:off x="1752600" y="1828800"/>
            <a:ext cx="7086600" cy="4267200"/>
          </a:xfrm>
        </p:spPr>
        <p:txBody>
          <a:bodyPr/>
          <a:lstStyle/>
          <a:p>
            <a:r>
              <a:rPr lang="en-US" sz="1800"/>
              <a:t>According to the calculations and the obtained data, the mean yearly amounts that can be received from Enipeas River in the future, in order to recharge the underground aquifer and the micro-permeable aquifer, is far more than 6.3 million m</a:t>
            </a:r>
            <a:r>
              <a:rPr lang="en-US" sz="1800" baseline="30000"/>
              <a:t>3</a:t>
            </a:r>
            <a:r>
              <a:rPr lang="en-US" sz="1800"/>
              <a:t> per year. </a:t>
            </a:r>
          </a:p>
          <a:p>
            <a:r>
              <a:rPr lang="en-US" sz="1800"/>
              <a:t>This means that the potential of the underground aquifers in the greater area of Yperia - Orfana basin can increase by at least 6.3 million m</a:t>
            </a:r>
            <a:r>
              <a:rPr lang="en-US" sz="1800" baseline="30000"/>
              <a:t>3</a:t>
            </a:r>
            <a:r>
              <a:rPr lang="en-US" sz="1800"/>
              <a:t> per year, without disturbing the natural recharge. </a:t>
            </a:r>
          </a:p>
          <a:p>
            <a:endParaRPr lang="en-US" sz="1800"/>
          </a:p>
        </p:txBody>
      </p:sp>
      <p:graphicFrame>
        <p:nvGraphicFramePr>
          <p:cNvPr id="68608" name="Object 0"/>
          <p:cNvGraphicFramePr>
            <a:graphicFrameLocks noChangeAspect="1"/>
          </p:cNvGraphicFramePr>
          <p:nvPr/>
        </p:nvGraphicFramePr>
        <p:xfrm>
          <a:off x="685800" y="609600"/>
          <a:ext cx="288925" cy="533400"/>
        </p:xfrm>
        <a:graphic>
          <a:graphicData uri="http://schemas.openxmlformats.org/presentationml/2006/ole">
            <p:oleObj spid="_x0000_s68608" name="CorelDRAW" r:id="rId3" imgW="493560" imgH="911520" progId="CorelDRAW.Graphic.9">
              <p:embed/>
            </p:oleObj>
          </a:graphicData>
        </a:graphic>
      </p:graphicFrame>
      <p:sp>
        <p:nvSpPr>
          <p:cNvPr id="59396" name="Text Box 4"/>
          <p:cNvSpPr txBox="1">
            <a:spLocks noChangeArrowheads="1"/>
          </p:cNvSpPr>
          <p:nvPr/>
        </p:nvSpPr>
        <p:spPr bwMode="auto">
          <a:xfrm>
            <a:off x="420688" y="1143000"/>
            <a:ext cx="1027112" cy="822325"/>
          </a:xfrm>
          <a:prstGeom prst="rect">
            <a:avLst/>
          </a:prstGeom>
          <a:noFill/>
          <a:ln w="9525">
            <a:noFill/>
            <a:miter lim="800000"/>
            <a:headEnd/>
            <a:tailEnd/>
          </a:ln>
          <a:effectLst/>
        </p:spPr>
        <p:txBody>
          <a:bodyPr wrap="none">
            <a:spAutoFit/>
          </a:bodyPr>
          <a:lstStyle/>
          <a:p>
            <a:r>
              <a:rPr lang="en-US" sz="1200">
                <a:solidFill>
                  <a:srgbClr val="0000FF"/>
                </a:solidFill>
                <a:latin typeface="Tahoma" pitchFamily="34" charset="0"/>
              </a:rPr>
              <a:t>National</a:t>
            </a:r>
          </a:p>
          <a:p>
            <a:r>
              <a:rPr lang="en-US" sz="1200">
                <a:solidFill>
                  <a:srgbClr val="0000FF"/>
                </a:solidFill>
                <a:latin typeface="Tahoma" pitchFamily="34" charset="0"/>
              </a:rPr>
              <a:t>Kapodistrian</a:t>
            </a:r>
          </a:p>
          <a:p>
            <a:r>
              <a:rPr lang="en-US" sz="1200">
                <a:solidFill>
                  <a:srgbClr val="0000FF"/>
                </a:solidFill>
                <a:latin typeface="Tahoma" pitchFamily="34" charset="0"/>
              </a:rPr>
              <a:t>University of</a:t>
            </a:r>
          </a:p>
          <a:p>
            <a:r>
              <a:rPr lang="en-US" sz="1200">
                <a:solidFill>
                  <a:srgbClr val="0000FF"/>
                </a:solidFill>
                <a:latin typeface="Tahoma" pitchFamily="34" charset="0"/>
              </a:rPr>
              <a:t>Athens</a:t>
            </a:r>
            <a:endParaRPr lang="el-GR" sz="1200">
              <a:solidFill>
                <a:srgbClr val="0000FF"/>
              </a:solidFill>
              <a:latin typeface="Tahoma" pitchFamily="34" charset="0"/>
            </a:endParaRPr>
          </a:p>
        </p:txBody>
      </p:sp>
      <p:sp>
        <p:nvSpPr>
          <p:cNvPr id="59397" name="Rectangle 5"/>
          <p:cNvSpPr>
            <a:spLocks noGrp="1" noChangeArrowheads="1"/>
          </p:cNvSpPr>
          <p:nvPr>
            <p:ph type="title"/>
          </p:nvPr>
        </p:nvSpPr>
        <p:spPr>
          <a:xfrm>
            <a:off x="1752600" y="457200"/>
            <a:ext cx="7239000" cy="914400"/>
          </a:xfrm>
          <a:noFill/>
          <a:ln/>
        </p:spPr>
        <p:txBody>
          <a:bodyPr/>
          <a:lstStyle/>
          <a:p>
            <a:pPr algn="r"/>
            <a:r>
              <a:rPr lang="en-US" sz="2400" b="1">
                <a:solidFill>
                  <a:srgbClr val="0000FF"/>
                </a:solidFill>
              </a:rPr>
              <a:t>Conclusions</a:t>
            </a:r>
            <a:r>
              <a:rPr lang="el-GR" sz="2400" b="1">
                <a:solidFill>
                  <a:srgbClr val="0000FF"/>
                </a:solidFill>
              </a:rPr>
              <a:t/>
            </a:r>
            <a:br>
              <a:rPr lang="el-GR" sz="2400" b="1">
                <a:solidFill>
                  <a:srgbClr val="0000FF"/>
                </a:solidFill>
              </a:rPr>
            </a:br>
            <a:endParaRPr lang="el-GR" sz="2400" b="1">
              <a:solidFill>
                <a:srgbClr val="0000FF"/>
              </a:solidFill>
            </a:endParaRPr>
          </a:p>
        </p:txBody>
      </p:sp>
      <p:sp>
        <p:nvSpPr>
          <p:cNvPr id="59399" name="Rectangle 7"/>
          <p:cNvSpPr>
            <a:spLocks noChangeArrowheads="1"/>
          </p:cNvSpPr>
          <p:nvPr/>
        </p:nvSpPr>
        <p:spPr bwMode="auto">
          <a:xfrm>
            <a:off x="228600" y="3505200"/>
            <a:ext cx="1447800" cy="32924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l-GR" sz="1200">
                <a:solidFill>
                  <a:schemeClr val="folHlink"/>
                </a:solidFill>
                <a:latin typeface="Tahoma" pitchFamily="34" charset="0"/>
              </a:rPr>
              <a:t>Introduction</a:t>
            </a:r>
          </a:p>
          <a:p>
            <a:pPr>
              <a:spcBef>
                <a:spcPct val="50000"/>
              </a:spcBef>
            </a:pPr>
            <a:r>
              <a:rPr lang="en-US" sz="1200">
                <a:solidFill>
                  <a:schemeClr val="folHlink"/>
                </a:solidFill>
                <a:latin typeface="Tahoma" pitchFamily="34" charset="0"/>
              </a:rPr>
              <a:t>Water Shortage in Western Thessaly</a:t>
            </a:r>
            <a:endParaRPr lang="el-GR"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Phases of the Research</a:t>
            </a:r>
          </a:p>
          <a:p>
            <a:pPr>
              <a:spcBef>
                <a:spcPct val="50000"/>
              </a:spcBef>
            </a:pPr>
            <a:r>
              <a:rPr lang="el-GR" sz="1200">
                <a:solidFill>
                  <a:schemeClr val="folHlink"/>
                </a:solidFill>
                <a:latin typeface="Tahoma" pitchFamily="34" charset="0"/>
              </a:rPr>
              <a:t>The karstic aquifer of Phylliion Mt.</a:t>
            </a:r>
          </a:p>
          <a:p>
            <a:pPr>
              <a:spcBef>
                <a:spcPct val="50000"/>
              </a:spcBef>
            </a:pPr>
            <a:r>
              <a:rPr lang="el-GR" sz="1200">
                <a:solidFill>
                  <a:schemeClr val="folHlink"/>
                </a:solidFill>
                <a:latin typeface="Tahoma" pitchFamily="34" charset="0"/>
              </a:rPr>
              <a:t>Prospects for artificial recharge</a:t>
            </a:r>
          </a:p>
          <a:p>
            <a:pPr>
              <a:spcBef>
                <a:spcPct val="50000"/>
              </a:spcBef>
            </a:pPr>
            <a:r>
              <a:rPr lang="el-GR" sz="1200">
                <a:solidFill>
                  <a:schemeClr val="folHlink"/>
                </a:solidFill>
                <a:latin typeface="Tahoma" pitchFamily="34" charset="0"/>
              </a:rPr>
              <a:t>Suggested works</a:t>
            </a:r>
          </a:p>
          <a:p>
            <a:pPr>
              <a:spcBef>
                <a:spcPct val="50000"/>
              </a:spcBef>
            </a:pPr>
            <a:r>
              <a:rPr lang="el-GR" sz="1200">
                <a:solidFill>
                  <a:schemeClr val="folHlink"/>
                </a:solidFill>
                <a:latin typeface="Tahoma" pitchFamily="34" charset="0"/>
              </a:rPr>
              <a:t>Conditions for the protection of the aquifer system</a:t>
            </a:r>
            <a:endParaRPr lang="en-US" sz="1200">
              <a:solidFill>
                <a:schemeClr val="folHlink"/>
              </a:solidFill>
              <a:latin typeface="Tahoma" pitchFamily="34" charset="0"/>
            </a:endParaRPr>
          </a:p>
          <a:p>
            <a:pPr>
              <a:spcBef>
                <a:spcPct val="50000"/>
              </a:spcBef>
            </a:pPr>
            <a:r>
              <a:rPr lang="en-US" sz="1200">
                <a:solidFill>
                  <a:srgbClr val="FFFF00"/>
                </a:solidFill>
                <a:latin typeface="Tahoma" pitchFamily="34" charset="0"/>
              </a:rPr>
              <a:t>Conclusions</a:t>
            </a:r>
            <a:endParaRPr lang="el-GR" sz="1200">
              <a:solidFill>
                <a:srgbClr val="FFFF00"/>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2000"/>
                                  </p:stCondLst>
                                  <p:childTnLst>
                                    <p:set>
                                      <p:cBhvr>
                                        <p:cTn id="6" dur="1" fill="hold">
                                          <p:stCondLst>
                                            <p:cond delay="0"/>
                                          </p:stCondLst>
                                        </p:cTn>
                                        <p:tgtEl>
                                          <p:spTgt spid="59394">
                                            <p:txEl>
                                              <p:pRg st="0" end="0"/>
                                            </p:txEl>
                                          </p:spTgt>
                                        </p:tgtEl>
                                        <p:attrNameLst>
                                          <p:attrName>style.visibility</p:attrName>
                                        </p:attrNameLst>
                                      </p:cBhvr>
                                      <p:to>
                                        <p:strVal val="visible"/>
                                      </p:to>
                                    </p:set>
                                    <p:anim calcmode="lin" valueType="num">
                                      <p:cBhvr>
                                        <p:cTn id="7" dur="500" fill="hold"/>
                                        <p:tgtEl>
                                          <p:spTgt spid="59394">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59394">
                                            <p:txEl>
                                              <p:pRg st="0" end="0"/>
                                            </p:txEl>
                                          </p:spTgt>
                                        </p:tgtEl>
                                        <p:attrNameLst>
                                          <p:attrName>ppt_y</p:attrName>
                                        </p:attrNameLst>
                                      </p:cBhvr>
                                      <p:tavLst>
                                        <p:tav tm="0">
                                          <p:val>
                                            <p:strVal val="#ppt_y-#ppt_h/2"/>
                                          </p:val>
                                        </p:tav>
                                        <p:tav tm="100000">
                                          <p:val>
                                            <p:strVal val="#ppt_y"/>
                                          </p:val>
                                        </p:tav>
                                      </p:tavLst>
                                    </p:anim>
                                    <p:anim calcmode="lin" valueType="num">
                                      <p:cBhvr>
                                        <p:cTn id="9" dur="500" fill="hold"/>
                                        <p:tgtEl>
                                          <p:spTgt spid="59394">
                                            <p:txEl>
                                              <p:pRg st="0" end="0"/>
                                            </p:txEl>
                                          </p:spTgt>
                                        </p:tgtEl>
                                        <p:attrNameLst>
                                          <p:attrName>ppt_w</p:attrName>
                                        </p:attrNameLst>
                                      </p:cBhvr>
                                      <p:tavLst>
                                        <p:tav tm="0">
                                          <p:val>
                                            <p:strVal val="#ppt_w"/>
                                          </p:val>
                                        </p:tav>
                                        <p:tav tm="100000">
                                          <p:val>
                                            <p:strVal val="#ppt_w"/>
                                          </p:val>
                                        </p:tav>
                                      </p:tavLst>
                                    </p:anim>
                                    <p:anim calcmode="lin" valueType="num">
                                      <p:cBhvr>
                                        <p:cTn id="10" dur="500" fill="hold"/>
                                        <p:tgtEl>
                                          <p:spTgt spid="59394">
                                            <p:txEl>
                                              <p:pRg st="0" end="0"/>
                                            </p:txEl>
                                          </p:spTgt>
                                        </p:tgtEl>
                                        <p:attrNameLst>
                                          <p:attrName>ppt_h</p:attrName>
                                        </p:attrNameLst>
                                      </p:cBhvr>
                                      <p:tavLst>
                                        <p:tav tm="0">
                                          <p:val>
                                            <p:fltVal val="0"/>
                                          </p:val>
                                        </p:tav>
                                        <p:tav tm="100000">
                                          <p:val>
                                            <p:strVal val="#ppt_h"/>
                                          </p:val>
                                        </p:tav>
                                      </p:tavLst>
                                    </p:anim>
                                  </p:childTnLst>
                                </p:cTn>
                              </p:par>
                            </p:childTnLst>
                          </p:cTn>
                        </p:par>
                        <p:par>
                          <p:cTn id="11" fill="hold">
                            <p:stCondLst>
                              <p:cond delay="2500"/>
                            </p:stCondLst>
                            <p:childTnLst>
                              <p:par>
                                <p:cTn id="12" presetID="17" presetClass="entr" presetSubtype="1" fill="hold" grpId="0" nodeType="afterEffect">
                                  <p:stCondLst>
                                    <p:cond delay="2000"/>
                                  </p:stCondLst>
                                  <p:childTnLst>
                                    <p:set>
                                      <p:cBhvr>
                                        <p:cTn id="13" dur="1" fill="hold">
                                          <p:stCondLst>
                                            <p:cond delay="0"/>
                                          </p:stCondLst>
                                        </p:cTn>
                                        <p:tgtEl>
                                          <p:spTgt spid="59394">
                                            <p:txEl>
                                              <p:pRg st="1" end="1"/>
                                            </p:txEl>
                                          </p:spTgt>
                                        </p:tgtEl>
                                        <p:attrNameLst>
                                          <p:attrName>style.visibility</p:attrName>
                                        </p:attrNameLst>
                                      </p:cBhvr>
                                      <p:to>
                                        <p:strVal val="visible"/>
                                      </p:to>
                                    </p:set>
                                    <p:anim calcmode="lin" valueType="num">
                                      <p:cBhvr>
                                        <p:cTn id="14" dur="500" fill="hold"/>
                                        <p:tgtEl>
                                          <p:spTgt spid="59394">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59394">
                                            <p:txEl>
                                              <p:pRg st="1" end="1"/>
                                            </p:txEl>
                                          </p:spTgt>
                                        </p:tgtEl>
                                        <p:attrNameLst>
                                          <p:attrName>ppt_y</p:attrName>
                                        </p:attrNameLst>
                                      </p:cBhvr>
                                      <p:tavLst>
                                        <p:tav tm="0">
                                          <p:val>
                                            <p:strVal val="#ppt_y-#ppt_h/2"/>
                                          </p:val>
                                        </p:tav>
                                        <p:tav tm="100000">
                                          <p:val>
                                            <p:strVal val="#ppt_y"/>
                                          </p:val>
                                        </p:tav>
                                      </p:tavLst>
                                    </p:anim>
                                    <p:anim calcmode="lin" valueType="num">
                                      <p:cBhvr>
                                        <p:cTn id="16" dur="500" fill="hold"/>
                                        <p:tgtEl>
                                          <p:spTgt spid="59394">
                                            <p:txEl>
                                              <p:pRg st="1" end="1"/>
                                            </p:txEl>
                                          </p:spTgt>
                                        </p:tgtEl>
                                        <p:attrNameLst>
                                          <p:attrName>ppt_w</p:attrName>
                                        </p:attrNameLst>
                                      </p:cBhvr>
                                      <p:tavLst>
                                        <p:tav tm="0">
                                          <p:val>
                                            <p:strVal val="#ppt_w"/>
                                          </p:val>
                                        </p:tav>
                                        <p:tav tm="100000">
                                          <p:val>
                                            <p:strVal val="#ppt_w"/>
                                          </p:val>
                                        </p:tav>
                                      </p:tavLst>
                                    </p:anim>
                                    <p:anim calcmode="lin" valueType="num">
                                      <p:cBhvr>
                                        <p:cTn id="17" dur="500" fill="hold"/>
                                        <p:tgtEl>
                                          <p:spTgt spid="59394">
                                            <p:txEl>
                                              <p:pRg st="1" end="1"/>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4" grpId="0" build="p" bldLvl="3" autoUpdateAnimBg="0" advAuto="2000"/>
    </p:bld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BAE097DC-A478-4BF5-AD6D-2932D0477776}" type="slidenum">
              <a:rPr lang="el-GR"/>
              <a:pPr/>
              <a:t>31</a:t>
            </a:fld>
            <a:endParaRPr lang="el-GR"/>
          </a:p>
        </p:txBody>
      </p:sp>
      <p:sp>
        <p:nvSpPr>
          <p:cNvPr id="61442" name="Rectangle 2"/>
          <p:cNvSpPr>
            <a:spLocks noGrp="1" noChangeArrowheads="1"/>
          </p:cNvSpPr>
          <p:nvPr>
            <p:ph type="body" idx="1"/>
          </p:nvPr>
        </p:nvSpPr>
        <p:spPr>
          <a:xfrm>
            <a:off x="1752600" y="1524000"/>
            <a:ext cx="7086600" cy="4267200"/>
          </a:xfrm>
        </p:spPr>
        <p:txBody>
          <a:bodyPr/>
          <a:lstStyle/>
          <a:p>
            <a:r>
              <a:rPr lang="en-US" sz="1800"/>
              <a:t>It is clear that </a:t>
            </a:r>
            <a:r>
              <a:rPr lang="en-US" sz="1800" b="1"/>
              <a:t>the available quantities are sufficient</a:t>
            </a:r>
            <a:r>
              <a:rPr lang="en-US" sz="1800"/>
              <a:t> </a:t>
            </a:r>
            <a:r>
              <a:rPr lang="en-US" sz="1800" b="1"/>
              <a:t>for the</a:t>
            </a:r>
            <a:r>
              <a:rPr lang="en-US" sz="1800"/>
              <a:t> </a:t>
            </a:r>
            <a:r>
              <a:rPr lang="en-US" sz="1800" b="1"/>
              <a:t>balancing of the annual increase of the deficiency</a:t>
            </a:r>
            <a:r>
              <a:rPr lang="en-US" sz="1800"/>
              <a:t> of the karstic aquifer and for its gradual counterbalance of the total deficiency. </a:t>
            </a:r>
          </a:p>
          <a:p>
            <a:endParaRPr lang="en-US" sz="1800"/>
          </a:p>
        </p:txBody>
      </p:sp>
      <p:graphicFrame>
        <p:nvGraphicFramePr>
          <p:cNvPr id="61443" name="Object 3"/>
          <p:cNvGraphicFramePr>
            <a:graphicFrameLocks noChangeAspect="1"/>
          </p:cNvGraphicFramePr>
          <p:nvPr/>
        </p:nvGraphicFramePr>
        <p:xfrm>
          <a:off x="685800" y="609600"/>
          <a:ext cx="288925" cy="533400"/>
        </p:xfrm>
        <a:graphic>
          <a:graphicData uri="http://schemas.openxmlformats.org/presentationml/2006/ole">
            <p:oleObj spid="_x0000_s61443" name="CorelDRAW" r:id="rId3" imgW="493560" imgH="911520" progId="CorelDRAW.Graphic.9">
              <p:embed/>
            </p:oleObj>
          </a:graphicData>
        </a:graphic>
      </p:graphicFrame>
      <p:sp>
        <p:nvSpPr>
          <p:cNvPr id="61444" name="Text Box 4"/>
          <p:cNvSpPr txBox="1">
            <a:spLocks noChangeArrowheads="1"/>
          </p:cNvSpPr>
          <p:nvPr/>
        </p:nvSpPr>
        <p:spPr bwMode="auto">
          <a:xfrm>
            <a:off x="420688" y="1143000"/>
            <a:ext cx="1027112" cy="822325"/>
          </a:xfrm>
          <a:prstGeom prst="rect">
            <a:avLst/>
          </a:prstGeom>
          <a:noFill/>
          <a:ln w="9525">
            <a:noFill/>
            <a:miter lim="800000"/>
            <a:headEnd/>
            <a:tailEnd/>
          </a:ln>
          <a:effectLst/>
        </p:spPr>
        <p:txBody>
          <a:bodyPr wrap="none">
            <a:spAutoFit/>
          </a:bodyPr>
          <a:lstStyle/>
          <a:p>
            <a:r>
              <a:rPr lang="en-US" sz="1200">
                <a:solidFill>
                  <a:srgbClr val="0000FF"/>
                </a:solidFill>
                <a:latin typeface="Tahoma" pitchFamily="34" charset="0"/>
              </a:rPr>
              <a:t>National</a:t>
            </a:r>
          </a:p>
          <a:p>
            <a:r>
              <a:rPr lang="en-US" sz="1200">
                <a:solidFill>
                  <a:srgbClr val="0000FF"/>
                </a:solidFill>
                <a:latin typeface="Tahoma" pitchFamily="34" charset="0"/>
              </a:rPr>
              <a:t>Kapodistrian</a:t>
            </a:r>
          </a:p>
          <a:p>
            <a:r>
              <a:rPr lang="en-US" sz="1200">
                <a:solidFill>
                  <a:srgbClr val="0000FF"/>
                </a:solidFill>
                <a:latin typeface="Tahoma" pitchFamily="34" charset="0"/>
              </a:rPr>
              <a:t>University of</a:t>
            </a:r>
          </a:p>
          <a:p>
            <a:r>
              <a:rPr lang="en-US" sz="1200">
                <a:solidFill>
                  <a:srgbClr val="0000FF"/>
                </a:solidFill>
                <a:latin typeface="Tahoma" pitchFamily="34" charset="0"/>
              </a:rPr>
              <a:t>Athens</a:t>
            </a:r>
            <a:endParaRPr lang="el-GR" sz="1200">
              <a:solidFill>
                <a:srgbClr val="0000FF"/>
              </a:solidFill>
              <a:latin typeface="Tahoma" pitchFamily="34" charset="0"/>
            </a:endParaRPr>
          </a:p>
        </p:txBody>
      </p:sp>
      <p:graphicFrame>
        <p:nvGraphicFramePr>
          <p:cNvPr id="61447" name="Object 7"/>
          <p:cNvGraphicFramePr>
            <a:graphicFrameLocks noChangeAspect="1"/>
          </p:cNvGraphicFramePr>
          <p:nvPr/>
        </p:nvGraphicFramePr>
        <p:xfrm>
          <a:off x="2667000" y="2825750"/>
          <a:ext cx="5638800" cy="3822700"/>
        </p:xfrm>
        <a:graphic>
          <a:graphicData uri="http://schemas.openxmlformats.org/presentationml/2006/ole">
            <p:oleObj spid="_x0000_s61447" name="Γράφημα" r:id="rId4" imgW="5086683" imgH="3448234" progId="Excel.Chart.8">
              <p:embed/>
            </p:oleObj>
          </a:graphicData>
        </a:graphic>
      </p:graphicFrame>
      <p:sp>
        <p:nvSpPr>
          <p:cNvPr id="61449" name="Rectangle 9"/>
          <p:cNvSpPr>
            <a:spLocks noGrp="1" noChangeArrowheads="1"/>
          </p:cNvSpPr>
          <p:nvPr>
            <p:ph type="title"/>
          </p:nvPr>
        </p:nvSpPr>
        <p:spPr>
          <a:noFill/>
          <a:ln/>
        </p:spPr>
        <p:txBody>
          <a:bodyPr/>
          <a:lstStyle/>
          <a:p>
            <a:pPr algn="r"/>
            <a:r>
              <a:rPr lang="en-US" sz="2400" b="1">
                <a:solidFill>
                  <a:srgbClr val="0000FF"/>
                </a:solidFill>
              </a:rPr>
              <a:t>Conclusions</a:t>
            </a:r>
            <a:r>
              <a:rPr lang="el-GR" sz="2400" b="1">
                <a:solidFill>
                  <a:srgbClr val="0000FF"/>
                </a:solidFill>
              </a:rPr>
              <a:t/>
            </a:r>
            <a:br>
              <a:rPr lang="el-GR" sz="2400" b="1">
                <a:solidFill>
                  <a:srgbClr val="0000FF"/>
                </a:solidFill>
              </a:rPr>
            </a:br>
            <a:endParaRPr lang="el-GR" sz="2400" b="1">
              <a:solidFill>
                <a:srgbClr val="0000FF"/>
              </a:solidFill>
            </a:endParaRPr>
          </a:p>
        </p:txBody>
      </p:sp>
      <p:sp>
        <p:nvSpPr>
          <p:cNvPr id="61450" name="Rectangle 10"/>
          <p:cNvSpPr>
            <a:spLocks noChangeArrowheads="1"/>
          </p:cNvSpPr>
          <p:nvPr/>
        </p:nvSpPr>
        <p:spPr bwMode="auto">
          <a:xfrm>
            <a:off x="228600" y="3505200"/>
            <a:ext cx="1447800" cy="32924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l-GR" sz="1200">
                <a:solidFill>
                  <a:schemeClr val="folHlink"/>
                </a:solidFill>
                <a:latin typeface="Tahoma" pitchFamily="34" charset="0"/>
              </a:rPr>
              <a:t>Introduction</a:t>
            </a:r>
          </a:p>
          <a:p>
            <a:pPr>
              <a:spcBef>
                <a:spcPct val="50000"/>
              </a:spcBef>
            </a:pPr>
            <a:r>
              <a:rPr lang="en-US" sz="1200">
                <a:solidFill>
                  <a:schemeClr val="folHlink"/>
                </a:solidFill>
                <a:latin typeface="Tahoma" pitchFamily="34" charset="0"/>
              </a:rPr>
              <a:t>Water Shortage in Western Thessaly</a:t>
            </a:r>
            <a:endParaRPr lang="el-GR"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Phases of the Research</a:t>
            </a:r>
          </a:p>
          <a:p>
            <a:pPr>
              <a:spcBef>
                <a:spcPct val="50000"/>
              </a:spcBef>
            </a:pPr>
            <a:r>
              <a:rPr lang="el-GR" sz="1200">
                <a:solidFill>
                  <a:schemeClr val="folHlink"/>
                </a:solidFill>
                <a:latin typeface="Tahoma" pitchFamily="34" charset="0"/>
              </a:rPr>
              <a:t>The karstic aquifer of Phylliion Mt.</a:t>
            </a:r>
          </a:p>
          <a:p>
            <a:pPr>
              <a:spcBef>
                <a:spcPct val="50000"/>
              </a:spcBef>
            </a:pPr>
            <a:r>
              <a:rPr lang="el-GR" sz="1200">
                <a:solidFill>
                  <a:schemeClr val="folHlink"/>
                </a:solidFill>
                <a:latin typeface="Tahoma" pitchFamily="34" charset="0"/>
              </a:rPr>
              <a:t>Prospects for artificial recharge</a:t>
            </a:r>
          </a:p>
          <a:p>
            <a:pPr>
              <a:spcBef>
                <a:spcPct val="50000"/>
              </a:spcBef>
            </a:pPr>
            <a:r>
              <a:rPr lang="el-GR" sz="1200">
                <a:solidFill>
                  <a:schemeClr val="folHlink"/>
                </a:solidFill>
                <a:latin typeface="Tahoma" pitchFamily="34" charset="0"/>
              </a:rPr>
              <a:t>Suggested works</a:t>
            </a:r>
          </a:p>
          <a:p>
            <a:pPr>
              <a:spcBef>
                <a:spcPct val="50000"/>
              </a:spcBef>
            </a:pPr>
            <a:r>
              <a:rPr lang="el-GR" sz="1200">
                <a:solidFill>
                  <a:schemeClr val="folHlink"/>
                </a:solidFill>
                <a:latin typeface="Tahoma" pitchFamily="34" charset="0"/>
              </a:rPr>
              <a:t>Conditions for the protection of the aquifer system</a:t>
            </a:r>
            <a:endParaRPr lang="en-US" sz="1200">
              <a:solidFill>
                <a:schemeClr val="folHlink"/>
              </a:solidFill>
              <a:latin typeface="Tahoma" pitchFamily="34" charset="0"/>
            </a:endParaRPr>
          </a:p>
          <a:p>
            <a:pPr>
              <a:spcBef>
                <a:spcPct val="50000"/>
              </a:spcBef>
            </a:pPr>
            <a:r>
              <a:rPr lang="en-US" sz="1200">
                <a:solidFill>
                  <a:srgbClr val="FFFF00"/>
                </a:solidFill>
                <a:latin typeface="Tahoma" pitchFamily="34" charset="0"/>
              </a:rPr>
              <a:t>Conclusions</a:t>
            </a:r>
            <a:endParaRPr lang="el-GR" sz="1200">
              <a:solidFill>
                <a:srgbClr val="FFFF00"/>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 fill="hold" grpId="0" nodeType="afterEffect">
                                  <p:stCondLst>
                                    <p:cond delay="2000"/>
                                  </p:stCondLst>
                                  <p:childTnLst>
                                    <p:set>
                                      <p:cBhvr>
                                        <p:cTn id="6" dur="1" fill="hold">
                                          <p:stCondLst>
                                            <p:cond delay="0"/>
                                          </p:stCondLst>
                                        </p:cTn>
                                        <p:tgtEl>
                                          <p:spTgt spid="61442">
                                            <p:txEl>
                                              <p:pRg st="0" end="0"/>
                                            </p:txEl>
                                          </p:spTgt>
                                        </p:tgtEl>
                                        <p:attrNameLst>
                                          <p:attrName>style.visibility</p:attrName>
                                        </p:attrNameLst>
                                      </p:cBhvr>
                                      <p:to>
                                        <p:strVal val="visible"/>
                                      </p:to>
                                    </p:set>
                                    <p:anim calcmode="lin" valueType="num">
                                      <p:cBhvr>
                                        <p:cTn id="7" dur="500" fill="hold"/>
                                        <p:tgtEl>
                                          <p:spTgt spid="61442">
                                            <p:txEl>
                                              <p:pRg st="0" end="0"/>
                                            </p:txEl>
                                          </p:spTgt>
                                        </p:tgtEl>
                                        <p:attrNameLst>
                                          <p:attrName>ppt_x</p:attrName>
                                        </p:attrNameLst>
                                      </p:cBhvr>
                                      <p:tavLst>
                                        <p:tav tm="0">
                                          <p:val>
                                            <p:strVal val="#ppt_x"/>
                                          </p:val>
                                        </p:tav>
                                        <p:tav tm="100000">
                                          <p:val>
                                            <p:strVal val="#ppt_x"/>
                                          </p:val>
                                        </p:tav>
                                      </p:tavLst>
                                    </p:anim>
                                    <p:anim calcmode="lin" valueType="num">
                                      <p:cBhvr>
                                        <p:cTn id="8" dur="500" fill="hold"/>
                                        <p:tgtEl>
                                          <p:spTgt spid="61442">
                                            <p:txEl>
                                              <p:pRg st="0" end="0"/>
                                            </p:txEl>
                                          </p:spTgt>
                                        </p:tgtEl>
                                        <p:attrNameLst>
                                          <p:attrName>ppt_y</p:attrName>
                                        </p:attrNameLst>
                                      </p:cBhvr>
                                      <p:tavLst>
                                        <p:tav tm="0">
                                          <p:val>
                                            <p:strVal val="#ppt_y-#ppt_h/2"/>
                                          </p:val>
                                        </p:tav>
                                        <p:tav tm="100000">
                                          <p:val>
                                            <p:strVal val="#ppt_y"/>
                                          </p:val>
                                        </p:tav>
                                      </p:tavLst>
                                    </p:anim>
                                    <p:anim calcmode="lin" valueType="num">
                                      <p:cBhvr>
                                        <p:cTn id="9" dur="500" fill="hold"/>
                                        <p:tgtEl>
                                          <p:spTgt spid="61442">
                                            <p:txEl>
                                              <p:pRg st="0" end="0"/>
                                            </p:txEl>
                                          </p:spTgt>
                                        </p:tgtEl>
                                        <p:attrNameLst>
                                          <p:attrName>ppt_w</p:attrName>
                                        </p:attrNameLst>
                                      </p:cBhvr>
                                      <p:tavLst>
                                        <p:tav tm="0">
                                          <p:val>
                                            <p:strVal val="#ppt_w"/>
                                          </p:val>
                                        </p:tav>
                                        <p:tav tm="100000">
                                          <p:val>
                                            <p:strVal val="#ppt_w"/>
                                          </p:val>
                                        </p:tav>
                                      </p:tavLst>
                                    </p:anim>
                                    <p:anim calcmode="lin" valueType="num">
                                      <p:cBhvr>
                                        <p:cTn id="10" dur="500" fill="hold"/>
                                        <p:tgtEl>
                                          <p:spTgt spid="61442">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61447">
                                            <p:oleChartEl type="gridLegend"/>
                                          </p:spTgt>
                                        </p:tgtEl>
                                        <p:attrNameLst>
                                          <p:attrName>style.visibility</p:attrName>
                                        </p:attrNameLst>
                                      </p:cBhvr>
                                      <p:to>
                                        <p:strVal val="visible"/>
                                      </p:to>
                                    </p:set>
                                    <p:animEffect transition="in" filter="wipe(down)">
                                      <p:cBhvr>
                                        <p:cTn id="15" dur="500"/>
                                        <p:tgtEl>
                                          <p:spTgt spid="61447">
                                            <p:oleChartEl type="gridLegend"/>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61447">
                                            <p:oleChartEl type="category" lvl="1"/>
                                          </p:spTgt>
                                        </p:tgtEl>
                                        <p:attrNameLst>
                                          <p:attrName>style.visibility</p:attrName>
                                        </p:attrNameLst>
                                      </p:cBhvr>
                                      <p:to>
                                        <p:strVal val="visible"/>
                                      </p:to>
                                    </p:set>
                                    <p:animEffect transition="in" filter="wipe(down)">
                                      <p:cBhvr>
                                        <p:cTn id="20" dur="500"/>
                                        <p:tgtEl>
                                          <p:spTgt spid="61447">
                                            <p:oleChartEl type="category" lvl="1"/>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61447">
                                            <p:oleChartEl type="category" lvl="2"/>
                                          </p:spTgt>
                                        </p:tgtEl>
                                        <p:attrNameLst>
                                          <p:attrName>style.visibility</p:attrName>
                                        </p:attrNameLst>
                                      </p:cBhvr>
                                      <p:to>
                                        <p:strVal val="visible"/>
                                      </p:to>
                                    </p:set>
                                    <p:animEffect transition="in" filter="wipe(down)">
                                      <p:cBhvr>
                                        <p:cTn id="25" dur="500"/>
                                        <p:tgtEl>
                                          <p:spTgt spid="61447">
                                            <p:oleChartEl type="category" lvl="2"/>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61447">
                                            <p:oleChartEl type="category" lvl="3"/>
                                          </p:spTgt>
                                        </p:tgtEl>
                                        <p:attrNameLst>
                                          <p:attrName>style.visibility</p:attrName>
                                        </p:attrNameLst>
                                      </p:cBhvr>
                                      <p:to>
                                        <p:strVal val="visible"/>
                                      </p:to>
                                    </p:set>
                                    <p:animEffect transition="in" filter="wipe(down)">
                                      <p:cBhvr>
                                        <p:cTn id="30" dur="500"/>
                                        <p:tgtEl>
                                          <p:spTgt spid="61447">
                                            <p:oleChartEl type="category" lvl="3"/>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build="p" bldLvl="3" autoUpdateAnimBg="0" advAuto="2000"/>
      <p:bldOleChart spid="61447" grpId="0" bld="category"/>
    </p:bld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fld id="{4DD2FDCC-4801-45E9-A5AF-7F87E2C39AEF}" type="slidenum">
              <a:rPr lang="el-GR"/>
              <a:pPr/>
              <a:t>32</a:t>
            </a:fld>
            <a:endParaRPr lang="el-GR"/>
          </a:p>
        </p:txBody>
      </p:sp>
      <p:sp>
        <p:nvSpPr>
          <p:cNvPr id="32770" name="Rectangle 2"/>
          <p:cNvSpPr>
            <a:spLocks noGrp="1" noChangeArrowheads="1"/>
          </p:cNvSpPr>
          <p:nvPr>
            <p:ph type="body" idx="1"/>
          </p:nvPr>
        </p:nvSpPr>
        <p:spPr>
          <a:xfrm>
            <a:off x="1828800" y="1524000"/>
            <a:ext cx="7086600" cy="4267200"/>
          </a:xfrm>
        </p:spPr>
        <p:txBody>
          <a:bodyPr/>
          <a:lstStyle/>
          <a:p>
            <a:r>
              <a:rPr lang="en-US" sz="1400"/>
              <a:t>Kallergis, G., Morphis, A., Papaspyropoulos, Ch., Christodoulou, Th. 1973. Hydrogeological survey of West Thessaly basin. IGME. Hydrological and hydrogeological syrveys. 8:166.</a:t>
            </a:r>
          </a:p>
          <a:p>
            <a:r>
              <a:rPr lang="en-US" sz="1400"/>
              <a:t>Mariolakos I., Fountoulis I., Spyridonos E., Andreadakis Emm., 2001. A holistic methodology for sustainable water management in karstic circum-mediterranean regions, 10th Biennial Symposium on the Artificial Recharge of Groundwater, Tucson, AZ, (in this vol.).</a:t>
            </a:r>
          </a:p>
          <a:p>
            <a:r>
              <a:rPr lang="en-US" sz="1400"/>
              <a:t>Mariolakos I., Fountoulis I., Spyridonos E., Badekas, I., Andreadakis Emm., 2000. Geometry of groundwater table in Narthakion Mt (Thessaly) as a result of neotectonic deformation. 1st Panhell. Congr. Ass. Hellen. Hydrotech. Union, Athens:343-350.</a:t>
            </a:r>
          </a:p>
          <a:p>
            <a:r>
              <a:rPr lang="en-US" sz="1400"/>
              <a:t>SOGREAH GRENOBLE, 1974. Study for the development of groundwater in the Thessaly plain, Final report. R 11971. Hellenic Ministry of Agriculture, Gen. Dir. Hydrol..</a:t>
            </a:r>
          </a:p>
        </p:txBody>
      </p:sp>
      <p:graphicFrame>
        <p:nvGraphicFramePr>
          <p:cNvPr id="69632" name="Object 0"/>
          <p:cNvGraphicFramePr>
            <a:graphicFrameLocks noChangeAspect="1"/>
          </p:cNvGraphicFramePr>
          <p:nvPr/>
        </p:nvGraphicFramePr>
        <p:xfrm>
          <a:off x="685800" y="609600"/>
          <a:ext cx="288925" cy="533400"/>
        </p:xfrm>
        <a:graphic>
          <a:graphicData uri="http://schemas.openxmlformats.org/presentationml/2006/ole">
            <p:oleObj spid="_x0000_s69632" name="CorelDRAW" r:id="rId3" imgW="493560" imgH="911520" progId="CorelDRAW.Graphic.9">
              <p:embed/>
            </p:oleObj>
          </a:graphicData>
        </a:graphic>
      </p:graphicFrame>
      <p:sp>
        <p:nvSpPr>
          <p:cNvPr id="32773" name="Text Box 5"/>
          <p:cNvSpPr txBox="1">
            <a:spLocks noChangeArrowheads="1"/>
          </p:cNvSpPr>
          <p:nvPr/>
        </p:nvSpPr>
        <p:spPr bwMode="auto">
          <a:xfrm>
            <a:off x="420688" y="1143000"/>
            <a:ext cx="1027112" cy="822325"/>
          </a:xfrm>
          <a:prstGeom prst="rect">
            <a:avLst/>
          </a:prstGeom>
          <a:noFill/>
          <a:ln w="9525">
            <a:noFill/>
            <a:miter lim="800000"/>
            <a:headEnd/>
            <a:tailEnd/>
          </a:ln>
          <a:effectLst/>
        </p:spPr>
        <p:txBody>
          <a:bodyPr wrap="none">
            <a:spAutoFit/>
          </a:bodyPr>
          <a:lstStyle/>
          <a:p>
            <a:r>
              <a:rPr lang="en-US" sz="1200">
                <a:solidFill>
                  <a:srgbClr val="0000FF"/>
                </a:solidFill>
                <a:latin typeface="Tahoma" pitchFamily="34" charset="0"/>
              </a:rPr>
              <a:t>National</a:t>
            </a:r>
          </a:p>
          <a:p>
            <a:r>
              <a:rPr lang="en-US" sz="1200">
                <a:solidFill>
                  <a:srgbClr val="0000FF"/>
                </a:solidFill>
                <a:latin typeface="Tahoma" pitchFamily="34" charset="0"/>
              </a:rPr>
              <a:t>Kapodistrian</a:t>
            </a:r>
          </a:p>
          <a:p>
            <a:r>
              <a:rPr lang="en-US" sz="1200">
                <a:solidFill>
                  <a:srgbClr val="0000FF"/>
                </a:solidFill>
                <a:latin typeface="Tahoma" pitchFamily="34" charset="0"/>
              </a:rPr>
              <a:t>University of</a:t>
            </a:r>
          </a:p>
          <a:p>
            <a:r>
              <a:rPr lang="en-US" sz="1200">
                <a:solidFill>
                  <a:srgbClr val="0000FF"/>
                </a:solidFill>
                <a:latin typeface="Tahoma" pitchFamily="34" charset="0"/>
              </a:rPr>
              <a:t>Athens</a:t>
            </a:r>
            <a:endParaRPr lang="el-GR" sz="1200">
              <a:solidFill>
                <a:srgbClr val="0000FF"/>
              </a:solidFill>
              <a:latin typeface="Tahoma" pitchFamily="34" charset="0"/>
            </a:endParaRPr>
          </a:p>
        </p:txBody>
      </p:sp>
      <p:sp>
        <p:nvSpPr>
          <p:cNvPr id="32774" name="Rectangle 6"/>
          <p:cNvSpPr>
            <a:spLocks noGrp="1" noChangeArrowheads="1"/>
          </p:cNvSpPr>
          <p:nvPr>
            <p:ph type="title"/>
          </p:nvPr>
        </p:nvSpPr>
        <p:spPr>
          <a:xfrm>
            <a:off x="1752600" y="304800"/>
            <a:ext cx="7239000" cy="914400"/>
          </a:xfrm>
          <a:noFill/>
          <a:ln/>
        </p:spPr>
        <p:txBody>
          <a:bodyPr/>
          <a:lstStyle/>
          <a:p>
            <a:pPr algn="r"/>
            <a:r>
              <a:rPr lang="en-US" sz="2400" b="1">
                <a:solidFill>
                  <a:srgbClr val="0000FF"/>
                </a:solidFill>
              </a:rPr>
              <a:t>References</a:t>
            </a:r>
            <a:endParaRPr lang="el-GR" sz="2400" b="1">
              <a:solidFill>
                <a:srgbClr val="0000FF"/>
              </a:solidFill>
            </a:endParaRPr>
          </a:p>
        </p:txBody>
      </p:sp>
      <p:sp>
        <p:nvSpPr>
          <p:cNvPr id="32775" name="Rectangle 7"/>
          <p:cNvSpPr>
            <a:spLocks noChangeArrowheads="1"/>
          </p:cNvSpPr>
          <p:nvPr/>
        </p:nvSpPr>
        <p:spPr bwMode="auto">
          <a:xfrm>
            <a:off x="228600" y="3505200"/>
            <a:ext cx="1447800" cy="32924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l-GR" sz="1200">
                <a:solidFill>
                  <a:schemeClr val="folHlink"/>
                </a:solidFill>
                <a:latin typeface="Tahoma" pitchFamily="34" charset="0"/>
              </a:rPr>
              <a:t>Introduction</a:t>
            </a:r>
          </a:p>
          <a:p>
            <a:pPr>
              <a:spcBef>
                <a:spcPct val="50000"/>
              </a:spcBef>
            </a:pPr>
            <a:r>
              <a:rPr lang="en-US" sz="1200">
                <a:solidFill>
                  <a:schemeClr val="folHlink"/>
                </a:solidFill>
                <a:latin typeface="Tahoma" pitchFamily="34" charset="0"/>
              </a:rPr>
              <a:t>Water Shortage in Western Thessaly</a:t>
            </a:r>
            <a:endParaRPr lang="el-GR"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Phases of the Research</a:t>
            </a:r>
          </a:p>
          <a:p>
            <a:pPr>
              <a:spcBef>
                <a:spcPct val="50000"/>
              </a:spcBef>
            </a:pPr>
            <a:r>
              <a:rPr lang="el-GR" sz="1200">
                <a:solidFill>
                  <a:schemeClr val="folHlink"/>
                </a:solidFill>
                <a:latin typeface="Tahoma" pitchFamily="34" charset="0"/>
              </a:rPr>
              <a:t>The karstic aquifer of Phylliion Mt.</a:t>
            </a:r>
          </a:p>
          <a:p>
            <a:pPr>
              <a:spcBef>
                <a:spcPct val="50000"/>
              </a:spcBef>
            </a:pPr>
            <a:r>
              <a:rPr lang="el-GR" sz="1200">
                <a:solidFill>
                  <a:schemeClr val="folHlink"/>
                </a:solidFill>
                <a:latin typeface="Tahoma" pitchFamily="34" charset="0"/>
              </a:rPr>
              <a:t>Prospects for artificial recharge</a:t>
            </a:r>
          </a:p>
          <a:p>
            <a:pPr>
              <a:spcBef>
                <a:spcPct val="50000"/>
              </a:spcBef>
            </a:pPr>
            <a:r>
              <a:rPr lang="el-GR" sz="1200">
                <a:solidFill>
                  <a:schemeClr val="folHlink"/>
                </a:solidFill>
                <a:latin typeface="Tahoma" pitchFamily="34" charset="0"/>
              </a:rPr>
              <a:t>Suggested works</a:t>
            </a:r>
          </a:p>
          <a:p>
            <a:pPr>
              <a:spcBef>
                <a:spcPct val="50000"/>
              </a:spcBef>
            </a:pPr>
            <a:r>
              <a:rPr lang="el-GR" sz="1200">
                <a:solidFill>
                  <a:schemeClr val="folHlink"/>
                </a:solidFill>
                <a:latin typeface="Tahoma" pitchFamily="34" charset="0"/>
              </a:rPr>
              <a:t>Conditions for the protection of the aquifer system</a:t>
            </a:r>
            <a:endParaRPr lang="en-US"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Conclusions</a:t>
            </a:r>
            <a:endParaRPr lang="el-GR" sz="1200">
              <a:solidFill>
                <a:schemeClr val="folHlink"/>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4" fill="hold" grpId="0" nodeType="afterEffect">
                                  <p:stCondLst>
                                    <p:cond delay="2000"/>
                                  </p:stCondLst>
                                  <p:childTnLst>
                                    <p:set>
                                      <p:cBhvr>
                                        <p:cTn id="6" dur="1" fill="hold">
                                          <p:stCondLst>
                                            <p:cond delay="0"/>
                                          </p:stCondLst>
                                        </p:cTn>
                                        <p:tgtEl>
                                          <p:spTgt spid="32770">
                                            <p:txEl>
                                              <p:pRg st="0" end="0"/>
                                            </p:txEl>
                                          </p:spTgt>
                                        </p:tgtEl>
                                        <p:attrNameLst>
                                          <p:attrName>style.visibility</p:attrName>
                                        </p:attrNameLst>
                                      </p:cBhvr>
                                      <p:to>
                                        <p:strVal val="visible"/>
                                      </p:to>
                                    </p:set>
                                    <p:anim calcmode="lin" valueType="num">
                                      <p:cBhvr additive="base">
                                        <p:cTn id="7" dur="5000" fill="hold"/>
                                        <p:tgtEl>
                                          <p:spTgt spid="32770">
                                            <p:txEl>
                                              <p:pRg st="0" end="0"/>
                                            </p:txEl>
                                          </p:spTgt>
                                        </p:tgtEl>
                                        <p:attrNameLst>
                                          <p:attrName>ppt_x</p:attrName>
                                        </p:attrNameLst>
                                      </p:cBhvr>
                                      <p:tavLst>
                                        <p:tav tm="0">
                                          <p:val>
                                            <p:strVal val="#ppt_x"/>
                                          </p:val>
                                        </p:tav>
                                        <p:tav tm="100000">
                                          <p:val>
                                            <p:strVal val="#ppt_x"/>
                                          </p:val>
                                        </p:tav>
                                      </p:tavLst>
                                    </p:anim>
                                    <p:anim calcmode="lin" valueType="num">
                                      <p:cBhvr additive="base">
                                        <p:cTn id="8" dur="5000" fill="hold"/>
                                        <p:tgtEl>
                                          <p:spTgt spid="32770">
                                            <p:txEl>
                                              <p:pRg st="0" end="0"/>
                                            </p:txEl>
                                          </p:spTgt>
                                        </p:tgtEl>
                                        <p:attrNameLst>
                                          <p:attrName>ppt_y</p:attrName>
                                        </p:attrNameLst>
                                      </p:cBhvr>
                                      <p:tavLst>
                                        <p:tav tm="0">
                                          <p:val>
                                            <p:strVal val="1+#ppt_h/2"/>
                                          </p:val>
                                        </p:tav>
                                        <p:tav tm="100000">
                                          <p:val>
                                            <p:strVal val="#ppt_y"/>
                                          </p:val>
                                        </p:tav>
                                      </p:tavLst>
                                    </p:anim>
                                  </p:childTnLst>
                                </p:cTn>
                              </p:par>
                            </p:childTnLst>
                          </p:cTn>
                        </p:par>
                        <p:par>
                          <p:cTn id="9" fill="hold">
                            <p:stCondLst>
                              <p:cond delay="7000"/>
                            </p:stCondLst>
                            <p:childTnLst>
                              <p:par>
                                <p:cTn id="10" presetID="7" presetClass="entr" presetSubtype="4" fill="hold" grpId="0" nodeType="afterEffect">
                                  <p:stCondLst>
                                    <p:cond delay="2000"/>
                                  </p:stCondLst>
                                  <p:childTnLst>
                                    <p:set>
                                      <p:cBhvr>
                                        <p:cTn id="11" dur="1" fill="hold">
                                          <p:stCondLst>
                                            <p:cond delay="0"/>
                                          </p:stCondLst>
                                        </p:cTn>
                                        <p:tgtEl>
                                          <p:spTgt spid="32770">
                                            <p:txEl>
                                              <p:pRg st="1" end="1"/>
                                            </p:txEl>
                                          </p:spTgt>
                                        </p:tgtEl>
                                        <p:attrNameLst>
                                          <p:attrName>style.visibility</p:attrName>
                                        </p:attrNameLst>
                                      </p:cBhvr>
                                      <p:to>
                                        <p:strVal val="visible"/>
                                      </p:to>
                                    </p:set>
                                    <p:anim calcmode="lin" valueType="num">
                                      <p:cBhvr additive="base">
                                        <p:cTn id="12" dur="5000" fill="hold"/>
                                        <p:tgtEl>
                                          <p:spTgt spid="32770">
                                            <p:txEl>
                                              <p:pRg st="1" end="1"/>
                                            </p:txEl>
                                          </p:spTgt>
                                        </p:tgtEl>
                                        <p:attrNameLst>
                                          <p:attrName>ppt_x</p:attrName>
                                        </p:attrNameLst>
                                      </p:cBhvr>
                                      <p:tavLst>
                                        <p:tav tm="0">
                                          <p:val>
                                            <p:strVal val="#ppt_x"/>
                                          </p:val>
                                        </p:tav>
                                        <p:tav tm="100000">
                                          <p:val>
                                            <p:strVal val="#ppt_x"/>
                                          </p:val>
                                        </p:tav>
                                      </p:tavLst>
                                    </p:anim>
                                    <p:anim calcmode="lin" valueType="num">
                                      <p:cBhvr additive="base">
                                        <p:cTn id="13" dur="5000" fill="hold"/>
                                        <p:tgtEl>
                                          <p:spTgt spid="32770">
                                            <p:txEl>
                                              <p:pRg st="1" end="1"/>
                                            </p:txEl>
                                          </p:spTgt>
                                        </p:tgtEl>
                                        <p:attrNameLst>
                                          <p:attrName>ppt_y</p:attrName>
                                        </p:attrNameLst>
                                      </p:cBhvr>
                                      <p:tavLst>
                                        <p:tav tm="0">
                                          <p:val>
                                            <p:strVal val="1+#ppt_h/2"/>
                                          </p:val>
                                        </p:tav>
                                        <p:tav tm="100000">
                                          <p:val>
                                            <p:strVal val="#ppt_y"/>
                                          </p:val>
                                        </p:tav>
                                      </p:tavLst>
                                    </p:anim>
                                  </p:childTnLst>
                                </p:cTn>
                              </p:par>
                            </p:childTnLst>
                          </p:cTn>
                        </p:par>
                        <p:par>
                          <p:cTn id="14" fill="hold">
                            <p:stCondLst>
                              <p:cond delay="14000"/>
                            </p:stCondLst>
                            <p:childTnLst>
                              <p:par>
                                <p:cTn id="15" presetID="7" presetClass="entr" presetSubtype="4" fill="hold" grpId="0" nodeType="afterEffect">
                                  <p:stCondLst>
                                    <p:cond delay="2000"/>
                                  </p:stCondLst>
                                  <p:childTnLst>
                                    <p:set>
                                      <p:cBhvr>
                                        <p:cTn id="16" dur="1" fill="hold">
                                          <p:stCondLst>
                                            <p:cond delay="0"/>
                                          </p:stCondLst>
                                        </p:cTn>
                                        <p:tgtEl>
                                          <p:spTgt spid="32770">
                                            <p:txEl>
                                              <p:pRg st="2" end="2"/>
                                            </p:txEl>
                                          </p:spTgt>
                                        </p:tgtEl>
                                        <p:attrNameLst>
                                          <p:attrName>style.visibility</p:attrName>
                                        </p:attrNameLst>
                                      </p:cBhvr>
                                      <p:to>
                                        <p:strVal val="visible"/>
                                      </p:to>
                                    </p:set>
                                    <p:anim calcmode="lin" valueType="num">
                                      <p:cBhvr additive="base">
                                        <p:cTn id="17" dur="5000" fill="hold"/>
                                        <p:tgtEl>
                                          <p:spTgt spid="32770">
                                            <p:txEl>
                                              <p:pRg st="2" end="2"/>
                                            </p:txEl>
                                          </p:spTgt>
                                        </p:tgtEl>
                                        <p:attrNameLst>
                                          <p:attrName>ppt_x</p:attrName>
                                        </p:attrNameLst>
                                      </p:cBhvr>
                                      <p:tavLst>
                                        <p:tav tm="0">
                                          <p:val>
                                            <p:strVal val="#ppt_x"/>
                                          </p:val>
                                        </p:tav>
                                        <p:tav tm="100000">
                                          <p:val>
                                            <p:strVal val="#ppt_x"/>
                                          </p:val>
                                        </p:tav>
                                      </p:tavLst>
                                    </p:anim>
                                    <p:anim calcmode="lin" valueType="num">
                                      <p:cBhvr additive="base">
                                        <p:cTn id="18" dur="5000" fill="hold"/>
                                        <p:tgtEl>
                                          <p:spTgt spid="32770">
                                            <p:txEl>
                                              <p:pRg st="2" end="2"/>
                                            </p:txEl>
                                          </p:spTgt>
                                        </p:tgtEl>
                                        <p:attrNameLst>
                                          <p:attrName>ppt_y</p:attrName>
                                        </p:attrNameLst>
                                      </p:cBhvr>
                                      <p:tavLst>
                                        <p:tav tm="0">
                                          <p:val>
                                            <p:strVal val="1+#ppt_h/2"/>
                                          </p:val>
                                        </p:tav>
                                        <p:tav tm="100000">
                                          <p:val>
                                            <p:strVal val="#ppt_y"/>
                                          </p:val>
                                        </p:tav>
                                      </p:tavLst>
                                    </p:anim>
                                  </p:childTnLst>
                                </p:cTn>
                              </p:par>
                            </p:childTnLst>
                          </p:cTn>
                        </p:par>
                        <p:par>
                          <p:cTn id="19" fill="hold">
                            <p:stCondLst>
                              <p:cond delay="21000"/>
                            </p:stCondLst>
                            <p:childTnLst>
                              <p:par>
                                <p:cTn id="20" presetID="7" presetClass="entr" presetSubtype="4" fill="hold" grpId="0" nodeType="afterEffect">
                                  <p:stCondLst>
                                    <p:cond delay="2000"/>
                                  </p:stCondLst>
                                  <p:childTnLst>
                                    <p:set>
                                      <p:cBhvr>
                                        <p:cTn id="21" dur="1" fill="hold">
                                          <p:stCondLst>
                                            <p:cond delay="0"/>
                                          </p:stCondLst>
                                        </p:cTn>
                                        <p:tgtEl>
                                          <p:spTgt spid="32770">
                                            <p:txEl>
                                              <p:pRg st="3" end="3"/>
                                            </p:txEl>
                                          </p:spTgt>
                                        </p:tgtEl>
                                        <p:attrNameLst>
                                          <p:attrName>style.visibility</p:attrName>
                                        </p:attrNameLst>
                                      </p:cBhvr>
                                      <p:to>
                                        <p:strVal val="visible"/>
                                      </p:to>
                                    </p:set>
                                    <p:anim calcmode="lin" valueType="num">
                                      <p:cBhvr additive="base">
                                        <p:cTn id="22" dur="5000" fill="hold"/>
                                        <p:tgtEl>
                                          <p:spTgt spid="32770">
                                            <p:txEl>
                                              <p:pRg st="3" end="3"/>
                                            </p:txEl>
                                          </p:spTgt>
                                        </p:tgtEl>
                                        <p:attrNameLst>
                                          <p:attrName>ppt_x</p:attrName>
                                        </p:attrNameLst>
                                      </p:cBhvr>
                                      <p:tavLst>
                                        <p:tav tm="0">
                                          <p:val>
                                            <p:strVal val="#ppt_x"/>
                                          </p:val>
                                        </p:tav>
                                        <p:tav tm="100000">
                                          <p:val>
                                            <p:strVal val="#ppt_x"/>
                                          </p:val>
                                        </p:tav>
                                      </p:tavLst>
                                    </p:anim>
                                    <p:anim calcmode="lin" valueType="num">
                                      <p:cBhvr additive="base">
                                        <p:cTn id="23" dur="5000" fill="hold"/>
                                        <p:tgtEl>
                                          <p:spTgt spid="32770">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0" grpId="0" build="p" bldLvl="2" autoUpdateAnimBg="0" advAuto="2000"/>
    </p:bld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fld id="{FE49B448-A01A-4DAF-8E16-EDC76B8FB6DB}" type="slidenum">
              <a:rPr lang="el-GR"/>
              <a:pPr/>
              <a:t>4</a:t>
            </a:fld>
            <a:endParaRPr lang="el-GR"/>
          </a:p>
        </p:txBody>
      </p:sp>
      <p:graphicFrame>
        <p:nvGraphicFramePr>
          <p:cNvPr id="10244" name="Object 4"/>
          <p:cNvGraphicFramePr>
            <a:graphicFrameLocks noChangeAspect="1"/>
          </p:cNvGraphicFramePr>
          <p:nvPr/>
        </p:nvGraphicFramePr>
        <p:xfrm>
          <a:off x="685800" y="609600"/>
          <a:ext cx="288925" cy="533400"/>
        </p:xfrm>
        <a:graphic>
          <a:graphicData uri="http://schemas.openxmlformats.org/presentationml/2006/ole">
            <p:oleObj spid="_x0000_s10244" name="CorelDRAW" r:id="rId3" imgW="493560" imgH="911520" progId="CorelDRAW.Graphic.9">
              <p:embed/>
            </p:oleObj>
          </a:graphicData>
        </a:graphic>
      </p:graphicFrame>
      <p:sp>
        <p:nvSpPr>
          <p:cNvPr id="10245" name="Text Box 5"/>
          <p:cNvSpPr txBox="1">
            <a:spLocks noChangeArrowheads="1"/>
          </p:cNvSpPr>
          <p:nvPr/>
        </p:nvSpPr>
        <p:spPr bwMode="auto">
          <a:xfrm>
            <a:off x="420688" y="1143000"/>
            <a:ext cx="1027112" cy="822325"/>
          </a:xfrm>
          <a:prstGeom prst="rect">
            <a:avLst/>
          </a:prstGeom>
          <a:noFill/>
          <a:ln w="9525">
            <a:noFill/>
            <a:miter lim="800000"/>
            <a:headEnd/>
            <a:tailEnd/>
          </a:ln>
          <a:effectLst/>
        </p:spPr>
        <p:txBody>
          <a:bodyPr wrap="none">
            <a:spAutoFit/>
          </a:bodyPr>
          <a:lstStyle/>
          <a:p>
            <a:r>
              <a:rPr lang="en-US" sz="1200">
                <a:solidFill>
                  <a:srgbClr val="0000FF"/>
                </a:solidFill>
                <a:latin typeface="Tahoma" pitchFamily="34" charset="0"/>
              </a:rPr>
              <a:t>National</a:t>
            </a:r>
          </a:p>
          <a:p>
            <a:r>
              <a:rPr lang="en-US" sz="1200">
                <a:solidFill>
                  <a:srgbClr val="0000FF"/>
                </a:solidFill>
                <a:latin typeface="Tahoma" pitchFamily="34" charset="0"/>
              </a:rPr>
              <a:t>Kapodistrian</a:t>
            </a:r>
          </a:p>
          <a:p>
            <a:r>
              <a:rPr lang="en-US" sz="1200">
                <a:solidFill>
                  <a:srgbClr val="0000FF"/>
                </a:solidFill>
                <a:latin typeface="Tahoma" pitchFamily="34" charset="0"/>
              </a:rPr>
              <a:t>University of</a:t>
            </a:r>
          </a:p>
          <a:p>
            <a:r>
              <a:rPr lang="en-US" sz="1200">
                <a:solidFill>
                  <a:srgbClr val="0000FF"/>
                </a:solidFill>
                <a:latin typeface="Tahoma" pitchFamily="34" charset="0"/>
              </a:rPr>
              <a:t>Athens</a:t>
            </a:r>
            <a:endParaRPr lang="el-GR" sz="1200">
              <a:solidFill>
                <a:srgbClr val="0000FF"/>
              </a:solidFill>
              <a:latin typeface="Tahoma" pitchFamily="34" charset="0"/>
            </a:endParaRPr>
          </a:p>
        </p:txBody>
      </p:sp>
      <p:pic>
        <p:nvPicPr>
          <p:cNvPr id="10249" name="Picture 9" descr="E:\YPEGEO\Papers\Arizona-2001\PRESENTATION\mediter01.jpg"/>
          <p:cNvPicPr>
            <a:picLocks noChangeAspect="1" noChangeArrowheads="1"/>
          </p:cNvPicPr>
          <p:nvPr/>
        </p:nvPicPr>
        <p:blipFill>
          <a:blip r:embed="rId4" cstate="print"/>
          <a:srcRect/>
          <a:stretch>
            <a:fillRect/>
          </a:stretch>
        </p:blipFill>
        <p:spPr bwMode="auto">
          <a:xfrm>
            <a:off x="2057400" y="1524000"/>
            <a:ext cx="6553200" cy="3660775"/>
          </a:xfrm>
          <a:prstGeom prst="rect">
            <a:avLst/>
          </a:prstGeom>
          <a:noFill/>
        </p:spPr>
      </p:pic>
      <p:pic>
        <p:nvPicPr>
          <p:cNvPr id="10250" name="Picture 10" descr="E:\YPEGEO\Papers\Arizona-2001\PRESENTATION\greece1.jpg"/>
          <p:cNvPicPr>
            <a:picLocks noChangeAspect="1" noChangeArrowheads="1"/>
          </p:cNvPicPr>
          <p:nvPr/>
        </p:nvPicPr>
        <p:blipFill>
          <a:blip r:embed="rId5" cstate="print">
            <a:lum contrast="18000"/>
          </a:blip>
          <a:srcRect/>
          <a:stretch>
            <a:fillRect/>
          </a:stretch>
        </p:blipFill>
        <p:spPr bwMode="auto">
          <a:xfrm>
            <a:off x="4800600" y="1981200"/>
            <a:ext cx="1371600" cy="1219200"/>
          </a:xfrm>
          <a:prstGeom prst="rect">
            <a:avLst/>
          </a:prstGeom>
          <a:noFill/>
        </p:spPr>
      </p:pic>
      <p:sp>
        <p:nvSpPr>
          <p:cNvPr id="10251" name="Rectangle 11"/>
          <p:cNvSpPr>
            <a:spLocks noChangeArrowheads="1"/>
          </p:cNvSpPr>
          <p:nvPr/>
        </p:nvSpPr>
        <p:spPr bwMode="auto">
          <a:xfrm>
            <a:off x="4800600" y="1981200"/>
            <a:ext cx="1371600" cy="1219200"/>
          </a:xfrm>
          <a:prstGeom prst="rect">
            <a:avLst/>
          </a:prstGeom>
          <a:noFill/>
          <a:ln w="38100" cap="rnd">
            <a:solidFill>
              <a:srgbClr val="FF0000"/>
            </a:solidFill>
            <a:prstDash val="sysDot"/>
            <a:miter lim="800000"/>
            <a:headEnd/>
            <a:tailEnd/>
          </a:ln>
          <a:effectLst/>
        </p:spPr>
        <p:txBody>
          <a:bodyPr wrap="none" anchor="ctr"/>
          <a:lstStyle/>
          <a:p>
            <a:endParaRPr lang="el-GR"/>
          </a:p>
        </p:txBody>
      </p:sp>
      <p:sp>
        <p:nvSpPr>
          <p:cNvPr id="10253" name="Rectangle 13"/>
          <p:cNvSpPr>
            <a:spLocks noGrp="1" noChangeArrowheads="1"/>
          </p:cNvSpPr>
          <p:nvPr>
            <p:ph type="title"/>
          </p:nvPr>
        </p:nvSpPr>
        <p:spPr>
          <a:xfrm>
            <a:off x="1752600" y="609600"/>
            <a:ext cx="7239000" cy="914400"/>
          </a:xfrm>
          <a:noFill/>
          <a:ln/>
        </p:spPr>
        <p:txBody>
          <a:bodyPr/>
          <a:lstStyle/>
          <a:p>
            <a:pPr algn="r"/>
            <a:r>
              <a:rPr lang="en-US" sz="2400" b="1">
                <a:solidFill>
                  <a:srgbClr val="0000FF"/>
                </a:solidFill>
              </a:rPr>
              <a:t>Introduction</a:t>
            </a:r>
            <a:endParaRPr lang="el-GR" sz="2400" b="1">
              <a:solidFill>
                <a:srgbClr val="0000FF"/>
              </a:solidFill>
            </a:endParaRPr>
          </a:p>
        </p:txBody>
      </p:sp>
      <p:sp>
        <p:nvSpPr>
          <p:cNvPr id="10256" name="Rectangle 16"/>
          <p:cNvSpPr>
            <a:spLocks noChangeArrowheads="1"/>
          </p:cNvSpPr>
          <p:nvPr/>
        </p:nvSpPr>
        <p:spPr bwMode="auto">
          <a:xfrm>
            <a:off x="228600" y="3505200"/>
            <a:ext cx="1447800" cy="32924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l-GR" sz="1200">
                <a:solidFill>
                  <a:srgbClr val="FFFF00"/>
                </a:solidFill>
                <a:latin typeface="Tahoma" pitchFamily="34" charset="0"/>
              </a:rPr>
              <a:t>Introduction</a:t>
            </a:r>
          </a:p>
          <a:p>
            <a:pPr>
              <a:spcBef>
                <a:spcPct val="50000"/>
              </a:spcBef>
            </a:pPr>
            <a:r>
              <a:rPr lang="en-US" sz="1200">
                <a:solidFill>
                  <a:schemeClr val="folHlink"/>
                </a:solidFill>
                <a:latin typeface="Tahoma" pitchFamily="34" charset="0"/>
              </a:rPr>
              <a:t>Water Shortage in Western Thessaly</a:t>
            </a:r>
            <a:endParaRPr lang="el-GR"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Phases of the Research</a:t>
            </a:r>
          </a:p>
          <a:p>
            <a:pPr>
              <a:spcBef>
                <a:spcPct val="50000"/>
              </a:spcBef>
            </a:pPr>
            <a:r>
              <a:rPr lang="el-GR" sz="1200">
                <a:solidFill>
                  <a:schemeClr val="folHlink"/>
                </a:solidFill>
                <a:latin typeface="Tahoma" pitchFamily="34" charset="0"/>
              </a:rPr>
              <a:t>The karstic aquifer of Phylliion Mt.</a:t>
            </a:r>
          </a:p>
          <a:p>
            <a:pPr>
              <a:spcBef>
                <a:spcPct val="50000"/>
              </a:spcBef>
            </a:pPr>
            <a:r>
              <a:rPr lang="el-GR" sz="1200">
                <a:solidFill>
                  <a:schemeClr val="folHlink"/>
                </a:solidFill>
                <a:latin typeface="Tahoma" pitchFamily="34" charset="0"/>
              </a:rPr>
              <a:t>Prospects for artificial recharge</a:t>
            </a:r>
          </a:p>
          <a:p>
            <a:pPr>
              <a:spcBef>
                <a:spcPct val="50000"/>
              </a:spcBef>
            </a:pPr>
            <a:r>
              <a:rPr lang="el-GR" sz="1200">
                <a:solidFill>
                  <a:schemeClr val="folHlink"/>
                </a:solidFill>
                <a:latin typeface="Tahoma" pitchFamily="34" charset="0"/>
              </a:rPr>
              <a:t>Suggested works</a:t>
            </a:r>
          </a:p>
          <a:p>
            <a:pPr>
              <a:spcBef>
                <a:spcPct val="50000"/>
              </a:spcBef>
            </a:pPr>
            <a:r>
              <a:rPr lang="el-GR" sz="1200">
                <a:solidFill>
                  <a:schemeClr val="folHlink"/>
                </a:solidFill>
                <a:latin typeface="Tahoma" pitchFamily="34" charset="0"/>
              </a:rPr>
              <a:t>Conditions for the protection of the aquifer system</a:t>
            </a:r>
            <a:endParaRPr lang="en-US"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Conclusions</a:t>
            </a:r>
            <a:endParaRPr lang="el-GR" sz="1200">
              <a:solidFill>
                <a:schemeClr val="folHlink"/>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10249"/>
                                        </p:tgtEl>
                                        <p:attrNameLst>
                                          <p:attrName>style.visibility</p:attrName>
                                        </p:attrNameLst>
                                      </p:cBhvr>
                                      <p:to>
                                        <p:strVal val="visible"/>
                                      </p:to>
                                    </p:set>
                                    <p:animEffect transition="in" filter="randombar(vertical)">
                                      <p:cBhvr>
                                        <p:cTn id="7" dur="500"/>
                                        <p:tgtEl>
                                          <p:spTgt spid="10249"/>
                                        </p:tgtEl>
                                      </p:cBhvr>
                                    </p:animEffect>
                                  </p:childTnLst>
                                </p:cTn>
                              </p:par>
                            </p:childTnLst>
                          </p:cTn>
                        </p:par>
                        <p:par>
                          <p:cTn id="8" fill="hold">
                            <p:stCondLst>
                              <p:cond delay="500"/>
                            </p:stCondLst>
                            <p:childTnLst>
                              <p:par>
                                <p:cTn id="9" presetID="23" presetClass="entr" presetSubtype="32" fill="hold" grpId="0" nodeType="afterEffect">
                                  <p:stCondLst>
                                    <p:cond delay="0"/>
                                  </p:stCondLst>
                                  <p:childTnLst>
                                    <p:set>
                                      <p:cBhvr>
                                        <p:cTn id="10" dur="1" fill="hold">
                                          <p:stCondLst>
                                            <p:cond delay="0"/>
                                          </p:stCondLst>
                                        </p:cTn>
                                        <p:tgtEl>
                                          <p:spTgt spid="10251"/>
                                        </p:tgtEl>
                                        <p:attrNameLst>
                                          <p:attrName>style.visibility</p:attrName>
                                        </p:attrNameLst>
                                      </p:cBhvr>
                                      <p:to>
                                        <p:strVal val="visible"/>
                                      </p:to>
                                    </p:set>
                                    <p:anim calcmode="lin" valueType="num">
                                      <p:cBhvr>
                                        <p:cTn id="11" dur="500" fill="hold"/>
                                        <p:tgtEl>
                                          <p:spTgt spid="10251"/>
                                        </p:tgtEl>
                                        <p:attrNameLst>
                                          <p:attrName>ppt_w</p:attrName>
                                        </p:attrNameLst>
                                      </p:cBhvr>
                                      <p:tavLst>
                                        <p:tav tm="0">
                                          <p:val>
                                            <p:strVal val="4*#ppt_w"/>
                                          </p:val>
                                        </p:tav>
                                        <p:tav tm="100000">
                                          <p:val>
                                            <p:strVal val="#ppt_w"/>
                                          </p:val>
                                        </p:tav>
                                      </p:tavLst>
                                    </p:anim>
                                    <p:anim calcmode="lin" valueType="num">
                                      <p:cBhvr>
                                        <p:cTn id="12" dur="500" fill="hold"/>
                                        <p:tgtEl>
                                          <p:spTgt spid="10251"/>
                                        </p:tgtEl>
                                        <p:attrNameLst>
                                          <p:attrName>ppt_h</p:attrName>
                                        </p:attrNameLst>
                                      </p:cBhvr>
                                      <p:tavLst>
                                        <p:tav tm="0">
                                          <p:val>
                                            <p:strVal val="4*#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nodeType="clickEffect">
                                  <p:stCondLst>
                                    <p:cond delay="0"/>
                                  </p:stCondLst>
                                  <p:childTnLst>
                                    <p:set>
                                      <p:cBhvr>
                                        <p:cTn id="16" dur="1" fill="hold">
                                          <p:stCondLst>
                                            <p:cond delay="0"/>
                                          </p:stCondLst>
                                        </p:cTn>
                                        <p:tgtEl>
                                          <p:spTgt spid="10250"/>
                                        </p:tgtEl>
                                        <p:attrNameLst>
                                          <p:attrName>style.visibility</p:attrName>
                                        </p:attrNameLst>
                                      </p:cBhvr>
                                      <p:to>
                                        <p:strVal val="visible"/>
                                      </p:to>
                                    </p:set>
                                    <p:animEffect transition="in" filter="randombar(vertical)">
                                      <p:cBhvr>
                                        <p:cTn id="17" dur="5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51" grpId="0" animBg="1"/>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F94E5D26-5F91-4CA5-B62C-0114A853790D}" type="slidenum">
              <a:rPr lang="el-GR"/>
              <a:pPr/>
              <a:t>5</a:t>
            </a:fld>
            <a:endParaRPr lang="el-GR"/>
          </a:p>
        </p:txBody>
      </p:sp>
      <p:graphicFrame>
        <p:nvGraphicFramePr>
          <p:cNvPr id="5125" name="Object 5"/>
          <p:cNvGraphicFramePr>
            <a:graphicFrameLocks noChangeAspect="1"/>
          </p:cNvGraphicFramePr>
          <p:nvPr/>
        </p:nvGraphicFramePr>
        <p:xfrm>
          <a:off x="685800" y="609600"/>
          <a:ext cx="288925" cy="533400"/>
        </p:xfrm>
        <a:graphic>
          <a:graphicData uri="http://schemas.openxmlformats.org/presentationml/2006/ole">
            <p:oleObj spid="_x0000_s5125" name="CorelDRAW" r:id="rId3" imgW="493560" imgH="911520" progId="CorelDRAW.Graphic.9">
              <p:embed/>
            </p:oleObj>
          </a:graphicData>
        </a:graphic>
      </p:graphicFrame>
      <p:sp>
        <p:nvSpPr>
          <p:cNvPr id="5126" name="Text Box 6"/>
          <p:cNvSpPr txBox="1">
            <a:spLocks noChangeArrowheads="1"/>
          </p:cNvSpPr>
          <p:nvPr/>
        </p:nvSpPr>
        <p:spPr bwMode="auto">
          <a:xfrm>
            <a:off x="420688" y="1143000"/>
            <a:ext cx="1027112" cy="822325"/>
          </a:xfrm>
          <a:prstGeom prst="rect">
            <a:avLst/>
          </a:prstGeom>
          <a:noFill/>
          <a:ln w="9525">
            <a:noFill/>
            <a:miter lim="800000"/>
            <a:headEnd/>
            <a:tailEnd/>
          </a:ln>
          <a:effectLst/>
        </p:spPr>
        <p:txBody>
          <a:bodyPr wrap="none">
            <a:spAutoFit/>
          </a:bodyPr>
          <a:lstStyle/>
          <a:p>
            <a:r>
              <a:rPr lang="en-US" sz="1200">
                <a:solidFill>
                  <a:srgbClr val="0000FF"/>
                </a:solidFill>
                <a:latin typeface="Tahoma" pitchFamily="34" charset="0"/>
              </a:rPr>
              <a:t>National</a:t>
            </a:r>
          </a:p>
          <a:p>
            <a:r>
              <a:rPr lang="en-US" sz="1200">
                <a:solidFill>
                  <a:srgbClr val="0000FF"/>
                </a:solidFill>
                <a:latin typeface="Tahoma" pitchFamily="34" charset="0"/>
              </a:rPr>
              <a:t>Kapodistrian</a:t>
            </a:r>
          </a:p>
          <a:p>
            <a:r>
              <a:rPr lang="en-US" sz="1200">
                <a:solidFill>
                  <a:srgbClr val="0000FF"/>
                </a:solidFill>
                <a:latin typeface="Tahoma" pitchFamily="34" charset="0"/>
              </a:rPr>
              <a:t>University of</a:t>
            </a:r>
          </a:p>
          <a:p>
            <a:r>
              <a:rPr lang="en-US" sz="1200">
                <a:solidFill>
                  <a:srgbClr val="0000FF"/>
                </a:solidFill>
                <a:latin typeface="Tahoma" pitchFamily="34" charset="0"/>
              </a:rPr>
              <a:t>Athens</a:t>
            </a:r>
            <a:endParaRPr lang="el-GR" sz="1200">
              <a:solidFill>
                <a:srgbClr val="0000FF"/>
              </a:solidFill>
              <a:latin typeface="Tahoma" pitchFamily="34" charset="0"/>
            </a:endParaRPr>
          </a:p>
        </p:txBody>
      </p:sp>
      <p:pic>
        <p:nvPicPr>
          <p:cNvPr id="5128" name="Picture 8" descr="E:\YPEGEO\Papers\Arizona-2001\PRESENTATION\thessaly-macrostructure.jpg"/>
          <p:cNvPicPr>
            <a:picLocks noChangeAspect="1" noChangeArrowheads="1"/>
          </p:cNvPicPr>
          <p:nvPr/>
        </p:nvPicPr>
        <p:blipFill>
          <a:blip r:embed="rId4" cstate="print">
            <a:lum bright="-6000" contrast="12000"/>
          </a:blip>
          <a:srcRect/>
          <a:stretch>
            <a:fillRect/>
          </a:stretch>
        </p:blipFill>
        <p:spPr bwMode="auto">
          <a:xfrm>
            <a:off x="1981200" y="1635125"/>
            <a:ext cx="6934200" cy="3622675"/>
          </a:xfrm>
          <a:prstGeom prst="rect">
            <a:avLst/>
          </a:prstGeom>
          <a:noFill/>
        </p:spPr>
      </p:pic>
      <p:sp>
        <p:nvSpPr>
          <p:cNvPr id="5130" name="Rectangle 10"/>
          <p:cNvSpPr>
            <a:spLocks noGrp="1" noChangeArrowheads="1"/>
          </p:cNvSpPr>
          <p:nvPr>
            <p:ph type="title"/>
          </p:nvPr>
        </p:nvSpPr>
        <p:spPr>
          <a:xfrm>
            <a:off x="1752600" y="609600"/>
            <a:ext cx="7239000" cy="914400"/>
          </a:xfrm>
          <a:noFill/>
          <a:ln/>
        </p:spPr>
        <p:txBody>
          <a:bodyPr/>
          <a:lstStyle/>
          <a:p>
            <a:pPr algn="r"/>
            <a:r>
              <a:rPr lang="en-US" sz="2400" b="1">
                <a:solidFill>
                  <a:srgbClr val="0000FF"/>
                </a:solidFill>
              </a:rPr>
              <a:t>Introduction</a:t>
            </a:r>
            <a:endParaRPr lang="el-GR" sz="2400" b="1">
              <a:solidFill>
                <a:srgbClr val="0000FF"/>
              </a:solidFill>
            </a:endParaRPr>
          </a:p>
        </p:txBody>
      </p:sp>
      <p:sp>
        <p:nvSpPr>
          <p:cNvPr id="5134" name="Rectangle 14"/>
          <p:cNvSpPr>
            <a:spLocks noGrp="1" noChangeArrowheads="1"/>
          </p:cNvSpPr>
          <p:nvPr>
            <p:ph type="body" idx="1"/>
          </p:nvPr>
        </p:nvSpPr>
        <p:spPr>
          <a:xfrm>
            <a:off x="1752600" y="5334000"/>
            <a:ext cx="7086600" cy="1295400"/>
          </a:xfrm>
          <a:noFill/>
          <a:ln/>
        </p:spPr>
        <p:txBody>
          <a:bodyPr/>
          <a:lstStyle/>
          <a:p>
            <a:r>
              <a:rPr lang="en-US" sz="1800"/>
              <a:t>The research team of the University of Athens, conducted a large scale research for more than two years, before proposing to the Hellenic Ministry of Agriculture, the method of artificial recharge as a solution to the water shortage of Farsala area.</a:t>
            </a:r>
            <a:endParaRPr lang="el-GR" sz="1800"/>
          </a:p>
          <a:p>
            <a:endParaRPr lang="en-US" sz="1800"/>
          </a:p>
        </p:txBody>
      </p:sp>
      <p:sp>
        <p:nvSpPr>
          <p:cNvPr id="5137" name="Rectangle 17"/>
          <p:cNvSpPr>
            <a:spLocks noChangeArrowheads="1"/>
          </p:cNvSpPr>
          <p:nvPr/>
        </p:nvSpPr>
        <p:spPr bwMode="auto">
          <a:xfrm>
            <a:off x="228600" y="3505200"/>
            <a:ext cx="1447800" cy="32924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l-GR" sz="1200">
                <a:solidFill>
                  <a:srgbClr val="FFFF00"/>
                </a:solidFill>
                <a:latin typeface="Tahoma" pitchFamily="34" charset="0"/>
              </a:rPr>
              <a:t>Introduction</a:t>
            </a:r>
          </a:p>
          <a:p>
            <a:pPr>
              <a:spcBef>
                <a:spcPct val="50000"/>
              </a:spcBef>
            </a:pPr>
            <a:r>
              <a:rPr lang="en-US" sz="1200">
                <a:solidFill>
                  <a:schemeClr val="folHlink"/>
                </a:solidFill>
                <a:latin typeface="Tahoma" pitchFamily="34" charset="0"/>
              </a:rPr>
              <a:t>Water Shortage in Western Thessaly</a:t>
            </a:r>
            <a:endParaRPr lang="el-GR"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Phases of the Research</a:t>
            </a:r>
          </a:p>
          <a:p>
            <a:pPr>
              <a:spcBef>
                <a:spcPct val="50000"/>
              </a:spcBef>
            </a:pPr>
            <a:r>
              <a:rPr lang="el-GR" sz="1200">
                <a:solidFill>
                  <a:schemeClr val="folHlink"/>
                </a:solidFill>
                <a:latin typeface="Tahoma" pitchFamily="34" charset="0"/>
              </a:rPr>
              <a:t>The karstic aquifer of Phylliion Mt.</a:t>
            </a:r>
          </a:p>
          <a:p>
            <a:pPr>
              <a:spcBef>
                <a:spcPct val="50000"/>
              </a:spcBef>
            </a:pPr>
            <a:r>
              <a:rPr lang="el-GR" sz="1200">
                <a:solidFill>
                  <a:schemeClr val="folHlink"/>
                </a:solidFill>
                <a:latin typeface="Tahoma" pitchFamily="34" charset="0"/>
              </a:rPr>
              <a:t>Prospects for artificial recharge</a:t>
            </a:r>
          </a:p>
          <a:p>
            <a:pPr>
              <a:spcBef>
                <a:spcPct val="50000"/>
              </a:spcBef>
            </a:pPr>
            <a:r>
              <a:rPr lang="el-GR" sz="1200">
                <a:solidFill>
                  <a:schemeClr val="folHlink"/>
                </a:solidFill>
                <a:latin typeface="Tahoma" pitchFamily="34" charset="0"/>
              </a:rPr>
              <a:t>Suggested works</a:t>
            </a:r>
          </a:p>
          <a:p>
            <a:pPr>
              <a:spcBef>
                <a:spcPct val="50000"/>
              </a:spcBef>
            </a:pPr>
            <a:r>
              <a:rPr lang="el-GR" sz="1200">
                <a:solidFill>
                  <a:schemeClr val="folHlink"/>
                </a:solidFill>
                <a:latin typeface="Tahoma" pitchFamily="34" charset="0"/>
              </a:rPr>
              <a:t>Conditions for the protection of the aquifer system</a:t>
            </a:r>
            <a:endParaRPr lang="en-US"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Conclusions</a:t>
            </a:r>
            <a:endParaRPr lang="el-GR" sz="1200">
              <a:solidFill>
                <a:schemeClr val="folHlink"/>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2000"/>
                                  </p:stCondLst>
                                  <p:iterate type="wd">
                                    <p:tmPct val="100000"/>
                                  </p:iterate>
                                  <p:childTnLst>
                                    <p:set>
                                      <p:cBhvr>
                                        <p:cTn id="6" dur="1" fill="hold">
                                          <p:stCondLst>
                                            <p:cond delay="0"/>
                                          </p:stCondLst>
                                        </p:cTn>
                                        <p:tgtEl>
                                          <p:spTgt spid="5130">
                                            <p:txEl>
                                              <p:pRg st="0" end="0"/>
                                            </p:txEl>
                                          </p:spTgt>
                                        </p:tgtEl>
                                        <p:attrNameLst>
                                          <p:attrName>style.visibility</p:attrName>
                                        </p:attrNameLst>
                                      </p:cBhvr>
                                      <p:to>
                                        <p:strVal val="visible"/>
                                      </p:to>
                                    </p:set>
                                    <p:anim calcmode="lin" valueType="num">
                                      <p:cBhvr>
                                        <p:cTn id="7" dur="300" fill="hold"/>
                                        <p:tgtEl>
                                          <p:spTgt spid="5130">
                                            <p:txEl>
                                              <p:pRg st="0" end="0"/>
                                            </p:txEl>
                                          </p:spTgt>
                                        </p:tgtEl>
                                        <p:attrNameLst>
                                          <p:attrName>ppt_x</p:attrName>
                                        </p:attrNameLst>
                                      </p:cBhvr>
                                      <p:tavLst>
                                        <p:tav tm="0">
                                          <p:val>
                                            <p:strVal val="#ppt_x-#ppt_w/2"/>
                                          </p:val>
                                        </p:tav>
                                        <p:tav tm="100000">
                                          <p:val>
                                            <p:strVal val="#ppt_x"/>
                                          </p:val>
                                        </p:tav>
                                      </p:tavLst>
                                    </p:anim>
                                    <p:anim calcmode="lin" valueType="num">
                                      <p:cBhvr>
                                        <p:cTn id="8" dur="300" fill="hold"/>
                                        <p:tgtEl>
                                          <p:spTgt spid="5130">
                                            <p:txEl>
                                              <p:pRg st="0" end="0"/>
                                            </p:txEl>
                                          </p:spTgt>
                                        </p:tgtEl>
                                        <p:attrNameLst>
                                          <p:attrName>ppt_y</p:attrName>
                                        </p:attrNameLst>
                                      </p:cBhvr>
                                      <p:tavLst>
                                        <p:tav tm="0">
                                          <p:val>
                                            <p:strVal val="#ppt_y"/>
                                          </p:val>
                                        </p:tav>
                                        <p:tav tm="100000">
                                          <p:val>
                                            <p:strVal val="#ppt_y"/>
                                          </p:val>
                                        </p:tav>
                                      </p:tavLst>
                                    </p:anim>
                                    <p:anim calcmode="lin" valueType="num">
                                      <p:cBhvr>
                                        <p:cTn id="9" dur="300" fill="hold"/>
                                        <p:tgtEl>
                                          <p:spTgt spid="5130">
                                            <p:txEl>
                                              <p:pRg st="0" end="0"/>
                                            </p:txEl>
                                          </p:spTgt>
                                        </p:tgtEl>
                                        <p:attrNameLst>
                                          <p:attrName>ppt_w</p:attrName>
                                        </p:attrNameLst>
                                      </p:cBhvr>
                                      <p:tavLst>
                                        <p:tav tm="0">
                                          <p:val>
                                            <p:fltVal val="0"/>
                                          </p:val>
                                        </p:tav>
                                        <p:tav tm="100000">
                                          <p:val>
                                            <p:strVal val="#ppt_w"/>
                                          </p:val>
                                        </p:tav>
                                      </p:tavLst>
                                    </p:anim>
                                    <p:anim calcmode="lin" valueType="num">
                                      <p:cBhvr>
                                        <p:cTn id="10" dur="300" fill="hold"/>
                                        <p:tgtEl>
                                          <p:spTgt spid="5130">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4" presetClass="entr" presetSubtype="5" fill="hold" nodeType="clickEffect">
                                  <p:stCondLst>
                                    <p:cond delay="0"/>
                                  </p:stCondLst>
                                  <p:childTnLst>
                                    <p:set>
                                      <p:cBhvr>
                                        <p:cTn id="14" dur="1" fill="hold">
                                          <p:stCondLst>
                                            <p:cond delay="0"/>
                                          </p:stCondLst>
                                        </p:cTn>
                                        <p:tgtEl>
                                          <p:spTgt spid="5128"/>
                                        </p:tgtEl>
                                        <p:attrNameLst>
                                          <p:attrName>style.visibility</p:attrName>
                                        </p:attrNameLst>
                                      </p:cBhvr>
                                      <p:to>
                                        <p:strVal val="visible"/>
                                      </p:to>
                                    </p:set>
                                    <p:animEffect transition="in" filter="randombar(vertical)">
                                      <p:cBhvr>
                                        <p:cTn id="15" dur="500"/>
                                        <p:tgtEl>
                                          <p:spTgt spid="5128"/>
                                        </p:tgtEl>
                                      </p:cBhvr>
                                    </p:animEffect>
                                  </p:childTnLst>
                                </p:cTn>
                              </p:par>
                            </p:childTnLst>
                          </p:cTn>
                        </p:par>
                        <p:par>
                          <p:cTn id="16" fill="hold">
                            <p:stCondLst>
                              <p:cond delay="500"/>
                            </p:stCondLst>
                            <p:childTnLst>
                              <p:par>
                                <p:cTn id="17" presetID="17" presetClass="entr" presetSubtype="1" fill="hold" grpId="0" nodeType="afterEffect">
                                  <p:stCondLst>
                                    <p:cond delay="2000"/>
                                  </p:stCondLst>
                                  <p:childTnLst>
                                    <p:set>
                                      <p:cBhvr>
                                        <p:cTn id="18" dur="1" fill="hold">
                                          <p:stCondLst>
                                            <p:cond delay="0"/>
                                          </p:stCondLst>
                                        </p:cTn>
                                        <p:tgtEl>
                                          <p:spTgt spid="5134">
                                            <p:txEl>
                                              <p:pRg st="0" end="0"/>
                                            </p:txEl>
                                          </p:spTgt>
                                        </p:tgtEl>
                                        <p:attrNameLst>
                                          <p:attrName>style.visibility</p:attrName>
                                        </p:attrNameLst>
                                      </p:cBhvr>
                                      <p:to>
                                        <p:strVal val="visible"/>
                                      </p:to>
                                    </p:set>
                                    <p:anim calcmode="lin" valueType="num">
                                      <p:cBhvr>
                                        <p:cTn id="19" dur="500" fill="hold"/>
                                        <p:tgtEl>
                                          <p:spTgt spid="5134">
                                            <p:txEl>
                                              <p:pRg st="0" end="0"/>
                                            </p:txEl>
                                          </p:spTgt>
                                        </p:tgtEl>
                                        <p:attrNameLst>
                                          <p:attrName>ppt_x</p:attrName>
                                        </p:attrNameLst>
                                      </p:cBhvr>
                                      <p:tavLst>
                                        <p:tav tm="0">
                                          <p:val>
                                            <p:strVal val="#ppt_x"/>
                                          </p:val>
                                        </p:tav>
                                        <p:tav tm="100000">
                                          <p:val>
                                            <p:strVal val="#ppt_x"/>
                                          </p:val>
                                        </p:tav>
                                      </p:tavLst>
                                    </p:anim>
                                    <p:anim calcmode="lin" valueType="num">
                                      <p:cBhvr>
                                        <p:cTn id="20" dur="500" fill="hold"/>
                                        <p:tgtEl>
                                          <p:spTgt spid="5134">
                                            <p:txEl>
                                              <p:pRg st="0" end="0"/>
                                            </p:txEl>
                                          </p:spTgt>
                                        </p:tgtEl>
                                        <p:attrNameLst>
                                          <p:attrName>ppt_y</p:attrName>
                                        </p:attrNameLst>
                                      </p:cBhvr>
                                      <p:tavLst>
                                        <p:tav tm="0">
                                          <p:val>
                                            <p:strVal val="#ppt_y-#ppt_h/2"/>
                                          </p:val>
                                        </p:tav>
                                        <p:tav tm="100000">
                                          <p:val>
                                            <p:strVal val="#ppt_y"/>
                                          </p:val>
                                        </p:tav>
                                      </p:tavLst>
                                    </p:anim>
                                    <p:anim calcmode="lin" valueType="num">
                                      <p:cBhvr>
                                        <p:cTn id="21" dur="500" fill="hold"/>
                                        <p:tgtEl>
                                          <p:spTgt spid="5134">
                                            <p:txEl>
                                              <p:pRg st="0" end="0"/>
                                            </p:txEl>
                                          </p:spTgt>
                                        </p:tgtEl>
                                        <p:attrNameLst>
                                          <p:attrName>ppt_w</p:attrName>
                                        </p:attrNameLst>
                                      </p:cBhvr>
                                      <p:tavLst>
                                        <p:tav tm="0">
                                          <p:val>
                                            <p:strVal val="#ppt_w"/>
                                          </p:val>
                                        </p:tav>
                                        <p:tav tm="100000">
                                          <p:val>
                                            <p:strVal val="#ppt_w"/>
                                          </p:val>
                                        </p:tav>
                                      </p:tavLst>
                                    </p:anim>
                                    <p:anim calcmode="lin" valueType="num">
                                      <p:cBhvr>
                                        <p:cTn id="22" dur="500" fill="hold"/>
                                        <p:tgtEl>
                                          <p:spTgt spid="5134">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30" grpId="0" build="p" autoUpdateAnimBg="0" advAuto="2000"/>
      <p:bldP spid="5134" grpId="0" build="p" bldLvl="2" autoUpdateAnimBg="0" advAuto="200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F386D9AC-71B9-4D13-AE8B-EA9F2B861A86}" type="slidenum">
              <a:rPr lang="el-GR"/>
              <a:pPr/>
              <a:t>6</a:t>
            </a:fld>
            <a:endParaRPr lang="el-GR"/>
          </a:p>
        </p:txBody>
      </p:sp>
      <p:graphicFrame>
        <p:nvGraphicFramePr>
          <p:cNvPr id="66560" name="Object 1024"/>
          <p:cNvGraphicFramePr>
            <a:graphicFrameLocks noChangeAspect="1"/>
          </p:cNvGraphicFramePr>
          <p:nvPr/>
        </p:nvGraphicFramePr>
        <p:xfrm>
          <a:off x="685800" y="609600"/>
          <a:ext cx="288925" cy="533400"/>
        </p:xfrm>
        <a:graphic>
          <a:graphicData uri="http://schemas.openxmlformats.org/presentationml/2006/ole">
            <p:oleObj spid="_x0000_s66560" name="CorelDRAW" r:id="rId3" imgW="493560" imgH="911520" progId="CorelDRAW.Graphic.9">
              <p:embed/>
            </p:oleObj>
          </a:graphicData>
        </a:graphic>
      </p:graphicFrame>
      <p:sp>
        <p:nvSpPr>
          <p:cNvPr id="37891" name="Text Box 1027"/>
          <p:cNvSpPr txBox="1">
            <a:spLocks noChangeArrowheads="1"/>
          </p:cNvSpPr>
          <p:nvPr/>
        </p:nvSpPr>
        <p:spPr bwMode="auto">
          <a:xfrm>
            <a:off x="420688" y="1143000"/>
            <a:ext cx="1027112" cy="822325"/>
          </a:xfrm>
          <a:prstGeom prst="rect">
            <a:avLst/>
          </a:prstGeom>
          <a:noFill/>
          <a:ln w="9525">
            <a:noFill/>
            <a:miter lim="800000"/>
            <a:headEnd/>
            <a:tailEnd/>
          </a:ln>
          <a:effectLst/>
        </p:spPr>
        <p:txBody>
          <a:bodyPr wrap="none">
            <a:spAutoFit/>
          </a:bodyPr>
          <a:lstStyle/>
          <a:p>
            <a:r>
              <a:rPr lang="en-US" sz="1200">
                <a:solidFill>
                  <a:srgbClr val="0000FF"/>
                </a:solidFill>
                <a:latin typeface="Tahoma" pitchFamily="34" charset="0"/>
              </a:rPr>
              <a:t>National</a:t>
            </a:r>
          </a:p>
          <a:p>
            <a:r>
              <a:rPr lang="en-US" sz="1200">
                <a:solidFill>
                  <a:srgbClr val="0000FF"/>
                </a:solidFill>
                <a:latin typeface="Tahoma" pitchFamily="34" charset="0"/>
              </a:rPr>
              <a:t>Kapodistrian</a:t>
            </a:r>
          </a:p>
          <a:p>
            <a:r>
              <a:rPr lang="en-US" sz="1200">
                <a:solidFill>
                  <a:srgbClr val="0000FF"/>
                </a:solidFill>
                <a:latin typeface="Tahoma" pitchFamily="34" charset="0"/>
              </a:rPr>
              <a:t>University of</a:t>
            </a:r>
          </a:p>
          <a:p>
            <a:r>
              <a:rPr lang="en-US" sz="1200">
                <a:solidFill>
                  <a:srgbClr val="0000FF"/>
                </a:solidFill>
                <a:latin typeface="Tahoma" pitchFamily="34" charset="0"/>
              </a:rPr>
              <a:t>Athens</a:t>
            </a:r>
            <a:endParaRPr lang="el-GR" sz="1200">
              <a:solidFill>
                <a:srgbClr val="0000FF"/>
              </a:solidFill>
              <a:latin typeface="Tahoma" pitchFamily="34" charset="0"/>
            </a:endParaRPr>
          </a:p>
        </p:txBody>
      </p:sp>
      <p:sp>
        <p:nvSpPr>
          <p:cNvPr id="37895" name="Rectangle 1031"/>
          <p:cNvSpPr>
            <a:spLocks noGrp="1" noChangeArrowheads="1"/>
          </p:cNvSpPr>
          <p:nvPr>
            <p:ph type="body" idx="1"/>
          </p:nvPr>
        </p:nvSpPr>
        <p:spPr>
          <a:xfrm>
            <a:off x="1752600" y="5791200"/>
            <a:ext cx="7086600" cy="838200"/>
          </a:xfrm>
          <a:noFill/>
          <a:ln/>
        </p:spPr>
        <p:txBody>
          <a:bodyPr/>
          <a:lstStyle/>
          <a:p>
            <a:pPr>
              <a:lnSpc>
                <a:spcPct val="90000"/>
              </a:lnSpc>
            </a:pPr>
            <a:r>
              <a:rPr lang="en-US" sz="1800"/>
              <a:t>Water table level has been dropping off rapidly in the aquifers of the study area, because of their overexploitation. In the diagram, the yearly drop is shown (measured in August).</a:t>
            </a:r>
          </a:p>
        </p:txBody>
      </p:sp>
      <p:graphicFrame>
        <p:nvGraphicFramePr>
          <p:cNvPr id="66561" name="Object 1025"/>
          <p:cNvGraphicFramePr>
            <a:graphicFrameLocks noChangeAspect="1"/>
          </p:cNvGraphicFramePr>
          <p:nvPr/>
        </p:nvGraphicFramePr>
        <p:xfrm>
          <a:off x="1981200" y="1524000"/>
          <a:ext cx="7000875" cy="4213225"/>
        </p:xfrm>
        <a:graphic>
          <a:graphicData uri="http://schemas.openxmlformats.org/presentationml/2006/ole">
            <p:oleObj spid="_x0000_s66561" name="Γράφημα" r:id="rId4" imgW="7991811" imgH="4810375" progId="Excel.Chart.8">
              <p:embed/>
            </p:oleObj>
          </a:graphicData>
        </a:graphic>
      </p:graphicFrame>
      <p:sp>
        <p:nvSpPr>
          <p:cNvPr id="37899" name="Rectangle 1035"/>
          <p:cNvSpPr>
            <a:spLocks noGrp="1" noChangeArrowheads="1"/>
          </p:cNvSpPr>
          <p:nvPr>
            <p:ph type="title"/>
          </p:nvPr>
        </p:nvSpPr>
        <p:spPr>
          <a:xfrm>
            <a:off x="1752600" y="457200"/>
            <a:ext cx="7239000" cy="914400"/>
          </a:xfrm>
          <a:noFill/>
          <a:ln/>
        </p:spPr>
        <p:txBody>
          <a:bodyPr/>
          <a:lstStyle/>
          <a:p>
            <a:pPr algn="r"/>
            <a:r>
              <a:rPr lang="en-US" sz="2400" b="1">
                <a:solidFill>
                  <a:srgbClr val="0000FF"/>
                </a:solidFill>
              </a:rPr>
              <a:t>Water Shortage </a:t>
            </a:r>
            <a:br>
              <a:rPr lang="en-US" sz="2400" b="1">
                <a:solidFill>
                  <a:srgbClr val="0000FF"/>
                </a:solidFill>
              </a:rPr>
            </a:br>
            <a:r>
              <a:rPr lang="en-US" sz="2400" b="1">
                <a:solidFill>
                  <a:srgbClr val="0000FF"/>
                </a:solidFill>
              </a:rPr>
              <a:t>in Western Thessaly</a:t>
            </a:r>
            <a:endParaRPr lang="el-GR" sz="2400" b="1">
              <a:solidFill>
                <a:srgbClr val="0000FF"/>
              </a:solidFill>
            </a:endParaRPr>
          </a:p>
        </p:txBody>
      </p:sp>
      <p:sp>
        <p:nvSpPr>
          <p:cNvPr id="37902" name="Rectangle 1038"/>
          <p:cNvSpPr>
            <a:spLocks noChangeArrowheads="1"/>
          </p:cNvSpPr>
          <p:nvPr/>
        </p:nvSpPr>
        <p:spPr bwMode="auto">
          <a:xfrm>
            <a:off x="228600" y="3505200"/>
            <a:ext cx="1447800" cy="32924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l-GR" sz="1200">
                <a:solidFill>
                  <a:schemeClr val="folHlink"/>
                </a:solidFill>
                <a:latin typeface="Tahoma" pitchFamily="34" charset="0"/>
              </a:rPr>
              <a:t>Introduction</a:t>
            </a:r>
          </a:p>
          <a:p>
            <a:pPr>
              <a:spcBef>
                <a:spcPct val="50000"/>
              </a:spcBef>
            </a:pPr>
            <a:r>
              <a:rPr lang="en-US" sz="1200">
                <a:solidFill>
                  <a:srgbClr val="FFFF00"/>
                </a:solidFill>
                <a:latin typeface="Tahoma" pitchFamily="34" charset="0"/>
              </a:rPr>
              <a:t>Water Shortage in Western Thessaly</a:t>
            </a:r>
            <a:endParaRPr lang="el-GR" sz="1200">
              <a:solidFill>
                <a:srgbClr val="FFFF00"/>
              </a:solidFill>
              <a:latin typeface="Tahoma" pitchFamily="34" charset="0"/>
            </a:endParaRPr>
          </a:p>
          <a:p>
            <a:pPr>
              <a:spcBef>
                <a:spcPct val="50000"/>
              </a:spcBef>
            </a:pPr>
            <a:r>
              <a:rPr lang="en-US" sz="1200">
                <a:solidFill>
                  <a:schemeClr val="folHlink"/>
                </a:solidFill>
                <a:latin typeface="Tahoma" pitchFamily="34" charset="0"/>
              </a:rPr>
              <a:t>Phases of the Research</a:t>
            </a:r>
          </a:p>
          <a:p>
            <a:pPr>
              <a:spcBef>
                <a:spcPct val="50000"/>
              </a:spcBef>
            </a:pPr>
            <a:r>
              <a:rPr lang="el-GR" sz="1200">
                <a:solidFill>
                  <a:schemeClr val="folHlink"/>
                </a:solidFill>
                <a:latin typeface="Tahoma" pitchFamily="34" charset="0"/>
              </a:rPr>
              <a:t>The karstic aquifer of Phylliion Mt.</a:t>
            </a:r>
          </a:p>
          <a:p>
            <a:pPr>
              <a:spcBef>
                <a:spcPct val="50000"/>
              </a:spcBef>
            </a:pPr>
            <a:r>
              <a:rPr lang="el-GR" sz="1200">
                <a:solidFill>
                  <a:schemeClr val="folHlink"/>
                </a:solidFill>
                <a:latin typeface="Tahoma" pitchFamily="34" charset="0"/>
              </a:rPr>
              <a:t>Prospects for artificial recharge</a:t>
            </a:r>
          </a:p>
          <a:p>
            <a:pPr>
              <a:spcBef>
                <a:spcPct val="50000"/>
              </a:spcBef>
            </a:pPr>
            <a:r>
              <a:rPr lang="el-GR" sz="1200">
                <a:solidFill>
                  <a:schemeClr val="folHlink"/>
                </a:solidFill>
                <a:latin typeface="Tahoma" pitchFamily="34" charset="0"/>
              </a:rPr>
              <a:t>Suggested works</a:t>
            </a:r>
          </a:p>
          <a:p>
            <a:pPr>
              <a:spcBef>
                <a:spcPct val="50000"/>
              </a:spcBef>
            </a:pPr>
            <a:r>
              <a:rPr lang="el-GR" sz="1200">
                <a:solidFill>
                  <a:schemeClr val="folHlink"/>
                </a:solidFill>
                <a:latin typeface="Tahoma" pitchFamily="34" charset="0"/>
              </a:rPr>
              <a:t>Conditions for the protection of the aquifer system</a:t>
            </a:r>
            <a:endParaRPr lang="en-US"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Conclusions</a:t>
            </a:r>
            <a:endParaRPr lang="el-GR" sz="1200">
              <a:solidFill>
                <a:schemeClr val="folHlink"/>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2000"/>
                                  </p:stCondLst>
                                  <p:iterate type="wd">
                                    <p:tmPct val="100000"/>
                                  </p:iterate>
                                  <p:childTnLst>
                                    <p:set>
                                      <p:cBhvr>
                                        <p:cTn id="6" dur="1" fill="hold">
                                          <p:stCondLst>
                                            <p:cond delay="0"/>
                                          </p:stCondLst>
                                        </p:cTn>
                                        <p:tgtEl>
                                          <p:spTgt spid="37899">
                                            <p:txEl>
                                              <p:pRg st="0" end="0"/>
                                            </p:txEl>
                                          </p:spTgt>
                                        </p:tgtEl>
                                        <p:attrNameLst>
                                          <p:attrName>style.visibility</p:attrName>
                                        </p:attrNameLst>
                                      </p:cBhvr>
                                      <p:to>
                                        <p:strVal val="visible"/>
                                      </p:to>
                                    </p:set>
                                    <p:anim calcmode="lin" valueType="num">
                                      <p:cBhvr>
                                        <p:cTn id="7" dur="300" fill="hold"/>
                                        <p:tgtEl>
                                          <p:spTgt spid="37899">
                                            <p:txEl>
                                              <p:pRg st="0" end="0"/>
                                            </p:txEl>
                                          </p:spTgt>
                                        </p:tgtEl>
                                        <p:attrNameLst>
                                          <p:attrName>ppt_x</p:attrName>
                                        </p:attrNameLst>
                                      </p:cBhvr>
                                      <p:tavLst>
                                        <p:tav tm="0">
                                          <p:val>
                                            <p:strVal val="#ppt_x-#ppt_w/2"/>
                                          </p:val>
                                        </p:tav>
                                        <p:tav tm="100000">
                                          <p:val>
                                            <p:strVal val="#ppt_x"/>
                                          </p:val>
                                        </p:tav>
                                      </p:tavLst>
                                    </p:anim>
                                    <p:anim calcmode="lin" valueType="num">
                                      <p:cBhvr>
                                        <p:cTn id="8" dur="300" fill="hold"/>
                                        <p:tgtEl>
                                          <p:spTgt spid="37899">
                                            <p:txEl>
                                              <p:pRg st="0" end="0"/>
                                            </p:txEl>
                                          </p:spTgt>
                                        </p:tgtEl>
                                        <p:attrNameLst>
                                          <p:attrName>ppt_y</p:attrName>
                                        </p:attrNameLst>
                                      </p:cBhvr>
                                      <p:tavLst>
                                        <p:tav tm="0">
                                          <p:val>
                                            <p:strVal val="#ppt_y"/>
                                          </p:val>
                                        </p:tav>
                                        <p:tav tm="100000">
                                          <p:val>
                                            <p:strVal val="#ppt_y"/>
                                          </p:val>
                                        </p:tav>
                                      </p:tavLst>
                                    </p:anim>
                                    <p:anim calcmode="lin" valueType="num">
                                      <p:cBhvr>
                                        <p:cTn id="9" dur="300" fill="hold"/>
                                        <p:tgtEl>
                                          <p:spTgt spid="37899">
                                            <p:txEl>
                                              <p:pRg st="0" end="0"/>
                                            </p:txEl>
                                          </p:spTgt>
                                        </p:tgtEl>
                                        <p:attrNameLst>
                                          <p:attrName>ppt_w</p:attrName>
                                        </p:attrNameLst>
                                      </p:cBhvr>
                                      <p:tavLst>
                                        <p:tav tm="0">
                                          <p:val>
                                            <p:fltVal val="0"/>
                                          </p:val>
                                        </p:tav>
                                        <p:tav tm="100000">
                                          <p:val>
                                            <p:strVal val="#ppt_w"/>
                                          </p:val>
                                        </p:tav>
                                      </p:tavLst>
                                    </p:anim>
                                    <p:anim calcmode="lin" valueType="num">
                                      <p:cBhvr>
                                        <p:cTn id="10" dur="300" fill="hold"/>
                                        <p:tgtEl>
                                          <p:spTgt spid="37899">
                                            <p:txEl>
                                              <p:pRg st="0" end="0"/>
                                            </p:txEl>
                                          </p:spTgt>
                                        </p:tgtEl>
                                        <p:attrNameLst>
                                          <p:attrName>ppt_h</p:attrName>
                                        </p:attrNameLst>
                                      </p:cBhvr>
                                      <p:tavLst>
                                        <p:tav tm="0">
                                          <p:val>
                                            <p:strVal val="#ppt_h"/>
                                          </p:val>
                                        </p:tav>
                                        <p:tav tm="100000">
                                          <p:val>
                                            <p:strVal val="#ppt_h"/>
                                          </p:val>
                                        </p:tav>
                                      </p:tavLst>
                                    </p:anim>
                                  </p:childTnLst>
                                </p:cTn>
                              </p:par>
                            </p:childTnLst>
                          </p:cTn>
                        </p:par>
                        <p:par>
                          <p:cTn id="11" fill="hold">
                            <p:stCondLst>
                              <p:cond delay="3500"/>
                            </p:stCondLst>
                            <p:childTnLst>
                              <p:par>
                                <p:cTn id="12" presetID="17" presetClass="entr" presetSubtype="1" fill="hold" grpId="0" nodeType="afterEffect">
                                  <p:stCondLst>
                                    <p:cond delay="2000"/>
                                  </p:stCondLst>
                                  <p:childTnLst>
                                    <p:set>
                                      <p:cBhvr>
                                        <p:cTn id="13" dur="1" fill="hold">
                                          <p:stCondLst>
                                            <p:cond delay="0"/>
                                          </p:stCondLst>
                                        </p:cTn>
                                        <p:tgtEl>
                                          <p:spTgt spid="37895">
                                            <p:txEl>
                                              <p:pRg st="0" end="0"/>
                                            </p:txEl>
                                          </p:spTgt>
                                        </p:tgtEl>
                                        <p:attrNameLst>
                                          <p:attrName>style.visibility</p:attrName>
                                        </p:attrNameLst>
                                      </p:cBhvr>
                                      <p:to>
                                        <p:strVal val="visible"/>
                                      </p:to>
                                    </p:set>
                                    <p:anim calcmode="lin" valueType="num">
                                      <p:cBhvr>
                                        <p:cTn id="14" dur="500" fill="hold"/>
                                        <p:tgtEl>
                                          <p:spTgt spid="37895">
                                            <p:txEl>
                                              <p:pRg st="0" end="0"/>
                                            </p:txEl>
                                          </p:spTgt>
                                        </p:tgtEl>
                                        <p:attrNameLst>
                                          <p:attrName>ppt_x</p:attrName>
                                        </p:attrNameLst>
                                      </p:cBhvr>
                                      <p:tavLst>
                                        <p:tav tm="0">
                                          <p:val>
                                            <p:strVal val="#ppt_x"/>
                                          </p:val>
                                        </p:tav>
                                        <p:tav tm="100000">
                                          <p:val>
                                            <p:strVal val="#ppt_x"/>
                                          </p:val>
                                        </p:tav>
                                      </p:tavLst>
                                    </p:anim>
                                    <p:anim calcmode="lin" valueType="num">
                                      <p:cBhvr>
                                        <p:cTn id="15" dur="500" fill="hold"/>
                                        <p:tgtEl>
                                          <p:spTgt spid="37895">
                                            <p:txEl>
                                              <p:pRg st="0" end="0"/>
                                            </p:txEl>
                                          </p:spTgt>
                                        </p:tgtEl>
                                        <p:attrNameLst>
                                          <p:attrName>ppt_y</p:attrName>
                                        </p:attrNameLst>
                                      </p:cBhvr>
                                      <p:tavLst>
                                        <p:tav tm="0">
                                          <p:val>
                                            <p:strVal val="#ppt_y-#ppt_h/2"/>
                                          </p:val>
                                        </p:tav>
                                        <p:tav tm="100000">
                                          <p:val>
                                            <p:strVal val="#ppt_y"/>
                                          </p:val>
                                        </p:tav>
                                      </p:tavLst>
                                    </p:anim>
                                    <p:anim calcmode="lin" valueType="num">
                                      <p:cBhvr>
                                        <p:cTn id="16" dur="500" fill="hold"/>
                                        <p:tgtEl>
                                          <p:spTgt spid="37895">
                                            <p:txEl>
                                              <p:pRg st="0" end="0"/>
                                            </p:txEl>
                                          </p:spTgt>
                                        </p:tgtEl>
                                        <p:attrNameLst>
                                          <p:attrName>ppt_w</p:attrName>
                                        </p:attrNameLst>
                                      </p:cBhvr>
                                      <p:tavLst>
                                        <p:tav tm="0">
                                          <p:val>
                                            <p:strVal val="#ppt_w"/>
                                          </p:val>
                                        </p:tav>
                                        <p:tav tm="100000">
                                          <p:val>
                                            <p:strVal val="#ppt_w"/>
                                          </p:val>
                                        </p:tav>
                                      </p:tavLst>
                                    </p:anim>
                                    <p:anim calcmode="lin" valueType="num">
                                      <p:cBhvr>
                                        <p:cTn id="17" dur="500" fill="hold"/>
                                        <p:tgtEl>
                                          <p:spTgt spid="37895">
                                            <p:txEl>
                                              <p:pRg st="0" end="0"/>
                                            </p:txEl>
                                          </p:spTgt>
                                        </p:tgtEl>
                                        <p:attrNameLst>
                                          <p:attrName>ppt_h</p:attrName>
                                        </p:attrNameLst>
                                      </p:cBhvr>
                                      <p:tavLst>
                                        <p:tav tm="0">
                                          <p:val>
                                            <p:fltVal val="0"/>
                                          </p:val>
                                        </p:tav>
                                        <p:tav tm="100000">
                                          <p:val>
                                            <p:strVal val="#ppt_h"/>
                                          </p:val>
                                        </p:tav>
                                      </p:tavLst>
                                    </p:anim>
                                  </p:childTnLst>
                                </p:cTn>
                              </p:par>
                            </p:childTnLst>
                          </p:cTn>
                        </p:par>
                        <p:par>
                          <p:cTn id="18" fill="hold">
                            <p:stCondLst>
                              <p:cond delay="6000"/>
                            </p:stCondLst>
                            <p:childTnLst>
                              <p:par>
                                <p:cTn id="19" presetID="22" presetClass="entr" presetSubtype="8" fill="hold" grpId="0" nodeType="afterEffect">
                                  <p:stCondLst>
                                    <p:cond delay="1000"/>
                                  </p:stCondLst>
                                  <p:childTnLst>
                                    <p:set>
                                      <p:cBhvr>
                                        <p:cTn id="20" dur="1" fill="hold">
                                          <p:stCondLst>
                                            <p:cond delay="0"/>
                                          </p:stCondLst>
                                        </p:cTn>
                                        <p:tgtEl>
                                          <p:spTgt spid="66561">
                                            <p:oleChartEl type="gridLegend"/>
                                          </p:spTgt>
                                        </p:tgtEl>
                                        <p:attrNameLst>
                                          <p:attrName>style.visibility</p:attrName>
                                        </p:attrNameLst>
                                      </p:cBhvr>
                                      <p:to>
                                        <p:strVal val="visible"/>
                                      </p:to>
                                    </p:set>
                                    <p:animEffect transition="in" filter="wipe(left)">
                                      <p:cBhvr>
                                        <p:cTn id="21" dur="500"/>
                                        <p:tgtEl>
                                          <p:spTgt spid="66561">
                                            <p:oleChartEl type="gridLegend"/>
                                          </p:spTgt>
                                        </p:tgtEl>
                                      </p:cBhvr>
                                    </p:animEffect>
                                  </p:childTnLst>
                                </p:cTn>
                              </p:par>
                            </p:childTnLst>
                          </p:cTn>
                        </p:par>
                        <p:par>
                          <p:cTn id="22" fill="hold">
                            <p:stCondLst>
                              <p:cond delay="7500"/>
                            </p:stCondLst>
                            <p:childTnLst>
                              <p:par>
                                <p:cTn id="23" presetID="22" presetClass="entr" presetSubtype="8" fill="hold" grpId="0" nodeType="afterEffect">
                                  <p:stCondLst>
                                    <p:cond delay="1000"/>
                                  </p:stCondLst>
                                  <p:childTnLst>
                                    <p:set>
                                      <p:cBhvr>
                                        <p:cTn id="24" dur="1" fill="hold">
                                          <p:stCondLst>
                                            <p:cond delay="0"/>
                                          </p:stCondLst>
                                        </p:cTn>
                                        <p:tgtEl>
                                          <p:spTgt spid="66561">
                                            <p:oleChartEl type="series" lvl="1"/>
                                          </p:spTgt>
                                        </p:tgtEl>
                                        <p:attrNameLst>
                                          <p:attrName>style.visibility</p:attrName>
                                        </p:attrNameLst>
                                      </p:cBhvr>
                                      <p:to>
                                        <p:strVal val="visible"/>
                                      </p:to>
                                    </p:set>
                                    <p:animEffect transition="in" filter="wipe(left)">
                                      <p:cBhvr>
                                        <p:cTn id="25" dur="500"/>
                                        <p:tgtEl>
                                          <p:spTgt spid="66561">
                                            <p:oleChartEl type="series" lvl="1"/>
                                          </p:spTgt>
                                        </p:tgtEl>
                                      </p:cBhvr>
                                    </p:animEffect>
                                  </p:childTnLst>
                                </p:cTn>
                              </p:par>
                            </p:childTnLst>
                          </p:cTn>
                        </p:par>
                        <p:par>
                          <p:cTn id="26" fill="hold">
                            <p:stCondLst>
                              <p:cond delay="9000"/>
                            </p:stCondLst>
                            <p:childTnLst>
                              <p:par>
                                <p:cTn id="27" presetID="22" presetClass="entr" presetSubtype="8" fill="hold" grpId="0" nodeType="afterEffect">
                                  <p:stCondLst>
                                    <p:cond delay="1000"/>
                                  </p:stCondLst>
                                  <p:childTnLst>
                                    <p:set>
                                      <p:cBhvr>
                                        <p:cTn id="28" dur="1" fill="hold">
                                          <p:stCondLst>
                                            <p:cond delay="0"/>
                                          </p:stCondLst>
                                        </p:cTn>
                                        <p:tgtEl>
                                          <p:spTgt spid="66561">
                                            <p:oleChartEl type="series" lvl="2"/>
                                          </p:spTgt>
                                        </p:tgtEl>
                                        <p:attrNameLst>
                                          <p:attrName>style.visibility</p:attrName>
                                        </p:attrNameLst>
                                      </p:cBhvr>
                                      <p:to>
                                        <p:strVal val="visible"/>
                                      </p:to>
                                    </p:set>
                                    <p:animEffect transition="in" filter="wipe(left)">
                                      <p:cBhvr>
                                        <p:cTn id="29" dur="500"/>
                                        <p:tgtEl>
                                          <p:spTgt spid="66561">
                                            <p:oleChartEl type="series" lvl="2"/>
                                          </p:spTgt>
                                        </p:tgtEl>
                                      </p:cBhvr>
                                    </p:animEffect>
                                  </p:childTnLst>
                                </p:cTn>
                              </p:par>
                            </p:childTnLst>
                          </p:cTn>
                        </p:par>
                        <p:par>
                          <p:cTn id="30" fill="hold">
                            <p:stCondLst>
                              <p:cond delay="10500"/>
                            </p:stCondLst>
                            <p:childTnLst>
                              <p:par>
                                <p:cTn id="31" presetID="22" presetClass="entr" presetSubtype="8" fill="hold" grpId="0" nodeType="afterEffect">
                                  <p:stCondLst>
                                    <p:cond delay="1000"/>
                                  </p:stCondLst>
                                  <p:childTnLst>
                                    <p:set>
                                      <p:cBhvr>
                                        <p:cTn id="32" dur="1" fill="hold">
                                          <p:stCondLst>
                                            <p:cond delay="0"/>
                                          </p:stCondLst>
                                        </p:cTn>
                                        <p:tgtEl>
                                          <p:spTgt spid="66561">
                                            <p:oleChartEl type="series" lvl="3"/>
                                          </p:spTgt>
                                        </p:tgtEl>
                                        <p:attrNameLst>
                                          <p:attrName>style.visibility</p:attrName>
                                        </p:attrNameLst>
                                      </p:cBhvr>
                                      <p:to>
                                        <p:strVal val="visible"/>
                                      </p:to>
                                    </p:set>
                                    <p:animEffect transition="in" filter="wipe(left)">
                                      <p:cBhvr>
                                        <p:cTn id="33" dur="500"/>
                                        <p:tgtEl>
                                          <p:spTgt spid="66561">
                                            <p:oleChartEl type="series" lvl="3"/>
                                          </p:spTgt>
                                        </p:tgtEl>
                                      </p:cBhvr>
                                    </p:animEffect>
                                  </p:childTnLst>
                                </p:cTn>
                              </p:par>
                            </p:childTnLst>
                          </p:cTn>
                        </p:par>
                        <p:par>
                          <p:cTn id="34" fill="hold">
                            <p:stCondLst>
                              <p:cond delay="12000"/>
                            </p:stCondLst>
                            <p:childTnLst>
                              <p:par>
                                <p:cTn id="35" presetID="22" presetClass="entr" presetSubtype="8" fill="hold" grpId="0" nodeType="afterEffect">
                                  <p:stCondLst>
                                    <p:cond delay="1000"/>
                                  </p:stCondLst>
                                  <p:childTnLst>
                                    <p:set>
                                      <p:cBhvr>
                                        <p:cTn id="36" dur="1" fill="hold">
                                          <p:stCondLst>
                                            <p:cond delay="0"/>
                                          </p:stCondLst>
                                        </p:cTn>
                                        <p:tgtEl>
                                          <p:spTgt spid="66561">
                                            <p:oleChartEl type="series" lvl="4"/>
                                          </p:spTgt>
                                        </p:tgtEl>
                                        <p:attrNameLst>
                                          <p:attrName>style.visibility</p:attrName>
                                        </p:attrNameLst>
                                      </p:cBhvr>
                                      <p:to>
                                        <p:strVal val="visible"/>
                                      </p:to>
                                    </p:set>
                                    <p:animEffect transition="in" filter="wipe(left)">
                                      <p:cBhvr>
                                        <p:cTn id="37" dur="500"/>
                                        <p:tgtEl>
                                          <p:spTgt spid="66561">
                                            <p:oleChartEl type="series" lvl="4"/>
                                          </p:spTgt>
                                        </p:tgtEl>
                                      </p:cBhvr>
                                    </p:animEffect>
                                  </p:childTnLst>
                                </p:cTn>
                              </p:par>
                            </p:childTnLst>
                          </p:cTn>
                        </p:par>
                        <p:par>
                          <p:cTn id="38" fill="hold">
                            <p:stCondLst>
                              <p:cond delay="13500"/>
                            </p:stCondLst>
                            <p:childTnLst>
                              <p:par>
                                <p:cTn id="39" presetID="22" presetClass="entr" presetSubtype="8" fill="hold" grpId="0" nodeType="afterEffect">
                                  <p:stCondLst>
                                    <p:cond delay="1000"/>
                                  </p:stCondLst>
                                  <p:childTnLst>
                                    <p:set>
                                      <p:cBhvr>
                                        <p:cTn id="40" dur="1" fill="hold">
                                          <p:stCondLst>
                                            <p:cond delay="0"/>
                                          </p:stCondLst>
                                        </p:cTn>
                                        <p:tgtEl>
                                          <p:spTgt spid="66561">
                                            <p:oleChartEl type="series" lvl="5"/>
                                          </p:spTgt>
                                        </p:tgtEl>
                                        <p:attrNameLst>
                                          <p:attrName>style.visibility</p:attrName>
                                        </p:attrNameLst>
                                      </p:cBhvr>
                                      <p:to>
                                        <p:strVal val="visible"/>
                                      </p:to>
                                    </p:set>
                                    <p:animEffect transition="in" filter="wipe(left)">
                                      <p:cBhvr>
                                        <p:cTn id="41" dur="500"/>
                                        <p:tgtEl>
                                          <p:spTgt spid="66561">
                                            <p:oleChartEl type="series" lvl="5"/>
                                          </p:spTgt>
                                        </p:tgtEl>
                                      </p:cBhvr>
                                    </p:animEffect>
                                  </p:childTnLst>
                                </p:cTn>
                              </p:par>
                            </p:childTnLst>
                          </p:cTn>
                        </p:par>
                        <p:par>
                          <p:cTn id="42" fill="hold">
                            <p:stCondLst>
                              <p:cond delay="15000"/>
                            </p:stCondLst>
                            <p:childTnLst>
                              <p:par>
                                <p:cTn id="43" presetID="22" presetClass="entr" presetSubtype="8" fill="hold" grpId="0" nodeType="afterEffect">
                                  <p:stCondLst>
                                    <p:cond delay="1000"/>
                                  </p:stCondLst>
                                  <p:childTnLst>
                                    <p:set>
                                      <p:cBhvr>
                                        <p:cTn id="44" dur="1" fill="hold">
                                          <p:stCondLst>
                                            <p:cond delay="0"/>
                                          </p:stCondLst>
                                        </p:cTn>
                                        <p:tgtEl>
                                          <p:spTgt spid="66561">
                                            <p:oleChartEl type="series" lvl="6"/>
                                          </p:spTgt>
                                        </p:tgtEl>
                                        <p:attrNameLst>
                                          <p:attrName>style.visibility</p:attrName>
                                        </p:attrNameLst>
                                      </p:cBhvr>
                                      <p:to>
                                        <p:strVal val="visible"/>
                                      </p:to>
                                    </p:set>
                                    <p:animEffect transition="in" filter="wipe(left)">
                                      <p:cBhvr>
                                        <p:cTn id="45" dur="500"/>
                                        <p:tgtEl>
                                          <p:spTgt spid="66561">
                                            <p:oleChartEl type="series" lvl="6"/>
                                          </p:spTgt>
                                        </p:tgtEl>
                                      </p:cBhvr>
                                    </p:animEffect>
                                  </p:childTnLst>
                                </p:cTn>
                              </p:par>
                            </p:childTnLst>
                          </p:cTn>
                        </p:par>
                        <p:par>
                          <p:cTn id="46" fill="hold">
                            <p:stCondLst>
                              <p:cond delay="16500"/>
                            </p:stCondLst>
                            <p:childTnLst>
                              <p:par>
                                <p:cTn id="47" presetID="22" presetClass="entr" presetSubtype="8" fill="hold" grpId="0" nodeType="afterEffect">
                                  <p:stCondLst>
                                    <p:cond delay="1000"/>
                                  </p:stCondLst>
                                  <p:childTnLst>
                                    <p:set>
                                      <p:cBhvr>
                                        <p:cTn id="48" dur="1" fill="hold">
                                          <p:stCondLst>
                                            <p:cond delay="0"/>
                                          </p:stCondLst>
                                        </p:cTn>
                                        <p:tgtEl>
                                          <p:spTgt spid="66561">
                                            <p:oleChartEl type="series" lvl="7"/>
                                          </p:spTgt>
                                        </p:tgtEl>
                                        <p:attrNameLst>
                                          <p:attrName>style.visibility</p:attrName>
                                        </p:attrNameLst>
                                      </p:cBhvr>
                                      <p:to>
                                        <p:strVal val="visible"/>
                                      </p:to>
                                    </p:set>
                                    <p:animEffect transition="in" filter="wipe(left)">
                                      <p:cBhvr>
                                        <p:cTn id="49" dur="500"/>
                                        <p:tgtEl>
                                          <p:spTgt spid="66561">
                                            <p:oleChartEl type="series" lvl="7"/>
                                          </p:spTgt>
                                        </p:tgtEl>
                                      </p:cBhvr>
                                    </p:animEffect>
                                  </p:childTnLst>
                                </p:cTn>
                              </p:par>
                            </p:childTnLst>
                          </p:cTn>
                        </p:par>
                        <p:par>
                          <p:cTn id="50" fill="hold">
                            <p:stCondLst>
                              <p:cond delay="18000"/>
                            </p:stCondLst>
                            <p:childTnLst>
                              <p:par>
                                <p:cTn id="51" presetID="22" presetClass="entr" presetSubtype="8" fill="hold" grpId="0" nodeType="afterEffect">
                                  <p:stCondLst>
                                    <p:cond delay="1000"/>
                                  </p:stCondLst>
                                  <p:childTnLst>
                                    <p:set>
                                      <p:cBhvr>
                                        <p:cTn id="52" dur="1" fill="hold">
                                          <p:stCondLst>
                                            <p:cond delay="0"/>
                                          </p:stCondLst>
                                        </p:cTn>
                                        <p:tgtEl>
                                          <p:spTgt spid="66561">
                                            <p:oleChartEl type="series" lvl="8"/>
                                          </p:spTgt>
                                        </p:tgtEl>
                                        <p:attrNameLst>
                                          <p:attrName>style.visibility</p:attrName>
                                        </p:attrNameLst>
                                      </p:cBhvr>
                                      <p:to>
                                        <p:strVal val="visible"/>
                                      </p:to>
                                    </p:set>
                                    <p:animEffect transition="in" filter="wipe(left)">
                                      <p:cBhvr>
                                        <p:cTn id="53" dur="500"/>
                                        <p:tgtEl>
                                          <p:spTgt spid="66561">
                                            <p:oleChartEl type="series" lvl="8"/>
                                          </p:spTgt>
                                        </p:tgtEl>
                                      </p:cBhvr>
                                    </p:animEffect>
                                  </p:childTnLst>
                                </p:cTn>
                              </p:par>
                            </p:childTnLst>
                          </p:cTn>
                        </p:par>
                        <p:par>
                          <p:cTn id="54" fill="hold">
                            <p:stCondLst>
                              <p:cond delay="19500"/>
                            </p:stCondLst>
                            <p:childTnLst>
                              <p:par>
                                <p:cTn id="55" presetID="22" presetClass="entr" presetSubtype="8" fill="hold" grpId="0" nodeType="afterEffect">
                                  <p:stCondLst>
                                    <p:cond delay="1000"/>
                                  </p:stCondLst>
                                  <p:childTnLst>
                                    <p:set>
                                      <p:cBhvr>
                                        <p:cTn id="56" dur="1" fill="hold">
                                          <p:stCondLst>
                                            <p:cond delay="0"/>
                                          </p:stCondLst>
                                        </p:cTn>
                                        <p:tgtEl>
                                          <p:spTgt spid="66561">
                                            <p:oleChartEl type="series" lvl="9"/>
                                          </p:spTgt>
                                        </p:tgtEl>
                                        <p:attrNameLst>
                                          <p:attrName>style.visibility</p:attrName>
                                        </p:attrNameLst>
                                      </p:cBhvr>
                                      <p:to>
                                        <p:strVal val="visible"/>
                                      </p:to>
                                    </p:set>
                                    <p:animEffect transition="in" filter="wipe(left)">
                                      <p:cBhvr>
                                        <p:cTn id="57" dur="500"/>
                                        <p:tgtEl>
                                          <p:spTgt spid="66561">
                                            <p:oleChartEl type="series" lvl="9"/>
                                          </p:spTgt>
                                        </p:tgtEl>
                                      </p:cBhvr>
                                    </p:animEffect>
                                  </p:childTnLst>
                                </p:cTn>
                              </p:par>
                            </p:childTnLst>
                          </p:cTn>
                        </p:par>
                        <p:par>
                          <p:cTn id="58" fill="hold">
                            <p:stCondLst>
                              <p:cond delay="21000"/>
                            </p:stCondLst>
                            <p:childTnLst>
                              <p:par>
                                <p:cTn id="59" presetID="22" presetClass="entr" presetSubtype="8" fill="hold" grpId="0" nodeType="afterEffect">
                                  <p:stCondLst>
                                    <p:cond delay="1000"/>
                                  </p:stCondLst>
                                  <p:childTnLst>
                                    <p:set>
                                      <p:cBhvr>
                                        <p:cTn id="60" dur="1" fill="hold">
                                          <p:stCondLst>
                                            <p:cond delay="0"/>
                                          </p:stCondLst>
                                        </p:cTn>
                                        <p:tgtEl>
                                          <p:spTgt spid="66561">
                                            <p:oleChartEl type="series" lvl="10"/>
                                          </p:spTgt>
                                        </p:tgtEl>
                                        <p:attrNameLst>
                                          <p:attrName>style.visibility</p:attrName>
                                        </p:attrNameLst>
                                      </p:cBhvr>
                                      <p:to>
                                        <p:strVal val="visible"/>
                                      </p:to>
                                    </p:set>
                                    <p:animEffect transition="in" filter="wipe(left)">
                                      <p:cBhvr>
                                        <p:cTn id="61" dur="500"/>
                                        <p:tgtEl>
                                          <p:spTgt spid="66561">
                                            <p:oleChartEl type="series" lvl="10"/>
                                          </p:spTgt>
                                        </p:tgtEl>
                                      </p:cBhvr>
                                    </p:animEffect>
                                  </p:childTnLst>
                                </p:cTn>
                              </p:par>
                            </p:childTnLst>
                          </p:cTn>
                        </p:par>
                        <p:par>
                          <p:cTn id="62" fill="hold">
                            <p:stCondLst>
                              <p:cond delay="22500"/>
                            </p:stCondLst>
                            <p:childTnLst>
                              <p:par>
                                <p:cTn id="63" presetID="22" presetClass="entr" presetSubtype="8" fill="hold" grpId="0" nodeType="afterEffect">
                                  <p:stCondLst>
                                    <p:cond delay="1000"/>
                                  </p:stCondLst>
                                  <p:childTnLst>
                                    <p:set>
                                      <p:cBhvr>
                                        <p:cTn id="64" dur="1" fill="hold">
                                          <p:stCondLst>
                                            <p:cond delay="0"/>
                                          </p:stCondLst>
                                        </p:cTn>
                                        <p:tgtEl>
                                          <p:spTgt spid="66561">
                                            <p:oleChartEl type="series" lvl="11"/>
                                          </p:spTgt>
                                        </p:tgtEl>
                                        <p:attrNameLst>
                                          <p:attrName>style.visibility</p:attrName>
                                        </p:attrNameLst>
                                      </p:cBhvr>
                                      <p:to>
                                        <p:strVal val="visible"/>
                                      </p:to>
                                    </p:set>
                                    <p:animEffect transition="in" filter="wipe(left)">
                                      <p:cBhvr>
                                        <p:cTn id="65" dur="500"/>
                                        <p:tgtEl>
                                          <p:spTgt spid="66561">
                                            <p:oleChartEl type="series" lvl="11"/>
                                          </p:spTgt>
                                        </p:tgtEl>
                                      </p:cBhvr>
                                    </p:animEffect>
                                  </p:childTnLst>
                                </p:cTn>
                              </p:par>
                            </p:childTnLst>
                          </p:cTn>
                        </p:par>
                        <p:par>
                          <p:cTn id="66" fill="hold">
                            <p:stCondLst>
                              <p:cond delay="24000"/>
                            </p:stCondLst>
                            <p:childTnLst>
                              <p:par>
                                <p:cTn id="67" presetID="22" presetClass="entr" presetSubtype="8" fill="hold" grpId="0" nodeType="afterEffect">
                                  <p:stCondLst>
                                    <p:cond delay="1000"/>
                                  </p:stCondLst>
                                  <p:childTnLst>
                                    <p:set>
                                      <p:cBhvr>
                                        <p:cTn id="68" dur="1" fill="hold">
                                          <p:stCondLst>
                                            <p:cond delay="0"/>
                                          </p:stCondLst>
                                        </p:cTn>
                                        <p:tgtEl>
                                          <p:spTgt spid="66561">
                                            <p:oleChartEl type="series" lvl="12"/>
                                          </p:spTgt>
                                        </p:tgtEl>
                                        <p:attrNameLst>
                                          <p:attrName>style.visibility</p:attrName>
                                        </p:attrNameLst>
                                      </p:cBhvr>
                                      <p:to>
                                        <p:strVal val="visible"/>
                                      </p:to>
                                    </p:set>
                                    <p:animEffect transition="in" filter="wipe(left)">
                                      <p:cBhvr>
                                        <p:cTn id="69" dur="500"/>
                                        <p:tgtEl>
                                          <p:spTgt spid="66561">
                                            <p:oleChartEl type="series" lvl="12"/>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895" grpId="0" build="p" bldLvl="2" autoUpdateAnimBg="0" advAuto="2000"/>
      <p:bldOleChart spid="66561" grpId="0" bld="series"/>
      <p:bldP spid="37899" grpId="0" build="p" autoUpdateAnimBg="0" advAuto="200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DFB9F733-0346-4641-95A2-BF3C72DAAF8F}" type="slidenum">
              <a:rPr lang="el-GR"/>
              <a:pPr/>
              <a:t>7</a:t>
            </a:fld>
            <a:endParaRPr lang="el-GR"/>
          </a:p>
        </p:txBody>
      </p:sp>
      <p:sp>
        <p:nvSpPr>
          <p:cNvPr id="35842" name="Rectangle 2"/>
          <p:cNvSpPr>
            <a:spLocks noGrp="1" noChangeArrowheads="1"/>
          </p:cNvSpPr>
          <p:nvPr>
            <p:ph type="title"/>
          </p:nvPr>
        </p:nvSpPr>
        <p:spPr>
          <a:xfrm>
            <a:off x="1752600" y="609600"/>
            <a:ext cx="7239000" cy="914400"/>
          </a:xfrm>
        </p:spPr>
        <p:txBody>
          <a:bodyPr/>
          <a:lstStyle/>
          <a:p>
            <a:pPr algn="r"/>
            <a:r>
              <a:rPr lang="en-US" sz="2400" b="1">
                <a:solidFill>
                  <a:srgbClr val="0000FF"/>
                </a:solidFill>
              </a:rPr>
              <a:t>Phases of the Research</a:t>
            </a:r>
            <a:endParaRPr lang="el-GR" sz="2400" b="1">
              <a:solidFill>
                <a:srgbClr val="0000FF"/>
              </a:solidFill>
            </a:endParaRPr>
          </a:p>
        </p:txBody>
      </p:sp>
      <p:sp>
        <p:nvSpPr>
          <p:cNvPr id="35843" name="Rectangle 3"/>
          <p:cNvSpPr>
            <a:spLocks noGrp="1" noChangeArrowheads="1"/>
          </p:cNvSpPr>
          <p:nvPr>
            <p:ph type="body" idx="1"/>
          </p:nvPr>
        </p:nvSpPr>
        <p:spPr>
          <a:xfrm>
            <a:off x="1752600" y="1524000"/>
            <a:ext cx="7086600" cy="4038600"/>
          </a:xfrm>
        </p:spPr>
        <p:txBody>
          <a:bodyPr/>
          <a:lstStyle/>
          <a:p>
            <a:r>
              <a:rPr lang="en-US" sz="1800"/>
              <a:t>Artificial recharge of karstic aquifers may be a simple idea, but in fact, it requires a very thorough and interdisciplinary research, so that the method can be applied safely and with positive prospects. </a:t>
            </a:r>
          </a:p>
        </p:txBody>
      </p:sp>
      <p:graphicFrame>
        <p:nvGraphicFramePr>
          <p:cNvPr id="35844" name="Object 4"/>
          <p:cNvGraphicFramePr>
            <a:graphicFrameLocks noChangeAspect="1"/>
          </p:cNvGraphicFramePr>
          <p:nvPr/>
        </p:nvGraphicFramePr>
        <p:xfrm>
          <a:off x="685800" y="609600"/>
          <a:ext cx="288925" cy="533400"/>
        </p:xfrm>
        <a:graphic>
          <a:graphicData uri="http://schemas.openxmlformats.org/presentationml/2006/ole">
            <p:oleObj spid="_x0000_s35844" name="CorelDRAW" r:id="rId3" imgW="493560" imgH="911520" progId="CorelDRAW.Graphic.9">
              <p:embed/>
            </p:oleObj>
          </a:graphicData>
        </a:graphic>
      </p:graphicFrame>
      <p:sp>
        <p:nvSpPr>
          <p:cNvPr id="35845" name="Text Box 5"/>
          <p:cNvSpPr txBox="1">
            <a:spLocks noChangeArrowheads="1"/>
          </p:cNvSpPr>
          <p:nvPr/>
        </p:nvSpPr>
        <p:spPr bwMode="auto">
          <a:xfrm>
            <a:off x="420688" y="1143000"/>
            <a:ext cx="1027112" cy="822325"/>
          </a:xfrm>
          <a:prstGeom prst="rect">
            <a:avLst/>
          </a:prstGeom>
          <a:noFill/>
          <a:ln w="9525">
            <a:noFill/>
            <a:miter lim="800000"/>
            <a:headEnd/>
            <a:tailEnd/>
          </a:ln>
          <a:effectLst/>
        </p:spPr>
        <p:txBody>
          <a:bodyPr wrap="none">
            <a:spAutoFit/>
          </a:bodyPr>
          <a:lstStyle/>
          <a:p>
            <a:r>
              <a:rPr lang="en-US" sz="1200">
                <a:solidFill>
                  <a:srgbClr val="0000FF"/>
                </a:solidFill>
                <a:latin typeface="Tahoma" pitchFamily="34" charset="0"/>
              </a:rPr>
              <a:t>National</a:t>
            </a:r>
          </a:p>
          <a:p>
            <a:r>
              <a:rPr lang="en-US" sz="1200">
                <a:solidFill>
                  <a:srgbClr val="0000FF"/>
                </a:solidFill>
                <a:latin typeface="Tahoma" pitchFamily="34" charset="0"/>
              </a:rPr>
              <a:t>Kapodistrian</a:t>
            </a:r>
          </a:p>
          <a:p>
            <a:r>
              <a:rPr lang="en-US" sz="1200">
                <a:solidFill>
                  <a:srgbClr val="0000FF"/>
                </a:solidFill>
                <a:latin typeface="Tahoma" pitchFamily="34" charset="0"/>
              </a:rPr>
              <a:t>University of</a:t>
            </a:r>
          </a:p>
          <a:p>
            <a:r>
              <a:rPr lang="en-US" sz="1200">
                <a:solidFill>
                  <a:srgbClr val="0000FF"/>
                </a:solidFill>
                <a:latin typeface="Tahoma" pitchFamily="34" charset="0"/>
              </a:rPr>
              <a:t>Athens</a:t>
            </a:r>
            <a:endParaRPr lang="el-GR" sz="1200">
              <a:solidFill>
                <a:srgbClr val="0000FF"/>
              </a:solidFill>
              <a:latin typeface="Tahoma" pitchFamily="34" charset="0"/>
            </a:endParaRPr>
          </a:p>
        </p:txBody>
      </p:sp>
      <p:pic>
        <p:nvPicPr>
          <p:cNvPr id="35847" name="Picture 7" descr="E:\YPEGEO\Papers\Arizona-2001\PRESENTATION\ARTIFICIAL RECHARGE.jpg"/>
          <p:cNvPicPr>
            <a:picLocks noChangeAspect="1" noChangeArrowheads="1"/>
          </p:cNvPicPr>
          <p:nvPr/>
        </p:nvPicPr>
        <p:blipFill>
          <a:blip r:embed="rId4" cstate="print">
            <a:lum bright="-6000" contrast="30000"/>
          </a:blip>
          <a:srcRect/>
          <a:stretch>
            <a:fillRect/>
          </a:stretch>
        </p:blipFill>
        <p:spPr bwMode="auto">
          <a:xfrm>
            <a:off x="2819400" y="2763838"/>
            <a:ext cx="5181600" cy="3867150"/>
          </a:xfrm>
          <a:prstGeom prst="rect">
            <a:avLst/>
          </a:prstGeom>
          <a:noFill/>
        </p:spPr>
      </p:pic>
      <p:sp>
        <p:nvSpPr>
          <p:cNvPr id="35848" name="Rectangle 8"/>
          <p:cNvSpPr>
            <a:spLocks noChangeArrowheads="1"/>
          </p:cNvSpPr>
          <p:nvPr/>
        </p:nvSpPr>
        <p:spPr bwMode="auto">
          <a:xfrm>
            <a:off x="228600" y="3505200"/>
            <a:ext cx="1447800" cy="32924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l-GR" sz="1200">
                <a:solidFill>
                  <a:schemeClr val="folHlink"/>
                </a:solidFill>
                <a:latin typeface="Tahoma" pitchFamily="34" charset="0"/>
              </a:rPr>
              <a:t>Introduction</a:t>
            </a:r>
          </a:p>
          <a:p>
            <a:pPr>
              <a:spcBef>
                <a:spcPct val="50000"/>
              </a:spcBef>
            </a:pPr>
            <a:r>
              <a:rPr lang="en-US" sz="1200">
                <a:solidFill>
                  <a:schemeClr val="folHlink"/>
                </a:solidFill>
                <a:latin typeface="Tahoma" pitchFamily="34" charset="0"/>
              </a:rPr>
              <a:t>Water Shortage in Western Thessaly</a:t>
            </a:r>
            <a:endParaRPr lang="el-GR" sz="1200">
              <a:solidFill>
                <a:schemeClr val="folHlink"/>
              </a:solidFill>
              <a:latin typeface="Tahoma" pitchFamily="34" charset="0"/>
            </a:endParaRPr>
          </a:p>
          <a:p>
            <a:pPr>
              <a:spcBef>
                <a:spcPct val="50000"/>
              </a:spcBef>
            </a:pPr>
            <a:r>
              <a:rPr lang="en-US" sz="1200">
                <a:solidFill>
                  <a:srgbClr val="FFFF00"/>
                </a:solidFill>
                <a:latin typeface="Tahoma" pitchFamily="34" charset="0"/>
              </a:rPr>
              <a:t>Phases of the Research</a:t>
            </a:r>
          </a:p>
          <a:p>
            <a:pPr>
              <a:spcBef>
                <a:spcPct val="50000"/>
              </a:spcBef>
            </a:pPr>
            <a:r>
              <a:rPr lang="el-GR" sz="1200">
                <a:solidFill>
                  <a:schemeClr val="folHlink"/>
                </a:solidFill>
                <a:latin typeface="Tahoma" pitchFamily="34" charset="0"/>
              </a:rPr>
              <a:t>The karstic aquifer of Phylliion Mt.</a:t>
            </a:r>
          </a:p>
          <a:p>
            <a:pPr>
              <a:spcBef>
                <a:spcPct val="50000"/>
              </a:spcBef>
            </a:pPr>
            <a:r>
              <a:rPr lang="el-GR" sz="1200">
                <a:solidFill>
                  <a:schemeClr val="folHlink"/>
                </a:solidFill>
                <a:latin typeface="Tahoma" pitchFamily="34" charset="0"/>
              </a:rPr>
              <a:t>Prospects for artificial recharge</a:t>
            </a:r>
          </a:p>
          <a:p>
            <a:pPr>
              <a:spcBef>
                <a:spcPct val="50000"/>
              </a:spcBef>
            </a:pPr>
            <a:r>
              <a:rPr lang="el-GR" sz="1200">
                <a:solidFill>
                  <a:schemeClr val="folHlink"/>
                </a:solidFill>
                <a:latin typeface="Tahoma" pitchFamily="34" charset="0"/>
              </a:rPr>
              <a:t>Suggested works</a:t>
            </a:r>
          </a:p>
          <a:p>
            <a:pPr>
              <a:spcBef>
                <a:spcPct val="50000"/>
              </a:spcBef>
            </a:pPr>
            <a:r>
              <a:rPr lang="el-GR" sz="1200">
                <a:solidFill>
                  <a:schemeClr val="folHlink"/>
                </a:solidFill>
                <a:latin typeface="Tahoma" pitchFamily="34" charset="0"/>
              </a:rPr>
              <a:t>Conditions for the protection of the aquifer system</a:t>
            </a:r>
            <a:endParaRPr lang="en-US"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Conclusions</a:t>
            </a:r>
            <a:endParaRPr lang="el-GR" sz="1200">
              <a:solidFill>
                <a:schemeClr val="folHlink"/>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iterate type="wd">
                                    <p:tmPct val="100000"/>
                                  </p:iterate>
                                  <p:childTnLst>
                                    <p:set>
                                      <p:cBhvr>
                                        <p:cTn id="6" dur="1" fill="hold">
                                          <p:stCondLst>
                                            <p:cond delay="0"/>
                                          </p:stCondLst>
                                        </p:cTn>
                                        <p:tgtEl>
                                          <p:spTgt spid="35842"/>
                                        </p:tgtEl>
                                        <p:attrNameLst>
                                          <p:attrName>style.visibility</p:attrName>
                                        </p:attrNameLst>
                                      </p:cBhvr>
                                      <p:to>
                                        <p:strVal val="visible"/>
                                      </p:to>
                                    </p:set>
                                    <p:anim calcmode="lin" valueType="num">
                                      <p:cBhvr>
                                        <p:cTn id="7" dur="300" fill="hold"/>
                                        <p:tgtEl>
                                          <p:spTgt spid="35842"/>
                                        </p:tgtEl>
                                        <p:attrNameLst>
                                          <p:attrName>ppt_x</p:attrName>
                                        </p:attrNameLst>
                                      </p:cBhvr>
                                      <p:tavLst>
                                        <p:tav tm="0">
                                          <p:val>
                                            <p:strVal val="#ppt_x-#ppt_w/2"/>
                                          </p:val>
                                        </p:tav>
                                        <p:tav tm="100000">
                                          <p:val>
                                            <p:strVal val="#ppt_x"/>
                                          </p:val>
                                        </p:tav>
                                      </p:tavLst>
                                    </p:anim>
                                    <p:anim calcmode="lin" valueType="num">
                                      <p:cBhvr>
                                        <p:cTn id="8" dur="300" fill="hold"/>
                                        <p:tgtEl>
                                          <p:spTgt spid="35842"/>
                                        </p:tgtEl>
                                        <p:attrNameLst>
                                          <p:attrName>ppt_y</p:attrName>
                                        </p:attrNameLst>
                                      </p:cBhvr>
                                      <p:tavLst>
                                        <p:tav tm="0">
                                          <p:val>
                                            <p:strVal val="#ppt_y"/>
                                          </p:val>
                                        </p:tav>
                                        <p:tav tm="100000">
                                          <p:val>
                                            <p:strVal val="#ppt_y"/>
                                          </p:val>
                                        </p:tav>
                                      </p:tavLst>
                                    </p:anim>
                                    <p:anim calcmode="lin" valueType="num">
                                      <p:cBhvr>
                                        <p:cTn id="9" dur="300" fill="hold"/>
                                        <p:tgtEl>
                                          <p:spTgt spid="35842"/>
                                        </p:tgtEl>
                                        <p:attrNameLst>
                                          <p:attrName>ppt_w</p:attrName>
                                        </p:attrNameLst>
                                      </p:cBhvr>
                                      <p:tavLst>
                                        <p:tav tm="0">
                                          <p:val>
                                            <p:fltVal val="0"/>
                                          </p:val>
                                        </p:tav>
                                        <p:tav tm="100000">
                                          <p:val>
                                            <p:strVal val="#ppt_w"/>
                                          </p:val>
                                        </p:tav>
                                      </p:tavLst>
                                    </p:anim>
                                    <p:anim calcmode="lin" valueType="num">
                                      <p:cBhvr>
                                        <p:cTn id="10" dur="300" fill="hold"/>
                                        <p:tgtEl>
                                          <p:spTgt spid="35842"/>
                                        </p:tgtEl>
                                        <p:attrNameLst>
                                          <p:attrName>ppt_h</p:attrName>
                                        </p:attrNameLst>
                                      </p:cBhvr>
                                      <p:tavLst>
                                        <p:tav tm="0">
                                          <p:val>
                                            <p:strVal val="#ppt_h"/>
                                          </p:val>
                                        </p:tav>
                                        <p:tav tm="100000">
                                          <p:val>
                                            <p:strVal val="#ppt_h"/>
                                          </p:val>
                                        </p:tav>
                                      </p:tavLst>
                                    </p:anim>
                                  </p:childTnLst>
                                </p:cTn>
                              </p:par>
                            </p:childTnLst>
                          </p:cTn>
                        </p:par>
                        <p:par>
                          <p:cTn id="11" fill="hold">
                            <p:stCondLst>
                              <p:cond delay="1200"/>
                            </p:stCondLst>
                            <p:childTnLst>
                              <p:par>
                                <p:cTn id="12" presetID="9" presetClass="entr" presetSubtype="0" fill="hold" nodeType="afterEffect">
                                  <p:stCondLst>
                                    <p:cond delay="0"/>
                                  </p:stCondLst>
                                  <p:childTnLst>
                                    <p:set>
                                      <p:cBhvr>
                                        <p:cTn id="13" dur="1" fill="hold">
                                          <p:stCondLst>
                                            <p:cond delay="0"/>
                                          </p:stCondLst>
                                        </p:cTn>
                                        <p:tgtEl>
                                          <p:spTgt spid="35847"/>
                                        </p:tgtEl>
                                        <p:attrNameLst>
                                          <p:attrName>style.visibility</p:attrName>
                                        </p:attrNameLst>
                                      </p:cBhvr>
                                      <p:to>
                                        <p:strVal val="visible"/>
                                      </p:to>
                                    </p:set>
                                    <p:animEffect transition="in" filter="dissolve">
                                      <p:cBhvr>
                                        <p:cTn id="14" dur="500"/>
                                        <p:tgtEl>
                                          <p:spTgt spid="35847"/>
                                        </p:tgtEl>
                                      </p:cBhvr>
                                    </p:animEffect>
                                  </p:childTnLst>
                                </p:cTn>
                              </p:par>
                            </p:childTnLst>
                          </p:cTn>
                        </p:par>
                        <p:par>
                          <p:cTn id="15" fill="hold">
                            <p:stCondLst>
                              <p:cond delay="1700"/>
                            </p:stCondLst>
                            <p:childTnLst>
                              <p:par>
                                <p:cTn id="16" presetID="17" presetClass="entr" presetSubtype="1" fill="hold" grpId="0" nodeType="afterEffect">
                                  <p:stCondLst>
                                    <p:cond delay="2000"/>
                                  </p:stCondLst>
                                  <p:childTnLst>
                                    <p:set>
                                      <p:cBhvr>
                                        <p:cTn id="17" dur="1" fill="hold">
                                          <p:stCondLst>
                                            <p:cond delay="0"/>
                                          </p:stCondLst>
                                        </p:cTn>
                                        <p:tgtEl>
                                          <p:spTgt spid="35843">
                                            <p:txEl>
                                              <p:pRg st="0" end="0"/>
                                            </p:txEl>
                                          </p:spTgt>
                                        </p:tgtEl>
                                        <p:attrNameLst>
                                          <p:attrName>style.visibility</p:attrName>
                                        </p:attrNameLst>
                                      </p:cBhvr>
                                      <p:to>
                                        <p:strVal val="visible"/>
                                      </p:to>
                                    </p:set>
                                    <p:anim calcmode="lin" valueType="num">
                                      <p:cBhvr>
                                        <p:cTn id="18" dur="500" fill="hold"/>
                                        <p:tgtEl>
                                          <p:spTgt spid="35843">
                                            <p:txEl>
                                              <p:pRg st="0" end="0"/>
                                            </p:txEl>
                                          </p:spTgt>
                                        </p:tgtEl>
                                        <p:attrNameLst>
                                          <p:attrName>ppt_x</p:attrName>
                                        </p:attrNameLst>
                                      </p:cBhvr>
                                      <p:tavLst>
                                        <p:tav tm="0">
                                          <p:val>
                                            <p:strVal val="#ppt_x"/>
                                          </p:val>
                                        </p:tav>
                                        <p:tav tm="100000">
                                          <p:val>
                                            <p:strVal val="#ppt_x"/>
                                          </p:val>
                                        </p:tav>
                                      </p:tavLst>
                                    </p:anim>
                                    <p:anim calcmode="lin" valueType="num">
                                      <p:cBhvr>
                                        <p:cTn id="19" dur="500" fill="hold"/>
                                        <p:tgtEl>
                                          <p:spTgt spid="35843">
                                            <p:txEl>
                                              <p:pRg st="0" end="0"/>
                                            </p:txEl>
                                          </p:spTgt>
                                        </p:tgtEl>
                                        <p:attrNameLst>
                                          <p:attrName>ppt_y</p:attrName>
                                        </p:attrNameLst>
                                      </p:cBhvr>
                                      <p:tavLst>
                                        <p:tav tm="0">
                                          <p:val>
                                            <p:strVal val="#ppt_y-#ppt_h/2"/>
                                          </p:val>
                                        </p:tav>
                                        <p:tav tm="100000">
                                          <p:val>
                                            <p:strVal val="#ppt_y"/>
                                          </p:val>
                                        </p:tav>
                                      </p:tavLst>
                                    </p:anim>
                                    <p:anim calcmode="lin" valueType="num">
                                      <p:cBhvr>
                                        <p:cTn id="20" dur="500" fill="hold"/>
                                        <p:tgtEl>
                                          <p:spTgt spid="35843">
                                            <p:txEl>
                                              <p:pRg st="0" end="0"/>
                                            </p:txEl>
                                          </p:spTgt>
                                        </p:tgtEl>
                                        <p:attrNameLst>
                                          <p:attrName>ppt_w</p:attrName>
                                        </p:attrNameLst>
                                      </p:cBhvr>
                                      <p:tavLst>
                                        <p:tav tm="0">
                                          <p:val>
                                            <p:strVal val="#ppt_w"/>
                                          </p:val>
                                        </p:tav>
                                        <p:tav tm="100000">
                                          <p:val>
                                            <p:strVal val="#ppt_w"/>
                                          </p:val>
                                        </p:tav>
                                      </p:tavLst>
                                    </p:anim>
                                    <p:anim calcmode="lin" valueType="num">
                                      <p:cBhvr>
                                        <p:cTn id="21" dur="500" fill="hold"/>
                                        <p:tgtEl>
                                          <p:spTgt spid="35843">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2" grpId="0" autoUpdateAnimBg="0"/>
      <p:bldP spid="35843" grpId="0" build="p" bldLvl="2" autoUpdateAnimBg="0" advAuto="200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49DDB249-EB65-48D0-8D92-9C264FED2B59}" type="slidenum">
              <a:rPr lang="el-GR"/>
              <a:pPr/>
              <a:t>8</a:t>
            </a:fld>
            <a:endParaRPr lang="el-GR"/>
          </a:p>
        </p:txBody>
      </p:sp>
      <p:sp>
        <p:nvSpPr>
          <p:cNvPr id="6146" name="Rectangle 2"/>
          <p:cNvSpPr>
            <a:spLocks noGrp="1" noChangeArrowheads="1"/>
          </p:cNvSpPr>
          <p:nvPr>
            <p:ph type="title"/>
          </p:nvPr>
        </p:nvSpPr>
        <p:spPr>
          <a:xfrm>
            <a:off x="1752600" y="457200"/>
            <a:ext cx="7239000" cy="914400"/>
          </a:xfrm>
        </p:spPr>
        <p:txBody>
          <a:bodyPr/>
          <a:lstStyle/>
          <a:p>
            <a:pPr algn="r"/>
            <a:r>
              <a:rPr lang="en-US" sz="2400" b="1">
                <a:solidFill>
                  <a:srgbClr val="0000FF"/>
                </a:solidFill>
              </a:rPr>
              <a:t>Phases of the Research</a:t>
            </a:r>
            <a:endParaRPr lang="el-GR" sz="2400" b="1">
              <a:solidFill>
                <a:srgbClr val="0000FF"/>
              </a:solidFill>
            </a:endParaRPr>
          </a:p>
        </p:txBody>
      </p:sp>
      <p:sp>
        <p:nvSpPr>
          <p:cNvPr id="6147" name="Rectangle 3"/>
          <p:cNvSpPr>
            <a:spLocks noGrp="1" noChangeArrowheads="1"/>
          </p:cNvSpPr>
          <p:nvPr>
            <p:ph type="body" idx="1"/>
          </p:nvPr>
        </p:nvSpPr>
        <p:spPr>
          <a:xfrm>
            <a:off x="1752600" y="5410200"/>
            <a:ext cx="7086600" cy="1219200"/>
          </a:xfrm>
        </p:spPr>
        <p:txBody>
          <a:bodyPr/>
          <a:lstStyle/>
          <a:p>
            <a:r>
              <a:rPr lang="en-US" sz="1800"/>
              <a:t>View of the north part of the study area.</a:t>
            </a:r>
          </a:p>
        </p:txBody>
      </p:sp>
      <p:graphicFrame>
        <p:nvGraphicFramePr>
          <p:cNvPr id="6149" name="Object 5"/>
          <p:cNvGraphicFramePr>
            <a:graphicFrameLocks noChangeAspect="1"/>
          </p:cNvGraphicFramePr>
          <p:nvPr/>
        </p:nvGraphicFramePr>
        <p:xfrm>
          <a:off x="685800" y="609600"/>
          <a:ext cx="288925" cy="533400"/>
        </p:xfrm>
        <a:graphic>
          <a:graphicData uri="http://schemas.openxmlformats.org/presentationml/2006/ole">
            <p:oleObj spid="_x0000_s6149" name="CorelDRAW" r:id="rId3" imgW="493560" imgH="911520" progId="CorelDRAW.Graphic.9">
              <p:embed/>
            </p:oleObj>
          </a:graphicData>
        </a:graphic>
      </p:graphicFrame>
      <p:sp>
        <p:nvSpPr>
          <p:cNvPr id="6150" name="Text Box 6"/>
          <p:cNvSpPr txBox="1">
            <a:spLocks noChangeArrowheads="1"/>
          </p:cNvSpPr>
          <p:nvPr/>
        </p:nvSpPr>
        <p:spPr bwMode="auto">
          <a:xfrm>
            <a:off x="420688" y="1143000"/>
            <a:ext cx="1027112" cy="822325"/>
          </a:xfrm>
          <a:prstGeom prst="rect">
            <a:avLst/>
          </a:prstGeom>
          <a:noFill/>
          <a:ln w="9525">
            <a:noFill/>
            <a:miter lim="800000"/>
            <a:headEnd/>
            <a:tailEnd/>
          </a:ln>
          <a:effectLst/>
        </p:spPr>
        <p:txBody>
          <a:bodyPr wrap="none">
            <a:spAutoFit/>
          </a:bodyPr>
          <a:lstStyle/>
          <a:p>
            <a:r>
              <a:rPr lang="en-US" sz="1200">
                <a:solidFill>
                  <a:srgbClr val="0000FF"/>
                </a:solidFill>
                <a:latin typeface="Tahoma" pitchFamily="34" charset="0"/>
              </a:rPr>
              <a:t>National</a:t>
            </a:r>
          </a:p>
          <a:p>
            <a:r>
              <a:rPr lang="en-US" sz="1200">
                <a:solidFill>
                  <a:srgbClr val="0000FF"/>
                </a:solidFill>
                <a:latin typeface="Tahoma" pitchFamily="34" charset="0"/>
              </a:rPr>
              <a:t>Kapodistrian</a:t>
            </a:r>
          </a:p>
          <a:p>
            <a:r>
              <a:rPr lang="en-US" sz="1200">
                <a:solidFill>
                  <a:srgbClr val="0000FF"/>
                </a:solidFill>
                <a:latin typeface="Tahoma" pitchFamily="34" charset="0"/>
              </a:rPr>
              <a:t>University of</a:t>
            </a:r>
          </a:p>
          <a:p>
            <a:r>
              <a:rPr lang="en-US" sz="1200">
                <a:solidFill>
                  <a:srgbClr val="0000FF"/>
                </a:solidFill>
                <a:latin typeface="Tahoma" pitchFamily="34" charset="0"/>
              </a:rPr>
              <a:t>Athens</a:t>
            </a:r>
            <a:endParaRPr lang="el-GR" sz="1200">
              <a:solidFill>
                <a:srgbClr val="0000FF"/>
              </a:solidFill>
              <a:latin typeface="Tahoma" pitchFamily="34" charset="0"/>
            </a:endParaRPr>
          </a:p>
        </p:txBody>
      </p:sp>
      <p:pic>
        <p:nvPicPr>
          <p:cNvPr id="6151" name="Picture 7" descr="E:\YPEGEO\photos\foto7.jpg"/>
          <p:cNvPicPr>
            <a:picLocks noChangeAspect="1" noChangeArrowheads="1"/>
          </p:cNvPicPr>
          <p:nvPr/>
        </p:nvPicPr>
        <p:blipFill>
          <a:blip r:embed="rId4" cstate="print">
            <a:lum bright="6000" contrast="12000"/>
          </a:blip>
          <a:srcRect/>
          <a:stretch>
            <a:fillRect/>
          </a:stretch>
        </p:blipFill>
        <p:spPr bwMode="auto">
          <a:xfrm>
            <a:off x="2590800" y="1676400"/>
            <a:ext cx="5386388" cy="3565525"/>
          </a:xfrm>
          <a:prstGeom prst="rect">
            <a:avLst/>
          </a:prstGeom>
          <a:noFill/>
        </p:spPr>
      </p:pic>
      <p:sp>
        <p:nvSpPr>
          <p:cNvPr id="6153" name="Rectangle 9"/>
          <p:cNvSpPr>
            <a:spLocks noChangeArrowheads="1"/>
          </p:cNvSpPr>
          <p:nvPr/>
        </p:nvSpPr>
        <p:spPr bwMode="auto">
          <a:xfrm>
            <a:off x="228600" y="3505200"/>
            <a:ext cx="1447800" cy="32924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l-GR" sz="1200">
                <a:solidFill>
                  <a:schemeClr val="folHlink"/>
                </a:solidFill>
                <a:latin typeface="Tahoma" pitchFamily="34" charset="0"/>
              </a:rPr>
              <a:t>Introduction</a:t>
            </a:r>
          </a:p>
          <a:p>
            <a:pPr>
              <a:spcBef>
                <a:spcPct val="50000"/>
              </a:spcBef>
            </a:pPr>
            <a:r>
              <a:rPr lang="en-US" sz="1200">
                <a:solidFill>
                  <a:schemeClr val="folHlink"/>
                </a:solidFill>
                <a:latin typeface="Tahoma" pitchFamily="34" charset="0"/>
              </a:rPr>
              <a:t>Water Shortage in Western Thessaly</a:t>
            </a:r>
            <a:endParaRPr lang="el-GR" sz="1200">
              <a:solidFill>
                <a:schemeClr val="folHlink"/>
              </a:solidFill>
              <a:latin typeface="Tahoma" pitchFamily="34" charset="0"/>
            </a:endParaRPr>
          </a:p>
          <a:p>
            <a:pPr>
              <a:spcBef>
                <a:spcPct val="50000"/>
              </a:spcBef>
            </a:pPr>
            <a:r>
              <a:rPr lang="en-US" sz="1200">
                <a:solidFill>
                  <a:srgbClr val="FFFF00"/>
                </a:solidFill>
                <a:latin typeface="Tahoma" pitchFamily="34" charset="0"/>
              </a:rPr>
              <a:t>Phases of the Research</a:t>
            </a:r>
          </a:p>
          <a:p>
            <a:pPr>
              <a:spcBef>
                <a:spcPct val="50000"/>
              </a:spcBef>
            </a:pPr>
            <a:r>
              <a:rPr lang="el-GR" sz="1200">
                <a:solidFill>
                  <a:schemeClr val="folHlink"/>
                </a:solidFill>
                <a:latin typeface="Tahoma" pitchFamily="34" charset="0"/>
              </a:rPr>
              <a:t>The karstic aquifer of Phylliion Mt.</a:t>
            </a:r>
          </a:p>
          <a:p>
            <a:pPr>
              <a:spcBef>
                <a:spcPct val="50000"/>
              </a:spcBef>
            </a:pPr>
            <a:r>
              <a:rPr lang="el-GR" sz="1200">
                <a:solidFill>
                  <a:schemeClr val="folHlink"/>
                </a:solidFill>
                <a:latin typeface="Tahoma" pitchFamily="34" charset="0"/>
              </a:rPr>
              <a:t>Prospects for artificial recharge</a:t>
            </a:r>
          </a:p>
          <a:p>
            <a:pPr>
              <a:spcBef>
                <a:spcPct val="50000"/>
              </a:spcBef>
            </a:pPr>
            <a:r>
              <a:rPr lang="el-GR" sz="1200">
                <a:solidFill>
                  <a:schemeClr val="folHlink"/>
                </a:solidFill>
                <a:latin typeface="Tahoma" pitchFamily="34" charset="0"/>
              </a:rPr>
              <a:t>Suggested works</a:t>
            </a:r>
          </a:p>
          <a:p>
            <a:pPr>
              <a:spcBef>
                <a:spcPct val="50000"/>
              </a:spcBef>
            </a:pPr>
            <a:r>
              <a:rPr lang="el-GR" sz="1200">
                <a:solidFill>
                  <a:schemeClr val="folHlink"/>
                </a:solidFill>
                <a:latin typeface="Tahoma" pitchFamily="34" charset="0"/>
              </a:rPr>
              <a:t>Conditions for the protection of the aquifer system</a:t>
            </a:r>
            <a:endParaRPr lang="en-US"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Conclusions</a:t>
            </a:r>
            <a:endParaRPr lang="el-GR" sz="1200">
              <a:solidFill>
                <a:schemeClr val="folHlink"/>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nodeType="afterEffect">
                                  <p:stCondLst>
                                    <p:cond delay="0"/>
                                  </p:stCondLst>
                                  <p:childTnLst>
                                    <p:set>
                                      <p:cBhvr>
                                        <p:cTn id="6" dur="1" fill="hold">
                                          <p:stCondLst>
                                            <p:cond delay="0"/>
                                          </p:stCondLst>
                                        </p:cTn>
                                        <p:tgtEl>
                                          <p:spTgt spid="6151"/>
                                        </p:tgtEl>
                                        <p:attrNameLst>
                                          <p:attrName>style.visibility</p:attrName>
                                        </p:attrNameLst>
                                      </p:cBhvr>
                                      <p:to>
                                        <p:strVal val="visible"/>
                                      </p:to>
                                    </p:set>
                                    <p:animEffect transition="in" filter="randombar(vertical)">
                                      <p:cBhvr>
                                        <p:cTn id="7" dur="500"/>
                                        <p:tgtEl>
                                          <p:spTgt spid="6151"/>
                                        </p:tgtEl>
                                      </p:cBhvr>
                                    </p:animEffect>
                                  </p:childTnLst>
                                </p:cTn>
                              </p:par>
                            </p:childTnLst>
                          </p:cTn>
                        </p:par>
                        <p:par>
                          <p:cTn id="8" fill="hold">
                            <p:stCondLst>
                              <p:cond delay="500"/>
                            </p:stCondLst>
                            <p:childTnLst>
                              <p:par>
                                <p:cTn id="9" presetID="17" presetClass="entr" presetSubtype="1" fill="hold" grpId="0" nodeType="afterEffect">
                                  <p:stCondLst>
                                    <p:cond delay="2000"/>
                                  </p:stCondLst>
                                  <p:childTnLst>
                                    <p:set>
                                      <p:cBhvr>
                                        <p:cTn id="10" dur="1" fill="hold">
                                          <p:stCondLst>
                                            <p:cond delay="0"/>
                                          </p:stCondLst>
                                        </p:cTn>
                                        <p:tgtEl>
                                          <p:spTgt spid="6147">
                                            <p:txEl>
                                              <p:pRg st="0" end="0"/>
                                            </p:txEl>
                                          </p:spTgt>
                                        </p:tgtEl>
                                        <p:attrNameLst>
                                          <p:attrName>style.visibility</p:attrName>
                                        </p:attrNameLst>
                                      </p:cBhvr>
                                      <p:to>
                                        <p:strVal val="visible"/>
                                      </p:to>
                                    </p:set>
                                    <p:anim calcmode="lin" valueType="num">
                                      <p:cBhvr>
                                        <p:cTn id="11" dur="500" fill="hold"/>
                                        <p:tgtEl>
                                          <p:spTgt spid="6147">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6147">
                                            <p:txEl>
                                              <p:pRg st="0" end="0"/>
                                            </p:txEl>
                                          </p:spTgt>
                                        </p:tgtEl>
                                        <p:attrNameLst>
                                          <p:attrName>ppt_y</p:attrName>
                                        </p:attrNameLst>
                                      </p:cBhvr>
                                      <p:tavLst>
                                        <p:tav tm="0">
                                          <p:val>
                                            <p:strVal val="#ppt_y-#ppt_h/2"/>
                                          </p:val>
                                        </p:tav>
                                        <p:tav tm="100000">
                                          <p:val>
                                            <p:strVal val="#ppt_y"/>
                                          </p:val>
                                        </p:tav>
                                      </p:tavLst>
                                    </p:anim>
                                    <p:anim calcmode="lin" valueType="num">
                                      <p:cBhvr>
                                        <p:cTn id="13" dur="500" fill="hold"/>
                                        <p:tgtEl>
                                          <p:spTgt spid="6147">
                                            <p:txEl>
                                              <p:pRg st="0" end="0"/>
                                            </p:txEl>
                                          </p:spTgt>
                                        </p:tgtEl>
                                        <p:attrNameLst>
                                          <p:attrName>ppt_w</p:attrName>
                                        </p:attrNameLst>
                                      </p:cBhvr>
                                      <p:tavLst>
                                        <p:tav tm="0">
                                          <p:val>
                                            <p:strVal val="#ppt_w"/>
                                          </p:val>
                                        </p:tav>
                                        <p:tav tm="100000">
                                          <p:val>
                                            <p:strVal val="#ppt_w"/>
                                          </p:val>
                                        </p:tav>
                                      </p:tavLst>
                                    </p:anim>
                                    <p:anim calcmode="lin" valueType="num">
                                      <p:cBhvr>
                                        <p:cTn id="14" dur="500" fill="hold"/>
                                        <p:tgtEl>
                                          <p:spTgt spid="6147">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bldLvl="3" autoUpdateAnimBg="0" advAuto="2000"/>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fld id="{307D5C7A-433A-4976-871B-F64BF287F749}" type="slidenum">
              <a:rPr lang="el-GR"/>
              <a:pPr/>
              <a:t>9</a:t>
            </a:fld>
            <a:endParaRPr lang="el-GR"/>
          </a:p>
        </p:txBody>
      </p:sp>
      <p:sp>
        <p:nvSpPr>
          <p:cNvPr id="38914" name="Rectangle 2"/>
          <p:cNvSpPr>
            <a:spLocks noGrp="1" noChangeArrowheads="1"/>
          </p:cNvSpPr>
          <p:nvPr>
            <p:ph type="title"/>
          </p:nvPr>
        </p:nvSpPr>
        <p:spPr>
          <a:xfrm>
            <a:off x="1752600" y="457200"/>
            <a:ext cx="7239000" cy="914400"/>
          </a:xfrm>
        </p:spPr>
        <p:txBody>
          <a:bodyPr/>
          <a:lstStyle/>
          <a:p>
            <a:pPr algn="r"/>
            <a:r>
              <a:rPr lang="en-US" sz="2400" b="1">
                <a:solidFill>
                  <a:srgbClr val="0000FF"/>
                </a:solidFill>
              </a:rPr>
              <a:t>Phases of the Research</a:t>
            </a:r>
            <a:endParaRPr lang="el-GR" sz="2400" b="1">
              <a:solidFill>
                <a:srgbClr val="0000FF"/>
              </a:solidFill>
            </a:endParaRPr>
          </a:p>
        </p:txBody>
      </p:sp>
      <p:sp>
        <p:nvSpPr>
          <p:cNvPr id="38915" name="Rectangle 3"/>
          <p:cNvSpPr>
            <a:spLocks noGrp="1" noChangeArrowheads="1"/>
          </p:cNvSpPr>
          <p:nvPr>
            <p:ph type="body" idx="1"/>
          </p:nvPr>
        </p:nvSpPr>
        <p:spPr>
          <a:xfrm>
            <a:off x="5486400" y="4495800"/>
            <a:ext cx="3352800" cy="2133600"/>
          </a:xfrm>
        </p:spPr>
        <p:txBody>
          <a:bodyPr/>
          <a:lstStyle/>
          <a:p>
            <a:r>
              <a:rPr lang="en-US" sz="1800"/>
              <a:t>Hidden faults like this were discovered in the plains of the study area,  during the interpretation of </a:t>
            </a:r>
            <a:r>
              <a:rPr lang="en-US" sz="1800" b="1"/>
              <a:t>geological, hydrogeological and geophysical data</a:t>
            </a:r>
            <a:r>
              <a:rPr lang="en-US" sz="1800"/>
              <a:t>.</a:t>
            </a:r>
          </a:p>
        </p:txBody>
      </p:sp>
      <p:graphicFrame>
        <p:nvGraphicFramePr>
          <p:cNvPr id="38917" name="Object 5"/>
          <p:cNvGraphicFramePr>
            <a:graphicFrameLocks noChangeAspect="1"/>
          </p:cNvGraphicFramePr>
          <p:nvPr/>
        </p:nvGraphicFramePr>
        <p:xfrm>
          <a:off x="685800" y="609600"/>
          <a:ext cx="288925" cy="533400"/>
        </p:xfrm>
        <a:graphic>
          <a:graphicData uri="http://schemas.openxmlformats.org/presentationml/2006/ole">
            <p:oleObj spid="_x0000_s38917" name="CorelDRAW" r:id="rId3" imgW="493560" imgH="911520" progId="CorelDRAW.Graphic.9">
              <p:embed/>
            </p:oleObj>
          </a:graphicData>
        </a:graphic>
      </p:graphicFrame>
      <p:sp>
        <p:nvSpPr>
          <p:cNvPr id="38918" name="Text Box 6"/>
          <p:cNvSpPr txBox="1">
            <a:spLocks noChangeArrowheads="1"/>
          </p:cNvSpPr>
          <p:nvPr/>
        </p:nvSpPr>
        <p:spPr bwMode="auto">
          <a:xfrm>
            <a:off x="420688" y="1143000"/>
            <a:ext cx="1027112" cy="822325"/>
          </a:xfrm>
          <a:prstGeom prst="rect">
            <a:avLst/>
          </a:prstGeom>
          <a:noFill/>
          <a:ln w="9525">
            <a:noFill/>
            <a:miter lim="800000"/>
            <a:headEnd/>
            <a:tailEnd/>
          </a:ln>
          <a:effectLst/>
        </p:spPr>
        <p:txBody>
          <a:bodyPr wrap="none">
            <a:spAutoFit/>
          </a:bodyPr>
          <a:lstStyle/>
          <a:p>
            <a:r>
              <a:rPr lang="en-US" sz="1200">
                <a:solidFill>
                  <a:srgbClr val="0000FF"/>
                </a:solidFill>
                <a:latin typeface="Tahoma" pitchFamily="34" charset="0"/>
              </a:rPr>
              <a:t>National</a:t>
            </a:r>
          </a:p>
          <a:p>
            <a:r>
              <a:rPr lang="en-US" sz="1200">
                <a:solidFill>
                  <a:srgbClr val="0000FF"/>
                </a:solidFill>
                <a:latin typeface="Tahoma" pitchFamily="34" charset="0"/>
              </a:rPr>
              <a:t>Kapodistrian</a:t>
            </a:r>
          </a:p>
          <a:p>
            <a:r>
              <a:rPr lang="en-US" sz="1200">
                <a:solidFill>
                  <a:srgbClr val="0000FF"/>
                </a:solidFill>
                <a:latin typeface="Tahoma" pitchFamily="34" charset="0"/>
              </a:rPr>
              <a:t>University of</a:t>
            </a:r>
          </a:p>
          <a:p>
            <a:r>
              <a:rPr lang="en-US" sz="1200">
                <a:solidFill>
                  <a:srgbClr val="0000FF"/>
                </a:solidFill>
                <a:latin typeface="Tahoma" pitchFamily="34" charset="0"/>
              </a:rPr>
              <a:t>Athens</a:t>
            </a:r>
            <a:endParaRPr lang="el-GR" sz="1200">
              <a:solidFill>
                <a:srgbClr val="0000FF"/>
              </a:solidFill>
              <a:latin typeface="Tahoma" pitchFamily="34" charset="0"/>
            </a:endParaRPr>
          </a:p>
        </p:txBody>
      </p:sp>
      <p:pic>
        <p:nvPicPr>
          <p:cNvPr id="38921" name="Picture 9" descr="E:\YPEGEO\photos\slides\rigma.tif"/>
          <p:cNvPicPr>
            <a:picLocks noChangeAspect="1" noChangeArrowheads="1"/>
          </p:cNvPicPr>
          <p:nvPr/>
        </p:nvPicPr>
        <p:blipFill>
          <a:blip r:embed="rId4" cstate="print">
            <a:lum bright="24000" contrast="36000"/>
          </a:blip>
          <a:srcRect/>
          <a:stretch>
            <a:fillRect/>
          </a:stretch>
        </p:blipFill>
        <p:spPr bwMode="auto">
          <a:xfrm>
            <a:off x="1905000" y="1524000"/>
            <a:ext cx="3386138" cy="4953000"/>
          </a:xfrm>
          <a:prstGeom prst="rect">
            <a:avLst/>
          </a:prstGeom>
          <a:noFill/>
        </p:spPr>
      </p:pic>
      <p:sp>
        <p:nvSpPr>
          <p:cNvPr id="38923" name="Rectangle 11"/>
          <p:cNvSpPr>
            <a:spLocks noChangeArrowheads="1"/>
          </p:cNvSpPr>
          <p:nvPr/>
        </p:nvSpPr>
        <p:spPr bwMode="auto">
          <a:xfrm>
            <a:off x="228600" y="3505200"/>
            <a:ext cx="1447800" cy="3292475"/>
          </a:xfrm>
          <a:prstGeom prst="rect">
            <a:avLst/>
          </a:prstGeom>
          <a:noFill/>
          <a:ln w="9525">
            <a:noFill/>
            <a:miter lim="800000"/>
            <a:headEnd/>
            <a:tailEnd/>
          </a:ln>
          <a:effectLst>
            <a:outerShdw dist="35921" dir="2700000" algn="ctr" rotWithShape="0">
              <a:schemeClr val="tx1"/>
            </a:outerShdw>
          </a:effectLst>
        </p:spPr>
        <p:txBody>
          <a:bodyPr>
            <a:spAutoFit/>
          </a:bodyPr>
          <a:lstStyle/>
          <a:p>
            <a:pPr>
              <a:spcBef>
                <a:spcPct val="50000"/>
              </a:spcBef>
            </a:pPr>
            <a:r>
              <a:rPr lang="el-GR" sz="1200">
                <a:solidFill>
                  <a:schemeClr val="folHlink"/>
                </a:solidFill>
                <a:latin typeface="Tahoma" pitchFamily="34" charset="0"/>
              </a:rPr>
              <a:t>Introduction</a:t>
            </a:r>
          </a:p>
          <a:p>
            <a:pPr>
              <a:spcBef>
                <a:spcPct val="50000"/>
              </a:spcBef>
            </a:pPr>
            <a:r>
              <a:rPr lang="en-US" sz="1200">
                <a:solidFill>
                  <a:schemeClr val="folHlink"/>
                </a:solidFill>
                <a:latin typeface="Tahoma" pitchFamily="34" charset="0"/>
              </a:rPr>
              <a:t>Water Shortage in Western Thessaly</a:t>
            </a:r>
            <a:endParaRPr lang="el-GR" sz="1200">
              <a:solidFill>
                <a:schemeClr val="folHlink"/>
              </a:solidFill>
              <a:latin typeface="Tahoma" pitchFamily="34" charset="0"/>
            </a:endParaRPr>
          </a:p>
          <a:p>
            <a:pPr>
              <a:spcBef>
                <a:spcPct val="50000"/>
              </a:spcBef>
            </a:pPr>
            <a:r>
              <a:rPr lang="en-US" sz="1200">
                <a:solidFill>
                  <a:srgbClr val="FFFF00"/>
                </a:solidFill>
                <a:latin typeface="Tahoma" pitchFamily="34" charset="0"/>
              </a:rPr>
              <a:t>Phases of the Research</a:t>
            </a:r>
          </a:p>
          <a:p>
            <a:pPr>
              <a:spcBef>
                <a:spcPct val="50000"/>
              </a:spcBef>
            </a:pPr>
            <a:r>
              <a:rPr lang="el-GR" sz="1200">
                <a:solidFill>
                  <a:schemeClr val="folHlink"/>
                </a:solidFill>
                <a:latin typeface="Tahoma" pitchFamily="34" charset="0"/>
              </a:rPr>
              <a:t>The karstic aquifer of Phylliion Mt.</a:t>
            </a:r>
          </a:p>
          <a:p>
            <a:pPr>
              <a:spcBef>
                <a:spcPct val="50000"/>
              </a:spcBef>
            </a:pPr>
            <a:r>
              <a:rPr lang="el-GR" sz="1200">
                <a:solidFill>
                  <a:schemeClr val="folHlink"/>
                </a:solidFill>
                <a:latin typeface="Tahoma" pitchFamily="34" charset="0"/>
              </a:rPr>
              <a:t>Prospects for artificial recharge</a:t>
            </a:r>
          </a:p>
          <a:p>
            <a:pPr>
              <a:spcBef>
                <a:spcPct val="50000"/>
              </a:spcBef>
            </a:pPr>
            <a:r>
              <a:rPr lang="el-GR" sz="1200">
                <a:solidFill>
                  <a:schemeClr val="folHlink"/>
                </a:solidFill>
                <a:latin typeface="Tahoma" pitchFamily="34" charset="0"/>
              </a:rPr>
              <a:t>Suggested works</a:t>
            </a:r>
          </a:p>
          <a:p>
            <a:pPr>
              <a:spcBef>
                <a:spcPct val="50000"/>
              </a:spcBef>
            </a:pPr>
            <a:r>
              <a:rPr lang="el-GR" sz="1200">
                <a:solidFill>
                  <a:schemeClr val="folHlink"/>
                </a:solidFill>
                <a:latin typeface="Tahoma" pitchFamily="34" charset="0"/>
              </a:rPr>
              <a:t>Conditions for the protection of the aquifer system</a:t>
            </a:r>
            <a:endParaRPr lang="en-US" sz="1200">
              <a:solidFill>
                <a:schemeClr val="folHlink"/>
              </a:solidFill>
              <a:latin typeface="Tahoma" pitchFamily="34" charset="0"/>
            </a:endParaRPr>
          </a:p>
          <a:p>
            <a:pPr>
              <a:spcBef>
                <a:spcPct val="50000"/>
              </a:spcBef>
            </a:pPr>
            <a:r>
              <a:rPr lang="en-US" sz="1200">
                <a:solidFill>
                  <a:schemeClr val="folHlink"/>
                </a:solidFill>
                <a:latin typeface="Tahoma" pitchFamily="34" charset="0"/>
              </a:rPr>
              <a:t>Conclusions</a:t>
            </a:r>
            <a:endParaRPr lang="el-GR" sz="1200">
              <a:solidFill>
                <a:schemeClr val="folHlink"/>
              </a:solidFill>
              <a:latin typeface="Tahom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38921"/>
                                        </p:tgtEl>
                                        <p:attrNameLst>
                                          <p:attrName>style.visibility</p:attrName>
                                        </p:attrNameLst>
                                      </p:cBhvr>
                                      <p:to>
                                        <p:strVal val="visible"/>
                                      </p:to>
                                    </p:set>
                                    <p:animEffect transition="in" filter="randombar(vertical)">
                                      <p:cBhvr>
                                        <p:cTn id="7" dur="500"/>
                                        <p:tgtEl>
                                          <p:spTgt spid="38921"/>
                                        </p:tgtEl>
                                      </p:cBhvr>
                                    </p:animEffect>
                                  </p:childTnLst>
                                </p:cTn>
                              </p:par>
                            </p:childTnLst>
                          </p:cTn>
                        </p:par>
                        <p:par>
                          <p:cTn id="8" fill="hold">
                            <p:stCondLst>
                              <p:cond delay="500"/>
                            </p:stCondLst>
                            <p:childTnLst>
                              <p:par>
                                <p:cTn id="9" presetID="17" presetClass="entr" presetSubtype="1" fill="hold" grpId="0" nodeType="afterEffect">
                                  <p:stCondLst>
                                    <p:cond delay="2000"/>
                                  </p:stCondLst>
                                  <p:childTnLst>
                                    <p:set>
                                      <p:cBhvr>
                                        <p:cTn id="10" dur="1" fill="hold">
                                          <p:stCondLst>
                                            <p:cond delay="0"/>
                                          </p:stCondLst>
                                        </p:cTn>
                                        <p:tgtEl>
                                          <p:spTgt spid="38915">
                                            <p:txEl>
                                              <p:pRg st="0" end="0"/>
                                            </p:txEl>
                                          </p:spTgt>
                                        </p:tgtEl>
                                        <p:attrNameLst>
                                          <p:attrName>style.visibility</p:attrName>
                                        </p:attrNameLst>
                                      </p:cBhvr>
                                      <p:to>
                                        <p:strVal val="visible"/>
                                      </p:to>
                                    </p:set>
                                    <p:anim calcmode="lin" valueType="num">
                                      <p:cBhvr>
                                        <p:cTn id="11" dur="500" fill="hold"/>
                                        <p:tgtEl>
                                          <p:spTgt spid="38915">
                                            <p:txEl>
                                              <p:pRg st="0" end="0"/>
                                            </p:txEl>
                                          </p:spTgt>
                                        </p:tgtEl>
                                        <p:attrNameLst>
                                          <p:attrName>ppt_x</p:attrName>
                                        </p:attrNameLst>
                                      </p:cBhvr>
                                      <p:tavLst>
                                        <p:tav tm="0">
                                          <p:val>
                                            <p:strVal val="#ppt_x"/>
                                          </p:val>
                                        </p:tav>
                                        <p:tav tm="100000">
                                          <p:val>
                                            <p:strVal val="#ppt_x"/>
                                          </p:val>
                                        </p:tav>
                                      </p:tavLst>
                                    </p:anim>
                                    <p:anim calcmode="lin" valueType="num">
                                      <p:cBhvr>
                                        <p:cTn id="12" dur="500" fill="hold"/>
                                        <p:tgtEl>
                                          <p:spTgt spid="38915">
                                            <p:txEl>
                                              <p:pRg st="0" end="0"/>
                                            </p:txEl>
                                          </p:spTgt>
                                        </p:tgtEl>
                                        <p:attrNameLst>
                                          <p:attrName>ppt_y</p:attrName>
                                        </p:attrNameLst>
                                      </p:cBhvr>
                                      <p:tavLst>
                                        <p:tav tm="0">
                                          <p:val>
                                            <p:strVal val="#ppt_y-#ppt_h/2"/>
                                          </p:val>
                                        </p:tav>
                                        <p:tav tm="100000">
                                          <p:val>
                                            <p:strVal val="#ppt_y"/>
                                          </p:val>
                                        </p:tav>
                                      </p:tavLst>
                                    </p:anim>
                                    <p:anim calcmode="lin" valueType="num">
                                      <p:cBhvr>
                                        <p:cTn id="13" dur="500" fill="hold"/>
                                        <p:tgtEl>
                                          <p:spTgt spid="38915">
                                            <p:txEl>
                                              <p:pRg st="0" end="0"/>
                                            </p:txEl>
                                          </p:spTgt>
                                        </p:tgtEl>
                                        <p:attrNameLst>
                                          <p:attrName>ppt_w</p:attrName>
                                        </p:attrNameLst>
                                      </p:cBhvr>
                                      <p:tavLst>
                                        <p:tav tm="0">
                                          <p:val>
                                            <p:strVal val="#ppt_w"/>
                                          </p:val>
                                        </p:tav>
                                        <p:tav tm="100000">
                                          <p:val>
                                            <p:strVal val="#ppt_w"/>
                                          </p:val>
                                        </p:tav>
                                      </p:tavLst>
                                    </p:anim>
                                    <p:anim calcmode="lin" valueType="num">
                                      <p:cBhvr>
                                        <p:cTn id="14" dur="500" fill="hold"/>
                                        <p:tgtEl>
                                          <p:spTgt spid="38915">
                                            <p:txEl>
                                              <p:pRg st="0" end="0"/>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5" grpId="0" build="p" bldLvl="3" autoUpdateAnimBg="0" advAuto="2000"/>
    </p:bldLst>
  </p:timing>
</p:sld>
</file>

<file path=ppt/theme/theme1.xml><?xml version="1.0" encoding="utf-8"?>
<a:theme xmlns:a="http://schemas.openxmlformats.org/drawingml/2006/main" name="Προεπιλεγμένη σχεδίαση">
  <a:themeElements>
    <a:clrScheme name="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Προεπιλεγμένη σχεδίαση">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Προεπιλεγμένη σχεδίαση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Προεπιλεγμένη σχεδίαση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Προεπιλεγμένη σχεδίαση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Προεπιλεγμένη σχεδίαση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Προεπιλεγμένη σχεδίαση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Προεπιλεγμένη σχεδίαση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Προεπιλεγμένη σχεδίαση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910</TotalTime>
  <Words>3460</Words>
  <Application>Microsoft Office PowerPoint</Application>
  <PresentationFormat>On-screen Show (4:3)</PresentationFormat>
  <Paragraphs>530</Paragraphs>
  <Slides>32</Slides>
  <Notes>0</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2</vt:i4>
      </vt:variant>
      <vt:variant>
        <vt:lpstr>Slide Titles</vt:lpstr>
      </vt:variant>
      <vt:variant>
        <vt:i4>32</vt:i4>
      </vt:variant>
    </vt:vector>
  </HeadingPairs>
  <TitlesOfParts>
    <vt:vector size="37" baseType="lpstr">
      <vt:lpstr>Times New Roman</vt:lpstr>
      <vt:lpstr>Tahoma</vt:lpstr>
      <vt:lpstr>Προεπιλεγμένη σχεδίαση</vt:lpstr>
      <vt:lpstr>CorelDRAW 9.0 Graphic</vt:lpstr>
      <vt:lpstr>Γράφημα του Microsoft Excel</vt:lpstr>
      <vt:lpstr>ARTIFICIAL RECHARGE  OF THE UNDERGROUND KARSTIC AQUIFER  IN FARSALA AREA (THESSALY, CENTRAL GREECE)</vt:lpstr>
      <vt:lpstr>Introduction</vt:lpstr>
      <vt:lpstr>Introduction</vt:lpstr>
      <vt:lpstr>Introduction</vt:lpstr>
      <vt:lpstr>Introduction</vt:lpstr>
      <vt:lpstr>Water Shortage  in Western Thessaly</vt:lpstr>
      <vt:lpstr>Phases of the Research</vt:lpstr>
      <vt:lpstr>Phases of the Research</vt:lpstr>
      <vt:lpstr>Phases of the Research</vt:lpstr>
      <vt:lpstr>Phases of the Research</vt:lpstr>
      <vt:lpstr>Phases of the Research</vt:lpstr>
      <vt:lpstr>Phases of the Research</vt:lpstr>
      <vt:lpstr>Phases of the Research</vt:lpstr>
      <vt:lpstr>Phases of the Research</vt:lpstr>
      <vt:lpstr>Phases of the Research</vt:lpstr>
      <vt:lpstr>Phases of the Research</vt:lpstr>
      <vt:lpstr>Phases of the Research</vt:lpstr>
      <vt:lpstr>The karstic aquifer of Phylliion Mt.</vt:lpstr>
      <vt:lpstr>The karstic aquifer of Phylliion Mt.</vt:lpstr>
      <vt:lpstr>The karstic aquifer of Phylliion Mt.</vt:lpstr>
      <vt:lpstr>The karstic aquifer of Phylliion Mt.</vt:lpstr>
      <vt:lpstr>The karstic aquifer of Phylliion Mt.</vt:lpstr>
      <vt:lpstr>The karstic aquifer of Phylliion Mt.</vt:lpstr>
      <vt:lpstr>Prospects for Artificial Recharge</vt:lpstr>
      <vt:lpstr>Prospects for Artificial Recharge</vt:lpstr>
      <vt:lpstr>Suggested Works</vt:lpstr>
      <vt:lpstr>Suggested Works</vt:lpstr>
      <vt:lpstr>Suggested Works</vt:lpstr>
      <vt:lpstr>Conditions for the protection  of the aquifer system </vt:lpstr>
      <vt:lpstr>Conclusions </vt:lpstr>
      <vt:lpstr>Conclusions </vt:lpstr>
      <vt:lpstr>References</vt:lpstr>
    </vt:vector>
  </TitlesOfParts>
  <Company>UoA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HOLISTIC METHODOLOGY  FOR SUSTAINABLE WATER MANAGEMENT  IN KARSTIC CIRCUM-MEDITERRANEAN REGIONS</dc:title>
  <dc:creator>ILIAS MARIOLAKOS</dc:creator>
  <cp:lastModifiedBy>Manolis</cp:lastModifiedBy>
  <cp:revision>63</cp:revision>
  <dcterms:created xsi:type="dcterms:W3CDTF">2001-05-29T06:54:08Z</dcterms:created>
  <dcterms:modified xsi:type="dcterms:W3CDTF">2021-02-16T17:00:32Z</dcterms:modified>
</cp:coreProperties>
</file>