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81" r:id="rId7"/>
    <p:sldId id="282" r:id="rId8"/>
    <p:sldId id="29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63" r:id="rId20"/>
    <p:sldId id="273" r:id="rId21"/>
    <p:sldId id="272" r:id="rId22"/>
    <p:sldId id="274" r:id="rId23"/>
    <p:sldId id="275" r:id="rId24"/>
    <p:sldId id="276" r:id="rId25"/>
    <p:sldId id="277" r:id="rId26"/>
    <p:sldId id="279" r:id="rId27"/>
    <p:sldId id="278" r:id="rId28"/>
    <p:sldId id="280" r:id="rId29"/>
    <p:sldId id="283" r:id="rId30"/>
    <p:sldId id="291" r:id="rId31"/>
    <p:sldId id="284" r:id="rId32"/>
    <p:sldId id="285" r:id="rId33"/>
    <p:sldId id="286" r:id="rId34"/>
    <p:sldId id="287" r:id="rId35"/>
    <p:sldId id="288" r:id="rId36"/>
    <p:sldId id="289" r:id="rId37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3300"/>
    <a:srgbClr val="99FF99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4" autoAdjust="0"/>
  </p:normalViewPr>
  <p:slideViewPr>
    <p:cSldViewPr>
      <p:cViewPr varScale="1">
        <p:scale>
          <a:sx n="153" d="100"/>
          <a:sy n="153" d="100"/>
        </p:scale>
        <p:origin x="-22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388D8668-A035-44AF-A36E-164B78B6D0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27D05-1A28-4878-8C40-083CE5F73A6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95AB9-68E2-4B5F-9CD1-49D24D25803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B59A9-F16A-4F9C-99CB-81DE9CBD470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125538"/>
            <a:ext cx="4038600" cy="50006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2F8F-A5D8-4008-A12B-AAE08050E1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9A003-0AC1-4FBA-8282-463F5825457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9CC0-E3C9-4447-9D43-98332ED3F27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FB3C1-9D82-4699-B7B8-D7880940945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5E60B-6863-42BB-B598-A15BF5E9554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0AE93-E153-4FD6-B44C-2F5F16406CA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4A9D-09CE-44B7-9D46-A0D877965A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FEF36-1F98-4F5F-9757-564DAFAB5F3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160C-17DA-4F3A-BA9D-8500E2C467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47"/>
            </a:gs>
            <a:gs pos="50000">
              <a:schemeClr val="accent2"/>
            </a:gs>
            <a:gs pos="100000">
              <a:srgbClr val="1818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 w="9525">
            <a:solidFill>
              <a:srgbClr val="99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99FF99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9FF99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9FF99"/>
                </a:solidFill>
              </a:defRPr>
            </a:lvl1pPr>
          </a:lstStyle>
          <a:p>
            <a:pPr>
              <a:defRPr/>
            </a:pPr>
            <a:fld id="{3E46E6EB-BF8E-4E63-AF7F-F8B2A312180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Bar/>
  </p:transition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FF9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FF99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FF99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FF99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FF99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99FF99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99FF99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99FF99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99FF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defRPr sz="2000">
          <a:solidFill>
            <a:srgbClr val="99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har char="–"/>
        <a:defRPr>
          <a:solidFill>
            <a:srgbClr val="99FF99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har char="•"/>
        <a:defRPr sz="1600">
          <a:solidFill>
            <a:srgbClr val="99FF99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har char="–"/>
        <a:defRPr sz="1400">
          <a:solidFill>
            <a:srgbClr val="99FF99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har char="»"/>
        <a:defRPr sz="1400">
          <a:solidFill>
            <a:srgbClr val="99FF99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har char="»"/>
        <a:defRPr sz="1400">
          <a:solidFill>
            <a:srgbClr val="99FF99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har char="»"/>
        <a:defRPr sz="1400">
          <a:solidFill>
            <a:srgbClr val="99FF99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har char="»"/>
        <a:defRPr sz="1400">
          <a:solidFill>
            <a:srgbClr val="99FF99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har char="»"/>
        <a:defRPr sz="1400">
          <a:solidFill>
            <a:srgbClr val="99FF99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0763E0-9995-4707-87F6-4A9D99E094A7}" type="slidenum">
              <a:rPr lang="el-GR" smtClean="0"/>
              <a:pPr/>
              <a:t>1</a:t>
            </a:fld>
            <a:endParaRPr lang="el-GR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sz="2000" b="0" smtClean="0"/>
              <a:t>Έλεγχος </a:t>
            </a:r>
            <a:r>
              <a:rPr lang="el-GR" sz="2000" b="0" dirty="0" smtClean="0"/>
              <a:t>ομογένειας βροχομετρικών δεδομένων</a:t>
            </a:r>
            <a:br>
              <a:rPr lang="el-GR" sz="2000" b="0" dirty="0" smtClean="0"/>
            </a:br>
            <a:r>
              <a:rPr lang="el-GR" sz="2000" b="0" dirty="0" smtClean="0"/>
              <a:t>Ομογενοποίηση και μεγιστοποίηση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3933825"/>
            <a:ext cx="6369050" cy="1752600"/>
          </a:xfrm>
        </p:spPr>
        <p:txBody>
          <a:bodyPr/>
          <a:lstStyle/>
          <a:p>
            <a:pPr algn="r" eaLnBrk="1" hangingPunct="1"/>
            <a:r>
              <a:rPr lang="el-GR" smtClean="0"/>
              <a:t>Εμμ. Ανδρεαδάκης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71DB02-77A5-4D98-BDCE-16C03C4BD510}" type="slidenum">
              <a:rPr lang="el-GR" smtClean="0"/>
              <a:pPr/>
              <a:t>10</a:t>
            </a:fld>
            <a:endParaRPr lang="el-GR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Μέθοδος της διπλής αθροιστικής καμπύλης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Διπλή αθροιστική καμπύλη είναι:</a:t>
            </a:r>
          </a:p>
          <a:p>
            <a:pPr lvl="1" eaLnBrk="1" hangingPunct="1"/>
            <a:r>
              <a:rPr lang="el-GR" smtClean="0"/>
              <a:t>η απεικόνιση σε </a:t>
            </a:r>
            <a:r>
              <a:rPr lang="el-GR" b="1" u="sng" smtClean="0"/>
              <a:t>γράφημα</a:t>
            </a:r>
          </a:p>
          <a:p>
            <a:pPr lvl="1" eaLnBrk="1" hangingPunct="1"/>
            <a:r>
              <a:rPr lang="el-GR" smtClean="0"/>
              <a:t>με άξονες κοινής αριθμητικής διαβάθμισης</a:t>
            </a:r>
          </a:p>
          <a:p>
            <a:pPr lvl="1" eaLnBrk="1" hangingPunct="1"/>
            <a:r>
              <a:rPr lang="el-GR" b="1" u="sng" smtClean="0"/>
              <a:t>της σημειοσειράς</a:t>
            </a:r>
            <a:r>
              <a:rPr lang="el-GR" smtClean="0"/>
              <a:t> που προκύπτει από τα </a:t>
            </a:r>
            <a:r>
              <a:rPr lang="el-GR" b="1" u="sng" smtClean="0"/>
              <a:t>διαδοχικά ύψη βροχής δύο σταθμών</a:t>
            </a:r>
          </a:p>
          <a:p>
            <a:pPr lvl="1" eaLnBrk="1" hangingPunct="1"/>
            <a:r>
              <a:rPr lang="el-GR" smtClean="0"/>
              <a:t>αφού τα ύψη βροχής μετατραπούν </a:t>
            </a:r>
            <a:r>
              <a:rPr lang="el-GR" b="1" u="sng" smtClean="0"/>
              <a:t>σε αθροιστικές σειρές</a:t>
            </a:r>
            <a:r>
              <a:rPr lang="el-GR" smtClean="0"/>
              <a:t>.</a:t>
            </a:r>
          </a:p>
          <a:p>
            <a:pPr eaLnBrk="1" hangingPunct="1"/>
            <a:r>
              <a:rPr lang="el-GR" smtClean="0"/>
              <a:t>Ο </a:t>
            </a:r>
            <a:r>
              <a:rPr lang="el-GR" b="1" u="sng" smtClean="0"/>
              <a:t>άξονας Σ</a:t>
            </a:r>
            <a:r>
              <a:rPr lang="en-US" b="1" u="sng" smtClean="0"/>
              <a:t>x</a:t>
            </a:r>
            <a:r>
              <a:rPr lang="el-GR" smtClean="0"/>
              <a:t> (τετμημένες) αναφέρεται </a:t>
            </a:r>
          </a:p>
          <a:p>
            <a:pPr lvl="1" eaLnBrk="1" hangingPunct="1"/>
            <a:r>
              <a:rPr lang="el-GR" smtClean="0"/>
              <a:t>στο αθροιστικό ύψος βροχής ενός βρ. σταθμού βάσης (</a:t>
            </a:r>
            <a:r>
              <a:rPr lang="el-GR" b="1" u="sng" smtClean="0"/>
              <a:t>με διαπιστωμένη συνέπεια μετρήσεων</a:t>
            </a:r>
            <a:r>
              <a:rPr lang="el-GR" smtClean="0"/>
              <a:t>).</a:t>
            </a:r>
          </a:p>
          <a:p>
            <a:pPr eaLnBrk="1" hangingPunct="1"/>
            <a:r>
              <a:rPr lang="el-GR" smtClean="0"/>
              <a:t>Ο </a:t>
            </a:r>
            <a:r>
              <a:rPr lang="el-GR" b="1" u="sng" smtClean="0"/>
              <a:t>άξονας Σ</a:t>
            </a:r>
            <a:r>
              <a:rPr lang="en-US" b="1" u="sng" smtClean="0"/>
              <a:t>y</a:t>
            </a:r>
            <a:r>
              <a:rPr lang="el-GR" smtClean="0"/>
              <a:t> αναφέρεται </a:t>
            </a:r>
          </a:p>
          <a:p>
            <a:pPr lvl="1" eaLnBrk="1" hangingPunct="1"/>
            <a:r>
              <a:rPr lang="el-GR" smtClean="0"/>
              <a:t>στο αθροιστικό ύψος βροχής του </a:t>
            </a:r>
            <a:r>
              <a:rPr lang="el-GR" b="1" u="sng" smtClean="0"/>
              <a:t>υπό έλεγχο σταθμού</a:t>
            </a:r>
            <a:r>
              <a:rPr lang="el-GR" smtClean="0"/>
              <a:t>.</a:t>
            </a:r>
          </a:p>
          <a:p>
            <a:pPr lvl="1" eaLnBrk="1" hangingPunct="1"/>
            <a:endParaRPr lang="el-GR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B16A59-4EC3-4411-91F0-BC2788EA9ABE}" type="slidenum">
              <a:rPr lang="el-GR" smtClean="0"/>
              <a:pPr/>
              <a:t>11</a:t>
            </a:fld>
            <a:endParaRPr lang="el-GR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Κατασκευή της διπλής αθροιστικής καμπύλης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 cstate="print"/>
          <a:srcRect t="2159" r="59824" b="33047"/>
          <a:stretch>
            <a:fillRect/>
          </a:stretch>
        </p:blipFill>
        <p:spPr bwMode="auto">
          <a:xfrm>
            <a:off x="468313" y="1084263"/>
            <a:ext cx="51831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7"/>
          <p:cNvSpPr>
            <a:spLocks/>
          </p:cNvSpPr>
          <p:nvPr/>
        </p:nvSpPr>
        <p:spPr bwMode="auto">
          <a:xfrm>
            <a:off x="395288" y="1658938"/>
            <a:ext cx="1220787" cy="690562"/>
          </a:xfrm>
          <a:prstGeom prst="borderCallout1">
            <a:avLst>
              <a:gd name="adj1" fmla="val 16551"/>
              <a:gd name="adj2" fmla="val 106241"/>
              <a:gd name="adj3" fmla="val 131264"/>
              <a:gd name="adj4" fmla="val 135630"/>
            </a:avLst>
          </a:prstGeom>
          <a:solidFill>
            <a:srgbClr val="FFCC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200" b="1"/>
              <a:t>Ετήσιο Ύψος </a:t>
            </a:r>
          </a:p>
          <a:p>
            <a:pPr algn="ctr"/>
            <a:r>
              <a:rPr lang="el-GR" sz="1200" b="1"/>
              <a:t>Βροχής</a:t>
            </a:r>
          </a:p>
          <a:p>
            <a:pPr algn="ctr"/>
            <a:r>
              <a:rPr lang="el-GR" sz="1200" b="1"/>
              <a:t>Σταθμού Α</a:t>
            </a:r>
          </a:p>
        </p:txBody>
      </p:sp>
      <p:sp>
        <p:nvSpPr>
          <p:cNvPr id="12294" name="AutoShape 8"/>
          <p:cNvSpPr>
            <a:spLocks/>
          </p:cNvSpPr>
          <p:nvPr/>
        </p:nvSpPr>
        <p:spPr bwMode="auto">
          <a:xfrm>
            <a:off x="2411413" y="1412875"/>
            <a:ext cx="1220787" cy="863600"/>
          </a:xfrm>
          <a:prstGeom prst="borderCallout1">
            <a:avLst>
              <a:gd name="adj1" fmla="val 13236"/>
              <a:gd name="adj2" fmla="val 106241"/>
              <a:gd name="adj3" fmla="val 129963"/>
              <a:gd name="adj4" fmla="val 135630"/>
            </a:avLst>
          </a:prstGeom>
          <a:solidFill>
            <a:srgbClr val="FFCC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200" b="1"/>
              <a:t>Αθροιστικό Ετήσιο Ύψος </a:t>
            </a:r>
          </a:p>
          <a:p>
            <a:pPr algn="ctr"/>
            <a:r>
              <a:rPr lang="el-GR" sz="1200" b="1"/>
              <a:t>Βροχής</a:t>
            </a:r>
          </a:p>
          <a:p>
            <a:pPr algn="ctr"/>
            <a:r>
              <a:rPr lang="el-GR" sz="1200" b="1"/>
              <a:t>Σταθμού </a:t>
            </a:r>
            <a:r>
              <a:rPr lang="en-US" sz="1200" b="1"/>
              <a:t>A</a:t>
            </a:r>
            <a:endParaRPr lang="el-GR" sz="1200" b="1"/>
          </a:p>
        </p:txBody>
      </p:sp>
      <p:sp>
        <p:nvSpPr>
          <p:cNvPr id="12295" name="Oval 10"/>
          <p:cNvSpPr>
            <a:spLocks noChangeArrowheads="1"/>
          </p:cNvSpPr>
          <p:nvPr/>
        </p:nvSpPr>
        <p:spPr bwMode="auto">
          <a:xfrm>
            <a:off x="1692275" y="3068638"/>
            <a:ext cx="719138" cy="28892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96" name="Oval 11"/>
          <p:cNvSpPr>
            <a:spLocks noChangeArrowheads="1"/>
          </p:cNvSpPr>
          <p:nvPr/>
        </p:nvSpPr>
        <p:spPr bwMode="auto">
          <a:xfrm>
            <a:off x="3779838" y="2924175"/>
            <a:ext cx="504825" cy="217488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97" name="Oval 12"/>
          <p:cNvSpPr>
            <a:spLocks noChangeArrowheads="1"/>
          </p:cNvSpPr>
          <p:nvPr/>
        </p:nvSpPr>
        <p:spPr bwMode="auto">
          <a:xfrm>
            <a:off x="3779838" y="3068638"/>
            <a:ext cx="504825" cy="217487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98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5724525" y="1125538"/>
            <a:ext cx="2962275" cy="5000625"/>
          </a:xfrm>
          <a:noFill/>
        </p:spPr>
        <p:txBody>
          <a:bodyPr/>
          <a:lstStyle/>
          <a:p>
            <a:pPr eaLnBrk="1" hangingPunct="1"/>
            <a:r>
              <a:rPr lang="el-GR" sz="1600" smtClean="0"/>
              <a:t>Εγγράφουμε σε λογιστικό φύλλο (π.χ. </a:t>
            </a:r>
            <a:r>
              <a:rPr lang="en-US" sz="1600" smtClean="0"/>
              <a:t>Excel)</a:t>
            </a:r>
            <a:r>
              <a:rPr lang="el-GR" sz="1600" smtClean="0"/>
              <a:t> </a:t>
            </a:r>
            <a:r>
              <a:rPr lang="el-GR" sz="1600" b="1" smtClean="0"/>
              <a:t>τα έτη</a:t>
            </a:r>
            <a:r>
              <a:rPr lang="el-GR" sz="1600" smtClean="0"/>
              <a:t> και </a:t>
            </a:r>
            <a:r>
              <a:rPr lang="el-GR" sz="1600" b="1" smtClean="0"/>
              <a:t>τα ετήσια ύψη βροχής</a:t>
            </a:r>
            <a:r>
              <a:rPr lang="el-GR" sz="1600" smtClean="0"/>
              <a:t> κάθε σταθμού, σε διπλανές στήλες.</a:t>
            </a:r>
          </a:p>
          <a:p>
            <a:pPr lvl="1" eaLnBrk="1" hangingPunct="1"/>
            <a:r>
              <a:rPr lang="el-GR" sz="1400" smtClean="0"/>
              <a:t>Σταθμός Α</a:t>
            </a:r>
          </a:p>
          <a:p>
            <a:pPr lvl="1" eaLnBrk="1" hangingPunct="1"/>
            <a:r>
              <a:rPr lang="el-GR" sz="1400" smtClean="0"/>
              <a:t>Σταθμός Β</a:t>
            </a:r>
          </a:p>
          <a:p>
            <a:pPr lvl="1" eaLnBrk="1" hangingPunct="1"/>
            <a:r>
              <a:rPr lang="el-GR" sz="1400" smtClean="0"/>
              <a:t>κ.λπ.</a:t>
            </a:r>
          </a:p>
          <a:p>
            <a:pPr eaLnBrk="1" hangingPunct="1"/>
            <a:r>
              <a:rPr lang="el-GR" sz="1600" smtClean="0"/>
              <a:t>Σε επόμενες στήλες υπολογίζουμε το </a:t>
            </a:r>
            <a:r>
              <a:rPr lang="el-GR" sz="1600" b="1" smtClean="0"/>
              <a:t>αθροιστικό ετήσιο ύψος</a:t>
            </a:r>
            <a:r>
              <a:rPr lang="el-GR" sz="1600" smtClean="0"/>
              <a:t> </a:t>
            </a:r>
            <a:r>
              <a:rPr lang="el-GR" sz="1600" b="1" smtClean="0"/>
              <a:t>βροχής</a:t>
            </a:r>
            <a:r>
              <a:rPr lang="el-GR" sz="1600" smtClean="0"/>
              <a:t> κάθε σταθμού (ύψος βροχής έτους + άθροισμα προηγουμένων)</a:t>
            </a:r>
          </a:p>
          <a:p>
            <a:pPr lvl="1" eaLnBrk="1" hangingPunct="1"/>
            <a:r>
              <a:rPr lang="el-GR" sz="1400" smtClean="0"/>
              <a:t>ΣΑ</a:t>
            </a:r>
          </a:p>
          <a:p>
            <a:pPr lvl="1" eaLnBrk="1" hangingPunct="1"/>
            <a:r>
              <a:rPr lang="el-GR" sz="1400" smtClean="0"/>
              <a:t>ΣΒ</a:t>
            </a:r>
          </a:p>
          <a:p>
            <a:pPr lvl="1" eaLnBrk="1" hangingPunct="1"/>
            <a:r>
              <a:rPr lang="el-GR" sz="1400" smtClean="0"/>
              <a:t>κ.λπ.</a:t>
            </a:r>
          </a:p>
          <a:p>
            <a:pPr eaLnBrk="1" hangingPunct="1"/>
            <a:endParaRPr lang="el-GR" sz="1600" smtClean="0"/>
          </a:p>
          <a:p>
            <a:pPr lvl="1" eaLnBrk="1" hangingPunct="1"/>
            <a:endParaRPr lang="el-GR" sz="1400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23FD30-CCE0-4BC3-9BEB-83E6CB30A468}" type="slidenum">
              <a:rPr lang="el-GR" smtClean="0"/>
              <a:pPr/>
              <a:t>12</a:t>
            </a:fld>
            <a:endParaRPr lang="el-GR" smtClean="0"/>
          </a:p>
        </p:txBody>
      </p:sp>
      <p:pic>
        <p:nvPicPr>
          <p:cNvPr id="13315" name="Picture 10"/>
          <p:cNvPicPr>
            <a:picLocks noChangeAspect="1" noChangeArrowheads="1"/>
          </p:cNvPicPr>
          <p:nvPr/>
        </p:nvPicPr>
        <p:blipFill>
          <a:blip r:embed="rId2" cstate="print"/>
          <a:srcRect l="30605" t="2159" r="37897" b="33047"/>
          <a:stretch>
            <a:fillRect/>
          </a:stretch>
        </p:blipFill>
        <p:spPr bwMode="auto">
          <a:xfrm>
            <a:off x="611188" y="981075"/>
            <a:ext cx="451485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000" smtClean="0"/>
              <a:t>Κατασκευή της διπλής αθροιστικής καμπύλης (γράφημα)</a:t>
            </a:r>
          </a:p>
        </p:txBody>
      </p:sp>
      <p:sp>
        <p:nvSpPr>
          <p:cNvPr id="13317" name="AutoShape 4"/>
          <p:cNvSpPr>
            <a:spLocks/>
          </p:cNvSpPr>
          <p:nvPr/>
        </p:nvSpPr>
        <p:spPr bwMode="auto">
          <a:xfrm>
            <a:off x="900113" y="2278063"/>
            <a:ext cx="1220787" cy="503237"/>
          </a:xfrm>
          <a:prstGeom prst="borderCallout1">
            <a:avLst>
              <a:gd name="adj1" fmla="val 22713"/>
              <a:gd name="adj2" fmla="val -6241"/>
              <a:gd name="adj3" fmla="val -185806"/>
              <a:gd name="adj4" fmla="val -8060"/>
            </a:avLst>
          </a:prstGeom>
          <a:solidFill>
            <a:srgbClr val="FFCC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/>
              <a:t>Chart Wizard Button</a:t>
            </a:r>
            <a:endParaRPr lang="el-GR" sz="1200" b="1"/>
          </a:p>
        </p:txBody>
      </p:sp>
      <p:sp>
        <p:nvSpPr>
          <p:cNvPr id="13318" name="AutoShape 5"/>
          <p:cNvSpPr>
            <a:spLocks/>
          </p:cNvSpPr>
          <p:nvPr/>
        </p:nvSpPr>
        <p:spPr bwMode="auto">
          <a:xfrm>
            <a:off x="3051175" y="2197100"/>
            <a:ext cx="1220788" cy="863600"/>
          </a:xfrm>
          <a:prstGeom prst="borderCallout1">
            <a:avLst>
              <a:gd name="adj1" fmla="val 13236"/>
              <a:gd name="adj2" fmla="val -6241"/>
              <a:gd name="adj3" fmla="val 276472"/>
              <a:gd name="adj4" fmla="val -50977"/>
            </a:avLst>
          </a:prstGeom>
          <a:solidFill>
            <a:srgbClr val="FFCC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200" b="1"/>
              <a:t>Επιλογή τύπου γραφήματος </a:t>
            </a:r>
            <a:r>
              <a:rPr lang="en-US" sz="1200" b="1"/>
              <a:t>XY Scatter</a:t>
            </a:r>
            <a:endParaRPr lang="el-GR" sz="1200" b="1"/>
          </a:p>
        </p:txBody>
      </p:sp>
      <p:sp>
        <p:nvSpPr>
          <p:cNvPr id="1331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364163" y="1125538"/>
            <a:ext cx="3322637" cy="5000625"/>
          </a:xfrm>
          <a:noFill/>
        </p:spPr>
        <p:txBody>
          <a:bodyPr/>
          <a:lstStyle/>
          <a:p>
            <a:pPr eaLnBrk="1" hangingPunct="1"/>
            <a:r>
              <a:rPr lang="el-GR" smtClean="0"/>
              <a:t>Ξεκινάμε τον οδηγό γραφήματος (</a:t>
            </a:r>
            <a:r>
              <a:rPr lang="en-US" smtClean="0"/>
              <a:t>chart wizard)</a:t>
            </a:r>
          </a:p>
          <a:p>
            <a:pPr eaLnBrk="1" hangingPunct="1"/>
            <a:r>
              <a:rPr lang="el-GR" b="1" smtClean="0"/>
              <a:t>Βήμα 1</a:t>
            </a:r>
            <a:r>
              <a:rPr lang="el-GR" smtClean="0"/>
              <a:t>: </a:t>
            </a:r>
          </a:p>
          <a:p>
            <a:pPr lvl="1" eaLnBrk="1" hangingPunct="1"/>
            <a:r>
              <a:rPr lang="el-GR" smtClean="0"/>
              <a:t>Επιλέγουμε τύπο γραφήματος «</a:t>
            </a:r>
            <a:r>
              <a:rPr lang="en-US" smtClean="0"/>
              <a:t>XY scatter</a:t>
            </a:r>
            <a:r>
              <a:rPr lang="el-GR" smtClean="0"/>
              <a:t>»</a:t>
            </a:r>
          </a:p>
          <a:p>
            <a:pPr lvl="1" eaLnBrk="1" hangingPunct="1"/>
            <a:r>
              <a:rPr lang="el-GR" smtClean="0"/>
              <a:t>Επιλέγουμε τον πρώτο υπο-τύπο γραφήματος (χωρίς γραμμή σύνδεσης μεταξύ των σημείων)</a:t>
            </a:r>
          </a:p>
          <a:p>
            <a:pPr eaLnBrk="1" hangingPunct="1"/>
            <a:r>
              <a:rPr lang="el-GR" smtClean="0"/>
              <a:t>Πατάμε «</a:t>
            </a:r>
            <a:r>
              <a:rPr lang="en-US" smtClean="0"/>
              <a:t>Next</a:t>
            </a:r>
            <a:r>
              <a:rPr lang="el-GR" smtClean="0"/>
              <a:t>»</a:t>
            </a:r>
          </a:p>
          <a:p>
            <a:pPr eaLnBrk="1" hangingPunct="1"/>
            <a:endParaRPr lang="el-GR" smtClean="0"/>
          </a:p>
          <a:p>
            <a:pPr lvl="1" eaLnBrk="1" hangingPunct="1"/>
            <a:endParaRPr lang="el-GR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969A72-0CC5-4939-A577-A5FD8B218737}" type="slidenum">
              <a:rPr lang="el-GR" smtClean="0"/>
              <a:pPr/>
              <a:t>13</a:t>
            </a:fld>
            <a:endParaRPr lang="el-GR" smtClean="0"/>
          </a:p>
        </p:txBody>
      </p:sp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2" cstate="print"/>
          <a:srcRect l="21150" t="2429" r="38353" b="33047"/>
          <a:stretch>
            <a:fillRect/>
          </a:stretch>
        </p:blipFill>
        <p:spPr bwMode="auto">
          <a:xfrm>
            <a:off x="250825" y="981075"/>
            <a:ext cx="5688013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000" smtClean="0"/>
              <a:t>Κατασκευή της διπλής αθροιστικής καμπύλης (γράφημα)</a:t>
            </a:r>
          </a:p>
        </p:txBody>
      </p:sp>
      <p:sp>
        <p:nvSpPr>
          <p:cNvPr id="14341" name="AutoShape 4"/>
          <p:cNvSpPr>
            <a:spLocks/>
          </p:cNvSpPr>
          <p:nvPr/>
        </p:nvSpPr>
        <p:spPr bwMode="auto">
          <a:xfrm>
            <a:off x="3635375" y="5589588"/>
            <a:ext cx="1220788" cy="503237"/>
          </a:xfrm>
          <a:prstGeom prst="borderCallout1">
            <a:avLst>
              <a:gd name="adj1" fmla="val 22713"/>
              <a:gd name="adj2" fmla="val 106241"/>
              <a:gd name="adj3" fmla="val -130282"/>
              <a:gd name="adj4" fmla="val 161639"/>
            </a:avLst>
          </a:prstGeom>
          <a:solidFill>
            <a:srgbClr val="FFCC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/>
              <a:t>Data Range Button</a:t>
            </a:r>
            <a:endParaRPr lang="el-GR" sz="1200" b="1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11863" y="1125538"/>
            <a:ext cx="3024187" cy="5000625"/>
          </a:xfrm>
          <a:noFill/>
        </p:spPr>
        <p:txBody>
          <a:bodyPr/>
          <a:lstStyle/>
          <a:p>
            <a:pPr eaLnBrk="1" hangingPunct="1"/>
            <a:r>
              <a:rPr lang="el-GR" b="1" smtClean="0"/>
              <a:t>Βήμα 2</a:t>
            </a:r>
            <a:r>
              <a:rPr lang="el-GR" smtClean="0"/>
              <a:t>: </a:t>
            </a:r>
          </a:p>
          <a:p>
            <a:pPr lvl="1" eaLnBrk="1" hangingPunct="1"/>
            <a:r>
              <a:rPr lang="el-GR" smtClean="0"/>
              <a:t>Επιλέγουμε περιοχή τιμών με το κουμπί δίπλα στο πεδίο </a:t>
            </a:r>
            <a:r>
              <a:rPr lang="en-US" smtClean="0"/>
              <a:t>Data Range</a:t>
            </a:r>
            <a:endParaRPr lang="el-GR" smtClean="0"/>
          </a:p>
          <a:p>
            <a:pPr eaLnBrk="1" hangingPunct="1"/>
            <a:endParaRPr lang="el-GR" smtClean="0"/>
          </a:p>
          <a:p>
            <a:pPr lvl="1" eaLnBrk="1" hangingPunct="1"/>
            <a:endParaRPr lang="el-GR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0D8F33-6E0A-4C4C-8664-3990AFB318AB}" type="slidenum">
              <a:rPr lang="el-GR" smtClean="0"/>
              <a:pPr/>
              <a:t>14</a:t>
            </a:fld>
            <a:endParaRPr lang="el-GR" smtClean="0"/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2" cstate="print"/>
          <a:srcRect l="19852" t="2477" r="38303" b="44238"/>
          <a:stretch>
            <a:fillRect/>
          </a:stretch>
        </p:blipFill>
        <p:spPr bwMode="auto">
          <a:xfrm>
            <a:off x="179388" y="1196975"/>
            <a:ext cx="5905500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000" smtClean="0"/>
              <a:t>Κατασκευή της διπλής αθροιστικής καμπύλης (γράφημα)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11863" y="1125538"/>
            <a:ext cx="3024187" cy="500062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b="1" smtClean="0"/>
              <a:t>Βήμα 2</a:t>
            </a:r>
            <a:r>
              <a:rPr lang="el-GR" smtClean="0"/>
              <a:t>: </a:t>
            </a:r>
          </a:p>
          <a:p>
            <a:pPr lvl="1" eaLnBrk="1" hangingPunct="1">
              <a:lnSpc>
                <a:spcPct val="80000"/>
              </a:lnSpc>
            </a:pPr>
            <a:r>
              <a:rPr lang="el-GR" smtClean="0"/>
              <a:t>Πατάμε αριστερό κλικ και τραβάμε μέχρι να επιλέξουμε ολόκληρη τη στήλη των τετμημένων (</a:t>
            </a:r>
            <a:r>
              <a:rPr lang="en-US" smtClean="0"/>
              <a:t>x)</a:t>
            </a:r>
            <a:r>
              <a:rPr lang="el-GR" smtClean="0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l-GR" smtClean="0"/>
              <a:t>Πατάμε </a:t>
            </a:r>
            <a:r>
              <a:rPr lang="en-US" smtClean="0"/>
              <a:t>control</a:t>
            </a:r>
            <a:r>
              <a:rPr lang="el-GR" smtClean="0"/>
              <a:t> και επιλέγουμε τη στήλη των τεταγμένων (</a:t>
            </a:r>
            <a:r>
              <a:rPr lang="en-US" smtClean="0"/>
              <a:t>y</a:t>
            </a:r>
            <a:r>
              <a:rPr lang="el-GR" smtClean="0"/>
              <a:t>).</a:t>
            </a:r>
          </a:p>
          <a:p>
            <a:pPr lvl="1" eaLnBrk="1" hangingPunct="1">
              <a:lnSpc>
                <a:spcPct val="80000"/>
              </a:lnSpc>
            </a:pPr>
            <a:r>
              <a:rPr lang="el-GR" smtClean="0"/>
              <a:t>Αν οι στήλες είναι διπλανές, πατάμε και τραβάμε από το πρώτο κελί της πρώτης στήλης, ως το τελευταίο της δεύτερης.</a:t>
            </a:r>
          </a:p>
          <a:p>
            <a:pPr lvl="1" eaLnBrk="1" hangingPunct="1">
              <a:lnSpc>
                <a:spcPct val="80000"/>
              </a:lnSpc>
            </a:pPr>
            <a:r>
              <a:rPr lang="el-GR" smtClean="0"/>
              <a:t>Ξαναπατάμε το κουμπί </a:t>
            </a:r>
            <a:r>
              <a:rPr lang="en-US" smtClean="0"/>
              <a:t>Data range</a:t>
            </a:r>
            <a:endParaRPr lang="el-GR" smtClean="0"/>
          </a:p>
          <a:p>
            <a:pPr eaLnBrk="1" hangingPunct="1">
              <a:lnSpc>
                <a:spcPct val="80000"/>
              </a:lnSpc>
            </a:pPr>
            <a:endParaRPr lang="el-GR" smtClean="0"/>
          </a:p>
          <a:p>
            <a:pPr lvl="1" eaLnBrk="1" hangingPunct="1">
              <a:lnSpc>
                <a:spcPct val="80000"/>
              </a:lnSpc>
            </a:pPr>
            <a:endParaRPr lang="el-GR" smtClean="0"/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468313" y="2349500"/>
            <a:ext cx="1079500" cy="3527425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67" name="AutoShape 8"/>
          <p:cNvSpPr>
            <a:spLocks/>
          </p:cNvSpPr>
          <p:nvPr/>
        </p:nvSpPr>
        <p:spPr bwMode="auto">
          <a:xfrm>
            <a:off x="4140200" y="4076700"/>
            <a:ext cx="1220788" cy="503238"/>
          </a:xfrm>
          <a:prstGeom prst="borderCallout1">
            <a:avLst>
              <a:gd name="adj1" fmla="val 22713"/>
              <a:gd name="adj2" fmla="val 106241"/>
              <a:gd name="adj3" fmla="val -165301"/>
              <a:gd name="adj4" fmla="val 148375"/>
            </a:avLst>
          </a:prstGeom>
          <a:solidFill>
            <a:srgbClr val="FFCC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/>
              <a:t>Data Range Button</a:t>
            </a:r>
            <a:endParaRPr lang="el-GR" sz="1200" b="1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288B12-1C05-48B6-BAF3-833B1DA77344}" type="slidenum">
              <a:rPr lang="el-GR" smtClean="0"/>
              <a:pPr/>
              <a:t>15</a:t>
            </a:fld>
            <a:endParaRPr lang="el-GR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 l="21150" t="2429" r="38353" b="33047"/>
          <a:stretch>
            <a:fillRect/>
          </a:stretch>
        </p:blipFill>
        <p:spPr bwMode="auto">
          <a:xfrm>
            <a:off x="250825" y="981075"/>
            <a:ext cx="5688013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000" smtClean="0"/>
              <a:t>Κατασκευή της διπλής αθροιστικής καμπύλης (γράφημα)</a:t>
            </a:r>
          </a:p>
        </p:txBody>
      </p:sp>
      <p:sp>
        <p:nvSpPr>
          <p:cNvPr id="16389" name="AutoShape 4"/>
          <p:cNvSpPr>
            <a:spLocks/>
          </p:cNvSpPr>
          <p:nvPr/>
        </p:nvSpPr>
        <p:spPr bwMode="auto">
          <a:xfrm>
            <a:off x="3228975" y="5602288"/>
            <a:ext cx="1220788" cy="503237"/>
          </a:xfrm>
          <a:prstGeom prst="borderCallout1">
            <a:avLst>
              <a:gd name="adj1" fmla="val 22713"/>
              <a:gd name="adj2" fmla="val 106241"/>
              <a:gd name="adj3" fmla="val 157412"/>
              <a:gd name="adj4" fmla="val 144995"/>
            </a:avLst>
          </a:prstGeom>
          <a:solidFill>
            <a:srgbClr val="FFCC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/>
              <a:t>Next</a:t>
            </a:r>
            <a:endParaRPr lang="el-GR" sz="1200" b="1"/>
          </a:p>
        </p:txBody>
      </p:sp>
      <p:sp>
        <p:nvSpPr>
          <p:cNvPr id="1639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11863" y="1125538"/>
            <a:ext cx="3024187" cy="5000625"/>
          </a:xfrm>
          <a:noFill/>
        </p:spPr>
        <p:txBody>
          <a:bodyPr/>
          <a:lstStyle/>
          <a:p>
            <a:pPr eaLnBrk="1" hangingPunct="1"/>
            <a:r>
              <a:rPr lang="el-GR" b="1" smtClean="0"/>
              <a:t>Βήμα 2</a:t>
            </a:r>
            <a:r>
              <a:rPr lang="el-GR" smtClean="0"/>
              <a:t>: </a:t>
            </a:r>
          </a:p>
          <a:p>
            <a:pPr lvl="1" eaLnBrk="1" hangingPunct="1"/>
            <a:r>
              <a:rPr lang="el-GR" smtClean="0"/>
              <a:t>Βλέπουμε τη μορφή του γραφήματος</a:t>
            </a:r>
          </a:p>
          <a:p>
            <a:pPr lvl="1" eaLnBrk="1" hangingPunct="1"/>
            <a:r>
              <a:rPr lang="el-GR" smtClean="0"/>
              <a:t>Πατάμε </a:t>
            </a:r>
            <a:r>
              <a:rPr lang="en-US" smtClean="0"/>
              <a:t>Next.</a:t>
            </a:r>
            <a:endParaRPr lang="el-GR" smtClean="0"/>
          </a:p>
          <a:p>
            <a:pPr eaLnBrk="1" hangingPunct="1"/>
            <a:endParaRPr lang="el-GR" smtClean="0"/>
          </a:p>
          <a:p>
            <a:pPr lvl="1" eaLnBrk="1" hangingPunct="1"/>
            <a:endParaRPr lang="el-GR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C6B773-D529-4AEF-8F0B-2933E63F55DD}" type="slidenum">
              <a:rPr lang="el-GR" smtClean="0"/>
              <a:pPr/>
              <a:t>16</a:t>
            </a:fld>
            <a:endParaRPr lang="el-GR" smtClean="0"/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 cstate="print"/>
          <a:srcRect l="22044" t="2159" r="36101" b="35921"/>
          <a:stretch>
            <a:fillRect/>
          </a:stretch>
        </p:blipFill>
        <p:spPr bwMode="auto">
          <a:xfrm>
            <a:off x="250825" y="941388"/>
            <a:ext cx="6194425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000" smtClean="0"/>
              <a:t>Κατασκευή της διπλής αθροιστικής καμπύλης (γράφημα)</a:t>
            </a:r>
          </a:p>
        </p:txBody>
      </p:sp>
      <p:sp>
        <p:nvSpPr>
          <p:cNvPr id="17413" name="AutoShape 4"/>
          <p:cNvSpPr>
            <a:spLocks/>
          </p:cNvSpPr>
          <p:nvPr/>
        </p:nvSpPr>
        <p:spPr bwMode="auto">
          <a:xfrm>
            <a:off x="1116013" y="2565400"/>
            <a:ext cx="1220787" cy="503238"/>
          </a:xfrm>
          <a:prstGeom prst="borderCallout1">
            <a:avLst>
              <a:gd name="adj1" fmla="val 22713"/>
              <a:gd name="adj2" fmla="val 106241"/>
              <a:gd name="adj3" fmla="val 366875"/>
              <a:gd name="adj4" fmla="val 152278"/>
            </a:avLst>
          </a:prstGeom>
          <a:solidFill>
            <a:srgbClr val="FFCC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200" b="1"/>
              <a:t>Τίτλος γραφήματος</a:t>
            </a:r>
          </a:p>
        </p:txBody>
      </p:sp>
      <p:sp>
        <p:nvSpPr>
          <p:cNvPr id="1741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11863" y="1125538"/>
            <a:ext cx="3024187" cy="50006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b="1" smtClean="0"/>
              <a:t>Βήμα 3</a:t>
            </a:r>
            <a:r>
              <a:rPr lang="el-GR" smtClean="0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l-GR" smtClean="0"/>
              <a:t>Βάζουμε τίτλους στο γράφημα και στους άξονες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smtClean="0"/>
              <a:t>Πατάμε 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u="sng" smtClean="0"/>
              <a:t>Next</a:t>
            </a:r>
            <a:r>
              <a:rPr lang="el-GR" smtClean="0"/>
              <a:t> για να επιλέξουμε αν θέλουμε να γίνει σε ξεχωριστό φύλλο το γράφημα, ή 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u="sng" smtClean="0"/>
              <a:t>Finish</a:t>
            </a:r>
            <a:r>
              <a:rPr lang="el-GR" smtClean="0"/>
              <a:t>,</a:t>
            </a:r>
            <a:r>
              <a:rPr lang="en-US" smtClean="0"/>
              <a:t> </a:t>
            </a:r>
            <a:r>
              <a:rPr lang="el-GR" smtClean="0"/>
              <a:t>αν θέλουμε να εμφανιστεί ως ένθετο στο λογιστικό μας φύλλο.</a:t>
            </a:r>
          </a:p>
          <a:p>
            <a:pPr eaLnBrk="1" hangingPunct="1">
              <a:lnSpc>
                <a:spcPct val="90000"/>
              </a:lnSpc>
            </a:pPr>
            <a:endParaRPr lang="el-GR" smtClean="0"/>
          </a:p>
          <a:p>
            <a:pPr lvl="1" eaLnBrk="1" hangingPunct="1">
              <a:lnSpc>
                <a:spcPct val="90000"/>
              </a:lnSpc>
            </a:pPr>
            <a:endParaRPr lang="el-GR" smtClean="0"/>
          </a:p>
        </p:txBody>
      </p:sp>
      <p:sp>
        <p:nvSpPr>
          <p:cNvPr id="17415" name="AutoShape 7"/>
          <p:cNvSpPr>
            <a:spLocks/>
          </p:cNvSpPr>
          <p:nvPr/>
        </p:nvSpPr>
        <p:spPr bwMode="auto">
          <a:xfrm>
            <a:off x="4357688" y="2781300"/>
            <a:ext cx="1439862" cy="503238"/>
          </a:xfrm>
          <a:prstGeom prst="borderCallout1">
            <a:avLst>
              <a:gd name="adj1" fmla="val 22713"/>
              <a:gd name="adj2" fmla="val -5292"/>
              <a:gd name="adj3" fmla="val 399056"/>
              <a:gd name="adj4" fmla="val -52148"/>
            </a:avLst>
          </a:prstGeom>
          <a:solidFill>
            <a:srgbClr val="FFCC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200" b="1"/>
              <a:t>Ονομασία άξονα τεταγμένων (</a:t>
            </a:r>
            <a:r>
              <a:rPr lang="en-US" sz="1200" b="1"/>
              <a:t>x)</a:t>
            </a:r>
            <a:endParaRPr lang="el-GR" sz="1200" b="1"/>
          </a:p>
        </p:txBody>
      </p:sp>
      <p:sp>
        <p:nvSpPr>
          <p:cNvPr id="17416" name="AutoShape 8"/>
          <p:cNvSpPr>
            <a:spLocks/>
          </p:cNvSpPr>
          <p:nvPr/>
        </p:nvSpPr>
        <p:spPr bwMode="auto">
          <a:xfrm>
            <a:off x="4429125" y="3430588"/>
            <a:ext cx="1439863" cy="503237"/>
          </a:xfrm>
          <a:prstGeom prst="borderCallout1">
            <a:avLst>
              <a:gd name="adj1" fmla="val 22713"/>
              <a:gd name="adj2" fmla="val -5292"/>
              <a:gd name="adj3" fmla="val 338486"/>
              <a:gd name="adj4" fmla="val -56560"/>
            </a:avLst>
          </a:prstGeom>
          <a:solidFill>
            <a:srgbClr val="FFCC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200" b="1"/>
              <a:t>Ονομασία άξονα τετμημένων (</a:t>
            </a:r>
            <a:r>
              <a:rPr lang="en-US" sz="1200" b="1"/>
              <a:t>y)</a:t>
            </a:r>
            <a:endParaRPr lang="el-GR" sz="1200" b="1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0DC988-A8C3-4B0E-9B4D-D3ED326CB29D}" type="slidenum">
              <a:rPr lang="el-GR" smtClean="0"/>
              <a:pPr/>
              <a:t>17</a:t>
            </a:fld>
            <a:endParaRPr lang="el-GR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000" smtClean="0"/>
              <a:t>Κατασκευή της διπλής αθροιστικής καμπύλης (γράφημα)</a:t>
            </a:r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11863" y="1125538"/>
            <a:ext cx="3024187" cy="5000625"/>
          </a:xfrm>
          <a:noFill/>
        </p:spPr>
        <p:txBody>
          <a:bodyPr/>
          <a:lstStyle/>
          <a:p>
            <a:pPr eaLnBrk="1" hangingPunct="1"/>
            <a:r>
              <a:rPr lang="el-GR" smtClean="0"/>
              <a:t>Με δεξί κλικ πάνω στο γράφημα μπορούμε να αλλάξουμε ρυθμίσεις στον τύπο, τις προδιαγραφές και τη μορφή του</a:t>
            </a:r>
          </a:p>
          <a:p>
            <a:pPr eaLnBrk="1" hangingPunct="1"/>
            <a:endParaRPr lang="el-GR" smtClean="0"/>
          </a:p>
          <a:p>
            <a:pPr lvl="1" eaLnBrk="1" hangingPunct="1"/>
            <a:endParaRPr lang="el-GR" smtClean="0"/>
          </a:p>
        </p:txBody>
      </p:sp>
      <p:pic>
        <p:nvPicPr>
          <p:cNvPr id="1843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52513"/>
            <a:ext cx="5256212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B24E2A-CB37-4AE1-A78F-143F95C8E36B}" type="slidenum">
              <a:rPr lang="el-GR" smtClean="0"/>
              <a:pPr/>
              <a:t>18</a:t>
            </a:fld>
            <a:endParaRPr lang="el-GR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000" smtClean="0"/>
              <a:t>Κατασκευή της διπλής αθροιστικής καμπύλης (γράφημα)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863" y="1125538"/>
            <a:ext cx="3024187" cy="5000625"/>
          </a:xfrm>
          <a:noFill/>
        </p:spPr>
        <p:txBody>
          <a:bodyPr/>
          <a:lstStyle/>
          <a:p>
            <a:pPr eaLnBrk="1" hangingPunct="1"/>
            <a:r>
              <a:rPr lang="el-GR" smtClean="0"/>
              <a:t>Προκύπτουν έτσι γραφήματα με τη διπλή αθροιστική καμπύλη των σταθμών ανά δύο.</a:t>
            </a:r>
          </a:p>
          <a:p>
            <a:pPr eaLnBrk="1" hangingPunct="1"/>
            <a:endParaRPr lang="el-GR" smtClean="0"/>
          </a:p>
          <a:p>
            <a:pPr lvl="1" eaLnBrk="1" hangingPunct="1"/>
            <a:endParaRPr lang="el-GR" smtClean="0"/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52513"/>
            <a:ext cx="2735262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052513"/>
            <a:ext cx="26638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357563"/>
            <a:ext cx="2735262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3357563"/>
            <a:ext cx="30384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503430-834F-4FE5-91AA-2DDF2B795824}" type="slidenum">
              <a:rPr lang="el-GR" smtClean="0"/>
              <a:pPr/>
              <a:t>19</a:t>
            </a:fld>
            <a:endParaRPr lang="el-GR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Έλεγχος συνέπειας με τη διπλή αθροιστική καμπύλη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z="1800" smtClean="0"/>
              <a:t>Αν οι μετρήσεις του υπό έλεγχο σταθμού είναι συνεπείς:</a:t>
            </a:r>
          </a:p>
          <a:p>
            <a:pPr lvl="1" eaLnBrk="1" hangingPunct="1"/>
            <a:r>
              <a:rPr lang="el-GR" sz="1600" smtClean="0"/>
              <a:t>η σειρά των σημείων (Σ</a:t>
            </a:r>
            <a:r>
              <a:rPr lang="en-US" sz="1600" smtClean="0"/>
              <a:t>x</a:t>
            </a:r>
            <a:r>
              <a:rPr lang="en-US" sz="1600" baseline="-25000" smtClean="0"/>
              <a:t>i</a:t>
            </a:r>
            <a:r>
              <a:rPr lang="en-US" sz="1600" smtClean="0"/>
              <a:t>,</a:t>
            </a:r>
            <a:r>
              <a:rPr lang="el-GR" sz="1600" smtClean="0"/>
              <a:t>Σ</a:t>
            </a:r>
            <a:r>
              <a:rPr lang="en-US" sz="1600" smtClean="0"/>
              <a:t>y</a:t>
            </a:r>
            <a:r>
              <a:rPr lang="en-US" sz="1600" baseline="-25000" smtClean="0"/>
              <a:t>i</a:t>
            </a:r>
            <a:r>
              <a:rPr lang="en-US" sz="1600" smtClean="0"/>
              <a:t>) </a:t>
            </a:r>
            <a:r>
              <a:rPr lang="el-GR" sz="1600" smtClean="0"/>
              <a:t>θα σχηματίζει στο γράφημα ευθυγραμμία που περνά από την αρχή των αξόνων (</a:t>
            </a:r>
            <a:r>
              <a:rPr lang="en-US" sz="1600" smtClean="0"/>
              <a:t>i </a:t>
            </a:r>
            <a:r>
              <a:rPr lang="el-GR" sz="1600" smtClean="0"/>
              <a:t>το έτος μέτρησης)</a:t>
            </a:r>
            <a:r>
              <a:rPr lang="en-US" sz="1600" smtClean="0"/>
              <a:t>.</a:t>
            </a:r>
          </a:p>
          <a:p>
            <a:pPr eaLnBrk="1" hangingPunct="1"/>
            <a:r>
              <a:rPr lang="el-GR" sz="1800" smtClean="0"/>
              <a:t>Αποκλίσεις από την ευθυγραμμία ερμηνεύονται ως ασυνέπειες μετρήσεων:</a:t>
            </a:r>
          </a:p>
          <a:p>
            <a:pPr lvl="1" eaLnBrk="1" hangingPunct="1"/>
            <a:r>
              <a:rPr lang="el-GR" sz="1600" smtClean="0"/>
              <a:t>Η </a:t>
            </a:r>
            <a:r>
              <a:rPr lang="el-GR" sz="1600" b="1" u="sng" smtClean="0"/>
              <a:t>θλάση</a:t>
            </a:r>
            <a:r>
              <a:rPr lang="el-GR" sz="1600" smtClean="0"/>
              <a:t> στη σημειοσειρά</a:t>
            </a:r>
          </a:p>
          <a:p>
            <a:pPr lvl="2" eaLnBrk="1" hangingPunct="1"/>
            <a:r>
              <a:rPr lang="el-GR" sz="1400" smtClean="0"/>
              <a:t>είναι ο </a:t>
            </a:r>
            <a:r>
              <a:rPr lang="el-GR" sz="1400" b="1" u="sng" smtClean="0"/>
              <a:t>σχηματισμός δύο ευθειών με διαφορετικές κλίσεις</a:t>
            </a:r>
            <a:r>
              <a:rPr lang="el-GR" sz="1400" smtClean="0"/>
              <a:t> </a:t>
            </a:r>
            <a:r>
              <a:rPr lang="en-US" sz="1400" smtClean="0"/>
              <a:t>m </a:t>
            </a:r>
            <a:r>
              <a:rPr lang="el-GR" sz="1400" smtClean="0"/>
              <a:t>και </a:t>
            </a:r>
            <a:r>
              <a:rPr lang="en-US" sz="1400" smtClean="0"/>
              <a:t>m’</a:t>
            </a:r>
            <a:endParaRPr lang="el-GR" sz="1400" smtClean="0"/>
          </a:p>
          <a:p>
            <a:pPr lvl="2" eaLnBrk="1" hangingPunct="1"/>
            <a:r>
              <a:rPr lang="el-GR" sz="1400" smtClean="0"/>
              <a:t>ερμηνεύεται ως συστηματική ασυνέπεια που καλύπτει τη μια από τις δύο διαφορετικές περιόδους διαφορετικών κλίσεων.</a:t>
            </a:r>
          </a:p>
          <a:p>
            <a:pPr lvl="1" eaLnBrk="1" hangingPunct="1"/>
            <a:r>
              <a:rPr lang="el-GR" sz="1600" smtClean="0"/>
              <a:t>Το </a:t>
            </a:r>
            <a:r>
              <a:rPr lang="el-GR" sz="1600" b="1" u="sng" smtClean="0"/>
              <a:t>άλμα</a:t>
            </a:r>
            <a:r>
              <a:rPr lang="el-GR" sz="1600" smtClean="0"/>
              <a:t> στη σημειοσειρά</a:t>
            </a:r>
          </a:p>
          <a:p>
            <a:pPr lvl="2" eaLnBrk="1" hangingPunct="1"/>
            <a:r>
              <a:rPr lang="el-GR" sz="1400" smtClean="0"/>
              <a:t>είναι ο </a:t>
            </a:r>
            <a:r>
              <a:rPr lang="el-GR" sz="1400" b="1" u="sng" smtClean="0"/>
              <a:t>σχηματισμός δύο παράλληλων ευθειών</a:t>
            </a:r>
          </a:p>
          <a:p>
            <a:pPr lvl="2" eaLnBrk="1" hangingPunct="1"/>
            <a:r>
              <a:rPr lang="el-GR" sz="1400" smtClean="0"/>
              <a:t>ερμηνεύεται ως μεμονωμένο σφάλμα για το έτος στο οποίο αντιστοιχεί το σφάλμα.</a:t>
            </a:r>
          </a:p>
          <a:p>
            <a:pPr lvl="2" eaLnBrk="1" hangingPunct="1"/>
            <a:r>
              <a:rPr lang="el-GR" sz="1400" smtClean="0"/>
              <a:t>Ίδια ερμηνεία έχει και η περίπτωση που η ευθεία δεν διέρχεται από την αρχή των αξόνων.</a:t>
            </a:r>
          </a:p>
          <a:p>
            <a:pPr eaLnBrk="1" hangingPunct="1"/>
            <a:r>
              <a:rPr lang="el-GR" sz="1800" smtClean="0"/>
              <a:t>Είναι δυνατόν να εμφανίζονται περισσότερες από μια θλάσεις ή άλματα που αντιστοιχούν σε διαφορετικές πηγές σφαλμάτων.</a:t>
            </a:r>
          </a:p>
          <a:p>
            <a:pPr lvl="1" eaLnBrk="1" hangingPunct="1"/>
            <a:endParaRPr lang="el-GR" sz="1600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705AC2-3746-4A64-AD67-BEEAD346F43C}" type="slidenum">
              <a:rPr lang="el-GR" smtClean="0"/>
              <a:pPr/>
              <a:t>2</a:t>
            </a:fld>
            <a:endParaRPr lang="el-GR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Έλεγχος και αποκατάσταση συνέπειας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Ο </a:t>
            </a:r>
            <a:r>
              <a:rPr lang="el-GR" b="1" u="sng" smtClean="0"/>
              <a:t>έλεγχος συνέπειας</a:t>
            </a:r>
            <a:r>
              <a:rPr lang="el-GR" smtClean="0"/>
              <a:t> μιας χρονοσειράς μετρήσεων βροχής αποσκοπεί στον εντοπισμό τεχνητών αλλαγών στις συνθήκες μέτρησης, οι οποίες επηρεάζουν το αποτέλεσμα της μέτρησης.</a:t>
            </a:r>
          </a:p>
          <a:p>
            <a:pPr eaLnBrk="1" hangingPunct="1"/>
            <a:r>
              <a:rPr lang="el-GR" smtClean="0"/>
              <a:t>Σε περίπτωση που εντοπιστούν τέτοιες αλλαγές, η </a:t>
            </a:r>
            <a:r>
              <a:rPr lang="el-GR" b="1" u="sng" smtClean="0"/>
              <a:t>αποκατάσταση της συνέπειας</a:t>
            </a:r>
            <a:r>
              <a:rPr lang="el-GR" smtClean="0"/>
              <a:t> (γνωστή και ως </a:t>
            </a:r>
            <a:r>
              <a:rPr lang="el-GR" b="1" u="sng" smtClean="0"/>
              <a:t>ανόρθωση</a:t>
            </a:r>
            <a:r>
              <a:rPr lang="el-GR" smtClean="0"/>
              <a:t>) αποσκοπεί στην τροποποίηση των μετρήσεων με τρόπο ώστε να αρθούν τα αποτελέσματα των αλλαγών των συνθηκών.</a:t>
            </a:r>
          </a:p>
          <a:p>
            <a:pPr eaLnBrk="1" hangingPunct="1">
              <a:buFontTx/>
              <a:buNone/>
            </a:pPr>
            <a:endParaRPr lang="el-GR" smtClean="0"/>
          </a:p>
          <a:p>
            <a:pPr eaLnBrk="1" hangingPunct="1"/>
            <a:endParaRPr lang="el-GR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CD70B1-ED9D-46E8-81D4-FA32E94B96AE}" type="slidenum">
              <a:rPr lang="el-GR" smtClean="0"/>
              <a:pPr/>
              <a:t>20</a:t>
            </a:fld>
            <a:endParaRPr lang="el-GR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Μέθοδος της διπλής αθροιστικής καμπύλης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Αναζητούμε </a:t>
            </a:r>
            <a:r>
              <a:rPr lang="el-GR" b="1" smtClean="0"/>
              <a:t>θλάσεις</a:t>
            </a:r>
            <a:r>
              <a:rPr lang="el-GR" smtClean="0"/>
              <a:t> στη διπλή αθροιστική καμπύλη.</a:t>
            </a:r>
          </a:p>
          <a:p>
            <a:pPr eaLnBrk="1" hangingPunct="1"/>
            <a:r>
              <a:rPr lang="el-GR" smtClean="0"/>
              <a:t>Στο σημείο αυτό υπεισέρχεται </a:t>
            </a:r>
            <a:r>
              <a:rPr lang="el-GR" b="1" smtClean="0"/>
              <a:t>ο υποκειμενικός παράγοντας</a:t>
            </a:r>
            <a:r>
              <a:rPr lang="el-GR" smtClean="0"/>
              <a:t> και η εμπειρία του ερευνητή.</a:t>
            </a:r>
          </a:p>
          <a:p>
            <a:pPr eaLnBrk="1" hangingPunct="1"/>
            <a:r>
              <a:rPr lang="el-GR" smtClean="0"/>
              <a:t>Αν έχουμε σταθμό βάσης, ο έλεγχος γίνεται με τετμημένες (τιμές </a:t>
            </a:r>
            <a:r>
              <a:rPr lang="en-US" smtClean="0"/>
              <a:t>x) </a:t>
            </a:r>
            <a:r>
              <a:rPr lang="el-GR" smtClean="0"/>
              <a:t>μόνο από αυτόν σε όλες τις διπλές αθροιστικές καμπύλες. </a:t>
            </a:r>
          </a:p>
          <a:p>
            <a:pPr eaLnBrk="1" hangingPunct="1"/>
            <a:r>
              <a:rPr lang="el-GR" smtClean="0"/>
              <a:t>Όποια διπλή αθροιστική καμπύλη αποκλίνει, μας δείχνει το σταθμό που εμφανίζει ασυνέπεια.</a:t>
            </a:r>
          </a:p>
          <a:p>
            <a:pPr eaLnBrk="1" hangingPunct="1"/>
            <a:r>
              <a:rPr lang="el-GR" smtClean="0"/>
              <a:t>Υπάρχουν πολλοί τρόποι εφαρμογής της μεθόδου.</a:t>
            </a:r>
          </a:p>
          <a:p>
            <a:pPr eaLnBrk="1" hangingPunct="1">
              <a:buFontTx/>
              <a:buNone/>
            </a:pPr>
            <a:endParaRPr lang="el-GR" smtClean="0"/>
          </a:p>
          <a:p>
            <a:pPr lvl="1" eaLnBrk="1" hangingPunct="1"/>
            <a:endParaRPr lang="el-GR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EA4D9A-AAB6-48A3-9A22-976826FF3C84}" type="slidenum">
              <a:rPr lang="el-GR" smtClean="0"/>
              <a:pPr/>
              <a:t>21</a:t>
            </a:fld>
            <a:endParaRPr lang="el-GR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Εντοπισμός ασυνεπειών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863" y="1125538"/>
            <a:ext cx="3024187" cy="5000625"/>
          </a:xfrm>
          <a:noFill/>
        </p:spPr>
        <p:txBody>
          <a:bodyPr/>
          <a:lstStyle/>
          <a:p>
            <a:pPr eaLnBrk="1" hangingPunct="1"/>
            <a:r>
              <a:rPr lang="el-GR" smtClean="0"/>
              <a:t>Στην Άσκηση, ο ερευνητής έχει παρατηρήσει ότι:</a:t>
            </a:r>
          </a:p>
          <a:p>
            <a:pPr lvl="1" eaLnBrk="1" hangingPunct="1"/>
            <a:r>
              <a:rPr lang="el-GR" smtClean="0"/>
              <a:t>Δεν υπάρχουν ασυνέπειες μεταξύ των σταθμών Α, Β και Γ</a:t>
            </a:r>
          </a:p>
          <a:p>
            <a:pPr lvl="1" eaLnBrk="1" hangingPunct="1"/>
            <a:r>
              <a:rPr lang="el-GR" smtClean="0"/>
              <a:t>Ο σταθμός Δ εμφανίζει θλάσεις στις διπλές αθροιστικές καμπύλες του ως προς τους άλλους.</a:t>
            </a:r>
          </a:p>
          <a:p>
            <a:pPr eaLnBrk="1" hangingPunct="1"/>
            <a:endParaRPr lang="el-GR" smtClean="0"/>
          </a:p>
          <a:p>
            <a:pPr lvl="1" eaLnBrk="1" hangingPunct="1"/>
            <a:endParaRPr lang="el-GR" smtClean="0"/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52513"/>
            <a:ext cx="2735262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052513"/>
            <a:ext cx="2735263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357563"/>
            <a:ext cx="2735262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3357563"/>
            <a:ext cx="30384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46BDE5-C424-41C6-AA3F-CE33647A9385}" type="slidenum">
              <a:rPr lang="el-GR" smtClean="0"/>
              <a:pPr/>
              <a:t>22</a:t>
            </a:fld>
            <a:endParaRPr lang="el-GR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Εντοπισμός ασυνεπειών</a:t>
            </a:r>
          </a:p>
        </p:txBody>
      </p:sp>
      <p:pic>
        <p:nvPicPr>
          <p:cNvPr id="2355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53276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AutoShape 11"/>
          <p:cNvSpPr>
            <a:spLocks/>
          </p:cNvSpPr>
          <p:nvPr/>
        </p:nvSpPr>
        <p:spPr bwMode="auto">
          <a:xfrm>
            <a:off x="3567113" y="4035425"/>
            <a:ext cx="1579562" cy="688975"/>
          </a:xfrm>
          <a:prstGeom prst="borderCallout1">
            <a:avLst>
              <a:gd name="adj1" fmla="val 16588"/>
              <a:gd name="adj2" fmla="val -4824"/>
              <a:gd name="adj3" fmla="val -35713"/>
              <a:gd name="adj4" fmla="val -36782"/>
            </a:avLst>
          </a:prstGeom>
          <a:solidFill>
            <a:srgbClr val="FFCC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000" b="1"/>
              <a:t>Σημείο Θλάσης:</a:t>
            </a:r>
          </a:p>
          <a:p>
            <a:pPr algn="ctr"/>
            <a:r>
              <a:rPr lang="el-GR" sz="1000" b="1"/>
              <a:t>(10786.33 , 11801.8)</a:t>
            </a:r>
          </a:p>
          <a:p>
            <a:pPr algn="ctr"/>
            <a:r>
              <a:rPr lang="el-GR" sz="1000" b="1"/>
              <a:t>Έτος θλάσης:</a:t>
            </a:r>
          </a:p>
          <a:p>
            <a:pPr algn="ctr"/>
            <a:r>
              <a:rPr lang="el-GR" sz="1000" b="1"/>
              <a:t>1976-77</a:t>
            </a:r>
          </a:p>
        </p:txBody>
      </p:sp>
      <p:sp>
        <p:nvSpPr>
          <p:cNvPr id="23558" name="Oval 25"/>
          <p:cNvSpPr>
            <a:spLocks noChangeArrowheads="1"/>
          </p:cNvSpPr>
          <p:nvPr/>
        </p:nvSpPr>
        <p:spPr bwMode="auto">
          <a:xfrm>
            <a:off x="2843213" y="3644900"/>
            <a:ext cx="287337" cy="28892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59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5724525" y="1125538"/>
            <a:ext cx="3311525" cy="50006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mtClean="0"/>
              <a:t>Κατασκευάζουμε τη διπλή αθροιστική καμπύλη του σταθμού Δ, ως προς το μέσο όρο των άλλων τριών ετήσιων αθροιστικών υψών βροχής.</a:t>
            </a:r>
          </a:p>
          <a:p>
            <a:pPr lvl="1" eaLnBrk="1" hangingPunct="1">
              <a:lnSpc>
                <a:spcPct val="90000"/>
              </a:lnSpc>
            </a:pPr>
            <a:r>
              <a:rPr lang="el-GR" smtClean="0"/>
              <a:t>Τετμημένες (</a:t>
            </a:r>
            <a:r>
              <a:rPr lang="en-US" smtClean="0"/>
              <a:t>x)</a:t>
            </a:r>
            <a:r>
              <a:rPr lang="el-GR" smtClean="0"/>
              <a:t>: (ΣΑ+ΣΒ+ΣΓ)/3</a:t>
            </a:r>
          </a:p>
          <a:p>
            <a:pPr lvl="1" eaLnBrk="1" hangingPunct="1">
              <a:lnSpc>
                <a:spcPct val="90000"/>
              </a:lnSpc>
            </a:pPr>
            <a:r>
              <a:rPr lang="el-GR" smtClean="0"/>
              <a:t>Τεταγμένες (</a:t>
            </a:r>
            <a:r>
              <a:rPr lang="en-US" smtClean="0"/>
              <a:t>y</a:t>
            </a:r>
            <a:r>
              <a:rPr lang="el-GR" smtClean="0"/>
              <a:t>): ΣΔ</a:t>
            </a:r>
          </a:p>
          <a:p>
            <a:pPr eaLnBrk="1" hangingPunct="1">
              <a:lnSpc>
                <a:spcPct val="90000"/>
              </a:lnSpc>
            </a:pPr>
            <a:r>
              <a:rPr lang="el-GR" smtClean="0"/>
              <a:t>Εντοπίζουμε το έτος θλάσης (σημείο αλλαγής κλίσης της ευθείας).</a:t>
            </a:r>
          </a:p>
          <a:p>
            <a:pPr eaLnBrk="1" hangingPunct="1">
              <a:lnSpc>
                <a:spcPct val="90000"/>
              </a:lnSpc>
            </a:pPr>
            <a:r>
              <a:rPr lang="el-GR" smtClean="0"/>
              <a:t>Η χρονοσειρά χωρίζεται σε δύο τμήματα.</a:t>
            </a:r>
          </a:p>
          <a:p>
            <a:pPr lvl="1" eaLnBrk="1" hangingPunct="1">
              <a:lnSpc>
                <a:spcPct val="90000"/>
              </a:lnSpc>
            </a:pPr>
            <a:endParaRPr lang="el-GR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9F6767-8350-4D58-8B74-1CF3ECD04C7D}" type="slidenum">
              <a:rPr lang="el-GR" smtClean="0"/>
              <a:pPr/>
              <a:t>23</a:t>
            </a:fld>
            <a:endParaRPr lang="el-GR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Άρση ασυνεπειών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07375" cy="5000625"/>
          </a:xfrm>
          <a:noFill/>
        </p:spPr>
        <p:txBody>
          <a:bodyPr/>
          <a:lstStyle/>
          <a:p>
            <a:pPr eaLnBrk="1" hangingPunct="1"/>
            <a:r>
              <a:rPr lang="el-GR" smtClean="0"/>
              <a:t>Για να γίνει άρση των ασυνεπειών, θεωρούμε ότι το ένα από τα δύο τμήματα της καμπύλης είναι ορθό.</a:t>
            </a:r>
          </a:p>
          <a:p>
            <a:pPr eaLnBrk="1" hangingPunct="1"/>
            <a:r>
              <a:rPr lang="el-GR" smtClean="0"/>
              <a:t>Αν δεν έχουμε άλλη πληροφορία, θεωρείται σωστό το τελευταίο τμήμα (το πλέον πρόσφατο).</a:t>
            </a:r>
          </a:p>
          <a:p>
            <a:pPr eaLnBrk="1" hangingPunct="1"/>
            <a:r>
              <a:rPr lang="el-GR" smtClean="0"/>
              <a:t>Στη συνέχεια, θα διορθώσουμε τις τιμές για το άλλο τμήμα της καμπύλης, ώστε να ευθυγραμμιστεί με το σωστό.</a:t>
            </a:r>
          </a:p>
          <a:p>
            <a:pPr eaLnBrk="1" hangingPunct="1"/>
            <a:r>
              <a:rPr lang="el-GR" smtClean="0"/>
              <a:t>Θα πρέπει να διορθώσουμε όλα τα ετήσια ύψη βροχής του σταθμού Δ, για το τμήμα πριν ή μετά από το έτος θλάσης.</a:t>
            </a:r>
          </a:p>
          <a:p>
            <a:pPr eaLnBrk="1" hangingPunct="1"/>
            <a:r>
              <a:rPr lang="el-GR" smtClean="0"/>
              <a:t>Πρέπει να κάνουμε μια αναγωγή, πολλαπλασιάζοντας (ή διαιρώντας) τα ετήσια ύψη βροχής του σταθμού, με το λόγο μεταξύ των κλίσεων των δυο ευθειών της διπλής αθροιστικής καμπύλης.</a:t>
            </a:r>
          </a:p>
          <a:p>
            <a:pPr eaLnBrk="1" hangingPunct="1"/>
            <a:endParaRPr lang="el-GR" smtClean="0"/>
          </a:p>
          <a:p>
            <a:pPr lvl="1" eaLnBrk="1" hangingPunct="1"/>
            <a:endParaRPr lang="el-GR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2873CC-F473-4972-BD04-3CD176522920}" type="slidenum">
              <a:rPr lang="el-GR" smtClean="0"/>
              <a:pPr/>
              <a:t>24</a:t>
            </a:fld>
            <a:endParaRPr lang="el-GR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Άρση ασυνεπειών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53276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AutoShape 4"/>
          <p:cNvSpPr>
            <a:spLocks/>
          </p:cNvSpPr>
          <p:nvPr/>
        </p:nvSpPr>
        <p:spPr bwMode="auto">
          <a:xfrm>
            <a:off x="3567113" y="4035425"/>
            <a:ext cx="1579562" cy="688975"/>
          </a:xfrm>
          <a:prstGeom prst="borderCallout1">
            <a:avLst>
              <a:gd name="adj1" fmla="val 16588"/>
              <a:gd name="adj2" fmla="val -4824"/>
              <a:gd name="adj3" fmla="val -35713"/>
              <a:gd name="adj4" fmla="val -36782"/>
            </a:avLst>
          </a:prstGeom>
          <a:solidFill>
            <a:srgbClr val="FFCC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000" b="1"/>
              <a:t>Σημείο Θλάσης:</a:t>
            </a:r>
          </a:p>
          <a:p>
            <a:pPr algn="ctr"/>
            <a:r>
              <a:rPr lang="el-GR" sz="1000" b="1"/>
              <a:t>(11855.83 , 13364.80)</a:t>
            </a:r>
          </a:p>
          <a:p>
            <a:pPr algn="ctr"/>
            <a:r>
              <a:rPr lang="el-GR" sz="1000" b="1"/>
              <a:t>Έτος θλάσης:</a:t>
            </a:r>
          </a:p>
          <a:p>
            <a:pPr algn="ctr"/>
            <a:r>
              <a:rPr lang="el-GR" sz="1000" b="1"/>
              <a:t>1977-78</a:t>
            </a:r>
          </a:p>
        </p:txBody>
      </p:sp>
      <p:sp>
        <p:nvSpPr>
          <p:cNvPr id="25606" name="Oval 5"/>
          <p:cNvSpPr>
            <a:spLocks noChangeArrowheads="1"/>
          </p:cNvSpPr>
          <p:nvPr/>
        </p:nvSpPr>
        <p:spPr bwMode="auto">
          <a:xfrm>
            <a:off x="2843213" y="3644900"/>
            <a:ext cx="287337" cy="28892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0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724525" y="1125538"/>
            <a:ext cx="3311525" cy="5000625"/>
          </a:xfrm>
          <a:noFill/>
        </p:spPr>
        <p:txBody>
          <a:bodyPr/>
          <a:lstStyle/>
          <a:p>
            <a:pPr eaLnBrk="1" hangingPunct="1"/>
            <a:r>
              <a:rPr lang="el-GR" smtClean="0"/>
              <a:t>Για να γίνει άρση των ασυνεπειών, θεωρούμε ότι το ένα από τα δύο τμήματα της καμπύλης είναι ορθό.</a:t>
            </a:r>
          </a:p>
          <a:p>
            <a:pPr eaLnBrk="1" hangingPunct="1"/>
            <a:r>
              <a:rPr lang="el-GR" smtClean="0"/>
              <a:t>Στην Άσκηση </a:t>
            </a:r>
            <a:r>
              <a:rPr lang="el-GR" b="1" smtClean="0"/>
              <a:t>θα θεωρήσουμε το παλαιό τμήμα σωστό και θα διορθώσουμε το νέο</a:t>
            </a:r>
            <a:r>
              <a:rPr lang="el-GR" smtClean="0"/>
              <a:t>.</a:t>
            </a:r>
          </a:p>
          <a:p>
            <a:pPr eaLnBrk="1" hangingPunct="1"/>
            <a:endParaRPr lang="el-GR" smtClean="0"/>
          </a:p>
          <a:p>
            <a:pPr eaLnBrk="1" hangingPunct="1"/>
            <a:endParaRPr lang="el-GR" smtClean="0"/>
          </a:p>
          <a:p>
            <a:pPr lvl="1" eaLnBrk="1" hangingPunct="1"/>
            <a:endParaRPr lang="el-GR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20A613-6430-438F-988E-1BB363F3D6B6}" type="slidenum">
              <a:rPr lang="el-GR" smtClean="0"/>
              <a:pPr/>
              <a:t>25</a:t>
            </a:fld>
            <a:endParaRPr lang="el-GR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Αναγωγή δεδομένων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724525" y="1125538"/>
            <a:ext cx="3311525" cy="500062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mtClean="0"/>
              <a:t>Η αναγωγή των δεδομένων θα γίνει με τη χρήση ενός συντελεστή λ=</a:t>
            </a:r>
            <a:r>
              <a:rPr lang="en-US" smtClean="0"/>
              <a:t>m/m</a:t>
            </a:r>
            <a:r>
              <a:rPr lang="el-GR" smtClean="0"/>
              <a:t>΄,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m: </a:t>
            </a:r>
            <a:r>
              <a:rPr lang="el-GR" smtClean="0"/>
              <a:t>κλίση ευθείας νεότερης περιόδου</a:t>
            </a:r>
            <a:endParaRPr lang="en-US" smtClean="0"/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m</a:t>
            </a:r>
            <a:r>
              <a:rPr lang="el-GR" smtClean="0"/>
              <a:t>΄: κλίση ευθείας παλιότερης περιόδου</a:t>
            </a:r>
          </a:p>
          <a:p>
            <a:pPr eaLnBrk="1" hangingPunct="1">
              <a:lnSpc>
                <a:spcPct val="80000"/>
              </a:lnSpc>
            </a:pPr>
            <a:r>
              <a:rPr lang="el-GR" smtClean="0"/>
              <a:t>Στο παράδειγμά μας, </a:t>
            </a:r>
            <a:r>
              <a:rPr lang="en-US" b="1" u="sng" smtClean="0"/>
              <a:t>m&gt;m</a:t>
            </a:r>
            <a:r>
              <a:rPr lang="el-GR" b="1" u="sng" smtClean="0"/>
              <a:t>΄</a:t>
            </a:r>
            <a:r>
              <a:rPr lang="el-GR" b="1" u="sng" smtClean="0">
                <a:latin typeface="Monotype Corsiva" pitchFamily="66" charset="0"/>
              </a:rPr>
              <a:t>→ </a:t>
            </a:r>
            <a:r>
              <a:rPr lang="el-GR" b="1" u="sng" smtClean="0"/>
              <a:t>λ</a:t>
            </a:r>
            <a:r>
              <a:rPr lang="en-US" b="1" u="sng" smtClean="0"/>
              <a:t>&gt;</a:t>
            </a:r>
            <a:r>
              <a:rPr lang="el-GR" b="1" u="sng" smtClean="0"/>
              <a:t>1</a:t>
            </a:r>
            <a:endParaRPr lang="el-GR" b="1" u="sng" smtClean="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mtClean="0"/>
              <a:t>Για να διορθώσουμε το νέο τμήμα της χρονοσειράς, θα πρέπει </a:t>
            </a:r>
          </a:p>
          <a:p>
            <a:pPr lvl="1" eaLnBrk="1" hangingPunct="1">
              <a:lnSpc>
                <a:spcPct val="80000"/>
              </a:lnSpc>
            </a:pPr>
            <a:r>
              <a:rPr lang="el-GR" smtClean="0"/>
              <a:t>να </a:t>
            </a:r>
            <a:r>
              <a:rPr lang="el-GR" b="1" smtClean="0"/>
              <a:t>διαιρέσουμε</a:t>
            </a:r>
            <a:r>
              <a:rPr lang="el-GR" smtClean="0"/>
              <a:t> τα ετήσια ύψη του σταθμού Δ </a:t>
            </a:r>
            <a:r>
              <a:rPr lang="el-GR" b="1" smtClean="0"/>
              <a:t>μετά</a:t>
            </a:r>
            <a:r>
              <a:rPr lang="el-GR" smtClean="0"/>
              <a:t> το έτος θλάσης, με το λ.</a:t>
            </a:r>
            <a:r>
              <a:rPr lang="en-US" smtClean="0"/>
              <a:t>*</a:t>
            </a:r>
            <a:endParaRPr lang="el-GR" smtClean="0"/>
          </a:p>
          <a:p>
            <a:pPr eaLnBrk="1" hangingPunct="1">
              <a:lnSpc>
                <a:spcPct val="80000"/>
              </a:lnSpc>
            </a:pPr>
            <a:endParaRPr lang="el-GR" smtClean="0"/>
          </a:p>
          <a:p>
            <a:pPr lvl="1" eaLnBrk="1" hangingPunct="1">
              <a:lnSpc>
                <a:spcPct val="80000"/>
              </a:lnSpc>
            </a:pPr>
            <a:endParaRPr lang="el-GR" smtClean="0"/>
          </a:p>
        </p:txBody>
      </p:sp>
      <p:pic>
        <p:nvPicPr>
          <p:cNvPr id="2662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52513"/>
            <a:ext cx="5256212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AutoShape 11"/>
          <p:cNvSpPr>
            <a:spLocks/>
          </p:cNvSpPr>
          <p:nvPr/>
        </p:nvSpPr>
        <p:spPr bwMode="auto">
          <a:xfrm>
            <a:off x="2124075" y="1730375"/>
            <a:ext cx="427038" cy="330200"/>
          </a:xfrm>
          <a:prstGeom prst="borderCallout1">
            <a:avLst>
              <a:gd name="adj1" fmla="val 34616"/>
              <a:gd name="adj2" fmla="val 117843"/>
              <a:gd name="adj3" fmla="val 116347"/>
              <a:gd name="adj4" fmla="val 2379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/>
              <a:t>m</a:t>
            </a:r>
            <a:endParaRPr lang="el-GR" b="1"/>
          </a:p>
        </p:txBody>
      </p:sp>
      <p:sp>
        <p:nvSpPr>
          <p:cNvPr id="26631" name="AutoShape 12"/>
          <p:cNvSpPr>
            <a:spLocks/>
          </p:cNvSpPr>
          <p:nvPr/>
        </p:nvSpPr>
        <p:spPr bwMode="auto">
          <a:xfrm>
            <a:off x="3276600" y="4005263"/>
            <a:ext cx="498475" cy="330200"/>
          </a:xfrm>
          <a:prstGeom prst="borderCallout1">
            <a:avLst>
              <a:gd name="adj1" fmla="val 34616"/>
              <a:gd name="adj2" fmla="val 115287"/>
              <a:gd name="adj3" fmla="val -130769"/>
              <a:gd name="adj4" fmla="val 1837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/>
              <a:t>m</a:t>
            </a:r>
            <a:r>
              <a:rPr lang="el-GR" b="1"/>
              <a:t>΄</a:t>
            </a:r>
          </a:p>
        </p:txBody>
      </p:sp>
      <p:sp>
        <p:nvSpPr>
          <p:cNvPr id="26632" name="Text Box 13"/>
          <p:cNvSpPr txBox="1">
            <a:spLocks noChangeArrowheads="1"/>
          </p:cNvSpPr>
          <p:nvPr/>
        </p:nvSpPr>
        <p:spPr bwMode="auto">
          <a:xfrm>
            <a:off x="4211638" y="6359525"/>
            <a:ext cx="3487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>
                <a:solidFill>
                  <a:srgbClr val="CCFFCC"/>
                </a:solidFill>
              </a:rPr>
              <a:t>*ώστε για ίδιο </a:t>
            </a:r>
            <a:r>
              <a:rPr lang="en-US" sz="1400">
                <a:solidFill>
                  <a:srgbClr val="CCFFCC"/>
                </a:solidFill>
              </a:rPr>
              <a:t>x </a:t>
            </a:r>
            <a:r>
              <a:rPr lang="el-GR" sz="1400">
                <a:solidFill>
                  <a:srgbClr val="CCFFCC"/>
                </a:solidFill>
              </a:rPr>
              <a:t>να παίρνουμε μικρότερο </a:t>
            </a:r>
            <a:r>
              <a:rPr lang="en-US" sz="1400">
                <a:solidFill>
                  <a:srgbClr val="CCFFCC"/>
                </a:solidFill>
              </a:rPr>
              <a:t>y</a:t>
            </a:r>
            <a:endParaRPr lang="el-GR" sz="1400">
              <a:solidFill>
                <a:srgbClr val="CCFFCC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5D9863-24D1-43D6-8E2D-E162D2803CC7}" type="slidenum">
              <a:rPr lang="el-GR" smtClean="0"/>
              <a:pPr/>
              <a:t>26</a:t>
            </a:fld>
            <a:endParaRPr lang="el-GR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Αναγωγή δεδομένων – Βήμα 1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567737" cy="5000625"/>
          </a:xfrm>
          <a:noFill/>
        </p:spPr>
        <p:txBody>
          <a:bodyPr/>
          <a:lstStyle/>
          <a:p>
            <a:pPr eaLnBrk="1" hangingPunct="1"/>
            <a:r>
              <a:rPr lang="el-GR" smtClean="0"/>
              <a:t>Υπολογίζουμε το λ=</a:t>
            </a:r>
            <a:r>
              <a:rPr lang="en-US" smtClean="0"/>
              <a:t>m/m</a:t>
            </a:r>
            <a:r>
              <a:rPr lang="el-GR" smtClean="0"/>
              <a:t>΄:</a:t>
            </a:r>
          </a:p>
          <a:p>
            <a:pPr lvl="1" eaLnBrk="1" hangingPunct="1"/>
            <a:r>
              <a:rPr lang="el-GR" smtClean="0"/>
              <a:t>Υπολογίζουμε τις κλίσεις των ευθειών (</a:t>
            </a:r>
            <a:r>
              <a:rPr lang="en-US" smtClean="0"/>
              <a:t>m, m</a:t>
            </a:r>
            <a:r>
              <a:rPr lang="el-GR" smtClean="0"/>
              <a:t>΄):</a:t>
            </a:r>
          </a:p>
          <a:p>
            <a:pPr lvl="1" eaLnBrk="1" hangingPunct="1"/>
            <a:r>
              <a:rPr lang="el-GR" smtClean="0"/>
              <a:t>Για </a:t>
            </a:r>
            <a:r>
              <a:rPr lang="el-GR" u="sng" smtClean="0"/>
              <a:t>κάθε τμήμα της ευθείας</a:t>
            </a:r>
            <a:r>
              <a:rPr lang="el-GR" smtClean="0"/>
              <a:t>, υπολογίζουμε την κλίση στο </a:t>
            </a:r>
            <a:r>
              <a:rPr lang="en-US" smtClean="0"/>
              <a:t>excel </a:t>
            </a:r>
            <a:r>
              <a:rPr lang="el-GR" smtClean="0"/>
              <a:t>με την εντολή «</a:t>
            </a:r>
            <a:r>
              <a:rPr lang="en-US" b="1" smtClean="0"/>
              <a:t>=slope(known y’s;known x’s)</a:t>
            </a:r>
            <a:r>
              <a:rPr lang="el-GR" b="1" smtClean="0"/>
              <a:t>»</a:t>
            </a:r>
            <a:r>
              <a:rPr lang="en-US" smtClean="0"/>
              <a:t>, </a:t>
            </a:r>
            <a:r>
              <a:rPr lang="el-GR" smtClean="0"/>
              <a:t>με </a:t>
            </a:r>
            <a:r>
              <a:rPr lang="en-US" smtClean="0"/>
              <a:t>y </a:t>
            </a:r>
            <a:r>
              <a:rPr lang="el-GR" smtClean="0"/>
              <a:t>τα κελιά του ΣΔ και </a:t>
            </a:r>
            <a:r>
              <a:rPr lang="en-US" smtClean="0"/>
              <a:t>x </a:t>
            </a:r>
            <a:r>
              <a:rPr lang="el-GR" smtClean="0"/>
              <a:t>τα κελιά του (ΣΑ+ΣΒ+ΣΓ)/3.</a:t>
            </a:r>
          </a:p>
          <a:p>
            <a:pPr eaLnBrk="1" hangingPunct="1"/>
            <a:endParaRPr lang="el-GR" smtClean="0"/>
          </a:p>
          <a:p>
            <a:pPr eaLnBrk="1" hangingPunct="1"/>
            <a:endParaRPr lang="el-GR" smtClean="0"/>
          </a:p>
          <a:p>
            <a:pPr lvl="1" eaLnBrk="1" hangingPunct="1"/>
            <a:endParaRPr lang="el-GR" smtClean="0"/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2" cstate="print"/>
          <a:srcRect r="43507" b="42493"/>
          <a:stretch>
            <a:fillRect/>
          </a:stretch>
        </p:blipFill>
        <p:spPr bwMode="auto">
          <a:xfrm>
            <a:off x="1044575" y="2919413"/>
            <a:ext cx="6119813" cy="38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FEDC66-A580-4C3F-B055-80BA38F6B477}" type="slidenum">
              <a:rPr lang="el-GR" smtClean="0"/>
              <a:pPr/>
              <a:t>27</a:t>
            </a:fld>
            <a:endParaRPr lang="el-GR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Αναγωγή δεδομένων – Βήμα 2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567737" cy="5000625"/>
          </a:xfrm>
          <a:noFill/>
        </p:spPr>
        <p:txBody>
          <a:bodyPr/>
          <a:lstStyle/>
          <a:p>
            <a:pPr eaLnBrk="1" hangingPunct="1"/>
            <a:r>
              <a:rPr lang="el-GR" smtClean="0"/>
              <a:t>Σε νέα στήλη, μεταφέρουμε αυτούσια τα δεδομένα των ετήσιων υψών βροχής για το τμήμα που δεν διορθώνουμε (στη συγκεκριμένη περίπτωση, πριν το έτος θλάσης).</a:t>
            </a:r>
          </a:p>
          <a:p>
            <a:pPr eaLnBrk="1" hangingPunct="1"/>
            <a:r>
              <a:rPr lang="el-GR" smtClean="0"/>
              <a:t>Στη συνέχεια, εισάγουμε για τα επόμενα έτη, τα ανηγμένα ετήσια ύψη βροχής (=ύψος βροχής</a:t>
            </a:r>
            <a:r>
              <a:rPr lang="en-US" smtClean="0"/>
              <a:t> </a:t>
            </a:r>
            <a:r>
              <a:rPr lang="el-GR" smtClean="0"/>
              <a:t>Δ/λ)</a:t>
            </a:r>
          </a:p>
          <a:p>
            <a:pPr eaLnBrk="1" hangingPunct="1"/>
            <a:endParaRPr lang="el-GR" smtClean="0"/>
          </a:p>
          <a:p>
            <a:pPr eaLnBrk="1" hangingPunct="1"/>
            <a:endParaRPr lang="el-GR" smtClean="0"/>
          </a:p>
          <a:p>
            <a:pPr lvl="1" eaLnBrk="1" hangingPunct="1"/>
            <a:endParaRPr lang="el-GR" smtClean="0"/>
          </a:p>
        </p:txBody>
      </p:sp>
      <p:pic>
        <p:nvPicPr>
          <p:cNvPr id="28677" name="Picture 11"/>
          <p:cNvPicPr>
            <a:picLocks noChangeAspect="1" noChangeArrowheads="1"/>
          </p:cNvPicPr>
          <p:nvPr/>
        </p:nvPicPr>
        <p:blipFill>
          <a:blip r:embed="rId2" cstate="print"/>
          <a:srcRect t="1762" r="43254" b="54568"/>
          <a:stretch>
            <a:fillRect/>
          </a:stretch>
        </p:blipFill>
        <p:spPr bwMode="auto">
          <a:xfrm>
            <a:off x="898525" y="2928938"/>
            <a:ext cx="7777163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C1F723-0981-4795-9C60-F0B2821587CF}" type="slidenum">
              <a:rPr lang="el-GR" smtClean="0"/>
              <a:pPr/>
              <a:t>28</a:t>
            </a:fld>
            <a:endParaRPr lang="el-GR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Αναγωγή δεδομένων – Βήμα 3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9700" y="1125538"/>
            <a:ext cx="3816350" cy="50006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mtClean="0"/>
              <a:t>Σε νέα στήλη, υπολογίζουμε (βλ. προηγούμενα) τα ανηγμένα αθροιστικά ύψη βροχής για το σταθμό Δ (ΣΔ΄)</a:t>
            </a:r>
          </a:p>
          <a:p>
            <a:pPr eaLnBrk="1" hangingPunct="1">
              <a:lnSpc>
                <a:spcPct val="90000"/>
              </a:lnSpc>
            </a:pPr>
            <a:r>
              <a:rPr lang="el-GR" smtClean="0"/>
              <a:t>Κατασκευάζουμε τη νέα διπλή αθροιστική καμπύλη, με τεταγμένες (</a:t>
            </a:r>
            <a:r>
              <a:rPr lang="en-US" smtClean="0"/>
              <a:t>x) </a:t>
            </a:r>
            <a:r>
              <a:rPr lang="el-GR" smtClean="0"/>
              <a:t>τα ανηγμένα αθροιστικά ετήσια ύψη βροχής και τετμημένες </a:t>
            </a:r>
            <a:r>
              <a:rPr lang="en-US" smtClean="0"/>
              <a:t>(y)</a:t>
            </a:r>
            <a:r>
              <a:rPr lang="el-GR" smtClean="0"/>
              <a:t> το μέσο όρο (ΣΑ+ΣΒ+ΣΓ)/3.</a:t>
            </a:r>
          </a:p>
          <a:p>
            <a:pPr eaLnBrk="1" hangingPunct="1">
              <a:lnSpc>
                <a:spcPct val="90000"/>
              </a:lnSpc>
            </a:pPr>
            <a:r>
              <a:rPr lang="el-GR" smtClean="0"/>
              <a:t>Παρατηρούμε ότι τώρα στο γράφημα εμφανίζεται μια ευθεία.</a:t>
            </a:r>
          </a:p>
          <a:p>
            <a:pPr eaLnBrk="1" hangingPunct="1">
              <a:lnSpc>
                <a:spcPct val="90000"/>
              </a:lnSpc>
            </a:pPr>
            <a:endParaRPr lang="el-GR" smtClean="0"/>
          </a:p>
          <a:p>
            <a:pPr lvl="1" eaLnBrk="1" hangingPunct="1">
              <a:lnSpc>
                <a:spcPct val="90000"/>
              </a:lnSpc>
            </a:pPr>
            <a:endParaRPr lang="el-GR" smtClean="0"/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4751387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801CEA-9FCD-4B89-828B-392D06184ABA}" type="slidenum">
              <a:rPr lang="el-GR" smtClean="0"/>
              <a:pPr/>
              <a:t>29</a:t>
            </a:fld>
            <a:endParaRPr lang="el-GR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Συμπλήρωση – Επέκταση χρονοσειράς σε φύλλο </a:t>
            </a:r>
            <a:r>
              <a:rPr lang="en-US" smtClean="0"/>
              <a:t>excel</a:t>
            </a:r>
            <a:endParaRPr lang="el-GR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1125538"/>
            <a:ext cx="5905500" cy="5000625"/>
          </a:xfrm>
          <a:noFill/>
        </p:spPr>
        <p:txBody>
          <a:bodyPr/>
          <a:lstStyle/>
          <a:p>
            <a:pPr eaLnBrk="1" hangingPunct="1"/>
            <a:r>
              <a:rPr lang="el-GR" smtClean="0"/>
              <a:t>Έστω οι χρονοσειρές δύο σταθμών (Χ και Υ), με κοινό χρονικό διάστημα λειτουργίας τα έτη 1950-1965</a:t>
            </a:r>
          </a:p>
          <a:p>
            <a:pPr eaLnBrk="1" hangingPunct="1"/>
            <a:r>
              <a:rPr lang="el-GR" smtClean="0"/>
              <a:t>Στο προηγούμενο χρονικό διάστημα (1936-1949), λειτουργεί μόνο ο σταθμός Χ.</a:t>
            </a:r>
          </a:p>
          <a:p>
            <a:pPr eaLnBrk="1" hangingPunct="1"/>
            <a:r>
              <a:rPr lang="el-GR" smtClean="0"/>
              <a:t>Θέλουμε:</a:t>
            </a:r>
          </a:p>
          <a:p>
            <a:pPr lvl="1" eaLnBrk="1" hangingPunct="1"/>
            <a:r>
              <a:rPr lang="el-GR" smtClean="0"/>
              <a:t>Να ελέγξουμε αν συσχετίζονται οι σταθμοί</a:t>
            </a:r>
          </a:p>
          <a:p>
            <a:pPr lvl="1" eaLnBrk="1" hangingPunct="1"/>
            <a:r>
              <a:rPr lang="el-GR" smtClean="0"/>
              <a:t>Αν όντως συσχετίζονται, να συμπληρώσουμε (επεκτείνουμε) τα δεδομένα του σταθμού Υ και για το υπόλοιπο χρονικό διάστημα λειτουργίας του σταθμού Χ.</a:t>
            </a:r>
          </a:p>
        </p:txBody>
      </p:sp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2" cstate="print"/>
          <a:srcRect t="2477" r="81052" b="21921"/>
          <a:stretch>
            <a:fillRect/>
          </a:stretch>
        </p:blipFill>
        <p:spPr bwMode="auto">
          <a:xfrm>
            <a:off x="468313" y="1052513"/>
            <a:ext cx="2224087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11E28F-A2F9-48C4-A491-9898046A33F9}" type="slidenum">
              <a:rPr lang="el-GR" smtClean="0"/>
              <a:pPr/>
              <a:t>3</a:t>
            </a:fld>
            <a:endParaRPr lang="el-GR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Συνέπεια και Ομογένεια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Συχνά αντί του όρου </a:t>
            </a:r>
            <a:r>
              <a:rPr lang="el-GR" b="1" u="sng" smtClean="0"/>
              <a:t>συνέπεια (</a:t>
            </a:r>
            <a:r>
              <a:rPr lang="en-US" b="1" u="sng" smtClean="0"/>
              <a:t>consistency)</a:t>
            </a:r>
            <a:r>
              <a:rPr lang="en-US" smtClean="0"/>
              <a:t> </a:t>
            </a:r>
            <a:r>
              <a:rPr lang="el-GR" smtClean="0"/>
              <a:t>χρησιμοποιείται ο όρος </a:t>
            </a:r>
            <a:r>
              <a:rPr lang="el-GR" b="1" u="sng" smtClean="0"/>
              <a:t>ομογένεια (</a:t>
            </a:r>
            <a:r>
              <a:rPr lang="en-US" b="1" u="sng" smtClean="0"/>
              <a:t>homogeneity)</a:t>
            </a:r>
            <a:r>
              <a:rPr lang="el-GR" smtClean="0"/>
              <a:t>. Ο πρώτος όρος αναφέρεται μόνο στις συνθήκες μέτρησης, ενώ ο δεύτερος έχει γενικότερο μαθηματικό περιεχόμενο.</a:t>
            </a:r>
          </a:p>
          <a:p>
            <a:pPr eaLnBrk="1" hangingPunct="1"/>
            <a:r>
              <a:rPr lang="el-GR" smtClean="0"/>
              <a:t>Είναι δυνατό μια χρονοσειρά:</a:t>
            </a:r>
          </a:p>
          <a:p>
            <a:pPr lvl="1" eaLnBrk="1" hangingPunct="1"/>
            <a:r>
              <a:rPr lang="el-GR" b="1" u="sng" smtClean="0"/>
              <a:t>να είναι ανομογενής</a:t>
            </a:r>
            <a:r>
              <a:rPr lang="el-GR" smtClean="0"/>
              <a:t> (δηλαδή να μην προέρχεται από τον ίδιο στατιστικό πληθυσμό), εξαιτίας αλλαγών στο κλίμα της περιοχής, </a:t>
            </a:r>
          </a:p>
          <a:p>
            <a:pPr lvl="1" eaLnBrk="1" hangingPunct="1"/>
            <a:r>
              <a:rPr lang="el-GR" b="1" u="sng" smtClean="0"/>
              <a:t>χωρίς να είναι ασυνεπής</a:t>
            </a:r>
            <a:r>
              <a:rPr lang="el-GR" smtClean="0"/>
              <a:t>, δηλαδή δεν υπάρχουν συνθήκες που οδήγησαν σε εσφαλμένες μετρήσεις.</a:t>
            </a:r>
          </a:p>
          <a:p>
            <a:pPr eaLnBrk="1" hangingPunct="1"/>
            <a:endParaRPr lang="el-GR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9D2176-F581-4C6F-B069-2A3EA6419553}" type="slidenum">
              <a:rPr lang="el-GR" smtClean="0"/>
              <a:pPr/>
              <a:t>30</a:t>
            </a:fld>
            <a:endParaRPr lang="el-GR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Συμπλήρωση – Επέκταση χρονοσειράς – Βήμα 1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725" y="1125538"/>
            <a:ext cx="3455988" cy="5000625"/>
          </a:xfrm>
          <a:noFill/>
        </p:spPr>
        <p:txBody>
          <a:bodyPr/>
          <a:lstStyle/>
          <a:p>
            <a:pPr eaLnBrk="1" hangingPunct="1"/>
            <a:r>
              <a:rPr lang="el-GR" smtClean="0"/>
              <a:t>Υπολογίζουμε την τιμή του συντελεστή συσχέτισης για το κοινό διάστημα λειτουργίας με τη χρήση της εντολής </a:t>
            </a:r>
            <a:r>
              <a:rPr lang="en-US" smtClean="0"/>
              <a:t>correl.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 t="10809" r="63998" b="23683"/>
          <a:stretch>
            <a:fillRect/>
          </a:stretch>
        </p:blipFill>
        <p:spPr bwMode="auto">
          <a:xfrm>
            <a:off x="290513" y="981075"/>
            <a:ext cx="5002212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DE09F-3CD1-4F2B-A5A2-5CBBA150B2E1}" type="slidenum">
              <a:rPr lang="el-GR" smtClean="0"/>
              <a:pPr/>
              <a:t>31</a:t>
            </a:fld>
            <a:endParaRPr lang="el-GR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Συμπλήρωση – Επέκταση χρονοσειράς – Βήμα </a:t>
            </a:r>
            <a:r>
              <a:rPr lang="en-US" smtClean="0"/>
              <a:t>2</a:t>
            </a:r>
            <a:endParaRPr lang="el-GR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725" y="1125538"/>
            <a:ext cx="3455988" cy="5000625"/>
          </a:xfrm>
          <a:noFill/>
        </p:spPr>
        <p:txBody>
          <a:bodyPr/>
          <a:lstStyle/>
          <a:p>
            <a:pPr eaLnBrk="1" hangingPunct="1"/>
            <a:r>
              <a:rPr lang="el-GR" smtClean="0"/>
              <a:t>Κάνουμε τον έλεγχο για την κρίσιμη τιμή του συντελεστή συσχέτισης </a:t>
            </a:r>
          </a:p>
          <a:p>
            <a:pPr eaLnBrk="1" hangingPunct="1"/>
            <a:r>
              <a:rPr lang="el-GR" smtClean="0"/>
              <a:t>Για να βρούμε την τιμή του </a:t>
            </a:r>
            <a:r>
              <a:rPr lang="en-US" smtClean="0"/>
              <a:t>r</a:t>
            </a:r>
            <a:r>
              <a:rPr lang="en-US" baseline="-25000" smtClean="0"/>
              <a:t>c</a:t>
            </a:r>
            <a:r>
              <a:rPr lang="en-US" smtClean="0"/>
              <a:t>, </a:t>
            </a:r>
            <a:r>
              <a:rPr lang="el-GR" smtClean="0"/>
              <a:t>χρησιμοποιούμε την εντολή =2/</a:t>
            </a:r>
            <a:r>
              <a:rPr lang="en-US" smtClean="0"/>
              <a:t>sqrt(n)</a:t>
            </a:r>
          </a:p>
          <a:p>
            <a:pPr eaLnBrk="1" hangingPunct="1"/>
            <a:r>
              <a:rPr lang="el-GR" smtClean="0"/>
              <a:t>Όπου </a:t>
            </a:r>
            <a:r>
              <a:rPr lang="en-US" smtClean="0"/>
              <a:t>n=16</a:t>
            </a:r>
          </a:p>
          <a:p>
            <a:pPr eaLnBrk="1" hangingPunct="1"/>
            <a:r>
              <a:rPr lang="el-GR" smtClean="0"/>
              <a:t>Παρατηρούμε ότι </a:t>
            </a:r>
            <a:r>
              <a:rPr lang="el-GR" b="1" smtClean="0"/>
              <a:t>ισχύει η σχέση </a:t>
            </a:r>
            <a:r>
              <a:rPr lang="en-US" b="1" smtClean="0"/>
              <a:t>r &gt; r</a:t>
            </a:r>
            <a:r>
              <a:rPr lang="en-US" b="1" baseline="-25000" smtClean="0"/>
              <a:t>c.</a:t>
            </a:r>
          </a:p>
          <a:p>
            <a:pPr eaLnBrk="1" hangingPunct="1"/>
            <a:r>
              <a:rPr lang="el-GR" smtClean="0"/>
              <a:t>Άρα μπορούμε να προχωρήσουμε στα επόμενα βήματα.</a:t>
            </a:r>
          </a:p>
        </p:txBody>
      </p:sp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2" cstate="print"/>
          <a:srcRect t="11127" r="63948" b="24080"/>
          <a:stretch>
            <a:fillRect/>
          </a:stretch>
        </p:blipFill>
        <p:spPr bwMode="auto">
          <a:xfrm>
            <a:off x="395288" y="1125538"/>
            <a:ext cx="4935537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D19F74-602A-4BBF-A900-D67EDA5221E8}" type="slidenum">
              <a:rPr lang="el-GR" smtClean="0"/>
              <a:pPr/>
              <a:t>32</a:t>
            </a:fld>
            <a:endParaRPr lang="el-GR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Συμπλήρωση – Επέκταση χρονοσειράς – Βήμα 3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725" y="1125538"/>
            <a:ext cx="3455988" cy="5000625"/>
          </a:xfrm>
          <a:noFill/>
        </p:spPr>
        <p:txBody>
          <a:bodyPr/>
          <a:lstStyle/>
          <a:p>
            <a:pPr eaLnBrk="1" hangingPunct="1"/>
            <a:r>
              <a:rPr lang="el-GR" smtClean="0"/>
              <a:t>Υπάρχει μια σχέση </a:t>
            </a:r>
            <a:r>
              <a:rPr lang="en-US" smtClean="0"/>
              <a:t>y=ax+b </a:t>
            </a:r>
            <a:r>
              <a:rPr lang="el-GR" smtClean="0"/>
              <a:t>που δίνει τιμές για το σταθμό Υ, αν γνωρίζουμε τις τιμές του σταθμού Χ.</a:t>
            </a:r>
          </a:p>
          <a:p>
            <a:pPr eaLnBrk="1" hangingPunct="1"/>
            <a:r>
              <a:rPr lang="el-GR" smtClean="0"/>
              <a:t>Υπολογίζουμε τους συντελεστές </a:t>
            </a:r>
            <a:r>
              <a:rPr lang="en-US" smtClean="0"/>
              <a:t>a </a:t>
            </a:r>
            <a:r>
              <a:rPr lang="el-GR" smtClean="0"/>
              <a:t>και </a:t>
            </a:r>
            <a:r>
              <a:rPr lang="en-US" smtClean="0"/>
              <a:t>b</a:t>
            </a:r>
            <a:r>
              <a:rPr lang="el-GR" smtClean="0"/>
              <a:t> της γραμμικής συσχέτισης μεταξύ των ετησίων υψών βροχής</a:t>
            </a:r>
            <a:r>
              <a:rPr lang="en-US" smtClean="0"/>
              <a:t>.</a:t>
            </a:r>
            <a:endParaRPr lang="el-GR" smtClean="0"/>
          </a:p>
        </p:txBody>
      </p:sp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48244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25F505-8720-4656-9A36-29227D6443CF}" type="slidenum">
              <a:rPr lang="el-GR" smtClean="0"/>
              <a:pPr/>
              <a:t>33</a:t>
            </a:fld>
            <a:endParaRPr lang="el-GR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Συμπλήρωση – Επέκταση χρονοσειράς – Βήμα 3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725" y="1125538"/>
            <a:ext cx="3455988" cy="5000625"/>
          </a:xfrm>
          <a:noFill/>
        </p:spPr>
        <p:txBody>
          <a:bodyPr/>
          <a:lstStyle/>
          <a:p>
            <a:pPr eaLnBrk="1" hangingPunct="1"/>
            <a:r>
              <a:rPr lang="el-GR" smtClean="0"/>
              <a:t>Η κλίση της ευθείας (</a:t>
            </a:r>
            <a:r>
              <a:rPr lang="en-US" smtClean="0"/>
              <a:t>a) </a:t>
            </a:r>
            <a:r>
              <a:rPr lang="el-GR" smtClean="0"/>
              <a:t>δίνεται από την εντολή </a:t>
            </a:r>
            <a:r>
              <a:rPr lang="en-US" smtClean="0"/>
              <a:t>slope (</a:t>
            </a:r>
            <a:r>
              <a:rPr lang="el-GR" smtClean="0"/>
              <a:t>βλ. προηγούμενα)</a:t>
            </a:r>
          </a:p>
        </p:txBody>
      </p:sp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2" cstate="print"/>
          <a:srcRect t="10794" r="63998" b="23683"/>
          <a:stretch>
            <a:fillRect/>
          </a:stretch>
        </p:blipFill>
        <p:spPr bwMode="auto">
          <a:xfrm>
            <a:off x="488950" y="1052513"/>
            <a:ext cx="4875213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F731C9-C25A-49DC-8EA8-5A9A91E11AFE}" type="slidenum">
              <a:rPr lang="el-GR" smtClean="0"/>
              <a:pPr/>
              <a:t>34</a:t>
            </a:fld>
            <a:endParaRPr lang="el-GR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Συμπλήρωση – Επέκταση χρονοσειράς – Βήμα 3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725" y="1125538"/>
            <a:ext cx="3455988" cy="5000625"/>
          </a:xfrm>
          <a:noFill/>
        </p:spPr>
        <p:txBody>
          <a:bodyPr/>
          <a:lstStyle/>
          <a:p>
            <a:pPr eaLnBrk="1" hangingPunct="1"/>
            <a:r>
              <a:rPr lang="el-GR" smtClean="0"/>
              <a:t>Η παράμετρος </a:t>
            </a:r>
            <a:r>
              <a:rPr lang="en-US" smtClean="0"/>
              <a:t>b </a:t>
            </a:r>
            <a:r>
              <a:rPr lang="el-GR" smtClean="0"/>
              <a:t>δίνεται από την εντολή </a:t>
            </a:r>
            <a:r>
              <a:rPr lang="en-US" smtClean="0"/>
              <a:t>intercept (</a:t>
            </a:r>
            <a:r>
              <a:rPr lang="el-GR" smtClean="0"/>
              <a:t>ίδια</a:t>
            </a:r>
            <a:r>
              <a:rPr lang="en-US" smtClean="0"/>
              <a:t> </a:t>
            </a:r>
            <a:r>
              <a:rPr lang="el-GR" smtClean="0"/>
              <a:t>σύνταξη με την </a:t>
            </a:r>
            <a:r>
              <a:rPr lang="en-US" smtClean="0"/>
              <a:t>slope).</a:t>
            </a:r>
            <a:endParaRPr lang="el-GR" smtClean="0"/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2" cstate="print"/>
          <a:srcRect t="11523" r="63998" b="22508"/>
          <a:stretch>
            <a:fillRect/>
          </a:stretch>
        </p:blipFill>
        <p:spPr bwMode="auto">
          <a:xfrm>
            <a:off x="388938" y="1052513"/>
            <a:ext cx="490378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2834E5-9255-4DA2-902A-6D59F07469C6}" type="slidenum">
              <a:rPr lang="el-GR" smtClean="0"/>
              <a:pPr/>
              <a:t>35</a:t>
            </a:fld>
            <a:endParaRPr lang="el-GR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Συμπλήρωση – Επέκταση χρονοσειράς – Βήμα </a:t>
            </a:r>
            <a:r>
              <a:rPr lang="en-US" smtClean="0"/>
              <a:t>4</a:t>
            </a:r>
            <a:endParaRPr lang="el-GR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725" y="1125538"/>
            <a:ext cx="3455988" cy="5000625"/>
          </a:xfrm>
          <a:noFill/>
        </p:spPr>
        <p:txBody>
          <a:bodyPr/>
          <a:lstStyle/>
          <a:p>
            <a:pPr eaLnBrk="1" hangingPunct="1"/>
            <a:r>
              <a:rPr lang="el-GR" smtClean="0"/>
              <a:t>Τώρα μπορούμε να συμπληρώσουμε τα άδεια κελιά της χρονοσειράς του σταθμού Υ, εισάγοντας τη συνάρτηση ως προς τις τιμές του Χ, με γνωστά τα </a:t>
            </a:r>
            <a:r>
              <a:rPr lang="en-US" smtClean="0"/>
              <a:t>a </a:t>
            </a:r>
            <a:r>
              <a:rPr lang="el-GR" smtClean="0"/>
              <a:t>και </a:t>
            </a:r>
            <a:r>
              <a:rPr lang="en-US" smtClean="0"/>
              <a:t>b</a:t>
            </a:r>
            <a:endParaRPr lang="el-GR" smtClean="0"/>
          </a:p>
          <a:p>
            <a:pPr eaLnBrk="1" hangingPunct="1"/>
            <a:endParaRPr lang="el-GR" smtClean="0"/>
          </a:p>
        </p:txBody>
      </p:sp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2" cstate="print"/>
          <a:srcRect t="12241" r="70750" b="25121"/>
          <a:stretch>
            <a:fillRect/>
          </a:stretch>
        </p:blipFill>
        <p:spPr bwMode="auto">
          <a:xfrm>
            <a:off x="395288" y="981075"/>
            <a:ext cx="4303712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147543-C514-47D3-9A1B-065E7013C1A9}" type="slidenum">
              <a:rPr lang="el-GR" smtClean="0"/>
              <a:pPr/>
              <a:t>36</a:t>
            </a:fld>
            <a:endParaRPr lang="el-GR" smtClean="0"/>
          </a:p>
        </p:txBody>
      </p:sp>
      <p:sp>
        <p:nvSpPr>
          <p:cNvPr id="37891" name="Text Box 7"/>
          <p:cNvSpPr txBox="1">
            <a:spLocks noChangeArrowheads="1"/>
          </p:cNvSpPr>
          <p:nvPr/>
        </p:nvSpPr>
        <p:spPr bwMode="auto">
          <a:xfrm>
            <a:off x="1979613" y="2924175"/>
            <a:ext cx="5262562" cy="2657475"/>
          </a:xfrm>
          <a:prstGeom prst="rect">
            <a:avLst/>
          </a:prstGeom>
          <a:noFill/>
          <a:ln w="9525">
            <a:solidFill>
              <a:srgbClr val="99FF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rgbClr val="99FF99"/>
                </a:solidFill>
              </a:rPr>
              <a:t>Info</a:t>
            </a:r>
            <a:r>
              <a:rPr lang="en-US" sz="2400">
                <a:solidFill>
                  <a:srgbClr val="99FF99"/>
                </a:solidFill>
              </a:rPr>
              <a:t>:</a:t>
            </a:r>
          </a:p>
          <a:p>
            <a:r>
              <a:rPr lang="el-GR" sz="2400">
                <a:solidFill>
                  <a:srgbClr val="99FF99"/>
                </a:solidFill>
              </a:rPr>
              <a:t>ΤΕΧΝΙΚΗ ΥΔΡΟΛΟΓΙΑ, Εκδ. 3, 1999</a:t>
            </a:r>
          </a:p>
          <a:p>
            <a:r>
              <a:rPr lang="el-GR" sz="2400">
                <a:solidFill>
                  <a:srgbClr val="99FF99"/>
                </a:solidFill>
              </a:rPr>
              <a:t>Δ. Κουτσογιάννης &amp; Θ. Ξανθόπουλος</a:t>
            </a:r>
          </a:p>
          <a:p>
            <a:r>
              <a:rPr lang="el-GR" sz="2400">
                <a:solidFill>
                  <a:srgbClr val="99FF99"/>
                </a:solidFill>
              </a:rPr>
              <a:t>Εθνικό Μετσόβιο Πολυτεχνείο</a:t>
            </a:r>
          </a:p>
          <a:p>
            <a:r>
              <a:rPr lang="el-GR" sz="2400">
                <a:solidFill>
                  <a:srgbClr val="99FF99"/>
                </a:solidFill>
              </a:rPr>
              <a:t>Τομέας Υδατικών Πόρων</a:t>
            </a:r>
          </a:p>
          <a:p>
            <a:endParaRPr lang="el-GR" sz="2400">
              <a:solidFill>
                <a:srgbClr val="99FF99"/>
              </a:solidFill>
            </a:endParaRPr>
          </a:p>
          <a:p>
            <a:r>
              <a:rPr lang="el-GR" sz="2400">
                <a:solidFill>
                  <a:srgbClr val="99FF99"/>
                </a:solidFill>
              </a:rPr>
              <a:t>http://www.itia.ntua.gr/el/docinfo/115/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4374D2-F78C-4F21-8C52-3A8CAE55424B}" type="slidenum">
              <a:rPr lang="el-GR" smtClean="0"/>
              <a:pPr/>
              <a:t>4</a:t>
            </a:fld>
            <a:endParaRPr lang="el-GR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Πηγές ασυνεπειών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Αλλαγή του </a:t>
            </a:r>
            <a:r>
              <a:rPr lang="el-GR" b="1" u="sng" smtClean="0"/>
              <a:t>τύπου</a:t>
            </a:r>
            <a:r>
              <a:rPr lang="el-GR" smtClean="0"/>
              <a:t> του μετρητικού οργάνου</a:t>
            </a:r>
          </a:p>
          <a:p>
            <a:pPr lvl="1" eaLnBrk="1" hangingPunct="1"/>
            <a:r>
              <a:rPr lang="el-GR" smtClean="0"/>
              <a:t>λόγω βλάβης</a:t>
            </a:r>
          </a:p>
          <a:p>
            <a:pPr lvl="1" eaLnBrk="1" hangingPunct="1"/>
            <a:r>
              <a:rPr lang="el-GR" smtClean="0"/>
              <a:t>λόγω τεχνολογικής εξέλιξης</a:t>
            </a:r>
          </a:p>
          <a:p>
            <a:pPr eaLnBrk="1" hangingPunct="1"/>
            <a:r>
              <a:rPr lang="el-GR" smtClean="0"/>
              <a:t>Αλλαγή της </a:t>
            </a:r>
            <a:r>
              <a:rPr lang="el-GR" b="1" u="sng" smtClean="0"/>
              <a:t>θέσης</a:t>
            </a:r>
            <a:r>
              <a:rPr lang="el-GR" smtClean="0"/>
              <a:t> του βροχομετρικού σταθμού</a:t>
            </a:r>
          </a:p>
          <a:p>
            <a:pPr eaLnBrk="1" hangingPunct="1"/>
            <a:r>
              <a:rPr lang="el-GR" smtClean="0"/>
              <a:t>Επιδράσεις </a:t>
            </a:r>
            <a:r>
              <a:rPr lang="el-GR" b="1" u="sng" smtClean="0"/>
              <a:t>αλλαγής στο περιβάλλον</a:t>
            </a:r>
            <a:r>
              <a:rPr lang="el-GR" smtClean="0"/>
              <a:t> του σταθμού</a:t>
            </a:r>
          </a:p>
          <a:p>
            <a:pPr lvl="1" eaLnBrk="1" hangingPunct="1"/>
            <a:r>
              <a:rPr lang="el-GR" smtClean="0"/>
              <a:t>Π.χ. δέντρα, κτίρια κ.λπ.</a:t>
            </a:r>
          </a:p>
          <a:p>
            <a:pPr eaLnBrk="1" hangingPunct="1"/>
            <a:r>
              <a:rPr lang="el-GR" smtClean="0"/>
              <a:t>Ανθρώπινος παράγοντας</a:t>
            </a:r>
          </a:p>
          <a:p>
            <a:pPr lvl="1" eaLnBrk="1" hangingPunct="1"/>
            <a:r>
              <a:rPr lang="el-GR" smtClean="0"/>
              <a:t>Κακή εκπαίδευση ή αμέλεια παρατηρητών</a:t>
            </a:r>
          </a:p>
          <a:p>
            <a:pPr lvl="1" eaLnBrk="1" hangingPunct="1"/>
            <a:r>
              <a:rPr lang="el-GR" smtClean="0"/>
              <a:t>Ελλιπής συντήρηση κ.λπ.</a:t>
            </a:r>
          </a:p>
          <a:p>
            <a:pPr eaLnBrk="1" hangingPunct="1"/>
            <a:r>
              <a:rPr lang="el-GR" smtClean="0"/>
              <a:t>Οι περισσότερες ασυνέπειες</a:t>
            </a:r>
          </a:p>
          <a:p>
            <a:pPr lvl="1" eaLnBrk="1" hangingPunct="1"/>
            <a:r>
              <a:rPr lang="el-GR" smtClean="0"/>
              <a:t>αναφέρονται σε </a:t>
            </a:r>
            <a:r>
              <a:rPr lang="el-GR" b="1" u="sng" smtClean="0"/>
              <a:t>μακρές περιόδους</a:t>
            </a:r>
            <a:r>
              <a:rPr lang="el-GR" smtClean="0"/>
              <a:t> και </a:t>
            </a:r>
          </a:p>
          <a:p>
            <a:pPr lvl="1" eaLnBrk="1" hangingPunct="1"/>
            <a:r>
              <a:rPr lang="el-GR" smtClean="0"/>
              <a:t>οδηγούν σε </a:t>
            </a:r>
            <a:r>
              <a:rPr lang="el-GR" b="1" u="sng" smtClean="0"/>
              <a:t>συστηματικά σφάλματα μέτρησης</a:t>
            </a:r>
            <a:endParaRPr lang="el-GR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6803FA-3527-42A5-8EAF-4AFEE26D3F9D}" type="slidenum">
              <a:rPr lang="el-GR" smtClean="0"/>
              <a:pPr/>
              <a:t>5</a:t>
            </a:fld>
            <a:endParaRPr lang="el-GR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Έλεγχος συνέπειας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Οι έλεγχοι συνέπειας γίνονται καταρχήν </a:t>
            </a:r>
            <a:r>
              <a:rPr lang="el-GR" b="1" u="sng" smtClean="0"/>
              <a:t>στη χρονική κλίμακα των μετρήσεων</a:t>
            </a:r>
            <a:r>
              <a:rPr lang="el-GR" smtClean="0"/>
              <a:t> (ημερήσια, ωριαία κ.λπ.)</a:t>
            </a:r>
          </a:p>
          <a:p>
            <a:pPr eaLnBrk="1" hangingPunct="1"/>
            <a:r>
              <a:rPr lang="el-GR" smtClean="0"/>
              <a:t>Τα συστηματικά σφάλματα που αναφέρονται </a:t>
            </a:r>
            <a:r>
              <a:rPr lang="el-GR" b="1" u="sng" smtClean="0"/>
              <a:t>σε μακρές περιόδους εντοπίζονται ευκολότερα σε αδρότερες χρονικές κλίμακες</a:t>
            </a:r>
            <a:r>
              <a:rPr lang="el-GR" smtClean="0"/>
              <a:t>, όπως η ετήσια.</a:t>
            </a:r>
          </a:p>
          <a:p>
            <a:pPr eaLnBrk="1" hangingPunct="1"/>
            <a:r>
              <a:rPr lang="el-GR" smtClean="0"/>
              <a:t>Με δεδομένα ενός μόνο σταθμού, είναι σχεδόν αδύνατο να γίνει έλεγχος συνέπειας.</a:t>
            </a:r>
          </a:p>
          <a:p>
            <a:pPr eaLnBrk="1" hangingPunct="1"/>
            <a:r>
              <a:rPr lang="el-GR" smtClean="0"/>
              <a:t>Με δεδομένα περισσότερων γειτονικών σταθμών, μπορεί να γίνει </a:t>
            </a:r>
            <a:r>
              <a:rPr lang="el-GR" b="1" u="sng" smtClean="0"/>
              <a:t>έλεγχος χωρικής συνέπειας</a:t>
            </a:r>
            <a:r>
              <a:rPr lang="el-GR" smtClean="0"/>
              <a:t>, αξιοποιώντας την ισχυρή συσχέτιση των υψών βροχής μεταξύ τους.</a:t>
            </a:r>
            <a:endParaRPr lang="el-GR" b="1" u="sng" smtClean="0"/>
          </a:p>
          <a:p>
            <a:pPr eaLnBrk="1" hangingPunct="1"/>
            <a:endParaRPr lang="el-GR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176320-37AE-4740-AF48-85DD2E965D3B}" type="slidenum">
              <a:rPr lang="el-GR" smtClean="0"/>
              <a:pPr/>
              <a:t>6</a:t>
            </a:fld>
            <a:endParaRPr lang="el-GR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Συσχέτιση δεδομένων σταθμών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80400" cy="500062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mtClean="0"/>
              <a:t>Για να μπορέσουμε να εφαρμόσουμε τόσο τον έλεγχο συνέπειας (όπως προηγουμένως), όσο και να συμπληρώσουμε ελλιπή δεδομένα μεταξύ γειτονικών σταθμών, θα πρέπει να υπάρχει μεταξύ των δεδομένων τους, </a:t>
            </a:r>
            <a:r>
              <a:rPr lang="el-GR" b="1" smtClean="0"/>
              <a:t>καλή γραμμική συσχέτιση</a:t>
            </a:r>
            <a:r>
              <a:rPr lang="el-GR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l-GR" smtClean="0"/>
              <a:t>Πρέπει να υπάρχει δηλαδή μια σχέση της μορφής </a:t>
            </a:r>
            <a:r>
              <a:rPr lang="en-US" b="1" smtClean="0"/>
              <a:t>y=ax+b</a:t>
            </a:r>
            <a:r>
              <a:rPr lang="el-GR" smtClean="0"/>
              <a:t>, μεταξύ των ετησίων υψών βροχής των δύο σταθμών.</a:t>
            </a:r>
          </a:p>
          <a:p>
            <a:pPr eaLnBrk="1" hangingPunct="1">
              <a:lnSpc>
                <a:spcPct val="80000"/>
              </a:lnSpc>
            </a:pPr>
            <a:r>
              <a:rPr lang="el-GR" smtClean="0"/>
              <a:t>Για να ελέγξουμε τη συσχέτιση μεταξύ δύο δεδομένων σταθμών, υπολογίζουμε τον </a:t>
            </a:r>
            <a:r>
              <a:rPr lang="el-GR" b="1" u="sng" smtClean="0"/>
              <a:t>συντελεστή συσχέτισης, </a:t>
            </a:r>
            <a:r>
              <a:rPr lang="en-US" b="1" u="sng" smtClean="0"/>
              <a:t>r</a:t>
            </a:r>
            <a:r>
              <a:rPr lang="en-US" smtClean="0"/>
              <a:t>.</a:t>
            </a:r>
            <a:endParaRPr lang="el-GR" smtClean="0"/>
          </a:p>
          <a:p>
            <a:pPr eaLnBrk="1" hangingPunct="1">
              <a:lnSpc>
                <a:spcPct val="80000"/>
              </a:lnSpc>
            </a:pPr>
            <a:r>
              <a:rPr lang="el-GR" smtClean="0"/>
              <a:t>Το κριτήριο για να μπορούμε να προχωρήσουμε είναι </a:t>
            </a:r>
            <a:r>
              <a:rPr lang="el-GR" b="1" u="sng" smtClean="0"/>
              <a:t>ο συντελεστής συσχέτισης που θα υπολογίσουμε, να είναι μεγαλύτερος ή ίσος από την κρίσιμη τιμή</a:t>
            </a:r>
            <a:r>
              <a:rPr lang="el-GR" smtClean="0"/>
              <a:t>:</a:t>
            </a:r>
          </a:p>
          <a:p>
            <a:pPr eaLnBrk="1" hangingPunct="1">
              <a:lnSpc>
                <a:spcPct val="80000"/>
              </a:lnSpc>
            </a:pPr>
            <a:endParaRPr lang="el-GR" smtClean="0"/>
          </a:p>
          <a:p>
            <a:pPr eaLnBrk="1" hangingPunct="1">
              <a:lnSpc>
                <a:spcPct val="80000"/>
              </a:lnSpc>
            </a:pPr>
            <a:endParaRPr lang="el-GR" smtClean="0"/>
          </a:p>
          <a:p>
            <a:pPr eaLnBrk="1" hangingPunct="1">
              <a:lnSpc>
                <a:spcPct val="80000"/>
              </a:lnSpc>
            </a:pPr>
            <a:endParaRPr lang="el-GR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n</a:t>
            </a:r>
            <a:r>
              <a:rPr lang="el-GR" smtClean="0"/>
              <a:t>:</a:t>
            </a:r>
            <a:r>
              <a:rPr lang="en-US" smtClean="0"/>
              <a:t> </a:t>
            </a:r>
            <a:r>
              <a:rPr lang="el-GR" smtClean="0"/>
              <a:t>ο αριθμός των ετών κοινής λειτουργίας των δύο σταθμών</a:t>
            </a:r>
          </a:p>
          <a:p>
            <a:pPr eaLnBrk="1" hangingPunct="1">
              <a:lnSpc>
                <a:spcPct val="80000"/>
              </a:lnSpc>
            </a:pPr>
            <a:endParaRPr lang="el-GR" smtClean="0"/>
          </a:p>
          <a:p>
            <a:pPr lvl="1" eaLnBrk="1" hangingPunct="1">
              <a:lnSpc>
                <a:spcPct val="80000"/>
              </a:lnSpc>
            </a:pPr>
            <a:endParaRPr lang="el-GR" smtClean="0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2987675" y="4508500"/>
          <a:ext cx="2305050" cy="885825"/>
        </p:xfrm>
        <a:graphic>
          <a:graphicData uri="http://schemas.openxmlformats.org/presentationml/2006/ole">
            <p:oleObj spid="_x0000_s1026" name="Equation" r:id="rId3" imgW="660240" imgH="253800" progId="Equation.3">
              <p:embed/>
            </p:oleObj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78C618-0DD3-4C89-94F3-8B54D4E9C4E2}" type="slidenum">
              <a:rPr lang="el-GR" smtClean="0"/>
              <a:pPr/>
              <a:t>7</a:t>
            </a:fld>
            <a:endParaRPr lang="el-GR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Συντελεστής συσχέτισης </a:t>
            </a:r>
            <a:r>
              <a:rPr lang="en-US" smtClean="0"/>
              <a:t>r</a:t>
            </a:r>
            <a:endParaRPr lang="el-GR" smtClean="0"/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80400" cy="5000625"/>
          </a:xfrm>
          <a:noFill/>
        </p:spPr>
        <p:txBody>
          <a:bodyPr/>
          <a:lstStyle/>
          <a:p>
            <a:pPr eaLnBrk="1" hangingPunct="1"/>
            <a:r>
              <a:rPr lang="el-GR" sz="1800" smtClean="0"/>
              <a:t>Έστω </a:t>
            </a:r>
            <a:r>
              <a:rPr lang="en-US" sz="1800" smtClean="0"/>
              <a:t>n </a:t>
            </a:r>
            <a:r>
              <a:rPr lang="el-GR" sz="1800" smtClean="0"/>
              <a:t>ο αριθμός των ετών κοινής λειτουργίας των δύο σταθμών που θέλουμε να ελέγξουμε, </a:t>
            </a:r>
            <a:r>
              <a:rPr lang="en-US" sz="1800" smtClean="0"/>
              <a:t>x</a:t>
            </a:r>
            <a:r>
              <a:rPr lang="en-US" sz="1800" baseline="-25000" smtClean="0"/>
              <a:t>i</a:t>
            </a:r>
            <a:r>
              <a:rPr lang="en-US" sz="1800" smtClean="0"/>
              <a:t> </a:t>
            </a:r>
            <a:r>
              <a:rPr lang="el-GR" sz="1800" smtClean="0"/>
              <a:t>και </a:t>
            </a:r>
            <a:r>
              <a:rPr lang="en-US" sz="1800" smtClean="0"/>
              <a:t>y</a:t>
            </a:r>
            <a:r>
              <a:rPr lang="en-US" sz="1800" baseline="-25000" smtClean="0"/>
              <a:t>i</a:t>
            </a:r>
            <a:r>
              <a:rPr lang="en-US" sz="1800" smtClean="0"/>
              <a:t> </a:t>
            </a:r>
            <a:r>
              <a:rPr lang="el-GR" sz="1800" smtClean="0"/>
              <a:t>τα ύψη βροχής του έτους </a:t>
            </a:r>
            <a:r>
              <a:rPr lang="en-US" sz="1800" smtClean="0"/>
              <a:t>i.</a:t>
            </a:r>
            <a:r>
              <a:rPr lang="el-GR" sz="1800" smtClean="0"/>
              <a:t> </a:t>
            </a:r>
          </a:p>
          <a:p>
            <a:pPr eaLnBrk="1" hangingPunct="1"/>
            <a:r>
              <a:rPr lang="el-GR" sz="1800" smtClean="0"/>
              <a:t>Τότε ο συντελεστής συσχέτισης δίνεται από τη σχέση:</a:t>
            </a:r>
          </a:p>
          <a:p>
            <a:pPr eaLnBrk="1" hangingPunct="1"/>
            <a:endParaRPr lang="el-GR" sz="1800" smtClean="0"/>
          </a:p>
          <a:p>
            <a:pPr eaLnBrk="1" hangingPunct="1"/>
            <a:endParaRPr lang="el-GR" sz="1800" smtClean="0"/>
          </a:p>
          <a:p>
            <a:pPr eaLnBrk="1" hangingPunct="1"/>
            <a:endParaRPr lang="el-GR" sz="1800" smtClean="0"/>
          </a:p>
          <a:p>
            <a:pPr eaLnBrk="1" hangingPunct="1"/>
            <a:endParaRPr lang="el-GR" sz="1800" smtClean="0"/>
          </a:p>
          <a:p>
            <a:pPr eaLnBrk="1" hangingPunct="1"/>
            <a:endParaRPr lang="el-GR" sz="1800" smtClean="0"/>
          </a:p>
          <a:p>
            <a:pPr eaLnBrk="1" hangingPunct="1"/>
            <a:endParaRPr lang="el-GR" sz="1800" smtClean="0"/>
          </a:p>
          <a:p>
            <a:pPr eaLnBrk="1" hangingPunct="1"/>
            <a:r>
              <a:rPr lang="el-GR" sz="1800" smtClean="0"/>
              <a:t>Σε λογιστικό φύλλο </a:t>
            </a:r>
            <a:r>
              <a:rPr lang="en-US" sz="1800" smtClean="0"/>
              <a:t>excel, </a:t>
            </a:r>
            <a:r>
              <a:rPr lang="el-GR" sz="1800" smtClean="0"/>
              <a:t>για τον υπολογισμό του συντελεστή συσχέτισης χρησιμοποιούμε τη συνάρτηση «=</a:t>
            </a:r>
            <a:r>
              <a:rPr lang="el-GR" sz="1800" b="1" smtClean="0"/>
              <a:t>CORREL</a:t>
            </a:r>
            <a:r>
              <a:rPr lang="el-GR" sz="1800" smtClean="0"/>
              <a:t>(</a:t>
            </a:r>
            <a:r>
              <a:rPr lang="el-GR" sz="1800" b="1" smtClean="0"/>
              <a:t>array1;array2</a:t>
            </a:r>
            <a:r>
              <a:rPr lang="el-GR" sz="1800" smtClean="0"/>
              <a:t>)».</a:t>
            </a:r>
          </a:p>
          <a:p>
            <a:pPr lvl="1" eaLnBrk="1" hangingPunct="1"/>
            <a:r>
              <a:rPr lang="en-US" sz="1600" smtClean="0"/>
              <a:t>array1 </a:t>
            </a:r>
            <a:r>
              <a:rPr lang="el-GR" sz="1600" smtClean="0"/>
              <a:t>και </a:t>
            </a:r>
            <a:r>
              <a:rPr lang="en-US" sz="1600" smtClean="0"/>
              <a:t>array2 </a:t>
            </a:r>
            <a:r>
              <a:rPr lang="el-GR" sz="1600" smtClean="0"/>
              <a:t> είναι οι περιοχές τιμών των δυο σταθμών για το κοινό χρονικό διάστημα λειτουργίας.</a:t>
            </a:r>
          </a:p>
          <a:p>
            <a:pPr lvl="1" eaLnBrk="1" hangingPunct="1"/>
            <a:endParaRPr lang="el-GR" sz="160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95288" y="2719388"/>
          <a:ext cx="3816350" cy="1768475"/>
        </p:xfrm>
        <a:graphic>
          <a:graphicData uri="http://schemas.openxmlformats.org/presentationml/2006/ole">
            <p:oleObj spid="_x0000_s2050" name="Equation" r:id="rId3" imgW="1917360" imgH="888840" progId="Equation.3">
              <p:embed/>
            </p:oleObj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4356100" y="3429000"/>
          <a:ext cx="1730375" cy="1068388"/>
        </p:xfrm>
        <a:graphic>
          <a:graphicData uri="http://schemas.openxmlformats.org/presentationml/2006/ole">
            <p:oleObj spid="_x0000_s2051" name="Equation" r:id="rId4" imgW="698400" imgH="431640" progId="Equation.3">
              <p:embed/>
            </p:oleObj>
          </a:graphicData>
        </a:graphic>
      </p:graphicFrame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6227763" y="3429000"/>
          <a:ext cx="1793875" cy="1068388"/>
        </p:xfrm>
        <a:graphic>
          <a:graphicData uri="http://schemas.openxmlformats.org/presentationml/2006/ole">
            <p:oleObj spid="_x0000_s2052" name="Equation" r:id="rId5" imgW="723600" imgH="431640" progId="Equation.3">
              <p:embed/>
            </p:oleObj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B3388B-E95F-4918-AAE8-4C8E726596F7}" type="slidenum">
              <a:rPr lang="el-GR" smtClean="0"/>
              <a:pPr/>
              <a:t>8</a:t>
            </a:fld>
            <a:endParaRPr lang="el-GR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Συντελεστής συσχέτισης </a:t>
            </a:r>
            <a:r>
              <a:rPr lang="en-US" smtClean="0"/>
              <a:t>r</a:t>
            </a:r>
            <a:endParaRPr lang="el-GR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80400" cy="50006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mtClean="0"/>
              <a:t>Ο συντελεστής συσχέτισης </a:t>
            </a:r>
          </a:p>
          <a:p>
            <a:pPr lvl="1" eaLnBrk="1" hangingPunct="1">
              <a:lnSpc>
                <a:spcPct val="90000"/>
              </a:lnSpc>
            </a:pPr>
            <a:r>
              <a:rPr lang="el-GR" smtClean="0"/>
              <a:t>μπορεί να πάρει τιμές στο διάστημα [-1,1]</a:t>
            </a:r>
          </a:p>
          <a:p>
            <a:pPr lvl="1" eaLnBrk="1" hangingPunct="1">
              <a:lnSpc>
                <a:spcPct val="90000"/>
              </a:lnSpc>
            </a:pPr>
            <a:r>
              <a:rPr lang="el-GR" smtClean="0"/>
              <a:t>δείχνει ισχυρή συσχέτιση, όταν είναι στα όρια (κοντά στο 1 ή το -1)</a:t>
            </a:r>
          </a:p>
          <a:p>
            <a:pPr lvl="1" eaLnBrk="1" hangingPunct="1">
              <a:lnSpc>
                <a:spcPct val="90000"/>
              </a:lnSpc>
            </a:pPr>
            <a:r>
              <a:rPr lang="el-GR" smtClean="0"/>
              <a:t>αν είναι θετικός, δείχνει θετική συσχέτιση</a:t>
            </a:r>
          </a:p>
          <a:p>
            <a:pPr lvl="2" eaLnBrk="1" hangingPunct="1">
              <a:lnSpc>
                <a:spcPct val="90000"/>
              </a:lnSpc>
            </a:pPr>
            <a:r>
              <a:rPr lang="el-GR" smtClean="0"/>
              <a:t>δηλαδή όταν αυξάνεται η ανεξάρτητη μεταβλητή, αυξάνεται και η εξαρτημένη</a:t>
            </a:r>
          </a:p>
          <a:p>
            <a:pPr lvl="1" eaLnBrk="1" hangingPunct="1">
              <a:lnSpc>
                <a:spcPct val="90000"/>
              </a:lnSpc>
            </a:pPr>
            <a:r>
              <a:rPr lang="el-GR" smtClean="0"/>
              <a:t>αν είναι αρνητικός, δείχνει αρνητική συσχέτιση</a:t>
            </a:r>
          </a:p>
          <a:p>
            <a:pPr lvl="2" eaLnBrk="1" hangingPunct="1">
              <a:lnSpc>
                <a:spcPct val="90000"/>
              </a:lnSpc>
            </a:pPr>
            <a:r>
              <a:rPr lang="el-GR" smtClean="0"/>
              <a:t>δηλαδή όταν αυξάνεται η ανεξάρτητη μεταβλητή, ελαττώνεται η εξαρτημένη</a:t>
            </a:r>
          </a:p>
          <a:p>
            <a:pPr eaLnBrk="1" hangingPunct="1">
              <a:lnSpc>
                <a:spcPct val="90000"/>
              </a:lnSpc>
            </a:pPr>
            <a:r>
              <a:rPr lang="el-GR" smtClean="0"/>
              <a:t>Το τετράγωνο του συντελεστή συσχέτισης (</a:t>
            </a:r>
            <a:r>
              <a:rPr lang="en-US" smtClean="0"/>
              <a:t>r</a:t>
            </a:r>
            <a:r>
              <a:rPr lang="en-US" baseline="30000" smtClean="0"/>
              <a:t>2</a:t>
            </a:r>
            <a:r>
              <a:rPr lang="el-GR" smtClean="0"/>
              <a:t>)</a:t>
            </a:r>
            <a:r>
              <a:rPr lang="en-US" smtClean="0"/>
              <a:t> </a:t>
            </a:r>
            <a:r>
              <a:rPr lang="el-GR" smtClean="0"/>
              <a:t>λέγεται συντελεστής προσδιορισμού και καλύπτει ευρύτερο πλαίσιο, δηλαδή περιπτώσεις με συσχέτιση που δεν είναι απαραίτητα γραμμική (άλλου τύπου συναρτήσεις, π.χ. πολυωνυμικές, εκθετικές, λογαριθμικές κ.λπ.).</a:t>
            </a:r>
          </a:p>
          <a:p>
            <a:pPr eaLnBrk="1" hangingPunct="1">
              <a:lnSpc>
                <a:spcPct val="90000"/>
              </a:lnSpc>
            </a:pPr>
            <a:r>
              <a:rPr lang="el-GR" smtClean="0"/>
              <a:t>Το </a:t>
            </a:r>
            <a:r>
              <a:rPr lang="en-US" smtClean="0"/>
              <a:t>excel </a:t>
            </a:r>
            <a:r>
              <a:rPr lang="el-GR" smtClean="0"/>
              <a:t>δίνει αυτό τον συντελεστή στις γραμμές τάσης που υπολογίζει μόνο του στα γραφήματα.</a:t>
            </a:r>
          </a:p>
          <a:p>
            <a:pPr eaLnBrk="1" hangingPunct="1">
              <a:lnSpc>
                <a:spcPct val="90000"/>
              </a:lnSpc>
            </a:pPr>
            <a:endParaRPr lang="el-GR" smtClean="0"/>
          </a:p>
          <a:p>
            <a:pPr lvl="1" eaLnBrk="1" hangingPunct="1">
              <a:lnSpc>
                <a:spcPct val="90000"/>
              </a:lnSpc>
            </a:pPr>
            <a:endParaRPr lang="el-GR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63DA86-442F-470C-87CF-7155F24427FE}" type="slidenum">
              <a:rPr lang="el-GR" smtClean="0"/>
              <a:pPr/>
              <a:t>9</a:t>
            </a:fld>
            <a:endParaRPr lang="el-GR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000" smtClean="0"/>
              <a:t>Έλεγχος συνέπειας με τη μέθοδο της διπλής αθροιστικής καμπύλης (</a:t>
            </a:r>
            <a:r>
              <a:rPr lang="en-US" sz="2000" smtClean="0"/>
              <a:t>double mass curve)</a:t>
            </a:r>
            <a:endParaRPr lang="el-GR" sz="200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Η μέθοδος της διπλής αθροιστικής καμπύλης (</a:t>
            </a:r>
            <a:r>
              <a:rPr lang="en-US" smtClean="0"/>
              <a:t>double mass curve) </a:t>
            </a:r>
            <a:r>
              <a:rPr lang="el-GR" smtClean="0"/>
              <a:t>είναι </a:t>
            </a:r>
            <a:r>
              <a:rPr lang="el-GR" b="1" u="sng" smtClean="0"/>
              <a:t>η πιο διαδεδομένη τεχνική για τον έλεγχο συνέπειας</a:t>
            </a:r>
            <a:r>
              <a:rPr lang="el-GR" smtClean="0"/>
              <a:t> βροχομετρικών δεδομένων.</a:t>
            </a:r>
          </a:p>
          <a:p>
            <a:pPr eaLnBrk="1" hangingPunct="1"/>
            <a:r>
              <a:rPr lang="el-GR" smtClean="0"/>
              <a:t>Είναι </a:t>
            </a:r>
            <a:r>
              <a:rPr lang="el-GR" b="1" u="sng" smtClean="0"/>
              <a:t>εύχρηστη μέθοδος</a:t>
            </a:r>
            <a:r>
              <a:rPr lang="el-GR" smtClean="0"/>
              <a:t>, αλλά:</a:t>
            </a:r>
          </a:p>
          <a:p>
            <a:pPr lvl="1" eaLnBrk="1" hangingPunct="1"/>
            <a:r>
              <a:rPr lang="el-GR" smtClean="0"/>
              <a:t>Είναι ημιεμπειρική</a:t>
            </a:r>
            <a:r>
              <a:rPr lang="en-US" smtClean="0"/>
              <a:t>,</a:t>
            </a:r>
            <a:r>
              <a:rPr lang="el-GR" smtClean="0"/>
              <a:t> με ατελή στατιστική τεκμηρίωση</a:t>
            </a:r>
          </a:p>
          <a:p>
            <a:pPr lvl="1" eaLnBrk="1" hangingPunct="1"/>
            <a:r>
              <a:rPr lang="el-GR" smtClean="0"/>
              <a:t>Εφαρμόζεται για τα ετήσια ύψη βροχής</a:t>
            </a:r>
          </a:p>
          <a:p>
            <a:pPr lvl="1" eaLnBrk="1" hangingPunct="1"/>
            <a:r>
              <a:rPr lang="el-GR" smtClean="0"/>
              <a:t>Γίνεται με γραφικό τρόπο</a:t>
            </a:r>
          </a:p>
          <a:p>
            <a:pPr lvl="1" eaLnBrk="1" hangingPunct="1"/>
            <a:r>
              <a:rPr lang="el-GR" smtClean="0"/>
              <a:t>Η εφαρμογή της μεθόδου με αριθμητικές τεχνικές δεν είναι απλή, και στηρίζεται εξίσου στο γράφημα με τη χρήση υπολογιστή</a:t>
            </a:r>
          </a:p>
          <a:p>
            <a:pPr lvl="1" eaLnBrk="1" hangingPunct="1"/>
            <a:r>
              <a:rPr lang="el-GR" smtClean="0"/>
              <a:t>Δεν υπάρχουν αντικειμενικοί στατιστικοί έλεγχοι για τη λήψη απόφασης σχετικά με τη συνέπεια των δεδομένων.</a:t>
            </a:r>
          </a:p>
          <a:p>
            <a:pPr lvl="1" eaLnBrk="1" hangingPunct="1"/>
            <a:endParaRPr lang="el-GR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2172</Words>
  <Application>Microsoft Office PowerPoint</Application>
  <PresentationFormat>On-screen Show (4:3)</PresentationFormat>
  <Paragraphs>263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Monotype Corsiva</vt:lpstr>
      <vt:lpstr>Default Design</vt:lpstr>
      <vt:lpstr>Microsoft Equation 3.0</vt:lpstr>
      <vt:lpstr>Έλεγχος ομογένειας βροχομετρικών δεδομένων Ομογενοποίηση και μεγιστοποίηση</vt:lpstr>
      <vt:lpstr>Έλεγχος και αποκατάσταση συνέπειας </vt:lpstr>
      <vt:lpstr>Συνέπεια και Ομογένεια</vt:lpstr>
      <vt:lpstr>Πηγές ασυνεπειών</vt:lpstr>
      <vt:lpstr>Έλεγχος συνέπειας</vt:lpstr>
      <vt:lpstr>Συσχέτιση δεδομένων σταθμών</vt:lpstr>
      <vt:lpstr>Συντελεστής συσχέτισης r</vt:lpstr>
      <vt:lpstr>Συντελεστής συσχέτισης r</vt:lpstr>
      <vt:lpstr>Έλεγχος συνέπειας με τη μέθοδο της διπλής αθροιστικής καμπύλης (double mass curve)</vt:lpstr>
      <vt:lpstr>Μέθοδος της διπλής αθροιστικής καμπύλης</vt:lpstr>
      <vt:lpstr>Κατασκευή της διπλής αθροιστικής καμπύλης</vt:lpstr>
      <vt:lpstr>Κατασκευή της διπλής αθροιστικής καμπύλης (γράφημα)</vt:lpstr>
      <vt:lpstr>Κατασκευή της διπλής αθροιστικής καμπύλης (γράφημα)</vt:lpstr>
      <vt:lpstr>Κατασκευή της διπλής αθροιστικής καμπύλης (γράφημα)</vt:lpstr>
      <vt:lpstr>Κατασκευή της διπλής αθροιστικής καμπύλης (γράφημα)</vt:lpstr>
      <vt:lpstr>Κατασκευή της διπλής αθροιστικής καμπύλης (γράφημα)</vt:lpstr>
      <vt:lpstr>Κατασκευή της διπλής αθροιστικής καμπύλης (γράφημα)</vt:lpstr>
      <vt:lpstr>Κατασκευή της διπλής αθροιστικής καμπύλης (γράφημα)</vt:lpstr>
      <vt:lpstr>Έλεγχος συνέπειας με τη διπλή αθροιστική καμπύλη</vt:lpstr>
      <vt:lpstr>Μέθοδος της διπλής αθροιστικής καμπύλης</vt:lpstr>
      <vt:lpstr>Εντοπισμός ασυνεπειών</vt:lpstr>
      <vt:lpstr>Εντοπισμός ασυνεπειών</vt:lpstr>
      <vt:lpstr>Άρση ασυνεπειών</vt:lpstr>
      <vt:lpstr>Άρση ασυνεπειών</vt:lpstr>
      <vt:lpstr>Αναγωγή δεδομένων</vt:lpstr>
      <vt:lpstr>Αναγωγή δεδομένων – Βήμα 1</vt:lpstr>
      <vt:lpstr>Αναγωγή δεδομένων – Βήμα 2</vt:lpstr>
      <vt:lpstr>Αναγωγή δεδομένων – Βήμα 3</vt:lpstr>
      <vt:lpstr>Συμπλήρωση – Επέκταση χρονοσειράς σε φύλλο excel</vt:lpstr>
      <vt:lpstr>Συμπλήρωση – Επέκταση χρονοσειράς – Βήμα 1</vt:lpstr>
      <vt:lpstr>Συμπλήρωση – Επέκταση χρονοσειράς – Βήμα 2</vt:lpstr>
      <vt:lpstr>Συμπλήρωση – Επέκταση χρονοσειράς – Βήμα 3</vt:lpstr>
      <vt:lpstr>Συμπλήρωση – Επέκταση χρονοσειράς – Βήμα 3</vt:lpstr>
      <vt:lpstr>Συμπλήρωση – Επέκταση χρονοσειράς – Βήμα 3</vt:lpstr>
      <vt:lpstr>Συμπλήρωση – Επέκταση χρονοσειράς – Βήμα 4</vt:lpstr>
      <vt:lpstr>Slide 36</vt:lpstr>
    </vt:vector>
  </TitlesOfParts>
  <Company>UoA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Andreadakis</dc:creator>
  <cp:lastModifiedBy>Manolis</cp:lastModifiedBy>
  <cp:revision>68</cp:revision>
  <dcterms:created xsi:type="dcterms:W3CDTF">2010-03-08T10:10:10Z</dcterms:created>
  <dcterms:modified xsi:type="dcterms:W3CDTF">2021-04-16T11:14:17Z</dcterms:modified>
</cp:coreProperties>
</file>